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8" r:id="rId4"/>
    <p:sldId id="269" r:id="rId5"/>
    <p:sldId id="270" r:id="rId6"/>
    <p:sldId id="271" r:id="rId7"/>
    <p:sldId id="274" r:id="rId8"/>
    <p:sldId id="276" r:id="rId9"/>
    <p:sldId id="277" r:id="rId10"/>
  </p:sldIdLst>
  <p:sldSz cx="9144000" cy="6858000" type="screen4x3"/>
  <p:notesSz cx="6797675" cy="9926638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90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1EC2E-28D8-434F-9754-8A1F705A4A8C}" type="datetimeFigureOut">
              <a:rPr lang="fr-FR" smtClean="0"/>
              <a:t>22/03/2013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BEA2-8AC8-4D4E-ACDE-AB584D6742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780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4809450"/>
            <a:ext cx="6797673" cy="307734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611" y="4714713"/>
            <a:ext cx="5435279" cy="44637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137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935254" y="2461688"/>
            <a:ext cx="4927200" cy="3078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79612" y="6795100"/>
            <a:ext cx="5438400" cy="307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610" y="6715752"/>
            <a:ext cx="5435400" cy="4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2579350" y="754063"/>
            <a:ext cx="25158700" cy="188706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935254" y="2461688"/>
            <a:ext cx="4927200" cy="3078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79612" y="6795100"/>
            <a:ext cx="5438400" cy="307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9610" y="6715752"/>
            <a:ext cx="5435400" cy="4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935254" y="2461688"/>
            <a:ext cx="4927200" cy="3078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79612" y="6795100"/>
            <a:ext cx="5438400" cy="307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9610" y="6715752"/>
            <a:ext cx="5435400" cy="4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935254" y="2461688"/>
            <a:ext cx="4927200" cy="3078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79612" y="6795100"/>
            <a:ext cx="5438400" cy="307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9610" y="6715752"/>
            <a:ext cx="5435400" cy="4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935254" y="2461688"/>
            <a:ext cx="4927200" cy="3078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79612" y="6795100"/>
            <a:ext cx="5438400" cy="307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9610" y="6715752"/>
            <a:ext cx="5435400" cy="4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935254" y="2461688"/>
            <a:ext cx="4927200" cy="3078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79612" y="6795100"/>
            <a:ext cx="5438400" cy="307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9610" y="6715752"/>
            <a:ext cx="5435400" cy="4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-12579350" y="754063"/>
            <a:ext cx="25158700" cy="18870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23075" y="1006475"/>
            <a:ext cx="1952624" cy="512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63612" y="1006475"/>
            <a:ext cx="5707062" cy="512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38"/>
              </a:spcBef>
              <a:spcAft>
                <a:spcPts val="875"/>
              </a:spcAft>
              <a:defRPr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175"/>
              </a:spcBef>
              <a:spcAft>
                <a:spcPts val="0"/>
              </a:spcAft>
              <a:defRPr sz="1400" b="1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86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81075" y="2014533"/>
            <a:ext cx="7794625" cy="4116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38"/>
              </a:spcBef>
              <a:spcAft>
                <a:spcPts val="875"/>
              </a:spcAft>
              <a:defRPr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175"/>
              </a:spcBef>
              <a:spcAft>
                <a:spcPts val="0"/>
              </a:spcAft>
              <a:defRPr sz="1400" b="1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438"/>
              </a:spcBef>
              <a:spcAft>
                <a:spcPts val="875"/>
              </a:spcAft>
              <a:buClr>
                <a:srgbClr val="000000"/>
              </a:buClr>
              <a:buFont typeface="Arial"/>
              <a:buNone/>
              <a:defRPr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23075" y="1006475"/>
            <a:ext cx="1952700" cy="51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3612" y="1006475"/>
            <a:ext cx="5707200" cy="51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38"/>
              </a:spcBef>
              <a:spcAft>
                <a:spcPts val="875"/>
              </a:spcAft>
              <a:defRPr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175"/>
              </a:spcBef>
              <a:spcAft>
                <a:spcPts val="0"/>
              </a:spcAft>
              <a:defRPr sz="1400" b="1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00" cy="1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81075" y="2014533"/>
            <a:ext cx="77946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38"/>
              </a:spcBef>
              <a:spcAft>
                <a:spcPts val="875"/>
              </a:spcAft>
              <a:defRPr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175"/>
              </a:spcBef>
              <a:spcAft>
                <a:spcPts val="0"/>
              </a:spcAft>
              <a:defRPr sz="1400" b="1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00" cy="1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00" cy="1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81075" y="2014538"/>
            <a:ext cx="3821099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954587" y="2014538"/>
            <a:ext cx="3821099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86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81075" y="2014533"/>
            <a:ext cx="7794625" cy="4116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38"/>
              </a:spcBef>
              <a:spcAft>
                <a:spcPts val="875"/>
              </a:spcAft>
              <a:defRPr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175"/>
              </a:spcBef>
              <a:spcAft>
                <a:spcPts val="0"/>
              </a:spcAft>
              <a:defRPr sz="1400" b="1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00" cy="1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81075" y="2014533"/>
            <a:ext cx="77946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38"/>
              </a:spcBef>
              <a:spcAft>
                <a:spcPts val="875"/>
              </a:spcAft>
              <a:defRPr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175"/>
              </a:spcBef>
              <a:spcAft>
                <a:spcPts val="0"/>
              </a:spcAft>
              <a:defRPr sz="1400" b="1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00000"/>
              </a:lnSpc>
              <a:spcBef>
                <a:spcPts val="438"/>
              </a:spcBef>
              <a:spcAft>
                <a:spcPts val="875"/>
              </a:spcAft>
              <a:buClr>
                <a:srgbClr val="000000"/>
              </a:buClr>
              <a:buFont typeface="Arial"/>
              <a:buNone/>
              <a:defRPr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86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86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0"/>
              </a:spcBef>
              <a:spcAft>
                <a:spcPts val="0"/>
              </a:spcAft>
              <a:defRPr sz="410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81075" y="2014538"/>
            <a:ext cx="3821112" cy="4116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54587" y="2014538"/>
            <a:ext cx="3821112" cy="4116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 rot="-1200000">
            <a:off x="307970" y="508000"/>
            <a:ext cx="415925" cy="415925"/>
          </a:xfrm>
          <a:prstGeom prst="rect">
            <a:avLst/>
          </a:prstGeom>
          <a:solidFill>
            <a:srgbClr val="7973C2">
              <a:alpha val="27058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358775" y="6297612"/>
            <a:ext cx="8421687" cy="1587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8"/>
          <p:cNvSpPr/>
          <p:nvPr/>
        </p:nvSpPr>
        <p:spPr>
          <a:xfrm>
            <a:off x="457200" y="1803400"/>
            <a:ext cx="65083" cy="65083"/>
          </a:xfrm>
          <a:prstGeom prst="rect">
            <a:avLst/>
          </a:prstGeom>
          <a:solidFill>
            <a:srgbClr val="7973C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86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81075" y="2014533"/>
            <a:ext cx="7794625" cy="4116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38"/>
              </a:spcBef>
              <a:spcAft>
                <a:spcPts val="875"/>
              </a:spcAft>
              <a:buClr>
                <a:srgbClr val="000000"/>
              </a:buClr>
              <a:buFont typeface="Arial"/>
              <a:buNone/>
              <a:defRPr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1400" b="1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491535" y="6446837"/>
            <a:ext cx="293687" cy="293687"/>
          </a:xfrm>
          <a:prstGeom prst="rect">
            <a:avLst/>
          </a:prstGeom>
          <a:solidFill>
            <a:srgbClr val="E47E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592885"/>
            <a:ext cx="19018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350837" y="6426200"/>
            <a:ext cx="1219198" cy="303207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14" name="Shape 14"/>
          <p:cNvSpPr/>
          <p:nvPr/>
        </p:nvSpPr>
        <p:spPr>
          <a:xfrm rot="840000">
            <a:off x="273046" y="290511"/>
            <a:ext cx="241299" cy="241299"/>
          </a:xfrm>
          <a:prstGeom prst="rect">
            <a:avLst/>
          </a:prstGeom>
          <a:solidFill>
            <a:srgbClr val="7973C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81000" y="1069975"/>
            <a:ext cx="263525" cy="263525"/>
          </a:xfrm>
          <a:prstGeom prst="rect">
            <a:avLst/>
          </a:prstGeom>
          <a:solidFill>
            <a:srgbClr val="7973C2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65112" y="1255712"/>
            <a:ext cx="169861" cy="169861"/>
          </a:xfrm>
          <a:prstGeom prst="rect">
            <a:avLst/>
          </a:prstGeom>
          <a:solidFill>
            <a:srgbClr val="7973C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81000" y="1609725"/>
            <a:ext cx="144462" cy="144462"/>
          </a:xfrm>
          <a:prstGeom prst="rect">
            <a:avLst/>
          </a:prstGeom>
          <a:solidFill>
            <a:srgbClr val="7973C2">
              <a:alpha val="65098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800" y="1901825"/>
            <a:ext cx="103186" cy="103186"/>
          </a:xfrm>
          <a:prstGeom prst="rect">
            <a:avLst/>
          </a:prstGeom>
          <a:solidFill>
            <a:srgbClr val="7973C2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-1199410">
            <a:off x="307954" y="508038"/>
            <a:ext cx="415961" cy="415961"/>
          </a:xfrm>
          <a:prstGeom prst="rect">
            <a:avLst/>
          </a:prstGeom>
          <a:solidFill>
            <a:srgbClr val="7973C2">
              <a:alpha val="2706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358775" y="6297612"/>
            <a:ext cx="8421599" cy="15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8" name="Shape 58"/>
          <p:cNvSpPr/>
          <p:nvPr/>
        </p:nvSpPr>
        <p:spPr>
          <a:xfrm>
            <a:off x="457200" y="1803400"/>
            <a:ext cx="65100" cy="65100"/>
          </a:xfrm>
          <a:prstGeom prst="rect">
            <a:avLst/>
          </a:prstGeom>
          <a:solidFill>
            <a:srgbClr val="7973C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8491535" y="6446837"/>
            <a:ext cx="293700" cy="293700"/>
          </a:xfrm>
          <a:prstGeom prst="rect">
            <a:avLst/>
          </a:prstGeom>
          <a:solidFill>
            <a:srgbClr val="E47E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" name="Shape 60"/>
          <p:cNvSpPr/>
          <p:nvPr/>
        </p:nvSpPr>
        <p:spPr>
          <a:xfrm>
            <a:off x="350837" y="6426200"/>
            <a:ext cx="1219198" cy="303207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61" name="Shape 61"/>
          <p:cNvSpPr/>
          <p:nvPr/>
        </p:nvSpPr>
        <p:spPr>
          <a:xfrm rot="842174">
            <a:off x="272967" y="290556"/>
            <a:ext cx="241201" cy="241201"/>
          </a:xfrm>
          <a:prstGeom prst="rect">
            <a:avLst/>
          </a:prstGeom>
          <a:solidFill>
            <a:srgbClr val="7973C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81000" y="1069975"/>
            <a:ext cx="263400" cy="263400"/>
          </a:xfrm>
          <a:prstGeom prst="rect">
            <a:avLst/>
          </a:prstGeom>
          <a:solidFill>
            <a:srgbClr val="7973C2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65112" y="1255712"/>
            <a:ext cx="169800" cy="169800"/>
          </a:xfrm>
          <a:prstGeom prst="rect">
            <a:avLst/>
          </a:prstGeom>
          <a:solidFill>
            <a:srgbClr val="7973C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81000" y="1609725"/>
            <a:ext cx="144600" cy="144600"/>
          </a:xfrm>
          <a:prstGeom prst="rect">
            <a:avLst/>
          </a:prstGeom>
          <a:solidFill>
            <a:srgbClr val="7973C2">
              <a:alpha val="6510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04800" y="1901825"/>
            <a:ext cx="103200" cy="103200"/>
          </a:xfrm>
          <a:prstGeom prst="rect">
            <a:avLst/>
          </a:prstGeom>
          <a:solidFill>
            <a:srgbClr val="7973C2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63612" y="1006475"/>
            <a:ext cx="7812000" cy="124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81075" y="2014533"/>
            <a:ext cx="7794600" cy="41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38"/>
              </a:spcBef>
              <a:spcAft>
                <a:spcPts val="875"/>
              </a:spcAft>
              <a:buClr>
                <a:srgbClr val="000000"/>
              </a:buClr>
              <a:buFont typeface="Arial"/>
              <a:buNone/>
              <a:defRPr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1400" b="1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400800" y="6592885"/>
            <a:ext cx="1901699" cy="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685799" y="1844824"/>
            <a:ext cx="7772400" cy="7232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fr-FR" sz="4100" dirty="0" smtClean="0">
                <a:solidFill>
                  <a:srgbClr val="7973C2"/>
                </a:solidFill>
              </a:rPr>
              <a:t>Atelier Technique 1.1</a:t>
            </a:r>
            <a:endParaRPr lang="x-none" sz="4100">
              <a:solidFill>
                <a:srgbClr val="7973C2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371600" y="3886200"/>
            <a:ext cx="6400799" cy="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r-FR" sz="1600" dirty="0" smtClean="0"/>
              <a:t>Mikado Lot 1 – atelier </a:t>
            </a:r>
            <a:r>
              <a:rPr lang="fr-FR" sz="1600" dirty="0" smtClean="0"/>
              <a:t>technique du 25/03/2013</a:t>
            </a:r>
            <a:endParaRPr lang="fr-FR" sz="16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612" y="260648"/>
            <a:ext cx="7812086" cy="694333"/>
          </a:xfrm>
        </p:spPr>
        <p:txBody>
          <a:bodyPr/>
          <a:lstStyle/>
          <a:p>
            <a:r>
              <a:rPr lang="fr-FR" sz="2800" dirty="0" smtClean="0"/>
              <a:t>Sommaire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1075" y="1268760"/>
            <a:ext cx="7794625" cy="4116386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Plateformes de test Bayard</a:t>
            </a:r>
          </a:p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Les </a:t>
            </a: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flux &amp; les échanges avec le </a:t>
            </a: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SSO</a:t>
            </a:r>
          </a:p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Interfaces avec </a:t>
            </a:r>
            <a:r>
              <a:rPr lang="fr-F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Xiti</a:t>
            </a:r>
            <a:endParaRPr lang="fr-F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18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1600" y="260648"/>
            <a:ext cx="7812086" cy="720080"/>
          </a:xfrm>
          <a:ln>
            <a:noFill/>
          </a:ln>
        </p:spPr>
        <p:txBody>
          <a:bodyPr/>
          <a:lstStyle/>
          <a:p>
            <a:r>
              <a:rPr lang="fr-F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Plateformes </a:t>
            </a:r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 </a:t>
            </a:r>
            <a:r>
              <a:rPr lang="fr-F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 Bayard</a:t>
            </a:r>
            <a:endParaRPr lang="fr-F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8136904" cy="4392488"/>
          </a:xfrm>
          <a:ln>
            <a:noFill/>
          </a:ln>
        </p:spPr>
        <p:txBody>
          <a:bodyPr>
            <a:normAutofit/>
          </a:bodyPr>
          <a:lstStyle/>
          <a:p>
            <a:pPr marL="285750" lvl="2" indent="-285750">
              <a:buFontTx/>
              <a:buChar char="-"/>
            </a:pPr>
            <a:r>
              <a:rPr lang="fr-FR" sz="1300" dirty="0"/>
              <a:t>Accès aux environnements de développements / tests Bayard </a:t>
            </a:r>
            <a:r>
              <a:rPr lang="fr-FR" sz="1100" dirty="0"/>
              <a:t>(SSO, Advantage, Néolane, …) </a:t>
            </a:r>
            <a:r>
              <a:rPr lang="fr-FR" sz="1300" dirty="0"/>
              <a:t>à partir de M</a:t>
            </a:r>
            <a:r>
              <a:rPr lang="fr-FR" sz="1300" dirty="0"/>
              <a:t># : </a:t>
            </a:r>
            <a:endParaRPr lang="fr-FR" sz="1300" dirty="0"/>
          </a:p>
          <a:p>
            <a:pPr lvl="2"/>
            <a:endParaRPr lang="fr-FR" dirty="0" smtClean="0"/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Les protocoles identifiées sont HTTP &amp; HTTPS</a:t>
            </a:r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Dans ces conditions, un VPN ne semble pas forcement nécessaire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marL="285750" lvl="2" indent="-285750">
              <a:buFontTx/>
              <a:buChar char="-"/>
            </a:pPr>
            <a:r>
              <a:rPr lang="fr-FR" sz="1300" dirty="0"/>
              <a:t>Les IP de sorties M# à déclarer sont : </a:t>
            </a:r>
            <a:endParaRPr lang="fr-FR" sz="1300" dirty="0"/>
          </a:p>
          <a:p>
            <a:pPr marL="285750" lvl="2" indent="-285750">
              <a:lnSpc>
                <a:spcPct val="80000"/>
              </a:lnSpc>
              <a:buFontTx/>
              <a:buChar char="-"/>
            </a:pPr>
            <a:endParaRPr lang="fr-FR" sz="1100" dirty="0"/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78.203.105.220</a:t>
            </a:r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78.203.101.223</a:t>
            </a:r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78.203.108.170</a:t>
            </a:r>
          </a:p>
          <a:p>
            <a:pPr marL="742950" lvl="3" indent="-285750">
              <a:lnSpc>
                <a:spcPct val="80000"/>
              </a:lnSpc>
              <a:buFontTx/>
              <a:buChar char="-"/>
            </a:pPr>
            <a:endParaRPr lang="fr-FR" sz="1000" dirty="0"/>
          </a:p>
          <a:p>
            <a:pPr lvl="2"/>
            <a:endParaRPr lang="fr-FR" dirty="0"/>
          </a:p>
          <a:p>
            <a:pPr marL="180000" lvl="1" indent="0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9189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1600" y="-27384"/>
            <a:ext cx="7812086" cy="720080"/>
          </a:xfrm>
          <a:ln>
            <a:noFill/>
          </a:ln>
        </p:spPr>
        <p:txBody>
          <a:bodyPr/>
          <a:lstStyle/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Les flux &amp; les échanges avec le </a:t>
            </a:r>
            <a:r>
              <a:rPr lang="fr-F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SSO</a:t>
            </a:r>
            <a:endParaRPr lang="fr-F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55576" y="836712"/>
            <a:ext cx="8280920" cy="5400600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285750" lvl="2" indent="-285750">
              <a:lnSpc>
                <a:spcPct val="120000"/>
              </a:lnSpc>
              <a:buFontTx/>
              <a:buChar char="-"/>
            </a:pPr>
            <a:r>
              <a:rPr lang="fr-FR" sz="2100" dirty="0"/>
              <a:t>Le SSO gère  : 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l’unicité des comptes, 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les droits d’accès aux fichiers numériques :</a:t>
            </a:r>
          </a:p>
          <a:p>
            <a:pPr marL="1200150" lvl="4" indent="-285750">
              <a:buFont typeface="Wingdings" pitchFamily="2" charset="2"/>
              <a:buChar char="§"/>
            </a:pPr>
            <a:r>
              <a:rPr lang="fr-FR" sz="1900" dirty="0" smtClean="0"/>
              <a:t>En </a:t>
            </a:r>
            <a:r>
              <a:rPr lang="fr-FR" sz="1900" dirty="0"/>
              <a:t>fonction d’un  n° </a:t>
            </a:r>
            <a:r>
              <a:rPr lang="fr-FR" sz="1900" dirty="0" smtClean="0"/>
              <a:t>d’abonné (connu après identification via login/</a:t>
            </a:r>
            <a:r>
              <a:rPr lang="fr-FR" sz="1900" dirty="0" err="1" smtClean="0"/>
              <a:t>passwd</a:t>
            </a:r>
            <a:r>
              <a:rPr lang="fr-FR" sz="1900" dirty="0" smtClean="0"/>
              <a:t>), </a:t>
            </a:r>
            <a:r>
              <a:rPr lang="fr-FR" sz="1900" dirty="0"/>
              <a:t>le SSO va interroger  Advantage qui renvoie tous les éléments des contrats actifs CIR, AMB,….ainsi que les achats numériques.  Advantage gère la partie actif / </a:t>
            </a:r>
            <a:r>
              <a:rPr lang="fr-FR" sz="1900" dirty="0" smtClean="0"/>
              <a:t>inactifs</a:t>
            </a:r>
            <a:r>
              <a:rPr lang="fr-FR" sz="1900" dirty="0"/>
              <a:t>. Si c’est inactif, le WS ne remonte </a:t>
            </a:r>
            <a:r>
              <a:rPr lang="fr-FR" sz="1900" dirty="0" smtClean="0"/>
              <a:t>pas d’infos </a:t>
            </a:r>
            <a:r>
              <a:rPr lang="fr-FR" sz="1900" dirty="0"/>
              <a:t>et de ce fait le client n’a pas de droit d’accès. Le SSO traduit pour autoriser l’accès ou </a:t>
            </a:r>
            <a:r>
              <a:rPr lang="fr-FR" sz="1900" dirty="0" smtClean="0"/>
              <a:t>non (moteur de règle en cours d’implémentation ? Est-ce toujours le cas ?)</a:t>
            </a:r>
            <a:endParaRPr lang="fr-FR" sz="1900" dirty="0" smtClean="0"/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les </a:t>
            </a:r>
            <a:r>
              <a:rPr lang="fr-FR" sz="2200" dirty="0" err="1"/>
              <a:t>opt-ins</a:t>
            </a:r>
            <a:endParaRPr lang="fr-FR" sz="2200" dirty="0"/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l’historique des achats </a:t>
            </a:r>
            <a:endParaRPr lang="fr-FR" sz="2200" dirty="0"/>
          </a:p>
          <a:p>
            <a:pPr marL="742950" lvl="3" indent="-285750">
              <a:buFont typeface="Arial" pitchFamily="34" charset="0"/>
              <a:buChar char="•"/>
            </a:pPr>
            <a:endParaRPr lang="fr-FR" sz="1600" dirty="0"/>
          </a:p>
          <a:p>
            <a:pPr marL="285750" lvl="2" indent="-285750">
              <a:buFontTx/>
              <a:buChar char="-"/>
            </a:pPr>
            <a:endParaRPr lang="fr-FR" sz="1800" dirty="0" smtClean="0"/>
          </a:p>
          <a:p>
            <a:pPr marL="285750" lvl="2" indent="-285750">
              <a:lnSpc>
                <a:spcPct val="120000"/>
              </a:lnSpc>
              <a:buFontTx/>
              <a:buChar char="-"/>
            </a:pPr>
            <a:r>
              <a:rPr lang="fr-FR" sz="2100" dirty="0"/>
              <a:t>Tous </a:t>
            </a:r>
            <a:r>
              <a:rPr lang="fr-FR" sz="2100" dirty="0"/>
              <a:t>les sites et toutes les créations de compte passeront par le SSO </a:t>
            </a:r>
            <a:r>
              <a:rPr lang="fr-FR" sz="1800" dirty="0"/>
              <a:t>(quid du cas actuel de </a:t>
            </a:r>
            <a:r>
              <a:rPr lang="fr-FR" sz="1800" dirty="0"/>
              <a:t>« Chantons en </a:t>
            </a:r>
            <a:r>
              <a:rPr lang="fr-FR" sz="1800" dirty="0" err="1"/>
              <a:t>Eglise</a:t>
            </a:r>
            <a:r>
              <a:rPr lang="fr-FR" sz="1800" dirty="0"/>
              <a:t> » ? )</a:t>
            </a:r>
          </a:p>
          <a:p>
            <a:pPr marL="285750" lvl="2" indent="-285750">
              <a:lnSpc>
                <a:spcPct val="120000"/>
              </a:lnSpc>
              <a:buFontTx/>
              <a:buChar char="-"/>
            </a:pPr>
            <a:endParaRPr lang="fr-FR" sz="2100" dirty="0"/>
          </a:p>
          <a:p>
            <a:pPr marL="285750" lvl="2" indent="-285750">
              <a:lnSpc>
                <a:spcPct val="120000"/>
              </a:lnSpc>
              <a:buFontTx/>
              <a:buChar char="-"/>
            </a:pPr>
            <a:r>
              <a:rPr lang="fr-FR" sz="2100" dirty="0"/>
              <a:t>Il </a:t>
            </a:r>
            <a:r>
              <a:rPr lang="fr-FR" sz="2100" dirty="0"/>
              <a:t>n’y a pas de notion de statut client</a:t>
            </a:r>
            <a:r>
              <a:rPr lang="fr-FR" sz="1800" dirty="0"/>
              <a:t> (statut en cours d’activation, …)</a:t>
            </a:r>
          </a:p>
          <a:p>
            <a:pPr marL="285750" lvl="2" indent="-285750">
              <a:buFontTx/>
              <a:buChar char="-"/>
            </a:pPr>
            <a:endParaRPr lang="fr-FR" sz="1900" dirty="0" smtClean="0"/>
          </a:p>
          <a:p>
            <a:pPr marL="285750" lvl="2" indent="-285750">
              <a:buFontTx/>
              <a:buChar char="-"/>
            </a:pPr>
            <a:r>
              <a:rPr lang="fr-FR" sz="2200" dirty="0"/>
              <a:t>Quid </a:t>
            </a:r>
            <a:r>
              <a:rPr lang="fr-FR" sz="2200" dirty="0"/>
              <a:t>du </a:t>
            </a:r>
            <a:r>
              <a:rPr lang="fr-FR" sz="2200" dirty="0"/>
              <a:t>profil «</a:t>
            </a:r>
            <a:r>
              <a:rPr lang="fr-FR" sz="2200" dirty="0"/>
              <a:t> abonné » Vs « prospect » </a:t>
            </a:r>
            <a:r>
              <a:rPr lang="fr-FR" sz="2200" dirty="0"/>
              <a:t>?</a:t>
            </a:r>
          </a:p>
          <a:p>
            <a:pPr marL="285750" lvl="2" indent="-285750">
              <a:buFontTx/>
              <a:buChar char="-"/>
            </a:pPr>
            <a:endParaRPr lang="fr-FR" sz="2200" dirty="0"/>
          </a:p>
          <a:p>
            <a:pPr marL="285750" lvl="2" indent="-285750">
              <a:buFontTx/>
              <a:buChar char="-"/>
            </a:pPr>
            <a:r>
              <a:rPr lang="fr-FR" sz="2200" dirty="0"/>
              <a:t>Le SSO distingue-t-il des types de compte ? </a:t>
            </a:r>
            <a:r>
              <a:rPr lang="fr-FR" sz="1800" dirty="0"/>
              <a:t>(particuliers</a:t>
            </a:r>
            <a:r>
              <a:rPr lang="fr-FR" sz="1800" dirty="0"/>
              <a:t>, religieux, enseignants, …  pour </a:t>
            </a:r>
            <a:r>
              <a:rPr lang="fr-FR" sz="1800" dirty="0" err="1"/>
              <a:t>xiti</a:t>
            </a:r>
            <a:r>
              <a:rPr lang="fr-FR" sz="1800" dirty="0"/>
              <a:t> par </a:t>
            </a:r>
            <a:r>
              <a:rPr lang="fr-FR" sz="1800" dirty="0"/>
              <a:t>exemple)</a:t>
            </a:r>
            <a:endParaRPr lang="fr-FR" sz="1800" dirty="0"/>
          </a:p>
          <a:p>
            <a:pPr marL="0" lvl="2" indent="0"/>
            <a:endParaRPr lang="fr-FR" sz="1800" i="1" dirty="0"/>
          </a:p>
          <a:p>
            <a:pPr marL="285750" lvl="2" indent="-285750">
              <a:lnSpc>
                <a:spcPct val="120000"/>
              </a:lnSpc>
              <a:buFontTx/>
              <a:buChar char="-"/>
            </a:pPr>
            <a:r>
              <a:rPr lang="fr-FR" sz="2100" dirty="0"/>
              <a:t>Le numéro d’abonné est transverse aux sites marchands </a:t>
            </a:r>
            <a:r>
              <a:rPr lang="fr-FR" sz="2100" dirty="0"/>
              <a:t>Bayard : 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Aujourd’hui dans le SSO, il est possible d’associer plusieurs adresses email à un numéro d’abonné. L’inverse n’est pas vrai.</a:t>
            </a:r>
          </a:p>
          <a:p>
            <a:pPr marL="742950" lvl="3" indent="-285750">
              <a:buFontTx/>
              <a:buChar char="-"/>
            </a:pPr>
            <a:endParaRPr lang="fr-FR" sz="1400" dirty="0"/>
          </a:p>
          <a:p>
            <a:pPr marL="285750" lvl="2" indent="-285750">
              <a:buFontTx/>
              <a:buChar char="-"/>
            </a:pPr>
            <a:endParaRPr lang="fr-FR" sz="1800" dirty="0" smtClean="0"/>
          </a:p>
          <a:p>
            <a:pPr marL="285750" lvl="2" indent="-285750">
              <a:lnSpc>
                <a:spcPct val="120000"/>
              </a:lnSpc>
              <a:buFontTx/>
              <a:buChar char="-"/>
            </a:pPr>
            <a:r>
              <a:rPr lang="fr-FR" sz="2100" dirty="0"/>
              <a:t>Les sujets suivants ne sont pas présents en lot 1, il n’y a donc </a:t>
            </a:r>
            <a:r>
              <a:rPr lang="fr-FR" sz="2100" dirty="0"/>
              <a:t>pas d’impact à prévoir avec le </a:t>
            </a:r>
            <a:r>
              <a:rPr lang="fr-FR" sz="2100" dirty="0"/>
              <a:t>SSO pour : 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La notion de compte de lecture</a:t>
            </a:r>
          </a:p>
          <a:p>
            <a:pPr marL="742950" lvl="3" indent="-285750">
              <a:buFont typeface="Arial" pitchFamily="34" charset="0"/>
              <a:buChar char="•"/>
            </a:pPr>
            <a:r>
              <a:rPr lang="fr-FR" sz="2200" dirty="0"/>
              <a:t>la gestion de la résiliation ou de la suspension d’un abonnement</a:t>
            </a:r>
          </a:p>
          <a:p>
            <a:pPr marL="285750" lvl="2" indent="-285750">
              <a:buFontTx/>
              <a:buChar char="-"/>
            </a:pPr>
            <a:endParaRPr lang="fr-FR" sz="1800" dirty="0"/>
          </a:p>
          <a:p>
            <a:pPr marL="285750" lvl="2" indent="-285750">
              <a:buFontTx/>
              <a:buChar char="-"/>
            </a:pPr>
            <a:endParaRPr lang="fr-FR" sz="1800" dirty="0"/>
          </a:p>
          <a:p>
            <a:pPr marL="285750" lvl="2" indent="-285750">
              <a:buFontTx/>
              <a:buChar char="-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994003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55576" y="836712"/>
            <a:ext cx="8280920" cy="5184576"/>
          </a:xfrm>
          <a:ln>
            <a:noFill/>
          </a:ln>
        </p:spPr>
        <p:txBody>
          <a:bodyPr>
            <a:normAutofit/>
          </a:bodyPr>
          <a:lstStyle/>
          <a:p>
            <a:pPr marL="285750" lvl="2" indent="-285750">
              <a:buFontTx/>
              <a:buChar char="-"/>
            </a:pPr>
            <a:r>
              <a:rPr lang="fr-FR" sz="1300" dirty="0"/>
              <a:t>A </a:t>
            </a:r>
            <a:r>
              <a:rPr lang="fr-FR" sz="1300" dirty="0"/>
              <a:t>quel moment le SSO sera-t-il appelé : </a:t>
            </a:r>
          </a:p>
          <a:p>
            <a:pPr marL="285750" lvl="2" indent="-285750">
              <a:buFontTx/>
              <a:buChar char="-"/>
            </a:pPr>
            <a:endParaRPr lang="fr-FR" sz="1800" dirty="0" smtClean="0"/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Sur la page de confirmation de commande : </a:t>
            </a:r>
            <a:endParaRPr lang="fr-FR" sz="1200" dirty="0"/>
          </a:p>
          <a:p>
            <a:pPr marL="1200150" lvl="4" indent="-285750">
              <a:lnSpc>
                <a:spcPct val="80000"/>
              </a:lnSpc>
              <a:buFont typeface="Wingdings" pitchFamily="2" charset="2"/>
              <a:buChar char="§"/>
            </a:pPr>
            <a:r>
              <a:rPr lang="fr-FR" sz="1000" dirty="0"/>
              <a:t>en cas de commande d’un contenu numérique, le SSO permet d’accéder à la PF de consultation / téléchargement (dès que le statut de la commande est « en cours », donc avant validation de la commande par Advantage) </a:t>
            </a:r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Sur la page de création de compte (dans un process d’achat ou directement en mode prospect</a:t>
            </a:r>
            <a:r>
              <a:rPr lang="fr-FR" sz="1200" dirty="0"/>
              <a:t>)</a:t>
            </a:r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Sur la page d’authentification </a:t>
            </a:r>
            <a:r>
              <a:rPr lang="fr-FR" sz="1200" dirty="0"/>
              <a:t>(dans un process d’achat ou directement en mode prospect)</a:t>
            </a:r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Sur le lien mot de passe oublié</a:t>
            </a:r>
            <a:endParaRPr lang="fr-FR" sz="1200" dirty="0"/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Sur la page d’abonnement / désabonnement aux </a:t>
            </a:r>
            <a:r>
              <a:rPr lang="fr-FR" sz="1200" dirty="0" err="1"/>
              <a:t>opt-ins</a:t>
            </a:r>
            <a:endParaRPr lang="fr-FR" sz="1200" dirty="0"/>
          </a:p>
          <a:p>
            <a:pPr marL="742950" lvl="3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fr-FR" sz="1200" dirty="0"/>
              <a:t>Sur la page de consultation d’historique d’achat</a:t>
            </a:r>
            <a:endParaRPr lang="fr-FR" sz="1200" dirty="0"/>
          </a:p>
          <a:p>
            <a:pPr marL="285750" lvl="2" indent="-285750">
              <a:buFontTx/>
              <a:buChar char="-"/>
            </a:pPr>
            <a:endParaRPr lang="fr-FR" sz="1800" dirty="0"/>
          </a:p>
          <a:p>
            <a:pPr marL="0" lvl="2" indent="0"/>
            <a:endParaRPr lang="fr-FR" sz="1000" dirty="0"/>
          </a:p>
          <a:p>
            <a:pPr marL="0" lvl="2" indent="0"/>
            <a:endParaRPr lang="fr-FR" sz="1800" i="1" dirty="0"/>
          </a:p>
          <a:p>
            <a:pPr marL="285750" lvl="2" indent="-285750">
              <a:buFontTx/>
              <a:buChar char="-"/>
            </a:pPr>
            <a:endParaRPr lang="fr-FR" sz="1800" dirty="0"/>
          </a:p>
        </p:txBody>
      </p:sp>
      <p:sp>
        <p:nvSpPr>
          <p:cNvPr id="6" name="Titre 3"/>
          <p:cNvSpPr>
            <a:spLocks noGrp="1"/>
          </p:cNvSpPr>
          <p:nvPr>
            <p:ph type="title"/>
          </p:nvPr>
        </p:nvSpPr>
        <p:spPr>
          <a:xfrm>
            <a:off x="971600" y="-27384"/>
            <a:ext cx="7812086" cy="720080"/>
          </a:xfrm>
          <a:ln>
            <a:noFill/>
          </a:ln>
        </p:spPr>
        <p:txBody>
          <a:bodyPr/>
          <a:lstStyle/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Les flux &amp; les échanges avec le </a:t>
            </a:r>
            <a:r>
              <a:rPr lang="fr-F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SSO</a:t>
            </a:r>
            <a:endParaRPr lang="fr-F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566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552220" y="642442"/>
            <a:ext cx="2503699" cy="1058366"/>
          </a:xfrm>
        </p:spPr>
        <p:txBody>
          <a:bodyPr/>
          <a:lstStyle/>
          <a:p>
            <a:r>
              <a:rPr lang="fr-FR" sz="2400" b="1" u="sng" dirty="0" smtClean="0">
                <a:solidFill>
                  <a:srgbClr val="FFC000"/>
                </a:solidFill>
                <a:sym typeface="Arial"/>
              </a:rPr>
              <a:t>La </a:t>
            </a:r>
            <a:r>
              <a:rPr lang="fr-FR" sz="2400" b="1" u="sng" dirty="0" smtClean="0">
                <a:solidFill>
                  <a:srgbClr val="FFC000"/>
                </a:solidFill>
                <a:sym typeface="Arial"/>
              </a:rPr>
              <a:t>cinématique </a:t>
            </a:r>
            <a:br>
              <a:rPr lang="fr-FR" sz="2400" b="1" u="sng" dirty="0" smtClean="0">
                <a:solidFill>
                  <a:srgbClr val="FFC000"/>
                </a:solidFill>
                <a:sym typeface="Arial"/>
              </a:rPr>
            </a:br>
            <a:r>
              <a:rPr lang="fr-FR" sz="2400" b="1" u="sng" dirty="0" smtClean="0">
                <a:solidFill>
                  <a:srgbClr val="FFC000"/>
                </a:solidFill>
                <a:sym typeface="Arial"/>
              </a:rPr>
              <a:t>à compléter</a:t>
            </a:r>
            <a:endParaRPr lang="fr-FR" sz="2400" b="1" u="sng" dirty="0" smtClean="0">
              <a:solidFill>
                <a:srgbClr val="FFC000"/>
              </a:solidFill>
              <a:sym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4427984" y="6525344"/>
            <a:ext cx="2133600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dirty="0" smtClean="0"/>
              <a:t>Page </a:t>
            </a:r>
            <a:fld id="{F4F88F66-D40E-4FBC-A6C0-99FEE5E39AA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707904" y="620688"/>
            <a:ext cx="1368152" cy="360040"/>
          </a:xfrm>
          <a:prstGeom prst="roundRect">
            <a:avLst>
              <a:gd name="adj" fmla="val 10053"/>
            </a:avLst>
          </a:prstGeom>
          <a:solidFill>
            <a:srgbClr val="8585E0"/>
          </a:solidFill>
          <a:ln>
            <a:solidFill>
              <a:srgbClr val="858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Saisie @ </a:t>
            </a:r>
            <a:r>
              <a:rPr lang="fr-FR" sz="1100" dirty="0" smtClean="0"/>
              <a:t>mail et du mot de passe</a:t>
            </a:r>
            <a:endParaRPr lang="fr-FR" sz="1100" dirty="0"/>
          </a:p>
        </p:txBody>
      </p:sp>
      <p:sp>
        <p:nvSpPr>
          <p:cNvPr id="7" name="Organigramme : Décision 6"/>
          <p:cNvSpPr/>
          <p:nvPr/>
        </p:nvSpPr>
        <p:spPr>
          <a:xfrm>
            <a:off x="3491880" y="1556792"/>
            <a:ext cx="180020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@ mail </a:t>
            </a:r>
            <a:r>
              <a:rPr lang="fr-FR" sz="1200" dirty="0" smtClean="0"/>
              <a:t>reconnue </a:t>
            </a:r>
            <a:r>
              <a:rPr lang="fr-FR" sz="1200" dirty="0" smtClean="0"/>
              <a:t>? 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63688" y="2420888"/>
            <a:ext cx="1440160" cy="360040"/>
          </a:xfrm>
          <a:prstGeom prst="roundRect">
            <a:avLst>
              <a:gd name="adj" fmla="val 10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Authentification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51520" y="2420888"/>
            <a:ext cx="1368152" cy="360040"/>
          </a:xfrm>
          <a:prstGeom prst="roundRect">
            <a:avLst>
              <a:gd name="adj" fmla="val 10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MdP oublié</a:t>
            </a:r>
            <a:endParaRPr lang="fr-FR" sz="1400" dirty="0"/>
          </a:p>
        </p:txBody>
      </p:sp>
      <p:cxnSp>
        <p:nvCxnSpPr>
          <p:cNvPr id="16" name="Connecteur droit avec flèche 15"/>
          <p:cNvCxnSpPr>
            <a:stCxn id="6" idx="2"/>
            <a:endCxn id="7" idx="0"/>
          </p:cNvCxnSpPr>
          <p:nvPr/>
        </p:nvCxnSpPr>
        <p:spPr>
          <a:xfrm>
            <a:off x="4391980" y="98072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e 17"/>
          <p:cNvCxnSpPr>
            <a:stCxn id="7" idx="1"/>
            <a:endCxn id="11" idx="0"/>
          </p:cNvCxnSpPr>
          <p:nvPr/>
        </p:nvCxnSpPr>
        <p:spPr>
          <a:xfrm rot="10800000" flipV="1">
            <a:off x="2483768" y="1952836"/>
            <a:ext cx="1008112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e 19"/>
          <p:cNvCxnSpPr>
            <a:stCxn id="7" idx="1"/>
            <a:endCxn id="12" idx="0"/>
          </p:cNvCxnSpPr>
          <p:nvPr/>
        </p:nvCxnSpPr>
        <p:spPr>
          <a:xfrm rot="10800000" flipV="1">
            <a:off x="935596" y="1952836"/>
            <a:ext cx="2556284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843808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cxnSp>
        <p:nvCxnSpPr>
          <p:cNvPr id="24" name="Connecteur droit avec flèche 23"/>
          <p:cNvCxnSpPr>
            <a:stCxn id="12" idx="2"/>
          </p:cNvCxnSpPr>
          <p:nvPr/>
        </p:nvCxnSpPr>
        <p:spPr>
          <a:xfrm>
            <a:off x="935596" y="2780928"/>
            <a:ext cx="4245" cy="391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Décision 25"/>
          <p:cNvSpPr/>
          <p:nvPr/>
        </p:nvSpPr>
        <p:spPr>
          <a:xfrm>
            <a:off x="6228184" y="2636912"/>
            <a:ext cx="136815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Je suis abonné ?</a:t>
            </a:r>
            <a:endParaRPr lang="fr-FR" sz="1050" dirty="0"/>
          </a:p>
        </p:txBody>
      </p:sp>
      <p:cxnSp>
        <p:nvCxnSpPr>
          <p:cNvPr id="28" name="Forme 27"/>
          <p:cNvCxnSpPr>
            <a:stCxn id="7" idx="3"/>
            <a:endCxn id="26" idx="0"/>
          </p:cNvCxnSpPr>
          <p:nvPr/>
        </p:nvCxnSpPr>
        <p:spPr>
          <a:xfrm>
            <a:off x="5292080" y="1952836"/>
            <a:ext cx="1620180" cy="6840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292080" y="17008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NON</a:t>
            </a:r>
            <a:endParaRPr lang="fr-FR" sz="14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4788024" y="3573016"/>
            <a:ext cx="1368152" cy="648072"/>
          </a:xfrm>
          <a:prstGeom prst="roundRect">
            <a:avLst>
              <a:gd name="adj" fmla="val 10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Saisie infos abonnés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524328" y="3573016"/>
            <a:ext cx="1368152" cy="648072"/>
          </a:xfrm>
          <a:prstGeom prst="roundRect">
            <a:avLst>
              <a:gd name="adj" fmla="val 10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Formulaire de création de compte</a:t>
            </a:r>
            <a:endParaRPr lang="fr-FR" sz="1200" dirty="0"/>
          </a:p>
        </p:txBody>
      </p:sp>
      <p:cxnSp>
        <p:nvCxnSpPr>
          <p:cNvPr id="33" name="Forme 32"/>
          <p:cNvCxnSpPr>
            <a:stCxn id="26" idx="1"/>
            <a:endCxn id="30" idx="0"/>
          </p:cNvCxnSpPr>
          <p:nvPr/>
        </p:nvCxnSpPr>
        <p:spPr>
          <a:xfrm rot="10800000" flipV="1">
            <a:off x="5472100" y="3032956"/>
            <a:ext cx="756084" cy="540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stCxn id="26" idx="3"/>
            <a:endCxn id="31" idx="0"/>
          </p:cNvCxnSpPr>
          <p:nvPr/>
        </p:nvCxnSpPr>
        <p:spPr>
          <a:xfrm>
            <a:off x="7596336" y="3032956"/>
            <a:ext cx="612068" cy="540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Décision 35"/>
          <p:cNvSpPr/>
          <p:nvPr/>
        </p:nvSpPr>
        <p:spPr>
          <a:xfrm>
            <a:off x="4749924" y="4725144"/>
            <a:ext cx="144016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abonné </a:t>
            </a:r>
            <a:r>
              <a:rPr lang="fr-FR" sz="1000" dirty="0" smtClean="0"/>
              <a:t>reconnue </a:t>
            </a:r>
            <a:r>
              <a:rPr lang="fr-FR" sz="1000" dirty="0" smtClean="0"/>
              <a:t>? </a:t>
            </a:r>
            <a:endParaRPr lang="fr-FR" sz="1000" dirty="0"/>
          </a:p>
        </p:txBody>
      </p:sp>
      <p:cxnSp>
        <p:nvCxnSpPr>
          <p:cNvPr id="38" name="Connecteur droit avec flèche 37"/>
          <p:cNvCxnSpPr>
            <a:stCxn id="30" idx="2"/>
            <a:endCxn id="36" idx="0"/>
          </p:cNvCxnSpPr>
          <p:nvPr/>
        </p:nvCxnSpPr>
        <p:spPr>
          <a:xfrm flipH="1">
            <a:off x="5470004" y="4221088"/>
            <a:ext cx="2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1835696" y="5517232"/>
            <a:ext cx="1368152" cy="648072"/>
          </a:xfrm>
          <a:prstGeom prst="roundRect">
            <a:avLst>
              <a:gd name="adj" fmla="val 10053"/>
            </a:avLst>
          </a:prstGeom>
          <a:solidFill>
            <a:srgbClr val="8585E0"/>
          </a:solidFill>
          <a:ln>
            <a:solidFill>
              <a:srgbClr val="858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Page Coords &amp; Livraison</a:t>
            </a:r>
            <a:endParaRPr lang="fr-FR" sz="1400" dirty="0"/>
          </a:p>
        </p:txBody>
      </p:sp>
      <p:cxnSp>
        <p:nvCxnSpPr>
          <p:cNvPr id="41" name="Connecteur droit avec flèche 40"/>
          <p:cNvCxnSpPr>
            <a:stCxn id="11" idx="2"/>
            <a:endCxn id="39" idx="0"/>
          </p:cNvCxnSpPr>
          <p:nvPr/>
        </p:nvCxnSpPr>
        <p:spPr>
          <a:xfrm>
            <a:off x="2483768" y="2780928"/>
            <a:ext cx="3600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Forme 44"/>
          <p:cNvCxnSpPr>
            <a:stCxn id="31" idx="2"/>
            <a:endCxn id="39" idx="3"/>
          </p:cNvCxnSpPr>
          <p:nvPr/>
        </p:nvCxnSpPr>
        <p:spPr>
          <a:xfrm rot="5400000">
            <a:off x="4896036" y="2528900"/>
            <a:ext cx="1620180" cy="5004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36" idx="3"/>
            <a:endCxn id="31" idx="1"/>
          </p:cNvCxnSpPr>
          <p:nvPr/>
        </p:nvCxnSpPr>
        <p:spPr>
          <a:xfrm flipV="1">
            <a:off x="6190084" y="3897052"/>
            <a:ext cx="1334244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084168" y="47971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NON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52320" y="27089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NON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652120" y="276118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4211960" y="484941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cxnSp>
        <p:nvCxnSpPr>
          <p:cNvPr id="55" name="Forme 54"/>
          <p:cNvCxnSpPr>
            <a:stCxn id="36" idx="1"/>
            <a:endCxn id="39" idx="0"/>
          </p:cNvCxnSpPr>
          <p:nvPr/>
        </p:nvCxnSpPr>
        <p:spPr>
          <a:xfrm rot="10800000" flipV="1">
            <a:off x="2519772" y="5121188"/>
            <a:ext cx="2230152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re 3"/>
          <p:cNvSpPr txBox="1">
            <a:spLocks/>
          </p:cNvSpPr>
          <p:nvPr/>
        </p:nvSpPr>
        <p:spPr>
          <a:xfrm>
            <a:off x="971600" y="-27384"/>
            <a:ext cx="7812086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3C2"/>
              </a:buClr>
              <a:buFont typeface="Arial"/>
              <a:buNone/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0"/>
              </a:spcBef>
              <a:spcAft>
                <a:spcPts val="0"/>
              </a:spcAft>
              <a:defRPr sz="4100" b="0" i="0" u="none" strike="noStrike" cap="none" baseline="0">
                <a:solidFill>
                  <a:srgbClr val="7973C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Les flux &amp; les échanges avec le SSO </a:t>
            </a:r>
            <a:endParaRPr lang="fr-F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Larme 31"/>
          <p:cNvSpPr/>
          <p:nvPr/>
        </p:nvSpPr>
        <p:spPr>
          <a:xfrm>
            <a:off x="4391980" y="1130951"/>
            <a:ext cx="673224" cy="275617"/>
          </a:xfrm>
          <a:prstGeom prst="teardrop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SSO</a:t>
            </a:r>
            <a:endParaRPr lang="fr-FR" sz="900" dirty="0"/>
          </a:p>
        </p:txBody>
      </p:sp>
      <p:sp>
        <p:nvSpPr>
          <p:cNvPr id="47" name="Larme 46"/>
          <p:cNvSpPr/>
          <p:nvPr/>
        </p:nvSpPr>
        <p:spPr>
          <a:xfrm>
            <a:off x="598983" y="3167125"/>
            <a:ext cx="673224" cy="275617"/>
          </a:xfrm>
          <a:prstGeom prst="teardrop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SSO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558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55576" y="836712"/>
            <a:ext cx="8280920" cy="5184576"/>
          </a:xfrm>
          <a:ln>
            <a:noFill/>
          </a:ln>
        </p:spPr>
        <p:txBody>
          <a:bodyPr>
            <a:normAutofit/>
          </a:bodyPr>
          <a:lstStyle/>
          <a:p>
            <a:pPr marL="285750" lvl="2" indent="-285750">
              <a:buFontTx/>
              <a:buChar char="-"/>
            </a:pPr>
            <a:r>
              <a:rPr lang="fr-FR" sz="1300" dirty="0"/>
              <a:t>Quels sont les API SSO </a:t>
            </a:r>
            <a:r>
              <a:rPr lang="fr-FR" sz="1300" dirty="0" smtClean="0"/>
              <a:t>?</a:t>
            </a:r>
          </a:p>
          <a:p>
            <a:pPr marL="285750" lvl="2" indent="-285750">
              <a:buFontTx/>
              <a:buChar char="-"/>
            </a:pPr>
            <a:endParaRPr lang="fr-FR" sz="1300" dirty="0"/>
          </a:p>
          <a:p>
            <a:pPr marL="285750" lvl="2" indent="-285750">
              <a:buFontTx/>
              <a:buChar char="-"/>
            </a:pPr>
            <a:r>
              <a:rPr lang="fr-FR" sz="1300" dirty="0" smtClean="0"/>
              <a:t>Quels </a:t>
            </a:r>
            <a:r>
              <a:rPr lang="fr-FR" sz="1300" dirty="0"/>
              <a:t>sont les Jeux de données spécifiques </a:t>
            </a:r>
            <a:r>
              <a:rPr lang="fr-FR" sz="1300" dirty="0" smtClean="0"/>
              <a:t>à prévoir ?</a:t>
            </a:r>
            <a:endParaRPr lang="fr-FR" sz="1300" dirty="0"/>
          </a:p>
          <a:p>
            <a:pPr marL="285750" lvl="2" indent="-285750">
              <a:buFontTx/>
              <a:buChar char="-"/>
            </a:pPr>
            <a:endParaRPr lang="fr-FR" sz="1300" dirty="0" smtClean="0"/>
          </a:p>
          <a:p>
            <a:pPr marL="285750" lvl="2" indent="-285750">
              <a:buFontTx/>
              <a:buChar char="-"/>
            </a:pPr>
            <a:r>
              <a:rPr lang="fr-FR" sz="1300" dirty="0" smtClean="0"/>
              <a:t>Quelles sont les dates de mise à disposition des différentes API </a:t>
            </a:r>
          </a:p>
          <a:p>
            <a:pPr marL="285750" lvl="2" indent="-285750">
              <a:buFontTx/>
              <a:buChar char="-"/>
            </a:pPr>
            <a:endParaRPr lang="fr-FR" sz="1300" dirty="0"/>
          </a:p>
          <a:p>
            <a:pPr marL="285750" lvl="2" indent="-285750">
              <a:buFontTx/>
              <a:buChar char="-"/>
            </a:pPr>
            <a:r>
              <a:rPr lang="fr-FR" sz="1300" dirty="0"/>
              <a:t>Peut-on </a:t>
            </a:r>
            <a:r>
              <a:rPr lang="fr-FR" sz="1300" dirty="0"/>
              <a:t>avoir sur chaque environnement (y compris en production) un utilisateur de test pour simuler des connexions et des demandes d’accès afin de mettre en place la supervision ?</a:t>
            </a:r>
          </a:p>
        </p:txBody>
      </p:sp>
      <p:sp>
        <p:nvSpPr>
          <p:cNvPr id="6" name="Titre 3"/>
          <p:cNvSpPr>
            <a:spLocks noGrp="1"/>
          </p:cNvSpPr>
          <p:nvPr>
            <p:ph type="title"/>
          </p:nvPr>
        </p:nvSpPr>
        <p:spPr>
          <a:xfrm>
            <a:off x="971600" y="-27384"/>
            <a:ext cx="7812086" cy="720080"/>
          </a:xfrm>
          <a:ln>
            <a:noFill/>
          </a:ln>
        </p:spPr>
        <p:txBody>
          <a:bodyPr/>
          <a:lstStyle/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Les flux &amp; les échanges avec le </a:t>
            </a:r>
            <a:r>
              <a:rPr lang="fr-FR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SSO</a:t>
            </a:r>
            <a:endParaRPr lang="fr-F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218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55576" y="836712"/>
            <a:ext cx="8280920" cy="5184576"/>
          </a:xfrm>
          <a:ln>
            <a:noFill/>
          </a:ln>
        </p:spPr>
        <p:txBody>
          <a:bodyPr>
            <a:normAutofit/>
          </a:bodyPr>
          <a:lstStyle/>
          <a:p>
            <a:pPr marL="285750" lvl="2" indent="-285750">
              <a:buFontTx/>
              <a:buChar char="-"/>
            </a:pPr>
            <a:r>
              <a:rPr lang="fr-FR" sz="1300" dirty="0" smtClean="0"/>
              <a:t>Même si il va changer, peut-on détailler et expliquer le plan de </a:t>
            </a:r>
            <a:r>
              <a:rPr lang="fr-FR" sz="1300" dirty="0" err="1" smtClean="0"/>
              <a:t>taggage</a:t>
            </a:r>
            <a:r>
              <a:rPr lang="fr-FR" sz="1300" dirty="0" smtClean="0"/>
              <a:t> actuel </a:t>
            </a:r>
            <a:r>
              <a:rPr lang="fr-FR" sz="1000" dirty="0"/>
              <a:t>(fichier </a:t>
            </a:r>
            <a:r>
              <a:rPr lang="fr-FR" sz="1000" dirty="0" err="1"/>
              <a:t>excel</a:t>
            </a:r>
            <a:r>
              <a:rPr lang="fr-FR" sz="1000" dirty="0"/>
              <a:t> </a:t>
            </a:r>
            <a:r>
              <a:rPr lang="fr-FR" sz="1000" dirty="0"/>
              <a:t>mikado_lot1_tag_xiti.xls)</a:t>
            </a:r>
          </a:p>
          <a:p>
            <a:pPr marL="285750" lvl="2" indent="-285750">
              <a:buFontTx/>
              <a:buChar char="-"/>
            </a:pPr>
            <a:endParaRPr lang="fr-FR" sz="1300" dirty="0" smtClean="0"/>
          </a:p>
          <a:p>
            <a:pPr marL="285750" lvl="2" indent="-285750">
              <a:buFontTx/>
              <a:buChar char="-"/>
            </a:pPr>
            <a:r>
              <a:rPr lang="fr-FR" sz="1300" dirty="0"/>
              <a:t>A-t-on à disposition une plateforme de test </a:t>
            </a:r>
            <a:r>
              <a:rPr lang="fr-FR" sz="1300" dirty="0" err="1"/>
              <a:t>xiti</a:t>
            </a:r>
            <a:r>
              <a:rPr lang="fr-FR" sz="1300" dirty="0"/>
              <a:t> </a:t>
            </a:r>
            <a:r>
              <a:rPr lang="fr-FR" sz="1300" dirty="0" smtClean="0"/>
              <a:t>?</a:t>
            </a:r>
          </a:p>
          <a:p>
            <a:pPr marL="285750" lvl="2" indent="-285750">
              <a:buFontTx/>
              <a:buChar char="-"/>
            </a:pPr>
            <a:endParaRPr lang="fr-FR" sz="1300" dirty="0"/>
          </a:p>
          <a:p>
            <a:pPr marL="285750" lvl="2" indent="-285750">
              <a:buFontTx/>
              <a:buChar char="-"/>
            </a:pPr>
            <a:r>
              <a:rPr lang="fr-FR" sz="1300" dirty="0" smtClean="0"/>
              <a:t>Quelle est la stratégie de test mise en œuvre?</a:t>
            </a:r>
          </a:p>
          <a:p>
            <a:pPr marL="285750" lvl="2" indent="-285750">
              <a:buFontTx/>
              <a:buChar char="-"/>
            </a:pPr>
            <a:endParaRPr lang="fr-FR" sz="1300" dirty="0"/>
          </a:p>
          <a:p>
            <a:pPr marL="285750" lvl="2" indent="-285750">
              <a:buFontTx/>
              <a:buChar char="-"/>
            </a:pPr>
            <a:r>
              <a:rPr lang="fr-FR" sz="1300" dirty="0" smtClean="0"/>
              <a:t>Quel processus de « double </a:t>
            </a:r>
            <a:r>
              <a:rPr lang="fr-FR" sz="1300" dirty="0" err="1" smtClean="0"/>
              <a:t>run</a:t>
            </a:r>
            <a:r>
              <a:rPr lang="fr-FR" sz="1300" dirty="0" smtClean="0"/>
              <a:t> » sera mis en place et quels impacts entrainent-t-ils sur le paramétrage ?</a:t>
            </a:r>
            <a:endParaRPr lang="fr-FR" sz="1300" dirty="0"/>
          </a:p>
          <a:p>
            <a:pPr marL="285750" lvl="2" indent="-285750">
              <a:buFontTx/>
              <a:buChar char="-"/>
            </a:pPr>
            <a:endParaRPr lang="fr-FR" sz="1300" dirty="0" smtClean="0"/>
          </a:p>
          <a:p>
            <a:pPr marL="285750" lvl="2" indent="-285750">
              <a:buFontTx/>
              <a:buChar char="-"/>
            </a:pPr>
            <a:r>
              <a:rPr lang="fr-FR" sz="1300" dirty="0" smtClean="0"/>
              <a:t>Quelles seront les prochaines dates de livraisons du nouveau plan de </a:t>
            </a:r>
            <a:r>
              <a:rPr lang="fr-FR" sz="1300" dirty="0" err="1" smtClean="0"/>
              <a:t>taggage</a:t>
            </a:r>
            <a:r>
              <a:rPr lang="fr-FR" sz="1300" dirty="0" smtClean="0"/>
              <a:t> ?</a:t>
            </a:r>
          </a:p>
          <a:p>
            <a:pPr marL="285750" lvl="2" indent="-285750">
              <a:buFontTx/>
              <a:buChar char="-"/>
            </a:pPr>
            <a:endParaRPr lang="fr-FR" sz="1300" dirty="0" smtClean="0"/>
          </a:p>
          <a:p>
            <a:pPr marL="285750" lvl="2" indent="-285750">
              <a:buFontTx/>
              <a:buChar char="-"/>
            </a:pPr>
            <a:endParaRPr lang="fr-FR" sz="1300" dirty="0"/>
          </a:p>
        </p:txBody>
      </p:sp>
      <p:sp>
        <p:nvSpPr>
          <p:cNvPr id="6" name="Titre 3"/>
          <p:cNvSpPr>
            <a:spLocks noGrp="1"/>
          </p:cNvSpPr>
          <p:nvPr>
            <p:ph type="title"/>
          </p:nvPr>
        </p:nvSpPr>
        <p:spPr>
          <a:xfrm>
            <a:off x="971600" y="-27384"/>
            <a:ext cx="7812086" cy="720080"/>
          </a:xfrm>
          <a:ln>
            <a:noFill/>
          </a:ln>
        </p:spPr>
        <p:txBody>
          <a:bodyPr/>
          <a:lstStyle/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Interfaces avec </a:t>
            </a:r>
            <a:r>
              <a:rPr lang="fr-FR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Xiti</a:t>
            </a:r>
            <a:endParaRPr lang="fr-FR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598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1_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438</Words>
  <Application>Microsoft Office PowerPoint</Application>
  <PresentationFormat>Affichage à l'écran (4:3)</PresentationFormat>
  <Paragraphs>95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/>
      <vt:lpstr/>
      <vt:lpstr>Présentation PowerPoint</vt:lpstr>
      <vt:lpstr>Sommaire</vt:lpstr>
      <vt:lpstr>Plateformes de test Bayard</vt:lpstr>
      <vt:lpstr>Les flux &amp; les échanges avec le SSO</vt:lpstr>
      <vt:lpstr>Les flux &amp; les échanges avec le SSO</vt:lpstr>
      <vt:lpstr>La cinématique  à compléter</vt:lpstr>
      <vt:lpstr>Les flux &amp; les échanges avec le SSO</vt:lpstr>
      <vt:lpstr>Interfaces avec Xiti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MALZAC Jérôme</dc:creator>
  <cp:lastModifiedBy>MALZAC Jérôme</cp:lastModifiedBy>
  <cp:revision>67</cp:revision>
  <cp:lastPrinted>2013-03-18T15:54:39Z</cp:lastPrinted>
  <dcterms:modified xsi:type="dcterms:W3CDTF">2013-03-22T12:11:44Z</dcterms:modified>
</cp:coreProperties>
</file>