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69"/>
  </p:notesMasterIdLst>
  <p:handoutMasterIdLst>
    <p:handoutMasterId r:id="rId170"/>
  </p:handoutMasterIdLst>
  <p:sldIdLst>
    <p:sldId id="354" r:id="rId2"/>
    <p:sldId id="542" r:id="rId3"/>
    <p:sldId id="697" r:id="rId4"/>
    <p:sldId id="698" r:id="rId5"/>
    <p:sldId id="699" r:id="rId6"/>
    <p:sldId id="256" r:id="rId7"/>
    <p:sldId id="792" r:id="rId8"/>
    <p:sldId id="793" r:id="rId9"/>
    <p:sldId id="703" r:id="rId10"/>
    <p:sldId id="704" r:id="rId11"/>
    <p:sldId id="705" r:id="rId12"/>
    <p:sldId id="795" r:id="rId13"/>
    <p:sldId id="794" r:id="rId14"/>
    <p:sldId id="706" r:id="rId15"/>
    <p:sldId id="707" r:id="rId16"/>
    <p:sldId id="708" r:id="rId17"/>
    <p:sldId id="709" r:id="rId18"/>
    <p:sldId id="710" r:id="rId19"/>
    <p:sldId id="711" r:id="rId20"/>
    <p:sldId id="712" r:id="rId21"/>
    <p:sldId id="713" r:id="rId22"/>
    <p:sldId id="796" r:id="rId23"/>
    <p:sldId id="714" r:id="rId24"/>
    <p:sldId id="715" r:id="rId25"/>
    <p:sldId id="716" r:id="rId26"/>
    <p:sldId id="799" r:id="rId27"/>
    <p:sldId id="797" r:id="rId28"/>
    <p:sldId id="813" r:id="rId29"/>
    <p:sldId id="825" r:id="rId30"/>
    <p:sldId id="815" r:id="rId31"/>
    <p:sldId id="826" r:id="rId32"/>
    <p:sldId id="827" r:id="rId33"/>
    <p:sldId id="828" r:id="rId34"/>
    <p:sldId id="829" r:id="rId35"/>
    <p:sldId id="820" r:id="rId36"/>
    <p:sldId id="824" r:id="rId37"/>
    <p:sldId id="798" r:id="rId38"/>
    <p:sldId id="800" r:id="rId39"/>
    <p:sldId id="801" r:id="rId40"/>
    <p:sldId id="718" r:id="rId41"/>
    <p:sldId id="719" r:id="rId42"/>
    <p:sldId id="802" r:id="rId43"/>
    <p:sldId id="720" r:id="rId44"/>
    <p:sldId id="721" r:id="rId45"/>
    <p:sldId id="722" r:id="rId46"/>
    <p:sldId id="723" r:id="rId47"/>
    <p:sldId id="724" r:id="rId48"/>
    <p:sldId id="725" r:id="rId49"/>
    <p:sldId id="726" r:id="rId50"/>
    <p:sldId id="850" r:id="rId51"/>
    <p:sldId id="849" r:id="rId52"/>
    <p:sldId id="727" r:id="rId53"/>
    <p:sldId id="728" r:id="rId54"/>
    <p:sldId id="729" r:id="rId55"/>
    <p:sldId id="730" r:id="rId56"/>
    <p:sldId id="731" r:id="rId57"/>
    <p:sldId id="851" r:id="rId58"/>
    <p:sldId id="852" r:id="rId59"/>
    <p:sldId id="853" r:id="rId60"/>
    <p:sldId id="854" r:id="rId61"/>
    <p:sldId id="855" r:id="rId62"/>
    <p:sldId id="856" r:id="rId63"/>
    <p:sldId id="734" r:id="rId64"/>
    <p:sldId id="857" r:id="rId65"/>
    <p:sldId id="858" r:id="rId66"/>
    <p:sldId id="732" r:id="rId67"/>
    <p:sldId id="859" r:id="rId68"/>
    <p:sldId id="860" r:id="rId69"/>
    <p:sldId id="861" r:id="rId70"/>
    <p:sldId id="862" r:id="rId71"/>
    <p:sldId id="863" r:id="rId72"/>
    <p:sldId id="864" r:id="rId73"/>
    <p:sldId id="865" r:id="rId74"/>
    <p:sldId id="866" r:id="rId75"/>
    <p:sldId id="867" r:id="rId76"/>
    <p:sldId id="736" r:id="rId77"/>
    <p:sldId id="848" r:id="rId78"/>
    <p:sldId id="735" r:id="rId79"/>
    <p:sldId id="868" r:id="rId80"/>
    <p:sldId id="869" r:id="rId81"/>
    <p:sldId id="870" r:id="rId82"/>
    <p:sldId id="871" r:id="rId83"/>
    <p:sldId id="872" r:id="rId84"/>
    <p:sldId id="873" r:id="rId85"/>
    <p:sldId id="803" r:id="rId86"/>
    <p:sldId id="804" r:id="rId87"/>
    <p:sldId id="806" r:id="rId88"/>
    <p:sldId id="875" r:id="rId89"/>
    <p:sldId id="738" r:id="rId90"/>
    <p:sldId id="739" r:id="rId91"/>
    <p:sldId id="740" r:id="rId92"/>
    <p:sldId id="876" r:id="rId93"/>
    <p:sldId id="811" r:id="rId94"/>
    <p:sldId id="877" r:id="rId95"/>
    <p:sldId id="741" r:id="rId96"/>
    <p:sldId id="878" r:id="rId97"/>
    <p:sldId id="879" r:id="rId98"/>
    <p:sldId id="742" r:id="rId99"/>
    <p:sldId id="743" r:id="rId100"/>
    <p:sldId id="880" r:id="rId101"/>
    <p:sldId id="881" r:id="rId102"/>
    <p:sldId id="882" r:id="rId103"/>
    <p:sldId id="883" r:id="rId104"/>
    <p:sldId id="809" r:id="rId105"/>
    <p:sldId id="810" r:id="rId106"/>
    <p:sldId id="747" r:id="rId107"/>
    <p:sldId id="884" r:id="rId108"/>
    <p:sldId id="748" r:id="rId109"/>
    <p:sldId id="812" r:id="rId110"/>
    <p:sldId id="749" r:id="rId111"/>
    <p:sldId id="750" r:id="rId112"/>
    <p:sldId id="751" r:id="rId113"/>
    <p:sldId id="753" r:id="rId114"/>
    <p:sldId id="754" r:id="rId115"/>
    <p:sldId id="760" r:id="rId116"/>
    <p:sldId id="830" r:id="rId117"/>
    <p:sldId id="885" r:id="rId118"/>
    <p:sldId id="886" r:id="rId119"/>
    <p:sldId id="887" r:id="rId120"/>
    <p:sldId id="888" r:id="rId121"/>
    <p:sldId id="889" r:id="rId122"/>
    <p:sldId id="890" r:id="rId123"/>
    <p:sldId id="891" r:id="rId124"/>
    <p:sldId id="892" r:id="rId125"/>
    <p:sldId id="893" r:id="rId126"/>
    <p:sldId id="764" r:id="rId127"/>
    <p:sldId id="894" r:id="rId128"/>
    <p:sldId id="831" r:id="rId129"/>
    <p:sldId id="765" r:id="rId130"/>
    <p:sldId id="895" r:id="rId131"/>
    <p:sldId id="769" r:id="rId132"/>
    <p:sldId id="770" r:id="rId133"/>
    <p:sldId id="832" r:id="rId134"/>
    <p:sldId id="833" r:id="rId135"/>
    <p:sldId id="772" r:id="rId136"/>
    <p:sldId id="773" r:id="rId137"/>
    <p:sldId id="774" r:id="rId138"/>
    <p:sldId id="776" r:id="rId139"/>
    <p:sldId id="844" r:id="rId140"/>
    <p:sldId id="778" r:id="rId141"/>
    <p:sldId id="779" r:id="rId142"/>
    <p:sldId id="780" r:id="rId143"/>
    <p:sldId id="781" r:id="rId144"/>
    <p:sldId id="782" r:id="rId145"/>
    <p:sldId id="900" r:id="rId146"/>
    <p:sldId id="896" r:id="rId147"/>
    <p:sldId id="897" r:id="rId148"/>
    <p:sldId id="898" r:id="rId149"/>
    <p:sldId id="899" r:id="rId150"/>
    <p:sldId id="874" r:id="rId151"/>
    <p:sldId id="834" r:id="rId152"/>
    <p:sldId id="835" r:id="rId153"/>
    <p:sldId id="836" r:id="rId154"/>
    <p:sldId id="837" r:id="rId155"/>
    <p:sldId id="838" r:id="rId156"/>
    <p:sldId id="901" r:id="rId157"/>
    <p:sldId id="902" r:id="rId158"/>
    <p:sldId id="903" r:id="rId159"/>
    <p:sldId id="904" r:id="rId160"/>
    <p:sldId id="839" r:id="rId161"/>
    <p:sldId id="840" r:id="rId162"/>
    <p:sldId id="841" r:id="rId163"/>
    <p:sldId id="842" r:id="rId164"/>
    <p:sldId id="843" r:id="rId165"/>
    <p:sldId id="905" r:id="rId166"/>
    <p:sldId id="906" r:id="rId167"/>
    <p:sldId id="907" r:id="rId168"/>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p:cViewPr varScale="1">
        <p:scale>
          <a:sx n="97" d="100"/>
          <a:sy n="97" d="100"/>
        </p:scale>
        <p:origin x="78" y="99"/>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FF1C2EA0-33D5-42E2-8517-53FA7B0CDB66}" type="datetimeFigureOut">
              <a:rPr lang="en-US"/>
              <a:pPr>
                <a:defRPr/>
              </a:pPr>
              <a:t>1/17/2024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vi-VN"/>
              <a:t>Chương 1</a:t>
            </a: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B9AF335-9CA0-4EC6-BA9C-39C45D4351A8}" type="slidenum">
              <a:rPr lang="en-US"/>
              <a:pPr/>
              <a:t>‹#›</a:t>
            </a:fld>
            <a:endParaRPr lang="en-US"/>
          </a:p>
        </p:txBody>
      </p:sp>
    </p:spTree>
    <p:extLst>
      <p:ext uri="{BB962C8B-B14F-4D97-AF65-F5344CB8AC3E}">
        <p14:creationId xmlns:p14="http://schemas.microsoft.com/office/powerpoint/2010/main" val="2931386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0A85595-DAE5-4C3E-8BBA-D0CB0CDC4221}" type="datetimeFigureOut">
              <a:rPr lang="en-US"/>
              <a:pPr>
                <a:defRPr/>
              </a:pPr>
              <a:t>1/17/2024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vi-VN"/>
              <a:t>Chương 1</a:t>
            </a: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1E50503F-E449-4823-92B3-539DC91E2238}" type="slidenum">
              <a:rPr lang="en-US"/>
              <a:pPr/>
              <a:t>‹#›</a:t>
            </a:fld>
            <a:endParaRPr lang="en-US"/>
          </a:p>
        </p:txBody>
      </p:sp>
    </p:spTree>
    <p:extLst>
      <p:ext uri="{BB962C8B-B14F-4D97-AF65-F5344CB8AC3E}">
        <p14:creationId xmlns:p14="http://schemas.microsoft.com/office/powerpoint/2010/main" val="26401139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34450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85</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85377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86</a:t>
            </a:fld>
            <a:endParaRPr lang="en-US"/>
          </a:p>
        </p:txBody>
      </p:sp>
    </p:spTree>
    <p:extLst>
      <p:ext uri="{BB962C8B-B14F-4D97-AF65-F5344CB8AC3E}">
        <p14:creationId xmlns:p14="http://schemas.microsoft.com/office/powerpoint/2010/main" val="28878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104</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959762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105</a:t>
            </a:fld>
            <a:endParaRPr lang="en-US"/>
          </a:p>
        </p:txBody>
      </p:sp>
    </p:spTree>
    <p:extLst>
      <p:ext uri="{BB962C8B-B14F-4D97-AF65-F5344CB8AC3E}">
        <p14:creationId xmlns:p14="http://schemas.microsoft.com/office/powerpoint/2010/main" val="1853238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133</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57482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134</a:t>
            </a:fld>
            <a:endParaRPr lang="en-US"/>
          </a:p>
        </p:txBody>
      </p:sp>
    </p:spTree>
    <p:extLst>
      <p:ext uri="{BB962C8B-B14F-4D97-AF65-F5344CB8AC3E}">
        <p14:creationId xmlns:p14="http://schemas.microsoft.com/office/powerpoint/2010/main" val="3428034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151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74592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152</a:t>
            </a:fld>
            <a:endParaRPr lang="en-US"/>
          </a:p>
        </p:txBody>
      </p:sp>
    </p:spTree>
    <p:extLst>
      <p:ext uri="{BB962C8B-B14F-4D97-AF65-F5344CB8AC3E}">
        <p14:creationId xmlns:p14="http://schemas.microsoft.com/office/powerpoint/2010/main" val="2045285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160</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88411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161</a:t>
            </a:fld>
            <a:endParaRPr lang="en-US"/>
          </a:p>
        </p:txBody>
      </p:sp>
    </p:spTree>
    <p:extLst>
      <p:ext uri="{BB962C8B-B14F-4D97-AF65-F5344CB8AC3E}">
        <p14:creationId xmlns:p14="http://schemas.microsoft.com/office/powerpoint/2010/main" val="76329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a:t>
            </a:fld>
            <a:endParaRPr lang="en-US"/>
          </a:p>
        </p:txBody>
      </p:sp>
    </p:spTree>
    <p:extLst>
      <p:ext uri="{BB962C8B-B14F-4D97-AF65-F5344CB8AC3E}">
        <p14:creationId xmlns:p14="http://schemas.microsoft.com/office/powerpoint/2010/main" val="337210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a:t>
            </a:fld>
            <a:endParaRPr lang="en-US"/>
          </a:p>
        </p:txBody>
      </p:sp>
    </p:spTree>
    <p:extLst>
      <p:ext uri="{BB962C8B-B14F-4D97-AF65-F5344CB8AC3E}">
        <p14:creationId xmlns:p14="http://schemas.microsoft.com/office/powerpoint/2010/main" val="80768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a:t>
            </a:fld>
            <a:endParaRPr lang="en-US"/>
          </a:p>
        </p:txBody>
      </p:sp>
    </p:spTree>
    <p:extLst>
      <p:ext uri="{BB962C8B-B14F-4D97-AF65-F5344CB8AC3E}">
        <p14:creationId xmlns:p14="http://schemas.microsoft.com/office/powerpoint/2010/main" val="892693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6</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2410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7</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324118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8</a:t>
            </a:fld>
            <a:endParaRPr lang="en-US"/>
          </a:p>
        </p:txBody>
      </p:sp>
    </p:spTree>
    <p:extLst>
      <p:ext uri="{BB962C8B-B14F-4D97-AF65-F5344CB8AC3E}">
        <p14:creationId xmlns:p14="http://schemas.microsoft.com/office/powerpoint/2010/main" val="298593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38</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376530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39</a:t>
            </a:fld>
            <a:endParaRPr lang="en-US"/>
          </a:p>
        </p:txBody>
      </p:sp>
    </p:spTree>
    <p:extLst>
      <p:ext uri="{BB962C8B-B14F-4D97-AF65-F5344CB8AC3E}">
        <p14:creationId xmlns:p14="http://schemas.microsoft.com/office/powerpoint/2010/main" val="162522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D2E74157-E1CA-45B7-BD7F-C466DD8206BE}" type="datetime1">
              <a:rPr lang="en-US" smtClean="0"/>
              <a:t>1/17/2024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380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2A8BA1B-2E15-453D-B949-053568F3B215}" type="datetime1">
              <a:rPr lang="en-US" smtClean="0"/>
              <a:t>1/17/2024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552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7B3790F-91A2-43A1-B395-CD6CEDE87711}" type="datetime1">
              <a:rPr lang="en-US" smtClean="0"/>
              <a:t>1/17/2024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99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D112539F-A9DA-4A20-B528-7C5633EBE986}" type="datetime1">
              <a:rPr lang="en-US" smtClean="0"/>
              <a:t>1/17/2024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890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A74A3802-6190-4CC0-AAD5-C654DEE0FC42}" type="datetime1">
              <a:rPr lang="en-US" smtClean="0"/>
              <a:t>1/17/2024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0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F9CB0179-FC58-4D98-9083-C4AAF44CA541}" type="datetime1">
              <a:rPr lang="en-US" smtClean="0"/>
              <a:t>1/17/2024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1012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84F2B03-9498-4080-87BA-A772A70D2C64}" type="datetime1">
              <a:rPr lang="en-US" smtClean="0"/>
              <a:t>1/17/2024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8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15B1C95-4F3A-4990-AAA8-E26712A86D09}" type="datetime1">
              <a:rPr lang="en-US" smtClean="0"/>
              <a:t>1/17/2024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195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B928ECF-D548-415A-BF49-FDE61312B573}" type="datetime1">
              <a:rPr lang="en-US" smtClean="0"/>
              <a:t>1/17/2024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547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84D5191-CCDB-41DC-82F1-C09AF4423497}" type="datetime1">
              <a:rPr lang="en-US" smtClean="0"/>
              <a:t>1/17/2024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07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F3B56E2-DA6A-42AC-BF08-033E7E0F61CC}" type="datetime1">
              <a:rPr lang="en-US" smtClean="0"/>
              <a:t>1/17/2024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88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D467DF1A-C473-41AB-9ADB-15434AB14B7C}" type="datetime1">
              <a:rPr lang="en-US" smtClean="0"/>
              <a:t>1/17/2024</a:t>
            </a:fld>
            <a:endParaRPr lang="en-US"/>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18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A375B5C-CB97-4F6F-8EB5-7F7A293C8C9D}" type="datetime1">
              <a:rPr lang="en-US" smtClean="0"/>
              <a:t>1/17/2024</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70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A8D40A-A56F-44C6-90D7-C2C96567BF4C}" type="datetime1">
              <a:rPr lang="en-US" smtClean="0"/>
              <a:t>1/17/2024</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458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2802FE4-7527-4C28-A8F1-33F9720997C2}" type="datetime1">
              <a:rPr lang="en-US" smtClean="0"/>
              <a:t>1/17/2024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04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C15F3B7-90B5-46C4-839A-FC42FF79779C}" type="datetime1">
              <a:rPr lang="en-US" smtClean="0"/>
              <a:t>1/17/2024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206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0C897A-9F2F-46D5-AA83-A8A2E4E0A8FD}" type="datetime1">
              <a:rPr lang="en-US" smtClean="0"/>
              <a:t>1/17/2024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1106101505"/>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9" Type="http://schemas.openxmlformats.org/officeDocument/2006/relationships/image" Target="../media/image92.png"/></Relationships>
</file>

<file path=ppt/slides/_rels/slide11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11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14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156.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9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905000"/>
            <a:ext cx="7772400" cy="2286000"/>
          </a:xfrm>
        </p:spPr>
        <p:txBody>
          <a:bodyPr>
            <a:normAutofit fontScale="90000"/>
          </a:bodyPr>
          <a:lstStyle/>
          <a:p>
            <a:pPr algn="ctr">
              <a:lnSpc>
                <a:spcPct val="120000"/>
              </a:lnSpc>
              <a:spcBef>
                <a:spcPts val="600"/>
              </a:spcBef>
              <a:buClr>
                <a:schemeClr val="accent6">
                  <a:lumMod val="75000"/>
                </a:schemeClr>
              </a:buClr>
              <a:defRPr/>
            </a:pPr>
            <a:br>
              <a:rPr lang="en-US" sz="4000" b="1" dirty="0">
                <a:solidFill>
                  <a:srgbClr val="0070C0"/>
                </a:solidFill>
              </a:rPr>
            </a:br>
            <a:r>
              <a:rPr lang="en-US" sz="4400" b="1" dirty="0">
                <a:solidFill>
                  <a:srgbClr val="C00000"/>
                </a:solidFill>
              </a:rPr>
              <a:t>NHẬP MÔN CÔNG NGHỆ PHẦN MỀM</a:t>
            </a:r>
          </a:p>
        </p:txBody>
      </p:sp>
      <p:sp>
        <p:nvSpPr>
          <p:cNvPr id="5122" name="Subtitle 2"/>
          <p:cNvSpPr>
            <a:spLocks noGrp="1"/>
          </p:cNvSpPr>
          <p:nvPr>
            <p:ph type="subTitle" idx="1"/>
          </p:nvPr>
        </p:nvSpPr>
        <p:spPr>
          <a:xfrm>
            <a:off x="7620000" y="5059362"/>
            <a:ext cx="4343400" cy="1371600"/>
          </a:xfrm>
        </p:spPr>
        <p:txBody>
          <a:bodyPr>
            <a:normAutofit/>
          </a:bodyPr>
          <a:lstStyle/>
          <a:p>
            <a:pPr eaLnBrk="1" hangingPunct="1"/>
            <a:endParaRPr lang="en-US" sz="2400" b="1" dirty="0">
              <a:solidFill>
                <a:srgbClr val="0070C0"/>
              </a:solidFill>
            </a:endParaRPr>
          </a:p>
        </p:txBody>
      </p:sp>
      <p:sp>
        <p:nvSpPr>
          <p:cNvPr id="8196" name="Slide Number Placeholder 3"/>
          <p:cNvSpPr>
            <a:spLocks noGrp="1"/>
          </p:cNvSpPr>
          <p:nvPr>
            <p:ph type="sldNum" sz="quarter" idx="4294967295"/>
          </p:nvPr>
        </p:nvSpPr>
        <p:spPr>
          <a:xfrm>
            <a:off x="5988377"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a:t>
            </a:fld>
            <a:endParaRPr lang="en-US" dirty="0">
              <a:solidFill>
                <a:srgbClr val="7F7F7F"/>
              </a:solidFill>
            </a:endParaRPr>
          </a:p>
        </p:txBody>
      </p:sp>
    </p:spTree>
    <p:extLst>
      <p:ext uri="{BB962C8B-B14F-4D97-AF65-F5344CB8AC3E}">
        <p14:creationId xmlns:p14="http://schemas.microsoft.com/office/powerpoint/2010/main" val="30710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1"/>
            <a:ext cx="6551930" cy="1603002"/>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14" dirty="0">
                <a:solidFill>
                  <a:srgbClr val="585858"/>
                </a:solidFill>
                <a:latin typeface="Arial"/>
                <a:cs typeface="Arial"/>
              </a:rPr>
              <a:t>Mô </a:t>
            </a:r>
            <a:r>
              <a:rPr sz="2400" spc="-10" dirty="0">
                <a:solidFill>
                  <a:srgbClr val="585858"/>
                </a:solidFill>
                <a:latin typeface="Arial"/>
                <a:cs typeface="Arial"/>
              </a:rPr>
              <a:t>hình</a:t>
            </a:r>
            <a:r>
              <a:rPr sz="2400" spc="-110" dirty="0">
                <a:solidFill>
                  <a:srgbClr val="585858"/>
                </a:solidFill>
                <a:latin typeface="Arial"/>
                <a:cs typeface="Arial"/>
              </a:rPr>
              <a:t> </a:t>
            </a:r>
            <a:r>
              <a:rPr sz="2400" spc="-20" dirty="0">
                <a:solidFill>
                  <a:srgbClr val="585858"/>
                </a:solidFill>
                <a:latin typeface="Arial"/>
                <a:cs typeface="Arial"/>
              </a:rPr>
              <a:t>hóa</a:t>
            </a:r>
            <a:endParaRPr sz="2400">
              <a:latin typeface="Arial"/>
              <a:cs typeface="Arial"/>
            </a:endParaRPr>
          </a:p>
          <a:p>
            <a:pPr marL="560705" lvl="1" indent="-229235">
              <a:spcBef>
                <a:spcPts val="775"/>
              </a:spcBef>
              <a:buFont typeface="Georgia"/>
              <a:buChar char="−"/>
              <a:tabLst>
                <a:tab pos="561340" algn="l"/>
              </a:tabLst>
            </a:pPr>
            <a:r>
              <a:rPr sz="2000" spc="-20" dirty="0">
                <a:solidFill>
                  <a:srgbClr val="585858"/>
                </a:solidFill>
                <a:latin typeface="Arial"/>
                <a:cs typeface="Arial"/>
              </a:rPr>
              <a:t>Giúp </a:t>
            </a:r>
            <a:r>
              <a:rPr sz="2000" spc="-10" dirty="0">
                <a:solidFill>
                  <a:srgbClr val="585858"/>
                </a:solidFill>
                <a:latin typeface="Arial"/>
                <a:cs typeface="Arial"/>
              </a:rPr>
              <a:t>đơn </a:t>
            </a:r>
            <a:r>
              <a:rPr sz="2000" dirty="0">
                <a:solidFill>
                  <a:srgbClr val="585858"/>
                </a:solidFill>
                <a:latin typeface="Arial"/>
                <a:cs typeface="Arial"/>
              </a:rPr>
              <a:t>giản </a:t>
            </a:r>
            <a:r>
              <a:rPr sz="2000" spc="-10" dirty="0">
                <a:solidFill>
                  <a:srgbClr val="585858"/>
                </a:solidFill>
                <a:latin typeface="Arial"/>
                <a:cs typeface="Arial"/>
              </a:rPr>
              <a:t>hóa </a:t>
            </a:r>
            <a:r>
              <a:rPr sz="2000" spc="25" dirty="0">
                <a:solidFill>
                  <a:srgbClr val="585858"/>
                </a:solidFill>
                <a:latin typeface="Arial"/>
                <a:cs typeface="Arial"/>
              </a:rPr>
              <a:t>thế </a:t>
            </a:r>
            <a:r>
              <a:rPr sz="2000" spc="5" dirty="0">
                <a:solidFill>
                  <a:srgbClr val="585858"/>
                </a:solidFill>
                <a:latin typeface="Arial"/>
                <a:cs typeface="Arial"/>
              </a:rPr>
              <a:t>giới </a:t>
            </a:r>
            <a:r>
              <a:rPr sz="2000" spc="-25" dirty="0">
                <a:solidFill>
                  <a:srgbClr val="585858"/>
                </a:solidFill>
                <a:latin typeface="Arial"/>
                <a:cs typeface="Arial"/>
              </a:rPr>
              <a:t>thực </a:t>
            </a:r>
            <a:r>
              <a:rPr sz="2000" spc="15" dirty="0">
                <a:solidFill>
                  <a:srgbClr val="585858"/>
                </a:solidFill>
                <a:latin typeface="Arial"/>
                <a:cs typeface="Arial"/>
              </a:rPr>
              <a:t>bằng </a:t>
            </a:r>
            <a:r>
              <a:rPr sz="2000" spc="-85" dirty="0">
                <a:solidFill>
                  <a:srgbClr val="585858"/>
                </a:solidFill>
                <a:latin typeface="Arial"/>
                <a:cs typeface="Arial"/>
              </a:rPr>
              <a:t>các </a:t>
            </a:r>
            <a:r>
              <a:rPr sz="2000" spc="55" dirty="0">
                <a:solidFill>
                  <a:srgbClr val="585858"/>
                </a:solidFill>
                <a:latin typeface="Arial"/>
                <a:cs typeface="Arial"/>
              </a:rPr>
              <a:t>mô</a:t>
            </a:r>
            <a:r>
              <a:rPr sz="2000" spc="-40" dirty="0">
                <a:solidFill>
                  <a:srgbClr val="585858"/>
                </a:solidFill>
                <a:latin typeface="Arial"/>
                <a:cs typeface="Arial"/>
              </a:rPr>
              <a:t> </a:t>
            </a:r>
            <a:r>
              <a:rPr sz="2000" spc="-5" dirty="0">
                <a:solidFill>
                  <a:srgbClr val="585858"/>
                </a:solidFill>
                <a:latin typeface="Arial"/>
                <a:cs typeface="Arial"/>
              </a:rPr>
              <a:t>hình</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20" dirty="0">
                <a:solidFill>
                  <a:srgbClr val="585858"/>
                </a:solidFill>
                <a:latin typeface="Arial"/>
                <a:cs typeface="Arial"/>
              </a:rPr>
              <a:t>Giúp </a:t>
            </a:r>
            <a:r>
              <a:rPr sz="2000" dirty="0">
                <a:solidFill>
                  <a:srgbClr val="585858"/>
                </a:solidFill>
                <a:latin typeface="Arial"/>
                <a:cs typeface="Arial"/>
              </a:rPr>
              <a:t>hiểu </a:t>
            </a:r>
            <a:r>
              <a:rPr sz="2000" spc="30" dirty="0">
                <a:solidFill>
                  <a:srgbClr val="585858"/>
                </a:solidFill>
                <a:latin typeface="Arial"/>
                <a:cs typeface="Arial"/>
              </a:rPr>
              <a:t>rõ </a:t>
            </a:r>
            <a:r>
              <a:rPr sz="2000" spc="-25" dirty="0">
                <a:solidFill>
                  <a:srgbClr val="585858"/>
                </a:solidFill>
                <a:latin typeface="Arial"/>
                <a:cs typeface="Arial"/>
              </a:rPr>
              <a:t>hơn </a:t>
            </a:r>
            <a:r>
              <a:rPr sz="2000" spc="-55" dirty="0">
                <a:solidFill>
                  <a:srgbClr val="585858"/>
                </a:solidFill>
                <a:latin typeface="Arial"/>
                <a:cs typeface="Arial"/>
              </a:rPr>
              <a:t>về </a:t>
            </a:r>
            <a:r>
              <a:rPr sz="2000" spc="-20" dirty="0">
                <a:solidFill>
                  <a:srgbClr val="585858"/>
                </a:solidFill>
                <a:latin typeface="Arial"/>
                <a:cs typeface="Arial"/>
              </a:rPr>
              <a:t>hệ </a:t>
            </a:r>
            <a:r>
              <a:rPr sz="2000" spc="60" dirty="0">
                <a:solidFill>
                  <a:srgbClr val="585858"/>
                </a:solidFill>
                <a:latin typeface="Arial"/>
                <a:cs typeface="Arial"/>
              </a:rPr>
              <a:t>thống </a:t>
            </a:r>
            <a:r>
              <a:rPr sz="2000" spc="-60" dirty="0">
                <a:solidFill>
                  <a:srgbClr val="585858"/>
                </a:solidFill>
                <a:latin typeface="Arial"/>
                <a:cs typeface="Arial"/>
              </a:rPr>
              <a:t>dướI </a:t>
            </a:r>
            <a:r>
              <a:rPr sz="2000" spc="-85" dirty="0">
                <a:solidFill>
                  <a:srgbClr val="585858"/>
                </a:solidFill>
                <a:latin typeface="Arial"/>
                <a:cs typeface="Arial"/>
              </a:rPr>
              <a:t>các </a:t>
            </a:r>
            <a:r>
              <a:rPr sz="2000" spc="15" dirty="0">
                <a:solidFill>
                  <a:srgbClr val="585858"/>
                </a:solidFill>
                <a:latin typeface="Arial"/>
                <a:cs typeface="Arial"/>
              </a:rPr>
              <a:t>góc </a:t>
            </a:r>
            <a:r>
              <a:rPr sz="2000" dirty="0">
                <a:solidFill>
                  <a:srgbClr val="585858"/>
                </a:solidFill>
                <a:latin typeface="Arial"/>
                <a:cs typeface="Arial"/>
              </a:rPr>
              <a:t>nhìn </a:t>
            </a:r>
            <a:r>
              <a:rPr sz="2000" spc="-40" dirty="0">
                <a:solidFill>
                  <a:srgbClr val="585858"/>
                </a:solidFill>
                <a:latin typeface="Arial"/>
                <a:cs typeface="Arial"/>
              </a:rPr>
              <a:t>khác  </a:t>
            </a:r>
            <a:r>
              <a:rPr sz="2000" spc="-5" dirty="0">
                <a:solidFill>
                  <a:srgbClr val="585858"/>
                </a:solidFill>
                <a:latin typeface="Arial"/>
                <a:cs typeface="Arial"/>
              </a:rPr>
              <a:t>nhau</a:t>
            </a:r>
            <a:endParaRPr sz="2000">
              <a:latin typeface="Arial"/>
              <a:cs typeface="Arial"/>
            </a:endParaRPr>
          </a:p>
        </p:txBody>
      </p:sp>
      <p:sp>
        <p:nvSpPr>
          <p:cNvPr id="3" name="object 3"/>
          <p:cNvSpPr txBox="1">
            <a:spLocks noGrp="1"/>
          </p:cNvSpPr>
          <p:nvPr>
            <p:ph type="title"/>
          </p:nvPr>
        </p:nvSpPr>
        <p:spPr>
          <a:xfrm>
            <a:off x="2574442" y="730708"/>
            <a:ext cx="2659380" cy="567463"/>
          </a:xfrm>
          <a:prstGeom prst="rect">
            <a:avLst/>
          </a:prstGeom>
        </p:spPr>
        <p:txBody>
          <a:bodyPr vert="horz" wrap="square" lIns="0" tIns="13335" rIns="0" bIns="0" rtlCol="0" anchor="t">
            <a:spAutoFit/>
          </a:bodyPr>
          <a:lstStyle/>
          <a:p>
            <a:pPr marL="12700">
              <a:spcBef>
                <a:spcPts val="105"/>
              </a:spcBef>
            </a:pPr>
            <a:r>
              <a:rPr spc="245" dirty="0"/>
              <a:t>Mô</a:t>
            </a:r>
            <a:r>
              <a:rPr spc="-855" dirty="0"/>
              <a:t> </a:t>
            </a:r>
            <a:r>
              <a:rPr spc="140" dirty="0"/>
              <a:t>hình </a:t>
            </a:r>
            <a:r>
              <a:rPr spc="185" dirty="0"/>
              <a:t>hóa</a:t>
            </a:r>
          </a:p>
        </p:txBody>
      </p:sp>
      <p:sp>
        <p:nvSpPr>
          <p:cNvPr id="4" name="object 4"/>
          <p:cNvSpPr/>
          <p:nvPr/>
        </p:nvSpPr>
        <p:spPr>
          <a:xfrm>
            <a:off x="6836740" y="3543528"/>
            <a:ext cx="2701978" cy="768885"/>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6779986" y="4971988"/>
            <a:ext cx="2688590" cy="1717675"/>
            <a:chOff x="5255986" y="4971987"/>
            <a:chExt cx="2688590" cy="1717675"/>
          </a:xfrm>
        </p:grpSpPr>
        <p:sp>
          <p:nvSpPr>
            <p:cNvPr id="6" name="object 6"/>
            <p:cNvSpPr/>
            <p:nvPr/>
          </p:nvSpPr>
          <p:spPr>
            <a:xfrm>
              <a:off x="7365254" y="5985399"/>
              <a:ext cx="576580" cy="399415"/>
            </a:xfrm>
            <a:custGeom>
              <a:avLst/>
              <a:gdLst/>
              <a:ahLst/>
              <a:cxnLst/>
              <a:rect l="l" t="t" r="r" b="b"/>
              <a:pathLst>
                <a:path w="576579" h="399414">
                  <a:moveTo>
                    <a:pt x="339540" y="0"/>
                  </a:moveTo>
                  <a:lnTo>
                    <a:pt x="0" y="0"/>
                  </a:lnTo>
                  <a:lnTo>
                    <a:pt x="0" y="107605"/>
                  </a:lnTo>
                  <a:lnTo>
                    <a:pt x="143449" y="107605"/>
                  </a:lnTo>
                  <a:lnTo>
                    <a:pt x="219999" y="181585"/>
                  </a:lnTo>
                  <a:lnTo>
                    <a:pt x="193732" y="181585"/>
                  </a:lnTo>
                  <a:lnTo>
                    <a:pt x="176899" y="195029"/>
                  </a:lnTo>
                  <a:lnTo>
                    <a:pt x="430456" y="385577"/>
                  </a:lnTo>
                  <a:lnTo>
                    <a:pt x="432814" y="387823"/>
                  </a:lnTo>
                  <a:lnTo>
                    <a:pt x="437639" y="392305"/>
                  </a:lnTo>
                  <a:lnTo>
                    <a:pt x="442356" y="394540"/>
                  </a:lnTo>
                  <a:lnTo>
                    <a:pt x="461547" y="399032"/>
                  </a:lnTo>
                  <a:lnTo>
                    <a:pt x="473448" y="399032"/>
                  </a:lnTo>
                  <a:lnTo>
                    <a:pt x="487814" y="394540"/>
                  </a:lnTo>
                  <a:lnTo>
                    <a:pt x="566722" y="347470"/>
                  </a:lnTo>
                  <a:lnTo>
                    <a:pt x="569188" y="347470"/>
                  </a:lnTo>
                  <a:lnTo>
                    <a:pt x="569188" y="345224"/>
                  </a:lnTo>
                  <a:lnTo>
                    <a:pt x="571547" y="342989"/>
                  </a:lnTo>
                  <a:lnTo>
                    <a:pt x="573905" y="338497"/>
                  </a:lnTo>
                  <a:lnTo>
                    <a:pt x="576371" y="331780"/>
                  </a:lnTo>
                  <a:lnTo>
                    <a:pt x="576371" y="311598"/>
                  </a:lnTo>
                  <a:lnTo>
                    <a:pt x="573905" y="300389"/>
                  </a:lnTo>
                  <a:lnTo>
                    <a:pt x="533272" y="107605"/>
                  </a:lnTo>
                  <a:lnTo>
                    <a:pt x="530913" y="103124"/>
                  </a:lnTo>
                  <a:lnTo>
                    <a:pt x="528447" y="96397"/>
                  </a:lnTo>
                  <a:lnTo>
                    <a:pt x="523730" y="87423"/>
                  </a:lnTo>
                  <a:lnTo>
                    <a:pt x="516547" y="78461"/>
                  </a:lnTo>
                  <a:lnTo>
                    <a:pt x="492639" y="60524"/>
                  </a:lnTo>
                  <a:lnTo>
                    <a:pt x="475914" y="51562"/>
                  </a:lnTo>
                  <a:lnTo>
                    <a:pt x="339540" y="0"/>
                  </a:lnTo>
                  <a:close/>
                </a:path>
              </a:pathLst>
            </a:custGeom>
            <a:solidFill>
              <a:srgbClr val="FFFFFF"/>
            </a:solidFill>
          </p:spPr>
          <p:txBody>
            <a:bodyPr wrap="square" lIns="0" tIns="0" rIns="0" bIns="0" rtlCol="0"/>
            <a:lstStyle/>
            <a:p>
              <a:endParaRPr/>
            </a:p>
          </p:txBody>
        </p:sp>
        <p:sp>
          <p:nvSpPr>
            <p:cNvPr id="7" name="object 7"/>
            <p:cNvSpPr/>
            <p:nvPr/>
          </p:nvSpPr>
          <p:spPr>
            <a:xfrm>
              <a:off x="7365254" y="5985399"/>
              <a:ext cx="576580" cy="399415"/>
            </a:xfrm>
            <a:custGeom>
              <a:avLst/>
              <a:gdLst/>
              <a:ahLst/>
              <a:cxnLst/>
              <a:rect l="l" t="t" r="r" b="b"/>
              <a:pathLst>
                <a:path w="576579" h="399414">
                  <a:moveTo>
                    <a:pt x="0" y="107605"/>
                  </a:moveTo>
                  <a:lnTo>
                    <a:pt x="143449" y="107605"/>
                  </a:lnTo>
                  <a:lnTo>
                    <a:pt x="219999" y="181585"/>
                  </a:lnTo>
                  <a:lnTo>
                    <a:pt x="193732" y="181585"/>
                  </a:lnTo>
                  <a:lnTo>
                    <a:pt x="176899" y="195029"/>
                  </a:lnTo>
                  <a:lnTo>
                    <a:pt x="430456" y="385577"/>
                  </a:lnTo>
                  <a:lnTo>
                    <a:pt x="432814" y="387823"/>
                  </a:lnTo>
                  <a:lnTo>
                    <a:pt x="437639" y="392305"/>
                  </a:lnTo>
                  <a:lnTo>
                    <a:pt x="442356" y="394540"/>
                  </a:lnTo>
                  <a:lnTo>
                    <a:pt x="452005" y="396786"/>
                  </a:lnTo>
                  <a:lnTo>
                    <a:pt x="461547" y="399032"/>
                  </a:lnTo>
                  <a:lnTo>
                    <a:pt x="473448" y="399032"/>
                  </a:lnTo>
                  <a:lnTo>
                    <a:pt x="487814" y="394540"/>
                  </a:lnTo>
                  <a:lnTo>
                    <a:pt x="566722" y="347470"/>
                  </a:lnTo>
                  <a:lnTo>
                    <a:pt x="569188" y="347470"/>
                  </a:lnTo>
                  <a:lnTo>
                    <a:pt x="569188" y="345224"/>
                  </a:lnTo>
                  <a:lnTo>
                    <a:pt x="571547" y="342989"/>
                  </a:lnTo>
                  <a:lnTo>
                    <a:pt x="573905" y="338497"/>
                  </a:lnTo>
                  <a:lnTo>
                    <a:pt x="576371" y="331780"/>
                  </a:lnTo>
                  <a:lnTo>
                    <a:pt x="576371" y="322806"/>
                  </a:lnTo>
                  <a:lnTo>
                    <a:pt x="576371" y="311598"/>
                  </a:lnTo>
                  <a:lnTo>
                    <a:pt x="573905" y="300389"/>
                  </a:lnTo>
                  <a:lnTo>
                    <a:pt x="533272" y="107605"/>
                  </a:lnTo>
                  <a:lnTo>
                    <a:pt x="530913" y="103124"/>
                  </a:lnTo>
                  <a:lnTo>
                    <a:pt x="528447" y="96397"/>
                  </a:lnTo>
                  <a:lnTo>
                    <a:pt x="523730" y="87423"/>
                  </a:lnTo>
                  <a:lnTo>
                    <a:pt x="516547" y="78461"/>
                  </a:lnTo>
                  <a:lnTo>
                    <a:pt x="504539" y="69498"/>
                  </a:lnTo>
                  <a:lnTo>
                    <a:pt x="492639" y="60524"/>
                  </a:lnTo>
                  <a:lnTo>
                    <a:pt x="475914" y="51562"/>
                  </a:lnTo>
                  <a:lnTo>
                    <a:pt x="339540" y="0"/>
                  </a:lnTo>
                  <a:lnTo>
                    <a:pt x="0" y="0"/>
                  </a:lnTo>
                  <a:lnTo>
                    <a:pt x="0" y="107605"/>
                  </a:lnTo>
                </a:path>
                <a:path w="576579" h="399414">
                  <a:moveTo>
                    <a:pt x="394540" y="356433"/>
                  </a:moveTo>
                  <a:lnTo>
                    <a:pt x="573905" y="307116"/>
                  </a:lnTo>
                </a:path>
                <a:path w="576579" h="399414">
                  <a:moveTo>
                    <a:pt x="186548" y="188302"/>
                  </a:moveTo>
                  <a:lnTo>
                    <a:pt x="287006" y="188302"/>
                  </a:lnTo>
                </a:path>
                <a:path w="576579" h="399414">
                  <a:moveTo>
                    <a:pt x="452005" y="338497"/>
                  </a:moveTo>
                  <a:lnTo>
                    <a:pt x="186548" y="89669"/>
                  </a:lnTo>
                </a:path>
                <a:path w="576579" h="399414">
                  <a:moveTo>
                    <a:pt x="523730" y="87423"/>
                  </a:moveTo>
                  <a:lnTo>
                    <a:pt x="2358" y="87423"/>
                  </a:lnTo>
                </a:path>
                <a:path w="576579" h="399414">
                  <a:moveTo>
                    <a:pt x="509364" y="73979"/>
                  </a:moveTo>
                  <a:lnTo>
                    <a:pt x="0" y="73979"/>
                  </a:lnTo>
                </a:path>
                <a:path w="576579" h="399414">
                  <a:moveTo>
                    <a:pt x="193732" y="24663"/>
                  </a:moveTo>
                  <a:lnTo>
                    <a:pt x="203273" y="24663"/>
                  </a:lnTo>
                  <a:lnTo>
                    <a:pt x="227182" y="26898"/>
                  </a:lnTo>
                  <a:lnTo>
                    <a:pt x="265456" y="26898"/>
                  </a:lnTo>
                  <a:lnTo>
                    <a:pt x="306090" y="31380"/>
                  </a:lnTo>
                  <a:lnTo>
                    <a:pt x="351548" y="38107"/>
                  </a:lnTo>
                  <a:lnTo>
                    <a:pt x="389822" y="44834"/>
                  </a:lnTo>
                  <a:lnTo>
                    <a:pt x="432814" y="65006"/>
                  </a:lnTo>
                  <a:lnTo>
                    <a:pt x="437639" y="73979"/>
                  </a:lnTo>
                </a:path>
                <a:path w="576579" h="399414">
                  <a:moveTo>
                    <a:pt x="344364" y="33626"/>
                  </a:moveTo>
                  <a:lnTo>
                    <a:pt x="344364" y="8962"/>
                  </a:lnTo>
                </a:path>
              </a:pathLst>
            </a:custGeom>
            <a:ln w="4765">
              <a:solidFill>
                <a:srgbClr val="6699FF"/>
              </a:solidFill>
            </a:ln>
          </p:spPr>
          <p:txBody>
            <a:bodyPr wrap="square" lIns="0" tIns="0" rIns="0" bIns="0" rtlCol="0"/>
            <a:lstStyle/>
            <a:p>
              <a:endParaRPr/>
            </a:p>
          </p:txBody>
        </p:sp>
        <p:sp>
          <p:nvSpPr>
            <p:cNvPr id="8" name="object 8"/>
            <p:cNvSpPr/>
            <p:nvPr/>
          </p:nvSpPr>
          <p:spPr>
            <a:xfrm>
              <a:off x="6576067" y="6189402"/>
              <a:ext cx="52705" cy="20320"/>
            </a:xfrm>
            <a:custGeom>
              <a:avLst/>
              <a:gdLst/>
              <a:ahLst/>
              <a:cxnLst/>
              <a:rect l="l" t="t" r="r" b="b"/>
              <a:pathLst>
                <a:path w="52704" h="20320">
                  <a:moveTo>
                    <a:pt x="40633" y="0"/>
                  </a:moveTo>
                  <a:lnTo>
                    <a:pt x="11900" y="0"/>
                  </a:lnTo>
                  <a:lnTo>
                    <a:pt x="7183" y="2235"/>
                  </a:lnTo>
                  <a:lnTo>
                    <a:pt x="4824" y="4481"/>
                  </a:lnTo>
                  <a:lnTo>
                    <a:pt x="2358" y="4481"/>
                  </a:lnTo>
                  <a:lnTo>
                    <a:pt x="0" y="6716"/>
                  </a:lnTo>
                  <a:lnTo>
                    <a:pt x="0" y="11208"/>
                  </a:lnTo>
                  <a:lnTo>
                    <a:pt x="4824" y="15690"/>
                  </a:lnTo>
                  <a:lnTo>
                    <a:pt x="7183" y="15690"/>
                  </a:lnTo>
                  <a:lnTo>
                    <a:pt x="11900" y="17925"/>
                  </a:lnTo>
                  <a:lnTo>
                    <a:pt x="16725" y="17925"/>
                  </a:lnTo>
                  <a:lnTo>
                    <a:pt x="21549" y="20171"/>
                  </a:lnTo>
                  <a:lnTo>
                    <a:pt x="31091" y="20171"/>
                  </a:lnTo>
                  <a:lnTo>
                    <a:pt x="35808" y="17925"/>
                  </a:lnTo>
                  <a:lnTo>
                    <a:pt x="40633" y="17925"/>
                  </a:lnTo>
                  <a:lnTo>
                    <a:pt x="42992" y="15690"/>
                  </a:lnTo>
                  <a:lnTo>
                    <a:pt x="47816" y="15690"/>
                  </a:lnTo>
                  <a:lnTo>
                    <a:pt x="50175" y="13444"/>
                  </a:lnTo>
                  <a:lnTo>
                    <a:pt x="50175" y="11208"/>
                  </a:lnTo>
                  <a:lnTo>
                    <a:pt x="52641" y="8962"/>
                  </a:lnTo>
                  <a:lnTo>
                    <a:pt x="50175" y="6716"/>
                  </a:lnTo>
                  <a:lnTo>
                    <a:pt x="50175" y="4481"/>
                  </a:lnTo>
                  <a:lnTo>
                    <a:pt x="47816" y="4481"/>
                  </a:lnTo>
                  <a:lnTo>
                    <a:pt x="42992" y="2235"/>
                  </a:lnTo>
                  <a:close/>
                </a:path>
              </a:pathLst>
            </a:custGeom>
            <a:solidFill>
              <a:srgbClr val="FFFFFF"/>
            </a:solidFill>
          </p:spPr>
          <p:txBody>
            <a:bodyPr wrap="square" lIns="0" tIns="0" rIns="0" bIns="0" rtlCol="0"/>
            <a:lstStyle/>
            <a:p>
              <a:endParaRPr/>
            </a:p>
          </p:txBody>
        </p:sp>
        <p:sp>
          <p:nvSpPr>
            <p:cNvPr id="9" name="object 9"/>
            <p:cNvSpPr/>
            <p:nvPr/>
          </p:nvSpPr>
          <p:spPr>
            <a:xfrm>
              <a:off x="6576067" y="6189402"/>
              <a:ext cx="52705" cy="20320"/>
            </a:xfrm>
            <a:custGeom>
              <a:avLst/>
              <a:gdLst/>
              <a:ahLst/>
              <a:cxnLst/>
              <a:rect l="l" t="t" r="r" b="b"/>
              <a:pathLst>
                <a:path w="52704" h="20320">
                  <a:moveTo>
                    <a:pt x="26266" y="0"/>
                  </a:moveTo>
                  <a:lnTo>
                    <a:pt x="31091" y="0"/>
                  </a:lnTo>
                  <a:lnTo>
                    <a:pt x="35808" y="0"/>
                  </a:lnTo>
                  <a:lnTo>
                    <a:pt x="40633" y="0"/>
                  </a:lnTo>
                  <a:lnTo>
                    <a:pt x="42992" y="2235"/>
                  </a:lnTo>
                  <a:lnTo>
                    <a:pt x="47816" y="4481"/>
                  </a:lnTo>
                  <a:lnTo>
                    <a:pt x="50175" y="4481"/>
                  </a:lnTo>
                  <a:lnTo>
                    <a:pt x="50175" y="6716"/>
                  </a:lnTo>
                  <a:lnTo>
                    <a:pt x="52641" y="8962"/>
                  </a:lnTo>
                  <a:lnTo>
                    <a:pt x="50175" y="11208"/>
                  </a:lnTo>
                  <a:lnTo>
                    <a:pt x="50175" y="13444"/>
                  </a:lnTo>
                  <a:lnTo>
                    <a:pt x="47816" y="15690"/>
                  </a:lnTo>
                  <a:lnTo>
                    <a:pt x="42992" y="15690"/>
                  </a:lnTo>
                  <a:lnTo>
                    <a:pt x="40633" y="17925"/>
                  </a:lnTo>
                  <a:lnTo>
                    <a:pt x="35808" y="17925"/>
                  </a:lnTo>
                  <a:lnTo>
                    <a:pt x="31091" y="20171"/>
                  </a:lnTo>
                  <a:lnTo>
                    <a:pt x="26266" y="20171"/>
                  </a:lnTo>
                  <a:lnTo>
                    <a:pt x="21549" y="20171"/>
                  </a:lnTo>
                  <a:lnTo>
                    <a:pt x="16725" y="17925"/>
                  </a:lnTo>
                  <a:lnTo>
                    <a:pt x="11900" y="17925"/>
                  </a:lnTo>
                  <a:lnTo>
                    <a:pt x="7183" y="15690"/>
                  </a:lnTo>
                  <a:lnTo>
                    <a:pt x="4824" y="15690"/>
                  </a:lnTo>
                  <a:lnTo>
                    <a:pt x="2358" y="13444"/>
                  </a:lnTo>
                  <a:lnTo>
                    <a:pt x="0" y="11208"/>
                  </a:lnTo>
                  <a:lnTo>
                    <a:pt x="0" y="8962"/>
                  </a:lnTo>
                  <a:lnTo>
                    <a:pt x="0" y="6716"/>
                  </a:lnTo>
                  <a:lnTo>
                    <a:pt x="2358" y="4481"/>
                  </a:lnTo>
                  <a:lnTo>
                    <a:pt x="4824" y="4481"/>
                  </a:lnTo>
                  <a:lnTo>
                    <a:pt x="7183" y="2235"/>
                  </a:lnTo>
                  <a:lnTo>
                    <a:pt x="11900" y="0"/>
                  </a:lnTo>
                  <a:lnTo>
                    <a:pt x="16725" y="0"/>
                  </a:lnTo>
                  <a:lnTo>
                    <a:pt x="21549" y="0"/>
                  </a:lnTo>
                  <a:lnTo>
                    <a:pt x="26266" y="0"/>
                  </a:lnTo>
                </a:path>
              </a:pathLst>
            </a:custGeom>
            <a:ln w="4753">
              <a:solidFill>
                <a:srgbClr val="6699FF"/>
              </a:solidFill>
            </a:ln>
          </p:spPr>
          <p:txBody>
            <a:bodyPr wrap="square" lIns="0" tIns="0" rIns="0" bIns="0" rtlCol="0"/>
            <a:lstStyle/>
            <a:p>
              <a:endParaRPr/>
            </a:p>
          </p:txBody>
        </p:sp>
        <p:sp>
          <p:nvSpPr>
            <p:cNvPr id="10" name="object 10"/>
            <p:cNvSpPr/>
            <p:nvPr/>
          </p:nvSpPr>
          <p:spPr>
            <a:xfrm>
              <a:off x="6602334" y="6189398"/>
              <a:ext cx="117475" cy="20320"/>
            </a:xfrm>
            <a:custGeom>
              <a:avLst/>
              <a:gdLst/>
              <a:ahLst/>
              <a:cxnLst/>
              <a:rect l="l" t="t" r="r" b="b"/>
              <a:pathLst>
                <a:path w="117475" h="20320">
                  <a:moveTo>
                    <a:pt x="117182" y="0"/>
                  </a:moveTo>
                  <a:lnTo>
                    <a:pt x="0" y="0"/>
                  </a:lnTo>
                  <a:lnTo>
                    <a:pt x="0" y="20175"/>
                  </a:lnTo>
                  <a:lnTo>
                    <a:pt x="117182" y="20175"/>
                  </a:lnTo>
                  <a:lnTo>
                    <a:pt x="117182" y="0"/>
                  </a:lnTo>
                  <a:close/>
                </a:path>
              </a:pathLst>
            </a:custGeom>
            <a:solidFill>
              <a:srgbClr val="FFFFFF"/>
            </a:solidFill>
          </p:spPr>
          <p:txBody>
            <a:bodyPr wrap="square" lIns="0" tIns="0" rIns="0" bIns="0" rtlCol="0"/>
            <a:lstStyle/>
            <a:p>
              <a:endParaRPr/>
            </a:p>
          </p:txBody>
        </p:sp>
        <p:sp>
          <p:nvSpPr>
            <p:cNvPr id="11" name="object 11"/>
            <p:cNvSpPr/>
            <p:nvPr/>
          </p:nvSpPr>
          <p:spPr>
            <a:xfrm>
              <a:off x="6602334" y="6189402"/>
              <a:ext cx="117475" cy="20320"/>
            </a:xfrm>
            <a:custGeom>
              <a:avLst/>
              <a:gdLst/>
              <a:ahLst/>
              <a:cxnLst/>
              <a:rect l="l" t="t" r="r" b="b"/>
              <a:pathLst>
                <a:path w="117475" h="20320">
                  <a:moveTo>
                    <a:pt x="117182" y="0"/>
                  </a:moveTo>
                  <a:lnTo>
                    <a:pt x="117182" y="20171"/>
                  </a:lnTo>
                  <a:lnTo>
                    <a:pt x="0" y="20171"/>
                  </a:lnTo>
                  <a:lnTo>
                    <a:pt x="0" y="0"/>
                  </a:lnTo>
                  <a:lnTo>
                    <a:pt x="117182" y="0"/>
                  </a:lnTo>
                </a:path>
              </a:pathLst>
            </a:custGeom>
            <a:ln w="4749">
              <a:solidFill>
                <a:srgbClr val="6699FF"/>
              </a:solidFill>
            </a:ln>
          </p:spPr>
          <p:txBody>
            <a:bodyPr wrap="square" lIns="0" tIns="0" rIns="0" bIns="0" rtlCol="0"/>
            <a:lstStyle/>
            <a:p>
              <a:endParaRPr/>
            </a:p>
          </p:txBody>
        </p:sp>
        <p:sp>
          <p:nvSpPr>
            <p:cNvPr id="12" name="object 12"/>
            <p:cNvSpPr/>
            <p:nvPr/>
          </p:nvSpPr>
          <p:spPr>
            <a:xfrm>
              <a:off x="6549800" y="6005571"/>
              <a:ext cx="863600" cy="681990"/>
            </a:xfrm>
            <a:custGeom>
              <a:avLst/>
              <a:gdLst/>
              <a:ahLst/>
              <a:cxnLst/>
              <a:rect l="l" t="t" r="r" b="b"/>
              <a:pathLst>
                <a:path w="863600" h="681990">
                  <a:moveTo>
                    <a:pt x="497356" y="0"/>
                  </a:moveTo>
                  <a:lnTo>
                    <a:pt x="0" y="67252"/>
                  </a:lnTo>
                  <a:lnTo>
                    <a:pt x="624081" y="659072"/>
                  </a:lnTo>
                  <a:lnTo>
                    <a:pt x="626546" y="661314"/>
                  </a:lnTo>
                  <a:lnTo>
                    <a:pt x="631264" y="665798"/>
                  </a:lnTo>
                  <a:lnTo>
                    <a:pt x="638447" y="670281"/>
                  </a:lnTo>
                  <a:lnTo>
                    <a:pt x="647989" y="677006"/>
                  </a:lnTo>
                  <a:lnTo>
                    <a:pt x="676722" y="681490"/>
                  </a:lnTo>
                  <a:lnTo>
                    <a:pt x="693447" y="679248"/>
                  </a:lnTo>
                  <a:lnTo>
                    <a:pt x="712638" y="672523"/>
                  </a:lnTo>
                  <a:lnTo>
                    <a:pt x="853729" y="585099"/>
                  </a:lnTo>
                  <a:lnTo>
                    <a:pt x="858446" y="580607"/>
                  </a:lnTo>
                  <a:lnTo>
                    <a:pt x="860912" y="578372"/>
                  </a:lnTo>
                  <a:lnTo>
                    <a:pt x="860912" y="573890"/>
                  </a:lnTo>
                  <a:lnTo>
                    <a:pt x="863271" y="571644"/>
                  </a:lnTo>
                  <a:lnTo>
                    <a:pt x="860912" y="567163"/>
                  </a:lnTo>
                  <a:lnTo>
                    <a:pt x="858446" y="560436"/>
                  </a:lnTo>
                  <a:lnTo>
                    <a:pt x="856087" y="555954"/>
                  </a:lnTo>
                  <a:lnTo>
                    <a:pt x="851263" y="538018"/>
                  </a:lnTo>
                  <a:lnTo>
                    <a:pt x="844187" y="515601"/>
                  </a:lnTo>
                  <a:lnTo>
                    <a:pt x="837004" y="484221"/>
                  </a:lnTo>
                  <a:lnTo>
                    <a:pt x="827354" y="450594"/>
                  </a:lnTo>
                  <a:lnTo>
                    <a:pt x="820171" y="414722"/>
                  </a:lnTo>
                  <a:lnTo>
                    <a:pt x="815454" y="376615"/>
                  </a:lnTo>
                  <a:lnTo>
                    <a:pt x="815454" y="47080"/>
                  </a:lnTo>
                  <a:lnTo>
                    <a:pt x="497356" y="0"/>
                  </a:lnTo>
                  <a:close/>
                </a:path>
              </a:pathLst>
            </a:custGeom>
            <a:solidFill>
              <a:srgbClr val="FFFFFF"/>
            </a:solidFill>
          </p:spPr>
          <p:txBody>
            <a:bodyPr wrap="square" lIns="0" tIns="0" rIns="0" bIns="0" rtlCol="0"/>
            <a:lstStyle/>
            <a:p>
              <a:endParaRPr/>
            </a:p>
          </p:txBody>
        </p:sp>
        <p:sp>
          <p:nvSpPr>
            <p:cNvPr id="13" name="object 13"/>
            <p:cNvSpPr/>
            <p:nvPr/>
          </p:nvSpPr>
          <p:spPr>
            <a:xfrm>
              <a:off x="6549800" y="6005571"/>
              <a:ext cx="863600" cy="681990"/>
            </a:xfrm>
            <a:custGeom>
              <a:avLst/>
              <a:gdLst/>
              <a:ahLst/>
              <a:cxnLst/>
              <a:rect l="l" t="t" r="r" b="b"/>
              <a:pathLst>
                <a:path w="863600" h="681990">
                  <a:moveTo>
                    <a:pt x="0" y="67252"/>
                  </a:moveTo>
                  <a:lnTo>
                    <a:pt x="624081" y="659072"/>
                  </a:lnTo>
                  <a:lnTo>
                    <a:pt x="626546" y="661314"/>
                  </a:lnTo>
                  <a:lnTo>
                    <a:pt x="631264" y="665798"/>
                  </a:lnTo>
                  <a:lnTo>
                    <a:pt x="638447" y="670281"/>
                  </a:lnTo>
                  <a:lnTo>
                    <a:pt x="647989" y="677006"/>
                  </a:lnTo>
                  <a:lnTo>
                    <a:pt x="662355" y="679248"/>
                  </a:lnTo>
                  <a:lnTo>
                    <a:pt x="676722" y="681490"/>
                  </a:lnTo>
                  <a:lnTo>
                    <a:pt x="693447" y="679248"/>
                  </a:lnTo>
                  <a:lnTo>
                    <a:pt x="712638" y="672523"/>
                  </a:lnTo>
                  <a:lnTo>
                    <a:pt x="853729" y="585099"/>
                  </a:lnTo>
                  <a:lnTo>
                    <a:pt x="856087" y="582853"/>
                  </a:lnTo>
                  <a:lnTo>
                    <a:pt x="858446" y="580607"/>
                  </a:lnTo>
                  <a:lnTo>
                    <a:pt x="860912" y="578372"/>
                  </a:lnTo>
                  <a:lnTo>
                    <a:pt x="860912" y="573890"/>
                  </a:lnTo>
                  <a:lnTo>
                    <a:pt x="863270" y="571644"/>
                  </a:lnTo>
                  <a:lnTo>
                    <a:pt x="860912" y="567163"/>
                  </a:lnTo>
                  <a:lnTo>
                    <a:pt x="858446" y="560436"/>
                  </a:lnTo>
                  <a:lnTo>
                    <a:pt x="856087" y="555954"/>
                  </a:lnTo>
                  <a:lnTo>
                    <a:pt x="851263" y="538018"/>
                  </a:lnTo>
                  <a:lnTo>
                    <a:pt x="844187" y="515601"/>
                  </a:lnTo>
                  <a:lnTo>
                    <a:pt x="837004" y="484221"/>
                  </a:lnTo>
                  <a:lnTo>
                    <a:pt x="827354" y="450594"/>
                  </a:lnTo>
                  <a:lnTo>
                    <a:pt x="820171" y="414722"/>
                  </a:lnTo>
                  <a:lnTo>
                    <a:pt x="815454" y="376615"/>
                  </a:lnTo>
                  <a:lnTo>
                    <a:pt x="815454" y="342989"/>
                  </a:lnTo>
                  <a:lnTo>
                    <a:pt x="815454" y="47080"/>
                  </a:lnTo>
                  <a:lnTo>
                    <a:pt x="497356" y="0"/>
                  </a:lnTo>
                  <a:lnTo>
                    <a:pt x="0" y="67252"/>
                  </a:lnTo>
                </a:path>
                <a:path w="863600" h="681990">
                  <a:moveTo>
                    <a:pt x="860912" y="571644"/>
                  </a:moveTo>
                  <a:lnTo>
                    <a:pt x="755630" y="571644"/>
                  </a:lnTo>
                  <a:lnTo>
                    <a:pt x="755630" y="555954"/>
                  </a:lnTo>
                  <a:lnTo>
                    <a:pt x="669538" y="342989"/>
                  </a:lnTo>
                  <a:lnTo>
                    <a:pt x="669538" y="56043"/>
                  </a:lnTo>
                </a:path>
                <a:path w="863600" h="681990">
                  <a:moveTo>
                    <a:pt x="301265" y="354197"/>
                  </a:moveTo>
                  <a:lnTo>
                    <a:pt x="602638" y="354197"/>
                  </a:lnTo>
                  <a:lnTo>
                    <a:pt x="602638" y="329534"/>
                  </a:lnTo>
                  <a:lnTo>
                    <a:pt x="346723" y="329534"/>
                  </a:lnTo>
                  <a:lnTo>
                    <a:pt x="83625" y="82953"/>
                  </a:lnTo>
                </a:path>
                <a:path w="863600" h="681990">
                  <a:moveTo>
                    <a:pt x="356265" y="356443"/>
                  </a:moveTo>
                  <a:lnTo>
                    <a:pt x="671897" y="652347"/>
                  </a:lnTo>
                  <a:lnTo>
                    <a:pt x="674363" y="652347"/>
                  </a:lnTo>
                  <a:lnTo>
                    <a:pt x="676722" y="654589"/>
                  </a:lnTo>
                  <a:lnTo>
                    <a:pt x="681546" y="654589"/>
                  </a:lnTo>
                  <a:lnTo>
                    <a:pt x="686263" y="654589"/>
                  </a:lnTo>
                  <a:lnTo>
                    <a:pt x="693447" y="656831"/>
                  </a:lnTo>
                  <a:lnTo>
                    <a:pt x="700630" y="654589"/>
                  </a:lnTo>
                  <a:lnTo>
                    <a:pt x="707813" y="654589"/>
                  </a:lnTo>
                  <a:lnTo>
                    <a:pt x="714996" y="652347"/>
                  </a:lnTo>
                  <a:lnTo>
                    <a:pt x="837004" y="571644"/>
                  </a:lnTo>
                </a:path>
                <a:path w="863600" h="681990">
                  <a:moveTo>
                    <a:pt x="346723" y="329534"/>
                  </a:moveTo>
                  <a:lnTo>
                    <a:pt x="282181" y="62770"/>
                  </a:lnTo>
                </a:path>
                <a:path w="863600" h="681990">
                  <a:moveTo>
                    <a:pt x="604997" y="342989"/>
                  </a:moveTo>
                  <a:lnTo>
                    <a:pt x="815454" y="342989"/>
                  </a:lnTo>
                </a:path>
                <a:path w="863600" h="681990">
                  <a:moveTo>
                    <a:pt x="755630" y="571644"/>
                  </a:moveTo>
                  <a:lnTo>
                    <a:pt x="691088" y="571644"/>
                  </a:lnTo>
                  <a:lnTo>
                    <a:pt x="691088" y="542500"/>
                  </a:lnTo>
                  <a:lnTo>
                    <a:pt x="602638" y="354197"/>
                  </a:lnTo>
                  <a:lnTo>
                    <a:pt x="602638" y="329534"/>
                  </a:lnTo>
                  <a:lnTo>
                    <a:pt x="528447" y="20182"/>
                  </a:lnTo>
                </a:path>
                <a:path w="863600" h="681990">
                  <a:moveTo>
                    <a:pt x="671897" y="94161"/>
                  </a:moveTo>
                  <a:lnTo>
                    <a:pt x="810629" y="94161"/>
                  </a:lnTo>
                </a:path>
              </a:pathLst>
            </a:custGeom>
            <a:ln w="4765">
              <a:solidFill>
                <a:srgbClr val="6699FF"/>
              </a:solidFill>
            </a:ln>
          </p:spPr>
          <p:txBody>
            <a:bodyPr wrap="square" lIns="0" tIns="0" rIns="0" bIns="0" rtlCol="0"/>
            <a:lstStyle/>
            <a:p>
              <a:endParaRPr/>
            </a:p>
          </p:txBody>
        </p:sp>
        <p:sp>
          <p:nvSpPr>
            <p:cNvPr id="14" name="object 14"/>
            <p:cNvSpPr/>
            <p:nvPr/>
          </p:nvSpPr>
          <p:spPr>
            <a:xfrm>
              <a:off x="6576067" y="5451883"/>
              <a:ext cx="52705" cy="20320"/>
            </a:xfrm>
            <a:custGeom>
              <a:avLst/>
              <a:gdLst/>
              <a:ahLst/>
              <a:cxnLst/>
              <a:rect l="l" t="t" r="r" b="b"/>
              <a:pathLst>
                <a:path w="52704" h="20320">
                  <a:moveTo>
                    <a:pt x="31091" y="0"/>
                  </a:moveTo>
                  <a:lnTo>
                    <a:pt x="21549" y="0"/>
                  </a:lnTo>
                  <a:lnTo>
                    <a:pt x="16725" y="2235"/>
                  </a:lnTo>
                  <a:lnTo>
                    <a:pt x="11900" y="2235"/>
                  </a:lnTo>
                  <a:lnTo>
                    <a:pt x="7183" y="4470"/>
                  </a:lnTo>
                  <a:lnTo>
                    <a:pt x="4824" y="4470"/>
                  </a:lnTo>
                  <a:lnTo>
                    <a:pt x="0" y="8941"/>
                  </a:lnTo>
                  <a:lnTo>
                    <a:pt x="0" y="13412"/>
                  </a:lnTo>
                  <a:lnTo>
                    <a:pt x="2358" y="15647"/>
                  </a:lnTo>
                  <a:lnTo>
                    <a:pt x="4824" y="15647"/>
                  </a:lnTo>
                  <a:lnTo>
                    <a:pt x="7183" y="17882"/>
                  </a:lnTo>
                  <a:lnTo>
                    <a:pt x="11900" y="20118"/>
                  </a:lnTo>
                  <a:lnTo>
                    <a:pt x="40633" y="20118"/>
                  </a:lnTo>
                  <a:lnTo>
                    <a:pt x="42992" y="17882"/>
                  </a:lnTo>
                  <a:lnTo>
                    <a:pt x="47816" y="15647"/>
                  </a:lnTo>
                  <a:lnTo>
                    <a:pt x="50175" y="15647"/>
                  </a:lnTo>
                  <a:lnTo>
                    <a:pt x="50175" y="13412"/>
                  </a:lnTo>
                  <a:lnTo>
                    <a:pt x="52641" y="11176"/>
                  </a:lnTo>
                  <a:lnTo>
                    <a:pt x="50175" y="8941"/>
                  </a:lnTo>
                  <a:lnTo>
                    <a:pt x="50175" y="6706"/>
                  </a:lnTo>
                  <a:lnTo>
                    <a:pt x="47816" y="4470"/>
                  </a:lnTo>
                  <a:lnTo>
                    <a:pt x="42992" y="4470"/>
                  </a:lnTo>
                  <a:lnTo>
                    <a:pt x="40633" y="2235"/>
                  </a:lnTo>
                  <a:lnTo>
                    <a:pt x="35808" y="2235"/>
                  </a:lnTo>
                  <a:close/>
                </a:path>
              </a:pathLst>
            </a:custGeom>
            <a:solidFill>
              <a:srgbClr val="FFFFFF"/>
            </a:solidFill>
          </p:spPr>
          <p:txBody>
            <a:bodyPr wrap="square" lIns="0" tIns="0" rIns="0" bIns="0" rtlCol="0"/>
            <a:lstStyle/>
            <a:p>
              <a:endParaRPr/>
            </a:p>
          </p:txBody>
        </p:sp>
        <p:sp>
          <p:nvSpPr>
            <p:cNvPr id="15" name="object 15"/>
            <p:cNvSpPr/>
            <p:nvPr/>
          </p:nvSpPr>
          <p:spPr>
            <a:xfrm>
              <a:off x="6576067" y="5451883"/>
              <a:ext cx="52705" cy="20320"/>
            </a:xfrm>
            <a:custGeom>
              <a:avLst/>
              <a:gdLst/>
              <a:ahLst/>
              <a:cxnLst/>
              <a:rect l="l" t="t" r="r" b="b"/>
              <a:pathLst>
                <a:path w="52704" h="20320">
                  <a:moveTo>
                    <a:pt x="26266" y="20118"/>
                  </a:moveTo>
                  <a:lnTo>
                    <a:pt x="31091" y="20118"/>
                  </a:lnTo>
                  <a:lnTo>
                    <a:pt x="35808" y="20118"/>
                  </a:lnTo>
                  <a:lnTo>
                    <a:pt x="40633" y="20118"/>
                  </a:lnTo>
                  <a:lnTo>
                    <a:pt x="42992" y="17882"/>
                  </a:lnTo>
                  <a:lnTo>
                    <a:pt x="47816" y="15647"/>
                  </a:lnTo>
                  <a:lnTo>
                    <a:pt x="50175" y="15647"/>
                  </a:lnTo>
                  <a:lnTo>
                    <a:pt x="50175" y="13412"/>
                  </a:lnTo>
                  <a:lnTo>
                    <a:pt x="52641" y="11176"/>
                  </a:lnTo>
                  <a:lnTo>
                    <a:pt x="50175" y="8941"/>
                  </a:lnTo>
                  <a:lnTo>
                    <a:pt x="50175" y="6706"/>
                  </a:lnTo>
                  <a:lnTo>
                    <a:pt x="47816" y="4470"/>
                  </a:lnTo>
                  <a:lnTo>
                    <a:pt x="42992" y="4470"/>
                  </a:lnTo>
                  <a:lnTo>
                    <a:pt x="40633" y="2235"/>
                  </a:lnTo>
                  <a:lnTo>
                    <a:pt x="35808" y="2235"/>
                  </a:lnTo>
                  <a:lnTo>
                    <a:pt x="31091" y="0"/>
                  </a:lnTo>
                  <a:lnTo>
                    <a:pt x="26266" y="0"/>
                  </a:lnTo>
                  <a:lnTo>
                    <a:pt x="21549" y="0"/>
                  </a:lnTo>
                  <a:lnTo>
                    <a:pt x="16725" y="2235"/>
                  </a:lnTo>
                  <a:lnTo>
                    <a:pt x="11900" y="2235"/>
                  </a:lnTo>
                  <a:lnTo>
                    <a:pt x="7183" y="4470"/>
                  </a:lnTo>
                  <a:lnTo>
                    <a:pt x="4824" y="4470"/>
                  </a:lnTo>
                  <a:lnTo>
                    <a:pt x="2358" y="6706"/>
                  </a:lnTo>
                  <a:lnTo>
                    <a:pt x="0" y="8941"/>
                  </a:lnTo>
                  <a:lnTo>
                    <a:pt x="0" y="11176"/>
                  </a:lnTo>
                  <a:lnTo>
                    <a:pt x="0" y="13412"/>
                  </a:lnTo>
                  <a:lnTo>
                    <a:pt x="2358" y="15647"/>
                  </a:lnTo>
                  <a:lnTo>
                    <a:pt x="4824" y="15647"/>
                  </a:lnTo>
                  <a:lnTo>
                    <a:pt x="7183" y="17882"/>
                  </a:lnTo>
                  <a:lnTo>
                    <a:pt x="11900" y="20118"/>
                  </a:lnTo>
                  <a:lnTo>
                    <a:pt x="16725" y="20118"/>
                  </a:lnTo>
                  <a:lnTo>
                    <a:pt x="21549" y="20118"/>
                  </a:lnTo>
                  <a:lnTo>
                    <a:pt x="26266" y="20118"/>
                  </a:lnTo>
                </a:path>
              </a:pathLst>
            </a:custGeom>
            <a:ln w="4753">
              <a:solidFill>
                <a:srgbClr val="6699FF"/>
              </a:solidFill>
            </a:ln>
          </p:spPr>
          <p:txBody>
            <a:bodyPr wrap="square" lIns="0" tIns="0" rIns="0" bIns="0" rtlCol="0"/>
            <a:lstStyle/>
            <a:p>
              <a:endParaRPr/>
            </a:p>
          </p:txBody>
        </p:sp>
        <p:sp>
          <p:nvSpPr>
            <p:cNvPr id="16" name="object 16"/>
            <p:cNvSpPr/>
            <p:nvPr/>
          </p:nvSpPr>
          <p:spPr>
            <a:xfrm>
              <a:off x="6602334" y="5451826"/>
              <a:ext cx="117475" cy="20320"/>
            </a:xfrm>
            <a:custGeom>
              <a:avLst/>
              <a:gdLst/>
              <a:ahLst/>
              <a:cxnLst/>
              <a:rect l="l" t="t" r="r" b="b"/>
              <a:pathLst>
                <a:path w="117475" h="20320">
                  <a:moveTo>
                    <a:pt x="117182" y="0"/>
                  </a:moveTo>
                  <a:lnTo>
                    <a:pt x="0" y="0"/>
                  </a:lnTo>
                  <a:lnTo>
                    <a:pt x="0" y="20175"/>
                  </a:lnTo>
                  <a:lnTo>
                    <a:pt x="117182" y="20175"/>
                  </a:lnTo>
                  <a:lnTo>
                    <a:pt x="117182" y="0"/>
                  </a:lnTo>
                  <a:close/>
                </a:path>
              </a:pathLst>
            </a:custGeom>
            <a:solidFill>
              <a:srgbClr val="FFFFFF"/>
            </a:solidFill>
          </p:spPr>
          <p:txBody>
            <a:bodyPr wrap="square" lIns="0" tIns="0" rIns="0" bIns="0" rtlCol="0"/>
            <a:lstStyle/>
            <a:p>
              <a:endParaRPr/>
            </a:p>
          </p:txBody>
        </p:sp>
        <p:sp>
          <p:nvSpPr>
            <p:cNvPr id="17" name="object 17"/>
            <p:cNvSpPr/>
            <p:nvPr/>
          </p:nvSpPr>
          <p:spPr>
            <a:xfrm>
              <a:off x="6602334" y="5451883"/>
              <a:ext cx="117475" cy="20320"/>
            </a:xfrm>
            <a:custGeom>
              <a:avLst/>
              <a:gdLst/>
              <a:ahLst/>
              <a:cxnLst/>
              <a:rect l="l" t="t" r="r" b="b"/>
              <a:pathLst>
                <a:path w="117475" h="20320">
                  <a:moveTo>
                    <a:pt x="117182" y="20118"/>
                  </a:moveTo>
                  <a:lnTo>
                    <a:pt x="117182" y="0"/>
                  </a:lnTo>
                  <a:lnTo>
                    <a:pt x="0" y="0"/>
                  </a:lnTo>
                  <a:lnTo>
                    <a:pt x="0" y="20118"/>
                  </a:lnTo>
                  <a:lnTo>
                    <a:pt x="117182" y="20118"/>
                  </a:lnTo>
                </a:path>
              </a:pathLst>
            </a:custGeom>
            <a:ln w="4749">
              <a:solidFill>
                <a:srgbClr val="6699FF"/>
              </a:solidFill>
            </a:ln>
          </p:spPr>
          <p:txBody>
            <a:bodyPr wrap="square" lIns="0" tIns="0" rIns="0" bIns="0" rtlCol="0"/>
            <a:lstStyle/>
            <a:p>
              <a:endParaRPr/>
            </a:p>
          </p:txBody>
        </p:sp>
        <p:sp>
          <p:nvSpPr>
            <p:cNvPr id="18" name="object 18"/>
            <p:cNvSpPr/>
            <p:nvPr/>
          </p:nvSpPr>
          <p:spPr>
            <a:xfrm>
              <a:off x="6549800" y="4974368"/>
              <a:ext cx="863600" cy="681990"/>
            </a:xfrm>
            <a:custGeom>
              <a:avLst/>
              <a:gdLst/>
              <a:ahLst/>
              <a:cxnLst/>
              <a:rect l="l" t="t" r="r" b="b"/>
              <a:pathLst>
                <a:path w="863600" h="681989">
                  <a:moveTo>
                    <a:pt x="676722" y="0"/>
                  </a:moveTo>
                  <a:lnTo>
                    <a:pt x="647989" y="4470"/>
                  </a:lnTo>
                  <a:lnTo>
                    <a:pt x="638447" y="11176"/>
                  </a:lnTo>
                  <a:lnTo>
                    <a:pt x="631264" y="15753"/>
                  </a:lnTo>
                  <a:lnTo>
                    <a:pt x="0" y="614297"/>
                  </a:lnTo>
                  <a:lnTo>
                    <a:pt x="497356" y="681496"/>
                  </a:lnTo>
                  <a:lnTo>
                    <a:pt x="815454" y="634415"/>
                  </a:lnTo>
                  <a:lnTo>
                    <a:pt x="815454" y="304860"/>
                  </a:lnTo>
                  <a:lnTo>
                    <a:pt x="820171" y="266752"/>
                  </a:lnTo>
                  <a:lnTo>
                    <a:pt x="827354" y="230880"/>
                  </a:lnTo>
                  <a:lnTo>
                    <a:pt x="837004" y="197243"/>
                  </a:lnTo>
                  <a:lnTo>
                    <a:pt x="844187" y="165948"/>
                  </a:lnTo>
                  <a:lnTo>
                    <a:pt x="851263" y="143488"/>
                  </a:lnTo>
                  <a:lnTo>
                    <a:pt x="856087" y="125499"/>
                  </a:lnTo>
                  <a:lnTo>
                    <a:pt x="858446" y="121028"/>
                  </a:lnTo>
                  <a:lnTo>
                    <a:pt x="860912" y="114322"/>
                  </a:lnTo>
                  <a:lnTo>
                    <a:pt x="863270" y="109851"/>
                  </a:lnTo>
                  <a:lnTo>
                    <a:pt x="860912" y="107616"/>
                  </a:lnTo>
                  <a:lnTo>
                    <a:pt x="860912" y="103145"/>
                  </a:lnTo>
                  <a:lnTo>
                    <a:pt x="853729" y="96439"/>
                  </a:lnTo>
                  <a:lnTo>
                    <a:pt x="712638" y="8941"/>
                  </a:lnTo>
                  <a:lnTo>
                    <a:pt x="693447" y="2235"/>
                  </a:lnTo>
                  <a:lnTo>
                    <a:pt x="676722" y="0"/>
                  </a:lnTo>
                  <a:close/>
                </a:path>
              </a:pathLst>
            </a:custGeom>
            <a:solidFill>
              <a:srgbClr val="FFFFFF"/>
            </a:solidFill>
          </p:spPr>
          <p:txBody>
            <a:bodyPr wrap="square" lIns="0" tIns="0" rIns="0" bIns="0" rtlCol="0"/>
            <a:lstStyle/>
            <a:p>
              <a:endParaRPr/>
            </a:p>
          </p:txBody>
        </p:sp>
        <p:sp>
          <p:nvSpPr>
            <p:cNvPr id="19" name="object 19"/>
            <p:cNvSpPr/>
            <p:nvPr/>
          </p:nvSpPr>
          <p:spPr>
            <a:xfrm>
              <a:off x="6549800" y="4974368"/>
              <a:ext cx="863600" cy="681990"/>
            </a:xfrm>
            <a:custGeom>
              <a:avLst/>
              <a:gdLst/>
              <a:ahLst/>
              <a:cxnLst/>
              <a:rect l="l" t="t" r="r" b="b"/>
              <a:pathLst>
                <a:path w="863600" h="681989">
                  <a:moveTo>
                    <a:pt x="0" y="614297"/>
                  </a:moveTo>
                  <a:lnTo>
                    <a:pt x="624081" y="22460"/>
                  </a:lnTo>
                  <a:lnTo>
                    <a:pt x="626546" y="20224"/>
                  </a:lnTo>
                  <a:lnTo>
                    <a:pt x="631264" y="15753"/>
                  </a:lnTo>
                  <a:lnTo>
                    <a:pt x="638447" y="11176"/>
                  </a:lnTo>
                  <a:lnTo>
                    <a:pt x="647989" y="4470"/>
                  </a:lnTo>
                  <a:lnTo>
                    <a:pt x="662355" y="2235"/>
                  </a:lnTo>
                  <a:lnTo>
                    <a:pt x="676722" y="0"/>
                  </a:lnTo>
                  <a:lnTo>
                    <a:pt x="693447" y="2235"/>
                  </a:lnTo>
                  <a:lnTo>
                    <a:pt x="712638" y="8941"/>
                  </a:lnTo>
                  <a:lnTo>
                    <a:pt x="853729" y="96439"/>
                  </a:lnTo>
                  <a:lnTo>
                    <a:pt x="856087" y="98675"/>
                  </a:lnTo>
                  <a:lnTo>
                    <a:pt x="858446" y="100910"/>
                  </a:lnTo>
                  <a:lnTo>
                    <a:pt x="860912" y="103145"/>
                  </a:lnTo>
                  <a:lnTo>
                    <a:pt x="860912" y="107616"/>
                  </a:lnTo>
                  <a:lnTo>
                    <a:pt x="863270" y="109851"/>
                  </a:lnTo>
                  <a:lnTo>
                    <a:pt x="860912" y="114322"/>
                  </a:lnTo>
                  <a:lnTo>
                    <a:pt x="858446" y="121028"/>
                  </a:lnTo>
                  <a:lnTo>
                    <a:pt x="856087" y="125499"/>
                  </a:lnTo>
                  <a:lnTo>
                    <a:pt x="851263" y="143488"/>
                  </a:lnTo>
                  <a:lnTo>
                    <a:pt x="844187" y="165948"/>
                  </a:lnTo>
                  <a:lnTo>
                    <a:pt x="837004" y="197243"/>
                  </a:lnTo>
                  <a:lnTo>
                    <a:pt x="827354" y="230880"/>
                  </a:lnTo>
                  <a:lnTo>
                    <a:pt x="820171" y="266752"/>
                  </a:lnTo>
                  <a:lnTo>
                    <a:pt x="815454" y="304860"/>
                  </a:lnTo>
                  <a:lnTo>
                    <a:pt x="815454" y="338497"/>
                  </a:lnTo>
                  <a:lnTo>
                    <a:pt x="815454" y="634415"/>
                  </a:lnTo>
                  <a:lnTo>
                    <a:pt x="497356" y="681496"/>
                  </a:lnTo>
                  <a:lnTo>
                    <a:pt x="0" y="614297"/>
                  </a:lnTo>
                </a:path>
              </a:pathLst>
            </a:custGeom>
            <a:ln w="4761">
              <a:solidFill>
                <a:srgbClr val="6699FF"/>
              </a:solidFill>
            </a:ln>
          </p:spPr>
          <p:txBody>
            <a:bodyPr wrap="square" lIns="0" tIns="0" rIns="0" bIns="0" rtlCol="0"/>
            <a:lstStyle/>
            <a:p>
              <a:endParaRPr/>
            </a:p>
          </p:txBody>
        </p:sp>
        <p:sp>
          <p:nvSpPr>
            <p:cNvPr id="20" name="object 20"/>
            <p:cNvSpPr/>
            <p:nvPr/>
          </p:nvSpPr>
          <p:spPr>
            <a:xfrm>
              <a:off x="7360430" y="5272522"/>
              <a:ext cx="579120" cy="399415"/>
            </a:xfrm>
            <a:custGeom>
              <a:avLst/>
              <a:gdLst/>
              <a:ahLst/>
              <a:cxnLst/>
              <a:rect l="l" t="t" r="r" b="b"/>
              <a:pathLst>
                <a:path w="579120" h="399414">
                  <a:moveTo>
                    <a:pt x="475914" y="0"/>
                  </a:moveTo>
                  <a:lnTo>
                    <a:pt x="454364" y="0"/>
                  </a:lnTo>
                  <a:lnTo>
                    <a:pt x="444822" y="2235"/>
                  </a:lnTo>
                  <a:lnTo>
                    <a:pt x="440105" y="6706"/>
                  </a:lnTo>
                  <a:lnTo>
                    <a:pt x="435280" y="8941"/>
                  </a:lnTo>
                  <a:lnTo>
                    <a:pt x="432922" y="11176"/>
                  </a:lnTo>
                  <a:lnTo>
                    <a:pt x="430456" y="13412"/>
                  </a:lnTo>
                  <a:lnTo>
                    <a:pt x="179365" y="201714"/>
                  </a:lnTo>
                  <a:lnTo>
                    <a:pt x="193732" y="217468"/>
                  </a:lnTo>
                  <a:lnTo>
                    <a:pt x="222464" y="217468"/>
                  </a:lnTo>
                  <a:lnTo>
                    <a:pt x="145915" y="289212"/>
                  </a:lnTo>
                  <a:lnTo>
                    <a:pt x="0" y="289212"/>
                  </a:lnTo>
                  <a:lnTo>
                    <a:pt x="0" y="399032"/>
                  </a:lnTo>
                  <a:lnTo>
                    <a:pt x="342006" y="399032"/>
                  </a:lnTo>
                  <a:lnTo>
                    <a:pt x="478272" y="347438"/>
                  </a:lnTo>
                  <a:lnTo>
                    <a:pt x="492639" y="338497"/>
                  </a:lnTo>
                  <a:lnTo>
                    <a:pt x="507005" y="327320"/>
                  </a:lnTo>
                  <a:lnTo>
                    <a:pt x="516547" y="318378"/>
                  </a:lnTo>
                  <a:lnTo>
                    <a:pt x="523730" y="309330"/>
                  </a:lnTo>
                  <a:lnTo>
                    <a:pt x="530913" y="300389"/>
                  </a:lnTo>
                  <a:lnTo>
                    <a:pt x="533272" y="295918"/>
                  </a:lnTo>
                  <a:lnTo>
                    <a:pt x="535738" y="291448"/>
                  </a:lnTo>
                  <a:lnTo>
                    <a:pt x="535738" y="289212"/>
                  </a:lnTo>
                  <a:lnTo>
                    <a:pt x="576371" y="98675"/>
                  </a:lnTo>
                  <a:lnTo>
                    <a:pt x="578730" y="85156"/>
                  </a:lnTo>
                  <a:lnTo>
                    <a:pt x="578730" y="65038"/>
                  </a:lnTo>
                  <a:lnTo>
                    <a:pt x="576371" y="58332"/>
                  </a:lnTo>
                  <a:lnTo>
                    <a:pt x="574013" y="53861"/>
                  </a:lnTo>
                  <a:lnTo>
                    <a:pt x="569188" y="49284"/>
                  </a:lnTo>
                  <a:lnTo>
                    <a:pt x="490280" y="4470"/>
                  </a:lnTo>
                  <a:lnTo>
                    <a:pt x="475914" y="0"/>
                  </a:lnTo>
                  <a:close/>
                </a:path>
              </a:pathLst>
            </a:custGeom>
            <a:solidFill>
              <a:srgbClr val="FFFFFF"/>
            </a:solidFill>
          </p:spPr>
          <p:txBody>
            <a:bodyPr wrap="square" lIns="0" tIns="0" rIns="0" bIns="0" rtlCol="0"/>
            <a:lstStyle/>
            <a:p>
              <a:endParaRPr/>
            </a:p>
          </p:txBody>
        </p:sp>
        <p:sp>
          <p:nvSpPr>
            <p:cNvPr id="21" name="object 21"/>
            <p:cNvSpPr/>
            <p:nvPr/>
          </p:nvSpPr>
          <p:spPr>
            <a:xfrm>
              <a:off x="7360430" y="5272522"/>
              <a:ext cx="579120" cy="399415"/>
            </a:xfrm>
            <a:custGeom>
              <a:avLst/>
              <a:gdLst/>
              <a:ahLst/>
              <a:cxnLst/>
              <a:rect l="l" t="t" r="r" b="b"/>
              <a:pathLst>
                <a:path w="579120" h="399414">
                  <a:moveTo>
                    <a:pt x="0" y="289212"/>
                  </a:moveTo>
                  <a:lnTo>
                    <a:pt x="145915" y="289212"/>
                  </a:lnTo>
                  <a:lnTo>
                    <a:pt x="222464" y="217468"/>
                  </a:lnTo>
                  <a:lnTo>
                    <a:pt x="193732" y="217468"/>
                  </a:lnTo>
                  <a:lnTo>
                    <a:pt x="179365" y="201714"/>
                  </a:lnTo>
                  <a:lnTo>
                    <a:pt x="430456" y="13412"/>
                  </a:lnTo>
                  <a:lnTo>
                    <a:pt x="432922" y="11176"/>
                  </a:lnTo>
                  <a:lnTo>
                    <a:pt x="435280" y="8941"/>
                  </a:lnTo>
                  <a:lnTo>
                    <a:pt x="440105" y="6706"/>
                  </a:lnTo>
                  <a:lnTo>
                    <a:pt x="444822" y="2235"/>
                  </a:lnTo>
                  <a:lnTo>
                    <a:pt x="454364" y="0"/>
                  </a:lnTo>
                  <a:lnTo>
                    <a:pt x="464013" y="0"/>
                  </a:lnTo>
                  <a:lnTo>
                    <a:pt x="475914" y="0"/>
                  </a:lnTo>
                  <a:lnTo>
                    <a:pt x="490280" y="4470"/>
                  </a:lnTo>
                  <a:lnTo>
                    <a:pt x="569188" y="49284"/>
                  </a:lnTo>
                  <a:lnTo>
                    <a:pt x="571547" y="51519"/>
                  </a:lnTo>
                  <a:lnTo>
                    <a:pt x="574013" y="53861"/>
                  </a:lnTo>
                  <a:lnTo>
                    <a:pt x="576371" y="58332"/>
                  </a:lnTo>
                  <a:lnTo>
                    <a:pt x="578730" y="65038"/>
                  </a:lnTo>
                  <a:lnTo>
                    <a:pt x="578730" y="73979"/>
                  </a:lnTo>
                  <a:lnTo>
                    <a:pt x="578730" y="85156"/>
                  </a:lnTo>
                  <a:lnTo>
                    <a:pt x="576371" y="98675"/>
                  </a:lnTo>
                  <a:lnTo>
                    <a:pt x="535738" y="289212"/>
                  </a:lnTo>
                  <a:lnTo>
                    <a:pt x="535738" y="291448"/>
                  </a:lnTo>
                  <a:lnTo>
                    <a:pt x="533272" y="295918"/>
                  </a:lnTo>
                  <a:lnTo>
                    <a:pt x="530913" y="300389"/>
                  </a:lnTo>
                  <a:lnTo>
                    <a:pt x="523730" y="309330"/>
                  </a:lnTo>
                  <a:lnTo>
                    <a:pt x="492639" y="338497"/>
                  </a:lnTo>
                  <a:lnTo>
                    <a:pt x="342006" y="399032"/>
                  </a:lnTo>
                  <a:lnTo>
                    <a:pt x="0" y="399032"/>
                  </a:lnTo>
                  <a:lnTo>
                    <a:pt x="0" y="289212"/>
                  </a:lnTo>
                </a:path>
              </a:pathLst>
            </a:custGeom>
            <a:ln w="4759">
              <a:solidFill>
                <a:srgbClr val="6699FF"/>
              </a:solidFill>
            </a:ln>
          </p:spPr>
          <p:txBody>
            <a:bodyPr wrap="square" lIns="0" tIns="0" rIns="0" bIns="0" rtlCol="0"/>
            <a:lstStyle/>
            <a:p>
              <a:endParaRPr/>
            </a:p>
          </p:txBody>
        </p:sp>
        <p:sp>
          <p:nvSpPr>
            <p:cNvPr id="22" name="object 22"/>
            <p:cNvSpPr/>
            <p:nvPr/>
          </p:nvSpPr>
          <p:spPr>
            <a:xfrm>
              <a:off x="6243645" y="5561735"/>
              <a:ext cx="1241425" cy="531495"/>
            </a:xfrm>
            <a:custGeom>
              <a:avLst/>
              <a:gdLst/>
              <a:ahLst/>
              <a:cxnLst/>
              <a:rect l="l" t="t" r="r" b="b"/>
              <a:pathLst>
                <a:path w="1241425" h="531495">
                  <a:moveTo>
                    <a:pt x="1116784" y="0"/>
                  </a:moveTo>
                  <a:lnTo>
                    <a:pt x="815518" y="80685"/>
                  </a:lnTo>
                  <a:lnTo>
                    <a:pt x="741328" y="73979"/>
                  </a:lnTo>
                  <a:lnTo>
                    <a:pt x="736610" y="71744"/>
                  </a:lnTo>
                  <a:lnTo>
                    <a:pt x="717419" y="65038"/>
                  </a:lnTo>
                  <a:lnTo>
                    <a:pt x="645694" y="42578"/>
                  </a:lnTo>
                  <a:lnTo>
                    <a:pt x="593053" y="31401"/>
                  </a:lnTo>
                  <a:lnTo>
                    <a:pt x="528512" y="22353"/>
                  </a:lnTo>
                  <a:lnTo>
                    <a:pt x="456787" y="13412"/>
                  </a:lnTo>
                  <a:lnTo>
                    <a:pt x="416154" y="13412"/>
                  </a:lnTo>
                  <a:lnTo>
                    <a:pt x="373054" y="11176"/>
                  </a:lnTo>
                  <a:lnTo>
                    <a:pt x="282139" y="11176"/>
                  </a:lnTo>
                  <a:lnTo>
                    <a:pt x="222422" y="15647"/>
                  </a:lnTo>
                  <a:lnTo>
                    <a:pt x="160239" y="22353"/>
                  </a:lnTo>
                  <a:lnTo>
                    <a:pt x="100414" y="33636"/>
                  </a:lnTo>
                  <a:lnTo>
                    <a:pt x="43045" y="51519"/>
                  </a:lnTo>
                  <a:lnTo>
                    <a:pt x="0" y="73979"/>
                  </a:lnTo>
                  <a:lnTo>
                    <a:pt x="0" y="461771"/>
                  </a:lnTo>
                  <a:lnTo>
                    <a:pt x="45436" y="479707"/>
                  </a:lnTo>
                  <a:lnTo>
                    <a:pt x="86048" y="493162"/>
                  </a:lnTo>
                  <a:lnTo>
                    <a:pt x="136330" y="504371"/>
                  </a:lnTo>
                  <a:lnTo>
                    <a:pt x="200872" y="513334"/>
                  </a:lnTo>
                  <a:lnTo>
                    <a:pt x="239147" y="517815"/>
                  </a:lnTo>
                  <a:lnTo>
                    <a:pt x="279780" y="520061"/>
                  </a:lnTo>
                  <a:lnTo>
                    <a:pt x="373054" y="524542"/>
                  </a:lnTo>
                  <a:lnTo>
                    <a:pt x="382596" y="522296"/>
                  </a:lnTo>
                  <a:lnTo>
                    <a:pt x="411329" y="522296"/>
                  </a:lnTo>
                  <a:lnTo>
                    <a:pt x="454428" y="517815"/>
                  </a:lnTo>
                  <a:lnTo>
                    <a:pt x="506962" y="513334"/>
                  </a:lnTo>
                  <a:lnTo>
                    <a:pt x="566786" y="504371"/>
                  </a:lnTo>
                  <a:lnTo>
                    <a:pt x="626611" y="493162"/>
                  </a:lnTo>
                  <a:lnTo>
                    <a:pt x="657702" y="484189"/>
                  </a:lnTo>
                  <a:lnTo>
                    <a:pt x="715061" y="466253"/>
                  </a:lnTo>
                  <a:lnTo>
                    <a:pt x="741328" y="455044"/>
                  </a:lnTo>
                  <a:lnTo>
                    <a:pt x="810694" y="455044"/>
                  </a:lnTo>
                  <a:lnTo>
                    <a:pt x="1121608" y="531270"/>
                  </a:lnTo>
                  <a:lnTo>
                    <a:pt x="1119250" y="529024"/>
                  </a:lnTo>
                  <a:lnTo>
                    <a:pt x="1116784" y="517815"/>
                  </a:lnTo>
                  <a:lnTo>
                    <a:pt x="1116784" y="504371"/>
                  </a:lnTo>
                  <a:lnTo>
                    <a:pt x="1121608" y="488670"/>
                  </a:lnTo>
                  <a:lnTo>
                    <a:pt x="1157417" y="457290"/>
                  </a:lnTo>
                  <a:lnTo>
                    <a:pt x="1214883" y="443835"/>
                  </a:lnTo>
                  <a:lnTo>
                    <a:pt x="1241150" y="443835"/>
                  </a:lnTo>
                  <a:lnTo>
                    <a:pt x="1241150" y="80685"/>
                  </a:lnTo>
                  <a:lnTo>
                    <a:pt x="1222066" y="80685"/>
                  </a:lnTo>
                  <a:lnTo>
                    <a:pt x="1200517" y="78450"/>
                  </a:lnTo>
                  <a:lnTo>
                    <a:pt x="1178967" y="71744"/>
                  </a:lnTo>
                  <a:lnTo>
                    <a:pt x="1167066" y="69508"/>
                  </a:lnTo>
                  <a:lnTo>
                    <a:pt x="1128792" y="40342"/>
                  </a:lnTo>
                  <a:lnTo>
                    <a:pt x="1119250" y="15647"/>
                  </a:lnTo>
                  <a:lnTo>
                    <a:pt x="1116784" y="0"/>
                  </a:lnTo>
                  <a:close/>
                </a:path>
              </a:pathLst>
            </a:custGeom>
            <a:solidFill>
              <a:srgbClr val="FFFFFF"/>
            </a:solidFill>
          </p:spPr>
          <p:txBody>
            <a:bodyPr wrap="square" lIns="0" tIns="0" rIns="0" bIns="0" rtlCol="0"/>
            <a:lstStyle/>
            <a:p>
              <a:endParaRPr/>
            </a:p>
          </p:txBody>
        </p:sp>
        <p:sp>
          <p:nvSpPr>
            <p:cNvPr id="23" name="object 23"/>
            <p:cNvSpPr/>
            <p:nvPr/>
          </p:nvSpPr>
          <p:spPr>
            <a:xfrm>
              <a:off x="6243645" y="5561735"/>
              <a:ext cx="1241425" cy="531495"/>
            </a:xfrm>
            <a:custGeom>
              <a:avLst/>
              <a:gdLst/>
              <a:ahLst/>
              <a:cxnLst/>
              <a:rect l="l" t="t" r="r" b="b"/>
              <a:pathLst>
                <a:path w="1241425" h="531495">
                  <a:moveTo>
                    <a:pt x="0" y="73979"/>
                  </a:moveTo>
                  <a:lnTo>
                    <a:pt x="0" y="461771"/>
                  </a:lnTo>
                  <a:lnTo>
                    <a:pt x="4781" y="464017"/>
                  </a:lnTo>
                  <a:lnTo>
                    <a:pt x="45436" y="479707"/>
                  </a:lnTo>
                  <a:lnTo>
                    <a:pt x="86048" y="493162"/>
                  </a:lnTo>
                  <a:lnTo>
                    <a:pt x="136330" y="504371"/>
                  </a:lnTo>
                  <a:lnTo>
                    <a:pt x="200872" y="513334"/>
                  </a:lnTo>
                  <a:lnTo>
                    <a:pt x="239147" y="517815"/>
                  </a:lnTo>
                  <a:lnTo>
                    <a:pt x="279780" y="520061"/>
                  </a:lnTo>
                  <a:lnTo>
                    <a:pt x="325238" y="522296"/>
                  </a:lnTo>
                  <a:lnTo>
                    <a:pt x="373054" y="524542"/>
                  </a:lnTo>
                  <a:lnTo>
                    <a:pt x="382596" y="522296"/>
                  </a:lnTo>
                  <a:lnTo>
                    <a:pt x="411329" y="522296"/>
                  </a:lnTo>
                  <a:lnTo>
                    <a:pt x="454428" y="517815"/>
                  </a:lnTo>
                  <a:lnTo>
                    <a:pt x="506962" y="513334"/>
                  </a:lnTo>
                  <a:lnTo>
                    <a:pt x="566786" y="504371"/>
                  </a:lnTo>
                  <a:lnTo>
                    <a:pt x="626611" y="493162"/>
                  </a:lnTo>
                  <a:lnTo>
                    <a:pt x="657702" y="484189"/>
                  </a:lnTo>
                  <a:lnTo>
                    <a:pt x="686328" y="475226"/>
                  </a:lnTo>
                  <a:lnTo>
                    <a:pt x="715061" y="466253"/>
                  </a:lnTo>
                  <a:lnTo>
                    <a:pt x="741328" y="455044"/>
                  </a:lnTo>
                  <a:lnTo>
                    <a:pt x="810694" y="455044"/>
                  </a:lnTo>
                  <a:lnTo>
                    <a:pt x="1121608" y="531270"/>
                  </a:lnTo>
                  <a:lnTo>
                    <a:pt x="1119250" y="529024"/>
                  </a:lnTo>
                  <a:lnTo>
                    <a:pt x="1116784" y="517815"/>
                  </a:lnTo>
                  <a:lnTo>
                    <a:pt x="1116784" y="504371"/>
                  </a:lnTo>
                  <a:lnTo>
                    <a:pt x="1121608" y="488670"/>
                  </a:lnTo>
                  <a:lnTo>
                    <a:pt x="1128792" y="479707"/>
                  </a:lnTo>
                  <a:lnTo>
                    <a:pt x="1135975" y="470745"/>
                  </a:lnTo>
                  <a:lnTo>
                    <a:pt x="1171784" y="450563"/>
                  </a:lnTo>
                  <a:lnTo>
                    <a:pt x="1214883" y="443835"/>
                  </a:lnTo>
                  <a:lnTo>
                    <a:pt x="1241150" y="443835"/>
                  </a:lnTo>
                  <a:lnTo>
                    <a:pt x="1241150" y="80685"/>
                  </a:lnTo>
                  <a:lnTo>
                    <a:pt x="1236433" y="80685"/>
                  </a:lnTo>
                  <a:lnTo>
                    <a:pt x="1222066" y="80685"/>
                  </a:lnTo>
                  <a:lnTo>
                    <a:pt x="1200517" y="78450"/>
                  </a:lnTo>
                  <a:lnTo>
                    <a:pt x="1178967" y="71744"/>
                  </a:lnTo>
                  <a:lnTo>
                    <a:pt x="1167066" y="69508"/>
                  </a:lnTo>
                  <a:lnTo>
                    <a:pt x="1155059" y="62696"/>
                  </a:lnTo>
                  <a:lnTo>
                    <a:pt x="1145517" y="55990"/>
                  </a:lnTo>
                  <a:lnTo>
                    <a:pt x="1135975" y="49284"/>
                  </a:lnTo>
                  <a:lnTo>
                    <a:pt x="1128792" y="40342"/>
                  </a:lnTo>
                  <a:lnTo>
                    <a:pt x="1121608" y="29166"/>
                  </a:lnTo>
                  <a:lnTo>
                    <a:pt x="1119250" y="15647"/>
                  </a:lnTo>
                  <a:lnTo>
                    <a:pt x="1116784" y="0"/>
                  </a:lnTo>
                  <a:lnTo>
                    <a:pt x="815518" y="80685"/>
                  </a:lnTo>
                  <a:lnTo>
                    <a:pt x="741328" y="73979"/>
                  </a:lnTo>
                  <a:lnTo>
                    <a:pt x="736610" y="71744"/>
                  </a:lnTo>
                  <a:lnTo>
                    <a:pt x="717419" y="65038"/>
                  </a:lnTo>
                  <a:lnTo>
                    <a:pt x="645694" y="42578"/>
                  </a:lnTo>
                  <a:lnTo>
                    <a:pt x="593053" y="31401"/>
                  </a:lnTo>
                  <a:lnTo>
                    <a:pt x="528512" y="22353"/>
                  </a:lnTo>
                  <a:lnTo>
                    <a:pt x="456787" y="13412"/>
                  </a:lnTo>
                  <a:lnTo>
                    <a:pt x="416154" y="13412"/>
                  </a:lnTo>
                  <a:lnTo>
                    <a:pt x="373054" y="11176"/>
                  </a:lnTo>
                  <a:lnTo>
                    <a:pt x="361154" y="11176"/>
                  </a:lnTo>
                  <a:lnTo>
                    <a:pt x="327596" y="11176"/>
                  </a:lnTo>
                  <a:lnTo>
                    <a:pt x="282139" y="11176"/>
                  </a:lnTo>
                  <a:lnTo>
                    <a:pt x="222422" y="15647"/>
                  </a:lnTo>
                  <a:lnTo>
                    <a:pt x="160239" y="22353"/>
                  </a:lnTo>
                  <a:lnTo>
                    <a:pt x="100414" y="33636"/>
                  </a:lnTo>
                  <a:lnTo>
                    <a:pt x="43045" y="51519"/>
                  </a:lnTo>
                  <a:lnTo>
                    <a:pt x="19126" y="62696"/>
                  </a:lnTo>
                  <a:lnTo>
                    <a:pt x="0" y="73979"/>
                  </a:lnTo>
                </a:path>
              </a:pathLst>
            </a:custGeom>
            <a:ln w="4754">
              <a:solidFill>
                <a:srgbClr val="6699FF"/>
              </a:solidFill>
            </a:ln>
          </p:spPr>
          <p:txBody>
            <a:bodyPr wrap="square" lIns="0" tIns="0" rIns="0" bIns="0" rtlCol="0"/>
            <a:lstStyle/>
            <a:p>
              <a:endParaRPr/>
            </a:p>
          </p:txBody>
        </p:sp>
        <p:sp>
          <p:nvSpPr>
            <p:cNvPr id="24" name="object 24"/>
            <p:cNvSpPr/>
            <p:nvPr/>
          </p:nvSpPr>
          <p:spPr>
            <a:xfrm>
              <a:off x="6516243" y="5747781"/>
              <a:ext cx="445134" cy="157480"/>
            </a:xfrm>
            <a:custGeom>
              <a:avLst/>
              <a:gdLst/>
              <a:ahLst/>
              <a:cxnLst/>
              <a:rect l="l" t="t" r="r" b="b"/>
              <a:pathLst>
                <a:path w="445134" h="157479">
                  <a:moveTo>
                    <a:pt x="263098" y="0"/>
                  </a:moveTo>
                  <a:lnTo>
                    <a:pt x="184190" y="0"/>
                  </a:lnTo>
                  <a:lnTo>
                    <a:pt x="160281" y="2235"/>
                  </a:lnTo>
                  <a:lnTo>
                    <a:pt x="145915" y="2235"/>
                  </a:lnTo>
                  <a:lnTo>
                    <a:pt x="141090" y="4481"/>
                  </a:lnTo>
                  <a:lnTo>
                    <a:pt x="0" y="53797"/>
                  </a:lnTo>
                  <a:lnTo>
                    <a:pt x="52641" y="53797"/>
                  </a:lnTo>
                  <a:lnTo>
                    <a:pt x="52641" y="103113"/>
                  </a:lnTo>
                  <a:lnTo>
                    <a:pt x="0" y="103113"/>
                  </a:lnTo>
                  <a:lnTo>
                    <a:pt x="138732" y="152430"/>
                  </a:lnTo>
                  <a:lnTo>
                    <a:pt x="208098" y="156922"/>
                  </a:lnTo>
                  <a:lnTo>
                    <a:pt x="325281" y="156922"/>
                  </a:lnTo>
                  <a:lnTo>
                    <a:pt x="368273" y="152430"/>
                  </a:lnTo>
                  <a:lnTo>
                    <a:pt x="401830" y="150194"/>
                  </a:lnTo>
                  <a:lnTo>
                    <a:pt x="425738" y="145713"/>
                  </a:lnTo>
                  <a:lnTo>
                    <a:pt x="440105" y="143467"/>
                  </a:lnTo>
                  <a:lnTo>
                    <a:pt x="444822" y="141221"/>
                  </a:lnTo>
                  <a:lnTo>
                    <a:pt x="444822" y="15690"/>
                  </a:lnTo>
                  <a:lnTo>
                    <a:pt x="375456" y="6716"/>
                  </a:lnTo>
                  <a:lnTo>
                    <a:pt x="313273" y="2235"/>
                  </a:lnTo>
                  <a:lnTo>
                    <a:pt x="263098" y="0"/>
                  </a:lnTo>
                  <a:close/>
                </a:path>
              </a:pathLst>
            </a:custGeom>
            <a:solidFill>
              <a:srgbClr val="FFFFFF"/>
            </a:solidFill>
          </p:spPr>
          <p:txBody>
            <a:bodyPr wrap="square" lIns="0" tIns="0" rIns="0" bIns="0" rtlCol="0"/>
            <a:lstStyle/>
            <a:p>
              <a:endParaRPr/>
            </a:p>
          </p:txBody>
        </p:sp>
        <p:sp>
          <p:nvSpPr>
            <p:cNvPr id="25" name="object 25"/>
            <p:cNvSpPr/>
            <p:nvPr/>
          </p:nvSpPr>
          <p:spPr>
            <a:xfrm>
              <a:off x="6516243" y="5747781"/>
              <a:ext cx="445134" cy="157480"/>
            </a:xfrm>
            <a:custGeom>
              <a:avLst/>
              <a:gdLst/>
              <a:ahLst/>
              <a:cxnLst/>
              <a:rect l="l" t="t" r="r" b="b"/>
              <a:pathLst>
                <a:path w="445134" h="157479">
                  <a:moveTo>
                    <a:pt x="0" y="53797"/>
                  </a:moveTo>
                  <a:lnTo>
                    <a:pt x="141090" y="4481"/>
                  </a:lnTo>
                  <a:lnTo>
                    <a:pt x="145915" y="2235"/>
                  </a:lnTo>
                  <a:lnTo>
                    <a:pt x="160281" y="2235"/>
                  </a:lnTo>
                  <a:lnTo>
                    <a:pt x="184190" y="0"/>
                  </a:lnTo>
                  <a:lnTo>
                    <a:pt x="217640" y="0"/>
                  </a:lnTo>
                  <a:lnTo>
                    <a:pt x="263098" y="0"/>
                  </a:lnTo>
                  <a:lnTo>
                    <a:pt x="313273" y="2235"/>
                  </a:lnTo>
                  <a:lnTo>
                    <a:pt x="375456" y="6716"/>
                  </a:lnTo>
                  <a:lnTo>
                    <a:pt x="444822" y="15690"/>
                  </a:lnTo>
                  <a:lnTo>
                    <a:pt x="444822" y="141221"/>
                  </a:lnTo>
                  <a:lnTo>
                    <a:pt x="440105" y="143467"/>
                  </a:lnTo>
                  <a:lnTo>
                    <a:pt x="425738" y="145713"/>
                  </a:lnTo>
                  <a:lnTo>
                    <a:pt x="401830" y="150194"/>
                  </a:lnTo>
                  <a:lnTo>
                    <a:pt x="368273" y="152430"/>
                  </a:lnTo>
                  <a:lnTo>
                    <a:pt x="325281" y="156922"/>
                  </a:lnTo>
                  <a:lnTo>
                    <a:pt x="272640" y="156922"/>
                  </a:lnTo>
                  <a:lnTo>
                    <a:pt x="208098" y="156922"/>
                  </a:lnTo>
                  <a:lnTo>
                    <a:pt x="138732" y="152430"/>
                  </a:lnTo>
                  <a:lnTo>
                    <a:pt x="0" y="103113"/>
                  </a:lnTo>
                  <a:lnTo>
                    <a:pt x="52641" y="103113"/>
                  </a:lnTo>
                  <a:lnTo>
                    <a:pt x="52641" y="53797"/>
                  </a:lnTo>
                  <a:lnTo>
                    <a:pt x="0" y="53797"/>
                  </a:lnTo>
                </a:path>
              </a:pathLst>
            </a:custGeom>
            <a:ln w="4752">
              <a:solidFill>
                <a:srgbClr val="6699FF"/>
              </a:solidFill>
            </a:ln>
          </p:spPr>
          <p:txBody>
            <a:bodyPr wrap="square" lIns="0" tIns="0" rIns="0" bIns="0" rtlCol="0"/>
            <a:lstStyle/>
            <a:p>
              <a:endParaRPr/>
            </a:p>
          </p:txBody>
        </p:sp>
        <p:sp>
          <p:nvSpPr>
            <p:cNvPr id="26" name="object 26"/>
            <p:cNvSpPr/>
            <p:nvPr/>
          </p:nvSpPr>
          <p:spPr>
            <a:xfrm>
              <a:off x="6026026" y="5631244"/>
              <a:ext cx="542925" cy="394970"/>
            </a:xfrm>
            <a:custGeom>
              <a:avLst/>
              <a:gdLst/>
              <a:ahLst/>
              <a:cxnLst/>
              <a:rect l="l" t="t" r="r" b="b"/>
              <a:pathLst>
                <a:path w="542925" h="394970">
                  <a:moveTo>
                    <a:pt x="286974" y="0"/>
                  </a:moveTo>
                  <a:lnTo>
                    <a:pt x="71735" y="0"/>
                  </a:lnTo>
                  <a:lnTo>
                    <a:pt x="0" y="8941"/>
                  </a:lnTo>
                  <a:lnTo>
                    <a:pt x="0" y="105327"/>
                  </a:lnTo>
                  <a:lnTo>
                    <a:pt x="66953" y="118772"/>
                  </a:lnTo>
                  <a:lnTo>
                    <a:pt x="62172" y="275694"/>
                  </a:lnTo>
                  <a:lnTo>
                    <a:pt x="0" y="284667"/>
                  </a:lnTo>
                  <a:lnTo>
                    <a:pt x="0" y="381054"/>
                  </a:lnTo>
                  <a:lnTo>
                    <a:pt x="66953" y="394508"/>
                  </a:lnTo>
                  <a:lnTo>
                    <a:pt x="296537" y="394508"/>
                  </a:lnTo>
                  <a:lnTo>
                    <a:pt x="382575" y="392262"/>
                  </a:lnTo>
                  <a:lnTo>
                    <a:pt x="459124" y="392262"/>
                  </a:lnTo>
                  <a:lnTo>
                    <a:pt x="490216" y="390027"/>
                  </a:lnTo>
                  <a:lnTo>
                    <a:pt x="516590" y="387781"/>
                  </a:lnTo>
                  <a:lnTo>
                    <a:pt x="533315" y="385535"/>
                  </a:lnTo>
                  <a:lnTo>
                    <a:pt x="542857" y="381054"/>
                  </a:lnTo>
                  <a:lnTo>
                    <a:pt x="542857" y="8941"/>
                  </a:lnTo>
                  <a:lnTo>
                    <a:pt x="528490" y="6706"/>
                  </a:lnTo>
                  <a:lnTo>
                    <a:pt x="490216" y="6706"/>
                  </a:lnTo>
                  <a:lnTo>
                    <a:pt x="432857" y="4470"/>
                  </a:lnTo>
                  <a:lnTo>
                    <a:pt x="363491" y="2235"/>
                  </a:lnTo>
                  <a:lnTo>
                    <a:pt x="286974" y="0"/>
                  </a:lnTo>
                  <a:close/>
                </a:path>
              </a:pathLst>
            </a:custGeom>
            <a:solidFill>
              <a:srgbClr val="FFFFFF"/>
            </a:solidFill>
          </p:spPr>
          <p:txBody>
            <a:bodyPr wrap="square" lIns="0" tIns="0" rIns="0" bIns="0" rtlCol="0"/>
            <a:lstStyle/>
            <a:p>
              <a:endParaRPr/>
            </a:p>
          </p:txBody>
        </p:sp>
        <p:sp>
          <p:nvSpPr>
            <p:cNvPr id="27" name="object 27"/>
            <p:cNvSpPr/>
            <p:nvPr/>
          </p:nvSpPr>
          <p:spPr>
            <a:xfrm>
              <a:off x="6026026" y="5631244"/>
              <a:ext cx="542925" cy="394970"/>
            </a:xfrm>
            <a:custGeom>
              <a:avLst/>
              <a:gdLst/>
              <a:ahLst/>
              <a:cxnLst/>
              <a:rect l="l" t="t" r="r" b="b"/>
              <a:pathLst>
                <a:path w="542925" h="394970">
                  <a:moveTo>
                    <a:pt x="71735" y="0"/>
                  </a:moveTo>
                  <a:lnTo>
                    <a:pt x="0" y="8941"/>
                  </a:lnTo>
                  <a:lnTo>
                    <a:pt x="0" y="105327"/>
                  </a:lnTo>
                  <a:lnTo>
                    <a:pt x="66953" y="118772"/>
                  </a:lnTo>
                  <a:lnTo>
                    <a:pt x="62172" y="275694"/>
                  </a:lnTo>
                  <a:lnTo>
                    <a:pt x="0" y="284667"/>
                  </a:lnTo>
                  <a:lnTo>
                    <a:pt x="0" y="381054"/>
                  </a:lnTo>
                  <a:lnTo>
                    <a:pt x="66953" y="394508"/>
                  </a:lnTo>
                  <a:lnTo>
                    <a:pt x="86091" y="394508"/>
                  </a:lnTo>
                  <a:lnTo>
                    <a:pt x="138700" y="394508"/>
                  </a:lnTo>
                  <a:lnTo>
                    <a:pt x="210446" y="394508"/>
                  </a:lnTo>
                  <a:lnTo>
                    <a:pt x="296537" y="394508"/>
                  </a:lnTo>
                  <a:lnTo>
                    <a:pt x="382575" y="392262"/>
                  </a:lnTo>
                  <a:lnTo>
                    <a:pt x="459124" y="392262"/>
                  </a:lnTo>
                  <a:lnTo>
                    <a:pt x="490216" y="390027"/>
                  </a:lnTo>
                  <a:lnTo>
                    <a:pt x="516590" y="387781"/>
                  </a:lnTo>
                  <a:lnTo>
                    <a:pt x="533315" y="385535"/>
                  </a:lnTo>
                  <a:lnTo>
                    <a:pt x="542857" y="381054"/>
                  </a:lnTo>
                  <a:lnTo>
                    <a:pt x="542857" y="8941"/>
                  </a:lnTo>
                  <a:lnTo>
                    <a:pt x="528490" y="6706"/>
                  </a:lnTo>
                  <a:lnTo>
                    <a:pt x="490216" y="6706"/>
                  </a:lnTo>
                  <a:lnTo>
                    <a:pt x="432857" y="4470"/>
                  </a:lnTo>
                  <a:lnTo>
                    <a:pt x="363491" y="2235"/>
                  </a:lnTo>
                  <a:lnTo>
                    <a:pt x="286974" y="0"/>
                  </a:lnTo>
                  <a:lnTo>
                    <a:pt x="208055" y="0"/>
                  </a:lnTo>
                  <a:lnTo>
                    <a:pt x="136309" y="0"/>
                  </a:lnTo>
                  <a:lnTo>
                    <a:pt x="71735" y="0"/>
                  </a:lnTo>
                </a:path>
              </a:pathLst>
            </a:custGeom>
            <a:ln w="4760">
              <a:solidFill>
                <a:srgbClr val="6699FF"/>
              </a:solidFill>
            </a:ln>
          </p:spPr>
          <p:txBody>
            <a:bodyPr wrap="square" lIns="0" tIns="0" rIns="0" bIns="0" rtlCol="0"/>
            <a:lstStyle/>
            <a:p>
              <a:endParaRPr/>
            </a:p>
          </p:txBody>
        </p:sp>
        <p:sp>
          <p:nvSpPr>
            <p:cNvPr id="28" name="object 28"/>
            <p:cNvSpPr/>
            <p:nvPr/>
          </p:nvSpPr>
          <p:spPr>
            <a:xfrm>
              <a:off x="5629042" y="5745535"/>
              <a:ext cx="1019175" cy="161925"/>
            </a:xfrm>
            <a:custGeom>
              <a:avLst/>
              <a:gdLst/>
              <a:ahLst/>
              <a:cxnLst/>
              <a:rect l="l" t="t" r="r" b="b"/>
              <a:pathLst>
                <a:path w="1019175" h="161925">
                  <a:moveTo>
                    <a:pt x="652867" y="0"/>
                  </a:moveTo>
                  <a:lnTo>
                    <a:pt x="0" y="0"/>
                  </a:lnTo>
                  <a:lnTo>
                    <a:pt x="0" y="161403"/>
                  </a:lnTo>
                  <a:lnTo>
                    <a:pt x="640913" y="161403"/>
                  </a:lnTo>
                  <a:lnTo>
                    <a:pt x="657649" y="159168"/>
                  </a:lnTo>
                  <a:lnTo>
                    <a:pt x="700651" y="156922"/>
                  </a:lnTo>
                  <a:lnTo>
                    <a:pt x="760476" y="152440"/>
                  </a:lnTo>
                  <a:lnTo>
                    <a:pt x="829842" y="145713"/>
                  </a:lnTo>
                  <a:lnTo>
                    <a:pt x="899208" y="134504"/>
                  </a:lnTo>
                  <a:lnTo>
                    <a:pt x="958925" y="121049"/>
                  </a:lnTo>
                  <a:lnTo>
                    <a:pt x="1002024" y="103124"/>
                  </a:lnTo>
                  <a:lnTo>
                    <a:pt x="1016391" y="87423"/>
                  </a:lnTo>
                  <a:lnTo>
                    <a:pt x="1018749" y="82942"/>
                  </a:lnTo>
                  <a:lnTo>
                    <a:pt x="982833" y="49316"/>
                  </a:lnTo>
                  <a:lnTo>
                    <a:pt x="930299" y="33626"/>
                  </a:lnTo>
                  <a:lnTo>
                    <a:pt x="863292" y="20171"/>
                  </a:lnTo>
                  <a:lnTo>
                    <a:pt x="755651" y="8962"/>
                  </a:lnTo>
                  <a:lnTo>
                    <a:pt x="695913" y="4481"/>
                  </a:lnTo>
                  <a:lnTo>
                    <a:pt x="652867" y="0"/>
                  </a:lnTo>
                  <a:close/>
                </a:path>
              </a:pathLst>
            </a:custGeom>
            <a:solidFill>
              <a:srgbClr val="FFFFFF"/>
            </a:solidFill>
          </p:spPr>
          <p:txBody>
            <a:bodyPr wrap="square" lIns="0" tIns="0" rIns="0" bIns="0" rtlCol="0"/>
            <a:lstStyle/>
            <a:p>
              <a:endParaRPr/>
            </a:p>
          </p:txBody>
        </p:sp>
        <p:sp>
          <p:nvSpPr>
            <p:cNvPr id="29" name="object 29"/>
            <p:cNvSpPr/>
            <p:nvPr/>
          </p:nvSpPr>
          <p:spPr>
            <a:xfrm>
              <a:off x="5629042" y="5745535"/>
              <a:ext cx="1019175" cy="161925"/>
            </a:xfrm>
            <a:custGeom>
              <a:avLst/>
              <a:gdLst/>
              <a:ahLst/>
              <a:cxnLst/>
              <a:rect l="l" t="t" r="r" b="b"/>
              <a:pathLst>
                <a:path w="1019175" h="161925">
                  <a:moveTo>
                    <a:pt x="0" y="0"/>
                  </a:moveTo>
                  <a:lnTo>
                    <a:pt x="0" y="161403"/>
                  </a:lnTo>
                  <a:lnTo>
                    <a:pt x="640913" y="161403"/>
                  </a:lnTo>
                  <a:lnTo>
                    <a:pt x="657649" y="159168"/>
                  </a:lnTo>
                  <a:lnTo>
                    <a:pt x="700651" y="156922"/>
                  </a:lnTo>
                  <a:lnTo>
                    <a:pt x="760476" y="152440"/>
                  </a:lnTo>
                  <a:lnTo>
                    <a:pt x="829842" y="145713"/>
                  </a:lnTo>
                  <a:lnTo>
                    <a:pt x="899208" y="134504"/>
                  </a:lnTo>
                  <a:lnTo>
                    <a:pt x="958925" y="121049"/>
                  </a:lnTo>
                  <a:lnTo>
                    <a:pt x="1002024" y="103124"/>
                  </a:lnTo>
                  <a:lnTo>
                    <a:pt x="1016391" y="87423"/>
                  </a:lnTo>
                  <a:lnTo>
                    <a:pt x="1018749" y="82942"/>
                  </a:lnTo>
                  <a:lnTo>
                    <a:pt x="982833" y="49316"/>
                  </a:lnTo>
                  <a:lnTo>
                    <a:pt x="930299" y="33626"/>
                  </a:lnTo>
                  <a:lnTo>
                    <a:pt x="896742" y="26898"/>
                  </a:lnTo>
                  <a:lnTo>
                    <a:pt x="863292" y="20171"/>
                  </a:lnTo>
                  <a:lnTo>
                    <a:pt x="827483" y="15690"/>
                  </a:lnTo>
                  <a:lnTo>
                    <a:pt x="755651" y="8962"/>
                  </a:lnTo>
                  <a:lnTo>
                    <a:pt x="695913" y="4481"/>
                  </a:lnTo>
                  <a:lnTo>
                    <a:pt x="652867" y="0"/>
                  </a:lnTo>
                  <a:lnTo>
                    <a:pt x="636120" y="0"/>
                  </a:lnTo>
                  <a:lnTo>
                    <a:pt x="0" y="0"/>
                  </a:lnTo>
                </a:path>
              </a:pathLst>
            </a:custGeom>
            <a:ln w="4749">
              <a:solidFill>
                <a:srgbClr val="6699FF"/>
              </a:solidFill>
            </a:ln>
          </p:spPr>
          <p:txBody>
            <a:bodyPr wrap="square" lIns="0" tIns="0" rIns="0" bIns="0" rtlCol="0"/>
            <a:lstStyle/>
            <a:p>
              <a:endParaRPr/>
            </a:p>
          </p:txBody>
        </p:sp>
        <p:sp>
          <p:nvSpPr>
            <p:cNvPr id="30" name="object 30"/>
            <p:cNvSpPr/>
            <p:nvPr/>
          </p:nvSpPr>
          <p:spPr>
            <a:xfrm>
              <a:off x="5258364" y="5745535"/>
              <a:ext cx="370840" cy="161925"/>
            </a:xfrm>
            <a:custGeom>
              <a:avLst/>
              <a:gdLst/>
              <a:ahLst/>
              <a:cxnLst/>
              <a:rect l="l" t="t" r="r" b="b"/>
              <a:pathLst>
                <a:path w="370839" h="161925">
                  <a:moveTo>
                    <a:pt x="370678" y="0"/>
                  </a:moveTo>
                  <a:lnTo>
                    <a:pt x="361114" y="0"/>
                  </a:lnTo>
                  <a:lnTo>
                    <a:pt x="337195" y="2246"/>
                  </a:lnTo>
                  <a:lnTo>
                    <a:pt x="301322" y="4481"/>
                  </a:lnTo>
                  <a:lnTo>
                    <a:pt x="255886" y="11208"/>
                  </a:lnTo>
                  <a:lnTo>
                    <a:pt x="198495" y="22417"/>
                  </a:lnTo>
                  <a:lnTo>
                    <a:pt x="136312" y="35872"/>
                  </a:lnTo>
                  <a:lnTo>
                    <a:pt x="69352" y="56043"/>
                  </a:lnTo>
                  <a:lnTo>
                    <a:pt x="0" y="82942"/>
                  </a:lnTo>
                  <a:lnTo>
                    <a:pt x="107612" y="116568"/>
                  </a:lnTo>
                  <a:lnTo>
                    <a:pt x="162622" y="130023"/>
                  </a:lnTo>
                  <a:lnTo>
                    <a:pt x="227185" y="143467"/>
                  </a:lnTo>
                  <a:lnTo>
                    <a:pt x="296541" y="154676"/>
                  </a:lnTo>
                  <a:lnTo>
                    <a:pt x="370678" y="161403"/>
                  </a:lnTo>
                  <a:lnTo>
                    <a:pt x="370678" y="0"/>
                  </a:lnTo>
                  <a:close/>
                </a:path>
              </a:pathLst>
            </a:custGeom>
            <a:solidFill>
              <a:srgbClr val="000000"/>
            </a:solidFill>
          </p:spPr>
          <p:txBody>
            <a:bodyPr wrap="square" lIns="0" tIns="0" rIns="0" bIns="0" rtlCol="0"/>
            <a:lstStyle/>
            <a:p>
              <a:endParaRPr/>
            </a:p>
          </p:txBody>
        </p:sp>
        <p:sp>
          <p:nvSpPr>
            <p:cNvPr id="31" name="object 31"/>
            <p:cNvSpPr/>
            <p:nvPr/>
          </p:nvSpPr>
          <p:spPr>
            <a:xfrm>
              <a:off x="5258364" y="5745535"/>
              <a:ext cx="370840" cy="161925"/>
            </a:xfrm>
            <a:custGeom>
              <a:avLst/>
              <a:gdLst/>
              <a:ahLst/>
              <a:cxnLst/>
              <a:rect l="l" t="t" r="r" b="b"/>
              <a:pathLst>
                <a:path w="370839" h="161925">
                  <a:moveTo>
                    <a:pt x="370678" y="0"/>
                  </a:moveTo>
                  <a:lnTo>
                    <a:pt x="361114" y="0"/>
                  </a:lnTo>
                  <a:lnTo>
                    <a:pt x="337195" y="2246"/>
                  </a:lnTo>
                  <a:lnTo>
                    <a:pt x="301322" y="4481"/>
                  </a:lnTo>
                  <a:lnTo>
                    <a:pt x="255886" y="11208"/>
                  </a:lnTo>
                  <a:lnTo>
                    <a:pt x="198495" y="22417"/>
                  </a:lnTo>
                  <a:lnTo>
                    <a:pt x="136312" y="35872"/>
                  </a:lnTo>
                  <a:lnTo>
                    <a:pt x="69352" y="56043"/>
                  </a:lnTo>
                  <a:lnTo>
                    <a:pt x="0" y="82942"/>
                  </a:lnTo>
                  <a:lnTo>
                    <a:pt x="7174" y="85188"/>
                  </a:lnTo>
                  <a:lnTo>
                    <a:pt x="64569" y="103124"/>
                  </a:lnTo>
                  <a:lnTo>
                    <a:pt x="107612" y="116568"/>
                  </a:lnTo>
                  <a:lnTo>
                    <a:pt x="162622" y="130023"/>
                  </a:lnTo>
                  <a:lnTo>
                    <a:pt x="227185" y="143467"/>
                  </a:lnTo>
                  <a:lnTo>
                    <a:pt x="296541" y="154676"/>
                  </a:lnTo>
                  <a:lnTo>
                    <a:pt x="370678" y="161403"/>
                  </a:lnTo>
                  <a:lnTo>
                    <a:pt x="370678" y="0"/>
                  </a:lnTo>
                </a:path>
              </a:pathLst>
            </a:custGeom>
            <a:ln w="4754">
              <a:solidFill>
                <a:srgbClr val="6699FF"/>
              </a:solidFill>
            </a:ln>
          </p:spPr>
          <p:txBody>
            <a:bodyPr wrap="square" lIns="0" tIns="0" rIns="0" bIns="0" rtlCol="0"/>
            <a:lstStyle/>
            <a:p>
              <a:endParaRPr/>
            </a:p>
          </p:txBody>
        </p:sp>
        <p:sp>
          <p:nvSpPr>
            <p:cNvPr id="32" name="object 32"/>
            <p:cNvSpPr/>
            <p:nvPr/>
          </p:nvSpPr>
          <p:spPr>
            <a:xfrm>
              <a:off x="6958707" y="5642421"/>
              <a:ext cx="600710" cy="161925"/>
            </a:xfrm>
            <a:custGeom>
              <a:avLst/>
              <a:gdLst/>
              <a:ahLst/>
              <a:cxnLst/>
              <a:rect l="l" t="t" r="r" b="b"/>
              <a:pathLst>
                <a:path w="600709" h="161925">
                  <a:moveTo>
                    <a:pt x="600279" y="0"/>
                  </a:moveTo>
                  <a:lnTo>
                    <a:pt x="279823" y="0"/>
                  </a:lnTo>
                  <a:lnTo>
                    <a:pt x="267815" y="13444"/>
                  </a:lnTo>
                  <a:lnTo>
                    <a:pt x="255915" y="13444"/>
                  </a:lnTo>
                  <a:lnTo>
                    <a:pt x="224823" y="15690"/>
                  </a:lnTo>
                  <a:lnTo>
                    <a:pt x="181724" y="17925"/>
                  </a:lnTo>
                  <a:lnTo>
                    <a:pt x="133907" y="24652"/>
                  </a:lnTo>
                  <a:lnTo>
                    <a:pt x="107640" y="26898"/>
                  </a:lnTo>
                  <a:lnTo>
                    <a:pt x="83732" y="33626"/>
                  </a:lnTo>
                  <a:lnTo>
                    <a:pt x="62182" y="38107"/>
                  </a:lnTo>
                  <a:lnTo>
                    <a:pt x="23908" y="53797"/>
                  </a:lnTo>
                  <a:lnTo>
                    <a:pt x="0" y="82942"/>
                  </a:lnTo>
                  <a:lnTo>
                    <a:pt x="0" y="91905"/>
                  </a:lnTo>
                  <a:lnTo>
                    <a:pt x="21549" y="125531"/>
                  </a:lnTo>
                  <a:lnTo>
                    <a:pt x="54999" y="145702"/>
                  </a:lnTo>
                  <a:lnTo>
                    <a:pt x="109999" y="159157"/>
                  </a:lnTo>
                  <a:lnTo>
                    <a:pt x="133907" y="161403"/>
                  </a:lnTo>
                  <a:lnTo>
                    <a:pt x="600279" y="161403"/>
                  </a:lnTo>
                  <a:lnTo>
                    <a:pt x="600279" y="0"/>
                  </a:lnTo>
                  <a:close/>
                </a:path>
              </a:pathLst>
            </a:custGeom>
            <a:solidFill>
              <a:srgbClr val="FFFFFF"/>
            </a:solidFill>
          </p:spPr>
          <p:txBody>
            <a:bodyPr wrap="square" lIns="0" tIns="0" rIns="0" bIns="0" rtlCol="0"/>
            <a:lstStyle/>
            <a:p>
              <a:endParaRPr/>
            </a:p>
          </p:txBody>
        </p:sp>
        <p:sp>
          <p:nvSpPr>
            <p:cNvPr id="33" name="object 33"/>
            <p:cNvSpPr/>
            <p:nvPr/>
          </p:nvSpPr>
          <p:spPr>
            <a:xfrm>
              <a:off x="6958707" y="5642421"/>
              <a:ext cx="600710" cy="161925"/>
            </a:xfrm>
            <a:custGeom>
              <a:avLst/>
              <a:gdLst/>
              <a:ahLst/>
              <a:cxnLst/>
              <a:rect l="l" t="t" r="r" b="b"/>
              <a:pathLst>
                <a:path w="600709" h="161925">
                  <a:moveTo>
                    <a:pt x="279823" y="0"/>
                  </a:moveTo>
                  <a:lnTo>
                    <a:pt x="267815" y="13444"/>
                  </a:lnTo>
                  <a:lnTo>
                    <a:pt x="255915" y="13444"/>
                  </a:lnTo>
                  <a:lnTo>
                    <a:pt x="224823" y="15690"/>
                  </a:lnTo>
                  <a:lnTo>
                    <a:pt x="181724" y="17925"/>
                  </a:lnTo>
                  <a:lnTo>
                    <a:pt x="133907" y="24652"/>
                  </a:lnTo>
                  <a:lnTo>
                    <a:pt x="107640" y="26898"/>
                  </a:lnTo>
                  <a:lnTo>
                    <a:pt x="83732" y="33626"/>
                  </a:lnTo>
                  <a:lnTo>
                    <a:pt x="62182" y="38107"/>
                  </a:lnTo>
                  <a:lnTo>
                    <a:pt x="40633" y="44834"/>
                  </a:lnTo>
                  <a:lnTo>
                    <a:pt x="7183" y="69487"/>
                  </a:lnTo>
                  <a:lnTo>
                    <a:pt x="0" y="82942"/>
                  </a:lnTo>
                  <a:lnTo>
                    <a:pt x="0" y="89659"/>
                  </a:lnTo>
                  <a:lnTo>
                    <a:pt x="0" y="91905"/>
                  </a:lnTo>
                  <a:lnTo>
                    <a:pt x="21549" y="125531"/>
                  </a:lnTo>
                  <a:lnTo>
                    <a:pt x="54999" y="145702"/>
                  </a:lnTo>
                  <a:lnTo>
                    <a:pt x="109999" y="159157"/>
                  </a:lnTo>
                  <a:lnTo>
                    <a:pt x="133907" y="161403"/>
                  </a:lnTo>
                  <a:lnTo>
                    <a:pt x="162640" y="161403"/>
                  </a:lnTo>
                  <a:lnTo>
                    <a:pt x="600279" y="161403"/>
                  </a:lnTo>
                  <a:lnTo>
                    <a:pt x="600279" y="0"/>
                  </a:lnTo>
                  <a:lnTo>
                    <a:pt x="279823" y="0"/>
                  </a:lnTo>
                </a:path>
              </a:pathLst>
            </a:custGeom>
            <a:ln w="4751">
              <a:solidFill>
                <a:srgbClr val="6699FF"/>
              </a:solidFill>
            </a:ln>
          </p:spPr>
          <p:txBody>
            <a:bodyPr wrap="square" lIns="0" tIns="0" rIns="0" bIns="0" rtlCol="0"/>
            <a:lstStyle/>
            <a:p>
              <a:endParaRPr/>
            </a:p>
          </p:txBody>
        </p:sp>
        <p:sp>
          <p:nvSpPr>
            <p:cNvPr id="34" name="object 34"/>
            <p:cNvSpPr/>
            <p:nvPr/>
          </p:nvSpPr>
          <p:spPr>
            <a:xfrm>
              <a:off x="7558986" y="5660357"/>
              <a:ext cx="76835" cy="143510"/>
            </a:xfrm>
            <a:custGeom>
              <a:avLst/>
              <a:gdLst/>
              <a:ahLst/>
              <a:cxnLst/>
              <a:rect l="l" t="t" r="r" b="b"/>
              <a:pathLst>
                <a:path w="76834" h="143510">
                  <a:moveTo>
                    <a:pt x="0" y="143467"/>
                  </a:moveTo>
                  <a:lnTo>
                    <a:pt x="76442" y="143467"/>
                  </a:lnTo>
                  <a:lnTo>
                    <a:pt x="76442" y="0"/>
                  </a:lnTo>
                  <a:lnTo>
                    <a:pt x="0" y="0"/>
                  </a:lnTo>
                  <a:lnTo>
                    <a:pt x="0" y="143467"/>
                  </a:lnTo>
                  <a:close/>
                </a:path>
              </a:pathLst>
            </a:custGeom>
            <a:solidFill>
              <a:srgbClr val="FFFFFF"/>
            </a:solidFill>
          </p:spPr>
          <p:txBody>
            <a:bodyPr wrap="square" lIns="0" tIns="0" rIns="0" bIns="0" rtlCol="0"/>
            <a:lstStyle/>
            <a:p>
              <a:endParaRPr/>
            </a:p>
          </p:txBody>
        </p:sp>
        <p:sp>
          <p:nvSpPr>
            <p:cNvPr id="35" name="object 35"/>
            <p:cNvSpPr/>
            <p:nvPr/>
          </p:nvSpPr>
          <p:spPr>
            <a:xfrm>
              <a:off x="7558986" y="5660346"/>
              <a:ext cx="189230" cy="143510"/>
            </a:xfrm>
            <a:custGeom>
              <a:avLst/>
              <a:gdLst/>
              <a:ahLst/>
              <a:cxnLst/>
              <a:rect l="l" t="t" r="r" b="b"/>
              <a:pathLst>
                <a:path w="189229" h="143510">
                  <a:moveTo>
                    <a:pt x="188907" y="143478"/>
                  </a:moveTo>
                  <a:lnTo>
                    <a:pt x="188907" y="0"/>
                  </a:lnTo>
                  <a:lnTo>
                    <a:pt x="0" y="0"/>
                  </a:lnTo>
                  <a:lnTo>
                    <a:pt x="0" y="143478"/>
                  </a:lnTo>
                  <a:lnTo>
                    <a:pt x="188907" y="143478"/>
                  </a:lnTo>
                </a:path>
              </a:pathLst>
            </a:custGeom>
            <a:ln w="4761">
              <a:solidFill>
                <a:srgbClr val="6699FF"/>
              </a:solidFill>
            </a:ln>
          </p:spPr>
          <p:txBody>
            <a:bodyPr wrap="square" lIns="0" tIns="0" rIns="0" bIns="0" rtlCol="0"/>
            <a:lstStyle/>
            <a:p>
              <a:endParaRPr/>
            </a:p>
          </p:txBody>
        </p:sp>
        <p:sp>
          <p:nvSpPr>
            <p:cNvPr id="36" name="object 36"/>
            <p:cNvSpPr/>
            <p:nvPr/>
          </p:nvSpPr>
          <p:spPr>
            <a:xfrm>
              <a:off x="7558986" y="5667084"/>
              <a:ext cx="43180" cy="137160"/>
            </a:xfrm>
            <a:custGeom>
              <a:avLst/>
              <a:gdLst/>
              <a:ahLst/>
              <a:cxnLst/>
              <a:rect l="l" t="t" r="r" b="b"/>
              <a:pathLst>
                <a:path w="43179" h="137160">
                  <a:moveTo>
                    <a:pt x="43046" y="0"/>
                  </a:moveTo>
                  <a:lnTo>
                    <a:pt x="0" y="0"/>
                  </a:lnTo>
                  <a:lnTo>
                    <a:pt x="0" y="136740"/>
                  </a:lnTo>
                  <a:lnTo>
                    <a:pt x="43046" y="136740"/>
                  </a:lnTo>
                  <a:lnTo>
                    <a:pt x="43046" y="0"/>
                  </a:lnTo>
                  <a:close/>
                </a:path>
              </a:pathLst>
            </a:custGeom>
            <a:solidFill>
              <a:srgbClr val="A6A6A6"/>
            </a:solidFill>
          </p:spPr>
          <p:txBody>
            <a:bodyPr wrap="square" lIns="0" tIns="0" rIns="0" bIns="0" rtlCol="0"/>
            <a:lstStyle/>
            <a:p>
              <a:endParaRPr/>
            </a:p>
          </p:txBody>
        </p:sp>
        <p:sp>
          <p:nvSpPr>
            <p:cNvPr id="37" name="object 37"/>
            <p:cNvSpPr/>
            <p:nvPr/>
          </p:nvSpPr>
          <p:spPr>
            <a:xfrm>
              <a:off x="7558986" y="5667074"/>
              <a:ext cx="43180" cy="137160"/>
            </a:xfrm>
            <a:custGeom>
              <a:avLst/>
              <a:gdLst/>
              <a:ahLst/>
              <a:cxnLst/>
              <a:rect l="l" t="t" r="r" b="b"/>
              <a:pathLst>
                <a:path w="43179" h="137160">
                  <a:moveTo>
                    <a:pt x="42992" y="136750"/>
                  </a:moveTo>
                  <a:lnTo>
                    <a:pt x="42992" y="0"/>
                  </a:lnTo>
                  <a:lnTo>
                    <a:pt x="0" y="0"/>
                  </a:lnTo>
                  <a:lnTo>
                    <a:pt x="0" y="136750"/>
                  </a:lnTo>
                  <a:lnTo>
                    <a:pt x="42992" y="136750"/>
                  </a:lnTo>
                </a:path>
              </a:pathLst>
            </a:custGeom>
            <a:ln w="4779">
              <a:solidFill>
                <a:srgbClr val="6699FF"/>
              </a:solidFill>
            </a:ln>
          </p:spPr>
          <p:txBody>
            <a:bodyPr wrap="square" lIns="0" tIns="0" rIns="0" bIns="0" rtlCol="0"/>
            <a:lstStyle/>
            <a:p>
              <a:endParaRPr/>
            </a:p>
          </p:txBody>
        </p:sp>
        <p:sp>
          <p:nvSpPr>
            <p:cNvPr id="38" name="object 38"/>
            <p:cNvSpPr/>
            <p:nvPr/>
          </p:nvSpPr>
          <p:spPr>
            <a:xfrm>
              <a:off x="7635429" y="5660357"/>
              <a:ext cx="112395" cy="143510"/>
            </a:xfrm>
            <a:custGeom>
              <a:avLst/>
              <a:gdLst/>
              <a:ahLst/>
              <a:cxnLst/>
              <a:rect l="l" t="t" r="r" b="b"/>
              <a:pathLst>
                <a:path w="112395" h="143510">
                  <a:moveTo>
                    <a:pt x="112401" y="0"/>
                  </a:moveTo>
                  <a:lnTo>
                    <a:pt x="0" y="0"/>
                  </a:lnTo>
                  <a:lnTo>
                    <a:pt x="0" y="143467"/>
                  </a:lnTo>
                  <a:lnTo>
                    <a:pt x="112401" y="143467"/>
                  </a:lnTo>
                  <a:lnTo>
                    <a:pt x="112401" y="0"/>
                  </a:lnTo>
                  <a:close/>
                </a:path>
              </a:pathLst>
            </a:custGeom>
            <a:solidFill>
              <a:srgbClr val="A6A6A6"/>
            </a:solidFill>
          </p:spPr>
          <p:txBody>
            <a:bodyPr wrap="square" lIns="0" tIns="0" rIns="0" bIns="0" rtlCol="0"/>
            <a:lstStyle/>
            <a:p>
              <a:endParaRPr/>
            </a:p>
          </p:txBody>
        </p:sp>
        <p:sp>
          <p:nvSpPr>
            <p:cNvPr id="39" name="object 39"/>
            <p:cNvSpPr/>
            <p:nvPr/>
          </p:nvSpPr>
          <p:spPr>
            <a:xfrm>
              <a:off x="6363251" y="5660346"/>
              <a:ext cx="1384935" cy="204470"/>
            </a:xfrm>
            <a:custGeom>
              <a:avLst/>
              <a:gdLst/>
              <a:ahLst/>
              <a:cxnLst/>
              <a:rect l="l" t="t" r="r" b="b"/>
              <a:pathLst>
                <a:path w="1384934" h="204470">
                  <a:moveTo>
                    <a:pt x="1384642" y="143478"/>
                  </a:moveTo>
                  <a:lnTo>
                    <a:pt x="1384642" y="0"/>
                  </a:lnTo>
                  <a:lnTo>
                    <a:pt x="1272177" y="0"/>
                  </a:lnTo>
                  <a:lnTo>
                    <a:pt x="1272177" y="143478"/>
                  </a:lnTo>
                  <a:lnTo>
                    <a:pt x="1384642" y="143478"/>
                  </a:lnTo>
                </a:path>
                <a:path w="1384934" h="204470">
                  <a:moveTo>
                    <a:pt x="1195735" y="22417"/>
                  </a:moveTo>
                  <a:lnTo>
                    <a:pt x="1238727" y="22417"/>
                  </a:lnTo>
                </a:path>
                <a:path w="1384934" h="204470">
                  <a:moveTo>
                    <a:pt x="1195735" y="40353"/>
                  </a:moveTo>
                  <a:lnTo>
                    <a:pt x="1238727" y="40353"/>
                  </a:lnTo>
                </a:path>
                <a:path w="1384934" h="204470">
                  <a:moveTo>
                    <a:pt x="1195735" y="56043"/>
                  </a:moveTo>
                  <a:lnTo>
                    <a:pt x="1238727" y="56043"/>
                  </a:lnTo>
                </a:path>
                <a:path w="1384934" h="204470">
                  <a:moveTo>
                    <a:pt x="1195735" y="73979"/>
                  </a:moveTo>
                  <a:lnTo>
                    <a:pt x="1238727" y="73979"/>
                  </a:lnTo>
                </a:path>
                <a:path w="1384934" h="204470">
                  <a:moveTo>
                    <a:pt x="1195735" y="91915"/>
                  </a:moveTo>
                  <a:lnTo>
                    <a:pt x="1238727" y="91915"/>
                  </a:lnTo>
                </a:path>
                <a:path w="1384934" h="204470">
                  <a:moveTo>
                    <a:pt x="1195735" y="109851"/>
                  </a:moveTo>
                  <a:lnTo>
                    <a:pt x="1238727" y="109851"/>
                  </a:lnTo>
                </a:path>
                <a:path w="1384934" h="204470">
                  <a:moveTo>
                    <a:pt x="1195735" y="125541"/>
                  </a:moveTo>
                  <a:lnTo>
                    <a:pt x="1238727" y="125541"/>
                  </a:lnTo>
                </a:path>
                <a:path w="1384934" h="204470">
                  <a:moveTo>
                    <a:pt x="1274643" y="20182"/>
                  </a:moveTo>
                  <a:lnTo>
                    <a:pt x="1384642" y="20182"/>
                  </a:lnTo>
                </a:path>
                <a:path w="1384934" h="204470">
                  <a:moveTo>
                    <a:pt x="1274643" y="40353"/>
                  </a:moveTo>
                  <a:lnTo>
                    <a:pt x="1384642" y="40353"/>
                  </a:lnTo>
                </a:path>
                <a:path w="1384934" h="204470">
                  <a:moveTo>
                    <a:pt x="1274643" y="60535"/>
                  </a:moveTo>
                  <a:lnTo>
                    <a:pt x="1384642" y="60535"/>
                  </a:lnTo>
                </a:path>
                <a:path w="1384934" h="204470">
                  <a:moveTo>
                    <a:pt x="1274643" y="80707"/>
                  </a:moveTo>
                  <a:lnTo>
                    <a:pt x="1384642" y="80707"/>
                  </a:lnTo>
                </a:path>
                <a:path w="1384934" h="204470">
                  <a:moveTo>
                    <a:pt x="1274643" y="100878"/>
                  </a:moveTo>
                  <a:lnTo>
                    <a:pt x="1384642" y="100878"/>
                  </a:lnTo>
                </a:path>
                <a:path w="1384934" h="204470">
                  <a:moveTo>
                    <a:pt x="1274643" y="121060"/>
                  </a:moveTo>
                  <a:lnTo>
                    <a:pt x="1384642" y="121060"/>
                  </a:lnTo>
                </a:path>
                <a:path w="1384934" h="204470">
                  <a:moveTo>
                    <a:pt x="119541" y="204003"/>
                  </a:moveTo>
                  <a:lnTo>
                    <a:pt x="119541" y="130023"/>
                  </a:lnTo>
                  <a:lnTo>
                    <a:pt x="0" y="130023"/>
                  </a:lnTo>
                  <a:lnTo>
                    <a:pt x="0" y="204003"/>
                  </a:lnTo>
                  <a:lnTo>
                    <a:pt x="119541" y="204003"/>
                  </a:lnTo>
                </a:path>
              </a:pathLst>
            </a:custGeom>
            <a:ln w="4765">
              <a:solidFill>
                <a:srgbClr val="6699FF"/>
              </a:solidFill>
            </a:ln>
          </p:spPr>
          <p:txBody>
            <a:bodyPr wrap="square" lIns="0" tIns="0" rIns="0" bIns="0" rtlCol="0"/>
            <a:lstStyle/>
            <a:p>
              <a:endParaRPr/>
            </a:p>
          </p:txBody>
        </p:sp>
        <p:sp>
          <p:nvSpPr>
            <p:cNvPr id="40" name="object 40"/>
            <p:cNvSpPr/>
            <p:nvPr/>
          </p:nvSpPr>
          <p:spPr>
            <a:xfrm>
              <a:off x="6420609" y="5660348"/>
              <a:ext cx="93345" cy="62865"/>
            </a:xfrm>
            <a:custGeom>
              <a:avLst/>
              <a:gdLst/>
              <a:ahLst/>
              <a:cxnLst/>
              <a:rect l="l" t="t" r="r" b="b"/>
              <a:pathLst>
                <a:path w="93345" h="62864">
                  <a:moveTo>
                    <a:pt x="93266" y="0"/>
                  </a:moveTo>
                  <a:lnTo>
                    <a:pt x="0" y="0"/>
                  </a:lnTo>
                  <a:lnTo>
                    <a:pt x="0" y="62768"/>
                  </a:lnTo>
                  <a:lnTo>
                    <a:pt x="93266" y="62768"/>
                  </a:lnTo>
                  <a:lnTo>
                    <a:pt x="93266" y="0"/>
                  </a:lnTo>
                  <a:close/>
                </a:path>
              </a:pathLst>
            </a:custGeom>
            <a:solidFill>
              <a:srgbClr val="404040"/>
            </a:solidFill>
          </p:spPr>
          <p:txBody>
            <a:bodyPr wrap="square" lIns="0" tIns="0" rIns="0" bIns="0" rtlCol="0"/>
            <a:lstStyle/>
            <a:p>
              <a:endParaRPr/>
            </a:p>
          </p:txBody>
        </p:sp>
        <p:sp>
          <p:nvSpPr>
            <p:cNvPr id="41" name="object 41"/>
            <p:cNvSpPr/>
            <p:nvPr/>
          </p:nvSpPr>
          <p:spPr>
            <a:xfrm>
              <a:off x="6420609" y="5660346"/>
              <a:ext cx="93345" cy="62865"/>
            </a:xfrm>
            <a:custGeom>
              <a:avLst/>
              <a:gdLst/>
              <a:ahLst/>
              <a:cxnLst/>
              <a:rect l="l" t="t" r="r" b="b"/>
              <a:pathLst>
                <a:path w="93345" h="62864">
                  <a:moveTo>
                    <a:pt x="93274" y="62770"/>
                  </a:moveTo>
                  <a:lnTo>
                    <a:pt x="93274" y="0"/>
                  </a:lnTo>
                  <a:lnTo>
                    <a:pt x="0" y="0"/>
                  </a:lnTo>
                  <a:lnTo>
                    <a:pt x="0" y="62770"/>
                  </a:lnTo>
                  <a:lnTo>
                    <a:pt x="93274" y="62770"/>
                  </a:lnTo>
                </a:path>
              </a:pathLst>
            </a:custGeom>
            <a:ln w="4759">
              <a:solidFill>
                <a:srgbClr val="6699FF"/>
              </a:solidFill>
            </a:ln>
          </p:spPr>
          <p:txBody>
            <a:bodyPr wrap="square" lIns="0" tIns="0" rIns="0" bIns="0" rtlCol="0"/>
            <a:lstStyle/>
            <a:p>
              <a:endParaRPr/>
            </a:p>
          </p:txBody>
        </p:sp>
        <p:sp>
          <p:nvSpPr>
            <p:cNvPr id="42" name="object 42"/>
            <p:cNvSpPr/>
            <p:nvPr/>
          </p:nvSpPr>
          <p:spPr>
            <a:xfrm>
              <a:off x="6260381" y="5700700"/>
              <a:ext cx="57785" cy="22860"/>
            </a:xfrm>
            <a:custGeom>
              <a:avLst/>
              <a:gdLst/>
              <a:ahLst/>
              <a:cxnLst/>
              <a:rect l="l" t="t" r="r" b="b"/>
              <a:pathLst>
                <a:path w="57785" h="22860">
                  <a:moveTo>
                    <a:pt x="57394" y="0"/>
                  </a:moveTo>
                  <a:lnTo>
                    <a:pt x="0" y="0"/>
                  </a:lnTo>
                  <a:lnTo>
                    <a:pt x="0" y="22417"/>
                  </a:lnTo>
                  <a:lnTo>
                    <a:pt x="57394" y="22417"/>
                  </a:lnTo>
                  <a:lnTo>
                    <a:pt x="57394" y="0"/>
                  </a:lnTo>
                  <a:close/>
                </a:path>
              </a:pathLst>
            </a:custGeom>
            <a:solidFill>
              <a:srgbClr val="404040"/>
            </a:solidFill>
          </p:spPr>
          <p:txBody>
            <a:bodyPr wrap="square" lIns="0" tIns="0" rIns="0" bIns="0" rtlCol="0"/>
            <a:lstStyle/>
            <a:p>
              <a:endParaRPr/>
            </a:p>
          </p:txBody>
        </p:sp>
        <p:sp>
          <p:nvSpPr>
            <p:cNvPr id="43" name="object 43"/>
            <p:cNvSpPr/>
            <p:nvPr/>
          </p:nvSpPr>
          <p:spPr>
            <a:xfrm>
              <a:off x="6260381" y="5633479"/>
              <a:ext cx="81915" cy="116839"/>
            </a:xfrm>
            <a:custGeom>
              <a:avLst/>
              <a:gdLst/>
              <a:ahLst/>
              <a:cxnLst/>
              <a:rect l="l" t="t" r="r" b="b"/>
              <a:pathLst>
                <a:path w="81914" h="116839">
                  <a:moveTo>
                    <a:pt x="57401" y="89637"/>
                  </a:moveTo>
                  <a:lnTo>
                    <a:pt x="57401" y="67220"/>
                  </a:lnTo>
                  <a:lnTo>
                    <a:pt x="0" y="67220"/>
                  </a:lnTo>
                  <a:lnTo>
                    <a:pt x="0" y="89637"/>
                  </a:lnTo>
                  <a:lnTo>
                    <a:pt x="57401" y="89637"/>
                  </a:lnTo>
                </a:path>
                <a:path w="81914" h="116839">
                  <a:moveTo>
                    <a:pt x="81320" y="116536"/>
                  </a:moveTo>
                  <a:lnTo>
                    <a:pt x="81320" y="0"/>
                  </a:lnTo>
                  <a:lnTo>
                    <a:pt x="57401" y="0"/>
                  </a:lnTo>
                  <a:lnTo>
                    <a:pt x="57401" y="116536"/>
                  </a:lnTo>
                  <a:lnTo>
                    <a:pt x="81320" y="116536"/>
                  </a:lnTo>
                </a:path>
              </a:pathLst>
            </a:custGeom>
            <a:ln w="4765">
              <a:solidFill>
                <a:srgbClr val="6699FF"/>
              </a:solidFill>
            </a:ln>
          </p:spPr>
          <p:txBody>
            <a:bodyPr wrap="square" lIns="0" tIns="0" rIns="0" bIns="0" rtlCol="0"/>
            <a:lstStyle/>
            <a:p>
              <a:endParaRPr/>
            </a:p>
          </p:txBody>
        </p:sp>
        <p:sp>
          <p:nvSpPr>
            <p:cNvPr id="44" name="object 44"/>
            <p:cNvSpPr/>
            <p:nvPr/>
          </p:nvSpPr>
          <p:spPr>
            <a:xfrm>
              <a:off x="6265163" y="5927120"/>
              <a:ext cx="55244" cy="22860"/>
            </a:xfrm>
            <a:custGeom>
              <a:avLst/>
              <a:gdLst/>
              <a:ahLst/>
              <a:cxnLst/>
              <a:rect l="l" t="t" r="r" b="b"/>
              <a:pathLst>
                <a:path w="55245" h="22860">
                  <a:moveTo>
                    <a:pt x="55002" y="0"/>
                  </a:moveTo>
                  <a:lnTo>
                    <a:pt x="0" y="0"/>
                  </a:lnTo>
                  <a:lnTo>
                    <a:pt x="0" y="22417"/>
                  </a:lnTo>
                  <a:lnTo>
                    <a:pt x="55002" y="22417"/>
                  </a:lnTo>
                  <a:lnTo>
                    <a:pt x="55002" y="0"/>
                  </a:lnTo>
                  <a:close/>
                </a:path>
              </a:pathLst>
            </a:custGeom>
            <a:solidFill>
              <a:srgbClr val="404040"/>
            </a:solidFill>
          </p:spPr>
          <p:txBody>
            <a:bodyPr wrap="square" lIns="0" tIns="0" rIns="0" bIns="0" rtlCol="0"/>
            <a:lstStyle/>
            <a:p>
              <a:endParaRPr/>
            </a:p>
          </p:txBody>
        </p:sp>
        <p:sp>
          <p:nvSpPr>
            <p:cNvPr id="45" name="object 45"/>
            <p:cNvSpPr/>
            <p:nvPr/>
          </p:nvSpPr>
          <p:spPr>
            <a:xfrm>
              <a:off x="6265163" y="5904703"/>
              <a:ext cx="81915" cy="121285"/>
            </a:xfrm>
            <a:custGeom>
              <a:avLst/>
              <a:gdLst/>
              <a:ahLst/>
              <a:cxnLst/>
              <a:rect l="l" t="t" r="r" b="b"/>
              <a:pathLst>
                <a:path w="81914" h="121285">
                  <a:moveTo>
                    <a:pt x="55010" y="44834"/>
                  </a:moveTo>
                  <a:lnTo>
                    <a:pt x="55010" y="22417"/>
                  </a:lnTo>
                  <a:lnTo>
                    <a:pt x="0" y="22417"/>
                  </a:lnTo>
                  <a:lnTo>
                    <a:pt x="0" y="44834"/>
                  </a:lnTo>
                  <a:lnTo>
                    <a:pt x="55010" y="44834"/>
                  </a:lnTo>
                </a:path>
                <a:path w="81914" h="121285">
                  <a:moveTo>
                    <a:pt x="81363" y="121049"/>
                  </a:moveTo>
                  <a:lnTo>
                    <a:pt x="81363" y="0"/>
                  </a:lnTo>
                  <a:lnTo>
                    <a:pt x="55010" y="0"/>
                  </a:lnTo>
                  <a:lnTo>
                    <a:pt x="55010" y="121049"/>
                  </a:lnTo>
                  <a:lnTo>
                    <a:pt x="81363" y="121049"/>
                  </a:lnTo>
                </a:path>
              </a:pathLst>
            </a:custGeom>
            <a:ln w="4765">
              <a:solidFill>
                <a:srgbClr val="6699FF"/>
              </a:solidFill>
            </a:ln>
          </p:spPr>
          <p:txBody>
            <a:bodyPr wrap="square" lIns="0" tIns="0" rIns="0" bIns="0" rtlCol="0"/>
            <a:lstStyle/>
            <a:p>
              <a:endParaRPr/>
            </a:p>
          </p:txBody>
        </p:sp>
        <p:sp>
          <p:nvSpPr>
            <p:cNvPr id="46" name="object 46"/>
            <p:cNvSpPr/>
            <p:nvPr/>
          </p:nvSpPr>
          <p:spPr>
            <a:xfrm>
              <a:off x="6420609" y="5929358"/>
              <a:ext cx="93345" cy="62865"/>
            </a:xfrm>
            <a:custGeom>
              <a:avLst/>
              <a:gdLst/>
              <a:ahLst/>
              <a:cxnLst/>
              <a:rect l="l" t="t" r="r" b="b"/>
              <a:pathLst>
                <a:path w="93345" h="62864">
                  <a:moveTo>
                    <a:pt x="93266" y="0"/>
                  </a:moveTo>
                  <a:lnTo>
                    <a:pt x="0" y="0"/>
                  </a:lnTo>
                  <a:lnTo>
                    <a:pt x="0" y="62768"/>
                  </a:lnTo>
                  <a:lnTo>
                    <a:pt x="93266" y="62768"/>
                  </a:lnTo>
                  <a:lnTo>
                    <a:pt x="93266" y="0"/>
                  </a:lnTo>
                  <a:close/>
                </a:path>
              </a:pathLst>
            </a:custGeom>
            <a:solidFill>
              <a:srgbClr val="404040"/>
            </a:solidFill>
          </p:spPr>
          <p:txBody>
            <a:bodyPr wrap="square" lIns="0" tIns="0" rIns="0" bIns="0" rtlCol="0"/>
            <a:lstStyle/>
            <a:p>
              <a:endParaRPr/>
            </a:p>
          </p:txBody>
        </p:sp>
        <p:sp>
          <p:nvSpPr>
            <p:cNvPr id="47" name="object 47"/>
            <p:cNvSpPr/>
            <p:nvPr/>
          </p:nvSpPr>
          <p:spPr>
            <a:xfrm>
              <a:off x="6365610" y="5797097"/>
              <a:ext cx="232410" cy="264795"/>
            </a:xfrm>
            <a:custGeom>
              <a:avLst/>
              <a:gdLst/>
              <a:ahLst/>
              <a:cxnLst/>
              <a:rect l="l" t="t" r="r" b="b"/>
              <a:pathLst>
                <a:path w="232409" h="264795">
                  <a:moveTo>
                    <a:pt x="148274" y="195029"/>
                  </a:moveTo>
                  <a:lnTo>
                    <a:pt x="148274" y="132258"/>
                  </a:lnTo>
                  <a:lnTo>
                    <a:pt x="54999" y="132258"/>
                  </a:lnTo>
                  <a:lnTo>
                    <a:pt x="54999" y="195029"/>
                  </a:lnTo>
                  <a:lnTo>
                    <a:pt x="148274" y="195029"/>
                  </a:lnTo>
                </a:path>
                <a:path w="232409" h="264795">
                  <a:moveTo>
                    <a:pt x="33450" y="58278"/>
                  </a:moveTo>
                  <a:lnTo>
                    <a:pt x="33450" y="0"/>
                  </a:lnTo>
                  <a:lnTo>
                    <a:pt x="0" y="0"/>
                  </a:lnTo>
                  <a:lnTo>
                    <a:pt x="0" y="58278"/>
                  </a:lnTo>
                  <a:lnTo>
                    <a:pt x="33450" y="58278"/>
                  </a:lnTo>
                </a:path>
                <a:path w="232409" h="264795">
                  <a:moveTo>
                    <a:pt x="148274" y="230891"/>
                  </a:moveTo>
                  <a:lnTo>
                    <a:pt x="148274" y="264517"/>
                  </a:lnTo>
                  <a:lnTo>
                    <a:pt x="215281" y="264517"/>
                  </a:lnTo>
                  <a:lnTo>
                    <a:pt x="217640" y="264517"/>
                  </a:lnTo>
                  <a:lnTo>
                    <a:pt x="219999" y="260036"/>
                  </a:lnTo>
                  <a:lnTo>
                    <a:pt x="224823" y="257800"/>
                  </a:lnTo>
                  <a:lnTo>
                    <a:pt x="229540" y="251073"/>
                  </a:lnTo>
                  <a:lnTo>
                    <a:pt x="232006" y="246591"/>
                  </a:lnTo>
                  <a:lnTo>
                    <a:pt x="229540" y="239864"/>
                  </a:lnTo>
                  <a:lnTo>
                    <a:pt x="224823" y="235383"/>
                  </a:lnTo>
                  <a:lnTo>
                    <a:pt x="215281" y="230891"/>
                  </a:lnTo>
                  <a:lnTo>
                    <a:pt x="148274" y="230891"/>
                  </a:lnTo>
                </a:path>
              </a:pathLst>
            </a:custGeom>
            <a:ln w="4765">
              <a:solidFill>
                <a:srgbClr val="6699FF"/>
              </a:solidFill>
            </a:ln>
          </p:spPr>
          <p:txBody>
            <a:bodyPr wrap="square" lIns="0" tIns="0" rIns="0" bIns="0" rtlCol="0"/>
            <a:lstStyle/>
            <a:p>
              <a:endParaRPr/>
            </a:p>
          </p:txBody>
        </p:sp>
        <p:sp>
          <p:nvSpPr>
            <p:cNvPr id="48" name="object 48"/>
            <p:cNvSpPr/>
            <p:nvPr/>
          </p:nvSpPr>
          <p:spPr>
            <a:xfrm>
              <a:off x="6961065" y="5803824"/>
              <a:ext cx="770255" cy="45085"/>
            </a:xfrm>
            <a:custGeom>
              <a:avLst/>
              <a:gdLst/>
              <a:ahLst/>
              <a:cxnLst/>
              <a:rect l="l" t="t" r="r" b="b"/>
              <a:pathLst>
                <a:path w="770254" h="45085">
                  <a:moveTo>
                    <a:pt x="770050" y="0"/>
                  </a:moveTo>
                  <a:lnTo>
                    <a:pt x="0" y="0"/>
                  </a:lnTo>
                  <a:lnTo>
                    <a:pt x="0" y="44834"/>
                  </a:lnTo>
                  <a:lnTo>
                    <a:pt x="770050" y="44834"/>
                  </a:lnTo>
                  <a:lnTo>
                    <a:pt x="770050" y="0"/>
                  </a:lnTo>
                  <a:close/>
                </a:path>
              </a:pathLst>
            </a:custGeom>
            <a:solidFill>
              <a:srgbClr val="FFFFFF"/>
            </a:solidFill>
          </p:spPr>
          <p:txBody>
            <a:bodyPr wrap="square" lIns="0" tIns="0" rIns="0" bIns="0" rtlCol="0"/>
            <a:lstStyle/>
            <a:p>
              <a:endParaRPr/>
            </a:p>
          </p:txBody>
        </p:sp>
        <p:sp>
          <p:nvSpPr>
            <p:cNvPr id="49" name="object 49"/>
            <p:cNvSpPr/>
            <p:nvPr/>
          </p:nvSpPr>
          <p:spPr>
            <a:xfrm>
              <a:off x="6961065" y="5803824"/>
              <a:ext cx="770255" cy="45085"/>
            </a:xfrm>
            <a:custGeom>
              <a:avLst/>
              <a:gdLst/>
              <a:ahLst/>
              <a:cxnLst/>
              <a:rect l="l" t="t" r="r" b="b"/>
              <a:pathLst>
                <a:path w="770254" h="45085">
                  <a:moveTo>
                    <a:pt x="770103" y="44834"/>
                  </a:moveTo>
                  <a:lnTo>
                    <a:pt x="770103" y="0"/>
                  </a:lnTo>
                  <a:lnTo>
                    <a:pt x="0" y="0"/>
                  </a:lnTo>
                  <a:lnTo>
                    <a:pt x="0" y="44834"/>
                  </a:lnTo>
                  <a:lnTo>
                    <a:pt x="770103" y="44834"/>
                  </a:lnTo>
                </a:path>
              </a:pathLst>
            </a:custGeom>
            <a:ln w="4748">
              <a:solidFill>
                <a:srgbClr val="6699FF"/>
              </a:solidFill>
            </a:ln>
          </p:spPr>
          <p:txBody>
            <a:bodyPr wrap="square" lIns="0" tIns="0" rIns="0" bIns="0" rtlCol="0"/>
            <a:lstStyle/>
            <a:p>
              <a:endParaRPr/>
            </a:p>
          </p:txBody>
        </p:sp>
        <p:sp>
          <p:nvSpPr>
            <p:cNvPr id="50" name="object 50"/>
            <p:cNvSpPr/>
            <p:nvPr/>
          </p:nvSpPr>
          <p:spPr>
            <a:xfrm>
              <a:off x="6958707" y="5848659"/>
              <a:ext cx="600710" cy="161925"/>
            </a:xfrm>
            <a:custGeom>
              <a:avLst/>
              <a:gdLst/>
              <a:ahLst/>
              <a:cxnLst/>
              <a:rect l="l" t="t" r="r" b="b"/>
              <a:pathLst>
                <a:path w="600709" h="161925">
                  <a:moveTo>
                    <a:pt x="600279" y="0"/>
                  </a:moveTo>
                  <a:lnTo>
                    <a:pt x="162640" y="0"/>
                  </a:lnTo>
                  <a:lnTo>
                    <a:pt x="133907" y="2235"/>
                  </a:lnTo>
                  <a:lnTo>
                    <a:pt x="109999" y="4481"/>
                  </a:lnTo>
                  <a:lnTo>
                    <a:pt x="88449" y="6716"/>
                  </a:lnTo>
                  <a:lnTo>
                    <a:pt x="71724" y="11208"/>
                  </a:lnTo>
                  <a:lnTo>
                    <a:pt x="54999" y="17925"/>
                  </a:lnTo>
                  <a:lnTo>
                    <a:pt x="42992" y="22417"/>
                  </a:lnTo>
                  <a:lnTo>
                    <a:pt x="9541" y="49316"/>
                  </a:lnTo>
                  <a:lnTo>
                    <a:pt x="0" y="69487"/>
                  </a:lnTo>
                  <a:lnTo>
                    <a:pt x="0" y="80696"/>
                  </a:lnTo>
                  <a:lnTo>
                    <a:pt x="40633" y="116568"/>
                  </a:lnTo>
                  <a:lnTo>
                    <a:pt x="83732" y="127777"/>
                  </a:lnTo>
                  <a:lnTo>
                    <a:pt x="107640" y="134504"/>
                  </a:lnTo>
                  <a:lnTo>
                    <a:pt x="133907" y="136740"/>
                  </a:lnTo>
                  <a:lnTo>
                    <a:pt x="181724" y="143467"/>
                  </a:lnTo>
                  <a:lnTo>
                    <a:pt x="224823" y="145702"/>
                  </a:lnTo>
                  <a:lnTo>
                    <a:pt x="255915" y="145702"/>
                  </a:lnTo>
                  <a:lnTo>
                    <a:pt x="267815" y="147948"/>
                  </a:lnTo>
                  <a:lnTo>
                    <a:pt x="279823" y="161403"/>
                  </a:lnTo>
                  <a:lnTo>
                    <a:pt x="600279" y="161403"/>
                  </a:lnTo>
                  <a:lnTo>
                    <a:pt x="600279" y="0"/>
                  </a:lnTo>
                  <a:close/>
                </a:path>
              </a:pathLst>
            </a:custGeom>
            <a:solidFill>
              <a:srgbClr val="FFFFFF"/>
            </a:solidFill>
          </p:spPr>
          <p:txBody>
            <a:bodyPr wrap="square" lIns="0" tIns="0" rIns="0" bIns="0" rtlCol="0"/>
            <a:lstStyle/>
            <a:p>
              <a:endParaRPr/>
            </a:p>
          </p:txBody>
        </p:sp>
        <p:sp>
          <p:nvSpPr>
            <p:cNvPr id="51" name="object 51"/>
            <p:cNvSpPr/>
            <p:nvPr/>
          </p:nvSpPr>
          <p:spPr>
            <a:xfrm>
              <a:off x="6958707" y="5848659"/>
              <a:ext cx="600710" cy="161925"/>
            </a:xfrm>
            <a:custGeom>
              <a:avLst/>
              <a:gdLst/>
              <a:ahLst/>
              <a:cxnLst/>
              <a:rect l="l" t="t" r="r" b="b"/>
              <a:pathLst>
                <a:path w="600709" h="161925">
                  <a:moveTo>
                    <a:pt x="279823" y="161403"/>
                  </a:moveTo>
                  <a:lnTo>
                    <a:pt x="267815" y="147948"/>
                  </a:lnTo>
                  <a:lnTo>
                    <a:pt x="255915" y="145702"/>
                  </a:lnTo>
                  <a:lnTo>
                    <a:pt x="224823" y="145702"/>
                  </a:lnTo>
                  <a:lnTo>
                    <a:pt x="181724" y="143467"/>
                  </a:lnTo>
                  <a:lnTo>
                    <a:pt x="133907" y="136740"/>
                  </a:lnTo>
                  <a:lnTo>
                    <a:pt x="107640" y="134504"/>
                  </a:lnTo>
                  <a:lnTo>
                    <a:pt x="83732" y="127777"/>
                  </a:lnTo>
                  <a:lnTo>
                    <a:pt x="40633" y="116568"/>
                  </a:lnTo>
                  <a:lnTo>
                    <a:pt x="7183" y="91905"/>
                  </a:lnTo>
                  <a:lnTo>
                    <a:pt x="0" y="80696"/>
                  </a:lnTo>
                  <a:lnTo>
                    <a:pt x="0" y="73969"/>
                  </a:lnTo>
                  <a:lnTo>
                    <a:pt x="0" y="69487"/>
                  </a:lnTo>
                  <a:lnTo>
                    <a:pt x="21549" y="35861"/>
                  </a:lnTo>
                  <a:lnTo>
                    <a:pt x="54999" y="17925"/>
                  </a:lnTo>
                  <a:lnTo>
                    <a:pt x="71724" y="11208"/>
                  </a:lnTo>
                  <a:lnTo>
                    <a:pt x="88449" y="6716"/>
                  </a:lnTo>
                  <a:lnTo>
                    <a:pt x="109999" y="4481"/>
                  </a:lnTo>
                  <a:lnTo>
                    <a:pt x="133907" y="2235"/>
                  </a:lnTo>
                  <a:lnTo>
                    <a:pt x="162640" y="0"/>
                  </a:lnTo>
                  <a:lnTo>
                    <a:pt x="600279" y="0"/>
                  </a:lnTo>
                  <a:lnTo>
                    <a:pt x="600279" y="161403"/>
                  </a:lnTo>
                  <a:lnTo>
                    <a:pt x="279823" y="161403"/>
                  </a:lnTo>
                </a:path>
              </a:pathLst>
            </a:custGeom>
            <a:ln w="4751">
              <a:solidFill>
                <a:srgbClr val="6699FF"/>
              </a:solidFill>
            </a:ln>
          </p:spPr>
          <p:txBody>
            <a:bodyPr wrap="square" lIns="0" tIns="0" rIns="0" bIns="0" rtlCol="0"/>
            <a:lstStyle/>
            <a:p>
              <a:endParaRPr/>
            </a:p>
          </p:txBody>
        </p:sp>
        <p:sp>
          <p:nvSpPr>
            <p:cNvPr id="52" name="object 52"/>
            <p:cNvSpPr/>
            <p:nvPr/>
          </p:nvSpPr>
          <p:spPr>
            <a:xfrm>
              <a:off x="7558986" y="5848659"/>
              <a:ext cx="76835" cy="143510"/>
            </a:xfrm>
            <a:custGeom>
              <a:avLst/>
              <a:gdLst/>
              <a:ahLst/>
              <a:cxnLst/>
              <a:rect l="l" t="t" r="r" b="b"/>
              <a:pathLst>
                <a:path w="76834" h="143510">
                  <a:moveTo>
                    <a:pt x="0" y="143467"/>
                  </a:moveTo>
                  <a:lnTo>
                    <a:pt x="76442" y="143467"/>
                  </a:lnTo>
                  <a:lnTo>
                    <a:pt x="76442" y="0"/>
                  </a:lnTo>
                  <a:lnTo>
                    <a:pt x="0" y="0"/>
                  </a:lnTo>
                  <a:lnTo>
                    <a:pt x="0" y="143467"/>
                  </a:lnTo>
                  <a:close/>
                </a:path>
              </a:pathLst>
            </a:custGeom>
            <a:solidFill>
              <a:srgbClr val="FFFFFF"/>
            </a:solidFill>
          </p:spPr>
          <p:txBody>
            <a:bodyPr wrap="square" lIns="0" tIns="0" rIns="0" bIns="0" rtlCol="0"/>
            <a:lstStyle/>
            <a:p>
              <a:endParaRPr/>
            </a:p>
          </p:txBody>
        </p:sp>
        <p:sp>
          <p:nvSpPr>
            <p:cNvPr id="53" name="object 53"/>
            <p:cNvSpPr/>
            <p:nvPr/>
          </p:nvSpPr>
          <p:spPr>
            <a:xfrm>
              <a:off x="7558986" y="5848659"/>
              <a:ext cx="189230" cy="143510"/>
            </a:xfrm>
            <a:custGeom>
              <a:avLst/>
              <a:gdLst/>
              <a:ahLst/>
              <a:cxnLst/>
              <a:rect l="l" t="t" r="r" b="b"/>
              <a:pathLst>
                <a:path w="189229" h="143510">
                  <a:moveTo>
                    <a:pt x="188907" y="0"/>
                  </a:moveTo>
                  <a:lnTo>
                    <a:pt x="188907" y="143467"/>
                  </a:lnTo>
                  <a:lnTo>
                    <a:pt x="0" y="143467"/>
                  </a:lnTo>
                  <a:lnTo>
                    <a:pt x="0" y="0"/>
                  </a:lnTo>
                  <a:lnTo>
                    <a:pt x="188907" y="0"/>
                  </a:lnTo>
                </a:path>
              </a:pathLst>
            </a:custGeom>
            <a:ln w="4761">
              <a:solidFill>
                <a:srgbClr val="6699FF"/>
              </a:solidFill>
            </a:ln>
          </p:spPr>
          <p:txBody>
            <a:bodyPr wrap="square" lIns="0" tIns="0" rIns="0" bIns="0" rtlCol="0"/>
            <a:lstStyle/>
            <a:p>
              <a:endParaRPr/>
            </a:p>
          </p:txBody>
        </p:sp>
        <p:sp>
          <p:nvSpPr>
            <p:cNvPr id="54" name="object 54"/>
            <p:cNvSpPr/>
            <p:nvPr/>
          </p:nvSpPr>
          <p:spPr>
            <a:xfrm>
              <a:off x="7558986" y="5848659"/>
              <a:ext cx="43180" cy="139065"/>
            </a:xfrm>
            <a:custGeom>
              <a:avLst/>
              <a:gdLst/>
              <a:ahLst/>
              <a:cxnLst/>
              <a:rect l="l" t="t" r="r" b="b"/>
              <a:pathLst>
                <a:path w="43179" h="139064">
                  <a:moveTo>
                    <a:pt x="43046" y="0"/>
                  </a:moveTo>
                  <a:lnTo>
                    <a:pt x="0" y="0"/>
                  </a:lnTo>
                  <a:lnTo>
                    <a:pt x="0" y="138986"/>
                  </a:lnTo>
                  <a:lnTo>
                    <a:pt x="43046" y="138986"/>
                  </a:lnTo>
                  <a:lnTo>
                    <a:pt x="43046" y="0"/>
                  </a:lnTo>
                  <a:close/>
                </a:path>
              </a:pathLst>
            </a:custGeom>
            <a:solidFill>
              <a:srgbClr val="A6A6A6"/>
            </a:solidFill>
          </p:spPr>
          <p:txBody>
            <a:bodyPr wrap="square" lIns="0" tIns="0" rIns="0" bIns="0" rtlCol="0"/>
            <a:lstStyle/>
            <a:p>
              <a:endParaRPr/>
            </a:p>
          </p:txBody>
        </p:sp>
        <p:sp>
          <p:nvSpPr>
            <p:cNvPr id="55" name="object 55"/>
            <p:cNvSpPr/>
            <p:nvPr/>
          </p:nvSpPr>
          <p:spPr>
            <a:xfrm>
              <a:off x="7558986" y="5848659"/>
              <a:ext cx="43180" cy="139065"/>
            </a:xfrm>
            <a:custGeom>
              <a:avLst/>
              <a:gdLst/>
              <a:ahLst/>
              <a:cxnLst/>
              <a:rect l="l" t="t" r="r" b="b"/>
              <a:pathLst>
                <a:path w="43179" h="139064">
                  <a:moveTo>
                    <a:pt x="42992" y="0"/>
                  </a:moveTo>
                  <a:lnTo>
                    <a:pt x="42992" y="138986"/>
                  </a:lnTo>
                  <a:lnTo>
                    <a:pt x="0" y="138986"/>
                  </a:lnTo>
                  <a:lnTo>
                    <a:pt x="0" y="0"/>
                  </a:lnTo>
                  <a:lnTo>
                    <a:pt x="42992" y="0"/>
                  </a:lnTo>
                </a:path>
              </a:pathLst>
            </a:custGeom>
            <a:ln w="4779">
              <a:solidFill>
                <a:srgbClr val="6699FF"/>
              </a:solidFill>
            </a:ln>
          </p:spPr>
          <p:txBody>
            <a:bodyPr wrap="square" lIns="0" tIns="0" rIns="0" bIns="0" rtlCol="0"/>
            <a:lstStyle/>
            <a:p>
              <a:endParaRPr/>
            </a:p>
          </p:txBody>
        </p:sp>
        <p:sp>
          <p:nvSpPr>
            <p:cNvPr id="56" name="object 56"/>
            <p:cNvSpPr/>
            <p:nvPr/>
          </p:nvSpPr>
          <p:spPr>
            <a:xfrm>
              <a:off x="7635429" y="5848659"/>
              <a:ext cx="112395" cy="143510"/>
            </a:xfrm>
            <a:custGeom>
              <a:avLst/>
              <a:gdLst/>
              <a:ahLst/>
              <a:cxnLst/>
              <a:rect l="l" t="t" r="r" b="b"/>
              <a:pathLst>
                <a:path w="112395" h="143510">
                  <a:moveTo>
                    <a:pt x="112401" y="0"/>
                  </a:moveTo>
                  <a:lnTo>
                    <a:pt x="0" y="0"/>
                  </a:lnTo>
                  <a:lnTo>
                    <a:pt x="0" y="143467"/>
                  </a:lnTo>
                  <a:lnTo>
                    <a:pt x="112401" y="143467"/>
                  </a:lnTo>
                  <a:lnTo>
                    <a:pt x="112401" y="0"/>
                  </a:lnTo>
                  <a:close/>
                </a:path>
              </a:pathLst>
            </a:custGeom>
            <a:solidFill>
              <a:srgbClr val="A6A6A6"/>
            </a:solidFill>
          </p:spPr>
          <p:txBody>
            <a:bodyPr wrap="square" lIns="0" tIns="0" rIns="0" bIns="0" rtlCol="0"/>
            <a:lstStyle/>
            <a:p>
              <a:endParaRPr/>
            </a:p>
          </p:txBody>
        </p:sp>
        <p:sp>
          <p:nvSpPr>
            <p:cNvPr id="57" name="object 57"/>
            <p:cNvSpPr/>
            <p:nvPr/>
          </p:nvSpPr>
          <p:spPr>
            <a:xfrm>
              <a:off x="5629042" y="4999063"/>
              <a:ext cx="2308225" cy="1080770"/>
            </a:xfrm>
            <a:custGeom>
              <a:avLst/>
              <a:gdLst/>
              <a:ahLst/>
              <a:cxnLst/>
              <a:rect l="l" t="t" r="r" b="b"/>
              <a:pathLst>
                <a:path w="2308225" h="1080770">
                  <a:moveTo>
                    <a:pt x="2118852" y="849595"/>
                  </a:moveTo>
                  <a:lnTo>
                    <a:pt x="2118852" y="993063"/>
                  </a:lnTo>
                  <a:lnTo>
                    <a:pt x="2006386" y="993063"/>
                  </a:lnTo>
                  <a:lnTo>
                    <a:pt x="2006386" y="849595"/>
                  </a:lnTo>
                  <a:lnTo>
                    <a:pt x="2118852" y="849595"/>
                  </a:lnTo>
                </a:path>
                <a:path w="2308225" h="1080770">
                  <a:moveTo>
                    <a:pt x="1929944" y="970645"/>
                  </a:moveTo>
                  <a:lnTo>
                    <a:pt x="1972936" y="970645"/>
                  </a:lnTo>
                </a:path>
                <a:path w="2308225" h="1080770">
                  <a:moveTo>
                    <a:pt x="1929944" y="952709"/>
                  </a:moveTo>
                  <a:lnTo>
                    <a:pt x="1972936" y="952709"/>
                  </a:lnTo>
                </a:path>
                <a:path w="2308225" h="1080770">
                  <a:moveTo>
                    <a:pt x="1929944" y="937019"/>
                  </a:moveTo>
                  <a:lnTo>
                    <a:pt x="1972936" y="937019"/>
                  </a:lnTo>
                </a:path>
                <a:path w="2308225" h="1080770">
                  <a:moveTo>
                    <a:pt x="1929944" y="919083"/>
                  </a:moveTo>
                  <a:lnTo>
                    <a:pt x="1972936" y="919083"/>
                  </a:lnTo>
                </a:path>
                <a:path w="2308225" h="1080770">
                  <a:moveTo>
                    <a:pt x="1929944" y="901147"/>
                  </a:moveTo>
                  <a:lnTo>
                    <a:pt x="1972936" y="901147"/>
                  </a:lnTo>
                </a:path>
                <a:path w="2308225" h="1080770">
                  <a:moveTo>
                    <a:pt x="1929944" y="885457"/>
                  </a:moveTo>
                  <a:lnTo>
                    <a:pt x="1972936" y="885457"/>
                  </a:lnTo>
                </a:path>
                <a:path w="2308225" h="1080770">
                  <a:moveTo>
                    <a:pt x="1929944" y="867521"/>
                  </a:moveTo>
                  <a:lnTo>
                    <a:pt x="1972936" y="867521"/>
                  </a:lnTo>
                </a:path>
                <a:path w="2308225" h="1080770">
                  <a:moveTo>
                    <a:pt x="2008852" y="972891"/>
                  </a:moveTo>
                  <a:lnTo>
                    <a:pt x="2118852" y="972891"/>
                  </a:lnTo>
                </a:path>
                <a:path w="2308225" h="1080770">
                  <a:moveTo>
                    <a:pt x="2008852" y="952709"/>
                  </a:moveTo>
                  <a:lnTo>
                    <a:pt x="2118852" y="952709"/>
                  </a:lnTo>
                </a:path>
                <a:path w="2308225" h="1080770">
                  <a:moveTo>
                    <a:pt x="2008852" y="932538"/>
                  </a:moveTo>
                  <a:lnTo>
                    <a:pt x="2118852" y="932538"/>
                  </a:lnTo>
                </a:path>
                <a:path w="2308225" h="1080770">
                  <a:moveTo>
                    <a:pt x="2008852" y="912356"/>
                  </a:moveTo>
                  <a:lnTo>
                    <a:pt x="2118852" y="912356"/>
                  </a:lnTo>
                </a:path>
                <a:path w="2308225" h="1080770">
                  <a:moveTo>
                    <a:pt x="2008852" y="892184"/>
                  </a:moveTo>
                  <a:lnTo>
                    <a:pt x="2118852" y="892184"/>
                  </a:lnTo>
                </a:path>
                <a:path w="2308225" h="1080770">
                  <a:moveTo>
                    <a:pt x="2008852" y="872013"/>
                  </a:moveTo>
                  <a:lnTo>
                    <a:pt x="2118852" y="872013"/>
                  </a:lnTo>
                </a:path>
                <a:path w="2308225" h="1080770">
                  <a:moveTo>
                    <a:pt x="1781670" y="85156"/>
                  </a:moveTo>
                  <a:lnTo>
                    <a:pt x="1676388" y="85156"/>
                  </a:lnTo>
                  <a:lnTo>
                    <a:pt x="1676388" y="103145"/>
                  </a:lnTo>
                  <a:lnTo>
                    <a:pt x="1590296" y="313801"/>
                  </a:lnTo>
                  <a:lnTo>
                    <a:pt x="1590296" y="600779"/>
                  </a:lnTo>
                </a:path>
                <a:path w="2308225" h="1080770">
                  <a:moveTo>
                    <a:pt x="1222023" y="304860"/>
                  </a:moveTo>
                  <a:lnTo>
                    <a:pt x="1523396" y="304860"/>
                  </a:lnTo>
                  <a:lnTo>
                    <a:pt x="1523396" y="327320"/>
                  </a:lnTo>
                  <a:lnTo>
                    <a:pt x="1267481" y="327320"/>
                  </a:lnTo>
                  <a:lnTo>
                    <a:pt x="1004383" y="573848"/>
                  </a:lnTo>
                </a:path>
                <a:path w="2308225" h="1080770">
                  <a:moveTo>
                    <a:pt x="1277023" y="300389"/>
                  </a:moveTo>
                  <a:lnTo>
                    <a:pt x="1592655" y="4470"/>
                  </a:lnTo>
                  <a:lnTo>
                    <a:pt x="1595121" y="4470"/>
                  </a:lnTo>
                  <a:lnTo>
                    <a:pt x="1597480" y="2235"/>
                  </a:lnTo>
                  <a:lnTo>
                    <a:pt x="1602304" y="2235"/>
                  </a:lnTo>
                  <a:lnTo>
                    <a:pt x="1607022" y="2235"/>
                  </a:lnTo>
                  <a:lnTo>
                    <a:pt x="1614205" y="0"/>
                  </a:lnTo>
                  <a:lnTo>
                    <a:pt x="1621388" y="2235"/>
                  </a:lnTo>
                  <a:lnTo>
                    <a:pt x="1628571" y="2235"/>
                  </a:lnTo>
                  <a:lnTo>
                    <a:pt x="1635754" y="4470"/>
                  </a:lnTo>
                  <a:lnTo>
                    <a:pt x="1757762" y="85156"/>
                  </a:lnTo>
                </a:path>
                <a:path w="2308225" h="1080770">
                  <a:moveTo>
                    <a:pt x="1267481" y="327320"/>
                  </a:moveTo>
                  <a:lnTo>
                    <a:pt x="1202940" y="594073"/>
                  </a:lnTo>
                </a:path>
                <a:path w="2308225" h="1080770">
                  <a:moveTo>
                    <a:pt x="1525755" y="313801"/>
                  </a:moveTo>
                  <a:lnTo>
                    <a:pt x="1736212" y="313801"/>
                  </a:lnTo>
                </a:path>
                <a:path w="2308225" h="1080770">
                  <a:moveTo>
                    <a:pt x="1676388" y="85156"/>
                  </a:moveTo>
                  <a:lnTo>
                    <a:pt x="1611846" y="85156"/>
                  </a:lnTo>
                  <a:lnTo>
                    <a:pt x="1611846" y="116557"/>
                  </a:lnTo>
                  <a:lnTo>
                    <a:pt x="1523396" y="304860"/>
                  </a:lnTo>
                  <a:lnTo>
                    <a:pt x="1523396" y="327320"/>
                  </a:lnTo>
                  <a:lnTo>
                    <a:pt x="1449205" y="636651"/>
                  </a:lnTo>
                </a:path>
                <a:path w="2308225" h="1080770">
                  <a:moveTo>
                    <a:pt x="1592655" y="562671"/>
                  </a:moveTo>
                  <a:lnTo>
                    <a:pt x="1731387" y="562671"/>
                  </a:lnTo>
                </a:path>
                <a:path w="2308225" h="1080770">
                  <a:moveTo>
                    <a:pt x="2128393" y="313801"/>
                  </a:moveTo>
                  <a:lnTo>
                    <a:pt x="2307759" y="365427"/>
                  </a:lnTo>
                </a:path>
                <a:path w="2308225" h="1080770">
                  <a:moveTo>
                    <a:pt x="1920295" y="481985"/>
                  </a:moveTo>
                  <a:lnTo>
                    <a:pt x="2020753" y="481985"/>
                  </a:lnTo>
                </a:path>
                <a:path w="2308225" h="1080770">
                  <a:moveTo>
                    <a:pt x="2183393" y="331791"/>
                  </a:moveTo>
                  <a:lnTo>
                    <a:pt x="1917936" y="580554"/>
                  </a:lnTo>
                </a:path>
                <a:path w="2308225" h="1080770">
                  <a:moveTo>
                    <a:pt x="2257584" y="582789"/>
                  </a:moveTo>
                  <a:lnTo>
                    <a:pt x="1736212" y="582789"/>
                  </a:lnTo>
                </a:path>
                <a:path w="2308225" h="1080770">
                  <a:moveTo>
                    <a:pt x="2243217" y="596308"/>
                  </a:moveTo>
                  <a:lnTo>
                    <a:pt x="1743395" y="596308"/>
                  </a:lnTo>
                </a:path>
                <a:path w="2308225" h="1080770">
                  <a:moveTo>
                    <a:pt x="1929944" y="643357"/>
                  </a:moveTo>
                  <a:lnTo>
                    <a:pt x="1937127" y="643357"/>
                  </a:lnTo>
                  <a:lnTo>
                    <a:pt x="1963394" y="643357"/>
                  </a:lnTo>
                  <a:lnTo>
                    <a:pt x="1999203" y="641121"/>
                  </a:lnTo>
                  <a:lnTo>
                    <a:pt x="2042302" y="638886"/>
                  </a:lnTo>
                  <a:lnTo>
                    <a:pt x="2085401" y="632180"/>
                  </a:lnTo>
                  <a:lnTo>
                    <a:pt x="2123569" y="625368"/>
                  </a:lnTo>
                  <a:lnTo>
                    <a:pt x="2140401" y="618661"/>
                  </a:lnTo>
                  <a:lnTo>
                    <a:pt x="2154660" y="614191"/>
                  </a:lnTo>
                  <a:lnTo>
                    <a:pt x="2166668" y="605249"/>
                  </a:lnTo>
                  <a:lnTo>
                    <a:pt x="2171493" y="596308"/>
                  </a:lnTo>
                </a:path>
                <a:path w="2308225" h="1080770">
                  <a:moveTo>
                    <a:pt x="2075752" y="634415"/>
                  </a:moveTo>
                  <a:lnTo>
                    <a:pt x="2075752" y="661282"/>
                  </a:lnTo>
                </a:path>
                <a:path w="2308225" h="1080770">
                  <a:moveTo>
                    <a:pt x="1886845" y="806996"/>
                  </a:moveTo>
                  <a:lnTo>
                    <a:pt x="1886845" y="849595"/>
                  </a:lnTo>
                </a:path>
                <a:path w="2308225" h="1080770">
                  <a:moveTo>
                    <a:pt x="1482656" y="670256"/>
                  </a:moveTo>
                  <a:lnTo>
                    <a:pt x="1482656" y="802514"/>
                  </a:lnTo>
                </a:path>
                <a:path w="2308225" h="1080770">
                  <a:moveTo>
                    <a:pt x="1456389" y="668010"/>
                  </a:moveTo>
                  <a:lnTo>
                    <a:pt x="1456389" y="798033"/>
                  </a:lnTo>
                </a:path>
                <a:path w="2308225" h="1080770">
                  <a:moveTo>
                    <a:pt x="1482656" y="851831"/>
                  </a:moveTo>
                  <a:lnTo>
                    <a:pt x="1482656" y="986335"/>
                  </a:lnTo>
                </a:path>
                <a:path w="2308225" h="1080770">
                  <a:moveTo>
                    <a:pt x="1456389" y="856312"/>
                  </a:moveTo>
                  <a:lnTo>
                    <a:pt x="1456389" y="984100"/>
                  </a:lnTo>
                </a:path>
                <a:path w="2308225" h="1080770">
                  <a:moveTo>
                    <a:pt x="1740929" y="806996"/>
                  </a:moveTo>
                  <a:lnTo>
                    <a:pt x="1740929" y="849595"/>
                  </a:lnTo>
                </a:path>
                <a:path w="2308225" h="1080770">
                  <a:moveTo>
                    <a:pt x="1018749" y="829413"/>
                  </a:moveTo>
                  <a:lnTo>
                    <a:pt x="1329664" y="829413"/>
                  </a:lnTo>
                </a:path>
                <a:path w="2308225" h="1080770">
                  <a:moveTo>
                    <a:pt x="1025933" y="576083"/>
                  </a:moveTo>
                  <a:lnTo>
                    <a:pt x="1025933" y="672491"/>
                  </a:lnTo>
                  <a:lnTo>
                    <a:pt x="1425297" y="672491"/>
                  </a:lnTo>
                </a:path>
                <a:path w="2308225" h="1080770">
                  <a:moveTo>
                    <a:pt x="1025933" y="1080486"/>
                  </a:moveTo>
                  <a:lnTo>
                    <a:pt x="1025933" y="984100"/>
                  </a:lnTo>
                  <a:lnTo>
                    <a:pt x="1425297" y="984100"/>
                  </a:lnTo>
                </a:path>
                <a:path w="2308225" h="1080770">
                  <a:moveTo>
                    <a:pt x="1028291" y="627709"/>
                  </a:moveTo>
                  <a:lnTo>
                    <a:pt x="1310473" y="627709"/>
                  </a:lnTo>
                </a:path>
                <a:path w="2308225" h="1080770">
                  <a:moveTo>
                    <a:pt x="1030757" y="1028924"/>
                  </a:moveTo>
                  <a:lnTo>
                    <a:pt x="1312939" y="1028924"/>
                  </a:lnTo>
                </a:path>
                <a:path w="2308225" h="1080770">
                  <a:moveTo>
                    <a:pt x="626557" y="748717"/>
                  </a:moveTo>
                  <a:lnTo>
                    <a:pt x="626557" y="766642"/>
                  </a:lnTo>
                  <a:lnTo>
                    <a:pt x="671994" y="766642"/>
                  </a:lnTo>
                  <a:lnTo>
                    <a:pt x="679166" y="775616"/>
                  </a:lnTo>
                  <a:lnTo>
                    <a:pt x="705476" y="775616"/>
                  </a:lnTo>
                  <a:lnTo>
                    <a:pt x="705476" y="750952"/>
                  </a:lnTo>
                </a:path>
                <a:path w="2308225" h="1080770">
                  <a:moveTo>
                    <a:pt x="626557" y="905639"/>
                  </a:moveTo>
                  <a:lnTo>
                    <a:pt x="626557" y="887703"/>
                  </a:lnTo>
                  <a:lnTo>
                    <a:pt x="671994" y="887703"/>
                  </a:lnTo>
                  <a:lnTo>
                    <a:pt x="679166" y="880975"/>
                  </a:lnTo>
                  <a:lnTo>
                    <a:pt x="705476" y="880975"/>
                  </a:lnTo>
                  <a:lnTo>
                    <a:pt x="705476" y="903393"/>
                  </a:lnTo>
                </a:path>
                <a:path w="2308225" h="1080770">
                  <a:moveTo>
                    <a:pt x="813117" y="791306"/>
                  </a:moveTo>
                  <a:lnTo>
                    <a:pt x="813117" y="865285"/>
                  </a:lnTo>
                </a:path>
                <a:path w="2308225" h="1080770">
                  <a:moveTo>
                    <a:pt x="738926" y="809242"/>
                  </a:moveTo>
                  <a:lnTo>
                    <a:pt x="770017" y="809242"/>
                  </a:lnTo>
                </a:path>
                <a:path w="2308225" h="1080770">
                  <a:moveTo>
                    <a:pt x="738926" y="818204"/>
                  </a:moveTo>
                  <a:lnTo>
                    <a:pt x="770017" y="818204"/>
                  </a:lnTo>
                </a:path>
                <a:path w="2308225" h="1080770">
                  <a:moveTo>
                    <a:pt x="738926" y="829413"/>
                  </a:moveTo>
                  <a:lnTo>
                    <a:pt x="770017" y="829413"/>
                  </a:lnTo>
                </a:path>
                <a:path w="2308225" h="1080770">
                  <a:moveTo>
                    <a:pt x="738926" y="838386"/>
                  </a:moveTo>
                  <a:lnTo>
                    <a:pt x="770017" y="838386"/>
                  </a:lnTo>
                </a:path>
                <a:path w="2308225" h="1080770">
                  <a:moveTo>
                    <a:pt x="738926" y="849595"/>
                  </a:moveTo>
                  <a:lnTo>
                    <a:pt x="770017" y="849595"/>
                  </a:lnTo>
                </a:path>
                <a:path w="2308225" h="1080770">
                  <a:moveTo>
                    <a:pt x="908750" y="1031170"/>
                  </a:moveTo>
                  <a:lnTo>
                    <a:pt x="908750" y="1062550"/>
                  </a:lnTo>
                </a:path>
                <a:path w="2308225" h="1080770">
                  <a:moveTo>
                    <a:pt x="420892" y="912356"/>
                  </a:moveTo>
                  <a:lnTo>
                    <a:pt x="420892" y="1017715"/>
                  </a:lnTo>
                </a:path>
                <a:path w="2308225" h="1080770">
                  <a:moveTo>
                    <a:pt x="420892" y="636651"/>
                  </a:moveTo>
                  <a:lnTo>
                    <a:pt x="420892" y="741989"/>
                  </a:lnTo>
                </a:path>
                <a:path w="2308225" h="1080770">
                  <a:moveTo>
                    <a:pt x="143481" y="746471"/>
                  </a:moveTo>
                  <a:lnTo>
                    <a:pt x="143481" y="907874"/>
                  </a:lnTo>
                </a:path>
                <a:path w="2308225" h="1080770">
                  <a:moveTo>
                    <a:pt x="0" y="829413"/>
                  </a:moveTo>
                  <a:lnTo>
                    <a:pt x="124355" y="829413"/>
                  </a:lnTo>
                </a:path>
              </a:pathLst>
            </a:custGeom>
            <a:ln w="4765">
              <a:solidFill>
                <a:srgbClr val="6699FF"/>
              </a:solidFill>
            </a:ln>
          </p:spPr>
          <p:txBody>
            <a:bodyPr wrap="square" lIns="0" tIns="0" rIns="0" bIns="0" rtlCol="0"/>
            <a:lstStyle/>
            <a:p>
              <a:endParaRPr/>
            </a:p>
          </p:txBody>
        </p:sp>
        <p:sp>
          <p:nvSpPr>
            <p:cNvPr id="58" name="object 58"/>
            <p:cNvSpPr/>
            <p:nvPr/>
          </p:nvSpPr>
          <p:spPr>
            <a:xfrm>
              <a:off x="5753397" y="5770198"/>
              <a:ext cx="588645" cy="116839"/>
            </a:xfrm>
            <a:custGeom>
              <a:avLst/>
              <a:gdLst/>
              <a:ahLst/>
              <a:cxnLst/>
              <a:rect l="l" t="t" r="r" b="b"/>
              <a:pathLst>
                <a:path w="588645" h="116839">
                  <a:moveTo>
                    <a:pt x="449593" y="0"/>
                  </a:moveTo>
                  <a:lnTo>
                    <a:pt x="74137" y="0"/>
                  </a:lnTo>
                  <a:lnTo>
                    <a:pt x="59781" y="4481"/>
                  </a:lnTo>
                  <a:lnTo>
                    <a:pt x="43045" y="8962"/>
                  </a:lnTo>
                  <a:lnTo>
                    <a:pt x="9563" y="31380"/>
                  </a:lnTo>
                  <a:lnTo>
                    <a:pt x="0" y="58278"/>
                  </a:lnTo>
                  <a:lnTo>
                    <a:pt x="2390" y="67252"/>
                  </a:lnTo>
                  <a:lnTo>
                    <a:pt x="26299" y="98632"/>
                  </a:lnTo>
                  <a:lnTo>
                    <a:pt x="57390" y="109841"/>
                  </a:lnTo>
                  <a:lnTo>
                    <a:pt x="69355" y="114322"/>
                  </a:lnTo>
                  <a:lnTo>
                    <a:pt x="78918" y="116568"/>
                  </a:lnTo>
                  <a:lnTo>
                    <a:pt x="459156" y="116568"/>
                  </a:lnTo>
                  <a:lnTo>
                    <a:pt x="471110" y="107595"/>
                  </a:lnTo>
                  <a:lnTo>
                    <a:pt x="528512" y="107595"/>
                  </a:lnTo>
                  <a:lnTo>
                    <a:pt x="547638" y="94151"/>
                  </a:lnTo>
                  <a:lnTo>
                    <a:pt x="588304" y="94151"/>
                  </a:lnTo>
                  <a:lnTo>
                    <a:pt x="588304" y="78461"/>
                  </a:lnTo>
                  <a:lnTo>
                    <a:pt x="564385" y="78461"/>
                  </a:lnTo>
                  <a:lnTo>
                    <a:pt x="564385" y="33626"/>
                  </a:lnTo>
                  <a:lnTo>
                    <a:pt x="581121" y="33626"/>
                  </a:lnTo>
                  <a:lnTo>
                    <a:pt x="581121" y="22417"/>
                  </a:lnTo>
                  <a:lnTo>
                    <a:pt x="554811" y="22417"/>
                  </a:lnTo>
                  <a:lnTo>
                    <a:pt x="528512" y="4481"/>
                  </a:lnTo>
                  <a:lnTo>
                    <a:pt x="461547" y="4481"/>
                  </a:lnTo>
                  <a:close/>
                </a:path>
              </a:pathLst>
            </a:custGeom>
            <a:solidFill>
              <a:srgbClr val="7E7E7E"/>
            </a:solidFill>
          </p:spPr>
          <p:txBody>
            <a:bodyPr wrap="square" lIns="0" tIns="0" rIns="0" bIns="0" rtlCol="0"/>
            <a:lstStyle/>
            <a:p>
              <a:endParaRPr/>
            </a:p>
          </p:txBody>
        </p:sp>
        <p:sp>
          <p:nvSpPr>
            <p:cNvPr id="59" name="object 59"/>
            <p:cNvSpPr/>
            <p:nvPr/>
          </p:nvSpPr>
          <p:spPr>
            <a:xfrm>
              <a:off x="5753397" y="5770198"/>
              <a:ext cx="588645" cy="116839"/>
            </a:xfrm>
            <a:custGeom>
              <a:avLst/>
              <a:gdLst/>
              <a:ahLst/>
              <a:cxnLst/>
              <a:rect l="l" t="t" r="r" b="b"/>
              <a:pathLst>
                <a:path w="588645" h="116839">
                  <a:moveTo>
                    <a:pt x="86091" y="0"/>
                  </a:moveTo>
                  <a:lnTo>
                    <a:pt x="83700" y="0"/>
                  </a:lnTo>
                  <a:lnTo>
                    <a:pt x="74137" y="0"/>
                  </a:lnTo>
                  <a:lnTo>
                    <a:pt x="59781" y="4481"/>
                  </a:lnTo>
                  <a:lnTo>
                    <a:pt x="14344" y="26898"/>
                  </a:lnTo>
                  <a:lnTo>
                    <a:pt x="0" y="58278"/>
                  </a:lnTo>
                  <a:lnTo>
                    <a:pt x="2390" y="67252"/>
                  </a:lnTo>
                  <a:lnTo>
                    <a:pt x="26299" y="98632"/>
                  </a:lnTo>
                  <a:lnTo>
                    <a:pt x="57390" y="109841"/>
                  </a:lnTo>
                  <a:lnTo>
                    <a:pt x="69355" y="114322"/>
                  </a:lnTo>
                  <a:lnTo>
                    <a:pt x="78918" y="116568"/>
                  </a:lnTo>
                  <a:lnTo>
                    <a:pt x="83700" y="116568"/>
                  </a:lnTo>
                  <a:lnTo>
                    <a:pt x="459156" y="116568"/>
                  </a:lnTo>
                  <a:lnTo>
                    <a:pt x="471110" y="107595"/>
                  </a:lnTo>
                  <a:lnTo>
                    <a:pt x="528512" y="107595"/>
                  </a:lnTo>
                  <a:lnTo>
                    <a:pt x="547638" y="94151"/>
                  </a:lnTo>
                  <a:lnTo>
                    <a:pt x="588304" y="94151"/>
                  </a:lnTo>
                  <a:lnTo>
                    <a:pt x="588304" y="78461"/>
                  </a:lnTo>
                  <a:lnTo>
                    <a:pt x="564385" y="78461"/>
                  </a:lnTo>
                  <a:lnTo>
                    <a:pt x="564385" y="33626"/>
                  </a:lnTo>
                  <a:lnTo>
                    <a:pt x="581121" y="33626"/>
                  </a:lnTo>
                  <a:lnTo>
                    <a:pt x="581121" y="22417"/>
                  </a:lnTo>
                  <a:lnTo>
                    <a:pt x="554811" y="22417"/>
                  </a:lnTo>
                  <a:lnTo>
                    <a:pt x="528512" y="4481"/>
                  </a:lnTo>
                  <a:lnTo>
                    <a:pt x="461547" y="4481"/>
                  </a:lnTo>
                  <a:lnTo>
                    <a:pt x="449593" y="0"/>
                  </a:lnTo>
                  <a:lnTo>
                    <a:pt x="86091" y="0"/>
                  </a:lnTo>
                </a:path>
              </a:pathLst>
            </a:custGeom>
            <a:ln w="4750">
              <a:solidFill>
                <a:srgbClr val="6699FF"/>
              </a:solidFill>
            </a:ln>
          </p:spPr>
          <p:txBody>
            <a:bodyPr wrap="square" lIns="0" tIns="0" rIns="0" bIns="0" rtlCol="0"/>
            <a:lstStyle/>
            <a:p>
              <a:endParaRPr/>
            </a:p>
          </p:txBody>
        </p:sp>
        <p:sp>
          <p:nvSpPr>
            <p:cNvPr id="60" name="object 60"/>
            <p:cNvSpPr/>
            <p:nvPr/>
          </p:nvSpPr>
          <p:spPr>
            <a:xfrm>
              <a:off x="6100153" y="5779161"/>
              <a:ext cx="196215" cy="96520"/>
            </a:xfrm>
            <a:custGeom>
              <a:avLst/>
              <a:gdLst/>
              <a:ahLst/>
              <a:cxnLst/>
              <a:rect l="l" t="t" r="r" b="b"/>
              <a:pathLst>
                <a:path w="196214" h="96520">
                  <a:moveTo>
                    <a:pt x="102837" y="0"/>
                  </a:moveTo>
                  <a:lnTo>
                    <a:pt x="4781" y="0"/>
                  </a:lnTo>
                  <a:lnTo>
                    <a:pt x="4781" y="24663"/>
                  </a:lnTo>
                  <a:lnTo>
                    <a:pt x="2390" y="26898"/>
                  </a:lnTo>
                  <a:lnTo>
                    <a:pt x="2390" y="31380"/>
                  </a:lnTo>
                  <a:lnTo>
                    <a:pt x="0" y="38107"/>
                  </a:lnTo>
                  <a:lnTo>
                    <a:pt x="0" y="53797"/>
                  </a:lnTo>
                  <a:lnTo>
                    <a:pt x="2390" y="62770"/>
                  </a:lnTo>
                  <a:lnTo>
                    <a:pt x="4781" y="73979"/>
                  </a:lnTo>
                  <a:lnTo>
                    <a:pt x="4781" y="96397"/>
                  </a:lnTo>
                  <a:lnTo>
                    <a:pt x="112401" y="96397"/>
                  </a:lnTo>
                  <a:lnTo>
                    <a:pt x="165009" y="85188"/>
                  </a:lnTo>
                  <a:lnTo>
                    <a:pt x="186538" y="69498"/>
                  </a:lnTo>
                  <a:lnTo>
                    <a:pt x="191319" y="65006"/>
                  </a:lnTo>
                  <a:lnTo>
                    <a:pt x="196101" y="56043"/>
                  </a:lnTo>
                  <a:lnTo>
                    <a:pt x="196101" y="40353"/>
                  </a:lnTo>
                  <a:lnTo>
                    <a:pt x="165009" y="13454"/>
                  </a:lnTo>
                  <a:lnTo>
                    <a:pt x="129147" y="4481"/>
                  </a:lnTo>
                  <a:lnTo>
                    <a:pt x="112401" y="2246"/>
                  </a:lnTo>
                  <a:lnTo>
                    <a:pt x="102837" y="0"/>
                  </a:lnTo>
                  <a:close/>
                </a:path>
              </a:pathLst>
            </a:custGeom>
            <a:solidFill>
              <a:srgbClr val="E4E4E4"/>
            </a:solidFill>
          </p:spPr>
          <p:txBody>
            <a:bodyPr wrap="square" lIns="0" tIns="0" rIns="0" bIns="0" rtlCol="0"/>
            <a:lstStyle/>
            <a:p>
              <a:endParaRPr/>
            </a:p>
          </p:txBody>
        </p:sp>
        <p:sp>
          <p:nvSpPr>
            <p:cNvPr id="61" name="object 61"/>
            <p:cNvSpPr/>
            <p:nvPr/>
          </p:nvSpPr>
          <p:spPr>
            <a:xfrm>
              <a:off x="6100153" y="5779161"/>
              <a:ext cx="196215" cy="96520"/>
            </a:xfrm>
            <a:custGeom>
              <a:avLst/>
              <a:gdLst/>
              <a:ahLst/>
              <a:cxnLst/>
              <a:rect l="l" t="t" r="r" b="b"/>
              <a:pathLst>
                <a:path w="196214" h="96520">
                  <a:moveTo>
                    <a:pt x="4781" y="0"/>
                  </a:moveTo>
                  <a:lnTo>
                    <a:pt x="4781" y="22417"/>
                  </a:lnTo>
                  <a:lnTo>
                    <a:pt x="4781" y="24663"/>
                  </a:lnTo>
                  <a:lnTo>
                    <a:pt x="2390" y="26898"/>
                  </a:lnTo>
                  <a:lnTo>
                    <a:pt x="2390" y="31380"/>
                  </a:lnTo>
                  <a:lnTo>
                    <a:pt x="0" y="38107"/>
                  </a:lnTo>
                  <a:lnTo>
                    <a:pt x="0" y="44834"/>
                  </a:lnTo>
                  <a:lnTo>
                    <a:pt x="0" y="53797"/>
                  </a:lnTo>
                  <a:lnTo>
                    <a:pt x="2390" y="62770"/>
                  </a:lnTo>
                  <a:lnTo>
                    <a:pt x="4781" y="73979"/>
                  </a:lnTo>
                  <a:lnTo>
                    <a:pt x="4781" y="96397"/>
                  </a:lnTo>
                  <a:lnTo>
                    <a:pt x="98056" y="96397"/>
                  </a:lnTo>
                  <a:lnTo>
                    <a:pt x="102837" y="96397"/>
                  </a:lnTo>
                  <a:lnTo>
                    <a:pt x="112401" y="96397"/>
                  </a:lnTo>
                  <a:lnTo>
                    <a:pt x="129147" y="94151"/>
                  </a:lnTo>
                  <a:lnTo>
                    <a:pt x="148274" y="89669"/>
                  </a:lnTo>
                  <a:lnTo>
                    <a:pt x="165009" y="85188"/>
                  </a:lnTo>
                  <a:lnTo>
                    <a:pt x="181756" y="76215"/>
                  </a:lnTo>
                  <a:lnTo>
                    <a:pt x="186538" y="69498"/>
                  </a:lnTo>
                  <a:lnTo>
                    <a:pt x="191319" y="65006"/>
                  </a:lnTo>
                  <a:lnTo>
                    <a:pt x="196101" y="56043"/>
                  </a:lnTo>
                  <a:lnTo>
                    <a:pt x="196101" y="49316"/>
                  </a:lnTo>
                  <a:lnTo>
                    <a:pt x="196101" y="40353"/>
                  </a:lnTo>
                  <a:lnTo>
                    <a:pt x="165009" y="13454"/>
                  </a:lnTo>
                  <a:lnTo>
                    <a:pt x="129147" y="4481"/>
                  </a:lnTo>
                  <a:lnTo>
                    <a:pt x="112401" y="2246"/>
                  </a:lnTo>
                  <a:lnTo>
                    <a:pt x="102837" y="0"/>
                  </a:lnTo>
                  <a:lnTo>
                    <a:pt x="98056" y="0"/>
                  </a:lnTo>
                  <a:lnTo>
                    <a:pt x="4781" y="0"/>
                  </a:lnTo>
                </a:path>
              </a:pathLst>
            </a:custGeom>
            <a:ln w="4755">
              <a:solidFill>
                <a:srgbClr val="6699FF"/>
              </a:solidFill>
            </a:ln>
          </p:spPr>
          <p:txBody>
            <a:bodyPr wrap="square" lIns="0" tIns="0" rIns="0" bIns="0" rtlCol="0"/>
            <a:lstStyle/>
            <a:p>
              <a:endParaRPr/>
            </a:p>
          </p:txBody>
        </p:sp>
        <p:sp>
          <p:nvSpPr>
            <p:cNvPr id="62" name="object 62"/>
            <p:cNvSpPr/>
            <p:nvPr/>
          </p:nvSpPr>
          <p:spPr>
            <a:xfrm>
              <a:off x="5908844" y="5781407"/>
              <a:ext cx="191770" cy="94615"/>
            </a:xfrm>
            <a:custGeom>
              <a:avLst/>
              <a:gdLst/>
              <a:ahLst/>
              <a:cxnLst/>
              <a:rect l="l" t="t" r="r" b="b"/>
              <a:pathLst>
                <a:path w="191770" h="94614">
                  <a:moveTo>
                    <a:pt x="191309" y="0"/>
                  </a:moveTo>
                  <a:lnTo>
                    <a:pt x="0" y="0"/>
                  </a:lnTo>
                  <a:lnTo>
                    <a:pt x="0" y="94151"/>
                  </a:lnTo>
                  <a:lnTo>
                    <a:pt x="191309" y="94151"/>
                  </a:lnTo>
                  <a:lnTo>
                    <a:pt x="191309" y="71733"/>
                  </a:lnTo>
                  <a:lnTo>
                    <a:pt x="184136" y="60524"/>
                  </a:lnTo>
                  <a:lnTo>
                    <a:pt x="181745" y="51551"/>
                  </a:lnTo>
                  <a:lnTo>
                    <a:pt x="181745" y="35861"/>
                  </a:lnTo>
                  <a:lnTo>
                    <a:pt x="184136" y="29134"/>
                  </a:lnTo>
                  <a:lnTo>
                    <a:pt x="186527" y="24652"/>
                  </a:lnTo>
                  <a:lnTo>
                    <a:pt x="191309" y="20171"/>
                  </a:lnTo>
                  <a:lnTo>
                    <a:pt x="191309" y="0"/>
                  </a:lnTo>
                  <a:close/>
                </a:path>
              </a:pathLst>
            </a:custGeom>
            <a:solidFill>
              <a:srgbClr val="E4E4E4"/>
            </a:solidFill>
          </p:spPr>
          <p:txBody>
            <a:bodyPr wrap="square" lIns="0" tIns="0" rIns="0" bIns="0" rtlCol="0"/>
            <a:lstStyle/>
            <a:p>
              <a:endParaRPr/>
            </a:p>
          </p:txBody>
        </p:sp>
        <p:sp>
          <p:nvSpPr>
            <p:cNvPr id="63" name="object 63"/>
            <p:cNvSpPr/>
            <p:nvPr/>
          </p:nvSpPr>
          <p:spPr>
            <a:xfrm>
              <a:off x="5899270" y="5770198"/>
              <a:ext cx="201295" cy="116839"/>
            </a:xfrm>
            <a:custGeom>
              <a:avLst/>
              <a:gdLst/>
              <a:ahLst/>
              <a:cxnLst/>
              <a:rect l="l" t="t" r="r" b="b"/>
              <a:pathLst>
                <a:path w="201295" h="116839">
                  <a:moveTo>
                    <a:pt x="200883" y="11208"/>
                  </a:moveTo>
                  <a:lnTo>
                    <a:pt x="200883" y="31380"/>
                  </a:lnTo>
                  <a:lnTo>
                    <a:pt x="198492" y="33626"/>
                  </a:lnTo>
                  <a:lnTo>
                    <a:pt x="196101" y="35861"/>
                  </a:lnTo>
                  <a:lnTo>
                    <a:pt x="193710" y="40342"/>
                  </a:lnTo>
                  <a:lnTo>
                    <a:pt x="191319" y="47070"/>
                  </a:lnTo>
                  <a:lnTo>
                    <a:pt x="191319" y="53797"/>
                  </a:lnTo>
                  <a:lnTo>
                    <a:pt x="191319" y="62760"/>
                  </a:lnTo>
                  <a:lnTo>
                    <a:pt x="193710" y="71733"/>
                  </a:lnTo>
                  <a:lnTo>
                    <a:pt x="200883" y="82942"/>
                  </a:lnTo>
                  <a:lnTo>
                    <a:pt x="200883" y="105359"/>
                  </a:lnTo>
                  <a:lnTo>
                    <a:pt x="9574" y="105359"/>
                  </a:lnTo>
                  <a:lnTo>
                    <a:pt x="9574" y="11208"/>
                  </a:lnTo>
                  <a:lnTo>
                    <a:pt x="200883" y="11208"/>
                  </a:lnTo>
                </a:path>
                <a:path w="201295" h="116839">
                  <a:moveTo>
                    <a:pt x="0" y="0"/>
                  </a:moveTo>
                  <a:lnTo>
                    <a:pt x="0" y="116568"/>
                  </a:lnTo>
                </a:path>
              </a:pathLst>
            </a:custGeom>
            <a:ln w="4765">
              <a:solidFill>
                <a:srgbClr val="6699FF"/>
              </a:solidFill>
            </a:ln>
          </p:spPr>
          <p:txBody>
            <a:bodyPr wrap="square" lIns="0" tIns="0" rIns="0" bIns="0" rtlCol="0"/>
            <a:lstStyle/>
            <a:p>
              <a:endParaRPr/>
            </a:p>
          </p:txBody>
        </p:sp>
        <p:sp>
          <p:nvSpPr>
            <p:cNvPr id="64" name="object 64"/>
            <p:cNvSpPr/>
            <p:nvPr/>
          </p:nvSpPr>
          <p:spPr>
            <a:xfrm>
              <a:off x="5767742" y="5779161"/>
              <a:ext cx="122555" cy="96520"/>
            </a:xfrm>
            <a:custGeom>
              <a:avLst/>
              <a:gdLst/>
              <a:ahLst/>
              <a:cxnLst/>
              <a:rect l="l" t="t" r="r" b="b"/>
              <a:pathLst>
                <a:path w="122554" h="96520">
                  <a:moveTo>
                    <a:pt x="121964" y="0"/>
                  </a:moveTo>
                  <a:lnTo>
                    <a:pt x="69355" y="0"/>
                  </a:lnTo>
                  <a:lnTo>
                    <a:pt x="62182" y="2246"/>
                  </a:lnTo>
                  <a:lnTo>
                    <a:pt x="50218" y="4481"/>
                  </a:lnTo>
                  <a:lnTo>
                    <a:pt x="11954" y="22417"/>
                  </a:lnTo>
                  <a:lnTo>
                    <a:pt x="0" y="40353"/>
                  </a:lnTo>
                  <a:lnTo>
                    <a:pt x="0" y="56043"/>
                  </a:lnTo>
                  <a:lnTo>
                    <a:pt x="2390" y="65006"/>
                  </a:lnTo>
                  <a:lnTo>
                    <a:pt x="7172" y="69498"/>
                  </a:lnTo>
                  <a:lnTo>
                    <a:pt x="11954" y="76215"/>
                  </a:lnTo>
                  <a:lnTo>
                    <a:pt x="23918" y="85188"/>
                  </a:lnTo>
                  <a:lnTo>
                    <a:pt x="35873" y="89669"/>
                  </a:lnTo>
                  <a:lnTo>
                    <a:pt x="50218" y="94151"/>
                  </a:lnTo>
                  <a:lnTo>
                    <a:pt x="62182" y="96397"/>
                  </a:lnTo>
                  <a:lnTo>
                    <a:pt x="121964" y="96397"/>
                  </a:lnTo>
                  <a:lnTo>
                    <a:pt x="121964" y="0"/>
                  </a:lnTo>
                  <a:close/>
                </a:path>
              </a:pathLst>
            </a:custGeom>
            <a:solidFill>
              <a:srgbClr val="E4E4E4"/>
            </a:solidFill>
          </p:spPr>
          <p:txBody>
            <a:bodyPr wrap="square" lIns="0" tIns="0" rIns="0" bIns="0" rtlCol="0"/>
            <a:lstStyle/>
            <a:p>
              <a:endParaRPr/>
            </a:p>
          </p:txBody>
        </p:sp>
        <p:sp>
          <p:nvSpPr>
            <p:cNvPr id="65" name="object 65"/>
            <p:cNvSpPr/>
            <p:nvPr/>
          </p:nvSpPr>
          <p:spPr>
            <a:xfrm>
              <a:off x="5767742" y="5779161"/>
              <a:ext cx="122555" cy="96520"/>
            </a:xfrm>
            <a:custGeom>
              <a:avLst/>
              <a:gdLst/>
              <a:ahLst/>
              <a:cxnLst/>
              <a:rect l="l" t="t" r="r" b="b"/>
              <a:pathLst>
                <a:path w="122554" h="96520">
                  <a:moveTo>
                    <a:pt x="121964" y="0"/>
                  </a:moveTo>
                  <a:lnTo>
                    <a:pt x="74137" y="0"/>
                  </a:lnTo>
                  <a:lnTo>
                    <a:pt x="69355" y="0"/>
                  </a:lnTo>
                  <a:lnTo>
                    <a:pt x="62182" y="2246"/>
                  </a:lnTo>
                  <a:lnTo>
                    <a:pt x="50218" y="4481"/>
                  </a:lnTo>
                  <a:lnTo>
                    <a:pt x="35873" y="6727"/>
                  </a:lnTo>
                  <a:lnTo>
                    <a:pt x="23918" y="13454"/>
                  </a:lnTo>
                  <a:lnTo>
                    <a:pt x="11954" y="22417"/>
                  </a:lnTo>
                  <a:lnTo>
                    <a:pt x="7172" y="26898"/>
                  </a:lnTo>
                  <a:lnTo>
                    <a:pt x="2390" y="33626"/>
                  </a:lnTo>
                  <a:lnTo>
                    <a:pt x="0" y="40353"/>
                  </a:lnTo>
                  <a:lnTo>
                    <a:pt x="0" y="49316"/>
                  </a:lnTo>
                  <a:lnTo>
                    <a:pt x="0" y="56043"/>
                  </a:lnTo>
                  <a:lnTo>
                    <a:pt x="2390" y="65006"/>
                  </a:lnTo>
                  <a:lnTo>
                    <a:pt x="7172" y="69498"/>
                  </a:lnTo>
                  <a:lnTo>
                    <a:pt x="11954" y="76215"/>
                  </a:lnTo>
                  <a:lnTo>
                    <a:pt x="23918" y="85188"/>
                  </a:lnTo>
                  <a:lnTo>
                    <a:pt x="35873" y="89669"/>
                  </a:lnTo>
                  <a:lnTo>
                    <a:pt x="50218" y="94151"/>
                  </a:lnTo>
                  <a:lnTo>
                    <a:pt x="62182" y="96397"/>
                  </a:lnTo>
                  <a:lnTo>
                    <a:pt x="69355" y="96397"/>
                  </a:lnTo>
                  <a:lnTo>
                    <a:pt x="74137" y="96397"/>
                  </a:lnTo>
                  <a:lnTo>
                    <a:pt x="121964" y="96397"/>
                  </a:lnTo>
                  <a:lnTo>
                    <a:pt x="121964" y="0"/>
                  </a:lnTo>
                </a:path>
              </a:pathLst>
            </a:custGeom>
            <a:ln w="4761">
              <a:solidFill>
                <a:srgbClr val="6699FF"/>
              </a:solidFill>
            </a:ln>
          </p:spPr>
          <p:txBody>
            <a:bodyPr wrap="square" lIns="0" tIns="0" rIns="0" bIns="0" rtlCol="0"/>
            <a:lstStyle/>
            <a:p>
              <a:endParaRPr/>
            </a:p>
          </p:txBody>
        </p:sp>
      </p:grpSp>
      <p:grpSp>
        <p:nvGrpSpPr>
          <p:cNvPr id="66" name="object 66"/>
          <p:cNvGrpSpPr/>
          <p:nvPr/>
        </p:nvGrpSpPr>
        <p:grpSpPr>
          <a:xfrm>
            <a:off x="2643451" y="3306394"/>
            <a:ext cx="2814955" cy="1245870"/>
            <a:chOff x="1119450" y="3306394"/>
            <a:chExt cx="2814955" cy="1245870"/>
          </a:xfrm>
        </p:grpSpPr>
        <p:sp>
          <p:nvSpPr>
            <p:cNvPr id="67" name="object 67"/>
            <p:cNvSpPr/>
            <p:nvPr/>
          </p:nvSpPr>
          <p:spPr>
            <a:xfrm>
              <a:off x="2490368" y="4397688"/>
              <a:ext cx="47625" cy="154305"/>
            </a:xfrm>
            <a:custGeom>
              <a:avLst/>
              <a:gdLst/>
              <a:ahLst/>
              <a:cxnLst/>
              <a:rect l="l" t="t" r="r" b="b"/>
              <a:pathLst>
                <a:path w="47625" h="154304">
                  <a:moveTo>
                    <a:pt x="25075" y="0"/>
                  </a:moveTo>
                  <a:lnTo>
                    <a:pt x="20038" y="2564"/>
                  </a:lnTo>
                  <a:lnTo>
                    <a:pt x="17574" y="2564"/>
                  </a:lnTo>
                  <a:lnTo>
                    <a:pt x="12537" y="7703"/>
                  </a:lnTo>
                  <a:lnTo>
                    <a:pt x="7501" y="10267"/>
                  </a:lnTo>
                  <a:lnTo>
                    <a:pt x="5036" y="12831"/>
                  </a:lnTo>
                  <a:lnTo>
                    <a:pt x="0" y="23109"/>
                  </a:lnTo>
                  <a:lnTo>
                    <a:pt x="0" y="130945"/>
                  </a:lnTo>
                  <a:lnTo>
                    <a:pt x="5036" y="141216"/>
                  </a:lnTo>
                  <a:lnTo>
                    <a:pt x="15002" y="151487"/>
                  </a:lnTo>
                  <a:lnTo>
                    <a:pt x="17574" y="151487"/>
                  </a:lnTo>
                  <a:lnTo>
                    <a:pt x="20038" y="154054"/>
                  </a:lnTo>
                  <a:lnTo>
                    <a:pt x="27540" y="154054"/>
                  </a:lnTo>
                  <a:lnTo>
                    <a:pt x="30111" y="151487"/>
                  </a:lnTo>
                  <a:lnTo>
                    <a:pt x="35148" y="151487"/>
                  </a:lnTo>
                  <a:lnTo>
                    <a:pt x="37612" y="148919"/>
                  </a:lnTo>
                  <a:lnTo>
                    <a:pt x="40077" y="143784"/>
                  </a:lnTo>
                  <a:lnTo>
                    <a:pt x="42649" y="141216"/>
                  </a:lnTo>
                  <a:lnTo>
                    <a:pt x="47578" y="130945"/>
                  </a:lnTo>
                  <a:lnTo>
                    <a:pt x="47578" y="23109"/>
                  </a:lnTo>
                  <a:lnTo>
                    <a:pt x="42649" y="12831"/>
                  </a:lnTo>
                  <a:lnTo>
                    <a:pt x="35148" y="5128"/>
                  </a:lnTo>
                  <a:lnTo>
                    <a:pt x="30111" y="2564"/>
                  </a:lnTo>
                  <a:lnTo>
                    <a:pt x="27540" y="2564"/>
                  </a:lnTo>
                  <a:close/>
                </a:path>
              </a:pathLst>
            </a:custGeom>
            <a:solidFill>
              <a:srgbClr val="FFFFFF"/>
            </a:solidFill>
          </p:spPr>
          <p:txBody>
            <a:bodyPr wrap="square" lIns="0" tIns="0" rIns="0" bIns="0" rtlCol="0"/>
            <a:lstStyle/>
            <a:p>
              <a:endParaRPr/>
            </a:p>
          </p:txBody>
        </p:sp>
        <p:sp>
          <p:nvSpPr>
            <p:cNvPr id="68" name="object 68"/>
            <p:cNvSpPr/>
            <p:nvPr/>
          </p:nvSpPr>
          <p:spPr>
            <a:xfrm>
              <a:off x="2485326" y="4392549"/>
              <a:ext cx="57785" cy="157480"/>
            </a:xfrm>
            <a:custGeom>
              <a:avLst/>
              <a:gdLst/>
              <a:ahLst/>
              <a:cxnLst/>
              <a:rect l="l" t="t" r="r" b="b"/>
              <a:pathLst>
                <a:path w="57785" h="157479">
                  <a:moveTo>
                    <a:pt x="57645" y="25628"/>
                  </a:moveTo>
                  <a:lnTo>
                    <a:pt x="55308" y="20916"/>
                  </a:lnTo>
                  <a:lnTo>
                    <a:pt x="55308" y="26898"/>
                  </a:lnTo>
                  <a:lnTo>
                    <a:pt x="55308" y="28155"/>
                  </a:lnTo>
                  <a:lnTo>
                    <a:pt x="52844" y="28155"/>
                  </a:lnTo>
                  <a:lnTo>
                    <a:pt x="55308" y="26898"/>
                  </a:lnTo>
                  <a:lnTo>
                    <a:pt x="55308" y="20916"/>
                  </a:lnTo>
                  <a:lnTo>
                    <a:pt x="52616" y="15417"/>
                  </a:lnTo>
                  <a:lnTo>
                    <a:pt x="50406" y="14274"/>
                  </a:lnTo>
                  <a:lnTo>
                    <a:pt x="50406" y="29425"/>
                  </a:lnTo>
                  <a:lnTo>
                    <a:pt x="50406" y="30683"/>
                  </a:lnTo>
                  <a:lnTo>
                    <a:pt x="47955" y="30683"/>
                  </a:lnTo>
                  <a:lnTo>
                    <a:pt x="50406" y="29425"/>
                  </a:lnTo>
                  <a:lnTo>
                    <a:pt x="50406" y="14274"/>
                  </a:lnTo>
                  <a:lnTo>
                    <a:pt x="47688" y="12852"/>
                  </a:lnTo>
                  <a:lnTo>
                    <a:pt x="45110" y="7708"/>
                  </a:lnTo>
                  <a:lnTo>
                    <a:pt x="42646" y="5143"/>
                  </a:lnTo>
                  <a:lnTo>
                    <a:pt x="37617" y="2565"/>
                  </a:lnTo>
                  <a:lnTo>
                    <a:pt x="32575" y="2565"/>
                  </a:lnTo>
                  <a:lnTo>
                    <a:pt x="30111" y="0"/>
                  </a:lnTo>
                  <a:lnTo>
                    <a:pt x="25069" y="2565"/>
                  </a:lnTo>
                  <a:lnTo>
                    <a:pt x="20040" y="2565"/>
                  </a:lnTo>
                  <a:lnTo>
                    <a:pt x="17576" y="5143"/>
                  </a:lnTo>
                  <a:lnTo>
                    <a:pt x="12534" y="7708"/>
                  </a:lnTo>
                  <a:lnTo>
                    <a:pt x="10071" y="12852"/>
                  </a:lnTo>
                  <a:lnTo>
                    <a:pt x="5753" y="17284"/>
                  </a:lnTo>
                  <a:lnTo>
                    <a:pt x="5753" y="135724"/>
                  </a:lnTo>
                  <a:lnTo>
                    <a:pt x="3289" y="136994"/>
                  </a:lnTo>
                  <a:lnTo>
                    <a:pt x="3289" y="135724"/>
                  </a:lnTo>
                  <a:lnTo>
                    <a:pt x="5753" y="135724"/>
                  </a:lnTo>
                  <a:lnTo>
                    <a:pt x="5753" y="17284"/>
                  </a:lnTo>
                  <a:lnTo>
                    <a:pt x="2565" y="20548"/>
                  </a:lnTo>
                  <a:lnTo>
                    <a:pt x="0" y="25679"/>
                  </a:lnTo>
                  <a:lnTo>
                    <a:pt x="0" y="28155"/>
                  </a:lnTo>
                  <a:lnTo>
                    <a:pt x="0" y="135724"/>
                  </a:lnTo>
                  <a:lnTo>
                    <a:pt x="0" y="138252"/>
                  </a:lnTo>
                  <a:lnTo>
                    <a:pt x="787" y="138252"/>
                  </a:lnTo>
                  <a:lnTo>
                    <a:pt x="0" y="138658"/>
                  </a:lnTo>
                  <a:lnTo>
                    <a:pt x="2565" y="143789"/>
                  </a:lnTo>
                  <a:lnTo>
                    <a:pt x="7607" y="148932"/>
                  </a:lnTo>
                  <a:lnTo>
                    <a:pt x="10071" y="154063"/>
                  </a:lnTo>
                  <a:lnTo>
                    <a:pt x="12534" y="156629"/>
                  </a:lnTo>
                  <a:lnTo>
                    <a:pt x="13716" y="157238"/>
                  </a:lnTo>
                  <a:lnTo>
                    <a:pt x="30111" y="157238"/>
                  </a:lnTo>
                  <a:lnTo>
                    <a:pt x="44538" y="157238"/>
                  </a:lnTo>
                  <a:lnTo>
                    <a:pt x="45110" y="156629"/>
                  </a:lnTo>
                  <a:lnTo>
                    <a:pt x="47688" y="154063"/>
                  </a:lnTo>
                  <a:lnTo>
                    <a:pt x="52616" y="148932"/>
                  </a:lnTo>
                  <a:lnTo>
                    <a:pt x="55181" y="143789"/>
                  </a:lnTo>
                  <a:lnTo>
                    <a:pt x="57645" y="138658"/>
                  </a:lnTo>
                  <a:lnTo>
                    <a:pt x="57645" y="136093"/>
                  </a:lnTo>
                  <a:lnTo>
                    <a:pt x="47688" y="136093"/>
                  </a:lnTo>
                  <a:lnTo>
                    <a:pt x="45110" y="138658"/>
                  </a:lnTo>
                  <a:lnTo>
                    <a:pt x="42646" y="143789"/>
                  </a:lnTo>
                  <a:lnTo>
                    <a:pt x="40182" y="146367"/>
                  </a:lnTo>
                  <a:lnTo>
                    <a:pt x="37617" y="148932"/>
                  </a:lnTo>
                  <a:lnTo>
                    <a:pt x="35153" y="151498"/>
                  </a:lnTo>
                  <a:lnTo>
                    <a:pt x="32575" y="151498"/>
                  </a:lnTo>
                  <a:lnTo>
                    <a:pt x="32575" y="154063"/>
                  </a:lnTo>
                  <a:lnTo>
                    <a:pt x="30111" y="154063"/>
                  </a:lnTo>
                  <a:lnTo>
                    <a:pt x="27647" y="154063"/>
                  </a:lnTo>
                  <a:lnTo>
                    <a:pt x="25069" y="151498"/>
                  </a:lnTo>
                  <a:lnTo>
                    <a:pt x="22606" y="151498"/>
                  </a:lnTo>
                  <a:lnTo>
                    <a:pt x="20040" y="148932"/>
                  </a:lnTo>
                  <a:lnTo>
                    <a:pt x="15113" y="143789"/>
                  </a:lnTo>
                  <a:lnTo>
                    <a:pt x="12534" y="138658"/>
                  </a:lnTo>
                  <a:lnTo>
                    <a:pt x="10071" y="133527"/>
                  </a:lnTo>
                  <a:lnTo>
                    <a:pt x="10071" y="30822"/>
                  </a:lnTo>
                  <a:lnTo>
                    <a:pt x="12534" y="25679"/>
                  </a:lnTo>
                  <a:lnTo>
                    <a:pt x="15113" y="23114"/>
                  </a:lnTo>
                  <a:lnTo>
                    <a:pt x="17576" y="17983"/>
                  </a:lnTo>
                  <a:lnTo>
                    <a:pt x="22606" y="12852"/>
                  </a:lnTo>
                  <a:lnTo>
                    <a:pt x="30111" y="12852"/>
                  </a:lnTo>
                  <a:lnTo>
                    <a:pt x="35153" y="12852"/>
                  </a:lnTo>
                  <a:lnTo>
                    <a:pt x="40182" y="17983"/>
                  </a:lnTo>
                  <a:lnTo>
                    <a:pt x="42646" y="23114"/>
                  </a:lnTo>
                  <a:lnTo>
                    <a:pt x="45110" y="25679"/>
                  </a:lnTo>
                  <a:lnTo>
                    <a:pt x="47688" y="30822"/>
                  </a:lnTo>
                  <a:lnTo>
                    <a:pt x="47688" y="135724"/>
                  </a:lnTo>
                  <a:lnTo>
                    <a:pt x="57645" y="135724"/>
                  </a:lnTo>
                  <a:lnTo>
                    <a:pt x="57645" y="30683"/>
                  </a:lnTo>
                  <a:lnTo>
                    <a:pt x="57645" y="28155"/>
                  </a:lnTo>
                  <a:lnTo>
                    <a:pt x="57645" y="25679"/>
                  </a:lnTo>
                  <a:close/>
                </a:path>
              </a:pathLst>
            </a:custGeom>
            <a:solidFill>
              <a:srgbClr val="6699FF"/>
            </a:solidFill>
          </p:spPr>
          <p:txBody>
            <a:bodyPr wrap="square" lIns="0" tIns="0" rIns="0" bIns="0" rtlCol="0"/>
            <a:lstStyle/>
            <a:p>
              <a:endParaRPr/>
            </a:p>
          </p:txBody>
        </p:sp>
        <p:sp>
          <p:nvSpPr>
            <p:cNvPr id="69" name="object 69"/>
            <p:cNvSpPr/>
            <p:nvPr/>
          </p:nvSpPr>
          <p:spPr>
            <a:xfrm>
              <a:off x="1119450" y="3306394"/>
              <a:ext cx="2814571" cy="1219671"/>
            </a:xfrm>
            <a:prstGeom prst="rect">
              <a:avLst/>
            </a:prstGeom>
            <a:blipFill>
              <a:blip r:embed="rId3" cstate="print"/>
              <a:stretch>
                <a:fillRect/>
              </a:stretch>
            </a:blipFill>
          </p:spPr>
          <p:txBody>
            <a:bodyPr wrap="square" lIns="0" tIns="0" rIns="0" bIns="0" rtlCol="0"/>
            <a:lstStyle/>
            <a:p>
              <a:endParaRPr/>
            </a:p>
          </p:txBody>
        </p:sp>
      </p:grpSp>
      <p:sp>
        <p:nvSpPr>
          <p:cNvPr id="70" name="object 70"/>
          <p:cNvSpPr/>
          <p:nvPr/>
        </p:nvSpPr>
        <p:spPr>
          <a:xfrm>
            <a:off x="2639619" y="4644135"/>
            <a:ext cx="3096387" cy="2061464"/>
          </a:xfrm>
          <a:prstGeom prst="rect">
            <a:avLst/>
          </a:prstGeom>
          <a:blipFill>
            <a:blip r:embed="rId4" cstate="print"/>
            <a:stretch>
              <a:fillRect/>
            </a:stretch>
          </a:blipFill>
        </p:spPr>
        <p:txBody>
          <a:bodyPr wrap="square" lIns="0" tIns="0" rIns="0" bIns="0" rtlCol="0"/>
          <a:lstStyle/>
          <a:p>
            <a:endParaRPr/>
          </a:p>
        </p:txBody>
      </p:sp>
      <p:sp>
        <p:nvSpPr>
          <p:cNvPr id="71" name="object 7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10</a:t>
            </a:fld>
            <a:endParaRPr sz="1400">
              <a:latin typeface="Verdana"/>
              <a:cs typeface="Verdana"/>
            </a:endParaRPr>
          </a:p>
        </p:txBody>
      </p:sp>
    </p:spTree>
    <p:extLst>
      <p:ext uri="{BB962C8B-B14F-4D97-AF65-F5344CB8AC3E}">
        <p14:creationId xmlns:p14="http://schemas.microsoft.com/office/powerpoint/2010/main" val="13315926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ctivity Diagram (Without Swiml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4286250" cy="62960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ctivity Diagram (With Swim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81012"/>
            <a:ext cx="4857750" cy="594360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5334000" y="3048000"/>
            <a:ext cx="838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8943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2600" y="533400"/>
            <a:ext cx="8458200" cy="6090928"/>
          </a:xfrm>
          <a:prstGeom prst="rect">
            <a:avLst/>
          </a:prstGeom>
        </p:spPr>
      </p:pic>
    </p:spTree>
    <p:extLst>
      <p:ext uri="{BB962C8B-B14F-4D97-AF65-F5344CB8AC3E}">
        <p14:creationId xmlns:p14="http://schemas.microsoft.com/office/powerpoint/2010/main" val="39403641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62200" y="533400"/>
            <a:ext cx="7239000" cy="6039902"/>
          </a:xfrm>
          <a:prstGeom prst="rect">
            <a:avLst/>
          </a:prstGeom>
        </p:spPr>
      </p:pic>
    </p:spTree>
    <p:extLst>
      <p:ext uri="{BB962C8B-B14F-4D97-AF65-F5344CB8AC3E}">
        <p14:creationId xmlns:p14="http://schemas.microsoft.com/office/powerpoint/2010/main" val="19819321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0200" y="533400"/>
            <a:ext cx="8915400" cy="5876059"/>
          </a:xfrm>
          <a:prstGeom prst="rect">
            <a:avLst/>
          </a:prstGeom>
        </p:spPr>
      </p:pic>
    </p:spTree>
    <p:extLst>
      <p:ext uri="{BB962C8B-B14F-4D97-AF65-F5344CB8AC3E}">
        <p14:creationId xmlns:p14="http://schemas.microsoft.com/office/powerpoint/2010/main" val="32413059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TƯƠNG TÁC</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104</a:t>
            </a:fld>
            <a:endParaRPr lang="en-US" dirty="0">
              <a:solidFill>
                <a:srgbClr val="7F7F7F"/>
              </a:solidFill>
            </a:endParaRPr>
          </a:p>
        </p:txBody>
      </p:sp>
    </p:spTree>
    <p:extLst>
      <p:ext uri="{BB962C8B-B14F-4D97-AF65-F5344CB8AC3E}">
        <p14:creationId xmlns:p14="http://schemas.microsoft.com/office/powerpoint/2010/main" val="3063365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Biểu</a:t>
            </a:r>
            <a:r>
              <a:rPr lang="en-US" sz="3600" b="1" dirty="0"/>
              <a:t> </a:t>
            </a:r>
            <a:r>
              <a:rPr lang="en-US" sz="3600" b="1" dirty="0" err="1"/>
              <a:t>đồ</a:t>
            </a:r>
            <a:r>
              <a:rPr lang="en-US" sz="3600" b="1" dirty="0"/>
              <a:t> </a:t>
            </a:r>
            <a:r>
              <a:rPr lang="en-US" sz="3600" b="1" dirty="0" err="1"/>
              <a:t>tương</a:t>
            </a:r>
            <a:r>
              <a:rPr lang="en-US" sz="3600" b="1" dirty="0"/>
              <a:t> </a:t>
            </a:r>
            <a:r>
              <a:rPr lang="en-US" sz="3600" b="1" dirty="0" err="1"/>
              <a:t>tác</a:t>
            </a:r>
            <a:r>
              <a:rPr lang="en-US" sz="3600" b="1" dirty="0"/>
              <a:t>?</a:t>
            </a:r>
          </a:p>
          <a:p>
            <a:pPr marL="514350" indent="-514350" algn="just">
              <a:buFont typeface="+mj-lt"/>
              <a:buAutoNum type="arabicPeriod"/>
              <a:defRPr/>
            </a:pPr>
            <a:r>
              <a:rPr lang="en-US" sz="3600" b="1" dirty="0" err="1"/>
              <a:t>Tại</a:t>
            </a:r>
            <a:r>
              <a:rPr lang="en-US" sz="3600" b="1" dirty="0"/>
              <a:t> </a:t>
            </a:r>
            <a:r>
              <a:rPr lang="en-US" sz="3600" b="1" dirty="0" err="1"/>
              <a:t>sao</a:t>
            </a:r>
            <a:r>
              <a:rPr lang="en-US" sz="3600" b="1" dirty="0"/>
              <a:t> </a:t>
            </a:r>
            <a:r>
              <a:rPr lang="en-US" sz="3600" b="1" dirty="0" err="1"/>
              <a:t>cần</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105</a:t>
            </a:fld>
            <a:endParaRPr lang="en-US" dirty="0">
              <a:solidFill>
                <a:srgbClr val="7F7F7F"/>
              </a:solidFill>
            </a:endParaRPr>
          </a:p>
        </p:txBody>
      </p:sp>
    </p:spTree>
    <p:extLst>
      <p:ext uri="{BB962C8B-B14F-4D97-AF65-F5344CB8AC3E}">
        <p14:creationId xmlns:p14="http://schemas.microsoft.com/office/powerpoint/2010/main" val="34046259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33565" cy="370903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135" dirty="0">
                <a:solidFill>
                  <a:srgbClr val="585858"/>
                </a:solidFill>
                <a:latin typeface="Arial"/>
                <a:cs typeface="Arial"/>
              </a:rPr>
              <a:t>sẽ </a:t>
            </a:r>
            <a:r>
              <a:rPr sz="2400" spc="10" dirty="0">
                <a:solidFill>
                  <a:srgbClr val="585858"/>
                </a:solidFill>
                <a:latin typeface="Arial"/>
                <a:cs typeface="Arial"/>
              </a:rPr>
              <a:t>trở </a:t>
            </a:r>
            <a:r>
              <a:rPr sz="2400" spc="-10" dirty="0">
                <a:solidFill>
                  <a:srgbClr val="585858"/>
                </a:solidFill>
                <a:latin typeface="Arial"/>
                <a:cs typeface="Arial"/>
              </a:rPr>
              <a:t>nên </a:t>
            </a:r>
            <a:r>
              <a:rPr sz="2400" spc="5" dirty="0">
                <a:solidFill>
                  <a:srgbClr val="585858"/>
                </a:solidFill>
                <a:latin typeface="Arial"/>
                <a:cs typeface="Arial"/>
              </a:rPr>
              <a:t>vô </a:t>
            </a:r>
            <a:r>
              <a:rPr sz="2400" spc="-20" dirty="0">
                <a:solidFill>
                  <a:srgbClr val="585858"/>
                </a:solidFill>
                <a:latin typeface="Arial"/>
                <a:cs typeface="Arial"/>
              </a:rPr>
              <a:t>nghĩa </a:t>
            </a:r>
            <a:r>
              <a:rPr sz="2400" spc="-10" dirty="0">
                <a:solidFill>
                  <a:srgbClr val="585858"/>
                </a:solidFill>
                <a:latin typeface="Arial"/>
                <a:cs typeface="Arial"/>
              </a:rPr>
              <a:t>nếu</a:t>
            </a:r>
            <a:r>
              <a:rPr sz="2400" spc="215" dirty="0">
                <a:solidFill>
                  <a:srgbClr val="585858"/>
                </a:solidFill>
                <a:latin typeface="Arial"/>
                <a:cs typeface="Arial"/>
              </a:rPr>
              <a:t> </a:t>
            </a:r>
            <a:r>
              <a:rPr sz="2400" spc="5" dirty="0">
                <a:solidFill>
                  <a:srgbClr val="585858"/>
                </a:solidFill>
                <a:latin typeface="Arial"/>
                <a:cs typeface="Arial"/>
              </a:rPr>
              <a:t>chúng</a:t>
            </a:r>
            <a:endParaRPr sz="2400">
              <a:latin typeface="Arial"/>
              <a:cs typeface="Arial"/>
            </a:endParaRPr>
          </a:p>
          <a:p>
            <a:pPr marL="286385">
              <a:lnSpc>
                <a:spcPts val="2735"/>
              </a:lnSpc>
            </a:pPr>
            <a:r>
              <a:rPr sz="2400" spc="30" dirty="0">
                <a:solidFill>
                  <a:srgbClr val="585858"/>
                </a:solidFill>
                <a:latin typeface="Arial"/>
                <a:cs typeface="Arial"/>
              </a:rPr>
              <a:t>không </a:t>
            </a:r>
            <a:r>
              <a:rPr sz="2400" spc="15" dirty="0">
                <a:solidFill>
                  <a:srgbClr val="585858"/>
                </a:solidFill>
                <a:latin typeface="Arial"/>
                <a:cs typeface="Arial"/>
              </a:rPr>
              <a:t>cộng </a:t>
            </a:r>
            <a:r>
              <a:rPr sz="2400" spc="-20" dirty="0">
                <a:solidFill>
                  <a:srgbClr val="585858"/>
                </a:solidFill>
                <a:latin typeface="Arial"/>
                <a:cs typeface="Arial"/>
              </a:rPr>
              <a:t>tác </a:t>
            </a:r>
            <a:r>
              <a:rPr sz="2400" spc="-50" dirty="0">
                <a:solidFill>
                  <a:srgbClr val="585858"/>
                </a:solidFill>
                <a:latin typeface="Arial"/>
                <a:cs typeface="Arial"/>
              </a:rPr>
              <a:t>với </a:t>
            </a:r>
            <a:r>
              <a:rPr sz="2400" spc="-15" dirty="0">
                <a:solidFill>
                  <a:srgbClr val="585858"/>
                </a:solidFill>
                <a:latin typeface="Arial"/>
                <a:cs typeface="Arial"/>
              </a:rPr>
              <a:t>nhau </a:t>
            </a:r>
            <a:r>
              <a:rPr sz="2400" spc="-5" dirty="0">
                <a:solidFill>
                  <a:srgbClr val="585858"/>
                </a:solidFill>
                <a:latin typeface="Arial"/>
                <a:cs typeface="Arial"/>
              </a:rPr>
              <a:t>để </a:t>
            </a:r>
            <a:r>
              <a:rPr sz="2400" spc="15" dirty="0">
                <a:solidFill>
                  <a:srgbClr val="585858"/>
                </a:solidFill>
                <a:latin typeface="Arial"/>
                <a:cs typeface="Arial"/>
              </a:rPr>
              <a:t>giải </a:t>
            </a:r>
            <a:r>
              <a:rPr sz="2400" spc="25" dirty="0">
                <a:solidFill>
                  <a:srgbClr val="585858"/>
                </a:solidFill>
                <a:latin typeface="Arial"/>
                <a:cs typeface="Arial"/>
              </a:rPr>
              <a:t>quyết </a:t>
            </a:r>
            <a:r>
              <a:rPr sz="2400" spc="-50" dirty="0">
                <a:solidFill>
                  <a:srgbClr val="585858"/>
                </a:solidFill>
                <a:latin typeface="Arial"/>
                <a:cs typeface="Arial"/>
              </a:rPr>
              <a:t>vấn</a:t>
            </a:r>
            <a:r>
              <a:rPr sz="2400" spc="20" dirty="0">
                <a:solidFill>
                  <a:srgbClr val="585858"/>
                </a:solidFill>
                <a:latin typeface="Arial"/>
                <a:cs typeface="Arial"/>
              </a:rPr>
              <a:t> </a:t>
            </a:r>
            <a:r>
              <a:rPr sz="2400" spc="-50" dirty="0">
                <a:solidFill>
                  <a:srgbClr val="585858"/>
                </a:solidFill>
                <a:latin typeface="Arial"/>
                <a:cs typeface="Arial"/>
              </a:rPr>
              <a:t>đề.</a:t>
            </a:r>
            <a:endParaRPr sz="2400">
              <a:latin typeface="Arial"/>
              <a:cs typeface="Arial"/>
            </a:endParaRPr>
          </a:p>
          <a:p>
            <a:pPr marL="560705" marR="238760" lvl="1" indent="-228600">
              <a:lnSpc>
                <a:spcPts val="2160"/>
              </a:lnSpc>
              <a:spcBef>
                <a:spcPts val="1045"/>
              </a:spcBef>
              <a:buFont typeface="Georgia"/>
              <a:buChar char="−"/>
              <a:tabLst>
                <a:tab pos="561340" algn="l"/>
              </a:tabLst>
            </a:pPr>
            <a:r>
              <a:rPr sz="2000" spc="75" dirty="0">
                <a:solidFill>
                  <a:srgbClr val="585858"/>
                </a:solidFill>
                <a:latin typeface="Arial"/>
                <a:cs typeface="Arial"/>
              </a:rPr>
              <a:t>Mỗi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10" dirty="0">
                <a:solidFill>
                  <a:srgbClr val="585858"/>
                </a:solidFill>
                <a:latin typeface="Arial"/>
                <a:cs typeface="Arial"/>
              </a:rPr>
              <a:t>có </a:t>
            </a:r>
            <a:r>
              <a:rPr sz="2000" dirty="0">
                <a:solidFill>
                  <a:srgbClr val="585858"/>
                </a:solidFill>
                <a:latin typeface="Arial"/>
                <a:cs typeface="Arial"/>
              </a:rPr>
              <a:t>trách </a:t>
            </a:r>
            <a:r>
              <a:rPr sz="2000" spc="10" dirty="0">
                <a:solidFill>
                  <a:srgbClr val="585858"/>
                </a:solidFill>
                <a:latin typeface="Arial"/>
                <a:cs typeface="Arial"/>
              </a:rPr>
              <a:t>nhiệm </a:t>
            </a:r>
            <a:r>
              <a:rPr sz="2000" dirty="0">
                <a:solidFill>
                  <a:srgbClr val="585858"/>
                </a:solidFill>
                <a:latin typeface="Arial"/>
                <a:cs typeface="Arial"/>
              </a:rPr>
              <a:t>quản lý </a:t>
            </a:r>
            <a:r>
              <a:rPr sz="2000" spc="-10" dirty="0">
                <a:solidFill>
                  <a:srgbClr val="585858"/>
                </a:solidFill>
                <a:latin typeface="Arial"/>
                <a:cs typeface="Arial"/>
              </a:rPr>
              <a:t>hành </a:t>
            </a:r>
            <a:r>
              <a:rPr sz="2000" dirty="0">
                <a:solidFill>
                  <a:srgbClr val="585858"/>
                </a:solidFill>
                <a:latin typeface="Arial"/>
                <a:cs typeface="Arial"/>
              </a:rPr>
              <a:t>vi </a:t>
            </a:r>
            <a:r>
              <a:rPr sz="2000" spc="-90" dirty="0">
                <a:solidFill>
                  <a:srgbClr val="585858"/>
                </a:solidFill>
                <a:latin typeface="Arial"/>
                <a:cs typeface="Arial"/>
              </a:rPr>
              <a:t>và</a:t>
            </a:r>
            <a:r>
              <a:rPr sz="2000" spc="-220" dirty="0">
                <a:solidFill>
                  <a:srgbClr val="585858"/>
                </a:solidFill>
                <a:latin typeface="Arial"/>
                <a:cs typeface="Arial"/>
              </a:rPr>
              <a:t> </a:t>
            </a:r>
            <a:r>
              <a:rPr sz="2000" spc="30" dirty="0">
                <a:solidFill>
                  <a:srgbClr val="585858"/>
                </a:solidFill>
                <a:latin typeface="Arial"/>
                <a:cs typeface="Arial"/>
              </a:rPr>
              <a:t>trạng  </a:t>
            </a:r>
            <a:r>
              <a:rPr sz="2000" spc="20" dirty="0">
                <a:solidFill>
                  <a:srgbClr val="585858"/>
                </a:solidFill>
                <a:latin typeface="Arial"/>
                <a:cs typeface="Arial"/>
              </a:rPr>
              <a:t>thái </a:t>
            </a:r>
            <a:r>
              <a:rPr sz="2000" spc="-50" dirty="0">
                <a:solidFill>
                  <a:srgbClr val="585858"/>
                </a:solidFill>
                <a:latin typeface="Arial"/>
                <a:cs typeface="Arial"/>
              </a:rPr>
              <a:t>của</a:t>
            </a:r>
            <a:r>
              <a:rPr sz="2000" spc="-55" dirty="0">
                <a:solidFill>
                  <a:srgbClr val="585858"/>
                </a:solidFill>
                <a:latin typeface="Arial"/>
                <a:cs typeface="Arial"/>
              </a:rPr>
              <a:t> </a:t>
            </a:r>
            <a:r>
              <a:rPr sz="2000" spc="-15" dirty="0">
                <a:solidFill>
                  <a:srgbClr val="585858"/>
                </a:solidFill>
                <a:latin typeface="Arial"/>
                <a:cs typeface="Arial"/>
              </a:rPr>
              <a:t>nó.</a:t>
            </a:r>
            <a:endParaRPr sz="2000">
              <a:latin typeface="Arial"/>
              <a:cs typeface="Arial"/>
            </a:endParaRPr>
          </a:p>
          <a:p>
            <a:pPr marL="560705" lvl="1" indent="-229235">
              <a:lnSpc>
                <a:spcPts val="2280"/>
              </a:lnSpc>
              <a:spcBef>
                <a:spcPts val="725"/>
              </a:spcBef>
              <a:buFont typeface="Georgia"/>
              <a:buChar char="−"/>
              <a:tabLst>
                <a:tab pos="561340" algn="l"/>
              </a:tabLst>
            </a:pPr>
            <a:r>
              <a:rPr sz="2000" spc="-5" dirty="0">
                <a:solidFill>
                  <a:srgbClr val="585858"/>
                </a:solidFill>
                <a:latin typeface="Arial"/>
                <a:cs typeface="Arial"/>
              </a:rPr>
              <a:t>Không </a:t>
            </a:r>
            <a:r>
              <a:rPr sz="2000" spc="75" dirty="0">
                <a:solidFill>
                  <a:srgbClr val="585858"/>
                </a:solidFill>
                <a:latin typeface="Arial"/>
                <a:cs typeface="Arial"/>
              </a:rPr>
              <a:t>một </a:t>
            </a:r>
            <a:r>
              <a:rPr sz="2000" spc="-65" dirty="0">
                <a:solidFill>
                  <a:srgbClr val="585858"/>
                </a:solidFill>
                <a:latin typeface="Arial"/>
                <a:cs typeface="Arial"/>
              </a:rPr>
              <a:t>ai, </a:t>
            </a:r>
            <a:r>
              <a:rPr sz="2000" spc="30" dirty="0">
                <a:solidFill>
                  <a:srgbClr val="585858"/>
                </a:solidFill>
                <a:latin typeface="Arial"/>
                <a:cs typeface="Arial"/>
              </a:rPr>
              <a:t>không </a:t>
            </a:r>
            <a:r>
              <a:rPr sz="2000" spc="75" dirty="0">
                <a:solidFill>
                  <a:srgbClr val="585858"/>
                </a:solidFill>
                <a:latin typeface="Arial"/>
                <a:cs typeface="Arial"/>
              </a:rPr>
              <a:t>một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5" dirty="0">
                <a:solidFill>
                  <a:srgbClr val="585858"/>
                </a:solidFill>
                <a:latin typeface="Arial"/>
                <a:cs typeface="Arial"/>
              </a:rPr>
              <a:t>nào </a:t>
            </a:r>
            <a:r>
              <a:rPr sz="2000" spc="-10" dirty="0">
                <a:solidFill>
                  <a:srgbClr val="585858"/>
                </a:solidFill>
                <a:latin typeface="Arial"/>
                <a:cs typeface="Arial"/>
              </a:rPr>
              <a:t>lại </a:t>
            </a:r>
            <a:r>
              <a:rPr sz="2000" spc="-20" dirty="0">
                <a:solidFill>
                  <a:srgbClr val="585858"/>
                </a:solidFill>
                <a:latin typeface="Arial"/>
                <a:cs typeface="Arial"/>
              </a:rPr>
              <a:t>tự </a:t>
            </a:r>
            <a:r>
              <a:rPr sz="2000" spc="5" dirty="0">
                <a:solidFill>
                  <a:srgbClr val="585858"/>
                </a:solidFill>
                <a:latin typeface="Arial"/>
                <a:cs typeface="Arial"/>
              </a:rPr>
              <a:t>mình</a:t>
            </a:r>
            <a:r>
              <a:rPr sz="2000" spc="-260" dirty="0">
                <a:solidFill>
                  <a:srgbClr val="585858"/>
                </a:solidFill>
                <a:latin typeface="Arial"/>
                <a:cs typeface="Arial"/>
              </a:rPr>
              <a:t> </a:t>
            </a:r>
            <a:r>
              <a:rPr sz="2000" spc="-5" dirty="0">
                <a:solidFill>
                  <a:srgbClr val="585858"/>
                </a:solidFill>
                <a:latin typeface="Arial"/>
                <a:cs typeface="Arial"/>
              </a:rPr>
              <a:t>làm</a:t>
            </a:r>
            <a:endParaRPr sz="2000">
              <a:latin typeface="Arial"/>
              <a:cs typeface="Arial"/>
            </a:endParaRPr>
          </a:p>
          <a:p>
            <a:pPr marL="560705">
              <a:lnSpc>
                <a:spcPts val="2280"/>
              </a:lnSpc>
            </a:pPr>
            <a:r>
              <a:rPr sz="2000" spc="-75" dirty="0">
                <a:solidFill>
                  <a:srgbClr val="585858"/>
                </a:solidFill>
                <a:latin typeface="Arial"/>
                <a:cs typeface="Arial"/>
              </a:rPr>
              <a:t>được </a:t>
            </a:r>
            <a:r>
              <a:rPr sz="2000" spc="55" dirty="0">
                <a:solidFill>
                  <a:srgbClr val="585858"/>
                </a:solidFill>
                <a:latin typeface="Arial"/>
                <a:cs typeface="Arial"/>
              </a:rPr>
              <a:t>mọi</a:t>
            </a:r>
            <a:r>
              <a:rPr sz="2000" spc="50" dirty="0">
                <a:solidFill>
                  <a:srgbClr val="585858"/>
                </a:solidFill>
                <a:latin typeface="Arial"/>
                <a:cs typeface="Arial"/>
              </a:rPr>
              <a:t> </a:t>
            </a:r>
            <a:r>
              <a:rPr sz="2000" spc="-55" dirty="0">
                <a:solidFill>
                  <a:srgbClr val="585858"/>
                </a:solidFill>
                <a:latin typeface="Arial"/>
                <a:cs typeface="Arial"/>
              </a:rPr>
              <a:t>việc.</a:t>
            </a:r>
            <a:endParaRPr sz="2000">
              <a:latin typeface="Arial"/>
              <a:cs typeface="Arial"/>
            </a:endParaRPr>
          </a:p>
          <a:p>
            <a:pPr marL="286385" indent="-274320">
              <a:spcBef>
                <a:spcPts val="1495"/>
              </a:spcBef>
              <a:buChar char="•"/>
              <a:tabLst>
                <a:tab pos="286385" algn="l"/>
                <a:tab pos="287020" algn="l"/>
              </a:tabLst>
            </a:pP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tương tác </a:t>
            </a:r>
            <a:r>
              <a:rPr sz="2400" spc="-50" dirty="0">
                <a:solidFill>
                  <a:srgbClr val="585858"/>
                </a:solidFill>
                <a:latin typeface="Arial"/>
                <a:cs typeface="Arial"/>
              </a:rPr>
              <a:t>với </a:t>
            </a:r>
            <a:r>
              <a:rPr sz="2400" spc="-15" dirty="0">
                <a:solidFill>
                  <a:srgbClr val="585858"/>
                </a:solidFill>
                <a:latin typeface="Arial"/>
                <a:cs typeface="Arial"/>
              </a:rPr>
              <a:t>nhau </a:t>
            </a:r>
            <a:r>
              <a:rPr sz="2400" spc="-50" dirty="0">
                <a:solidFill>
                  <a:srgbClr val="585858"/>
                </a:solidFill>
                <a:latin typeface="Arial"/>
                <a:cs typeface="Arial"/>
              </a:rPr>
              <a:t>như </a:t>
            </a:r>
            <a:r>
              <a:rPr sz="2400" spc="30" dirty="0">
                <a:solidFill>
                  <a:srgbClr val="585858"/>
                </a:solidFill>
                <a:latin typeface="Arial"/>
                <a:cs typeface="Arial"/>
              </a:rPr>
              <a:t>thế</a:t>
            </a:r>
            <a:r>
              <a:rPr sz="2400" spc="229" dirty="0">
                <a:solidFill>
                  <a:srgbClr val="585858"/>
                </a:solidFill>
                <a:latin typeface="Arial"/>
                <a:cs typeface="Arial"/>
              </a:rPr>
              <a:t> </a:t>
            </a:r>
            <a:r>
              <a:rPr sz="2400" spc="-70" dirty="0">
                <a:solidFill>
                  <a:srgbClr val="585858"/>
                </a:solidFill>
                <a:latin typeface="Arial"/>
                <a:cs typeface="Arial"/>
              </a:rPr>
              <a:t>nào?</a:t>
            </a:r>
            <a:endParaRPr sz="2400">
              <a:latin typeface="Arial"/>
              <a:cs typeface="Arial"/>
            </a:endParaRPr>
          </a:p>
          <a:p>
            <a:pPr marL="560705" lvl="1" indent="-229235">
              <a:spcBef>
                <a:spcPts val="775"/>
              </a:spcBef>
              <a:buFont typeface="Georgia"/>
              <a:buChar char="−"/>
              <a:tabLst>
                <a:tab pos="561340" algn="l"/>
              </a:tabLst>
            </a:pPr>
            <a:r>
              <a:rPr sz="2000" spc="-15" dirty="0">
                <a:solidFill>
                  <a:srgbClr val="585858"/>
                </a:solidFill>
                <a:latin typeface="Arial"/>
                <a:cs typeface="Arial"/>
              </a:rPr>
              <a:t>Chúng tương tác </a:t>
            </a:r>
            <a:r>
              <a:rPr sz="2000" spc="-40" dirty="0">
                <a:solidFill>
                  <a:srgbClr val="585858"/>
                </a:solidFill>
                <a:latin typeface="Arial"/>
                <a:cs typeface="Arial"/>
              </a:rPr>
              <a:t>với </a:t>
            </a:r>
            <a:r>
              <a:rPr sz="2000" spc="-10" dirty="0">
                <a:solidFill>
                  <a:srgbClr val="585858"/>
                </a:solidFill>
                <a:latin typeface="Arial"/>
                <a:cs typeface="Arial"/>
              </a:rPr>
              <a:t>nhau </a:t>
            </a:r>
            <a:r>
              <a:rPr sz="2000" spc="60" dirty="0">
                <a:solidFill>
                  <a:srgbClr val="585858"/>
                </a:solidFill>
                <a:latin typeface="Arial"/>
                <a:cs typeface="Arial"/>
              </a:rPr>
              <a:t>thông </a:t>
            </a:r>
            <a:r>
              <a:rPr sz="2000" dirty="0">
                <a:solidFill>
                  <a:srgbClr val="585858"/>
                </a:solidFill>
                <a:latin typeface="Arial"/>
                <a:cs typeface="Arial"/>
              </a:rPr>
              <a:t>qua </a:t>
            </a:r>
            <a:r>
              <a:rPr sz="2000" spc="-80" dirty="0">
                <a:solidFill>
                  <a:srgbClr val="585858"/>
                </a:solidFill>
                <a:latin typeface="Arial"/>
                <a:cs typeface="Arial"/>
              </a:rPr>
              <a:t>các </a:t>
            </a:r>
            <a:r>
              <a:rPr sz="2000" spc="60" dirty="0">
                <a:solidFill>
                  <a:srgbClr val="585858"/>
                </a:solidFill>
                <a:latin typeface="Arial"/>
                <a:cs typeface="Arial"/>
              </a:rPr>
              <a:t>thông</a:t>
            </a:r>
            <a:r>
              <a:rPr sz="2000" spc="-90" dirty="0">
                <a:solidFill>
                  <a:srgbClr val="585858"/>
                </a:solidFill>
                <a:latin typeface="Arial"/>
                <a:cs typeface="Arial"/>
              </a:rPr>
              <a:t> </a:t>
            </a:r>
            <a:r>
              <a:rPr sz="2000" spc="-10" dirty="0">
                <a:solidFill>
                  <a:srgbClr val="585858"/>
                </a:solidFill>
                <a:latin typeface="Arial"/>
                <a:cs typeface="Arial"/>
              </a:rPr>
              <a:t>điệp.</a:t>
            </a:r>
            <a:endParaRPr sz="2000">
              <a:latin typeface="Arial"/>
              <a:cs typeface="Arial"/>
            </a:endParaRPr>
          </a:p>
          <a:p>
            <a:pPr marL="560705" marR="5080" lvl="1" indent="-228600">
              <a:lnSpc>
                <a:spcPts val="2160"/>
              </a:lnSpc>
              <a:spcBef>
                <a:spcPts val="1040"/>
              </a:spcBef>
              <a:buFont typeface="Georgia"/>
              <a:buChar char="−"/>
              <a:tabLst>
                <a:tab pos="561340" algn="l"/>
              </a:tabLst>
            </a:pPr>
            <a:r>
              <a:rPr sz="2000" spc="-45" dirty="0">
                <a:solidFill>
                  <a:srgbClr val="585858"/>
                </a:solidFill>
                <a:latin typeface="Arial"/>
                <a:cs typeface="Arial"/>
              </a:rPr>
              <a:t>Cho </a:t>
            </a:r>
            <a:r>
              <a:rPr sz="2000" spc="35" dirty="0">
                <a:solidFill>
                  <a:srgbClr val="585858"/>
                </a:solidFill>
                <a:latin typeface="Arial"/>
                <a:cs typeface="Arial"/>
              </a:rPr>
              <a:t>biết </a:t>
            </a:r>
            <a:r>
              <a:rPr sz="2000" spc="-5" dirty="0">
                <a:solidFill>
                  <a:srgbClr val="585858"/>
                </a:solidFill>
                <a:latin typeface="Arial"/>
                <a:cs typeface="Arial"/>
              </a:rPr>
              <a:t>làm </a:t>
            </a:r>
            <a:r>
              <a:rPr sz="2000" spc="25" dirty="0">
                <a:solidFill>
                  <a:srgbClr val="585858"/>
                </a:solidFill>
                <a:latin typeface="Arial"/>
                <a:cs typeface="Arial"/>
              </a:rPr>
              <a:t>thế </a:t>
            </a:r>
            <a:r>
              <a:rPr sz="2000" spc="-5" dirty="0">
                <a:solidFill>
                  <a:srgbClr val="585858"/>
                </a:solidFill>
                <a:latin typeface="Arial"/>
                <a:cs typeface="Arial"/>
              </a:rPr>
              <a:t>nào </a:t>
            </a:r>
            <a:r>
              <a:rPr sz="2000" spc="-20" dirty="0">
                <a:solidFill>
                  <a:srgbClr val="585858"/>
                </a:solidFill>
                <a:latin typeface="Arial"/>
                <a:cs typeface="Arial"/>
              </a:rPr>
              <a:t>mà </a:t>
            </a:r>
            <a:r>
              <a:rPr sz="2000" spc="75" dirty="0">
                <a:solidFill>
                  <a:srgbClr val="585858"/>
                </a:solidFill>
                <a:latin typeface="Arial"/>
                <a:cs typeface="Arial"/>
              </a:rPr>
              <a:t>một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30" dirty="0">
                <a:solidFill>
                  <a:srgbClr val="585858"/>
                </a:solidFill>
                <a:latin typeface="Arial"/>
                <a:cs typeface="Arial"/>
              </a:rPr>
              <a:t>yêu </a:t>
            </a:r>
            <a:r>
              <a:rPr sz="2000" spc="-50" dirty="0">
                <a:solidFill>
                  <a:srgbClr val="585858"/>
                </a:solidFill>
                <a:latin typeface="Arial"/>
                <a:cs typeface="Arial"/>
              </a:rPr>
              <a:t>cầu </a:t>
            </a:r>
            <a:r>
              <a:rPr sz="2000" spc="75" dirty="0">
                <a:solidFill>
                  <a:srgbClr val="585858"/>
                </a:solidFill>
                <a:latin typeface="Arial"/>
                <a:cs typeface="Arial"/>
              </a:rPr>
              <a:t>một</a:t>
            </a:r>
            <a:r>
              <a:rPr sz="2000" spc="-170" dirty="0">
                <a:solidFill>
                  <a:srgbClr val="585858"/>
                </a:solidFill>
                <a:latin typeface="Arial"/>
                <a:cs typeface="Arial"/>
              </a:rPr>
              <a: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45" dirty="0">
                <a:solidFill>
                  <a:srgbClr val="585858"/>
                </a:solidFill>
                <a:latin typeface="Arial"/>
                <a:cs typeface="Arial"/>
              </a:rPr>
              <a:t>khác </a:t>
            </a:r>
            <a:r>
              <a:rPr sz="2000" spc="-25" dirty="0">
                <a:solidFill>
                  <a:srgbClr val="585858"/>
                </a:solidFill>
                <a:latin typeface="Arial"/>
                <a:cs typeface="Arial"/>
              </a:rPr>
              <a:t>thực </a:t>
            </a:r>
            <a:r>
              <a:rPr sz="2000" spc="5" dirty="0">
                <a:solidFill>
                  <a:srgbClr val="585858"/>
                </a:solidFill>
                <a:latin typeface="Arial"/>
                <a:cs typeface="Arial"/>
              </a:rPr>
              <a:t>hiện </a:t>
            </a:r>
            <a:r>
              <a:rPr sz="2000" spc="-5" dirty="0">
                <a:solidFill>
                  <a:srgbClr val="585858"/>
                </a:solidFill>
                <a:latin typeface="Arial"/>
                <a:cs typeface="Arial"/>
              </a:rPr>
              <a:t>hành</a:t>
            </a:r>
            <a:r>
              <a:rPr sz="2000" dirty="0">
                <a:solidFill>
                  <a:srgbClr val="585858"/>
                </a:solidFill>
                <a:latin typeface="Arial"/>
                <a:cs typeface="Arial"/>
              </a:rPr>
              <a:t> </a:t>
            </a:r>
            <a:r>
              <a:rPr sz="2000" spc="15" dirty="0">
                <a:solidFill>
                  <a:srgbClr val="585858"/>
                </a:solidFill>
                <a:latin typeface="Arial"/>
                <a:cs typeface="Arial"/>
              </a:rPr>
              <a:t>động.</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106</a:t>
            </a:fld>
            <a:endParaRPr spc="-90" dirty="0"/>
          </a:p>
        </p:txBody>
      </p:sp>
      <p:sp>
        <p:nvSpPr>
          <p:cNvPr id="3" name="object 3"/>
          <p:cNvSpPr txBox="1">
            <a:spLocks noGrp="1"/>
          </p:cNvSpPr>
          <p:nvPr>
            <p:ph type="title"/>
          </p:nvPr>
        </p:nvSpPr>
        <p:spPr>
          <a:xfrm>
            <a:off x="2574442" y="730708"/>
            <a:ext cx="6928484"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60" dirty="0"/>
              <a:t>đối</a:t>
            </a:r>
            <a:r>
              <a:rPr spc="-335" dirty="0"/>
              <a:t> </a:t>
            </a:r>
            <a:r>
              <a:rPr spc="95" dirty="0"/>
              <a:t>tượng</a:t>
            </a:r>
            <a:r>
              <a:rPr spc="-345" dirty="0"/>
              <a:t> </a:t>
            </a:r>
            <a:r>
              <a:rPr spc="265" dirty="0"/>
              <a:t>cần</a:t>
            </a:r>
            <a:r>
              <a:rPr spc="-325" dirty="0"/>
              <a:t> </a:t>
            </a:r>
            <a:r>
              <a:rPr spc="215" dirty="0"/>
              <a:t>phải</a:t>
            </a:r>
            <a:r>
              <a:rPr spc="-330" dirty="0"/>
              <a:t> </a:t>
            </a:r>
            <a:r>
              <a:rPr spc="195" dirty="0"/>
              <a:t>cộng</a:t>
            </a:r>
            <a:r>
              <a:rPr spc="-325" dirty="0"/>
              <a:t> </a:t>
            </a:r>
            <a:r>
              <a:rPr spc="130" dirty="0"/>
              <a:t>tác</a:t>
            </a:r>
          </a:p>
        </p:txBody>
      </p:sp>
    </p:spTree>
    <p:extLst>
      <p:ext uri="{BB962C8B-B14F-4D97-AF65-F5344CB8AC3E}">
        <p14:creationId xmlns:p14="http://schemas.microsoft.com/office/powerpoint/2010/main" val="24971658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107</a:t>
            </a:fld>
            <a:endParaRPr spc="-90" dirty="0"/>
          </a:p>
        </p:txBody>
      </p:sp>
      <p:pic>
        <p:nvPicPr>
          <p:cNvPr id="1026" name="Picture 2" descr="Sequence Diagram in UML Diagram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800"/>
            <a:ext cx="9677400" cy="582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5113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707505" cy="72072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Tương </a:t>
            </a:r>
            <a:r>
              <a:rPr sz="2400" spc="-20" dirty="0">
                <a:solidFill>
                  <a:srgbClr val="585858"/>
                </a:solidFill>
                <a:latin typeface="Arial"/>
                <a:cs typeface="Arial"/>
              </a:rPr>
              <a:t>tác </a:t>
            </a:r>
            <a:r>
              <a:rPr sz="2400" spc="-45" dirty="0">
                <a:solidFill>
                  <a:srgbClr val="585858"/>
                </a:solidFill>
                <a:latin typeface="Arial"/>
                <a:cs typeface="Arial"/>
              </a:rPr>
              <a:t>giữa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15" dirty="0">
                <a:solidFill>
                  <a:srgbClr val="585858"/>
                </a:solidFill>
                <a:latin typeface="Arial"/>
                <a:cs typeface="Arial"/>
              </a:rPr>
              <a:t>đăng </a:t>
            </a:r>
            <a:r>
              <a:rPr sz="2400" spc="-25" dirty="0">
                <a:solidFill>
                  <a:srgbClr val="585858"/>
                </a:solidFill>
                <a:latin typeface="Arial"/>
                <a:cs typeface="Arial"/>
              </a:rPr>
              <a:t>ký </a:t>
            </a:r>
            <a:r>
              <a:rPr sz="2400" spc="-20" dirty="0">
                <a:solidFill>
                  <a:srgbClr val="585858"/>
                </a:solidFill>
                <a:latin typeface="Arial"/>
                <a:cs typeface="Arial"/>
              </a:rPr>
              <a:t>khóa </a:t>
            </a:r>
            <a:r>
              <a:rPr sz="2400" spc="-5" dirty="0">
                <a:solidFill>
                  <a:srgbClr val="585858"/>
                </a:solidFill>
                <a:latin typeface="Arial"/>
                <a:cs typeface="Arial"/>
              </a:rPr>
              <a:t>học</a:t>
            </a:r>
            <a:r>
              <a:rPr sz="2400" spc="105" dirty="0">
                <a:solidFill>
                  <a:srgbClr val="585858"/>
                </a:solidFill>
                <a:latin typeface="Arial"/>
                <a:cs typeface="Arial"/>
              </a:rPr>
              <a:t> </a:t>
            </a:r>
            <a:r>
              <a:rPr sz="2400" spc="-50" dirty="0">
                <a:solidFill>
                  <a:srgbClr val="585858"/>
                </a:solidFill>
                <a:latin typeface="Arial"/>
                <a:cs typeface="Arial"/>
              </a:rPr>
              <a:t>với</a:t>
            </a:r>
            <a:endParaRPr sz="2400">
              <a:latin typeface="Arial"/>
              <a:cs typeface="Arial"/>
            </a:endParaRPr>
          </a:p>
          <a:p>
            <a:pPr marL="286385">
              <a:lnSpc>
                <a:spcPts val="2735"/>
              </a:lnSpc>
            </a:pPr>
            <a:r>
              <a:rPr sz="2400" spc="-30" dirty="0">
                <a:solidFill>
                  <a:srgbClr val="585858"/>
                </a:solidFill>
                <a:latin typeface="Arial"/>
                <a:cs typeface="Arial"/>
              </a:rPr>
              <a:t>hệ </a:t>
            </a:r>
            <a:r>
              <a:rPr sz="2400" spc="65" dirty="0">
                <a:solidFill>
                  <a:srgbClr val="585858"/>
                </a:solidFill>
                <a:latin typeface="Arial"/>
                <a:cs typeface="Arial"/>
              </a:rPr>
              <a:t>thống thông </a:t>
            </a:r>
            <a:r>
              <a:rPr sz="2400" spc="70" dirty="0">
                <a:solidFill>
                  <a:srgbClr val="585858"/>
                </a:solidFill>
                <a:latin typeface="Arial"/>
                <a:cs typeface="Arial"/>
              </a:rPr>
              <a:t>tin </a:t>
            </a:r>
            <a:r>
              <a:rPr sz="2400" spc="-25" dirty="0">
                <a:solidFill>
                  <a:srgbClr val="585858"/>
                </a:solidFill>
                <a:latin typeface="Arial"/>
                <a:cs typeface="Arial"/>
              </a:rPr>
              <a:t>khóa</a:t>
            </a:r>
            <a:r>
              <a:rPr sz="2400" spc="-170" dirty="0">
                <a:solidFill>
                  <a:srgbClr val="585858"/>
                </a:solidFill>
                <a:latin typeface="Arial"/>
                <a:cs typeface="Arial"/>
              </a:rPr>
              <a:t> </a:t>
            </a:r>
            <a:r>
              <a:rPr sz="2400" dirty="0">
                <a:solidFill>
                  <a:srgbClr val="585858"/>
                </a:solidFill>
                <a:latin typeface="Arial"/>
                <a:cs typeface="Arial"/>
              </a:rPr>
              <a:t>học</a:t>
            </a:r>
            <a:endParaRPr sz="2400">
              <a:latin typeface="Arial"/>
              <a:cs typeface="Arial"/>
            </a:endParaRP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4" name="object 4"/>
          <p:cNvSpPr txBox="1"/>
          <p:nvPr/>
        </p:nvSpPr>
        <p:spPr>
          <a:xfrm>
            <a:off x="3429125" y="4601158"/>
            <a:ext cx="751840" cy="184150"/>
          </a:xfrm>
          <a:prstGeom prst="rect">
            <a:avLst/>
          </a:prstGeom>
        </p:spPr>
        <p:txBody>
          <a:bodyPr vert="horz" wrap="square" lIns="0" tIns="0" rIns="0" bIns="0" rtlCol="0">
            <a:spAutoFit/>
          </a:bodyPr>
          <a:lstStyle/>
          <a:p>
            <a:pPr>
              <a:lnSpc>
                <a:spcPts val="1350"/>
              </a:lnSpc>
            </a:pPr>
            <a:r>
              <a:rPr sz="1200" dirty="0">
                <a:latin typeface="TeXGyrePagella"/>
                <a:cs typeface="TeXGyrePagella"/>
              </a:rPr>
              <a:t>: Car</a:t>
            </a:r>
            <a:r>
              <a:rPr sz="1200" spc="-100" dirty="0">
                <a:latin typeface="TeXGyrePagella"/>
                <a:cs typeface="TeXGyrePagella"/>
              </a:rPr>
              <a:t> </a:t>
            </a:r>
            <a:r>
              <a:rPr sz="1200" spc="-5" dirty="0">
                <a:latin typeface="TeXGyrePagella"/>
                <a:cs typeface="TeXGyrePagella"/>
              </a:rPr>
              <a:t>buyer</a:t>
            </a:r>
            <a:endParaRPr sz="1200">
              <a:latin typeface="TeXGyrePagella"/>
              <a:cs typeface="TeXGyrePagella"/>
            </a:endParaRPr>
          </a:p>
        </p:txBody>
      </p:sp>
      <p:grpSp>
        <p:nvGrpSpPr>
          <p:cNvPr id="5" name="object 5"/>
          <p:cNvGrpSpPr/>
          <p:nvPr/>
        </p:nvGrpSpPr>
        <p:grpSpPr>
          <a:xfrm>
            <a:off x="5663310" y="4541043"/>
            <a:ext cx="480059" cy="151130"/>
            <a:chOff x="4246117" y="5430043"/>
            <a:chExt cx="480059" cy="151130"/>
          </a:xfrm>
        </p:grpSpPr>
        <p:sp>
          <p:nvSpPr>
            <p:cNvPr id="6" name="object 6"/>
            <p:cNvSpPr/>
            <p:nvPr/>
          </p:nvSpPr>
          <p:spPr>
            <a:xfrm>
              <a:off x="4247006" y="5500750"/>
              <a:ext cx="478155" cy="3175"/>
            </a:xfrm>
            <a:custGeom>
              <a:avLst/>
              <a:gdLst/>
              <a:ahLst/>
              <a:cxnLst/>
              <a:rect l="l" t="t" r="r" b="b"/>
              <a:pathLst>
                <a:path w="478154" h="3175">
                  <a:moveTo>
                    <a:pt x="0" y="0"/>
                  </a:moveTo>
                  <a:lnTo>
                    <a:pt x="477773" y="3175"/>
                  </a:lnTo>
                </a:path>
              </a:pathLst>
            </a:custGeom>
            <a:ln w="3175">
              <a:solidFill>
                <a:srgbClr val="585858"/>
              </a:solidFill>
            </a:ln>
          </p:spPr>
          <p:txBody>
            <a:bodyPr wrap="square" lIns="0" tIns="0" rIns="0" bIns="0" rtlCol="0"/>
            <a:lstStyle/>
            <a:p>
              <a:endParaRPr/>
            </a:p>
          </p:txBody>
        </p:sp>
        <p:sp>
          <p:nvSpPr>
            <p:cNvPr id="7" name="object 7"/>
            <p:cNvSpPr/>
            <p:nvPr/>
          </p:nvSpPr>
          <p:spPr>
            <a:xfrm>
              <a:off x="4578730" y="5435599"/>
              <a:ext cx="139700" cy="139700"/>
            </a:xfrm>
            <a:custGeom>
              <a:avLst/>
              <a:gdLst/>
              <a:ahLst/>
              <a:cxnLst/>
              <a:rect l="l" t="t" r="r" b="b"/>
              <a:pathLst>
                <a:path w="139700" h="139700">
                  <a:moveTo>
                    <a:pt x="139700" y="68325"/>
                  </a:moveTo>
                  <a:lnTo>
                    <a:pt x="0" y="139700"/>
                  </a:lnTo>
                </a:path>
                <a:path w="139700" h="139700">
                  <a:moveTo>
                    <a:pt x="139700" y="68325"/>
                  </a:moveTo>
                  <a:lnTo>
                    <a:pt x="0" y="0"/>
                  </a:lnTo>
                </a:path>
              </a:pathLst>
            </a:custGeom>
            <a:ln w="11113">
              <a:solidFill>
                <a:srgbClr val="585858"/>
              </a:solidFill>
            </a:ln>
          </p:spPr>
          <p:txBody>
            <a:bodyPr wrap="square" lIns="0" tIns="0" rIns="0" bIns="0" rtlCol="0"/>
            <a:lstStyle/>
            <a:p>
              <a:endParaRPr/>
            </a:p>
          </p:txBody>
        </p:sp>
      </p:grpSp>
      <p:sp>
        <p:nvSpPr>
          <p:cNvPr id="8" name="object 8"/>
          <p:cNvSpPr/>
          <p:nvPr/>
        </p:nvSpPr>
        <p:spPr>
          <a:xfrm>
            <a:off x="5863971" y="3581400"/>
            <a:ext cx="85725" cy="533400"/>
          </a:xfrm>
          <a:custGeom>
            <a:avLst/>
            <a:gdLst/>
            <a:ahLst/>
            <a:cxnLst/>
            <a:rect l="l" t="t" r="r" b="b"/>
            <a:pathLst>
              <a:path w="85725" h="533400">
                <a:moveTo>
                  <a:pt x="28531" y="447717"/>
                </a:moveTo>
                <a:lnTo>
                  <a:pt x="0" y="447801"/>
                </a:lnTo>
                <a:lnTo>
                  <a:pt x="43052" y="533400"/>
                </a:lnTo>
                <a:lnTo>
                  <a:pt x="78528" y="462025"/>
                </a:lnTo>
                <a:lnTo>
                  <a:pt x="28575" y="462025"/>
                </a:lnTo>
                <a:lnTo>
                  <a:pt x="28531" y="447717"/>
                </a:lnTo>
                <a:close/>
              </a:path>
              <a:path w="85725" h="533400">
                <a:moveTo>
                  <a:pt x="57106" y="447632"/>
                </a:moveTo>
                <a:lnTo>
                  <a:pt x="28531" y="447717"/>
                </a:lnTo>
                <a:lnTo>
                  <a:pt x="28575" y="462025"/>
                </a:lnTo>
                <a:lnTo>
                  <a:pt x="57150" y="461899"/>
                </a:lnTo>
                <a:lnTo>
                  <a:pt x="57106" y="447632"/>
                </a:lnTo>
                <a:close/>
              </a:path>
              <a:path w="85725" h="533400">
                <a:moveTo>
                  <a:pt x="85725" y="447548"/>
                </a:moveTo>
                <a:lnTo>
                  <a:pt x="57106" y="447632"/>
                </a:lnTo>
                <a:lnTo>
                  <a:pt x="57150" y="461899"/>
                </a:lnTo>
                <a:lnTo>
                  <a:pt x="28575" y="462025"/>
                </a:lnTo>
                <a:lnTo>
                  <a:pt x="78528" y="462025"/>
                </a:lnTo>
                <a:lnTo>
                  <a:pt x="85725" y="447548"/>
                </a:lnTo>
                <a:close/>
              </a:path>
              <a:path w="85725" h="533400">
                <a:moveTo>
                  <a:pt x="55752" y="0"/>
                </a:moveTo>
                <a:lnTo>
                  <a:pt x="27177" y="0"/>
                </a:lnTo>
                <a:lnTo>
                  <a:pt x="28531" y="447717"/>
                </a:lnTo>
                <a:lnTo>
                  <a:pt x="57106" y="447632"/>
                </a:lnTo>
                <a:lnTo>
                  <a:pt x="55752" y="0"/>
                </a:lnTo>
                <a:close/>
              </a:path>
            </a:pathLst>
          </a:custGeom>
          <a:solidFill>
            <a:srgbClr val="EEC118"/>
          </a:solidFill>
        </p:spPr>
        <p:txBody>
          <a:bodyPr wrap="square" lIns="0" tIns="0" rIns="0" bIns="0" rtlCol="0"/>
          <a:lstStyle/>
          <a:p>
            <a:endParaRPr/>
          </a:p>
        </p:txBody>
      </p:sp>
      <p:sp>
        <p:nvSpPr>
          <p:cNvPr id="9" name="object 9"/>
          <p:cNvSpPr/>
          <p:nvPr/>
        </p:nvSpPr>
        <p:spPr>
          <a:xfrm>
            <a:off x="2943224" y="4572000"/>
            <a:ext cx="1878330" cy="406400"/>
          </a:xfrm>
          <a:custGeom>
            <a:avLst/>
            <a:gdLst/>
            <a:ahLst/>
            <a:cxnLst/>
            <a:rect l="l" t="t" r="r" b="b"/>
            <a:pathLst>
              <a:path w="1878329" h="406400">
                <a:moveTo>
                  <a:pt x="1878075" y="0"/>
                </a:moveTo>
                <a:lnTo>
                  <a:pt x="0" y="0"/>
                </a:lnTo>
                <a:lnTo>
                  <a:pt x="0" y="406400"/>
                </a:lnTo>
                <a:lnTo>
                  <a:pt x="1878075" y="406400"/>
                </a:lnTo>
                <a:lnTo>
                  <a:pt x="1878075" y="0"/>
                </a:lnTo>
                <a:close/>
              </a:path>
            </a:pathLst>
          </a:custGeom>
          <a:solidFill>
            <a:srgbClr val="FFFFCC"/>
          </a:solidFill>
        </p:spPr>
        <p:txBody>
          <a:bodyPr wrap="square" lIns="0" tIns="0" rIns="0" bIns="0" rtlCol="0"/>
          <a:lstStyle/>
          <a:p>
            <a:endParaRPr/>
          </a:p>
        </p:txBody>
      </p:sp>
      <p:sp>
        <p:nvSpPr>
          <p:cNvPr id="10" name="object 10"/>
          <p:cNvSpPr/>
          <p:nvPr/>
        </p:nvSpPr>
        <p:spPr>
          <a:xfrm>
            <a:off x="7239000" y="4572000"/>
            <a:ext cx="1825625" cy="406400"/>
          </a:xfrm>
          <a:custGeom>
            <a:avLst/>
            <a:gdLst/>
            <a:ahLst/>
            <a:cxnLst/>
            <a:rect l="l" t="t" r="r" b="b"/>
            <a:pathLst>
              <a:path w="1825625" h="406400">
                <a:moveTo>
                  <a:pt x="1825625" y="0"/>
                </a:moveTo>
                <a:lnTo>
                  <a:pt x="0" y="0"/>
                </a:lnTo>
                <a:lnTo>
                  <a:pt x="0" y="406400"/>
                </a:lnTo>
                <a:lnTo>
                  <a:pt x="1825625" y="406400"/>
                </a:lnTo>
                <a:lnTo>
                  <a:pt x="1825625" y="0"/>
                </a:lnTo>
                <a:close/>
              </a:path>
            </a:pathLst>
          </a:custGeom>
          <a:solidFill>
            <a:srgbClr val="FFFFCC"/>
          </a:solidFill>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val="492925212"/>
              </p:ext>
            </p:extLst>
          </p:nvPr>
        </p:nvGraphicFramePr>
        <p:xfrm>
          <a:off x="2942335" y="4571111"/>
          <a:ext cx="6122670" cy="406399"/>
        </p:xfrm>
        <a:graphic>
          <a:graphicData uri="http://schemas.openxmlformats.org/drawingml/2006/table">
            <a:tbl>
              <a:tblPr firstRow="1" bandRow="1">
                <a:tableStyleId>{2D5ABB26-0587-4C30-8999-92F81FD0307C}</a:tableStyleId>
              </a:tblPr>
              <a:tblGrid>
                <a:gridCol w="1878330">
                  <a:extLst>
                    <a:ext uri="{9D8B030D-6E8A-4147-A177-3AD203B41FA5}">
                      <a16:colId xmlns:a16="http://schemas.microsoft.com/office/drawing/2014/main" val="20000"/>
                    </a:ext>
                  </a:extLst>
                </a:gridCol>
                <a:gridCol w="2418080">
                  <a:extLst>
                    <a:ext uri="{9D8B030D-6E8A-4147-A177-3AD203B41FA5}">
                      <a16:colId xmlns:a16="http://schemas.microsoft.com/office/drawing/2014/main" val="20001"/>
                    </a:ext>
                  </a:extLst>
                </a:gridCol>
                <a:gridCol w="1826260">
                  <a:extLst>
                    <a:ext uri="{9D8B030D-6E8A-4147-A177-3AD203B41FA5}">
                      <a16:colId xmlns:a16="http://schemas.microsoft.com/office/drawing/2014/main" val="20002"/>
                    </a:ext>
                  </a:extLst>
                </a:gridCol>
              </a:tblGrid>
              <a:tr h="229393">
                <a:tc rowSpan="2">
                  <a:txBody>
                    <a:bodyPr/>
                    <a:lstStyle/>
                    <a:p>
                      <a:pPr marL="116205">
                        <a:lnSpc>
                          <a:spcPct val="100000"/>
                        </a:lnSpc>
                        <a:spcBef>
                          <a:spcPts val="835"/>
                        </a:spcBef>
                      </a:pPr>
                      <a:r>
                        <a:rPr sz="1200" b="1" u="sng" spc="-5" dirty="0">
                          <a:solidFill>
                            <a:srgbClr val="585858"/>
                          </a:solidFill>
                          <a:uFill>
                            <a:solidFill>
                              <a:srgbClr val="585858"/>
                            </a:solidFill>
                          </a:uFill>
                          <a:latin typeface="Palladio Uralic"/>
                          <a:cs typeface="Palladio Uralic"/>
                        </a:rPr>
                        <a:t>:RegistrationController</a:t>
                      </a:r>
                      <a:endParaRPr sz="1200">
                        <a:latin typeface="Palladio Uralic"/>
                        <a:cs typeface="Palladio Uralic"/>
                      </a:endParaRPr>
                    </a:p>
                  </a:txBody>
                  <a:tcPr marL="0" marR="0" marT="106045"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3175">
                      <a:solidFill>
                        <a:srgbClr val="800000"/>
                      </a:solidFill>
                      <a:prstDash val="solid"/>
                    </a:lnL>
                    <a:lnR w="3175">
                      <a:solidFill>
                        <a:srgbClr val="800000"/>
                      </a:solidFill>
                      <a:prstDash val="solid"/>
                    </a:lnR>
                    <a:lnB w="6350">
                      <a:solidFill>
                        <a:srgbClr val="585858"/>
                      </a:solidFill>
                      <a:prstDash val="solid"/>
                    </a:lnB>
                  </a:tcPr>
                </a:tc>
                <a:tc rowSpan="2">
                  <a:txBody>
                    <a:bodyPr/>
                    <a:lstStyle/>
                    <a:p>
                      <a:pPr marL="80010">
                        <a:lnSpc>
                          <a:spcPct val="100000"/>
                        </a:lnSpc>
                        <a:spcBef>
                          <a:spcPts val="950"/>
                        </a:spcBef>
                      </a:pPr>
                      <a:r>
                        <a:rPr sz="1200" b="1" u="sng" spc="-5" dirty="0">
                          <a:solidFill>
                            <a:srgbClr val="585858"/>
                          </a:solidFill>
                          <a:uFill>
                            <a:solidFill>
                              <a:srgbClr val="585858"/>
                            </a:solidFill>
                          </a:uFill>
                          <a:latin typeface="Palladio Uralic"/>
                          <a:cs typeface="Palladio Uralic"/>
                        </a:rPr>
                        <a:t>:CourseCatalogSystem</a:t>
                      </a:r>
                      <a:endParaRPr sz="1200">
                        <a:latin typeface="Palladio Uralic"/>
                        <a:cs typeface="Palladio Uralic"/>
                      </a:endParaRPr>
                    </a:p>
                  </a:txBody>
                  <a:tcPr marL="0" marR="0" marT="120650"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extLst>
                  <a:ext uri="{0D108BD9-81ED-4DB2-BD59-A6C34878D82A}">
                    <a16:rowId xmlns:a16="http://schemas.microsoft.com/office/drawing/2014/main" val="10000"/>
                  </a:ext>
                </a:extLst>
              </a:tr>
              <a:tr h="177006">
                <a:tc vMerge="1">
                  <a:txBody>
                    <a:bodyPr/>
                    <a:lstStyle/>
                    <a:p>
                      <a:endParaRPr/>
                    </a:p>
                  </a:txBody>
                  <a:tcPr marL="0" marR="0" marT="106045"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tc>
                  <a:txBody>
                    <a:bodyPr/>
                    <a:lstStyle/>
                    <a:p>
                      <a:pPr>
                        <a:lnSpc>
                          <a:spcPct val="100000"/>
                        </a:lnSpc>
                      </a:pPr>
                      <a:endParaRPr sz="1000">
                        <a:latin typeface="Times New Roman"/>
                        <a:cs typeface="Times New Roman"/>
                      </a:endParaRPr>
                    </a:p>
                  </a:txBody>
                  <a:tcPr marL="0" marR="0" marT="0" marB="0">
                    <a:lnL w="3175">
                      <a:solidFill>
                        <a:srgbClr val="800000"/>
                      </a:solidFill>
                      <a:prstDash val="solid"/>
                    </a:lnL>
                    <a:lnR w="3175">
                      <a:solidFill>
                        <a:srgbClr val="800000"/>
                      </a:solidFill>
                      <a:prstDash val="solid"/>
                    </a:lnR>
                    <a:lnT w="6350">
                      <a:solidFill>
                        <a:srgbClr val="585858"/>
                      </a:solidFill>
                      <a:prstDash val="solid"/>
                    </a:lnT>
                    <a:solidFill>
                      <a:srgbClr val="F1F1F1"/>
                    </a:solidFill>
                  </a:tcPr>
                </a:tc>
                <a:tc vMerge="1">
                  <a:txBody>
                    <a:bodyPr/>
                    <a:lstStyle/>
                    <a:p>
                      <a:endParaRPr/>
                    </a:p>
                  </a:txBody>
                  <a:tcPr marL="0" marR="0" marT="120650"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extLst>
                  <a:ext uri="{0D108BD9-81ED-4DB2-BD59-A6C34878D82A}">
                    <a16:rowId xmlns:a16="http://schemas.microsoft.com/office/drawing/2014/main" val="10001"/>
                  </a:ext>
                </a:extLst>
              </a:tr>
            </a:tbl>
          </a:graphicData>
        </a:graphic>
      </p:graphicFrame>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108</a:t>
            </a:fld>
            <a:endParaRPr spc="-90" dirty="0"/>
          </a:p>
        </p:txBody>
      </p:sp>
      <p:sp>
        <p:nvSpPr>
          <p:cNvPr id="12" name="object 12"/>
          <p:cNvSpPr txBox="1"/>
          <p:nvPr/>
        </p:nvSpPr>
        <p:spPr>
          <a:xfrm>
            <a:off x="4883784" y="4240022"/>
            <a:ext cx="2646045" cy="228268"/>
          </a:xfrm>
          <a:prstGeom prst="rect">
            <a:avLst/>
          </a:prstGeom>
        </p:spPr>
        <p:txBody>
          <a:bodyPr vert="horz" wrap="square" lIns="0" tIns="12700" rIns="0" bIns="0" rtlCol="0">
            <a:spAutoFit/>
          </a:bodyPr>
          <a:lstStyle/>
          <a:p>
            <a:pPr marL="12700">
              <a:spcBef>
                <a:spcPts val="100"/>
              </a:spcBef>
            </a:pPr>
            <a:r>
              <a:rPr sz="1400" spc="-5" dirty="0">
                <a:solidFill>
                  <a:srgbClr val="585858"/>
                </a:solidFill>
                <a:latin typeface="Arial"/>
                <a:cs typeface="Arial"/>
              </a:rPr>
              <a:t>getCourseOfferings(forSemester)</a:t>
            </a:r>
            <a:endParaRPr sz="1400">
              <a:latin typeface="Arial"/>
              <a:cs typeface="Arial"/>
            </a:endParaRPr>
          </a:p>
        </p:txBody>
      </p:sp>
      <p:sp>
        <p:nvSpPr>
          <p:cNvPr id="13" name="object 13"/>
          <p:cNvSpPr txBox="1"/>
          <p:nvPr/>
        </p:nvSpPr>
        <p:spPr>
          <a:xfrm>
            <a:off x="5409310" y="3161919"/>
            <a:ext cx="1257935" cy="299720"/>
          </a:xfrm>
          <a:prstGeom prst="rect">
            <a:avLst/>
          </a:prstGeom>
        </p:spPr>
        <p:txBody>
          <a:bodyPr vert="horz" wrap="square" lIns="0" tIns="12700" rIns="0" bIns="0" rtlCol="0">
            <a:spAutoFit/>
          </a:bodyPr>
          <a:lstStyle/>
          <a:p>
            <a:pPr marL="12700">
              <a:spcBef>
                <a:spcPts val="100"/>
              </a:spcBef>
            </a:pPr>
            <a:r>
              <a:rPr b="1" i="1" dirty="0">
                <a:solidFill>
                  <a:srgbClr val="585858"/>
                </a:solidFill>
                <a:latin typeface="Arial"/>
                <a:cs typeface="Arial"/>
              </a:rPr>
              <a:t>Thông</a:t>
            </a:r>
            <a:r>
              <a:rPr b="1" i="1" spc="-80" dirty="0">
                <a:solidFill>
                  <a:srgbClr val="585858"/>
                </a:solidFill>
                <a:latin typeface="Arial"/>
                <a:cs typeface="Arial"/>
              </a:rPr>
              <a:t> </a:t>
            </a:r>
            <a:r>
              <a:rPr b="1" i="1" spc="-5" dirty="0">
                <a:solidFill>
                  <a:srgbClr val="585858"/>
                </a:solidFill>
                <a:latin typeface="Arial"/>
                <a:cs typeface="Arial"/>
              </a:rPr>
              <a:t>điệp</a:t>
            </a:r>
            <a:endParaRPr>
              <a:latin typeface="Arial"/>
              <a:cs typeface="Arial"/>
            </a:endParaRPr>
          </a:p>
        </p:txBody>
      </p:sp>
    </p:spTree>
    <p:extLst>
      <p:ext uri="{BB962C8B-B14F-4D97-AF65-F5344CB8AC3E}">
        <p14:creationId xmlns:p14="http://schemas.microsoft.com/office/powerpoint/2010/main" val="4198861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76400" y="609600"/>
            <a:ext cx="3521558" cy="567463"/>
          </a:xfrm>
          <a:prstGeom prst="rect">
            <a:avLst/>
          </a:prstGeom>
        </p:spPr>
        <p:txBody>
          <a:bodyPr vert="horz" wrap="square" lIns="0" tIns="13335" rIns="0" bIns="0" rtlCol="0" anchor="t">
            <a:spAutoFit/>
          </a:bodyPr>
          <a:lstStyle/>
          <a:p>
            <a:pPr marL="12700">
              <a:spcBef>
                <a:spcPts val="105"/>
              </a:spcBef>
            </a:pPr>
            <a:r>
              <a:rPr lang="en-US" spc="25" dirty="0" err="1"/>
              <a:t>Thông</a:t>
            </a:r>
            <a:r>
              <a:rPr lang="en-US" spc="25" dirty="0"/>
              <a:t> </a:t>
            </a:r>
            <a:r>
              <a:rPr lang="en-US" spc="25" dirty="0" err="1"/>
              <a:t>điệp</a:t>
            </a:r>
            <a:endParaRPr spc="190" dirty="0"/>
          </a:p>
        </p:txBody>
      </p:sp>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109</a:t>
            </a:fld>
            <a:endParaRPr spc="-90" dirty="0"/>
          </a:p>
        </p:txBody>
      </p:sp>
      <p:pic>
        <p:nvPicPr>
          <p:cNvPr id="15" name="Picture 14"/>
          <p:cNvPicPr>
            <a:picLocks noChangeAspect="1"/>
          </p:cNvPicPr>
          <p:nvPr/>
        </p:nvPicPr>
        <p:blipFill>
          <a:blip r:embed="rId2"/>
          <a:stretch>
            <a:fillRect/>
          </a:stretch>
        </p:blipFill>
        <p:spPr>
          <a:xfrm>
            <a:off x="2362200" y="1447800"/>
            <a:ext cx="7477125" cy="4171950"/>
          </a:xfrm>
          <a:prstGeom prst="rect">
            <a:avLst/>
          </a:prstGeom>
        </p:spPr>
      </p:pic>
      <p:pic>
        <p:nvPicPr>
          <p:cNvPr id="16" name="Picture 15"/>
          <p:cNvPicPr>
            <a:picLocks noChangeAspect="1"/>
          </p:cNvPicPr>
          <p:nvPr/>
        </p:nvPicPr>
        <p:blipFill>
          <a:blip r:embed="rId3"/>
          <a:stretch>
            <a:fillRect/>
          </a:stretch>
        </p:blipFill>
        <p:spPr>
          <a:xfrm>
            <a:off x="2362200" y="5619750"/>
            <a:ext cx="7477125" cy="619125"/>
          </a:xfrm>
          <a:prstGeom prst="rect">
            <a:avLst/>
          </a:prstGeom>
        </p:spPr>
      </p:pic>
    </p:spTree>
    <p:extLst>
      <p:ext uri="{BB962C8B-B14F-4D97-AF65-F5344CB8AC3E}">
        <p14:creationId xmlns:p14="http://schemas.microsoft.com/office/powerpoint/2010/main" val="318065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676400"/>
            <a:ext cx="7620000" cy="3282950"/>
          </a:xfrm>
          <a:prstGeom prst="rect">
            <a:avLst/>
          </a:prstGeom>
        </p:spPr>
        <p:txBody>
          <a:bodyPr vert="horz" wrap="square" lIns="0" tIns="12700" rIns="0" bIns="0" rtlCol="0">
            <a:spAutoFit/>
          </a:bodyPr>
          <a:lstStyle/>
          <a:p>
            <a:pPr marL="286385" indent="-274320" algn="just">
              <a:lnSpc>
                <a:spcPts val="2735"/>
              </a:lnSpc>
              <a:spcBef>
                <a:spcPts val="600"/>
              </a:spcBef>
              <a:buChar char="•"/>
              <a:tabLst>
                <a:tab pos="286385" algn="l"/>
                <a:tab pos="287020" algn="l"/>
              </a:tabLst>
            </a:pPr>
            <a:r>
              <a:rPr lang="vi-VN" sz="2400" dirty="0"/>
              <a:t>Mô hình là một biểu diễn của sự vật hay một tập các sự vật trong một lĩnh vực áp dụng nào đó theo một cách khác. </a:t>
            </a:r>
            <a:endParaRPr lang="en-US" sz="2400" dirty="0"/>
          </a:p>
          <a:p>
            <a:pPr marL="286385" indent="-274320" algn="just">
              <a:lnSpc>
                <a:spcPts val="2735"/>
              </a:lnSpc>
              <a:spcBef>
                <a:spcPts val="600"/>
              </a:spcBef>
              <a:buChar char="•"/>
              <a:tabLst>
                <a:tab pos="286385" algn="l"/>
                <a:tab pos="287020" algn="l"/>
              </a:tabLst>
            </a:pPr>
            <a:r>
              <a:rPr lang="vi-VN" sz="2400" dirty="0"/>
              <a:t>Mô hình nhằm nắm bắt các khía cạnh quan trọng của sự vật, bỏ qua các khía cạnh không quan trọng và biểu diễn theo một tập ký hiệu và quy tắc nào đó. </a:t>
            </a:r>
            <a:endParaRPr lang="en-US" sz="2400" dirty="0"/>
          </a:p>
          <a:p>
            <a:pPr marL="286385" indent="-274320" algn="just">
              <a:lnSpc>
                <a:spcPts val="2735"/>
              </a:lnSpc>
              <a:spcBef>
                <a:spcPts val="600"/>
              </a:spcBef>
              <a:buChar char="•"/>
              <a:tabLst>
                <a:tab pos="286385" algn="l"/>
                <a:tab pos="287020" algn="l"/>
              </a:tabLst>
            </a:pPr>
            <a:r>
              <a:rPr lang="vi-VN" sz="2400" dirty="0"/>
              <a:t>Các mô hình thường được xây dựng sao cho có thể vẽ được thành các biểu đồ dựa trên tập ký hiệu và quy tắc đã cho</a:t>
            </a:r>
            <a:endParaRPr sz="2400" dirty="0">
              <a:latin typeface="Arial"/>
              <a:cs typeface="Arial"/>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9291637" y="28194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11</a:t>
            </a:fld>
            <a:endParaRPr sz="1400">
              <a:latin typeface="Verdana"/>
              <a:cs typeface="Verdana"/>
            </a:endParaRPr>
          </a:p>
        </p:txBody>
      </p:sp>
    </p:spTree>
    <p:extLst>
      <p:ext uri="{BB962C8B-B14F-4D97-AF65-F5344CB8AC3E}">
        <p14:creationId xmlns:p14="http://schemas.microsoft.com/office/powerpoint/2010/main" val="15899070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681729" cy="567463"/>
          </a:xfrm>
          <a:prstGeom prst="rect">
            <a:avLst/>
          </a:prstGeom>
        </p:spPr>
        <p:txBody>
          <a:bodyPr vert="horz" wrap="square" lIns="0" tIns="13335" rIns="0" bIns="0" rtlCol="0" anchor="t">
            <a:spAutoFit/>
          </a:bodyPr>
          <a:lstStyle/>
          <a:p>
            <a:pPr marL="12700">
              <a:spcBef>
                <a:spcPts val="105"/>
              </a:spcBef>
            </a:pPr>
            <a:r>
              <a:rPr spc="5" dirty="0"/>
              <a:t>Biểu</a:t>
            </a:r>
            <a:r>
              <a:rPr spc="-345" dirty="0"/>
              <a:t> </a:t>
            </a:r>
            <a:r>
              <a:rPr spc="170" dirty="0"/>
              <a:t>đồ</a:t>
            </a:r>
            <a:r>
              <a:rPr spc="-345" dirty="0"/>
              <a:t> </a:t>
            </a:r>
            <a:r>
              <a:rPr spc="95" dirty="0"/>
              <a:t>tương</a:t>
            </a:r>
            <a:r>
              <a:rPr spc="-370" dirty="0"/>
              <a:t> </a:t>
            </a:r>
            <a:r>
              <a:rPr spc="130" dirty="0"/>
              <a:t>tác</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110</a:t>
            </a:fld>
            <a:endParaRPr spc="-90" dirty="0"/>
          </a:p>
        </p:txBody>
      </p:sp>
      <p:sp>
        <p:nvSpPr>
          <p:cNvPr id="3" name="object 3"/>
          <p:cNvSpPr txBox="1"/>
          <p:nvPr/>
        </p:nvSpPr>
        <p:spPr>
          <a:xfrm>
            <a:off x="2574442" y="1625836"/>
            <a:ext cx="6567170" cy="4673715"/>
          </a:xfrm>
          <a:prstGeom prst="rect">
            <a:avLst/>
          </a:prstGeom>
        </p:spPr>
        <p:txBody>
          <a:bodyPr vert="horz" wrap="square" lIns="0" tIns="168275" rIns="0" bIns="0" rtlCol="0">
            <a:spAutoFit/>
          </a:bodyPr>
          <a:lstStyle/>
          <a:p>
            <a:pPr marL="286385" indent="-274320">
              <a:spcBef>
                <a:spcPts val="1325"/>
              </a:spcBef>
              <a:buChar char="•"/>
              <a:tabLst>
                <a:tab pos="286385" algn="l"/>
                <a:tab pos="287020"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tác </a:t>
            </a:r>
            <a:r>
              <a:rPr sz="2400" spc="160" dirty="0">
                <a:solidFill>
                  <a:srgbClr val="585858"/>
                </a:solidFill>
                <a:latin typeface="Arial"/>
                <a:cs typeface="Arial"/>
              </a:rPr>
              <a:t>- </a:t>
            </a:r>
            <a:r>
              <a:rPr sz="2400" spc="10" dirty="0">
                <a:solidFill>
                  <a:srgbClr val="585858"/>
                </a:solidFill>
                <a:latin typeface="Arial"/>
                <a:cs typeface="Arial"/>
              </a:rPr>
              <a:t>Interaction</a:t>
            </a:r>
            <a:r>
              <a:rPr sz="2400" spc="-135" dirty="0">
                <a:solidFill>
                  <a:srgbClr val="585858"/>
                </a:solidFill>
                <a:latin typeface="Arial"/>
                <a:cs typeface="Arial"/>
              </a:rPr>
              <a:t> </a:t>
            </a:r>
            <a:r>
              <a:rPr sz="2400" spc="10" dirty="0">
                <a:solidFill>
                  <a:srgbClr val="585858"/>
                </a:solidFill>
                <a:latin typeface="Arial"/>
                <a:cs typeface="Arial"/>
              </a:rPr>
              <a:t>diagram</a:t>
            </a:r>
            <a:endParaRPr sz="2400" dirty="0">
              <a:latin typeface="Arial"/>
              <a:cs typeface="Arial"/>
            </a:endParaRPr>
          </a:p>
          <a:p>
            <a:pPr marL="286385" marR="5080" indent="-274320">
              <a:lnSpc>
                <a:spcPts val="2300"/>
              </a:lnSpc>
              <a:spcBef>
                <a:spcPts val="1785"/>
              </a:spcBef>
              <a:buChar char="•"/>
              <a:tabLst>
                <a:tab pos="286385" algn="l"/>
                <a:tab pos="287020" algn="l"/>
              </a:tabLst>
            </a:pPr>
            <a:r>
              <a:rPr sz="2400" spc="110" dirty="0">
                <a:solidFill>
                  <a:srgbClr val="585858"/>
                </a:solidFill>
                <a:latin typeface="Arial"/>
                <a:cs typeface="Arial"/>
              </a:rPr>
              <a:t>Mô </a:t>
            </a:r>
            <a:r>
              <a:rPr sz="2400" spc="-10" dirty="0">
                <a:solidFill>
                  <a:srgbClr val="585858"/>
                </a:solidFill>
                <a:latin typeface="Arial"/>
                <a:cs typeface="Arial"/>
              </a:rPr>
              <a:t>hình hóa </a:t>
            </a:r>
            <a:r>
              <a:rPr sz="2400" b="1" spc="-25" dirty="0">
                <a:solidFill>
                  <a:srgbClr val="585858"/>
                </a:solidFill>
                <a:latin typeface="Arial"/>
                <a:cs typeface="Arial"/>
              </a:rPr>
              <a:t>phương </a:t>
            </a:r>
            <a:r>
              <a:rPr sz="2400" b="1" spc="15" dirty="0">
                <a:solidFill>
                  <a:srgbClr val="585858"/>
                </a:solidFill>
                <a:latin typeface="Arial"/>
                <a:cs typeface="Arial"/>
              </a:rPr>
              <a:t>diện </a:t>
            </a:r>
            <a:r>
              <a:rPr sz="2400" b="1" spc="60" dirty="0">
                <a:solidFill>
                  <a:srgbClr val="585858"/>
                </a:solidFill>
                <a:latin typeface="Arial"/>
                <a:cs typeface="Arial"/>
              </a:rPr>
              <a:t>động </a:t>
            </a:r>
            <a:r>
              <a:rPr sz="2400" spc="-65" dirty="0">
                <a:solidFill>
                  <a:srgbClr val="585858"/>
                </a:solidFill>
                <a:latin typeface="Arial"/>
                <a:cs typeface="Arial"/>
              </a:rPr>
              <a:t>của </a:t>
            </a:r>
            <a:r>
              <a:rPr sz="2400" spc="-30" dirty="0">
                <a:solidFill>
                  <a:srgbClr val="585858"/>
                </a:solidFill>
                <a:latin typeface="Arial"/>
                <a:cs typeface="Arial"/>
              </a:rPr>
              <a:t>hệ </a:t>
            </a:r>
            <a:r>
              <a:rPr sz="2400" spc="30" dirty="0">
                <a:solidFill>
                  <a:srgbClr val="585858"/>
                </a:solidFill>
                <a:latin typeface="Arial"/>
                <a:cs typeface="Arial"/>
              </a:rPr>
              <a:t>thống,  </a:t>
            </a:r>
            <a:r>
              <a:rPr sz="2400" spc="65" dirty="0">
                <a:solidFill>
                  <a:srgbClr val="585858"/>
                </a:solidFill>
                <a:latin typeface="Arial"/>
                <a:cs typeface="Arial"/>
              </a:rPr>
              <a:t>mô </a:t>
            </a:r>
            <a:r>
              <a:rPr sz="2400" spc="15" dirty="0">
                <a:solidFill>
                  <a:srgbClr val="585858"/>
                </a:solidFill>
                <a:latin typeface="Arial"/>
                <a:cs typeface="Arial"/>
              </a:rPr>
              <a:t>tả </a:t>
            </a:r>
            <a:r>
              <a:rPr sz="2400" spc="-20" dirty="0">
                <a:solidFill>
                  <a:srgbClr val="585858"/>
                </a:solidFill>
                <a:latin typeface="Arial"/>
                <a:cs typeface="Arial"/>
              </a:rPr>
              <a:t>tương tác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0" dirty="0">
                <a:solidFill>
                  <a:srgbClr val="585858"/>
                </a:solidFill>
                <a:latin typeface="Arial"/>
                <a:cs typeface="Arial"/>
              </a:rPr>
              <a:t>đối</a:t>
            </a:r>
            <a:r>
              <a:rPr sz="2400" spc="110" dirty="0">
                <a:solidFill>
                  <a:srgbClr val="585858"/>
                </a:solidFill>
                <a:latin typeface="Arial"/>
                <a:cs typeface="Arial"/>
              </a:rPr>
              <a:t> </a:t>
            </a:r>
            <a:r>
              <a:rPr sz="2400" spc="-20" dirty="0">
                <a:solidFill>
                  <a:srgbClr val="585858"/>
                </a:solidFill>
                <a:latin typeface="Arial"/>
                <a:cs typeface="Arial"/>
              </a:rPr>
              <a:t>tượng</a:t>
            </a:r>
            <a:endParaRPr sz="2400" dirty="0">
              <a:latin typeface="Arial"/>
              <a:cs typeface="Arial"/>
            </a:endParaRPr>
          </a:p>
          <a:p>
            <a:pPr marL="286385" indent="-274320">
              <a:spcBef>
                <a:spcPts val="1250"/>
              </a:spcBef>
              <a:buChar char="•"/>
              <a:tabLst>
                <a:tab pos="286385" algn="l"/>
                <a:tab pos="287020" algn="l"/>
              </a:tabLst>
            </a:pPr>
            <a:r>
              <a:rPr sz="2400" spc="-70" dirty="0">
                <a:solidFill>
                  <a:srgbClr val="585858"/>
                </a:solidFill>
                <a:latin typeface="Arial"/>
                <a:cs typeface="Arial"/>
              </a:rPr>
              <a:t>Thường </a:t>
            </a:r>
            <a:r>
              <a:rPr sz="2400" spc="45" dirty="0">
                <a:solidFill>
                  <a:srgbClr val="585858"/>
                </a:solidFill>
                <a:latin typeface="Arial"/>
                <a:cs typeface="Arial"/>
              </a:rPr>
              <a:t>dùng </a:t>
            </a:r>
            <a:r>
              <a:rPr sz="2400" spc="-5" dirty="0">
                <a:solidFill>
                  <a:srgbClr val="585858"/>
                </a:solidFill>
                <a:latin typeface="Arial"/>
                <a:cs typeface="Arial"/>
              </a:rPr>
              <a:t>để </a:t>
            </a:r>
            <a:r>
              <a:rPr sz="2400" spc="65" dirty="0">
                <a:solidFill>
                  <a:srgbClr val="585858"/>
                </a:solidFill>
                <a:latin typeface="Arial"/>
                <a:cs typeface="Arial"/>
              </a:rPr>
              <a:t>mô </a:t>
            </a:r>
            <a:r>
              <a:rPr sz="2400" spc="15" dirty="0">
                <a:solidFill>
                  <a:srgbClr val="585858"/>
                </a:solidFill>
                <a:latin typeface="Arial"/>
                <a:cs typeface="Arial"/>
              </a:rPr>
              <a:t>tả </a:t>
            </a:r>
            <a:r>
              <a:rPr sz="2400" spc="-15" dirty="0">
                <a:solidFill>
                  <a:srgbClr val="585858"/>
                </a:solidFill>
                <a:latin typeface="Arial"/>
                <a:cs typeface="Arial"/>
              </a:rPr>
              <a:t>kịch </a:t>
            </a:r>
            <a:r>
              <a:rPr sz="2400" spc="-5" dirty="0">
                <a:solidFill>
                  <a:srgbClr val="585858"/>
                </a:solidFill>
                <a:latin typeface="Arial"/>
                <a:cs typeface="Arial"/>
              </a:rPr>
              <a:t>bản </a:t>
            </a:r>
            <a:r>
              <a:rPr sz="2400" spc="-65" dirty="0">
                <a:solidFill>
                  <a:srgbClr val="585858"/>
                </a:solidFill>
                <a:latin typeface="Arial"/>
                <a:cs typeface="Arial"/>
              </a:rPr>
              <a:t>của </a:t>
            </a:r>
            <a:r>
              <a:rPr sz="2400" spc="-80" dirty="0">
                <a:solidFill>
                  <a:srgbClr val="585858"/>
                </a:solidFill>
                <a:latin typeface="Arial"/>
                <a:cs typeface="Arial"/>
              </a:rPr>
              <a:t>use</a:t>
            </a:r>
            <a:r>
              <a:rPr sz="2400" spc="10" dirty="0">
                <a:solidFill>
                  <a:srgbClr val="585858"/>
                </a:solidFill>
                <a:latin typeface="Arial"/>
                <a:cs typeface="Arial"/>
              </a:rPr>
              <a:t> </a:t>
            </a:r>
            <a:r>
              <a:rPr sz="2400" spc="-120" dirty="0">
                <a:solidFill>
                  <a:srgbClr val="585858"/>
                </a:solidFill>
                <a:latin typeface="Arial"/>
                <a:cs typeface="Arial"/>
              </a:rPr>
              <a:t>case</a:t>
            </a:r>
            <a:endParaRPr sz="2400" dirty="0">
              <a:latin typeface="Arial"/>
              <a:cs typeface="Arial"/>
            </a:endParaRPr>
          </a:p>
          <a:p>
            <a:pPr marL="286385" indent="-274320">
              <a:spcBef>
                <a:spcPts val="1225"/>
              </a:spcBef>
              <a:buChar char="•"/>
              <a:tabLst>
                <a:tab pos="286385" algn="l"/>
                <a:tab pos="287020" algn="l"/>
              </a:tabLst>
            </a:pPr>
            <a:r>
              <a:rPr sz="2400" spc="-155" dirty="0">
                <a:solidFill>
                  <a:srgbClr val="585858"/>
                </a:solidFill>
                <a:latin typeface="Arial"/>
                <a:cs typeface="Arial"/>
              </a:rPr>
              <a:t>Các </a:t>
            </a:r>
            <a:r>
              <a:rPr sz="2400" spc="5" dirty="0">
                <a:solidFill>
                  <a:srgbClr val="585858"/>
                </a:solidFill>
                <a:latin typeface="Arial"/>
                <a:cs typeface="Arial"/>
              </a:rPr>
              <a:t>loại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a:t>
            </a:r>
            <a:r>
              <a:rPr sz="2400" spc="70" dirty="0">
                <a:solidFill>
                  <a:srgbClr val="585858"/>
                </a:solidFill>
                <a:latin typeface="Arial"/>
                <a:cs typeface="Arial"/>
              </a:rPr>
              <a:t> </a:t>
            </a:r>
            <a:r>
              <a:rPr sz="2400" spc="-20" dirty="0">
                <a:solidFill>
                  <a:srgbClr val="585858"/>
                </a:solidFill>
                <a:latin typeface="Arial"/>
                <a:cs typeface="Arial"/>
              </a:rPr>
              <a:t>tác</a:t>
            </a:r>
            <a:endParaRPr sz="2400" dirty="0">
              <a:latin typeface="Arial"/>
              <a:cs typeface="Arial"/>
            </a:endParaRPr>
          </a:p>
          <a:p>
            <a:pPr marL="560705" lvl="1" indent="-229235">
              <a:spcBef>
                <a:spcPts val="53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tuần </a:t>
            </a:r>
            <a:r>
              <a:rPr sz="2000" spc="-20" dirty="0" err="1">
                <a:solidFill>
                  <a:srgbClr val="585858"/>
                </a:solidFill>
                <a:latin typeface="Arial"/>
                <a:cs typeface="Arial"/>
              </a:rPr>
              <a:t>tự</a:t>
            </a:r>
            <a:r>
              <a:rPr sz="2000" spc="-20" dirty="0">
                <a:solidFill>
                  <a:srgbClr val="585858"/>
                </a:solidFill>
                <a:latin typeface="Arial"/>
                <a:cs typeface="Arial"/>
              </a:rPr>
              <a:t> </a:t>
            </a:r>
            <a:endParaRPr lang="en-US" sz="2000" spc="-20" dirty="0">
              <a:solidFill>
                <a:srgbClr val="585858"/>
              </a:solidFill>
              <a:latin typeface="Arial"/>
              <a:cs typeface="Arial"/>
            </a:endParaRPr>
          </a:p>
          <a:p>
            <a:pPr marL="560705" lvl="1" indent="-229235">
              <a:spcBef>
                <a:spcPts val="530"/>
              </a:spcBef>
              <a:buFont typeface="Georgia"/>
              <a:buChar char="−"/>
              <a:tabLst>
                <a:tab pos="561340" algn="l"/>
              </a:tabLst>
            </a:pPr>
            <a:r>
              <a:rPr sz="2000" spc="-55" dirty="0" err="1">
                <a:solidFill>
                  <a:srgbClr val="585858"/>
                </a:solidFill>
                <a:latin typeface="Arial"/>
                <a:cs typeface="Arial"/>
              </a:rPr>
              <a:t>Biểu</a:t>
            </a:r>
            <a:r>
              <a:rPr sz="2000" spc="-55" dirty="0">
                <a:solidFill>
                  <a:srgbClr val="585858"/>
                </a:solidFill>
                <a:latin typeface="Arial"/>
                <a:cs typeface="Arial"/>
              </a:rPr>
              <a:t> </a:t>
            </a:r>
            <a:r>
              <a:rPr sz="2000" spc="60" dirty="0" err="1">
                <a:solidFill>
                  <a:srgbClr val="585858"/>
                </a:solidFill>
                <a:latin typeface="Arial"/>
                <a:cs typeface="Arial"/>
              </a:rPr>
              <a:t>đồ</a:t>
            </a:r>
            <a:r>
              <a:rPr sz="2000" spc="60" dirty="0">
                <a:solidFill>
                  <a:srgbClr val="585858"/>
                </a:solidFill>
                <a:latin typeface="Arial"/>
                <a:cs typeface="Arial"/>
              </a:rPr>
              <a:t> </a:t>
            </a:r>
            <a:r>
              <a:rPr lang="en-US" sz="2000" spc="15" dirty="0" err="1">
                <a:solidFill>
                  <a:srgbClr val="585858"/>
                </a:solidFill>
                <a:latin typeface="Arial"/>
                <a:cs typeface="Arial"/>
              </a:rPr>
              <a:t>cộng</a:t>
            </a:r>
            <a:r>
              <a:rPr lang="en-US" sz="2000" spc="15" dirty="0">
                <a:solidFill>
                  <a:srgbClr val="585858"/>
                </a:solidFill>
                <a:latin typeface="Arial"/>
                <a:cs typeface="Arial"/>
              </a:rPr>
              <a:t> </a:t>
            </a:r>
            <a:r>
              <a:rPr lang="en-US" sz="2000" spc="15" dirty="0" err="1">
                <a:solidFill>
                  <a:srgbClr val="585858"/>
                </a:solidFill>
                <a:latin typeface="Arial"/>
                <a:cs typeface="Arial"/>
              </a:rPr>
              <a:t>tác</a:t>
            </a:r>
            <a:endParaRPr sz="2000" dirty="0">
              <a:latin typeface="Arial"/>
              <a:cs typeface="Arial"/>
            </a:endParaRPr>
          </a:p>
          <a:p>
            <a:pPr marL="286385" indent="-274320">
              <a:spcBef>
                <a:spcPts val="1215"/>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biến </a:t>
            </a:r>
            <a:r>
              <a:rPr sz="2400" spc="30" dirty="0">
                <a:solidFill>
                  <a:srgbClr val="585858"/>
                </a:solidFill>
                <a:latin typeface="Arial"/>
                <a:cs typeface="Arial"/>
              </a:rPr>
              <a:t>thể </a:t>
            </a:r>
            <a:r>
              <a:rPr sz="2400" spc="-30" dirty="0">
                <a:solidFill>
                  <a:srgbClr val="585858"/>
                </a:solidFill>
                <a:latin typeface="Arial"/>
                <a:cs typeface="Arial"/>
              </a:rPr>
              <a:t>chuyên</a:t>
            </a:r>
            <a:r>
              <a:rPr sz="2400" spc="114" dirty="0">
                <a:solidFill>
                  <a:srgbClr val="585858"/>
                </a:solidFill>
                <a:latin typeface="Arial"/>
                <a:cs typeface="Arial"/>
              </a:rPr>
              <a:t> </a:t>
            </a:r>
            <a:r>
              <a:rPr sz="2400" spc="45" dirty="0">
                <a:solidFill>
                  <a:srgbClr val="585858"/>
                </a:solidFill>
                <a:latin typeface="Arial"/>
                <a:cs typeface="Arial"/>
              </a:rPr>
              <a:t>dụng</a:t>
            </a:r>
            <a:endParaRPr sz="2400" dirty="0">
              <a:latin typeface="Arial"/>
              <a:cs typeface="Arial"/>
            </a:endParaRPr>
          </a:p>
          <a:p>
            <a:pPr marL="560705" lvl="1" indent="-229235">
              <a:spcBef>
                <a:spcPts val="53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thời </a:t>
            </a:r>
            <a:r>
              <a:rPr sz="2000" spc="5" dirty="0">
                <a:solidFill>
                  <a:srgbClr val="585858"/>
                </a:solidFill>
                <a:latin typeface="Arial"/>
                <a:cs typeface="Arial"/>
              </a:rPr>
              <a:t>gian </a:t>
            </a:r>
            <a:r>
              <a:rPr sz="2000" spc="-10" dirty="0">
                <a:solidFill>
                  <a:srgbClr val="585858"/>
                </a:solidFill>
                <a:latin typeface="Arial"/>
                <a:cs typeface="Arial"/>
              </a:rPr>
              <a:t>(Timing</a:t>
            </a:r>
            <a:r>
              <a:rPr sz="2000" spc="-50" dirty="0">
                <a:solidFill>
                  <a:srgbClr val="585858"/>
                </a:solidFill>
                <a:latin typeface="Arial"/>
                <a:cs typeface="Arial"/>
              </a:rPr>
              <a:t> </a:t>
            </a:r>
            <a:r>
              <a:rPr sz="2000" spc="-15" dirty="0">
                <a:solidFill>
                  <a:srgbClr val="585858"/>
                </a:solidFill>
                <a:latin typeface="Arial"/>
                <a:cs typeface="Arial"/>
              </a:rPr>
              <a:t>Diagram)</a:t>
            </a:r>
            <a:endParaRPr sz="2000" dirty="0">
              <a:latin typeface="Arial"/>
              <a:cs typeface="Arial"/>
            </a:endParaRPr>
          </a:p>
          <a:p>
            <a:pPr marL="560705" marR="347980" lvl="1" indent="-228600">
              <a:lnSpc>
                <a:spcPts val="1920"/>
              </a:lnSpc>
              <a:spcBef>
                <a:spcPts val="99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tương tác </a:t>
            </a:r>
            <a:r>
              <a:rPr sz="2000" spc="65" dirty="0">
                <a:solidFill>
                  <a:srgbClr val="585858"/>
                </a:solidFill>
                <a:latin typeface="Arial"/>
                <a:cs typeface="Arial"/>
              </a:rPr>
              <a:t>tổng </a:t>
            </a:r>
            <a:r>
              <a:rPr sz="2000" spc="30" dirty="0">
                <a:solidFill>
                  <a:srgbClr val="585858"/>
                </a:solidFill>
                <a:latin typeface="Arial"/>
                <a:cs typeface="Arial"/>
              </a:rPr>
              <a:t>quát </a:t>
            </a:r>
            <a:r>
              <a:rPr sz="2000" spc="5" dirty="0">
                <a:solidFill>
                  <a:srgbClr val="585858"/>
                </a:solidFill>
                <a:latin typeface="Arial"/>
                <a:cs typeface="Arial"/>
              </a:rPr>
              <a:t>(Interaction</a:t>
            </a:r>
            <a:r>
              <a:rPr sz="2000" spc="-155" dirty="0">
                <a:solidFill>
                  <a:srgbClr val="585858"/>
                </a:solidFill>
                <a:latin typeface="Arial"/>
                <a:cs typeface="Arial"/>
              </a:rPr>
              <a:t> </a:t>
            </a:r>
            <a:r>
              <a:rPr sz="2000" spc="-20" dirty="0">
                <a:solidFill>
                  <a:srgbClr val="585858"/>
                </a:solidFill>
                <a:latin typeface="Arial"/>
                <a:cs typeface="Arial"/>
              </a:rPr>
              <a:t>Overview  </a:t>
            </a:r>
            <a:r>
              <a:rPr sz="2000" spc="-15" dirty="0">
                <a:solidFill>
                  <a:srgbClr val="585858"/>
                </a:solidFill>
                <a:latin typeface="Arial"/>
                <a:cs typeface="Arial"/>
              </a:rPr>
              <a:t>Diagram)</a:t>
            </a:r>
            <a:endParaRPr sz="2000" dirty="0">
              <a:latin typeface="Arial"/>
              <a:cs typeface="Arial"/>
            </a:endParaRPr>
          </a:p>
        </p:txBody>
      </p:sp>
    </p:spTree>
    <p:extLst>
      <p:ext uri="{BB962C8B-B14F-4D97-AF65-F5344CB8AC3E}">
        <p14:creationId xmlns:p14="http://schemas.microsoft.com/office/powerpoint/2010/main" val="29843974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136140" y="786669"/>
            <a:ext cx="6037580" cy="1185545"/>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Biều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a:solidFill>
                  <a:srgbClr val="585858"/>
                </a:solidFill>
                <a:latin typeface="Arial"/>
                <a:cs typeface="Arial"/>
              </a:rPr>
              <a:t>tuần</a:t>
            </a:r>
            <a:r>
              <a:rPr lang="en-US" sz="2400" spc="25" dirty="0">
                <a:solidFill>
                  <a:srgbClr val="585858"/>
                </a:solidFill>
                <a:latin typeface="Arial"/>
                <a:cs typeface="Arial"/>
              </a:rPr>
              <a:t> </a:t>
            </a:r>
            <a:r>
              <a:rPr lang="en-US" sz="2400" spc="25" dirty="0" err="1">
                <a:solidFill>
                  <a:srgbClr val="585858"/>
                </a:solidFill>
                <a:latin typeface="Arial"/>
                <a:cs typeface="Arial"/>
              </a:rPr>
              <a:t>tự</a:t>
            </a:r>
            <a:endParaRPr sz="2400" dirty="0">
              <a:latin typeface="Arial"/>
              <a:cs typeface="Arial"/>
            </a:endParaRPr>
          </a:p>
          <a:p>
            <a:pPr marL="561340" marR="5080" lvl="1" indent="-228600">
              <a:lnSpc>
                <a:spcPts val="2160"/>
              </a:lnSpc>
              <a:spcBef>
                <a:spcPts val="104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35" dirty="0">
                <a:solidFill>
                  <a:srgbClr val="585858"/>
                </a:solidFill>
                <a:latin typeface="Arial"/>
                <a:cs typeface="Arial"/>
              </a:rPr>
              <a:t>hướng </a:t>
            </a:r>
            <a:r>
              <a:rPr sz="2000" spc="-55" dirty="0">
                <a:solidFill>
                  <a:srgbClr val="585858"/>
                </a:solidFill>
                <a:latin typeface="Arial"/>
                <a:cs typeface="Arial"/>
              </a:rPr>
              <a:t>về </a:t>
            </a:r>
            <a:r>
              <a:rPr sz="2000" spc="25" dirty="0">
                <a:solidFill>
                  <a:srgbClr val="585858"/>
                </a:solidFill>
                <a:latin typeface="Arial"/>
                <a:cs typeface="Arial"/>
              </a:rPr>
              <a:t>trình </a:t>
            </a:r>
            <a:r>
              <a:rPr sz="2000" spc="-20" dirty="0">
                <a:solidFill>
                  <a:srgbClr val="585858"/>
                </a:solidFill>
                <a:latin typeface="Arial"/>
                <a:cs typeface="Arial"/>
              </a:rPr>
              <a:t>tự </a:t>
            </a:r>
            <a:r>
              <a:rPr sz="2000" spc="15" dirty="0">
                <a:solidFill>
                  <a:srgbClr val="585858"/>
                </a:solidFill>
                <a:latin typeface="Arial"/>
                <a:cs typeface="Arial"/>
              </a:rPr>
              <a:t>thời </a:t>
            </a:r>
            <a:r>
              <a:rPr sz="2000" dirty="0">
                <a:solidFill>
                  <a:srgbClr val="585858"/>
                </a:solidFill>
                <a:latin typeface="Arial"/>
                <a:cs typeface="Arial"/>
              </a:rPr>
              <a:t>gian</a:t>
            </a:r>
            <a:r>
              <a:rPr sz="2000" spc="-95" dirty="0">
                <a:solidFill>
                  <a:srgbClr val="585858"/>
                </a:solidFill>
                <a:latin typeface="Arial"/>
                <a:cs typeface="Arial"/>
              </a:rPr>
              <a:t>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5" dirty="0">
                <a:solidFill>
                  <a:srgbClr val="585858"/>
                </a:solidFill>
                <a:latin typeface="Arial"/>
                <a:cs typeface="Arial"/>
              </a:rPr>
              <a:t>đối</a:t>
            </a:r>
            <a:r>
              <a:rPr sz="2000" spc="70" dirty="0">
                <a:solidFill>
                  <a:srgbClr val="585858"/>
                </a:solidFill>
                <a:latin typeface="Arial"/>
                <a:cs typeface="Arial"/>
              </a:rPr>
              <a:t> </a:t>
            </a:r>
            <a:r>
              <a:rPr sz="2000" spc="-30" dirty="0">
                <a:solidFill>
                  <a:srgbClr val="585858"/>
                </a:solidFill>
                <a:latin typeface="Arial"/>
                <a:cs typeface="Arial"/>
              </a:rPr>
              <a:t>tượng.</a:t>
            </a:r>
            <a:endParaRPr sz="2000" dirty="0">
              <a:latin typeface="Arial"/>
              <a:cs typeface="Arial"/>
            </a:endParaRPr>
          </a:p>
        </p:txBody>
      </p:sp>
      <p:sp>
        <p:nvSpPr>
          <p:cNvPr id="9" name="object 9"/>
          <p:cNvSpPr txBox="1"/>
          <p:nvPr/>
        </p:nvSpPr>
        <p:spPr>
          <a:xfrm>
            <a:off x="2136140" y="3135438"/>
            <a:ext cx="6178550" cy="1192633"/>
          </a:xfrm>
          <a:prstGeom prst="rect">
            <a:avLst/>
          </a:prstGeom>
        </p:spPr>
        <p:txBody>
          <a:bodyPr vert="horz" wrap="square" lIns="0" tIns="129539" rIns="0" bIns="0" rtlCol="0">
            <a:spAutoFit/>
          </a:bodyPr>
          <a:lstStyle/>
          <a:p>
            <a:pPr marL="287020" indent="-274955">
              <a:spcBef>
                <a:spcPts val="1019"/>
              </a:spcBef>
              <a:buChar char="•"/>
              <a:tabLst>
                <a:tab pos="287020" algn="l"/>
                <a:tab pos="287655"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a:solidFill>
                  <a:srgbClr val="585858"/>
                </a:solidFill>
                <a:latin typeface="Arial"/>
                <a:cs typeface="Arial"/>
              </a:rPr>
              <a:t>cộng</a:t>
            </a:r>
            <a:r>
              <a:rPr lang="en-US" sz="2400" spc="20" dirty="0">
                <a:solidFill>
                  <a:srgbClr val="585858"/>
                </a:solidFill>
                <a:latin typeface="Arial"/>
                <a:cs typeface="Arial"/>
              </a:rPr>
              <a:t> </a:t>
            </a:r>
            <a:r>
              <a:rPr lang="en-US" sz="2400" spc="20" dirty="0" err="1">
                <a:solidFill>
                  <a:srgbClr val="585858"/>
                </a:solidFill>
                <a:latin typeface="Arial"/>
                <a:cs typeface="Arial"/>
              </a:rPr>
              <a:t>tác</a:t>
            </a:r>
            <a:endParaRPr sz="2400" dirty="0">
              <a:latin typeface="Arial"/>
              <a:cs typeface="Arial"/>
            </a:endParaRPr>
          </a:p>
          <a:p>
            <a:pPr marL="561340" lvl="1" indent="-229235">
              <a:lnSpc>
                <a:spcPts val="2280"/>
              </a:lnSpc>
              <a:spcBef>
                <a:spcPts val="775"/>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60" dirty="0">
                <a:solidFill>
                  <a:srgbClr val="585858"/>
                </a:solidFill>
                <a:latin typeface="Arial"/>
                <a:cs typeface="Arial"/>
              </a:rPr>
              <a:t>thông </a:t>
            </a:r>
            <a:r>
              <a:rPr sz="2000" spc="25" dirty="0" err="1">
                <a:solidFill>
                  <a:srgbClr val="585858"/>
                </a:solidFill>
                <a:latin typeface="Arial"/>
                <a:cs typeface="Arial"/>
              </a:rPr>
              <a:t>điệp</a:t>
            </a:r>
            <a:r>
              <a:rPr sz="2000" spc="25" dirty="0">
                <a:solidFill>
                  <a:srgbClr val="585858"/>
                </a:solidFill>
                <a:latin typeface="Arial"/>
                <a:cs typeface="Arial"/>
              </a:rPr>
              <a:t> </a:t>
            </a:r>
            <a:r>
              <a:rPr lang="en-US" sz="2000" spc="25" dirty="0" err="1">
                <a:solidFill>
                  <a:srgbClr val="585858"/>
                </a:solidFill>
                <a:latin typeface="Arial"/>
                <a:cs typeface="Arial"/>
              </a:rPr>
              <a:t>và</a:t>
            </a:r>
            <a:r>
              <a:rPr lang="en-US" sz="2000" spc="25" dirty="0">
                <a:solidFill>
                  <a:srgbClr val="585858"/>
                </a:solidFill>
                <a:latin typeface="Arial"/>
                <a:cs typeface="Arial"/>
              </a:rPr>
              <a:t> </a:t>
            </a:r>
            <a:r>
              <a:rPr sz="2000" spc="-50" dirty="0" err="1">
                <a:solidFill>
                  <a:srgbClr val="585858"/>
                </a:solidFill>
                <a:latin typeface="Arial"/>
                <a:cs typeface="Arial"/>
              </a:rPr>
              <a:t>cấu</a:t>
            </a:r>
            <a:r>
              <a:rPr sz="2000" spc="-50" dirty="0">
                <a:solidFill>
                  <a:srgbClr val="585858"/>
                </a:solidFill>
                <a:latin typeface="Arial"/>
                <a:cs typeface="Arial"/>
              </a:rPr>
              <a:t> </a:t>
            </a:r>
            <a:r>
              <a:rPr sz="2000" spc="25" dirty="0">
                <a:solidFill>
                  <a:srgbClr val="585858"/>
                </a:solidFill>
                <a:latin typeface="Arial"/>
                <a:cs typeface="Arial"/>
              </a:rPr>
              <a:t>trúc</a:t>
            </a:r>
            <a:r>
              <a:rPr sz="2000" spc="30" dirty="0">
                <a:solidFill>
                  <a:srgbClr val="585858"/>
                </a:solidFill>
                <a:latin typeface="Arial"/>
                <a:cs typeface="Arial"/>
              </a:rPr>
              <a:t> </a:t>
            </a:r>
            <a:r>
              <a:rPr sz="2000" spc="-50" dirty="0">
                <a:solidFill>
                  <a:srgbClr val="585858"/>
                </a:solidFill>
                <a:latin typeface="Arial"/>
                <a:cs typeface="Arial"/>
              </a:rPr>
              <a:t>của</a:t>
            </a:r>
            <a:r>
              <a:rPr sz="2000" spc="-10" dirty="0">
                <a:solidFill>
                  <a:srgbClr val="585858"/>
                </a:solidFill>
                <a:latin typeface="Arial"/>
                <a:cs typeface="Arial"/>
              </a:rPr>
              <a:t> </a:t>
            </a:r>
            <a:r>
              <a:rPr sz="2000" spc="-5" dirty="0">
                <a:solidFill>
                  <a:srgbClr val="585858"/>
                </a:solidFill>
                <a:latin typeface="Arial"/>
                <a:cs typeface="Arial"/>
              </a:rPr>
              <a:t>quá	</a:t>
            </a:r>
            <a:r>
              <a:rPr sz="2000" spc="25" dirty="0">
                <a:solidFill>
                  <a:srgbClr val="585858"/>
                </a:solidFill>
                <a:latin typeface="Arial"/>
                <a:cs typeface="Arial"/>
              </a:rPr>
              <a:t>trình </a:t>
            </a:r>
            <a:r>
              <a:rPr sz="2000" spc="15" dirty="0">
                <a:solidFill>
                  <a:srgbClr val="585858"/>
                </a:solidFill>
                <a:latin typeface="Arial"/>
                <a:cs typeface="Arial"/>
              </a:rPr>
              <a:t>truyền </a:t>
            </a:r>
            <a:r>
              <a:rPr sz="2000" spc="55" dirty="0">
                <a:solidFill>
                  <a:srgbClr val="585858"/>
                </a:solidFill>
                <a:latin typeface="Arial"/>
                <a:cs typeface="Arial"/>
              </a:rPr>
              <a:t>thông </a:t>
            </a:r>
            <a:r>
              <a:rPr sz="2000" spc="25" dirty="0">
                <a:solidFill>
                  <a:srgbClr val="585858"/>
                </a:solidFill>
                <a:latin typeface="Arial"/>
                <a:cs typeface="Arial"/>
              </a:rPr>
              <a:t>điệp </a:t>
            </a:r>
            <a:r>
              <a:rPr sz="2000" spc="-40" dirty="0">
                <a:solidFill>
                  <a:srgbClr val="585858"/>
                </a:solidFill>
                <a:latin typeface="Arial"/>
                <a:cs typeface="Arial"/>
              </a:rPr>
              <a:t>giữa</a:t>
            </a:r>
            <a:r>
              <a:rPr sz="2000" spc="-210" dirty="0">
                <a:solidFill>
                  <a:srgbClr val="585858"/>
                </a:solidFill>
                <a:latin typeface="Arial"/>
                <a:cs typeface="Arial"/>
              </a:rPr>
              <a:t> </a:t>
            </a:r>
            <a:r>
              <a:rPr sz="2000" spc="-85" dirty="0">
                <a:solidFill>
                  <a:srgbClr val="585858"/>
                </a:solidFill>
                <a:latin typeface="Arial"/>
                <a:cs typeface="Arial"/>
              </a:rPr>
              <a:t>các  </a:t>
            </a:r>
            <a:r>
              <a:rPr sz="2000" spc="55" dirty="0">
                <a:solidFill>
                  <a:srgbClr val="585858"/>
                </a:solidFill>
                <a:latin typeface="Arial"/>
                <a:cs typeface="Arial"/>
              </a:rPr>
              <a:t>đối</a:t>
            </a:r>
            <a:r>
              <a:rPr sz="2000" spc="-20" dirty="0">
                <a:solidFill>
                  <a:srgbClr val="585858"/>
                </a:solidFill>
                <a:latin typeface="Arial"/>
                <a:cs typeface="Arial"/>
              </a:rPr>
              <a:t> </a:t>
            </a:r>
            <a:r>
              <a:rPr sz="2000" spc="-30" dirty="0">
                <a:solidFill>
                  <a:srgbClr val="585858"/>
                </a:solidFill>
                <a:latin typeface="Arial"/>
                <a:cs typeface="Arial"/>
              </a:rPr>
              <a:t>tượng.</a:t>
            </a:r>
            <a:endParaRPr sz="2000" dirty="0">
              <a:latin typeface="Arial"/>
              <a:cs typeface="Arial"/>
            </a:endParaRPr>
          </a:p>
        </p:txBody>
      </p:sp>
      <p:sp>
        <p:nvSpPr>
          <p:cNvPr id="10" name="object 10"/>
          <p:cNvSpPr txBox="1">
            <a:spLocks noGrp="1"/>
          </p:cNvSpPr>
          <p:nvPr>
            <p:ph type="title"/>
          </p:nvPr>
        </p:nvSpPr>
        <p:spPr>
          <a:xfrm>
            <a:off x="2136141" y="121412"/>
            <a:ext cx="4680585" cy="566822"/>
          </a:xfrm>
          <a:prstGeom prst="rect">
            <a:avLst/>
          </a:prstGeom>
        </p:spPr>
        <p:txBody>
          <a:bodyPr vert="horz" wrap="square" lIns="0" tIns="12700" rIns="0" bIns="0" rtlCol="0" anchor="t">
            <a:spAutoFit/>
          </a:bodyPr>
          <a:lstStyle/>
          <a:p>
            <a:pPr marL="12700">
              <a:spcBef>
                <a:spcPts val="100"/>
              </a:spcBef>
            </a:pPr>
            <a:r>
              <a:rPr spc="260" dirty="0">
                <a:solidFill>
                  <a:srgbClr val="585858"/>
                </a:solidFill>
              </a:rPr>
              <a:t>Các</a:t>
            </a:r>
            <a:r>
              <a:rPr spc="-335" dirty="0">
                <a:solidFill>
                  <a:srgbClr val="585858"/>
                </a:solidFill>
              </a:rPr>
              <a:t> </a:t>
            </a:r>
            <a:r>
              <a:rPr spc="160" dirty="0">
                <a:solidFill>
                  <a:srgbClr val="585858"/>
                </a:solidFill>
              </a:rPr>
              <a:t>biểu</a:t>
            </a:r>
            <a:r>
              <a:rPr spc="-330" dirty="0">
                <a:solidFill>
                  <a:srgbClr val="585858"/>
                </a:solidFill>
              </a:rPr>
              <a:t> </a:t>
            </a:r>
            <a:r>
              <a:rPr spc="170" dirty="0">
                <a:solidFill>
                  <a:srgbClr val="585858"/>
                </a:solidFill>
              </a:rPr>
              <a:t>đồ</a:t>
            </a:r>
            <a:r>
              <a:rPr spc="-345" dirty="0">
                <a:solidFill>
                  <a:srgbClr val="585858"/>
                </a:solidFill>
              </a:rPr>
              <a:t> </a:t>
            </a:r>
            <a:r>
              <a:rPr spc="95" dirty="0">
                <a:solidFill>
                  <a:srgbClr val="585858"/>
                </a:solidFill>
              </a:rPr>
              <a:t>tương</a:t>
            </a:r>
            <a:r>
              <a:rPr spc="-350" dirty="0">
                <a:solidFill>
                  <a:srgbClr val="585858"/>
                </a:solidFill>
              </a:rPr>
              <a:t> </a:t>
            </a:r>
            <a:r>
              <a:rPr spc="130" dirty="0">
                <a:solidFill>
                  <a:srgbClr val="585858"/>
                </a:solidFill>
              </a:rPr>
              <a:t>tác</a:t>
            </a:r>
          </a:p>
        </p:txBody>
      </p:sp>
      <p:grpSp>
        <p:nvGrpSpPr>
          <p:cNvPr id="11" name="object 11"/>
          <p:cNvGrpSpPr/>
          <p:nvPr/>
        </p:nvGrpSpPr>
        <p:grpSpPr>
          <a:xfrm>
            <a:off x="5688012" y="4543107"/>
            <a:ext cx="2404110" cy="1384300"/>
            <a:chOff x="4164012" y="4543107"/>
            <a:chExt cx="2404110" cy="1384300"/>
          </a:xfrm>
        </p:grpSpPr>
        <p:sp>
          <p:nvSpPr>
            <p:cNvPr id="12" name="object 12"/>
            <p:cNvSpPr/>
            <p:nvPr/>
          </p:nvSpPr>
          <p:spPr>
            <a:xfrm>
              <a:off x="4195762" y="4579556"/>
              <a:ext cx="194055" cy="215392"/>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4178300" y="4711319"/>
              <a:ext cx="1929130" cy="1089660"/>
            </a:xfrm>
            <a:custGeom>
              <a:avLst/>
              <a:gdLst/>
              <a:ahLst/>
              <a:cxnLst/>
              <a:rect l="l" t="t" r="r" b="b"/>
              <a:pathLst>
                <a:path w="1929129" h="1089660">
                  <a:moveTo>
                    <a:pt x="0" y="174624"/>
                  </a:moveTo>
                  <a:lnTo>
                    <a:pt x="114300" y="69341"/>
                  </a:lnTo>
                  <a:lnTo>
                    <a:pt x="228600" y="174624"/>
                  </a:lnTo>
                </a:path>
                <a:path w="1929129" h="1089660">
                  <a:moveTo>
                    <a:pt x="285750" y="14350"/>
                  </a:moveTo>
                  <a:lnTo>
                    <a:pt x="906526" y="0"/>
                  </a:lnTo>
                </a:path>
                <a:path w="1929129" h="1089660">
                  <a:moveTo>
                    <a:pt x="836676" y="876299"/>
                  </a:moveTo>
                  <a:lnTo>
                    <a:pt x="1928876" y="1089075"/>
                  </a:lnTo>
                </a:path>
                <a:path w="1929129" h="1089660">
                  <a:moveTo>
                    <a:pt x="836676" y="828674"/>
                  </a:moveTo>
                  <a:lnTo>
                    <a:pt x="1860550" y="544575"/>
                  </a:lnTo>
                </a:path>
                <a:path w="1929129" h="1089660">
                  <a:moveTo>
                    <a:pt x="1109726" y="104774"/>
                  </a:moveTo>
                  <a:lnTo>
                    <a:pt x="768350" y="735075"/>
                  </a:lnTo>
                </a:path>
              </a:pathLst>
            </a:custGeom>
            <a:ln w="28575">
              <a:solidFill>
                <a:srgbClr val="585858"/>
              </a:solidFill>
            </a:ln>
          </p:spPr>
          <p:txBody>
            <a:bodyPr wrap="square" lIns="0" tIns="0" rIns="0" bIns="0" rtlCol="0"/>
            <a:lstStyle/>
            <a:p>
              <a:endParaRPr/>
            </a:p>
          </p:txBody>
        </p:sp>
        <p:sp>
          <p:nvSpPr>
            <p:cNvPr id="14" name="object 14"/>
            <p:cNvSpPr/>
            <p:nvPr/>
          </p:nvSpPr>
          <p:spPr>
            <a:xfrm>
              <a:off x="4965319" y="4965192"/>
              <a:ext cx="136905" cy="23355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435475" y="5066919"/>
              <a:ext cx="431800" cy="393700"/>
            </a:xfrm>
            <a:custGeom>
              <a:avLst/>
              <a:gdLst/>
              <a:ahLst/>
              <a:cxnLst/>
              <a:rect l="l" t="t" r="r" b="b"/>
              <a:pathLst>
                <a:path w="431800" h="393700">
                  <a:moveTo>
                    <a:pt x="0" y="0"/>
                  </a:moveTo>
                  <a:lnTo>
                    <a:pt x="431800" y="393699"/>
                  </a:lnTo>
                </a:path>
              </a:pathLst>
            </a:custGeom>
            <a:ln w="28575">
              <a:solidFill>
                <a:srgbClr val="585858"/>
              </a:solidFill>
            </a:ln>
          </p:spPr>
          <p:txBody>
            <a:bodyPr wrap="square" lIns="0" tIns="0" rIns="0" bIns="0" rtlCol="0"/>
            <a:lstStyle/>
            <a:p>
              <a:endParaRPr/>
            </a:p>
          </p:txBody>
        </p:sp>
        <p:sp>
          <p:nvSpPr>
            <p:cNvPr id="16" name="object 16"/>
            <p:cNvSpPr/>
            <p:nvPr/>
          </p:nvSpPr>
          <p:spPr>
            <a:xfrm>
              <a:off x="4395977" y="5164074"/>
              <a:ext cx="174498" cy="152145"/>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83530" y="5723801"/>
              <a:ext cx="236220" cy="12997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5344160" y="5225161"/>
              <a:ext cx="235965" cy="12738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6224651" y="4768469"/>
              <a:ext cx="186055" cy="370205"/>
            </a:xfrm>
            <a:custGeom>
              <a:avLst/>
              <a:gdLst/>
              <a:ahLst/>
              <a:cxnLst/>
              <a:rect l="l" t="t" r="r" b="b"/>
              <a:pathLst>
                <a:path w="186054" h="370204">
                  <a:moveTo>
                    <a:pt x="0" y="369950"/>
                  </a:moveTo>
                  <a:lnTo>
                    <a:pt x="185674" y="0"/>
                  </a:lnTo>
                </a:path>
              </a:pathLst>
            </a:custGeom>
            <a:ln w="28575">
              <a:solidFill>
                <a:srgbClr val="585858"/>
              </a:solidFill>
            </a:ln>
          </p:spPr>
          <p:txBody>
            <a:bodyPr wrap="square" lIns="0" tIns="0" rIns="0" bIns="0" rtlCol="0"/>
            <a:lstStyle/>
            <a:p>
              <a:endParaRPr/>
            </a:p>
          </p:txBody>
        </p:sp>
        <p:sp>
          <p:nvSpPr>
            <p:cNvPr id="20" name="object 20"/>
            <p:cNvSpPr/>
            <p:nvPr/>
          </p:nvSpPr>
          <p:spPr>
            <a:xfrm>
              <a:off x="6149975" y="4830318"/>
              <a:ext cx="120903" cy="195325"/>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568443" y="4551553"/>
              <a:ext cx="238632" cy="132588"/>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4726051" y="4557395"/>
              <a:ext cx="1827530" cy="1355725"/>
            </a:xfrm>
            <a:custGeom>
              <a:avLst/>
              <a:gdLst/>
              <a:ahLst/>
              <a:cxnLst/>
              <a:rect l="l" t="t" r="r" b="b"/>
              <a:pathLst>
                <a:path w="1827529" h="1355725">
                  <a:moveTo>
                    <a:pt x="352425" y="258698"/>
                  </a:moveTo>
                  <a:lnTo>
                    <a:pt x="633412" y="258698"/>
                  </a:lnTo>
                  <a:lnTo>
                    <a:pt x="633412" y="65023"/>
                  </a:lnTo>
                  <a:lnTo>
                    <a:pt x="352425" y="65023"/>
                  </a:lnTo>
                  <a:lnTo>
                    <a:pt x="352425" y="258698"/>
                  </a:lnTo>
                  <a:close/>
                </a:path>
                <a:path w="1827529" h="1355725">
                  <a:moveTo>
                    <a:pt x="0" y="1096949"/>
                  </a:moveTo>
                  <a:lnTo>
                    <a:pt x="280987" y="1096949"/>
                  </a:lnTo>
                  <a:lnTo>
                    <a:pt x="280987" y="903274"/>
                  </a:lnTo>
                  <a:lnTo>
                    <a:pt x="0" y="903274"/>
                  </a:lnTo>
                  <a:lnTo>
                    <a:pt x="0" y="1096949"/>
                  </a:lnTo>
                  <a:close/>
                </a:path>
                <a:path w="1827529" h="1355725">
                  <a:moveTo>
                    <a:pt x="1406525" y="1355712"/>
                  </a:moveTo>
                  <a:lnTo>
                    <a:pt x="1687512" y="1355712"/>
                  </a:lnTo>
                  <a:lnTo>
                    <a:pt x="1687512" y="1162037"/>
                  </a:lnTo>
                  <a:lnTo>
                    <a:pt x="1406525" y="1162037"/>
                  </a:lnTo>
                  <a:lnTo>
                    <a:pt x="1406525" y="1355712"/>
                  </a:lnTo>
                  <a:close/>
                </a:path>
                <a:path w="1827529" h="1355725">
                  <a:moveTo>
                    <a:pt x="1336675" y="774699"/>
                  </a:moveTo>
                  <a:lnTo>
                    <a:pt x="1617662" y="774699"/>
                  </a:lnTo>
                  <a:lnTo>
                    <a:pt x="1617662" y="581024"/>
                  </a:lnTo>
                  <a:lnTo>
                    <a:pt x="1336675" y="581024"/>
                  </a:lnTo>
                  <a:lnTo>
                    <a:pt x="1336675" y="774699"/>
                  </a:lnTo>
                  <a:close/>
                </a:path>
                <a:path w="1827529" h="1355725">
                  <a:moveTo>
                    <a:pt x="1546225" y="193674"/>
                  </a:moveTo>
                  <a:lnTo>
                    <a:pt x="1827212" y="193674"/>
                  </a:lnTo>
                  <a:lnTo>
                    <a:pt x="1827212" y="0"/>
                  </a:lnTo>
                  <a:lnTo>
                    <a:pt x="1546225" y="0"/>
                  </a:lnTo>
                  <a:lnTo>
                    <a:pt x="1546225" y="193674"/>
                  </a:lnTo>
                  <a:close/>
                </a:path>
              </a:pathLst>
            </a:custGeom>
            <a:ln w="28575">
              <a:solidFill>
                <a:srgbClr val="585858"/>
              </a:solidFill>
            </a:ln>
          </p:spPr>
          <p:txBody>
            <a:bodyPr wrap="square" lIns="0" tIns="0" rIns="0" bIns="0" rtlCol="0"/>
            <a:lstStyle/>
            <a:p>
              <a:endParaRPr/>
            </a:p>
          </p:txBody>
        </p:sp>
      </p:grpSp>
      <p:sp>
        <p:nvSpPr>
          <p:cNvPr id="23" name="object 23"/>
          <p:cNvSpPr/>
          <p:nvPr/>
        </p:nvSpPr>
        <p:spPr>
          <a:xfrm>
            <a:off x="5765482" y="1890712"/>
            <a:ext cx="241300" cy="312674"/>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5881370" y="3035301"/>
            <a:ext cx="0" cy="155575"/>
          </a:xfrm>
          <a:custGeom>
            <a:avLst/>
            <a:gdLst/>
            <a:ahLst/>
            <a:cxnLst/>
            <a:rect l="l" t="t" r="r" b="b"/>
            <a:pathLst>
              <a:path h="155575">
                <a:moveTo>
                  <a:pt x="0" y="0"/>
                </a:moveTo>
                <a:lnTo>
                  <a:pt x="0" y="155575"/>
                </a:lnTo>
              </a:path>
            </a:pathLst>
          </a:custGeom>
          <a:ln w="28575">
            <a:solidFill>
              <a:srgbClr val="585858"/>
            </a:solidFill>
            <a:prstDash val="lgDash"/>
          </a:ln>
        </p:spPr>
        <p:txBody>
          <a:bodyPr wrap="square" lIns="0" tIns="0" rIns="0" bIns="0" rtlCol="0"/>
          <a:lstStyle/>
          <a:p>
            <a:endParaRPr/>
          </a:p>
        </p:txBody>
      </p:sp>
      <p:sp>
        <p:nvSpPr>
          <p:cNvPr id="25" name="object 25"/>
          <p:cNvSpPr/>
          <p:nvPr/>
        </p:nvSpPr>
        <p:spPr>
          <a:xfrm>
            <a:off x="6421120" y="2266951"/>
            <a:ext cx="0" cy="98425"/>
          </a:xfrm>
          <a:custGeom>
            <a:avLst/>
            <a:gdLst/>
            <a:ahLst/>
            <a:cxnLst/>
            <a:rect l="l" t="t" r="r" b="b"/>
            <a:pathLst>
              <a:path h="98425">
                <a:moveTo>
                  <a:pt x="0" y="0"/>
                </a:moveTo>
                <a:lnTo>
                  <a:pt x="0" y="98425"/>
                </a:lnTo>
              </a:path>
            </a:pathLst>
          </a:custGeom>
          <a:ln w="28575">
            <a:solidFill>
              <a:srgbClr val="585858"/>
            </a:solidFill>
            <a:prstDash val="lgDash"/>
          </a:ln>
        </p:spPr>
        <p:txBody>
          <a:bodyPr wrap="square" lIns="0" tIns="0" rIns="0" bIns="0" rtlCol="0"/>
          <a:lstStyle/>
          <a:p>
            <a:endParaRPr/>
          </a:p>
        </p:txBody>
      </p:sp>
      <p:sp>
        <p:nvSpPr>
          <p:cNvPr id="26" name="object 26"/>
          <p:cNvSpPr/>
          <p:nvPr/>
        </p:nvSpPr>
        <p:spPr>
          <a:xfrm>
            <a:off x="6916420" y="2266950"/>
            <a:ext cx="0" cy="266700"/>
          </a:xfrm>
          <a:custGeom>
            <a:avLst/>
            <a:gdLst/>
            <a:ahLst/>
            <a:cxnLst/>
            <a:rect l="l" t="t" r="r" b="b"/>
            <a:pathLst>
              <a:path h="266700">
                <a:moveTo>
                  <a:pt x="0" y="0"/>
                </a:moveTo>
                <a:lnTo>
                  <a:pt x="0" y="266700"/>
                </a:lnTo>
              </a:path>
            </a:pathLst>
          </a:custGeom>
          <a:ln w="28575">
            <a:solidFill>
              <a:srgbClr val="585858"/>
            </a:solidFill>
            <a:prstDash val="lgDash"/>
          </a:ln>
        </p:spPr>
        <p:txBody>
          <a:bodyPr wrap="square" lIns="0" tIns="0" rIns="0" bIns="0" rtlCol="0"/>
          <a:lstStyle/>
          <a:p>
            <a:endParaRPr/>
          </a:p>
        </p:txBody>
      </p:sp>
      <p:sp>
        <p:nvSpPr>
          <p:cNvPr id="27" name="object 27"/>
          <p:cNvSpPr/>
          <p:nvPr/>
        </p:nvSpPr>
        <p:spPr>
          <a:xfrm>
            <a:off x="7854696" y="2266950"/>
            <a:ext cx="0" cy="920750"/>
          </a:xfrm>
          <a:custGeom>
            <a:avLst/>
            <a:gdLst/>
            <a:ahLst/>
            <a:cxnLst/>
            <a:rect l="l" t="t" r="r" b="b"/>
            <a:pathLst>
              <a:path h="920750">
                <a:moveTo>
                  <a:pt x="0" y="0"/>
                </a:moveTo>
                <a:lnTo>
                  <a:pt x="0" y="920750"/>
                </a:lnTo>
              </a:path>
            </a:pathLst>
          </a:custGeom>
          <a:ln w="28575">
            <a:solidFill>
              <a:srgbClr val="585858"/>
            </a:solidFill>
            <a:prstDash val="lgDash"/>
          </a:ln>
        </p:spPr>
        <p:txBody>
          <a:bodyPr wrap="square" lIns="0" tIns="0" rIns="0" bIns="0" rtlCol="0"/>
          <a:lstStyle/>
          <a:p>
            <a:endParaRPr/>
          </a:p>
        </p:txBody>
      </p:sp>
      <p:sp>
        <p:nvSpPr>
          <p:cNvPr id="28" name="object 28"/>
          <p:cNvSpPr/>
          <p:nvPr/>
        </p:nvSpPr>
        <p:spPr>
          <a:xfrm>
            <a:off x="5850509" y="2597912"/>
            <a:ext cx="68580" cy="180975"/>
          </a:xfrm>
          <a:custGeom>
            <a:avLst/>
            <a:gdLst/>
            <a:ahLst/>
            <a:cxnLst/>
            <a:rect l="l" t="t" r="r" b="b"/>
            <a:pathLst>
              <a:path w="68579" h="180975">
                <a:moveTo>
                  <a:pt x="0" y="180975"/>
                </a:moveTo>
                <a:lnTo>
                  <a:pt x="68262" y="180975"/>
                </a:lnTo>
                <a:lnTo>
                  <a:pt x="68262" y="0"/>
                </a:lnTo>
                <a:lnTo>
                  <a:pt x="0" y="0"/>
                </a:lnTo>
                <a:lnTo>
                  <a:pt x="0" y="180975"/>
                </a:lnTo>
                <a:close/>
              </a:path>
            </a:pathLst>
          </a:custGeom>
          <a:ln w="28575">
            <a:solidFill>
              <a:srgbClr val="585858"/>
            </a:solidFill>
          </a:ln>
        </p:spPr>
        <p:txBody>
          <a:bodyPr wrap="square" lIns="0" tIns="0" rIns="0" bIns="0" rtlCol="0"/>
          <a:lstStyle/>
          <a:p>
            <a:endParaRPr/>
          </a:p>
        </p:txBody>
      </p:sp>
      <p:grpSp>
        <p:nvGrpSpPr>
          <p:cNvPr id="29" name="object 29"/>
          <p:cNvGrpSpPr/>
          <p:nvPr/>
        </p:nvGrpSpPr>
        <p:grpSpPr>
          <a:xfrm>
            <a:off x="5867082" y="2263775"/>
            <a:ext cx="489584" cy="160020"/>
            <a:chOff x="4343082" y="2263775"/>
            <a:chExt cx="489584" cy="160020"/>
          </a:xfrm>
        </p:grpSpPr>
        <p:sp>
          <p:nvSpPr>
            <p:cNvPr id="30" name="object 30"/>
            <p:cNvSpPr/>
            <p:nvPr/>
          </p:nvSpPr>
          <p:spPr>
            <a:xfrm>
              <a:off x="4352671" y="2291080"/>
              <a:ext cx="479425" cy="132715"/>
            </a:xfrm>
            <a:custGeom>
              <a:avLst/>
              <a:gdLst/>
              <a:ahLst/>
              <a:cxnLst/>
              <a:rect l="l" t="t" r="r" b="b"/>
              <a:pathLst>
                <a:path w="479425" h="132714">
                  <a:moveTo>
                    <a:pt x="422778" y="66357"/>
                  </a:moveTo>
                  <a:lnTo>
                    <a:pt x="351408" y="107950"/>
                  </a:lnTo>
                  <a:lnTo>
                    <a:pt x="349123" y="116712"/>
                  </a:lnTo>
                  <a:lnTo>
                    <a:pt x="356996" y="130429"/>
                  </a:lnTo>
                  <a:lnTo>
                    <a:pt x="365759" y="132715"/>
                  </a:lnTo>
                  <a:lnTo>
                    <a:pt x="455011" y="80645"/>
                  </a:lnTo>
                  <a:lnTo>
                    <a:pt x="451103" y="80645"/>
                  </a:lnTo>
                  <a:lnTo>
                    <a:pt x="451103" y="78740"/>
                  </a:lnTo>
                  <a:lnTo>
                    <a:pt x="443991" y="78740"/>
                  </a:lnTo>
                  <a:lnTo>
                    <a:pt x="422778" y="66357"/>
                  </a:lnTo>
                  <a:close/>
                </a:path>
                <a:path w="479425" h="132714">
                  <a:moveTo>
                    <a:pt x="398301" y="52070"/>
                  </a:moveTo>
                  <a:lnTo>
                    <a:pt x="0" y="52070"/>
                  </a:lnTo>
                  <a:lnTo>
                    <a:pt x="0" y="80645"/>
                  </a:lnTo>
                  <a:lnTo>
                    <a:pt x="398301" y="80645"/>
                  </a:lnTo>
                  <a:lnTo>
                    <a:pt x="422778" y="66357"/>
                  </a:lnTo>
                  <a:lnTo>
                    <a:pt x="398301" y="52070"/>
                  </a:lnTo>
                  <a:close/>
                </a:path>
                <a:path w="479425" h="132714">
                  <a:moveTo>
                    <a:pt x="454844" y="52070"/>
                  </a:moveTo>
                  <a:lnTo>
                    <a:pt x="451103" y="52070"/>
                  </a:lnTo>
                  <a:lnTo>
                    <a:pt x="451103" y="80645"/>
                  </a:lnTo>
                  <a:lnTo>
                    <a:pt x="455011" y="80645"/>
                  </a:lnTo>
                  <a:lnTo>
                    <a:pt x="479425" y="66421"/>
                  </a:lnTo>
                  <a:lnTo>
                    <a:pt x="454844" y="52070"/>
                  </a:lnTo>
                  <a:close/>
                </a:path>
                <a:path w="479425" h="132714">
                  <a:moveTo>
                    <a:pt x="443991" y="53975"/>
                  </a:moveTo>
                  <a:lnTo>
                    <a:pt x="422778" y="66357"/>
                  </a:lnTo>
                  <a:lnTo>
                    <a:pt x="443991" y="78740"/>
                  </a:lnTo>
                  <a:lnTo>
                    <a:pt x="443991" y="53975"/>
                  </a:lnTo>
                  <a:close/>
                </a:path>
                <a:path w="479425" h="132714">
                  <a:moveTo>
                    <a:pt x="451103" y="53975"/>
                  </a:moveTo>
                  <a:lnTo>
                    <a:pt x="443991" y="53975"/>
                  </a:lnTo>
                  <a:lnTo>
                    <a:pt x="443991" y="78740"/>
                  </a:lnTo>
                  <a:lnTo>
                    <a:pt x="451103" y="78740"/>
                  </a:lnTo>
                  <a:lnTo>
                    <a:pt x="451103" y="53975"/>
                  </a:lnTo>
                  <a:close/>
                </a:path>
                <a:path w="479425" h="132714">
                  <a:moveTo>
                    <a:pt x="365759" y="0"/>
                  </a:moveTo>
                  <a:lnTo>
                    <a:pt x="356996" y="2286"/>
                  </a:lnTo>
                  <a:lnTo>
                    <a:pt x="349123" y="16002"/>
                  </a:lnTo>
                  <a:lnTo>
                    <a:pt x="351408" y="24765"/>
                  </a:lnTo>
                  <a:lnTo>
                    <a:pt x="422778" y="66357"/>
                  </a:lnTo>
                  <a:lnTo>
                    <a:pt x="443991" y="53975"/>
                  </a:lnTo>
                  <a:lnTo>
                    <a:pt x="451103" y="53975"/>
                  </a:lnTo>
                  <a:lnTo>
                    <a:pt x="451103" y="52070"/>
                  </a:lnTo>
                  <a:lnTo>
                    <a:pt x="454844" y="52070"/>
                  </a:lnTo>
                  <a:lnTo>
                    <a:pt x="365759" y="0"/>
                  </a:lnTo>
                  <a:close/>
                </a:path>
              </a:pathLst>
            </a:custGeom>
            <a:solidFill>
              <a:srgbClr val="585858"/>
            </a:solidFill>
          </p:spPr>
          <p:txBody>
            <a:bodyPr wrap="square" lIns="0" tIns="0" rIns="0" bIns="0" rtlCol="0"/>
            <a:lstStyle/>
            <a:p>
              <a:endParaRPr/>
            </a:p>
          </p:txBody>
        </p:sp>
        <p:sp>
          <p:nvSpPr>
            <p:cNvPr id="31" name="object 31"/>
            <p:cNvSpPr/>
            <p:nvPr/>
          </p:nvSpPr>
          <p:spPr>
            <a:xfrm>
              <a:off x="4357370" y="2263775"/>
              <a:ext cx="0" cy="98425"/>
            </a:xfrm>
            <a:custGeom>
              <a:avLst/>
              <a:gdLst/>
              <a:ahLst/>
              <a:cxnLst/>
              <a:rect l="l" t="t" r="r" b="b"/>
              <a:pathLst>
                <a:path h="98425">
                  <a:moveTo>
                    <a:pt x="0" y="0"/>
                  </a:moveTo>
                  <a:lnTo>
                    <a:pt x="0" y="98425"/>
                  </a:lnTo>
                </a:path>
              </a:pathLst>
            </a:custGeom>
            <a:ln w="28575">
              <a:solidFill>
                <a:srgbClr val="585858"/>
              </a:solidFill>
              <a:prstDash val="lgDash"/>
            </a:ln>
          </p:spPr>
          <p:txBody>
            <a:bodyPr wrap="square" lIns="0" tIns="0" rIns="0" bIns="0" rtlCol="0"/>
            <a:lstStyle/>
            <a:p>
              <a:endParaRPr/>
            </a:p>
          </p:txBody>
        </p:sp>
      </p:grpSp>
      <p:sp>
        <p:nvSpPr>
          <p:cNvPr id="32" name="object 32"/>
          <p:cNvSpPr/>
          <p:nvPr/>
        </p:nvSpPr>
        <p:spPr>
          <a:xfrm>
            <a:off x="6421120" y="2912999"/>
            <a:ext cx="0" cy="274955"/>
          </a:xfrm>
          <a:custGeom>
            <a:avLst/>
            <a:gdLst/>
            <a:ahLst/>
            <a:cxnLst/>
            <a:rect l="l" t="t" r="r" b="b"/>
            <a:pathLst>
              <a:path h="274955">
                <a:moveTo>
                  <a:pt x="0" y="0"/>
                </a:moveTo>
                <a:lnTo>
                  <a:pt x="0" y="274700"/>
                </a:lnTo>
              </a:path>
            </a:pathLst>
          </a:custGeom>
          <a:ln w="28575">
            <a:solidFill>
              <a:srgbClr val="585858"/>
            </a:solidFill>
            <a:prstDash val="lgDash"/>
          </a:ln>
        </p:spPr>
        <p:txBody>
          <a:bodyPr wrap="square" lIns="0" tIns="0" rIns="0" bIns="0" rtlCol="0"/>
          <a:lstStyle/>
          <a:p>
            <a:endParaRPr/>
          </a:p>
        </p:txBody>
      </p:sp>
      <p:grpSp>
        <p:nvGrpSpPr>
          <p:cNvPr id="33" name="object 33"/>
          <p:cNvGrpSpPr/>
          <p:nvPr/>
        </p:nvGrpSpPr>
        <p:grpSpPr>
          <a:xfrm>
            <a:off x="6368733" y="2265299"/>
            <a:ext cx="1076325" cy="935355"/>
            <a:chOff x="4844732" y="2265298"/>
            <a:chExt cx="1076325" cy="935355"/>
          </a:xfrm>
        </p:grpSpPr>
        <p:sp>
          <p:nvSpPr>
            <p:cNvPr id="34" name="object 34"/>
            <p:cNvSpPr/>
            <p:nvPr/>
          </p:nvSpPr>
          <p:spPr>
            <a:xfrm>
              <a:off x="4925695" y="2462529"/>
              <a:ext cx="878205" cy="321945"/>
            </a:xfrm>
            <a:custGeom>
              <a:avLst/>
              <a:gdLst/>
              <a:ahLst/>
              <a:cxnLst/>
              <a:rect l="l" t="t" r="r" b="b"/>
              <a:pathLst>
                <a:path w="878204" h="321944">
                  <a:moveTo>
                    <a:pt x="403352" y="66421"/>
                  </a:moveTo>
                  <a:lnTo>
                    <a:pt x="378739" y="52070"/>
                  </a:lnTo>
                  <a:lnTo>
                    <a:pt x="296418" y="4064"/>
                  </a:lnTo>
                  <a:lnTo>
                    <a:pt x="289687" y="0"/>
                  </a:lnTo>
                  <a:lnTo>
                    <a:pt x="280924" y="2286"/>
                  </a:lnTo>
                  <a:lnTo>
                    <a:pt x="276987" y="9144"/>
                  </a:lnTo>
                  <a:lnTo>
                    <a:pt x="272923" y="16002"/>
                  </a:lnTo>
                  <a:lnTo>
                    <a:pt x="275209" y="24765"/>
                  </a:lnTo>
                  <a:lnTo>
                    <a:pt x="322046" y="52070"/>
                  </a:lnTo>
                  <a:lnTo>
                    <a:pt x="0" y="52070"/>
                  </a:lnTo>
                  <a:lnTo>
                    <a:pt x="0" y="80645"/>
                  </a:lnTo>
                  <a:lnTo>
                    <a:pt x="322046" y="80645"/>
                  </a:lnTo>
                  <a:lnTo>
                    <a:pt x="275209" y="107950"/>
                  </a:lnTo>
                  <a:lnTo>
                    <a:pt x="272923" y="116713"/>
                  </a:lnTo>
                  <a:lnTo>
                    <a:pt x="276987" y="123571"/>
                  </a:lnTo>
                  <a:lnTo>
                    <a:pt x="280924" y="130429"/>
                  </a:lnTo>
                  <a:lnTo>
                    <a:pt x="289687" y="132715"/>
                  </a:lnTo>
                  <a:lnTo>
                    <a:pt x="296418" y="128651"/>
                  </a:lnTo>
                  <a:lnTo>
                    <a:pt x="378904" y="80645"/>
                  </a:lnTo>
                  <a:lnTo>
                    <a:pt x="403352" y="66421"/>
                  </a:lnTo>
                  <a:close/>
                </a:path>
                <a:path w="878204" h="321944">
                  <a:moveTo>
                    <a:pt x="877951" y="255270"/>
                  </a:moveTo>
                  <a:lnTo>
                    <a:pt x="853363" y="240919"/>
                  </a:lnTo>
                  <a:lnTo>
                    <a:pt x="764286" y="188976"/>
                  </a:lnTo>
                  <a:lnTo>
                    <a:pt x="755523" y="191262"/>
                  </a:lnTo>
                  <a:lnTo>
                    <a:pt x="751586" y="198120"/>
                  </a:lnTo>
                  <a:lnTo>
                    <a:pt x="747649" y="204851"/>
                  </a:lnTo>
                  <a:lnTo>
                    <a:pt x="749935" y="213614"/>
                  </a:lnTo>
                  <a:lnTo>
                    <a:pt x="796785" y="240919"/>
                  </a:lnTo>
                  <a:lnTo>
                    <a:pt x="514350" y="240919"/>
                  </a:lnTo>
                  <a:lnTo>
                    <a:pt x="514350" y="269494"/>
                  </a:lnTo>
                  <a:lnTo>
                    <a:pt x="797001" y="269494"/>
                  </a:lnTo>
                  <a:lnTo>
                    <a:pt x="749935" y="296926"/>
                  </a:lnTo>
                  <a:lnTo>
                    <a:pt x="747649" y="305689"/>
                  </a:lnTo>
                  <a:lnTo>
                    <a:pt x="751586" y="312420"/>
                  </a:lnTo>
                  <a:lnTo>
                    <a:pt x="755523" y="319278"/>
                  </a:lnTo>
                  <a:lnTo>
                    <a:pt x="764286" y="321564"/>
                  </a:lnTo>
                  <a:lnTo>
                    <a:pt x="853579" y="269494"/>
                  </a:lnTo>
                  <a:lnTo>
                    <a:pt x="877951" y="255270"/>
                  </a:lnTo>
                  <a:close/>
                </a:path>
              </a:pathLst>
            </a:custGeom>
            <a:solidFill>
              <a:srgbClr val="585858"/>
            </a:solidFill>
          </p:spPr>
          <p:txBody>
            <a:bodyPr wrap="square" lIns="0" tIns="0" rIns="0" bIns="0" rtlCol="0"/>
            <a:lstStyle/>
            <a:p>
              <a:endParaRPr/>
            </a:p>
          </p:txBody>
        </p:sp>
        <p:sp>
          <p:nvSpPr>
            <p:cNvPr id="35" name="object 35"/>
            <p:cNvSpPr/>
            <p:nvPr/>
          </p:nvSpPr>
          <p:spPr>
            <a:xfrm>
              <a:off x="4859020" y="2541523"/>
              <a:ext cx="567055" cy="233679"/>
            </a:xfrm>
            <a:custGeom>
              <a:avLst/>
              <a:gdLst/>
              <a:ahLst/>
              <a:cxnLst/>
              <a:rect l="l" t="t" r="r" b="b"/>
              <a:pathLst>
                <a:path w="567054" h="233680">
                  <a:moveTo>
                    <a:pt x="0" y="180975"/>
                  </a:moveTo>
                  <a:lnTo>
                    <a:pt x="69850" y="180975"/>
                  </a:lnTo>
                  <a:lnTo>
                    <a:pt x="69850" y="0"/>
                  </a:lnTo>
                  <a:lnTo>
                    <a:pt x="0" y="0"/>
                  </a:lnTo>
                  <a:lnTo>
                    <a:pt x="0" y="180975"/>
                  </a:lnTo>
                  <a:close/>
                </a:path>
                <a:path w="567054" h="233680">
                  <a:moveTo>
                    <a:pt x="496950" y="233425"/>
                  </a:moveTo>
                  <a:lnTo>
                    <a:pt x="566801" y="233425"/>
                  </a:lnTo>
                  <a:lnTo>
                    <a:pt x="566801" y="52450"/>
                  </a:lnTo>
                  <a:lnTo>
                    <a:pt x="496950" y="52450"/>
                  </a:lnTo>
                  <a:lnTo>
                    <a:pt x="496950" y="233425"/>
                  </a:lnTo>
                  <a:close/>
                </a:path>
              </a:pathLst>
            </a:custGeom>
            <a:ln w="28575">
              <a:solidFill>
                <a:srgbClr val="585858"/>
              </a:solidFill>
            </a:ln>
          </p:spPr>
          <p:txBody>
            <a:bodyPr wrap="square" lIns="0" tIns="0" rIns="0" bIns="0" rtlCol="0"/>
            <a:lstStyle/>
            <a:p>
              <a:endParaRPr/>
            </a:p>
          </p:txBody>
        </p:sp>
        <p:sp>
          <p:nvSpPr>
            <p:cNvPr id="36" name="object 36"/>
            <p:cNvSpPr/>
            <p:nvPr/>
          </p:nvSpPr>
          <p:spPr>
            <a:xfrm>
              <a:off x="5390896" y="2835274"/>
              <a:ext cx="488950" cy="352425"/>
            </a:xfrm>
            <a:custGeom>
              <a:avLst/>
              <a:gdLst/>
              <a:ahLst/>
              <a:cxnLst/>
              <a:rect l="l" t="t" r="r" b="b"/>
              <a:pathLst>
                <a:path w="488950" h="352425">
                  <a:moveTo>
                    <a:pt x="0" y="0"/>
                  </a:moveTo>
                  <a:lnTo>
                    <a:pt x="1524" y="350774"/>
                  </a:lnTo>
                </a:path>
                <a:path w="488950" h="352425">
                  <a:moveTo>
                    <a:pt x="488950" y="17525"/>
                  </a:moveTo>
                  <a:lnTo>
                    <a:pt x="488950" y="352425"/>
                  </a:lnTo>
                </a:path>
              </a:pathLst>
            </a:custGeom>
            <a:ln w="28575">
              <a:solidFill>
                <a:srgbClr val="585858"/>
              </a:solidFill>
              <a:prstDash val="lgDash"/>
            </a:ln>
          </p:spPr>
          <p:txBody>
            <a:bodyPr wrap="square" lIns="0" tIns="0" rIns="0" bIns="0" rtlCol="0"/>
            <a:lstStyle/>
            <a:p>
              <a:endParaRPr/>
            </a:p>
          </p:txBody>
        </p:sp>
        <p:sp>
          <p:nvSpPr>
            <p:cNvPr id="37" name="object 37"/>
            <p:cNvSpPr/>
            <p:nvPr/>
          </p:nvSpPr>
          <p:spPr>
            <a:xfrm>
              <a:off x="5843270" y="2692399"/>
              <a:ext cx="63500" cy="180975"/>
            </a:xfrm>
            <a:custGeom>
              <a:avLst/>
              <a:gdLst/>
              <a:ahLst/>
              <a:cxnLst/>
              <a:rect l="l" t="t" r="r" b="b"/>
              <a:pathLst>
                <a:path w="63500" h="180975">
                  <a:moveTo>
                    <a:pt x="0" y="180975"/>
                  </a:moveTo>
                  <a:lnTo>
                    <a:pt x="63500" y="180975"/>
                  </a:lnTo>
                  <a:lnTo>
                    <a:pt x="63500" y="0"/>
                  </a:lnTo>
                  <a:lnTo>
                    <a:pt x="0" y="0"/>
                  </a:lnTo>
                  <a:lnTo>
                    <a:pt x="0" y="180975"/>
                  </a:lnTo>
                  <a:close/>
                </a:path>
              </a:pathLst>
            </a:custGeom>
            <a:ln w="28575">
              <a:solidFill>
                <a:srgbClr val="585858"/>
              </a:solidFill>
            </a:ln>
          </p:spPr>
          <p:txBody>
            <a:bodyPr wrap="square" lIns="0" tIns="0" rIns="0" bIns="0" rtlCol="0"/>
            <a:lstStyle/>
            <a:p>
              <a:endParaRPr/>
            </a:p>
          </p:txBody>
        </p:sp>
        <p:sp>
          <p:nvSpPr>
            <p:cNvPr id="38" name="object 38"/>
            <p:cNvSpPr/>
            <p:nvPr/>
          </p:nvSpPr>
          <p:spPr>
            <a:xfrm>
              <a:off x="5879846" y="2265298"/>
              <a:ext cx="0" cy="462280"/>
            </a:xfrm>
            <a:custGeom>
              <a:avLst/>
              <a:gdLst/>
              <a:ahLst/>
              <a:cxnLst/>
              <a:rect l="l" t="t" r="r" b="b"/>
              <a:pathLst>
                <a:path h="462280">
                  <a:moveTo>
                    <a:pt x="0" y="0"/>
                  </a:moveTo>
                  <a:lnTo>
                    <a:pt x="0" y="462025"/>
                  </a:lnTo>
                </a:path>
              </a:pathLst>
            </a:custGeom>
            <a:ln w="28575">
              <a:solidFill>
                <a:srgbClr val="585858"/>
              </a:solidFill>
              <a:prstDash val="lgDash"/>
            </a:ln>
          </p:spPr>
          <p:txBody>
            <a:bodyPr wrap="square" lIns="0" tIns="0" rIns="0" bIns="0" rtlCol="0"/>
            <a:lstStyle/>
            <a:p>
              <a:endParaRPr/>
            </a:p>
          </p:txBody>
        </p:sp>
      </p:grpSp>
      <p:graphicFrame>
        <p:nvGraphicFramePr>
          <p:cNvPr id="39" name="object 39"/>
          <p:cNvGraphicFramePr>
            <a:graphicFrameLocks noGrp="1"/>
          </p:cNvGraphicFramePr>
          <p:nvPr/>
        </p:nvGraphicFramePr>
        <p:xfrm>
          <a:off x="6232208" y="2014537"/>
          <a:ext cx="1818636" cy="180975"/>
        </p:xfrm>
        <a:graphic>
          <a:graphicData uri="http://schemas.openxmlformats.org/drawingml/2006/table">
            <a:tbl>
              <a:tblPr firstRow="1" bandRow="1">
                <a:tableStyleId>{2D5ABB26-0587-4C30-8999-92F81FD0307C}</a:tableStyleId>
              </a:tblPr>
              <a:tblGrid>
                <a:gridCol w="386080">
                  <a:extLst>
                    <a:ext uri="{9D8B030D-6E8A-4147-A177-3AD203B41FA5}">
                      <a16:colId xmlns:a16="http://schemas.microsoft.com/office/drawing/2014/main" val="20000"/>
                    </a:ext>
                  </a:extLst>
                </a:gridCol>
                <a:gridCol w="60959">
                  <a:extLst>
                    <a:ext uri="{9D8B030D-6E8A-4147-A177-3AD203B41FA5}">
                      <a16:colId xmlns:a16="http://schemas.microsoft.com/office/drawing/2014/main" val="20001"/>
                    </a:ext>
                  </a:extLst>
                </a:gridCol>
                <a:gridCol w="384810">
                  <a:extLst>
                    <a:ext uri="{9D8B030D-6E8A-4147-A177-3AD203B41FA5}">
                      <a16:colId xmlns:a16="http://schemas.microsoft.com/office/drawing/2014/main" val="20002"/>
                    </a:ext>
                  </a:extLst>
                </a:gridCol>
                <a:gridCol w="55880">
                  <a:extLst>
                    <a:ext uri="{9D8B030D-6E8A-4147-A177-3AD203B41FA5}">
                      <a16:colId xmlns:a16="http://schemas.microsoft.com/office/drawing/2014/main" val="20003"/>
                    </a:ext>
                  </a:extLst>
                </a:gridCol>
                <a:gridCol w="489584">
                  <a:extLst>
                    <a:ext uri="{9D8B030D-6E8A-4147-A177-3AD203B41FA5}">
                      <a16:colId xmlns:a16="http://schemas.microsoft.com/office/drawing/2014/main" val="20004"/>
                    </a:ext>
                  </a:extLst>
                </a:gridCol>
                <a:gridCol w="54609">
                  <a:extLst>
                    <a:ext uri="{9D8B030D-6E8A-4147-A177-3AD203B41FA5}">
                      <a16:colId xmlns:a16="http://schemas.microsoft.com/office/drawing/2014/main" val="20005"/>
                    </a:ext>
                  </a:extLst>
                </a:gridCol>
                <a:gridCol w="386714">
                  <a:extLst>
                    <a:ext uri="{9D8B030D-6E8A-4147-A177-3AD203B41FA5}">
                      <a16:colId xmlns:a16="http://schemas.microsoft.com/office/drawing/2014/main" val="20006"/>
                    </a:ext>
                  </a:extLst>
                </a:gridCol>
              </a:tblGrid>
              <a:tr h="180975">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005929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17395" y="1434208"/>
            <a:ext cx="6007735" cy="2167260"/>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thời</a:t>
            </a:r>
            <a:r>
              <a:rPr sz="2400" spc="-25" dirty="0">
                <a:solidFill>
                  <a:srgbClr val="585858"/>
                </a:solidFill>
                <a:latin typeface="Arial"/>
                <a:cs typeface="Arial"/>
              </a:rPr>
              <a:t> </a:t>
            </a:r>
            <a:r>
              <a:rPr sz="2400" spc="5" dirty="0">
                <a:solidFill>
                  <a:srgbClr val="585858"/>
                </a:solidFill>
                <a:latin typeface="Arial"/>
                <a:cs typeface="Arial"/>
              </a:rPr>
              <a:t>gian</a:t>
            </a:r>
            <a:endParaRPr sz="2400" dirty="0">
              <a:latin typeface="Arial"/>
              <a:cs typeface="Arial"/>
            </a:endParaRPr>
          </a:p>
          <a:p>
            <a:pPr marL="561340" marR="5080" lvl="1" indent="-228600">
              <a:lnSpc>
                <a:spcPts val="2160"/>
              </a:lnSpc>
              <a:spcBef>
                <a:spcPts val="104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55" dirty="0">
                <a:solidFill>
                  <a:srgbClr val="585858"/>
                </a:solidFill>
                <a:latin typeface="Arial"/>
                <a:cs typeface="Arial"/>
              </a:rPr>
              <a:t>về </a:t>
            </a:r>
            <a:r>
              <a:rPr sz="2000" spc="-160" dirty="0">
                <a:solidFill>
                  <a:srgbClr val="585858"/>
                </a:solidFill>
                <a:latin typeface="Arial"/>
                <a:cs typeface="Arial"/>
              </a:rPr>
              <a:t>sự </a:t>
            </a:r>
            <a:r>
              <a:rPr sz="2000" spc="5" dirty="0">
                <a:solidFill>
                  <a:srgbClr val="585858"/>
                </a:solidFill>
                <a:latin typeface="Arial"/>
                <a:cs typeface="Arial"/>
              </a:rPr>
              <a:t>ràng </a:t>
            </a:r>
            <a:r>
              <a:rPr sz="2000" spc="15" dirty="0">
                <a:solidFill>
                  <a:srgbClr val="585858"/>
                </a:solidFill>
                <a:latin typeface="Arial"/>
                <a:cs typeface="Arial"/>
              </a:rPr>
              <a:t>buộc thời </a:t>
            </a:r>
            <a:r>
              <a:rPr sz="2000" spc="5" dirty="0">
                <a:solidFill>
                  <a:srgbClr val="585858"/>
                </a:solidFill>
                <a:latin typeface="Arial"/>
                <a:cs typeface="Arial"/>
              </a:rPr>
              <a:t>gian </a:t>
            </a:r>
            <a:r>
              <a:rPr sz="2000" spc="-50" dirty="0">
                <a:solidFill>
                  <a:srgbClr val="585858"/>
                </a:solidFill>
                <a:latin typeface="Arial"/>
                <a:cs typeface="Arial"/>
              </a:rPr>
              <a:t>của </a:t>
            </a:r>
            <a:r>
              <a:rPr sz="2000" spc="-85" dirty="0">
                <a:solidFill>
                  <a:srgbClr val="585858"/>
                </a:solidFill>
                <a:latin typeface="Arial"/>
                <a:cs typeface="Arial"/>
              </a:rPr>
              <a:t>các  </a:t>
            </a:r>
            <a:r>
              <a:rPr sz="2000" spc="60" dirty="0">
                <a:solidFill>
                  <a:srgbClr val="585858"/>
                </a:solidFill>
                <a:latin typeface="Arial"/>
                <a:cs typeface="Arial"/>
              </a:rPr>
              <a:t>thông </a:t>
            </a:r>
            <a:r>
              <a:rPr sz="2000" spc="25" dirty="0">
                <a:solidFill>
                  <a:srgbClr val="585858"/>
                </a:solidFill>
                <a:latin typeface="Arial"/>
                <a:cs typeface="Arial"/>
              </a:rPr>
              <a:t>điệp </a:t>
            </a:r>
            <a:r>
              <a:rPr sz="2000" spc="55" dirty="0">
                <a:solidFill>
                  <a:srgbClr val="585858"/>
                </a:solidFill>
                <a:latin typeface="Arial"/>
                <a:cs typeface="Arial"/>
              </a:rPr>
              <a:t>trong </a:t>
            </a:r>
            <a:r>
              <a:rPr sz="2000" spc="80" dirty="0">
                <a:solidFill>
                  <a:srgbClr val="585858"/>
                </a:solidFill>
                <a:latin typeface="Arial"/>
                <a:cs typeface="Arial"/>
              </a:rPr>
              <a:t>một </a:t>
            </a:r>
            <a:r>
              <a:rPr sz="2000" spc="-15" dirty="0">
                <a:solidFill>
                  <a:srgbClr val="585858"/>
                </a:solidFill>
                <a:latin typeface="Arial"/>
                <a:cs typeface="Arial"/>
              </a:rPr>
              <a:t>tương</a:t>
            </a:r>
            <a:r>
              <a:rPr sz="2000" spc="-330" dirty="0">
                <a:solidFill>
                  <a:srgbClr val="585858"/>
                </a:solidFill>
                <a:latin typeface="Arial"/>
                <a:cs typeface="Arial"/>
              </a:rPr>
              <a:t> </a:t>
            </a:r>
            <a:r>
              <a:rPr sz="2000" spc="-45" dirty="0">
                <a:solidFill>
                  <a:srgbClr val="585858"/>
                </a:solidFill>
                <a:latin typeface="Arial"/>
                <a:cs typeface="Arial"/>
              </a:rPr>
              <a:t>tác.</a:t>
            </a:r>
            <a:endParaRPr sz="2000" dirty="0">
              <a:latin typeface="Arial"/>
              <a:cs typeface="Arial"/>
            </a:endParaRPr>
          </a:p>
          <a:p>
            <a:pPr marL="561340" lvl="1" indent="-229235">
              <a:lnSpc>
                <a:spcPts val="2280"/>
              </a:lnSpc>
              <a:spcBef>
                <a:spcPts val="730"/>
              </a:spcBef>
              <a:buChar char="•"/>
              <a:tabLst>
                <a:tab pos="561340" algn="l"/>
                <a:tab pos="561975" algn="l"/>
              </a:tabLst>
            </a:pPr>
            <a:r>
              <a:rPr sz="2000" spc="-60" dirty="0">
                <a:solidFill>
                  <a:srgbClr val="585858"/>
                </a:solidFill>
                <a:latin typeface="Arial"/>
                <a:cs typeface="Arial"/>
              </a:rPr>
              <a:t>Thường </a:t>
            </a:r>
            <a:r>
              <a:rPr sz="2000" spc="-160" dirty="0">
                <a:solidFill>
                  <a:srgbClr val="585858"/>
                </a:solidFill>
                <a:latin typeface="Arial"/>
                <a:cs typeface="Arial"/>
              </a:rPr>
              <a:t>sử </a:t>
            </a:r>
            <a:r>
              <a:rPr sz="2000" spc="45" dirty="0">
                <a:solidFill>
                  <a:srgbClr val="585858"/>
                </a:solidFill>
                <a:latin typeface="Arial"/>
                <a:cs typeface="Arial"/>
              </a:rPr>
              <a:t>dụng </a:t>
            </a:r>
            <a:r>
              <a:rPr sz="2000" spc="55" dirty="0">
                <a:solidFill>
                  <a:srgbClr val="585858"/>
                </a:solidFill>
                <a:latin typeface="Arial"/>
                <a:cs typeface="Arial"/>
              </a:rPr>
              <a:t>trong </a:t>
            </a:r>
            <a:r>
              <a:rPr sz="2000" spc="-80" dirty="0">
                <a:solidFill>
                  <a:srgbClr val="585858"/>
                </a:solidFill>
                <a:latin typeface="Arial"/>
                <a:cs typeface="Arial"/>
              </a:rPr>
              <a:t>các </a:t>
            </a:r>
            <a:r>
              <a:rPr sz="2000" spc="-25" dirty="0">
                <a:solidFill>
                  <a:srgbClr val="585858"/>
                </a:solidFill>
                <a:latin typeface="Arial"/>
                <a:cs typeface="Arial"/>
              </a:rPr>
              <a:t>ứng </a:t>
            </a:r>
            <a:r>
              <a:rPr sz="2000" spc="45" dirty="0">
                <a:solidFill>
                  <a:srgbClr val="585858"/>
                </a:solidFill>
                <a:latin typeface="Arial"/>
                <a:cs typeface="Arial"/>
              </a:rPr>
              <a:t>dụng </a:t>
            </a:r>
            <a:r>
              <a:rPr sz="2000" spc="15" dirty="0">
                <a:solidFill>
                  <a:srgbClr val="585858"/>
                </a:solidFill>
                <a:latin typeface="Arial"/>
                <a:cs typeface="Arial"/>
              </a:rPr>
              <a:t>thời</a:t>
            </a:r>
            <a:r>
              <a:rPr sz="2000" spc="-365" dirty="0">
                <a:solidFill>
                  <a:srgbClr val="585858"/>
                </a:solidFill>
                <a:latin typeface="Arial"/>
                <a:cs typeface="Arial"/>
              </a:rPr>
              <a:t> </a:t>
            </a:r>
            <a:r>
              <a:rPr sz="2000" spc="5" dirty="0">
                <a:solidFill>
                  <a:srgbClr val="585858"/>
                </a:solidFill>
                <a:latin typeface="Arial"/>
                <a:cs typeface="Arial"/>
              </a:rPr>
              <a:t>gian</a:t>
            </a:r>
            <a:endParaRPr sz="2000" dirty="0">
              <a:latin typeface="Arial"/>
              <a:cs typeface="Arial"/>
            </a:endParaRPr>
          </a:p>
          <a:p>
            <a:pPr marL="561340" marR="37465">
              <a:lnSpc>
                <a:spcPts val="2160"/>
              </a:lnSpc>
              <a:spcBef>
                <a:spcPts val="150"/>
              </a:spcBef>
            </a:pPr>
            <a:r>
              <a:rPr sz="2000" spc="-45" dirty="0">
                <a:solidFill>
                  <a:srgbClr val="585858"/>
                </a:solidFill>
                <a:latin typeface="Arial"/>
                <a:cs typeface="Arial"/>
              </a:rPr>
              <a:t>thực, </a:t>
            </a:r>
            <a:r>
              <a:rPr sz="2000" spc="-60" dirty="0">
                <a:solidFill>
                  <a:srgbClr val="585858"/>
                </a:solidFill>
                <a:latin typeface="Arial"/>
                <a:cs typeface="Arial"/>
              </a:rPr>
              <a:t>vì </a:t>
            </a:r>
            <a:r>
              <a:rPr sz="2000" spc="55" dirty="0">
                <a:solidFill>
                  <a:srgbClr val="585858"/>
                </a:solidFill>
                <a:latin typeface="Arial"/>
                <a:cs typeface="Arial"/>
              </a:rPr>
              <a:t>trong </a:t>
            </a:r>
            <a:r>
              <a:rPr sz="2000" spc="-85" dirty="0">
                <a:solidFill>
                  <a:srgbClr val="585858"/>
                </a:solidFill>
                <a:latin typeface="Arial"/>
                <a:cs typeface="Arial"/>
              </a:rPr>
              <a:t>các </a:t>
            </a:r>
            <a:r>
              <a:rPr sz="2000" spc="-25" dirty="0">
                <a:solidFill>
                  <a:srgbClr val="585858"/>
                </a:solidFill>
                <a:latin typeface="Arial"/>
                <a:cs typeface="Arial"/>
              </a:rPr>
              <a:t>ứng </a:t>
            </a:r>
            <a:r>
              <a:rPr sz="2000" spc="45" dirty="0">
                <a:solidFill>
                  <a:srgbClr val="585858"/>
                </a:solidFill>
                <a:latin typeface="Arial"/>
                <a:cs typeface="Arial"/>
              </a:rPr>
              <a:t>dụng </a:t>
            </a:r>
            <a:r>
              <a:rPr sz="2000" spc="-35" dirty="0">
                <a:solidFill>
                  <a:srgbClr val="585858"/>
                </a:solidFill>
                <a:latin typeface="Arial"/>
                <a:cs typeface="Arial"/>
              </a:rPr>
              <a:t>này </a:t>
            </a:r>
            <a:r>
              <a:rPr sz="2000" spc="-25" dirty="0">
                <a:solidFill>
                  <a:srgbClr val="585858"/>
                </a:solidFill>
                <a:latin typeface="Arial"/>
                <a:cs typeface="Arial"/>
              </a:rPr>
              <a:t>yếu </a:t>
            </a:r>
            <a:r>
              <a:rPr sz="2000" spc="90" dirty="0">
                <a:solidFill>
                  <a:srgbClr val="585858"/>
                </a:solidFill>
                <a:latin typeface="Arial"/>
                <a:cs typeface="Arial"/>
              </a:rPr>
              <a:t>tố </a:t>
            </a:r>
            <a:r>
              <a:rPr sz="2000" spc="15" dirty="0">
                <a:solidFill>
                  <a:srgbClr val="585858"/>
                </a:solidFill>
                <a:latin typeface="Arial"/>
                <a:cs typeface="Arial"/>
              </a:rPr>
              <a:t>thời</a:t>
            </a:r>
            <a:r>
              <a:rPr sz="2000" spc="-85" dirty="0">
                <a:solidFill>
                  <a:srgbClr val="585858"/>
                </a:solidFill>
                <a:latin typeface="Arial"/>
                <a:cs typeface="Arial"/>
              </a:rPr>
              <a:t> </a:t>
            </a:r>
            <a:r>
              <a:rPr sz="2000" spc="5" dirty="0">
                <a:solidFill>
                  <a:srgbClr val="585858"/>
                </a:solidFill>
                <a:latin typeface="Arial"/>
                <a:cs typeface="Arial"/>
              </a:rPr>
              <a:t>gian  </a:t>
            </a:r>
            <a:r>
              <a:rPr sz="2000" spc="10" dirty="0">
                <a:solidFill>
                  <a:srgbClr val="585858"/>
                </a:solidFill>
                <a:latin typeface="Arial"/>
                <a:cs typeface="Arial"/>
              </a:rPr>
              <a:t>mang </a:t>
            </a:r>
            <a:r>
              <a:rPr sz="2000" spc="20" dirty="0">
                <a:solidFill>
                  <a:srgbClr val="585858"/>
                </a:solidFill>
                <a:latin typeface="Arial"/>
                <a:cs typeface="Arial"/>
              </a:rPr>
              <a:t>tính quyết</a:t>
            </a:r>
            <a:r>
              <a:rPr sz="2000" spc="-95" dirty="0">
                <a:solidFill>
                  <a:srgbClr val="585858"/>
                </a:solidFill>
                <a:latin typeface="Arial"/>
                <a:cs typeface="Arial"/>
              </a:rPr>
              <a:t> </a:t>
            </a:r>
            <a:r>
              <a:rPr sz="2000" spc="35" dirty="0">
                <a:solidFill>
                  <a:srgbClr val="585858"/>
                </a:solidFill>
                <a:latin typeface="Arial"/>
                <a:cs typeface="Arial"/>
              </a:rPr>
              <a:t>định</a:t>
            </a:r>
            <a:endParaRPr sz="2000" dirty="0">
              <a:latin typeface="Arial"/>
              <a:cs typeface="Arial"/>
            </a:endParaRPr>
          </a:p>
        </p:txBody>
      </p:sp>
      <p:sp>
        <p:nvSpPr>
          <p:cNvPr id="9" name="object 9"/>
          <p:cNvSpPr txBox="1"/>
          <p:nvPr/>
        </p:nvSpPr>
        <p:spPr>
          <a:xfrm>
            <a:off x="2042159" y="3933825"/>
            <a:ext cx="5958205" cy="1460500"/>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tác </a:t>
            </a:r>
            <a:r>
              <a:rPr sz="2400" spc="80" dirty="0">
                <a:solidFill>
                  <a:srgbClr val="585858"/>
                </a:solidFill>
                <a:latin typeface="Arial"/>
                <a:cs typeface="Arial"/>
              </a:rPr>
              <a:t>tổng</a:t>
            </a:r>
            <a:r>
              <a:rPr sz="2400" dirty="0">
                <a:solidFill>
                  <a:srgbClr val="585858"/>
                </a:solidFill>
                <a:latin typeface="Arial"/>
                <a:cs typeface="Arial"/>
              </a:rPr>
              <a:t> quan</a:t>
            </a:r>
            <a:endParaRPr sz="2400" dirty="0">
              <a:latin typeface="Arial"/>
              <a:cs typeface="Arial"/>
            </a:endParaRPr>
          </a:p>
          <a:p>
            <a:pPr marL="561340" marR="5080" lvl="1" indent="-228600">
              <a:lnSpc>
                <a:spcPct val="90100"/>
              </a:lnSpc>
              <a:spcBef>
                <a:spcPts val="101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15" dirty="0">
                <a:solidFill>
                  <a:srgbClr val="585858"/>
                </a:solidFill>
                <a:latin typeface="Arial"/>
                <a:cs typeface="Arial"/>
              </a:rPr>
              <a:t>tương tác </a:t>
            </a:r>
            <a:r>
              <a:rPr sz="2000" spc="-60" dirty="0">
                <a:solidFill>
                  <a:srgbClr val="585858"/>
                </a:solidFill>
                <a:latin typeface="Arial"/>
                <a:cs typeface="Arial"/>
              </a:rPr>
              <a:t>ở </a:t>
            </a:r>
            <a:r>
              <a:rPr sz="2000" spc="-65" dirty="0">
                <a:solidFill>
                  <a:srgbClr val="585858"/>
                </a:solidFill>
                <a:latin typeface="Arial"/>
                <a:cs typeface="Arial"/>
              </a:rPr>
              <a:t>mức </a:t>
            </a:r>
            <a:r>
              <a:rPr sz="2000" spc="-35" dirty="0">
                <a:solidFill>
                  <a:srgbClr val="585858"/>
                </a:solidFill>
                <a:latin typeface="Arial"/>
                <a:cs typeface="Arial"/>
              </a:rPr>
              <a:t>cao </a:t>
            </a:r>
            <a:r>
              <a:rPr sz="2000" spc="10" dirty="0">
                <a:solidFill>
                  <a:srgbClr val="585858"/>
                </a:solidFill>
                <a:latin typeface="Arial"/>
                <a:cs typeface="Arial"/>
              </a:rPr>
              <a:t>bằng </a:t>
            </a:r>
            <a:r>
              <a:rPr sz="2000" spc="-55" dirty="0">
                <a:solidFill>
                  <a:srgbClr val="585858"/>
                </a:solidFill>
                <a:latin typeface="Arial"/>
                <a:cs typeface="Arial"/>
              </a:rPr>
              <a:t>cách  </a:t>
            </a:r>
            <a:r>
              <a:rPr sz="2000" spc="15" dirty="0">
                <a:solidFill>
                  <a:srgbClr val="585858"/>
                </a:solidFill>
                <a:latin typeface="Arial"/>
                <a:cs typeface="Arial"/>
              </a:rPr>
              <a:t>kết </a:t>
            </a:r>
            <a:r>
              <a:rPr sz="2000" spc="-10" dirty="0">
                <a:solidFill>
                  <a:srgbClr val="585858"/>
                </a:solidFill>
                <a:latin typeface="Arial"/>
                <a:cs typeface="Arial"/>
              </a:rPr>
              <a:t>hợp </a:t>
            </a:r>
            <a:r>
              <a:rPr sz="2000" spc="-85" dirty="0">
                <a:solidFill>
                  <a:srgbClr val="585858"/>
                </a:solidFill>
                <a:latin typeface="Arial"/>
                <a:cs typeface="Arial"/>
              </a:rPr>
              <a:t>các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tương tác </a:t>
            </a:r>
            <a:r>
              <a:rPr sz="2000" spc="35" dirty="0">
                <a:solidFill>
                  <a:srgbClr val="585858"/>
                </a:solidFill>
                <a:latin typeface="Arial"/>
                <a:cs typeface="Arial"/>
              </a:rPr>
              <a:t>theo </a:t>
            </a:r>
            <a:r>
              <a:rPr sz="2000" spc="80" dirty="0">
                <a:solidFill>
                  <a:srgbClr val="585858"/>
                </a:solidFill>
                <a:latin typeface="Arial"/>
                <a:cs typeface="Arial"/>
              </a:rPr>
              <a:t>một </a:t>
            </a:r>
            <a:r>
              <a:rPr sz="2000" spc="25" dirty="0">
                <a:solidFill>
                  <a:srgbClr val="585858"/>
                </a:solidFill>
                <a:latin typeface="Arial"/>
                <a:cs typeface="Arial"/>
              </a:rPr>
              <a:t>trình</a:t>
            </a:r>
            <a:r>
              <a:rPr sz="2000" spc="-225" dirty="0">
                <a:solidFill>
                  <a:srgbClr val="585858"/>
                </a:solidFill>
                <a:latin typeface="Arial"/>
                <a:cs typeface="Arial"/>
              </a:rPr>
              <a:t> </a:t>
            </a:r>
            <a:r>
              <a:rPr sz="2000" spc="-20" dirty="0">
                <a:solidFill>
                  <a:srgbClr val="585858"/>
                </a:solidFill>
                <a:latin typeface="Arial"/>
                <a:cs typeface="Arial"/>
              </a:rPr>
              <a:t>tự  </a:t>
            </a:r>
            <a:r>
              <a:rPr sz="2000" spc="20" dirty="0">
                <a:solidFill>
                  <a:srgbClr val="585858"/>
                </a:solidFill>
                <a:latin typeface="Arial"/>
                <a:cs typeface="Arial"/>
              </a:rPr>
              <a:t>logic </a:t>
            </a:r>
            <a:r>
              <a:rPr sz="2000" spc="-5" dirty="0">
                <a:solidFill>
                  <a:srgbClr val="585858"/>
                </a:solidFill>
                <a:latin typeface="Arial"/>
                <a:cs typeface="Arial"/>
              </a:rPr>
              <a:t>nào</a:t>
            </a:r>
            <a:r>
              <a:rPr sz="2000" spc="-40" dirty="0">
                <a:solidFill>
                  <a:srgbClr val="585858"/>
                </a:solidFill>
                <a:latin typeface="Arial"/>
                <a:cs typeface="Arial"/>
              </a:rPr>
              <a:t> </a:t>
            </a:r>
            <a:r>
              <a:rPr sz="2000" dirty="0">
                <a:solidFill>
                  <a:srgbClr val="585858"/>
                </a:solidFill>
                <a:latin typeface="Arial"/>
                <a:cs typeface="Arial"/>
              </a:rPr>
              <a:t>đó.</a:t>
            </a:r>
            <a:endParaRPr sz="2000" dirty="0">
              <a:latin typeface="Arial"/>
              <a:cs typeface="Arial"/>
            </a:endParaRPr>
          </a:p>
        </p:txBody>
      </p:sp>
      <p:sp>
        <p:nvSpPr>
          <p:cNvPr id="10" name="object 10"/>
          <p:cNvSpPr txBox="1">
            <a:spLocks noGrp="1"/>
          </p:cNvSpPr>
          <p:nvPr>
            <p:ph type="title"/>
          </p:nvPr>
        </p:nvSpPr>
        <p:spPr>
          <a:xfrm>
            <a:off x="1828800" y="417797"/>
            <a:ext cx="5888990" cy="566822"/>
          </a:xfrm>
          <a:prstGeom prst="rect">
            <a:avLst/>
          </a:prstGeom>
        </p:spPr>
        <p:txBody>
          <a:bodyPr vert="horz" wrap="square" lIns="0" tIns="12700" rIns="0" bIns="0" rtlCol="0" anchor="t">
            <a:spAutoFit/>
          </a:bodyPr>
          <a:lstStyle/>
          <a:p>
            <a:pPr marL="12700">
              <a:spcBef>
                <a:spcPts val="100"/>
              </a:spcBef>
            </a:pPr>
            <a:r>
              <a:rPr spc="260" dirty="0">
                <a:solidFill>
                  <a:srgbClr val="585858"/>
                </a:solidFill>
              </a:rPr>
              <a:t>Các</a:t>
            </a:r>
            <a:r>
              <a:rPr spc="-325" dirty="0">
                <a:solidFill>
                  <a:srgbClr val="585858"/>
                </a:solidFill>
              </a:rPr>
              <a:t> </a:t>
            </a:r>
            <a:r>
              <a:rPr spc="160" dirty="0">
                <a:solidFill>
                  <a:srgbClr val="585858"/>
                </a:solidFill>
              </a:rPr>
              <a:t>biểu</a:t>
            </a:r>
            <a:r>
              <a:rPr spc="-320" dirty="0">
                <a:solidFill>
                  <a:srgbClr val="585858"/>
                </a:solidFill>
              </a:rPr>
              <a:t> </a:t>
            </a:r>
            <a:r>
              <a:rPr spc="170" dirty="0">
                <a:solidFill>
                  <a:srgbClr val="585858"/>
                </a:solidFill>
              </a:rPr>
              <a:t>đồ</a:t>
            </a:r>
            <a:r>
              <a:rPr spc="-340" dirty="0">
                <a:solidFill>
                  <a:srgbClr val="585858"/>
                </a:solidFill>
              </a:rPr>
              <a:t> </a:t>
            </a:r>
            <a:r>
              <a:rPr spc="95" dirty="0">
                <a:solidFill>
                  <a:srgbClr val="585858"/>
                </a:solidFill>
              </a:rPr>
              <a:t>tương</a:t>
            </a:r>
            <a:r>
              <a:rPr spc="-355" dirty="0">
                <a:solidFill>
                  <a:srgbClr val="585858"/>
                </a:solidFill>
              </a:rPr>
              <a:t> </a:t>
            </a:r>
            <a:r>
              <a:rPr spc="130" dirty="0">
                <a:solidFill>
                  <a:srgbClr val="585858"/>
                </a:solidFill>
              </a:rPr>
              <a:t>tác</a:t>
            </a:r>
            <a:r>
              <a:rPr spc="-340" dirty="0">
                <a:solidFill>
                  <a:srgbClr val="585858"/>
                </a:solidFill>
              </a:rPr>
              <a:t> </a:t>
            </a:r>
            <a:r>
              <a:rPr spc="-45" dirty="0">
                <a:solidFill>
                  <a:srgbClr val="585858"/>
                </a:solidFill>
              </a:rPr>
              <a:t>(tiếp)</a:t>
            </a:r>
          </a:p>
        </p:txBody>
      </p:sp>
      <p:grpSp>
        <p:nvGrpSpPr>
          <p:cNvPr id="11" name="object 11"/>
          <p:cNvGrpSpPr/>
          <p:nvPr/>
        </p:nvGrpSpPr>
        <p:grpSpPr>
          <a:xfrm>
            <a:off x="9284398" y="3886200"/>
            <a:ext cx="1049655" cy="1608455"/>
            <a:chOff x="5647309" y="5091684"/>
            <a:chExt cx="1049655" cy="1608455"/>
          </a:xfrm>
        </p:grpSpPr>
        <p:sp>
          <p:nvSpPr>
            <p:cNvPr id="12" name="object 12"/>
            <p:cNvSpPr/>
            <p:nvPr/>
          </p:nvSpPr>
          <p:spPr>
            <a:xfrm>
              <a:off x="6290564" y="5180584"/>
              <a:ext cx="132715" cy="255904"/>
            </a:xfrm>
            <a:custGeom>
              <a:avLst/>
              <a:gdLst/>
              <a:ahLst/>
              <a:cxnLst/>
              <a:rect l="l" t="t" r="r" b="b"/>
              <a:pathLst>
                <a:path w="132714" h="255904">
                  <a:moveTo>
                    <a:pt x="16001" y="125349"/>
                  </a:moveTo>
                  <a:lnTo>
                    <a:pt x="2286" y="133223"/>
                  </a:lnTo>
                  <a:lnTo>
                    <a:pt x="0" y="141986"/>
                  </a:lnTo>
                  <a:lnTo>
                    <a:pt x="4063" y="148844"/>
                  </a:lnTo>
                  <a:lnTo>
                    <a:pt x="66294" y="255651"/>
                  </a:lnTo>
                  <a:lnTo>
                    <a:pt x="82828" y="227330"/>
                  </a:lnTo>
                  <a:lnTo>
                    <a:pt x="52070" y="227330"/>
                  </a:lnTo>
                  <a:lnTo>
                    <a:pt x="52070" y="174406"/>
                  </a:lnTo>
                  <a:lnTo>
                    <a:pt x="24764" y="127635"/>
                  </a:lnTo>
                  <a:lnTo>
                    <a:pt x="16001" y="125349"/>
                  </a:lnTo>
                  <a:close/>
                </a:path>
                <a:path w="132714" h="255904">
                  <a:moveTo>
                    <a:pt x="52070" y="174406"/>
                  </a:moveTo>
                  <a:lnTo>
                    <a:pt x="52070" y="227330"/>
                  </a:lnTo>
                  <a:lnTo>
                    <a:pt x="80645" y="227330"/>
                  </a:lnTo>
                  <a:lnTo>
                    <a:pt x="80645" y="220091"/>
                  </a:lnTo>
                  <a:lnTo>
                    <a:pt x="53975" y="220091"/>
                  </a:lnTo>
                  <a:lnTo>
                    <a:pt x="66357" y="198880"/>
                  </a:lnTo>
                  <a:lnTo>
                    <a:pt x="52070" y="174406"/>
                  </a:lnTo>
                  <a:close/>
                </a:path>
                <a:path w="132714" h="255904">
                  <a:moveTo>
                    <a:pt x="116712" y="125222"/>
                  </a:moveTo>
                  <a:lnTo>
                    <a:pt x="107950" y="127635"/>
                  </a:lnTo>
                  <a:lnTo>
                    <a:pt x="80645" y="174406"/>
                  </a:lnTo>
                  <a:lnTo>
                    <a:pt x="80645" y="227330"/>
                  </a:lnTo>
                  <a:lnTo>
                    <a:pt x="82828" y="227330"/>
                  </a:lnTo>
                  <a:lnTo>
                    <a:pt x="128650" y="148844"/>
                  </a:lnTo>
                  <a:lnTo>
                    <a:pt x="132714" y="141986"/>
                  </a:lnTo>
                  <a:lnTo>
                    <a:pt x="130428" y="133223"/>
                  </a:lnTo>
                  <a:lnTo>
                    <a:pt x="123571" y="129286"/>
                  </a:lnTo>
                  <a:lnTo>
                    <a:pt x="116712" y="125222"/>
                  </a:lnTo>
                  <a:close/>
                </a:path>
                <a:path w="132714" h="255904">
                  <a:moveTo>
                    <a:pt x="66357" y="198880"/>
                  </a:moveTo>
                  <a:lnTo>
                    <a:pt x="53975" y="220091"/>
                  </a:lnTo>
                  <a:lnTo>
                    <a:pt x="78739" y="220091"/>
                  </a:lnTo>
                  <a:lnTo>
                    <a:pt x="66357" y="198880"/>
                  </a:lnTo>
                  <a:close/>
                </a:path>
                <a:path w="132714" h="255904">
                  <a:moveTo>
                    <a:pt x="80645" y="174406"/>
                  </a:moveTo>
                  <a:lnTo>
                    <a:pt x="66357" y="198880"/>
                  </a:lnTo>
                  <a:lnTo>
                    <a:pt x="78739" y="220091"/>
                  </a:lnTo>
                  <a:lnTo>
                    <a:pt x="80645" y="220091"/>
                  </a:lnTo>
                  <a:lnTo>
                    <a:pt x="80645" y="174406"/>
                  </a:lnTo>
                  <a:close/>
                </a:path>
                <a:path w="132714" h="255904">
                  <a:moveTo>
                    <a:pt x="80645" y="0"/>
                  </a:moveTo>
                  <a:lnTo>
                    <a:pt x="52070" y="0"/>
                  </a:lnTo>
                  <a:lnTo>
                    <a:pt x="52070" y="174406"/>
                  </a:lnTo>
                  <a:lnTo>
                    <a:pt x="66357" y="198880"/>
                  </a:lnTo>
                  <a:lnTo>
                    <a:pt x="80644" y="174406"/>
                  </a:lnTo>
                  <a:lnTo>
                    <a:pt x="80645" y="0"/>
                  </a:lnTo>
                  <a:close/>
                </a:path>
              </a:pathLst>
            </a:custGeom>
            <a:solidFill>
              <a:srgbClr val="585858"/>
            </a:solidFill>
          </p:spPr>
          <p:txBody>
            <a:bodyPr wrap="square" lIns="0" tIns="0" rIns="0" bIns="0" rtlCol="0"/>
            <a:lstStyle/>
            <a:p>
              <a:endParaRPr/>
            </a:p>
          </p:txBody>
        </p:sp>
        <p:sp>
          <p:nvSpPr>
            <p:cNvPr id="13" name="object 13"/>
            <p:cNvSpPr/>
            <p:nvPr/>
          </p:nvSpPr>
          <p:spPr>
            <a:xfrm>
              <a:off x="6044184" y="5436197"/>
              <a:ext cx="638175" cy="309880"/>
            </a:xfrm>
            <a:custGeom>
              <a:avLst/>
              <a:gdLst/>
              <a:ahLst/>
              <a:cxnLst/>
              <a:rect l="l" t="t" r="r" b="b"/>
              <a:pathLst>
                <a:path w="638175" h="309879">
                  <a:moveTo>
                    <a:pt x="0" y="309562"/>
                  </a:moveTo>
                  <a:lnTo>
                    <a:pt x="638175" y="309562"/>
                  </a:lnTo>
                  <a:lnTo>
                    <a:pt x="638175" y="0"/>
                  </a:lnTo>
                  <a:lnTo>
                    <a:pt x="0" y="0"/>
                  </a:lnTo>
                  <a:lnTo>
                    <a:pt x="0" y="309562"/>
                  </a:lnTo>
                  <a:close/>
                </a:path>
              </a:pathLst>
            </a:custGeom>
            <a:ln w="28575">
              <a:solidFill>
                <a:srgbClr val="585858"/>
              </a:solidFill>
            </a:ln>
          </p:spPr>
          <p:txBody>
            <a:bodyPr wrap="square" lIns="0" tIns="0" rIns="0" bIns="0" rtlCol="0"/>
            <a:lstStyle/>
            <a:p>
              <a:endParaRPr/>
            </a:p>
          </p:txBody>
        </p:sp>
        <p:sp>
          <p:nvSpPr>
            <p:cNvPr id="14" name="object 14"/>
            <p:cNvSpPr/>
            <p:nvPr/>
          </p:nvSpPr>
          <p:spPr>
            <a:xfrm>
              <a:off x="6044184" y="5448935"/>
              <a:ext cx="182880" cy="93980"/>
            </a:xfrm>
            <a:custGeom>
              <a:avLst/>
              <a:gdLst/>
              <a:ahLst/>
              <a:cxnLst/>
              <a:rect l="l" t="t" r="r" b="b"/>
              <a:pathLst>
                <a:path w="182879" h="93979">
                  <a:moveTo>
                    <a:pt x="0" y="90423"/>
                  </a:moveTo>
                  <a:lnTo>
                    <a:pt x="147574" y="90423"/>
                  </a:lnTo>
                </a:path>
                <a:path w="182879" h="93979">
                  <a:moveTo>
                    <a:pt x="182499" y="79374"/>
                  </a:moveTo>
                  <a:lnTo>
                    <a:pt x="182499" y="0"/>
                  </a:lnTo>
                </a:path>
                <a:path w="182879" h="93979">
                  <a:moveTo>
                    <a:pt x="138049" y="93598"/>
                  </a:moveTo>
                  <a:lnTo>
                    <a:pt x="182499" y="66674"/>
                  </a:lnTo>
                </a:path>
              </a:pathLst>
            </a:custGeom>
            <a:ln w="28575">
              <a:solidFill>
                <a:srgbClr val="585858"/>
              </a:solidFill>
            </a:ln>
          </p:spPr>
          <p:txBody>
            <a:bodyPr wrap="square" lIns="0" tIns="0" rIns="0" bIns="0" rtlCol="0"/>
            <a:lstStyle/>
            <a:p>
              <a:endParaRPr/>
            </a:p>
          </p:txBody>
        </p:sp>
        <p:sp>
          <p:nvSpPr>
            <p:cNvPr id="15" name="object 15"/>
            <p:cNvSpPr/>
            <p:nvPr/>
          </p:nvSpPr>
          <p:spPr>
            <a:xfrm>
              <a:off x="6309233" y="5091684"/>
              <a:ext cx="95250" cy="9525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6283833" y="5987059"/>
              <a:ext cx="158750" cy="13970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665089" y="5745759"/>
              <a:ext cx="764540" cy="784860"/>
            </a:xfrm>
            <a:custGeom>
              <a:avLst/>
              <a:gdLst/>
              <a:ahLst/>
              <a:cxnLst/>
              <a:rect l="l" t="t" r="r" b="b"/>
              <a:pathLst>
                <a:path w="764539" h="784859">
                  <a:moveTo>
                    <a:pt x="132715" y="670598"/>
                  </a:moveTo>
                  <a:lnTo>
                    <a:pt x="130429" y="661847"/>
                  </a:lnTo>
                  <a:lnTo>
                    <a:pt x="116713" y="653897"/>
                  </a:lnTo>
                  <a:lnTo>
                    <a:pt x="107950" y="656196"/>
                  </a:lnTo>
                  <a:lnTo>
                    <a:pt x="104013" y="663016"/>
                  </a:lnTo>
                  <a:lnTo>
                    <a:pt x="80645" y="703059"/>
                  </a:lnTo>
                  <a:lnTo>
                    <a:pt x="66344" y="727532"/>
                  </a:lnTo>
                  <a:lnTo>
                    <a:pt x="80632" y="703059"/>
                  </a:lnTo>
                  <a:lnTo>
                    <a:pt x="80645" y="298450"/>
                  </a:lnTo>
                  <a:lnTo>
                    <a:pt x="52070" y="298450"/>
                  </a:lnTo>
                  <a:lnTo>
                    <a:pt x="52070" y="703059"/>
                  </a:lnTo>
                  <a:lnTo>
                    <a:pt x="28702" y="663016"/>
                  </a:lnTo>
                  <a:lnTo>
                    <a:pt x="24765" y="656196"/>
                  </a:lnTo>
                  <a:lnTo>
                    <a:pt x="16002" y="653897"/>
                  </a:lnTo>
                  <a:lnTo>
                    <a:pt x="2286" y="661847"/>
                  </a:lnTo>
                  <a:lnTo>
                    <a:pt x="0" y="670598"/>
                  </a:lnTo>
                  <a:lnTo>
                    <a:pt x="4064" y="677418"/>
                  </a:lnTo>
                  <a:lnTo>
                    <a:pt x="66294" y="784288"/>
                  </a:lnTo>
                  <a:lnTo>
                    <a:pt x="82829" y="755942"/>
                  </a:lnTo>
                  <a:lnTo>
                    <a:pt x="128651" y="677418"/>
                  </a:lnTo>
                  <a:lnTo>
                    <a:pt x="132715" y="670598"/>
                  </a:lnTo>
                  <a:close/>
                </a:path>
                <a:path w="764539" h="784859">
                  <a:moveTo>
                    <a:pt x="764540" y="141960"/>
                  </a:moveTo>
                  <a:lnTo>
                    <a:pt x="762254" y="133210"/>
                  </a:lnTo>
                  <a:lnTo>
                    <a:pt x="748538" y="125260"/>
                  </a:lnTo>
                  <a:lnTo>
                    <a:pt x="739775" y="127558"/>
                  </a:lnTo>
                  <a:lnTo>
                    <a:pt x="735838" y="134378"/>
                  </a:lnTo>
                  <a:lnTo>
                    <a:pt x="712470" y="174421"/>
                  </a:lnTo>
                  <a:lnTo>
                    <a:pt x="698169" y="198894"/>
                  </a:lnTo>
                  <a:lnTo>
                    <a:pt x="712457" y="174421"/>
                  </a:lnTo>
                  <a:lnTo>
                    <a:pt x="712470" y="0"/>
                  </a:lnTo>
                  <a:lnTo>
                    <a:pt x="683895" y="0"/>
                  </a:lnTo>
                  <a:lnTo>
                    <a:pt x="683895" y="174421"/>
                  </a:lnTo>
                  <a:lnTo>
                    <a:pt x="660527" y="134378"/>
                  </a:lnTo>
                  <a:lnTo>
                    <a:pt x="656590" y="127558"/>
                  </a:lnTo>
                  <a:lnTo>
                    <a:pt x="647827" y="125260"/>
                  </a:lnTo>
                  <a:lnTo>
                    <a:pt x="634111" y="133210"/>
                  </a:lnTo>
                  <a:lnTo>
                    <a:pt x="631825" y="141960"/>
                  </a:lnTo>
                  <a:lnTo>
                    <a:pt x="635889" y="148780"/>
                  </a:lnTo>
                  <a:lnTo>
                    <a:pt x="698119" y="255651"/>
                  </a:lnTo>
                  <a:lnTo>
                    <a:pt x="714654" y="227304"/>
                  </a:lnTo>
                  <a:lnTo>
                    <a:pt x="760476" y="148780"/>
                  </a:lnTo>
                  <a:lnTo>
                    <a:pt x="764540" y="141960"/>
                  </a:lnTo>
                  <a:close/>
                </a:path>
              </a:pathLst>
            </a:custGeom>
            <a:solidFill>
              <a:srgbClr val="585858"/>
            </a:solidFill>
          </p:spPr>
          <p:txBody>
            <a:bodyPr wrap="square" lIns="0" tIns="0" rIns="0" bIns="0" rtlCol="0"/>
            <a:lstStyle/>
            <a:p>
              <a:endParaRPr/>
            </a:p>
          </p:txBody>
        </p:sp>
        <p:sp>
          <p:nvSpPr>
            <p:cNvPr id="18" name="object 18"/>
            <p:cNvSpPr/>
            <p:nvPr/>
          </p:nvSpPr>
          <p:spPr>
            <a:xfrm>
              <a:off x="5737733" y="6056909"/>
              <a:ext cx="568325" cy="0"/>
            </a:xfrm>
            <a:custGeom>
              <a:avLst/>
              <a:gdLst/>
              <a:ahLst/>
              <a:cxnLst/>
              <a:rect l="l" t="t" r="r" b="b"/>
              <a:pathLst>
                <a:path w="568325">
                  <a:moveTo>
                    <a:pt x="568325" y="0"/>
                  </a:moveTo>
                  <a:lnTo>
                    <a:pt x="0" y="0"/>
                  </a:lnTo>
                </a:path>
              </a:pathLst>
            </a:custGeom>
            <a:ln w="28575">
              <a:solidFill>
                <a:srgbClr val="585858"/>
              </a:solidFill>
            </a:ln>
          </p:spPr>
          <p:txBody>
            <a:bodyPr wrap="square" lIns="0" tIns="0" rIns="0" bIns="0" rtlCol="0"/>
            <a:lstStyle/>
            <a:p>
              <a:endParaRPr/>
            </a:p>
          </p:txBody>
        </p:sp>
        <p:sp>
          <p:nvSpPr>
            <p:cNvPr id="19" name="object 19"/>
            <p:cNvSpPr/>
            <p:nvPr/>
          </p:nvSpPr>
          <p:spPr>
            <a:xfrm>
              <a:off x="6044184" y="6375997"/>
              <a:ext cx="638175" cy="309880"/>
            </a:xfrm>
            <a:custGeom>
              <a:avLst/>
              <a:gdLst/>
              <a:ahLst/>
              <a:cxnLst/>
              <a:rect l="l" t="t" r="r" b="b"/>
              <a:pathLst>
                <a:path w="638175" h="309879">
                  <a:moveTo>
                    <a:pt x="0" y="309562"/>
                  </a:moveTo>
                  <a:lnTo>
                    <a:pt x="638175" y="309562"/>
                  </a:lnTo>
                  <a:lnTo>
                    <a:pt x="638175" y="0"/>
                  </a:lnTo>
                  <a:lnTo>
                    <a:pt x="0" y="0"/>
                  </a:lnTo>
                  <a:lnTo>
                    <a:pt x="0" y="309562"/>
                  </a:lnTo>
                  <a:close/>
                </a:path>
              </a:pathLst>
            </a:custGeom>
            <a:ln w="28575">
              <a:solidFill>
                <a:srgbClr val="585858"/>
              </a:solidFill>
            </a:ln>
          </p:spPr>
          <p:txBody>
            <a:bodyPr wrap="square" lIns="0" tIns="0" rIns="0" bIns="0" rtlCol="0"/>
            <a:lstStyle/>
            <a:p>
              <a:endParaRPr/>
            </a:p>
          </p:txBody>
        </p:sp>
        <p:sp>
          <p:nvSpPr>
            <p:cNvPr id="20" name="object 20"/>
            <p:cNvSpPr/>
            <p:nvPr/>
          </p:nvSpPr>
          <p:spPr>
            <a:xfrm>
              <a:off x="6044184" y="6388697"/>
              <a:ext cx="182880" cy="93980"/>
            </a:xfrm>
            <a:custGeom>
              <a:avLst/>
              <a:gdLst/>
              <a:ahLst/>
              <a:cxnLst/>
              <a:rect l="l" t="t" r="r" b="b"/>
              <a:pathLst>
                <a:path w="182879" h="93979">
                  <a:moveTo>
                    <a:pt x="0" y="90487"/>
                  </a:moveTo>
                  <a:lnTo>
                    <a:pt x="147574" y="90487"/>
                  </a:lnTo>
                </a:path>
                <a:path w="182879" h="93979">
                  <a:moveTo>
                    <a:pt x="182499" y="79374"/>
                  </a:moveTo>
                  <a:lnTo>
                    <a:pt x="182499" y="0"/>
                  </a:lnTo>
                </a:path>
                <a:path w="182879" h="93979">
                  <a:moveTo>
                    <a:pt x="138049" y="93662"/>
                  </a:moveTo>
                  <a:lnTo>
                    <a:pt x="182499" y="66674"/>
                  </a:lnTo>
                </a:path>
              </a:pathLst>
            </a:custGeom>
            <a:ln w="28575">
              <a:solidFill>
                <a:srgbClr val="585858"/>
              </a:solidFill>
            </a:ln>
          </p:spPr>
          <p:txBody>
            <a:bodyPr wrap="square" lIns="0" tIns="0" rIns="0" bIns="0" rtlCol="0"/>
            <a:lstStyle/>
            <a:p>
              <a:endParaRPr/>
            </a:p>
          </p:txBody>
        </p:sp>
        <p:sp>
          <p:nvSpPr>
            <p:cNvPr id="21" name="object 21"/>
            <p:cNvSpPr/>
            <p:nvPr/>
          </p:nvSpPr>
          <p:spPr>
            <a:xfrm>
              <a:off x="6300089" y="6118822"/>
              <a:ext cx="132714" cy="241363"/>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5647309" y="6520459"/>
              <a:ext cx="396875" cy="155575"/>
            </a:xfrm>
            <a:prstGeom prst="rect">
              <a:avLst/>
            </a:prstGeom>
            <a:blipFill>
              <a:blip r:embed="rId5" cstate="print"/>
              <a:stretch>
                <a:fillRect/>
              </a:stretch>
            </a:blipFill>
          </p:spPr>
          <p:txBody>
            <a:bodyPr wrap="square" lIns="0" tIns="0" rIns="0" bIns="0" rtlCol="0"/>
            <a:lstStyle/>
            <a:p>
              <a:endParaRPr/>
            </a:p>
          </p:txBody>
        </p:sp>
      </p:grpSp>
      <p:grpSp>
        <p:nvGrpSpPr>
          <p:cNvPr id="23" name="object 23"/>
          <p:cNvGrpSpPr/>
          <p:nvPr/>
        </p:nvGrpSpPr>
        <p:grpSpPr>
          <a:xfrm>
            <a:off x="8915400" y="1676400"/>
            <a:ext cx="1625600" cy="1139825"/>
            <a:chOff x="5055108" y="2855531"/>
            <a:chExt cx="1625600" cy="1139825"/>
          </a:xfrm>
        </p:grpSpPr>
        <p:sp>
          <p:nvSpPr>
            <p:cNvPr id="24" name="object 24"/>
            <p:cNvSpPr/>
            <p:nvPr/>
          </p:nvSpPr>
          <p:spPr>
            <a:xfrm>
              <a:off x="5067808" y="3703319"/>
              <a:ext cx="1212850" cy="265430"/>
            </a:xfrm>
            <a:custGeom>
              <a:avLst/>
              <a:gdLst/>
              <a:ahLst/>
              <a:cxnLst/>
              <a:rect l="l" t="t" r="r" b="b"/>
              <a:pathLst>
                <a:path w="1212850" h="265429">
                  <a:moveTo>
                    <a:pt x="488950" y="265048"/>
                  </a:moveTo>
                  <a:lnTo>
                    <a:pt x="1212850" y="265048"/>
                  </a:lnTo>
                </a:path>
                <a:path w="1212850" h="265429">
                  <a:moveTo>
                    <a:pt x="0" y="0"/>
                  </a:moveTo>
                  <a:lnTo>
                    <a:pt x="516000" y="0"/>
                  </a:lnTo>
                </a:path>
              </a:pathLst>
            </a:custGeom>
            <a:ln w="28575">
              <a:solidFill>
                <a:srgbClr val="585858"/>
              </a:solidFill>
            </a:ln>
          </p:spPr>
          <p:txBody>
            <a:bodyPr wrap="square" lIns="0" tIns="0" rIns="0" bIns="0" rtlCol="0"/>
            <a:lstStyle/>
            <a:p>
              <a:endParaRPr/>
            </a:p>
          </p:txBody>
        </p:sp>
        <p:sp>
          <p:nvSpPr>
            <p:cNvPr id="25" name="object 25"/>
            <p:cNvSpPr/>
            <p:nvPr/>
          </p:nvSpPr>
          <p:spPr>
            <a:xfrm>
              <a:off x="5569458" y="3696969"/>
              <a:ext cx="1905" cy="271780"/>
            </a:xfrm>
            <a:custGeom>
              <a:avLst/>
              <a:gdLst/>
              <a:ahLst/>
              <a:cxnLst/>
              <a:rect l="l" t="t" r="r" b="b"/>
              <a:pathLst>
                <a:path w="1904" h="271779">
                  <a:moveTo>
                    <a:pt x="825" y="-14287"/>
                  </a:moveTo>
                  <a:lnTo>
                    <a:pt x="825" y="285686"/>
                  </a:lnTo>
                </a:path>
              </a:pathLst>
            </a:custGeom>
            <a:ln w="30225">
              <a:solidFill>
                <a:srgbClr val="585858"/>
              </a:solidFill>
            </a:ln>
          </p:spPr>
          <p:txBody>
            <a:bodyPr wrap="square" lIns="0" tIns="0" rIns="0" bIns="0" rtlCol="0"/>
            <a:lstStyle/>
            <a:p>
              <a:endParaRPr/>
            </a:p>
          </p:txBody>
        </p:sp>
        <p:sp>
          <p:nvSpPr>
            <p:cNvPr id="26" name="object 26"/>
            <p:cNvSpPr/>
            <p:nvPr/>
          </p:nvSpPr>
          <p:spPr>
            <a:xfrm>
              <a:off x="6266434" y="3711194"/>
              <a:ext cx="414655" cy="0"/>
            </a:xfrm>
            <a:custGeom>
              <a:avLst/>
              <a:gdLst/>
              <a:ahLst/>
              <a:cxnLst/>
              <a:rect l="l" t="t" r="r" b="b"/>
              <a:pathLst>
                <a:path w="414654">
                  <a:moveTo>
                    <a:pt x="0" y="0"/>
                  </a:moveTo>
                  <a:lnTo>
                    <a:pt x="414273" y="0"/>
                  </a:lnTo>
                </a:path>
              </a:pathLst>
            </a:custGeom>
            <a:ln w="28575">
              <a:solidFill>
                <a:srgbClr val="585858"/>
              </a:solidFill>
            </a:ln>
          </p:spPr>
          <p:txBody>
            <a:bodyPr wrap="square" lIns="0" tIns="0" rIns="0" bIns="0" rtlCol="0"/>
            <a:lstStyle/>
            <a:p>
              <a:endParaRPr/>
            </a:p>
          </p:txBody>
        </p:sp>
        <p:sp>
          <p:nvSpPr>
            <p:cNvPr id="27" name="object 27"/>
            <p:cNvSpPr/>
            <p:nvPr/>
          </p:nvSpPr>
          <p:spPr>
            <a:xfrm>
              <a:off x="6279134" y="3709669"/>
              <a:ext cx="1905" cy="271780"/>
            </a:xfrm>
            <a:custGeom>
              <a:avLst/>
              <a:gdLst/>
              <a:ahLst/>
              <a:cxnLst/>
              <a:rect l="l" t="t" r="r" b="b"/>
              <a:pathLst>
                <a:path w="1904" h="271779">
                  <a:moveTo>
                    <a:pt x="762" y="-14287"/>
                  </a:moveTo>
                  <a:lnTo>
                    <a:pt x="762" y="285686"/>
                  </a:lnTo>
                </a:path>
              </a:pathLst>
            </a:custGeom>
            <a:ln w="30099">
              <a:solidFill>
                <a:srgbClr val="585858"/>
              </a:solidFill>
            </a:ln>
          </p:spPr>
          <p:txBody>
            <a:bodyPr wrap="square" lIns="0" tIns="0" rIns="0" bIns="0" rtlCol="0"/>
            <a:lstStyle/>
            <a:p>
              <a:endParaRPr/>
            </a:p>
          </p:txBody>
        </p:sp>
        <p:sp>
          <p:nvSpPr>
            <p:cNvPr id="28" name="object 28"/>
            <p:cNvSpPr/>
            <p:nvPr/>
          </p:nvSpPr>
          <p:spPr>
            <a:xfrm>
              <a:off x="5055108" y="3387344"/>
              <a:ext cx="414655" cy="0"/>
            </a:xfrm>
            <a:custGeom>
              <a:avLst/>
              <a:gdLst/>
              <a:ahLst/>
              <a:cxnLst/>
              <a:rect l="l" t="t" r="r" b="b"/>
              <a:pathLst>
                <a:path w="414654">
                  <a:moveTo>
                    <a:pt x="0" y="0"/>
                  </a:moveTo>
                  <a:lnTo>
                    <a:pt x="414400" y="0"/>
                  </a:lnTo>
                </a:path>
              </a:pathLst>
            </a:custGeom>
            <a:ln w="28575">
              <a:solidFill>
                <a:srgbClr val="585858"/>
              </a:solidFill>
            </a:ln>
          </p:spPr>
          <p:txBody>
            <a:bodyPr wrap="square" lIns="0" tIns="0" rIns="0" bIns="0" rtlCol="0"/>
            <a:lstStyle/>
            <a:p>
              <a:endParaRPr/>
            </a:p>
          </p:txBody>
        </p:sp>
        <p:sp>
          <p:nvSpPr>
            <p:cNvPr id="29" name="object 29"/>
            <p:cNvSpPr/>
            <p:nvPr/>
          </p:nvSpPr>
          <p:spPr>
            <a:xfrm>
              <a:off x="5463159" y="3128645"/>
              <a:ext cx="1905" cy="271780"/>
            </a:xfrm>
            <a:custGeom>
              <a:avLst/>
              <a:gdLst/>
              <a:ahLst/>
              <a:cxnLst/>
              <a:rect l="l" t="t" r="r" b="b"/>
              <a:pathLst>
                <a:path w="1904" h="271779">
                  <a:moveTo>
                    <a:pt x="762" y="-14287"/>
                  </a:moveTo>
                  <a:lnTo>
                    <a:pt x="762" y="285686"/>
                  </a:lnTo>
                </a:path>
              </a:pathLst>
            </a:custGeom>
            <a:ln w="30099">
              <a:solidFill>
                <a:srgbClr val="585858"/>
              </a:solidFill>
            </a:ln>
          </p:spPr>
          <p:txBody>
            <a:bodyPr wrap="square" lIns="0" tIns="0" rIns="0" bIns="0" rtlCol="0"/>
            <a:lstStyle/>
            <a:p>
              <a:endParaRPr/>
            </a:p>
          </p:txBody>
        </p:sp>
        <p:sp>
          <p:nvSpPr>
            <p:cNvPr id="30" name="object 30"/>
            <p:cNvSpPr/>
            <p:nvPr/>
          </p:nvSpPr>
          <p:spPr>
            <a:xfrm>
              <a:off x="5455920" y="3395472"/>
              <a:ext cx="141605" cy="301625"/>
            </a:xfrm>
            <a:custGeom>
              <a:avLst/>
              <a:gdLst/>
              <a:ahLst/>
              <a:cxnLst/>
              <a:rect l="l" t="t" r="r" b="b"/>
              <a:pathLst>
                <a:path w="141604" h="301625">
                  <a:moveTo>
                    <a:pt x="34289" y="193801"/>
                  </a:moveTo>
                  <a:lnTo>
                    <a:pt x="25272" y="194437"/>
                  </a:lnTo>
                  <a:lnTo>
                    <a:pt x="20065" y="200405"/>
                  </a:lnTo>
                  <a:lnTo>
                    <a:pt x="14985" y="206375"/>
                  </a:lnTo>
                  <a:lnTo>
                    <a:pt x="15620" y="215391"/>
                  </a:lnTo>
                  <a:lnTo>
                    <a:pt x="115188" y="301497"/>
                  </a:lnTo>
                  <a:lnTo>
                    <a:pt x="119657" y="279272"/>
                  </a:lnTo>
                  <a:lnTo>
                    <a:pt x="92455" y="279272"/>
                  </a:lnTo>
                  <a:lnTo>
                    <a:pt x="75377" y="229373"/>
                  </a:lnTo>
                  <a:lnTo>
                    <a:pt x="34289" y="193801"/>
                  </a:lnTo>
                  <a:close/>
                </a:path>
                <a:path w="141604" h="301625">
                  <a:moveTo>
                    <a:pt x="75377" y="229373"/>
                  </a:moveTo>
                  <a:lnTo>
                    <a:pt x="92455" y="279272"/>
                  </a:lnTo>
                  <a:lnTo>
                    <a:pt x="113948" y="271906"/>
                  </a:lnTo>
                  <a:lnTo>
                    <a:pt x="91947" y="271906"/>
                  </a:lnTo>
                  <a:lnTo>
                    <a:pt x="96772" y="247872"/>
                  </a:lnTo>
                  <a:lnTo>
                    <a:pt x="75377" y="229373"/>
                  </a:lnTo>
                  <a:close/>
                </a:path>
                <a:path w="141604" h="301625">
                  <a:moveTo>
                    <a:pt x="120650" y="161798"/>
                  </a:moveTo>
                  <a:lnTo>
                    <a:pt x="113029" y="166877"/>
                  </a:lnTo>
                  <a:lnTo>
                    <a:pt x="102373" y="219967"/>
                  </a:lnTo>
                  <a:lnTo>
                    <a:pt x="119506" y="270001"/>
                  </a:lnTo>
                  <a:lnTo>
                    <a:pt x="92455" y="279272"/>
                  </a:lnTo>
                  <a:lnTo>
                    <a:pt x="119657" y="279272"/>
                  </a:lnTo>
                  <a:lnTo>
                    <a:pt x="139572" y="180212"/>
                  </a:lnTo>
                  <a:lnTo>
                    <a:pt x="141096" y="172465"/>
                  </a:lnTo>
                  <a:lnTo>
                    <a:pt x="136016" y="164973"/>
                  </a:lnTo>
                  <a:lnTo>
                    <a:pt x="128396" y="163322"/>
                  </a:lnTo>
                  <a:lnTo>
                    <a:pt x="120650" y="161798"/>
                  </a:lnTo>
                  <a:close/>
                </a:path>
                <a:path w="141604" h="301625">
                  <a:moveTo>
                    <a:pt x="96772" y="247872"/>
                  </a:moveTo>
                  <a:lnTo>
                    <a:pt x="91947" y="271906"/>
                  </a:lnTo>
                  <a:lnTo>
                    <a:pt x="115315" y="263905"/>
                  </a:lnTo>
                  <a:lnTo>
                    <a:pt x="96772" y="247872"/>
                  </a:lnTo>
                  <a:close/>
                </a:path>
                <a:path w="141604" h="301625">
                  <a:moveTo>
                    <a:pt x="102373" y="219967"/>
                  </a:moveTo>
                  <a:lnTo>
                    <a:pt x="96772" y="247872"/>
                  </a:lnTo>
                  <a:lnTo>
                    <a:pt x="115315" y="263905"/>
                  </a:lnTo>
                  <a:lnTo>
                    <a:pt x="91947" y="271906"/>
                  </a:lnTo>
                  <a:lnTo>
                    <a:pt x="113948" y="271906"/>
                  </a:lnTo>
                  <a:lnTo>
                    <a:pt x="119506" y="270001"/>
                  </a:lnTo>
                  <a:lnTo>
                    <a:pt x="102373" y="219967"/>
                  </a:lnTo>
                  <a:close/>
                </a:path>
                <a:path w="141604" h="301625">
                  <a:moveTo>
                    <a:pt x="27050" y="0"/>
                  </a:moveTo>
                  <a:lnTo>
                    <a:pt x="0" y="9143"/>
                  </a:lnTo>
                  <a:lnTo>
                    <a:pt x="75377" y="229373"/>
                  </a:lnTo>
                  <a:lnTo>
                    <a:pt x="96772" y="247872"/>
                  </a:lnTo>
                  <a:lnTo>
                    <a:pt x="102373" y="219967"/>
                  </a:lnTo>
                  <a:lnTo>
                    <a:pt x="27050" y="0"/>
                  </a:lnTo>
                  <a:close/>
                </a:path>
              </a:pathLst>
            </a:custGeom>
            <a:solidFill>
              <a:srgbClr val="585858"/>
            </a:solidFill>
          </p:spPr>
          <p:txBody>
            <a:bodyPr wrap="square" lIns="0" tIns="0" rIns="0" bIns="0" rtlCol="0"/>
            <a:lstStyle/>
            <a:p>
              <a:endParaRPr/>
            </a:p>
          </p:txBody>
        </p:sp>
        <p:sp>
          <p:nvSpPr>
            <p:cNvPr id="31" name="object 31"/>
            <p:cNvSpPr/>
            <p:nvPr/>
          </p:nvSpPr>
          <p:spPr>
            <a:xfrm>
              <a:off x="6117209" y="2872994"/>
              <a:ext cx="419100" cy="0"/>
            </a:xfrm>
            <a:custGeom>
              <a:avLst/>
              <a:gdLst/>
              <a:ahLst/>
              <a:cxnLst/>
              <a:rect l="l" t="t" r="r" b="b"/>
              <a:pathLst>
                <a:path w="419100">
                  <a:moveTo>
                    <a:pt x="0" y="0"/>
                  </a:moveTo>
                  <a:lnTo>
                    <a:pt x="419099" y="0"/>
                  </a:lnTo>
                </a:path>
              </a:pathLst>
            </a:custGeom>
            <a:ln w="28575">
              <a:solidFill>
                <a:srgbClr val="585858"/>
              </a:solidFill>
            </a:ln>
          </p:spPr>
          <p:txBody>
            <a:bodyPr wrap="square" lIns="0" tIns="0" rIns="0" bIns="0" rtlCol="0"/>
            <a:lstStyle/>
            <a:p>
              <a:endParaRPr/>
            </a:p>
          </p:txBody>
        </p:sp>
        <p:sp>
          <p:nvSpPr>
            <p:cNvPr id="32" name="object 32"/>
            <p:cNvSpPr/>
            <p:nvPr/>
          </p:nvSpPr>
          <p:spPr>
            <a:xfrm>
              <a:off x="6128258" y="2869819"/>
              <a:ext cx="1905" cy="271780"/>
            </a:xfrm>
            <a:custGeom>
              <a:avLst/>
              <a:gdLst/>
              <a:ahLst/>
              <a:cxnLst/>
              <a:rect l="l" t="t" r="r" b="b"/>
              <a:pathLst>
                <a:path w="1904" h="271780">
                  <a:moveTo>
                    <a:pt x="825" y="-14287"/>
                  </a:moveTo>
                  <a:lnTo>
                    <a:pt x="825" y="285813"/>
                  </a:lnTo>
                </a:path>
              </a:pathLst>
            </a:custGeom>
            <a:ln w="30225">
              <a:solidFill>
                <a:srgbClr val="585858"/>
              </a:solidFill>
            </a:ln>
          </p:spPr>
          <p:txBody>
            <a:bodyPr wrap="square" lIns="0" tIns="0" rIns="0" bIns="0" rtlCol="0"/>
            <a:lstStyle/>
            <a:p>
              <a:endParaRPr/>
            </a:p>
          </p:txBody>
        </p:sp>
        <p:sp>
          <p:nvSpPr>
            <p:cNvPr id="33" name="object 33"/>
            <p:cNvSpPr/>
            <p:nvPr/>
          </p:nvSpPr>
          <p:spPr>
            <a:xfrm>
              <a:off x="6528308" y="2857119"/>
              <a:ext cx="0" cy="542925"/>
            </a:xfrm>
            <a:custGeom>
              <a:avLst/>
              <a:gdLst/>
              <a:ahLst/>
              <a:cxnLst/>
              <a:rect l="l" t="t" r="r" b="b"/>
              <a:pathLst>
                <a:path h="542925">
                  <a:moveTo>
                    <a:pt x="0" y="542925"/>
                  </a:moveTo>
                  <a:lnTo>
                    <a:pt x="0" y="0"/>
                  </a:lnTo>
                </a:path>
              </a:pathLst>
            </a:custGeom>
            <a:ln w="28575">
              <a:solidFill>
                <a:srgbClr val="585858"/>
              </a:solidFill>
            </a:ln>
          </p:spPr>
          <p:txBody>
            <a:bodyPr wrap="square" lIns="0" tIns="0" rIns="0" bIns="0" rtlCol="0"/>
            <a:lstStyle/>
            <a:p>
              <a:endParaRPr/>
            </a:p>
          </p:txBody>
        </p:sp>
        <p:sp>
          <p:nvSpPr>
            <p:cNvPr id="34" name="object 34"/>
            <p:cNvSpPr/>
            <p:nvPr/>
          </p:nvSpPr>
          <p:spPr>
            <a:xfrm>
              <a:off x="5827522" y="2887217"/>
              <a:ext cx="700405" cy="1086485"/>
            </a:xfrm>
            <a:custGeom>
              <a:avLst/>
              <a:gdLst/>
              <a:ahLst/>
              <a:cxnLst/>
              <a:rect l="l" t="t" r="r" b="b"/>
              <a:pathLst>
                <a:path w="700404" h="1086485">
                  <a:moveTo>
                    <a:pt x="334645" y="402717"/>
                  </a:moveTo>
                  <a:lnTo>
                    <a:pt x="333375" y="394970"/>
                  </a:lnTo>
                  <a:lnTo>
                    <a:pt x="315709" y="294640"/>
                  </a:lnTo>
                  <a:lnTo>
                    <a:pt x="311912" y="273050"/>
                  </a:lnTo>
                  <a:lnTo>
                    <a:pt x="216408" y="351663"/>
                  </a:lnTo>
                  <a:lnTo>
                    <a:pt x="210312" y="356743"/>
                  </a:lnTo>
                  <a:lnTo>
                    <a:pt x="209423" y="365760"/>
                  </a:lnTo>
                  <a:lnTo>
                    <a:pt x="214376" y="371856"/>
                  </a:lnTo>
                  <a:lnTo>
                    <a:pt x="219456" y="377952"/>
                  </a:lnTo>
                  <a:lnTo>
                    <a:pt x="228473" y="378841"/>
                  </a:lnTo>
                  <a:lnTo>
                    <a:pt x="270332" y="344284"/>
                  </a:lnTo>
                  <a:lnTo>
                    <a:pt x="0" y="1076198"/>
                  </a:lnTo>
                  <a:lnTo>
                    <a:pt x="26797" y="1086104"/>
                  </a:lnTo>
                  <a:lnTo>
                    <a:pt x="297141" y="354139"/>
                  </a:lnTo>
                  <a:lnTo>
                    <a:pt x="305181" y="399923"/>
                  </a:lnTo>
                  <a:lnTo>
                    <a:pt x="306578" y="407670"/>
                  </a:lnTo>
                  <a:lnTo>
                    <a:pt x="313944" y="412877"/>
                  </a:lnTo>
                  <a:lnTo>
                    <a:pt x="329565" y="410083"/>
                  </a:lnTo>
                  <a:lnTo>
                    <a:pt x="334645" y="402717"/>
                  </a:lnTo>
                  <a:close/>
                </a:path>
                <a:path w="700404" h="1086485">
                  <a:moveTo>
                    <a:pt x="699897" y="129667"/>
                  </a:moveTo>
                  <a:lnTo>
                    <a:pt x="698500" y="121920"/>
                  </a:lnTo>
                  <a:lnTo>
                    <a:pt x="680859" y="21717"/>
                  </a:lnTo>
                  <a:lnTo>
                    <a:pt x="677024" y="0"/>
                  </a:lnTo>
                  <a:lnTo>
                    <a:pt x="581533" y="78740"/>
                  </a:lnTo>
                  <a:lnTo>
                    <a:pt x="575437" y="83693"/>
                  </a:lnTo>
                  <a:lnTo>
                    <a:pt x="574548" y="92710"/>
                  </a:lnTo>
                  <a:lnTo>
                    <a:pt x="579628" y="98806"/>
                  </a:lnTo>
                  <a:lnTo>
                    <a:pt x="584581" y="104902"/>
                  </a:lnTo>
                  <a:lnTo>
                    <a:pt x="593598" y="105791"/>
                  </a:lnTo>
                  <a:lnTo>
                    <a:pt x="635571" y="71145"/>
                  </a:lnTo>
                  <a:lnTo>
                    <a:pt x="266700" y="1071499"/>
                  </a:lnTo>
                  <a:lnTo>
                    <a:pt x="293497" y="1081278"/>
                  </a:lnTo>
                  <a:lnTo>
                    <a:pt x="662330" y="81026"/>
                  </a:lnTo>
                  <a:lnTo>
                    <a:pt x="670433" y="126873"/>
                  </a:lnTo>
                  <a:lnTo>
                    <a:pt x="671703" y="134620"/>
                  </a:lnTo>
                  <a:lnTo>
                    <a:pt x="679196" y="139827"/>
                  </a:lnTo>
                  <a:lnTo>
                    <a:pt x="694677" y="137033"/>
                  </a:lnTo>
                  <a:lnTo>
                    <a:pt x="699897" y="129667"/>
                  </a:lnTo>
                  <a:close/>
                </a:path>
              </a:pathLst>
            </a:custGeom>
            <a:solidFill>
              <a:srgbClr val="585858"/>
            </a:solidFill>
          </p:spPr>
          <p:txBody>
            <a:bodyPr wrap="square" lIns="0" tIns="0" rIns="0" bIns="0" rtlCol="0"/>
            <a:lstStyle/>
            <a:p>
              <a:endParaRPr/>
            </a:p>
          </p:txBody>
        </p:sp>
        <p:sp>
          <p:nvSpPr>
            <p:cNvPr id="35" name="object 35"/>
            <p:cNvSpPr/>
            <p:nvPr/>
          </p:nvSpPr>
          <p:spPr>
            <a:xfrm>
              <a:off x="5463159" y="3141345"/>
              <a:ext cx="678180" cy="0"/>
            </a:xfrm>
            <a:custGeom>
              <a:avLst/>
              <a:gdLst/>
              <a:ahLst/>
              <a:cxnLst/>
              <a:rect l="l" t="t" r="r" b="b"/>
              <a:pathLst>
                <a:path w="678179">
                  <a:moveTo>
                    <a:pt x="0" y="0"/>
                  </a:moveTo>
                  <a:lnTo>
                    <a:pt x="677799" y="0"/>
                  </a:lnTo>
                </a:path>
              </a:pathLst>
            </a:custGeom>
            <a:ln w="28575">
              <a:solidFill>
                <a:srgbClr val="585858"/>
              </a:solidFill>
            </a:ln>
          </p:spPr>
          <p:txBody>
            <a:bodyPr wrap="square" lIns="0" tIns="0" rIns="0" bIns="0" rtlCol="0"/>
            <a:lstStyle/>
            <a:p>
              <a:endParaRPr/>
            </a:p>
          </p:txBody>
        </p:sp>
      </p:grpSp>
    </p:spTree>
    <p:extLst>
      <p:ext uri="{BB962C8B-B14F-4D97-AF65-F5344CB8AC3E}">
        <p14:creationId xmlns:p14="http://schemas.microsoft.com/office/powerpoint/2010/main" val="38662076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625800"/>
            <a:ext cx="6983095" cy="334581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a:solidFill>
                  <a:srgbClr val="585858"/>
                </a:solidFill>
                <a:latin typeface="Arial"/>
                <a:cs typeface="Arial"/>
              </a:rPr>
              <a:t>tuần</a:t>
            </a:r>
            <a:r>
              <a:rPr lang="en-US" sz="2400" spc="25" dirty="0">
                <a:solidFill>
                  <a:srgbClr val="585858"/>
                </a:solidFill>
                <a:latin typeface="Arial"/>
                <a:cs typeface="Arial"/>
              </a:rPr>
              <a:t> </a:t>
            </a:r>
            <a:r>
              <a:rPr sz="2400" spc="-25" dirty="0" err="1">
                <a:solidFill>
                  <a:srgbClr val="585858"/>
                </a:solidFill>
                <a:latin typeface="Arial"/>
                <a:cs typeface="Arial"/>
              </a:rPr>
              <a:t>tự</a:t>
            </a:r>
            <a:r>
              <a:rPr sz="2400" spc="-25" dirty="0">
                <a:solidFill>
                  <a:srgbClr val="585858"/>
                </a:solidFill>
                <a:latin typeface="Arial"/>
                <a:cs typeface="Arial"/>
              </a:rPr>
              <a:t> </a:t>
            </a:r>
            <a:r>
              <a:rPr sz="2400" spc="-75" dirty="0">
                <a:solidFill>
                  <a:srgbClr val="585858"/>
                </a:solidFill>
                <a:latin typeface="Arial"/>
                <a:cs typeface="Arial"/>
              </a:rPr>
              <a:t>(Sequence </a:t>
            </a:r>
            <a:r>
              <a:rPr sz="2400" spc="10" dirty="0">
                <a:solidFill>
                  <a:srgbClr val="585858"/>
                </a:solidFill>
                <a:latin typeface="Arial"/>
                <a:cs typeface="Arial"/>
              </a:rPr>
              <a:t>diagram </a:t>
            </a:r>
            <a:r>
              <a:rPr sz="2400" spc="-135" dirty="0">
                <a:solidFill>
                  <a:srgbClr val="585858"/>
                </a:solidFill>
                <a:latin typeface="Arial"/>
                <a:cs typeface="Arial"/>
              </a:rPr>
              <a:t>–</a:t>
            </a:r>
            <a:r>
              <a:rPr sz="2400" spc="30" dirty="0">
                <a:solidFill>
                  <a:srgbClr val="585858"/>
                </a:solidFill>
                <a:latin typeface="Arial"/>
                <a:cs typeface="Arial"/>
              </a:rPr>
              <a:t> </a:t>
            </a:r>
            <a:r>
              <a:rPr sz="2400" spc="-155" dirty="0">
                <a:solidFill>
                  <a:srgbClr val="585858"/>
                </a:solidFill>
                <a:latin typeface="Arial"/>
                <a:cs typeface="Arial"/>
              </a:rPr>
              <a:t>SD)</a:t>
            </a:r>
            <a:endParaRPr sz="2400" dirty="0">
              <a:latin typeface="Arial"/>
              <a:cs typeface="Arial"/>
            </a:endParaRPr>
          </a:p>
          <a:p>
            <a:pPr marL="286385" indent="-274320">
              <a:lnSpc>
                <a:spcPts val="2735"/>
              </a:lnSpc>
              <a:spcBef>
                <a:spcPts val="1510"/>
              </a:spcBef>
              <a:buChar char="•"/>
              <a:tabLst>
                <a:tab pos="286385" algn="l"/>
                <a:tab pos="287020" algn="l"/>
              </a:tabLst>
            </a:pPr>
            <a:r>
              <a:rPr sz="2400" spc="-125" dirty="0">
                <a:solidFill>
                  <a:srgbClr val="585858"/>
                </a:solidFill>
                <a:latin typeface="Arial"/>
                <a:cs typeface="Arial"/>
              </a:rPr>
              <a:t>Được </a:t>
            </a:r>
            <a:r>
              <a:rPr sz="2400" spc="-19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để </a:t>
            </a:r>
            <a:r>
              <a:rPr sz="2400" spc="-105" dirty="0">
                <a:solidFill>
                  <a:srgbClr val="585858"/>
                </a:solidFill>
                <a:latin typeface="Arial"/>
                <a:cs typeface="Arial"/>
              </a:rPr>
              <a:t>xác </a:t>
            </a:r>
            <a:r>
              <a:rPr sz="2400" spc="40" dirty="0">
                <a:solidFill>
                  <a:srgbClr val="585858"/>
                </a:solidFill>
                <a:latin typeface="Arial"/>
                <a:cs typeface="Arial"/>
              </a:rPr>
              <a:t>định </a:t>
            </a:r>
            <a:r>
              <a:rPr sz="2400" spc="-110" dirty="0">
                <a:solidFill>
                  <a:srgbClr val="585858"/>
                </a:solidFill>
                <a:latin typeface="Arial"/>
                <a:cs typeface="Arial"/>
              </a:rPr>
              <a:t>và </a:t>
            </a:r>
            <a:r>
              <a:rPr sz="2400" spc="-10" dirty="0">
                <a:solidFill>
                  <a:srgbClr val="585858"/>
                </a:solidFill>
                <a:latin typeface="Arial"/>
                <a:cs typeface="Arial"/>
              </a:rPr>
              <a:t>chỉ </a:t>
            </a:r>
            <a:r>
              <a:rPr sz="2400" spc="35" dirty="0">
                <a:solidFill>
                  <a:srgbClr val="585858"/>
                </a:solidFill>
                <a:latin typeface="Arial"/>
                <a:cs typeface="Arial"/>
              </a:rPr>
              <a:t>rõ </a:t>
            </a:r>
            <a:r>
              <a:rPr sz="2400" spc="-60" dirty="0">
                <a:solidFill>
                  <a:srgbClr val="585858"/>
                </a:solidFill>
                <a:latin typeface="Arial"/>
                <a:cs typeface="Arial"/>
              </a:rPr>
              <a:t>vai </a:t>
            </a:r>
            <a:r>
              <a:rPr sz="2400" spc="55" dirty="0">
                <a:solidFill>
                  <a:srgbClr val="585858"/>
                </a:solidFill>
                <a:latin typeface="Arial"/>
                <a:cs typeface="Arial"/>
              </a:rPr>
              <a:t>trò</a:t>
            </a:r>
            <a:r>
              <a:rPr sz="2400" spc="10" dirty="0">
                <a:solidFill>
                  <a:srgbClr val="585858"/>
                </a:solidFill>
                <a:latin typeface="Arial"/>
                <a:cs typeface="Arial"/>
              </a:rPr>
              <a:t> </a:t>
            </a:r>
            <a:r>
              <a:rPr sz="2400" spc="-65" dirty="0">
                <a:solidFill>
                  <a:srgbClr val="585858"/>
                </a:solidFill>
                <a:latin typeface="Arial"/>
                <a:cs typeface="Arial"/>
              </a:rPr>
              <a:t>của</a:t>
            </a:r>
            <a:endParaRPr sz="2400" dirty="0">
              <a:latin typeface="Arial"/>
              <a:cs typeface="Arial"/>
            </a:endParaRPr>
          </a:p>
          <a:p>
            <a:pPr marL="286385" marR="5080">
              <a:lnSpc>
                <a:spcPts val="2590"/>
              </a:lnSpc>
              <a:spcBef>
                <a:spcPts val="185"/>
              </a:spcBef>
            </a:pPr>
            <a:r>
              <a:rPr sz="2400" spc="-100"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40" dirty="0">
                <a:solidFill>
                  <a:srgbClr val="585858"/>
                </a:solidFill>
                <a:latin typeface="Arial"/>
                <a:cs typeface="Arial"/>
              </a:rPr>
              <a:t>luồng </a:t>
            </a:r>
            <a:r>
              <a:rPr sz="2400" spc="-195" dirty="0">
                <a:solidFill>
                  <a:srgbClr val="585858"/>
                </a:solidFill>
                <a:latin typeface="Arial"/>
                <a:cs typeface="Arial"/>
              </a:rPr>
              <a:t>sự </a:t>
            </a:r>
            <a:r>
              <a:rPr sz="2400" spc="-10" dirty="0">
                <a:solidFill>
                  <a:srgbClr val="585858"/>
                </a:solidFill>
                <a:latin typeface="Arial"/>
                <a:cs typeface="Arial"/>
              </a:rPr>
              <a:t>kiện </a:t>
            </a:r>
            <a:r>
              <a:rPr sz="2400" spc="-65" dirty="0">
                <a:solidFill>
                  <a:srgbClr val="585858"/>
                </a:solidFill>
                <a:latin typeface="Arial"/>
                <a:cs typeface="Arial"/>
              </a:rPr>
              <a:t>của </a:t>
            </a:r>
            <a:r>
              <a:rPr sz="2400" spc="-80" dirty="0">
                <a:solidFill>
                  <a:srgbClr val="585858"/>
                </a:solidFill>
                <a:latin typeface="Arial"/>
                <a:cs typeface="Arial"/>
              </a:rPr>
              <a:t>use  </a:t>
            </a:r>
            <a:r>
              <a:rPr sz="2400" spc="-120" dirty="0">
                <a:solidFill>
                  <a:srgbClr val="585858"/>
                </a:solidFill>
                <a:latin typeface="Arial"/>
                <a:cs typeface="Arial"/>
              </a:rPr>
              <a:t>case</a:t>
            </a:r>
            <a:endParaRPr sz="2400" dirty="0">
              <a:latin typeface="Arial"/>
              <a:cs typeface="Arial"/>
            </a:endParaRPr>
          </a:p>
          <a:p>
            <a:pPr marL="286385" marR="558800" indent="-274320">
              <a:lnSpc>
                <a:spcPts val="2590"/>
              </a:lnSpc>
              <a:spcBef>
                <a:spcPts val="1805"/>
              </a:spcBef>
              <a:buChar char="•"/>
              <a:tabLst>
                <a:tab pos="286385" algn="l"/>
                <a:tab pos="287020" algn="l"/>
              </a:tabLst>
            </a:pPr>
            <a:r>
              <a:rPr sz="2400" spc="-165" dirty="0">
                <a:solidFill>
                  <a:srgbClr val="585858"/>
                </a:solidFill>
                <a:latin typeface="Arial"/>
                <a:cs typeface="Arial"/>
              </a:rPr>
              <a:t>Là </a:t>
            </a:r>
            <a:r>
              <a:rPr sz="2400" spc="90" dirty="0">
                <a:solidFill>
                  <a:srgbClr val="585858"/>
                </a:solidFill>
                <a:latin typeface="Arial"/>
                <a:cs typeface="Arial"/>
              </a:rPr>
              <a:t>một </a:t>
            </a:r>
            <a:r>
              <a:rPr sz="2400" spc="5" dirty="0">
                <a:solidFill>
                  <a:srgbClr val="585858"/>
                </a:solidFill>
                <a:latin typeface="Arial"/>
                <a:cs typeface="Arial"/>
              </a:rPr>
              <a:t>loại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a:t>
            </a:r>
            <a:r>
              <a:rPr sz="2400" spc="-50" dirty="0">
                <a:solidFill>
                  <a:srgbClr val="585858"/>
                </a:solidFill>
                <a:latin typeface="Arial"/>
                <a:cs typeface="Arial"/>
              </a:rPr>
              <a:t>tác, </a:t>
            </a:r>
            <a:r>
              <a:rPr sz="2400" spc="65" dirty="0">
                <a:solidFill>
                  <a:srgbClr val="585858"/>
                </a:solidFill>
                <a:latin typeface="Arial"/>
                <a:cs typeface="Arial"/>
              </a:rPr>
              <a:t>mô </a:t>
            </a:r>
            <a:r>
              <a:rPr sz="2400" spc="15" dirty="0">
                <a:solidFill>
                  <a:srgbClr val="585858"/>
                </a:solidFill>
                <a:latin typeface="Arial"/>
                <a:cs typeface="Arial"/>
              </a:rPr>
              <a:t>tả </a:t>
            </a:r>
            <a:r>
              <a:rPr sz="2400" spc="65" dirty="0">
                <a:solidFill>
                  <a:srgbClr val="585858"/>
                </a:solidFill>
                <a:latin typeface="Arial"/>
                <a:cs typeface="Arial"/>
              </a:rPr>
              <a:t>mô</a:t>
            </a:r>
            <a:r>
              <a:rPr sz="2400" spc="-70" dirty="0">
                <a:solidFill>
                  <a:srgbClr val="585858"/>
                </a:solidFill>
                <a:latin typeface="Arial"/>
                <a:cs typeface="Arial"/>
              </a:rPr>
              <a:t> </a:t>
            </a:r>
            <a:r>
              <a:rPr sz="2400" spc="-10" dirty="0">
                <a:solidFill>
                  <a:srgbClr val="585858"/>
                </a:solidFill>
                <a:latin typeface="Arial"/>
                <a:cs typeface="Arial"/>
              </a:rPr>
              <a:t>hình  </a:t>
            </a:r>
            <a:r>
              <a:rPr sz="2400" spc="-20" dirty="0">
                <a:solidFill>
                  <a:srgbClr val="585858"/>
                </a:solidFill>
                <a:latin typeface="Arial"/>
                <a:cs typeface="Arial"/>
              </a:rPr>
              <a:t>tương tác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0" dirty="0">
                <a:solidFill>
                  <a:srgbClr val="585858"/>
                </a:solidFill>
                <a:latin typeface="Arial"/>
                <a:cs typeface="Arial"/>
              </a:rPr>
              <a:t>đối </a:t>
            </a:r>
            <a:r>
              <a:rPr sz="2400" spc="-40" dirty="0">
                <a:solidFill>
                  <a:srgbClr val="585858"/>
                </a:solidFill>
                <a:latin typeface="Arial"/>
                <a:cs typeface="Arial"/>
              </a:rPr>
              <a:t>tượng, </a:t>
            </a:r>
            <a:r>
              <a:rPr sz="2400" spc="65" dirty="0">
                <a:solidFill>
                  <a:srgbClr val="585858"/>
                </a:solidFill>
                <a:latin typeface="Arial"/>
                <a:cs typeface="Arial"/>
              </a:rPr>
              <a:t>trong </a:t>
            </a:r>
            <a:r>
              <a:rPr sz="2400" spc="75" dirty="0">
                <a:solidFill>
                  <a:srgbClr val="585858"/>
                </a:solidFill>
                <a:latin typeface="Arial"/>
                <a:cs typeface="Arial"/>
              </a:rPr>
              <a:t>đó</a:t>
            </a:r>
            <a:r>
              <a:rPr sz="2400" spc="90" dirty="0">
                <a:solidFill>
                  <a:srgbClr val="585858"/>
                </a:solidFill>
                <a:latin typeface="Arial"/>
                <a:cs typeface="Arial"/>
              </a:rPr>
              <a:t> </a:t>
            </a:r>
            <a:r>
              <a:rPr sz="2400" spc="-15" dirty="0">
                <a:solidFill>
                  <a:srgbClr val="585858"/>
                </a:solidFill>
                <a:latin typeface="Arial"/>
                <a:cs typeface="Arial"/>
              </a:rPr>
              <a:t>nhấn</a:t>
            </a:r>
            <a:endParaRPr sz="2400" dirty="0">
              <a:latin typeface="Arial"/>
              <a:cs typeface="Arial"/>
            </a:endParaRPr>
          </a:p>
          <a:p>
            <a:pPr marL="286385" marR="358140">
              <a:lnSpc>
                <a:spcPts val="2590"/>
              </a:lnSpc>
              <a:spcBef>
                <a:spcPts val="5"/>
              </a:spcBef>
            </a:pPr>
            <a:r>
              <a:rPr sz="2400" spc="-5" dirty="0">
                <a:solidFill>
                  <a:srgbClr val="585858"/>
                </a:solidFill>
                <a:latin typeface="Arial"/>
                <a:cs typeface="Arial"/>
              </a:rPr>
              <a:t>mạnh </a:t>
            </a:r>
            <a:r>
              <a:rPr sz="2400" spc="-50" dirty="0">
                <a:solidFill>
                  <a:srgbClr val="585858"/>
                </a:solidFill>
                <a:latin typeface="Arial"/>
                <a:cs typeface="Arial"/>
              </a:rPr>
              <a:t>vào </a:t>
            </a:r>
            <a:r>
              <a:rPr sz="2400" spc="25" dirty="0">
                <a:solidFill>
                  <a:srgbClr val="585858"/>
                </a:solidFill>
                <a:latin typeface="Arial"/>
                <a:cs typeface="Arial"/>
              </a:rPr>
              <a:t>trình </a:t>
            </a:r>
            <a:r>
              <a:rPr sz="2400" spc="-25" dirty="0">
                <a:solidFill>
                  <a:srgbClr val="585858"/>
                </a:solidFill>
                <a:latin typeface="Arial"/>
                <a:cs typeface="Arial"/>
              </a:rPr>
              <a:t>tự </a:t>
            </a:r>
            <a:r>
              <a:rPr sz="2400" spc="15" dirty="0">
                <a:solidFill>
                  <a:srgbClr val="585858"/>
                </a:solidFill>
                <a:latin typeface="Arial"/>
                <a:cs typeface="Arial"/>
              </a:rPr>
              <a:t>thời </a:t>
            </a:r>
            <a:r>
              <a:rPr sz="2400" spc="5" dirty="0">
                <a:solidFill>
                  <a:srgbClr val="585858"/>
                </a:solidFill>
                <a:latin typeface="Arial"/>
                <a:cs typeface="Arial"/>
              </a:rPr>
              <a:t>gian </a:t>
            </a:r>
            <a:r>
              <a:rPr sz="2400" spc="-65" dirty="0">
                <a:solidFill>
                  <a:srgbClr val="585858"/>
                </a:solidFill>
                <a:latin typeface="Arial"/>
                <a:cs typeface="Arial"/>
              </a:rPr>
              <a:t>của </a:t>
            </a:r>
            <a:r>
              <a:rPr sz="2400" spc="-100"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35" dirty="0">
                <a:solidFill>
                  <a:srgbClr val="585858"/>
                </a:solidFill>
                <a:latin typeface="Arial"/>
                <a:cs typeface="Arial"/>
              </a:rPr>
              <a:t>trao </a:t>
            </a:r>
            <a:r>
              <a:rPr sz="2400" spc="65" dirty="0">
                <a:solidFill>
                  <a:srgbClr val="585858"/>
                </a:solidFill>
                <a:latin typeface="Arial"/>
                <a:cs typeface="Arial"/>
              </a:rPr>
              <a:t>đổi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a:t>
            </a:r>
            <a:r>
              <a:rPr sz="2400" spc="-5" dirty="0">
                <a:solidFill>
                  <a:srgbClr val="585858"/>
                </a:solidFill>
                <a:latin typeface="Arial"/>
                <a:cs typeface="Arial"/>
              </a:rPr>
              <a:t> </a:t>
            </a:r>
            <a:r>
              <a:rPr sz="2400" dirty="0">
                <a:solidFill>
                  <a:srgbClr val="585858"/>
                </a:solidFill>
                <a:latin typeface="Arial"/>
                <a:cs typeface="Arial"/>
              </a:rPr>
              <a:t>đó.</a:t>
            </a:r>
            <a:endParaRPr sz="2400" dirty="0">
              <a:latin typeface="Arial"/>
              <a:cs typeface="Arial"/>
            </a:endParaRPr>
          </a:p>
        </p:txBody>
      </p:sp>
      <p:sp>
        <p:nvSpPr>
          <p:cNvPr id="3" name="object 3"/>
          <p:cNvSpPr txBox="1">
            <a:spLocks noGrp="1"/>
          </p:cNvSpPr>
          <p:nvPr>
            <p:ph type="title"/>
          </p:nvPr>
        </p:nvSpPr>
        <p:spPr>
          <a:xfrm>
            <a:off x="1981200" y="7620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0" dirty="0"/>
              <a:t> </a:t>
            </a:r>
            <a:r>
              <a:rPr spc="15" dirty="0"/>
              <a:t>trình</a:t>
            </a:r>
            <a:r>
              <a:rPr spc="-355" dirty="0"/>
              <a:t> </a:t>
            </a:r>
            <a:r>
              <a:rPr spc="-95" dirty="0"/>
              <a:t>tự</a:t>
            </a:r>
          </a:p>
        </p:txBody>
      </p:sp>
      <p:sp>
        <p:nvSpPr>
          <p:cNvPr id="4" name="object 4"/>
          <p:cNvSpPr/>
          <p:nvPr/>
        </p:nvSpPr>
        <p:spPr>
          <a:xfrm>
            <a:off x="9372600" y="3886200"/>
            <a:ext cx="1722500" cy="171270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56</a:t>
            </a:r>
          </a:p>
        </p:txBody>
      </p:sp>
    </p:spTree>
    <p:extLst>
      <p:ext uri="{BB962C8B-B14F-4D97-AF65-F5344CB8AC3E}">
        <p14:creationId xmlns:p14="http://schemas.microsoft.com/office/powerpoint/2010/main" val="1237443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902" y="1736599"/>
            <a:ext cx="5893435" cy="1850389"/>
          </a:xfrm>
          <a:prstGeom prst="rect">
            <a:avLst/>
          </a:prstGeom>
        </p:spPr>
        <p:txBody>
          <a:bodyPr vert="horz" wrap="square" lIns="0" tIns="102235" rIns="0" bIns="0" rtlCol="0">
            <a:spAutoFit/>
          </a:bodyPr>
          <a:lstStyle/>
          <a:p>
            <a:pPr marL="352425" indent="-340360">
              <a:spcBef>
                <a:spcPts val="80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a:solidFill>
                  <a:srgbClr val="585858"/>
                </a:solidFill>
                <a:latin typeface="Arial"/>
                <a:cs typeface="Arial"/>
              </a:rPr>
              <a:t>tuần</a:t>
            </a:r>
            <a:r>
              <a:rPr lang="en-US" sz="2400" spc="25" dirty="0">
                <a:solidFill>
                  <a:srgbClr val="585858"/>
                </a:solidFill>
                <a:latin typeface="Arial"/>
                <a:cs typeface="Arial"/>
              </a:rPr>
              <a:t> </a:t>
            </a:r>
            <a:r>
              <a:rPr sz="2400" spc="-25" dirty="0" err="1">
                <a:solidFill>
                  <a:srgbClr val="585858"/>
                </a:solidFill>
                <a:latin typeface="Arial"/>
                <a:cs typeface="Arial"/>
              </a:rPr>
              <a:t>tự</a:t>
            </a:r>
            <a:r>
              <a:rPr sz="2400" spc="-25" dirty="0">
                <a:solidFill>
                  <a:srgbClr val="585858"/>
                </a:solidFill>
                <a:latin typeface="Arial"/>
                <a:cs typeface="Arial"/>
              </a:rPr>
              <a:t> </a:t>
            </a:r>
            <a:r>
              <a:rPr sz="2400" spc="-10" dirty="0">
                <a:solidFill>
                  <a:srgbClr val="585858"/>
                </a:solidFill>
                <a:latin typeface="Arial"/>
                <a:cs typeface="Arial"/>
              </a:rPr>
              <a:t>chỉ </a:t>
            </a:r>
            <a:r>
              <a:rPr sz="2400" spc="-75" dirty="0">
                <a:solidFill>
                  <a:srgbClr val="585858"/>
                </a:solidFill>
                <a:latin typeface="Arial"/>
                <a:cs typeface="Arial"/>
              </a:rPr>
              <a:t>ra:</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265" dirty="0">
                <a:solidFill>
                  <a:srgbClr val="585858"/>
                </a:solidFill>
                <a:latin typeface="Arial"/>
                <a:cs typeface="Arial"/>
              </a:rPr>
              <a:t> </a:t>
            </a:r>
            <a:r>
              <a:rPr sz="2400" spc="-50" dirty="0">
                <a:solidFill>
                  <a:srgbClr val="585858"/>
                </a:solidFill>
                <a:latin typeface="Arial"/>
                <a:cs typeface="Arial"/>
              </a:rPr>
              <a:t>tác.</a:t>
            </a:r>
            <a:endParaRPr sz="2400" dirty="0">
              <a:latin typeface="Arial"/>
              <a:cs typeface="Arial"/>
            </a:endParaRPr>
          </a:p>
          <a:p>
            <a:pPr marL="466725">
              <a:spcBef>
                <a:spcPts val="705"/>
              </a:spcBef>
            </a:pPr>
            <a:r>
              <a:rPr sz="2400" spc="-10" dirty="0">
                <a:solidFill>
                  <a:srgbClr val="585858"/>
                </a:solidFill>
                <a:latin typeface="Georgia"/>
                <a:cs typeface="Georgia"/>
              </a:rPr>
              <a:t>−</a:t>
            </a:r>
            <a:r>
              <a:rPr sz="2400" spc="-10" dirty="0">
                <a:solidFill>
                  <a:srgbClr val="585858"/>
                </a:solidFill>
                <a:latin typeface="Arial"/>
                <a:cs typeface="Arial"/>
              </a:rPr>
              <a:t>Thời </a:t>
            </a:r>
            <a:r>
              <a:rPr sz="2400" spc="5" dirty="0">
                <a:solidFill>
                  <a:srgbClr val="585858"/>
                </a:solidFill>
                <a:latin typeface="Arial"/>
                <a:cs typeface="Arial"/>
              </a:rPr>
              <a:t>gian </a:t>
            </a:r>
            <a:r>
              <a:rPr sz="2400" spc="-5" dirty="0">
                <a:solidFill>
                  <a:srgbClr val="585858"/>
                </a:solidFill>
                <a:latin typeface="Arial"/>
                <a:cs typeface="Arial"/>
              </a:rPr>
              <a:t>sống </a:t>
            </a:r>
            <a:r>
              <a:rPr sz="2400" spc="-65" dirty="0">
                <a:solidFill>
                  <a:srgbClr val="585858"/>
                </a:solidFill>
                <a:latin typeface="Arial"/>
                <a:cs typeface="Arial"/>
              </a:rPr>
              <a:t>của </a:t>
            </a:r>
            <a:r>
              <a:rPr sz="2400" spc="-105" dirty="0">
                <a:solidFill>
                  <a:srgbClr val="585858"/>
                </a:solidFill>
                <a:latin typeface="Arial"/>
                <a:cs typeface="Arial"/>
              </a:rPr>
              <a:t>các </a:t>
            </a:r>
            <a:r>
              <a:rPr sz="2400" spc="60" dirty="0">
                <a:solidFill>
                  <a:srgbClr val="585858"/>
                </a:solidFill>
                <a:latin typeface="Arial"/>
                <a:cs typeface="Arial"/>
              </a:rPr>
              <a:t>đối</a:t>
            </a:r>
            <a:r>
              <a:rPr sz="2400" spc="220" dirty="0">
                <a:solidFill>
                  <a:srgbClr val="585858"/>
                </a:solidFill>
                <a:latin typeface="Arial"/>
                <a:cs typeface="Arial"/>
              </a:rPr>
              <a:t> </a:t>
            </a:r>
            <a:r>
              <a:rPr sz="2400" spc="-20" dirty="0">
                <a:solidFill>
                  <a:srgbClr val="585858"/>
                </a:solidFill>
                <a:latin typeface="Arial"/>
                <a:cs typeface="Arial"/>
              </a:rPr>
              <a:t>tượng</a:t>
            </a:r>
            <a:endParaRPr sz="2400" dirty="0">
              <a:latin typeface="Arial"/>
              <a:cs typeface="Arial"/>
            </a:endParaRPr>
          </a:p>
          <a:p>
            <a:pPr marL="466725">
              <a:spcBef>
                <a:spcPts val="725"/>
              </a:spcBef>
            </a:pPr>
            <a:r>
              <a:rPr sz="2400" dirty="0">
                <a:solidFill>
                  <a:srgbClr val="585858"/>
                </a:solidFill>
                <a:latin typeface="Georgia"/>
                <a:cs typeface="Georgia"/>
              </a:rPr>
              <a:t>− </a:t>
            </a:r>
            <a:r>
              <a:rPr sz="2400" spc="-85" dirty="0">
                <a:solidFill>
                  <a:srgbClr val="585858"/>
                </a:solidFill>
                <a:latin typeface="Arial"/>
                <a:cs typeface="Arial"/>
              </a:rPr>
              <a:t>Trình </a:t>
            </a:r>
            <a:r>
              <a:rPr sz="2400" spc="-25" dirty="0">
                <a:solidFill>
                  <a:srgbClr val="585858"/>
                </a:solidFill>
                <a:latin typeface="Arial"/>
                <a:cs typeface="Arial"/>
              </a:rPr>
              <a:t>tự </a:t>
            </a:r>
            <a:r>
              <a:rPr sz="2400" spc="-100"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90" dirty="0">
                <a:solidFill>
                  <a:srgbClr val="585858"/>
                </a:solidFill>
                <a:latin typeface="Arial"/>
                <a:cs typeface="Arial"/>
              </a:rPr>
              <a:t>được </a:t>
            </a:r>
            <a:r>
              <a:rPr sz="2400" spc="35" dirty="0">
                <a:solidFill>
                  <a:srgbClr val="585858"/>
                </a:solidFill>
                <a:latin typeface="Arial"/>
                <a:cs typeface="Arial"/>
              </a:rPr>
              <a:t>trao</a:t>
            </a:r>
            <a:r>
              <a:rPr sz="2400" spc="-165" dirty="0">
                <a:solidFill>
                  <a:srgbClr val="585858"/>
                </a:solidFill>
                <a:latin typeface="Arial"/>
                <a:cs typeface="Arial"/>
              </a:rPr>
              <a:t> </a:t>
            </a:r>
            <a:r>
              <a:rPr sz="2400" spc="10" dirty="0">
                <a:solidFill>
                  <a:srgbClr val="585858"/>
                </a:solidFill>
                <a:latin typeface="Arial"/>
                <a:cs typeface="Arial"/>
              </a:rPr>
              <a:t>đổi.</a:t>
            </a:r>
            <a:endParaRPr sz="2400" dirty="0">
              <a:latin typeface="Arial"/>
              <a:cs typeface="Arial"/>
            </a:endParaRPr>
          </a:p>
        </p:txBody>
      </p:sp>
      <p:sp>
        <p:nvSpPr>
          <p:cNvPr id="3"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
        <p:nvSpPr>
          <p:cNvPr id="4" name="object 4"/>
          <p:cNvSpPr txBox="1"/>
          <p:nvPr/>
        </p:nvSpPr>
        <p:spPr>
          <a:xfrm>
            <a:off x="5187822" y="5968695"/>
            <a:ext cx="1602740"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Biểu đồ </a:t>
            </a:r>
            <a:r>
              <a:rPr spc="15" dirty="0">
                <a:solidFill>
                  <a:srgbClr val="585858"/>
                </a:solidFill>
                <a:latin typeface="Arial"/>
                <a:cs typeface="Arial"/>
              </a:rPr>
              <a:t>trình</a:t>
            </a:r>
            <a:r>
              <a:rPr spc="-65" dirty="0">
                <a:solidFill>
                  <a:srgbClr val="585858"/>
                </a:solidFill>
                <a:latin typeface="Arial"/>
                <a:cs typeface="Arial"/>
              </a:rPr>
              <a:t> </a:t>
            </a:r>
            <a:r>
              <a:rPr dirty="0">
                <a:solidFill>
                  <a:srgbClr val="585858"/>
                </a:solidFill>
                <a:latin typeface="Arial"/>
                <a:cs typeface="Arial"/>
              </a:rPr>
              <a:t>tự</a:t>
            </a:r>
            <a:endParaRPr>
              <a:latin typeface="Arial"/>
              <a:cs typeface="Arial"/>
            </a:endParaRPr>
          </a:p>
        </p:txBody>
      </p:sp>
      <p:grpSp>
        <p:nvGrpSpPr>
          <p:cNvPr id="5" name="object 5"/>
          <p:cNvGrpSpPr/>
          <p:nvPr/>
        </p:nvGrpSpPr>
        <p:grpSpPr>
          <a:xfrm>
            <a:off x="4708334" y="4292663"/>
            <a:ext cx="2763520" cy="1516380"/>
            <a:chOff x="3184334" y="4292663"/>
            <a:chExt cx="2763520" cy="1516380"/>
          </a:xfrm>
        </p:grpSpPr>
        <p:sp>
          <p:nvSpPr>
            <p:cNvPr id="6" name="object 6"/>
            <p:cNvSpPr/>
            <p:nvPr/>
          </p:nvSpPr>
          <p:spPr>
            <a:xfrm>
              <a:off x="3234309" y="4699127"/>
              <a:ext cx="662305" cy="132715"/>
            </a:xfrm>
            <a:custGeom>
              <a:avLst/>
              <a:gdLst/>
              <a:ahLst/>
              <a:cxnLst/>
              <a:rect l="l" t="t" r="r" b="b"/>
              <a:pathLst>
                <a:path w="662304" h="132714">
                  <a:moveTo>
                    <a:pt x="580786" y="80644"/>
                  </a:moveTo>
                  <a:lnTo>
                    <a:pt x="533907" y="107823"/>
                  </a:lnTo>
                  <a:lnTo>
                    <a:pt x="531494" y="116586"/>
                  </a:lnTo>
                  <a:lnTo>
                    <a:pt x="535558" y="123443"/>
                  </a:lnTo>
                  <a:lnTo>
                    <a:pt x="539495" y="130302"/>
                  </a:lnTo>
                  <a:lnTo>
                    <a:pt x="548258" y="132587"/>
                  </a:lnTo>
                  <a:lnTo>
                    <a:pt x="637529" y="80772"/>
                  </a:lnTo>
                  <a:lnTo>
                    <a:pt x="580786" y="80644"/>
                  </a:lnTo>
                  <a:close/>
                </a:path>
                <a:path w="662304" h="132714">
                  <a:moveTo>
                    <a:pt x="605293" y="66412"/>
                  </a:moveTo>
                  <a:lnTo>
                    <a:pt x="580786" y="80644"/>
                  </a:lnTo>
                  <a:lnTo>
                    <a:pt x="633730" y="80772"/>
                  </a:lnTo>
                  <a:lnTo>
                    <a:pt x="633730" y="78867"/>
                  </a:lnTo>
                  <a:lnTo>
                    <a:pt x="626491" y="78867"/>
                  </a:lnTo>
                  <a:lnTo>
                    <a:pt x="605293" y="66412"/>
                  </a:lnTo>
                  <a:close/>
                </a:path>
                <a:path w="662304" h="132714">
                  <a:moveTo>
                    <a:pt x="548513" y="0"/>
                  </a:moveTo>
                  <a:lnTo>
                    <a:pt x="539750" y="2286"/>
                  </a:lnTo>
                  <a:lnTo>
                    <a:pt x="535813" y="9017"/>
                  </a:lnTo>
                  <a:lnTo>
                    <a:pt x="531749" y="15875"/>
                  </a:lnTo>
                  <a:lnTo>
                    <a:pt x="534035" y="24637"/>
                  </a:lnTo>
                  <a:lnTo>
                    <a:pt x="540893" y="28575"/>
                  </a:lnTo>
                  <a:lnTo>
                    <a:pt x="580881" y="52069"/>
                  </a:lnTo>
                  <a:lnTo>
                    <a:pt x="633730" y="52197"/>
                  </a:lnTo>
                  <a:lnTo>
                    <a:pt x="633730" y="80772"/>
                  </a:lnTo>
                  <a:lnTo>
                    <a:pt x="637529" y="80772"/>
                  </a:lnTo>
                  <a:lnTo>
                    <a:pt x="662051" y="66548"/>
                  </a:lnTo>
                  <a:lnTo>
                    <a:pt x="555370" y="3937"/>
                  </a:lnTo>
                  <a:lnTo>
                    <a:pt x="548513" y="0"/>
                  </a:lnTo>
                  <a:close/>
                </a:path>
                <a:path w="662304" h="132714">
                  <a:moveTo>
                    <a:pt x="0" y="50673"/>
                  </a:moveTo>
                  <a:lnTo>
                    <a:pt x="0" y="79248"/>
                  </a:lnTo>
                  <a:lnTo>
                    <a:pt x="580786" y="80644"/>
                  </a:lnTo>
                  <a:lnTo>
                    <a:pt x="605293" y="66412"/>
                  </a:lnTo>
                  <a:lnTo>
                    <a:pt x="580881" y="52069"/>
                  </a:lnTo>
                  <a:lnTo>
                    <a:pt x="0" y="50673"/>
                  </a:lnTo>
                  <a:close/>
                </a:path>
                <a:path w="662304" h="132714">
                  <a:moveTo>
                    <a:pt x="626491" y="54102"/>
                  </a:moveTo>
                  <a:lnTo>
                    <a:pt x="605293" y="66412"/>
                  </a:lnTo>
                  <a:lnTo>
                    <a:pt x="626491" y="78867"/>
                  </a:lnTo>
                  <a:lnTo>
                    <a:pt x="626491" y="54102"/>
                  </a:lnTo>
                  <a:close/>
                </a:path>
                <a:path w="662304" h="132714">
                  <a:moveTo>
                    <a:pt x="633730" y="54102"/>
                  </a:moveTo>
                  <a:lnTo>
                    <a:pt x="626491" y="54102"/>
                  </a:lnTo>
                  <a:lnTo>
                    <a:pt x="626491" y="78867"/>
                  </a:lnTo>
                  <a:lnTo>
                    <a:pt x="633730" y="78867"/>
                  </a:lnTo>
                  <a:lnTo>
                    <a:pt x="633730" y="54102"/>
                  </a:lnTo>
                  <a:close/>
                </a:path>
                <a:path w="662304" h="132714">
                  <a:moveTo>
                    <a:pt x="580881" y="52069"/>
                  </a:moveTo>
                  <a:lnTo>
                    <a:pt x="605293" y="66412"/>
                  </a:lnTo>
                  <a:lnTo>
                    <a:pt x="626491" y="54102"/>
                  </a:lnTo>
                  <a:lnTo>
                    <a:pt x="633730" y="54102"/>
                  </a:lnTo>
                  <a:lnTo>
                    <a:pt x="633730" y="52197"/>
                  </a:lnTo>
                  <a:lnTo>
                    <a:pt x="580881" y="52069"/>
                  </a:lnTo>
                  <a:close/>
                </a:path>
              </a:pathLst>
            </a:custGeom>
            <a:solidFill>
              <a:srgbClr val="585858"/>
            </a:solidFill>
          </p:spPr>
          <p:txBody>
            <a:bodyPr wrap="square" lIns="0" tIns="0" rIns="0" bIns="0" rtlCol="0"/>
            <a:lstStyle/>
            <a:p>
              <a:endParaRPr/>
            </a:p>
          </p:txBody>
        </p:sp>
        <p:sp>
          <p:nvSpPr>
            <p:cNvPr id="7" name="object 7"/>
            <p:cNvSpPr/>
            <p:nvPr/>
          </p:nvSpPr>
          <p:spPr>
            <a:xfrm>
              <a:off x="3905884" y="4653026"/>
              <a:ext cx="1905" cy="122555"/>
            </a:xfrm>
            <a:custGeom>
              <a:avLst/>
              <a:gdLst/>
              <a:ahLst/>
              <a:cxnLst/>
              <a:rect l="l" t="t" r="r" b="b"/>
              <a:pathLst>
                <a:path w="1904" h="122554">
                  <a:moveTo>
                    <a:pt x="762" y="-14287"/>
                  </a:moveTo>
                  <a:lnTo>
                    <a:pt x="762" y="136461"/>
                  </a:lnTo>
                </a:path>
              </a:pathLst>
            </a:custGeom>
            <a:ln w="30099">
              <a:solidFill>
                <a:srgbClr val="585858"/>
              </a:solidFill>
              <a:prstDash val="lgDash"/>
            </a:ln>
          </p:spPr>
          <p:txBody>
            <a:bodyPr wrap="square" lIns="0" tIns="0" rIns="0" bIns="0" rtlCol="0"/>
            <a:lstStyle/>
            <a:p>
              <a:endParaRPr/>
            </a:p>
          </p:txBody>
        </p:sp>
        <p:sp>
          <p:nvSpPr>
            <p:cNvPr id="8" name="object 8"/>
            <p:cNvSpPr/>
            <p:nvPr/>
          </p:nvSpPr>
          <p:spPr>
            <a:xfrm>
              <a:off x="3239135" y="5602287"/>
              <a:ext cx="1905" cy="192405"/>
            </a:xfrm>
            <a:custGeom>
              <a:avLst/>
              <a:gdLst/>
              <a:ahLst/>
              <a:cxnLst/>
              <a:rect l="l" t="t" r="r" b="b"/>
              <a:pathLst>
                <a:path w="1905" h="192404">
                  <a:moveTo>
                    <a:pt x="761" y="-14287"/>
                  </a:moveTo>
                  <a:lnTo>
                    <a:pt x="761" y="206375"/>
                  </a:lnTo>
                </a:path>
              </a:pathLst>
            </a:custGeom>
            <a:ln w="30098">
              <a:solidFill>
                <a:srgbClr val="585858"/>
              </a:solidFill>
              <a:prstDash val="lgDash"/>
            </a:ln>
          </p:spPr>
          <p:txBody>
            <a:bodyPr wrap="square" lIns="0" tIns="0" rIns="0" bIns="0" rtlCol="0"/>
            <a:lstStyle/>
            <a:p>
              <a:endParaRPr/>
            </a:p>
          </p:txBody>
        </p:sp>
        <p:sp>
          <p:nvSpPr>
            <p:cNvPr id="9" name="object 9"/>
            <p:cNvSpPr/>
            <p:nvPr/>
          </p:nvSpPr>
          <p:spPr>
            <a:xfrm>
              <a:off x="3198622" y="4763300"/>
              <a:ext cx="84455" cy="825500"/>
            </a:xfrm>
            <a:custGeom>
              <a:avLst/>
              <a:gdLst/>
              <a:ahLst/>
              <a:cxnLst/>
              <a:rect l="l" t="t" r="r" b="b"/>
              <a:pathLst>
                <a:path w="84454" h="825500">
                  <a:moveTo>
                    <a:pt x="0" y="825500"/>
                  </a:moveTo>
                  <a:lnTo>
                    <a:pt x="84137" y="825500"/>
                  </a:lnTo>
                  <a:lnTo>
                    <a:pt x="84137" y="0"/>
                  </a:lnTo>
                  <a:lnTo>
                    <a:pt x="0" y="0"/>
                  </a:lnTo>
                  <a:lnTo>
                    <a:pt x="0" y="825500"/>
                  </a:lnTo>
                  <a:close/>
                </a:path>
              </a:pathLst>
            </a:custGeom>
            <a:ln w="28575">
              <a:solidFill>
                <a:srgbClr val="585858"/>
              </a:solidFill>
            </a:ln>
          </p:spPr>
          <p:txBody>
            <a:bodyPr wrap="square" lIns="0" tIns="0" rIns="0" bIns="0" rtlCol="0"/>
            <a:lstStyle/>
            <a:p>
              <a:endParaRPr/>
            </a:p>
          </p:txBody>
        </p:sp>
        <p:sp>
          <p:nvSpPr>
            <p:cNvPr id="10" name="object 10"/>
            <p:cNvSpPr/>
            <p:nvPr/>
          </p:nvSpPr>
          <p:spPr>
            <a:xfrm>
              <a:off x="3942334" y="4910201"/>
              <a:ext cx="557530" cy="132715"/>
            </a:xfrm>
            <a:custGeom>
              <a:avLst/>
              <a:gdLst/>
              <a:ahLst/>
              <a:cxnLst/>
              <a:rect l="l" t="t" r="r" b="b"/>
              <a:pathLst>
                <a:path w="557529" h="132714">
                  <a:moveTo>
                    <a:pt x="476067" y="80632"/>
                  </a:moveTo>
                  <a:lnTo>
                    <a:pt x="435863" y="103886"/>
                  </a:lnTo>
                  <a:lnTo>
                    <a:pt x="429132" y="107950"/>
                  </a:lnTo>
                  <a:lnTo>
                    <a:pt x="426719" y="116586"/>
                  </a:lnTo>
                  <a:lnTo>
                    <a:pt x="430656" y="123443"/>
                  </a:lnTo>
                  <a:lnTo>
                    <a:pt x="434720" y="130301"/>
                  </a:lnTo>
                  <a:lnTo>
                    <a:pt x="443356" y="132587"/>
                  </a:lnTo>
                  <a:lnTo>
                    <a:pt x="532924" y="80772"/>
                  </a:lnTo>
                  <a:lnTo>
                    <a:pt x="476067" y="80632"/>
                  </a:lnTo>
                  <a:close/>
                </a:path>
                <a:path w="557529" h="132714">
                  <a:moveTo>
                    <a:pt x="500584" y="66451"/>
                  </a:moveTo>
                  <a:lnTo>
                    <a:pt x="476067" y="80632"/>
                  </a:lnTo>
                  <a:lnTo>
                    <a:pt x="528954" y="80772"/>
                  </a:lnTo>
                  <a:lnTo>
                    <a:pt x="528954" y="78867"/>
                  </a:lnTo>
                  <a:lnTo>
                    <a:pt x="521715" y="78867"/>
                  </a:lnTo>
                  <a:lnTo>
                    <a:pt x="500584" y="66451"/>
                  </a:lnTo>
                  <a:close/>
                </a:path>
                <a:path w="557529" h="132714">
                  <a:moveTo>
                    <a:pt x="443738" y="0"/>
                  </a:moveTo>
                  <a:lnTo>
                    <a:pt x="434975" y="2286"/>
                  </a:lnTo>
                  <a:lnTo>
                    <a:pt x="431038" y="9017"/>
                  </a:lnTo>
                  <a:lnTo>
                    <a:pt x="427100" y="15875"/>
                  </a:lnTo>
                  <a:lnTo>
                    <a:pt x="429260" y="24637"/>
                  </a:lnTo>
                  <a:lnTo>
                    <a:pt x="436117" y="28575"/>
                  </a:lnTo>
                  <a:lnTo>
                    <a:pt x="476085" y="52057"/>
                  </a:lnTo>
                  <a:lnTo>
                    <a:pt x="528954" y="52197"/>
                  </a:lnTo>
                  <a:lnTo>
                    <a:pt x="528954" y="80772"/>
                  </a:lnTo>
                  <a:lnTo>
                    <a:pt x="532924" y="80772"/>
                  </a:lnTo>
                  <a:lnTo>
                    <a:pt x="557276" y="66675"/>
                  </a:lnTo>
                  <a:lnTo>
                    <a:pt x="450595" y="3937"/>
                  </a:lnTo>
                  <a:lnTo>
                    <a:pt x="443738" y="0"/>
                  </a:lnTo>
                  <a:close/>
                </a:path>
                <a:path w="557529" h="132714">
                  <a:moveTo>
                    <a:pt x="0" y="50800"/>
                  </a:moveTo>
                  <a:lnTo>
                    <a:pt x="0" y="79375"/>
                  </a:lnTo>
                  <a:lnTo>
                    <a:pt x="476067" y="80632"/>
                  </a:lnTo>
                  <a:lnTo>
                    <a:pt x="500584" y="66451"/>
                  </a:lnTo>
                  <a:lnTo>
                    <a:pt x="476085" y="52057"/>
                  </a:lnTo>
                  <a:lnTo>
                    <a:pt x="0" y="50800"/>
                  </a:lnTo>
                  <a:close/>
                </a:path>
                <a:path w="557529" h="132714">
                  <a:moveTo>
                    <a:pt x="521715" y="54229"/>
                  </a:moveTo>
                  <a:lnTo>
                    <a:pt x="500584" y="66451"/>
                  </a:lnTo>
                  <a:lnTo>
                    <a:pt x="521715" y="78867"/>
                  </a:lnTo>
                  <a:lnTo>
                    <a:pt x="521715" y="54229"/>
                  </a:lnTo>
                  <a:close/>
                </a:path>
                <a:path w="557529" h="132714">
                  <a:moveTo>
                    <a:pt x="528954" y="54229"/>
                  </a:moveTo>
                  <a:lnTo>
                    <a:pt x="521715" y="54229"/>
                  </a:lnTo>
                  <a:lnTo>
                    <a:pt x="521715" y="78867"/>
                  </a:lnTo>
                  <a:lnTo>
                    <a:pt x="528954" y="78867"/>
                  </a:lnTo>
                  <a:lnTo>
                    <a:pt x="528954" y="54229"/>
                  </a:lnTo>
                  <a:close/>
                </a:path>
                <a:path w="557529" h="132714">
                  <a:moveTo>
                    <a:pt x="476085" y="52057"/>
                  </a:moveTo>
                  <a:lnTo>
                    <a:pt x="500584" y="66451"/>
                  </a:lnTo>
                  <a:lnTo>
                    <a:pt x="521715" y="54229"/>
                  </a:lnTo>
                  <a:lnTo>
                    <a:pt x="528954" y="54229"/>
                  </a:lnTo>
                  <a:lnTo>
                    <a:pt x="528954" y="52197"/>
                  </a:lnTo>
                  <a:lnTo>
                    <a:pt x="476085" y="52057"/>
                  </a:lnTo>
                  <a:close/>
                </a:path>
              </a:pathLst>
            </a:custGeom>
            <a:solidFill>
              <a:srgbClr val="585858"/>
            </a:solidFill>
          </p:spPr>
          <p:txBody>
            <a:bodyPr wrap="square" lIns="0" tIns="0" rIns="0" bIns="0" rtlCol="0"/>
            <a:lstStyle/>
            <a:p>
              <a:endParaRPr/>
            </a:p>
          </p:txBody>
        </p:sp>
        <p:sp>
          <p:nvSpPr>
            <p:cNvPr id="11" name="object 11"/>
            <p:cNvSpPr/>
            <p:nvPr/>
          </p:nvSpPr>
          <p:spPr>
            <a:xfrm>
              <a:off x="4518660" y="4653026"/>
              <a:ext cx="1905" cy="328930"/>
            </a:xfrm>
            <a:custGeom>
              <a:avLst/>
              <a:gdLst/>
              <a:ahLst/>
              <a:cxnLst/>
              <a:rect l="l" t="t" r="r" b="b"/>
              <a:pathLst>
                <a:path w="1904" h="328929">
                  <a:moveTo>
                    <a:pt x="0" y="0"/>
                  </a:moveTo>
                  <a:lnTo>
                    <a:pt x="1524" y="328549"/>
                  </a:lnTo>
                </a:path>
              </a:pathLst>
            </a:custGeom>
            <a:ln w="28574">
              <a:solidFill>
                <a:srgbClr val="585858"/>
              </a:solidFill>
              <a:prstDash val="lgDash"/>
            </a:ln>
          </p:spPr>
          <p:txBody>
            <a:bodyPr wrap="square" lIns="0" tIns="0" rIns="0" bIns="0" rtlCol="0"/>
            <a:lstStyle/>
            <a:p>
              <a:endParaRPr/>
            </a:p>
          </p:txBody>
        </p:sp>
        <p:sp>
          <p:nvSpPr>
            <p:cNvPr id="12" name="object 12"/>
            <p:cNvSpPr/>
            <p:nvPr/>
          </p:nvSpPr>
          <p:spPr>
            <a:xfrm>
              <a:off x="3859784" y="4775263"/>
              <a:ext cx="87630" cy="662305"/>
            </a:xfrm>
            <a:custGeom>
              <a:avLst/>
              <a:gdLst/>
              <a:ahLst/>
              <a:cxnLst/>
              <a:rect l="l" t="t" r="r" b="b"/>
              <a:pathLst>
                <a:path w="87629" h="662304">
                  <a:moveTo>
                    <a:pt x="0" y="661987"/>
                  </a:moveTo>
                  <a:lnTo>
                    <a:pt x="87312" y="661987"/>
                  </a:lnTo>
                  <a:lnTo>
                    <a:pt x="87312" y="0"/>
                  </a:lnTo>
                  <a:lnTo>
                    <a:pt x="0" y="0"/>
                  </a:lnTo>
                  <a:lnTo>
                    <a:pt x="0" y="661987"/>
                  </a:lnTo>
                  <a:close/>
                </a:path>
              </a:pathLst>
            </a:custGeom>
            <a:ln w="28575">
              <a:solidFill>
                <a:srgbClr val="585858"/>
              </a:solidFill>
            </a:ln>
          </p:spPr>
          <p:txBody>
            <a:bodyPr wrap="square" lIns="0" tIns="0" rIns="0" bIns="0" rtlCol="0"/>
            <a:lstStyle/>
            <a:p>
              <a:endParaRPr/>
            </a:p>
          </p:txBody>
        </p:sp>
        <p:sp>
          <p:nvSpPr>
            <p:cNvPr id="13" name="object 13"/>
            <p:cNvSpPr/>
            <p:nvPr/>
          </p:nvSpPr>
          <p:spPr>
            <a:xfrm>
              <a:off x="3905884" y="5449951"/>
              <a:ext cx="1905" cy="341630"/>
            </a:xfrm>
            <a:custGeom>
              <a:avLst/>
              <a:gdLst/>
              <a:ahLst/>
              <a:cxnLst/>
              <a:rect l="l" t="t" r="r" b="b"/>
              <a:pathLst>
                <a:path w="1904" h="341629">
                  <a:moveTo>
                    <a:pt x="0" y="0"/>
                  </a:moveTo>
                  <a:lnTo>
                    <a:pt x="1524" y="341249"/>
                  </a:lnTo>
                </a:path>
              </a:pathLst>
            </a:custGeom>
            <a:ln w="28575">
              <a:solidFill>
                <a:srgbClr val="585858"/>
              </a:solidFill>
              <a:prstDash val="lgDash"/>
            </a:ln>
          </p:spPr>
          <p:txBody>
            <a:bodyPr wrap="square" lIns="0" tIns="0" rIns="0" bIns="0" rtlCol="0"/>
            <a:lstStyle/>
            <a:p>
              <a:endParaRPr/>
            </a:p>
          </p:txBody>
        </p:sp>
        <p:sp>
          <p:nvSpPr>
            <p:cNvPr id="14" name="object 14"/>
            <p:cNvSpPr/>
            <p:nvPr/>
          </p:nvSpPr>
          <p:spPr>
            <a:xfrm>
              <a:off x="4577333" y="5145151"/>
              <a:ext cx="519430" cy="132715"/>
            </a:xfrm>
            <a:custGeom>
              <a:avLst/>
              <a:gdLst/>
              <a:ahLst/>
              <a:cxnLst/>
              <a:rect l="l" t="t" r="r" b="b"/>
              <a:pathLst>
                <a:path w="519429" h="132714">
                  <a:moveTo>
                    <a:pt x="437942" y="80621"/>
                  </a:moveTo>
                  <a:lnTo>
                    <a:pt x="391032" y="107823"/>
                  </a:lnTo>
                  <a:lnTo>
                    <a:pt x="388619" y="116586"/>
                  </a:lnTo>
                  <a:lnTo>
                    <a:pt x="396493" y="130302"/>
                  </a:lnTo>
                  <a:lnTo>
                    <a:pt x="405256" y="132587"/>
                  </a:lnTo>
                  <a:lnTo>
                    <a:pt x="494824" y="80772"/>
                  </a:lnTo>
                  <a:lnTo>
                    <a:pt x="437942" y="80621"/>
                  </a:lnTo>
                  <a:close/>
                </a:path>
                <a:path w="519429" h="132714">
                  <a:moveTo>
                    <a:pt x="462449" y="66431"/>
                  </a:moveTo>
                  <a:lnTo>
                    <a:pt x="437942" y="80621"/>
                  </a:lnTo>
                  <a:lnTo>
                    <a:pt x="490854" y="80772"/>
                  </a:lnTo>
                  <a:lnTo>
                    <a:pt x="490854" y="78867"/>
                  </a:lnTo>
                  <a:lnTo>
                    <a:pt x="483615" y="78867"/>
                  </a:lnTo>
                  <a:lnTo>
                    <a:pt x="462449" y="66431"/>
                  </a:lnTo>
                  <a:close/>
                </a:path>
                <a:path w="519429" h="132714">
                  <a:moveTo>
                    <a:pt x="405764" y="0"/>
                  </a:moveTo>
                  <a:lnTo>
                    <a:pt x="397001" y="2159"/>
                  </a:lnTo>
                  <a:lnTo>
                    <a:pt x="392938" y="9017"/>
                  </a:lnTo>
                  <a:lnTo>
                    <a:pt x="389000" y="15875"/>
                  </a:lnTo>
                  <a:lnTo>
                    <a:pt x="391287" y="24637"/>
                  </a:lnTo>
                  <a:lnTo>
                    <a:pt x="437966" y="52046"/>
                  </a:lnTo>
                  <a:lnTo>
                    <a:pt x="490854" y="52197"/>
                  </a:lnTo>
                  <a:lnTo>
                    <a:pt x="490854" y="80772"/>
                  </a:lnTo>
                  <a:lnTo>
                    <a:pt x="494824" y="80772"/>
                  </a:lnTo>
                  <a:lnTo>
                    <a:pt x="519175" y="66675"/>
                  </a:lnTo>
                  <a:lnTo>
                    <a:pt x="405764" y="0"/>
                  </a:lnTo>
                  <a:close/>
                </a:path>
                <a:path w="519429" h="132714">
                  <a:moveTo>
                    <a:pt x="126" y="50800"/>
                  </a:moveTo>
                  <a:lnTo>
                    <a:pt x="0" y="79375"/>
                  </a:lnTo>
                  <a:lnTo>
                    <a:pt x="437942" y="80621"/>
                  </a:lnTo>
                  <a:lnTo>
                    <a:pt x="462449" y="66431"/>
                  </a:lnTo>
                  <a:lnTo>
                    <a:pt x="437966" y="52046"/>
                  </a:lnTo>
                  <a:lnTo>
                    <a:pt x="126" y="50800"/>
                  </a:lnTo>
                  <a:close/>
                </a:path>
                <a:path w="519429" h="132714">
                  <a:moveTo>
                    <a:pt x="483742" y="54101"/>
                  </a:moveTo>
                  <a:lnTo>
                    <a:pt x="462449" y="66431"/>
                  </a:lnTo>
                  <a:lnTo>
                    <a:pt x="483615" y="78867"/>
                  </a:lnTo>
                  <a:lnTo>
                    <a:pt x="483742" y="54101"/>
                  </a:lnTo>
                  <a:close/>
                </a:path>
                <a:path w="519429" h="132714">
                  <a:moveTo>
                    <a:pt x="490854" y="54101"/>
                  </a:moveTo>
                  <a:lnTo>
                    <a:pt x="483742" y="54101"/>
                  </a:lnTo>
                  <a:lnTo>
                    <a:pt x="483615" y="78867"/>
                  </a:lnTo>
                  <a:lnTo>
                    <a:pt x="490854" y="78867"/>
                  </a:lnTo>
                  <a:lnTo>
                    <a:pt x="490854" y="54101"/>
                  </a:lnTo>
                  <a:close/>
                </a:path>
                <a:path w="519429" h="132714">
                  <a:moveTo>
                    <a:pt x="437966" y="52046"/>
                  </a:moveTo>
                  <a:lnTo>
                    <a:pt x="462449" y="66431"/>
                  </a:lnTo>
                  <a:lnTo>
                    <a:pt x="483742" y="54101"/>
                  </a:lnTo>
                  <a:lnTo>
                    <a:pt x="490854" y="54101"/>
                  </a:lnTo>
                  <a:lnTo>
                    <a:pt x="490854" y="52197"/>
                  </a:lnTo>
                  <a:lnTo>
                    <a:pt x="437966" y="52046"/>
                  </a:lnTo>
                  <a:close/>
                </a:path>
              </a:pathLst>
            </a:custGeom>
            <a:solidFill>
              <a:srgbClr val="585858"/>
            </a:solidFill>
          </p:spPr>
          <p:txBody>
            <a:bodyPr wrap="square" lIns="0" tIns="0" rIns="0" bIns="0" rtlCol="0"/>
            <a:lstStyle/>
            <a:p>
              <a:endParaRPr/>
            </a:p>
          </p:txBody>
        </p:sp>
        <p:sp>
          <p:nvSpPr>
            <p:cNvPr id="15" name="object 15"/>
            <p:cNvSpPr/>
            <p:nvPr/>
          </p:nvSpPr>
          <p:spPr>
            <a:xfrm>
              <a:off x="4473321" y="4985575"/>
              <a:ext cx="85725" cy="370205"/>
            </a:xfrm>
            <a:custGeom>
              <a:avLst/>
              <a:gdLst/>
              <a:ahLst/>
              <a:cxnLst/>
              <a:rect l="l" t="t" r="r" b="b"/>
              <a:pathLst>
                <a:path w="85725" h="370204">
                  <a:moveTo>
                    <a:pt x="0" y="369887"/>
                  </a:moveTo>
                  <a:lnTo>
                    <a:pt x="85725" y="369887"/>
                  </a:lnTo>
                  <a:lnTo>
                    <a:pt x="85725" y="0"/>
                  </a:lnTo>
                  <a:lnTo>
                    <a:pt x="0" y="0"/>
                  </a:lnTo>
                  <a:lnTo>
                    <a:pt x="0" y="369887"/>
                  </a:lnTo>
                  <a:close/>
                </a:path>
              </a:pathLst>
            </a:custGeom>
            <a:ln w="28575">
              <a:solidFill>
                <a:srgbClr val="585858"/>
              </a:solidFill>
            </a:ln>
          </p:spPr>
          <p:txBody>
            <a:bodyPr wrap="square" lIns="0" tIns="0" rIns="0" bIns="0" rtlCol="0"/>
            <a:lstStyle/>
            <a:p>
              <a:endParaRPr/>
            </a:p>
          </p:txBody>
        </p:sp>
        <p:sp>
          <p:nvSpPr>
            <p:cNvPr id="16" name="object 16"/>
            <p:cNvSpPr/>
            <p:nvPr/>
          </p:nvSpPr>
          <p:spPr>
            <a:xfrm>
              <a:off x="4515485" y="5354701"/>
              <a:ext cx="606425" cy="436880"/>
            </a:xfrm>
            <a:custGeom>
              <a:avLst/>
              <a:gdLst/>
              <a:ahLst/>
              <a:cxnLst/>
              <a:rect l="l" t="t" r="r" b="b"/>
              <a:pathLst>
                <a:path w="606425" h="436879">
                  <a:moveTo>
                    <a:pt x="0" y="0"/>
                  </a:moveTo>
                  <a:lnTo>
                    <a:pt x="3175" y="434911"/>
                  </a:lnTo>
                </a:path>
                <a:path w="606425" h="436879">
                  <a:moveTo>
                    <a:pt x="604774" y="22225"/>
                  </a:moveTo>
                  <a:lnTo>
                    <a:pt x="606425" y="436499"/>
                  </a:lnTo>
                </a:path>
              </a:pathLst>
            </a:custGeom>
            <a:ln w="28575">
              <a:solidFill>
                <a:srgbClr val="585858"/>
              </a:solidFill>
              <a:prstDash val="lgDash"/>
            </a:ln>
          </p:spPr>
          <p:txBody>
            <a:bodyPr wrap="square" lIns="0" tIns="0" rIns="0" bIns="0" rtlCol="0"/>
            <a:lstStyle/>
            <a:p>
              <a:endParaRPr/>
            </a:p>
          </p:txBody>
        </p:sp>
        <p:sp>
          <p:nvSpPr>
            <p:cNvPr id="17" name="object 17"/>
            <p:cNvSpPr/>
            <p:nvPr/>
          </p:nvSpPr>
          <p:spPr>
            <a:xfrm>
              <a:off x="5075808" y="5221351"/>
              <a:ext cx="79375" cy="139700"/>
            </a:xfrm>
            <a:custGeom>
              <a:avLst/>
              <a:gdLst/>
              <a:ahLst/>
              <a:cxnLst/>
              <a:rect l="l" t="t" r="r" b="b"/>
              <a:pathLst>
                <a:path w="79375" h="139700">
                  <a:moveTo>
                    <a:pt x="0" y="139700"/>
                  </a:moveTo>
                  <a:lnTo>
                    <a:pt x="79375" y="139700"/>
                  </a:lnTo>
                  <a:lnTo>
                    <a:pt x="79375" y="0"/>
                  </a:lnTo>
                  <a:lnTo>
                    <a:pt x="0" y="0"/>
                  </a:lnTo>
                  <a:lnTo>
                    <a:pt x="0" y="139700"/>
                  </a:lnTo>
                  <a:close/>
                </a:path>
              </a:pathLst>
            </a:custGeom>
            <a:ln w="28575">
              <a:solidFill>
                <a:srgbClr val="585858"/>
              </a:solidFill>
            </a:ln>
          </p:spPr>
          <p:txBody>
            <a:bodyPr wrap="square" lIns="0" tIns="0" rIns="0" bIns="0" rtlCol="0"/>
            <a:lstStyle/>
            <a:p>
              <a:endParaRPr/>
            </a:p>
          </p:txBody>
        </p:sp>
        <p:sp>
          <p:nvSpPr>
            <p:cNvPr id="18" name="object 18"/>
            <p:cNvSpPr/>
            <p:nvPr/>
          </p:nvSpPr>
          <p:spPr>
            <a:xfrm>
              <a:off x="5120258" y="4651375"/>
              <a:ext cx="1905" cy="570230"/>
            </a:xfrm>
            <a:custGeom>
              <a:avLst/>
              <a:gdLst/>
              <a:ahLst/>
              <a:cxnLst/>
              <a:rect l="l" t="t" r="r" b="b"/>
              <a:pathLst>
                <a:path w="1904" h="570229">
                  <a:moveTo>
                    <a:pt x="0" y="0"/>
                  </a:moveTo>
                  <a:lnTo>
                    <a:pt x="1650" y="569976"/>
                  </a:lnTo>
                </a:path>
              </a:pathLst>
            </a:custGeom>
            <a:ln w="28575">
              <a:solidFill>
                <a:srgbClr val="585858"/>
              </a:solidFill>
              <a:prstDash val="lgDash"/>
            </a:ln>
          </p:spPr>
          <p:txBody>
            <a:bodyPr wrap="square" lIns="0" tIns="0" rIns="0" bIns="0" rtlCol="0"/>
            <a:lstStyle/>
            <a:p>
              <a:endParaRPr/>
            </a:p>
          </p:txBody>
        </p:sp>
        <p:sp>
          <p:nvSpPr>
            <p:cNvPr id="19" name="object 19"/>
            <p:cNvSpPr/>
            <p:nvPr/>
          </p:nvSpPr>
          <p:spPr>
            <a:xfrm>
              <a:off x="4240783" y="4337113"/>
              <a:ext cx="476250" cy="268605"/>
            </a:xfrm>
            <a:custGeom>
              <a:avLst/>
              <a:gdLst/>
              <a:ahLst/>
              <a:cxnLst/>
              <a:rect l="l" t="t" r="r" b="b"/>
              <a:pathLst>
                <a:path w="476250" h="268604">
                  <a:moveTo>
                    <a:pt x="0" y="268287"/>
                  </a:moveTo>
                  <a:lnTo>
                    <a:pt x="476250" y="268287"/>
                  </a:lnTo>
                  <a:lnTo>
                    <a:pt x="476250" y="0"/>
                  </a:lnTo>
                  <a:lnTo>
                    <a:pt x="0" y="0"/>
                  </a:lnTo>
                  <a:lnTo>
                    <a:pt x="0" y="268287"/>
                  </a:lnTo>
                  <a:close/>
                </a:path>
              </a:pathLst>
            </a:custGeom>
            <a:ln w="28575">
              <a:solidFill>
                <a:srgbClr val="585858"/>
              </a:solidFill>
            </a:ln>
          </p:spPr>
          <p:txBody>
            <a:bodyPr wrap="square" lIns="0" tIns="0" rIns="0" bIns="0" rtlCol="0"/>
            <a:lstStyle/>
            <a:p>
              <a:endParaRPr/>
            </a:p>
          </p:txBody>
        </p:sp>
        <p:sp>
          <p:nvSpPr>
            <p:cNvPr id="20" name="object 20"/>
            <p:cNvSpPr/>
            <p:nvPr/>
          </p:nvSpPr>
          <p:spPr>
            <a:xfrm>
              <a:off x="5677535" y="4653026"/>
              <a:ext cx="1905" cy="1138555"/>
            </a:xfrm>
            <a:custGeom>
              <a:avLst/>
              <a:gdLst/>
              <a:ahLst/>
              <a:cxnLst/>
              <a:rect l="l" t="t" r="r" b="b"/>
              <a:pathLst>
                <a:path w="1904" h="1138554">
                  <a:moveTo>
                    <a:pt x="0" y="0"/>
                  </a:moveTo>
                  <a:lnTo>
                    <a:pt x="1524" y="1138174"/>
                  </a:lnTo>
                </a:path>
              </a:pathLst>
            </a:custGeom>
            <a:ln w="28575">
              <a:solidFill>
                <a:srgbClr val="585858"/>
              </a:solidFill>
              <a:prstDash val="lgDash"/>
            </a:ln>
          </p:spPr>
          <p:txBody>
            <a:bodyPr wrap="square" lIns="0" tIns="0" rIns="0" bIns="0" rtlCol="0"/>
            <a:lstStyle/>
            <a:p>
              <a:endParaRPr/>
            </a:p>
          </p:txBody>
        </p:sp>
        <p:sp>
          <p:nvSpPr>
            <p:cNvPr id="21" name="object 21"/>
            <p:cNvSpPr/>
            <p:nvPr/>
          </p:nvSpPr>
          <p:spPr>
            <a:xfrm>
              <a:off x="3691509" y="4337113"/>
              <a:ext cx="2241550" cy="268605"/>
            </a:xfrm>
            <a:custGeom>
              <a:avLst/>
              <a:gdLst/>
              <a:ahLst/>
              <a:cxnLst/>
              <a:rect l="l" t="t" r="r" b="b"/>
              <a:pathLst>
                <a:path w="2241550" h="268604">
                  <a:moveTo>
                    <a:pt x="1765300" y="268287"/>
                  </a:moveTo>
                  <a:lnTo>
                    <a:pt x="2241550" y="268287"/>
                  </a:lnTo>
                  <a:lnTo>
                    <a:pt x="2241550" y="0"/>
                  </a:lnTo>
                  <a:lnTo>
                    <a:pt x="1765300" y="0"/>
                  </a:lnTo>
                  <a:lnTo>
                    <a:pt x="1765300" y="268287"/>
                  </a:lnTo>
                  <a:close/>
                </a:path>
                <a:path w="2241550" h="268604">
                  <a:moveTo>
                    <a:pt x="1093851" y="268287"/>
                  </a:moveTo>
                  <a:lnTo>
                    <a:pt x="1698688" y="268287"/>
                  </a:lnTo>
                  <a:lnTo>
                    <a:pt x="1698688" y="0"/>
                  </a:lnTo>
                  <a:lnTo>
                    <a:pt x="1093851" y="0"/>
                  </a:lnTo>
                  <a:lnTo>
                    <a:pt x="1093851" y="268287"/>
                  </a:lnTo>
                  <a:close/>
                </a:path>
                <a:path w="2241550" h="268604">
                  <a:moveTo>
                    <a:pt x="0" y="268287"/>
                  </a:moveTo>
                  <a:lnTo>
                    <a:pt x="476250" y="268287"/>
                  </a:lnTo>
                  <a:lnTo>
                    <a:pt x="476250" y="0"/>
                  </a:lnTo>
                  <a:lnTo>
                    <a:pt x="0" y="0"/>
                  </a:lnTo>
                  <a:lnTo>
                    <a:pt x="0" y="268287"/>
                  </a:lnTo>
                  <a:close/>
                </a:path>
              </a:pathLst>
            </a:custGeom>
            <a:ln w="28575">
              <a:solidFill>
                <a:srgbClr val="585858"/>
              </a:solidFill>
            </a:ln>
          </p:spPr>
          <p:txBody>
            <a:bodyPr wrap="square" lIns="0" tIns="0" rIns="0" bIns="0" rtlCol="0"/>
            <a:lstStyle/>
            <a:p>
              <a:endParaRPr/>
            </a:p>
          </p:txBody>
        </p:sp>
        <p:sp>
          <p:nvSpPr>
            <p:cNvPr id="22" name="object 22"/>
            <p:cNvSpPr/>
            <p:nvPr/>
          </p:nvSpPr>
          <p:spPr>
            <a:xfrm>
              <a:off x="3197796" y="4292663"/>
              <a:ext cx="241300" cy="312674"/>
            </a:xfrm>
            <a:prstGeom prst="rect">
              <a:avLst/>
            </a:prstGeom>
            <a:blipFill>
              <a:blip r:embed="rId2" cstate="print"/>
              <a:stretch>
                <a:fillRect/>
              </a:stretch>
            </a:blipFill>
          </p:spPr>
          <p:txBody>
            <a:bodyPr wrap="square" lIns="0" tIns="0" rIns="0" bIns="0" rtlCol="0"/>
            <a:lstStyle/>
            <a:p>
              <a:endParaRPr/>
            </a:p>
          </p:txBody>
        </p:sp>
      </p:gr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57</a:t>
            </a:r>
          </a:p>
        </p:txBody>
      </p:sp>
    </p:spTree>
    <p:extLst>
      <p:ext uri="{BB962C8B-B14F-4D97-AF65-F5344CB8AC3E}">
        <p14:creationId xmlns:p14="http://schemas.microsoft.com/office/powerpoint/2010/main" val="7010890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stretch>
            <a:fillRect/>
          </a:stretch>
        </p:blipFill>
        <p:spPr>
          <a:xfrm>
            <a:off x="2286000" y="1905000"/>
            <a:ext cx="8084709" cy="3686175"/>
          </a:xfrm>
          <a:prstGeom prst="rect">
            <a:avLst/>
          </a:prstGeom>
        </p:spPr>
      </p:pic>
      <p:sp>
        <p:nvSpPr>
          <p:cNvPr id="47"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Tree>
    <p:extLst>
      <p:ext uri="{BB962C8B-B14F-4D97-AF65-F5344CB8AC3E}">
        <p14:creationId xmlns:p14="http://schemas.microsoft.com/office/powerpoint/2010/main" val="29836314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2819400" y="1219200"/>
            <a:ext cx="6915592" cy="5257800"/>
          </a:xfrm>
          <a:prstGeom prst="rect">
            <a:avLst/>
          </a:prstGeom>
        </p:spPr>
      </p:pic>
      <p:sp>
        <p:nvSpPr>
          <p:cNvPr id="5" name="Oval Callout 4"/>
          <p:cNvSpPr/>
          <p:nvPr/>
        </p:nvSpPr>
        <p:spPr>
          <a:xfrm>
            <a:off x="9448800" y="546847"/>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a:t>
            </a:r>
          </a:p>
        </p:txBody>
      </p:sp>
    </p:spTree>
    <p:extLst>
      <p:ext uri="{BB962C8B-B14F-4D97-AF65-F5344CB8AC3E}">
        <p14:creationId xmlns:p14="http://schemas.microsoft.com/office/powerpoint/2010/main" val="13909089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
        <p:nvSpPr>
          <p:cNvPr id="3" name="Rectangle 2"/>
          <p:cNvSpPr/>
          <p:nvPr/>
        </p:nvSpPr>
        <p:spPr>
          <a:xfrm>
            <a:off x="1905000" y="1828800"/>
            <a:ext cx="8686800" cy="3539430"/>
          </a:xfrm>
          <a:prstGeom prst="rect">
            <a:avLst/>
          </a:prstGeom>
        </p:spPr>
        <p:txBody>
          <a:bodyPr wrap="square">
            <a:spAutoFit/>
          </a:bodyPr>
          <a:lstStyle/>
          <a:p>
            <a:pPr>
              <a:buFont typeface="Arial" panose="020B0604020202020204" pitchFamily="34" charset="0"/>
              <a:buChar char="•"/>
            </a:pPr>
            <a:r>
              <a:rPr lang="en-US" sz="2800" dirty="0" err="1">
                <a:latin typeface="+mn-lt"/>
              </a:rPr>
              <a:t>Mô</a:t>
            </a:r>
            <a:r>
              <a:rPr lang="en-US" sz="2800" dirty="0">
                <a:latin typeface="+mn-lt"/>
              </a:rPr>
              <a:t> </a:t>
            </a:r>
            <a:r>
              <a:rPr lang="en-US" sz="2800" dirty="0" err="1">
                <a:latin typeface="+mn-lt"/>
              </a:rPr>
              <a:t>hình</a:t>
            </a:r>
            <a:r>
              <a:rPr lang="en-US" sz="2800" dirty="0">
                <a:latin typeface="+mn-lt"/>
              </a:rPr>
              <a:t> </a:t>
            </a:r>
            <a:r>
              <a:rPr lang="en-US" sz="2800" dirty="0" err="1">
                <a:latin typeface="+mn-lt"/>
              </a:rPr>
              <a:t>hóa</a:t>
            </a:r>
            <a:r>
              <a:rPr lang="en-US" sz="2800" dirty="0">
                <a:latin typeface="+mn-lt"/>
              </a:rPr>
              <a:t> </a:t>
            </a:r>
            <a:r>
              <a:rPr lang="en-US" sz="2800" dirty="0" err="1">
                <a:latin typeface="+mn-lt"/>
              </a:rPr>
              <a:t>tương</a:t>
            </a:r>
            <a:r>
              <a:rPr lang="en-US" sz="2800" dirty="0">
                <a:latin typeface="+mn-lt"/>
              </a:rPr>
              <a:t> </a:t>
            </a:r>
            <a:r>
              <a:rPr lang="en-US" sz="2800" dirty="0" err="1">
                <a:latin typeface="+mn-lt"/>
              </a:rPr>
              <a:t>tác</a:t>
            </a:r>
            <a:r>
              <a:rPr lang="en-US" sz="2800" dirty="0">
                <a:latin typeface="+mn-lt"/>
              </a:rPr>
              <a:t> </a:t>
            </a:r>
            <a:r>
              <a:rPr lang="en-US" sz="2800" dirty="0" err="1">
                <a:latin typeface="+mn-lt"/>
              </a:rPr>
              <a:t>mở</a:t>
            </a:r>
            <a:r>
              <a:rPr lang="en-US" sz="2800" dirty="0">
                <a:latin typeface="+mn-lt"/>
              </a:rPr>
              <a:t> </a:t>
            </a:r>
            <a:r>
              <a:rPr lang="en-US" sz="2800" dirty="0" err="1">
                <a:latin typeface="+mn-lt"/>
              </a:rPr>
              <a:t>mức</a:t>
            </a:r>
            <a:r>
              <a:rPr lang="en-US" sz="2800" dirty="0">
                <a:latin typeface="+mn-lt"/>
              </a:rPr>
              <a:t> </a:t>
            </a:r>
            <a:r>
              <a:rPr lang="en-US" sz="2800" dirty="0" err="1">
                <a:latin typeface="+mn-lt"/>
              </a:rPr>
              <a:t>cao</a:t>
            </a:r>
            <a:r>
              <a:rPr lang="en-US" sz="2800" dirty="0">
                <a:latin typeface="+mn-lt"/>
              </a:rPr>
              <a:t> </a:t>
            </a:r>
            <a:r>
              <a:rPr lang="en-US" sz="2800" dirty="0" err="1">
                <a:latin typeface="+mn-lt"/>
              </a:rPr>
              <a:t>giữa</a:t>
            </a:r>
            <a:r>
              <a:rPr lang="en-US" sz="2800" dirty="0">
                <a:latin typeface="+mn-lt"/>
              </a:rPr>
              <a:t> </a:t>
            </a:r>
            <a:r>
              <a:rPr lang="en-US" sz="2800" dirty="0" err="1">
                <a:latin typeface="+mn-lt"/>
              </a:rPr>
              <a:t>các</a:t>
            </a:r>
            <a:r>
              <a:rPr lang="en-US" sz="2800" dirty="0">
                <a:latin typeface="+mn-lt"/>
              </a:rPr>
              <a:t> </a:t>
            </a:r>
            <a:r>
              <a:rPr lang="en-US" sz="2800" dirty="0" err="1">
                <a:latin typeface="+mn-lt"/>
              </a:rPr>
              <a:t>đối</a:t>
            </a:r>
            <a:r>
              <a:rPr lang="en-US" sz="2800" dirty="0">
                <a:latin typeface="+mn-lt"/>
              </a:rPr>
              <a:t> </a:t>
            </a:r>
            <a:r>
              <a:rPr lang="en-US" sz="2800" dirty="0" err="1">
                <a:latin typeface="+mn-lt"/>
              </a:rPr>
              <a:t>tượng</a:t>
            </a:r>
            <a:r>
              <a:rPr lang="en-US" sz="2800" dirty="0">
                <a:latin typeface="+mn-lt"/>
              </a:rPr>
              <a:t> </a:t>
            </a:r>
            <a:r>
              <a:rPr lang="en-US" sz="2800" dirty="0" err="1">
                <a:latin typeface="+mn-lt"/>
              </a:rPr>
              <a:t>trong</a:t>
            </a:r>
            <a:r>
              <a:rPr lang="en-US" sz="2800" dirty="0">
                <a:latin typeface="+mn-lt"/>
              </a:rPr>
              <a:t> </a:t>
            </a:r>
            <a:r>
              <a:rPr lang="en-US" sz="2800" dirty="0" err="1">
                <a:latin typeface="+mn-lt"/>
              </a:rPr>
              <a:t>hệ</a:t>
            </a:r>
            <a:r>
              <a:rPr lang="en-US" sz="2800" dirty="0">
                <a:latin typeface="+mn-lt"/>
              </a:rPr>
              <a:t> </a:t>
            </a:r>
            <a:r>
              <a:rPr lang="en-US" sz="2800" dirty="0" err="1">
                <a:latin typeface="+mn-lt"/>
              </a:rPr>
              <a:t>thống</a:t>
            </a:r>
            <a:endParaRPr lang="en-US" sz="2800" dirty="0">
              <a:latin typeface="+mn-lt"/>
            </a:endParaRPr>
          </a:p>
          <a:p>
            <a:pPr>
              <a:buFont typeface="Arial" panose="020B0604020202020204" pitchFamily="34" charset="0"/>
              <a:buChar char="•"/>
            </a:pPr>
            <a:r>
              <a:rPr lang="en-US" sz="2800" dirty="0" err="1">
                <a:latin typeface="+mn-lt"/>
              </a:rPr>
              <a:t>Mô</a:t>
            </a:r>
            <a:r>
              <a:rPr lang="en-US" sz="2800" dirty="0">
                <a:latin typeface="+mn-lt"/>
              </a:rPr>
              <a:t> </a:t>
            </a:r>
            <a:r>
              <a:rPr lang="en-US" sz="2800" dirty="0" err="1">
                <a:latin typeface="+mn-lt"/>
              </a:rPr>
              <a:t>hình</a:t>
            </a:r>
            <a:r>
              <a:rPr lang="en-US" sz="2800" dirty="0">
                <a:latin typeface="+mn-lt"/>
              </a:rPr>
              <a:t> </a:t>
            </a:r>
            <a:r>
              <a:rPr lang="en-US" sz="2800" dirty="0" err="1">
                <a:latin typeface="+mn-lt"/>
              </a:rPr>
              <a:t>hóa</a:t>
            </a:r>
            <a:r>
              <a:rPr lang="en-US" sz="2800" dirty="0">
                <a:latin typeface="+mn-lt"/>
              </a:rPr>
              <a:t> </a:t>
            </a:r>
            <a:r>
              <a:rPr lang="en-US" sz="2800" dirty="0" err="1">
                <a:latin typeface="+mn-lt"/>
              </a:rPr>
              <a:t>tương</a:t>
            </a:r>
            <a:r>
              <a:rPr lang="en-US" sz="2800" dirty="0">
                <a:latin typeface="+mn-lt"/>
              </a:rPr>
              <a:t> </a:t>
            </a:r>
            <a:r>
              <a:rPr lang="en-US" sz="2800" dirty="0" err="1">
                <a:latin typeface="+mn-lt"/>
              </a:rPr>
              <a:t>tác</a:t>
            </a:r>
            <a:r>
              <a:rPr lang="en-US" sz="2800" dirty="0">
                <a:latin typeface="+mn-lt"/>
              </a:rPr>
              <a:t> </a:t>
            </a:r>
            <a:r>
              <a:rPr lang="en-US" sz="2800" dirty="0" err="1">
                <a:latin typeface="+mn-lt"/>
              </a:rPr>
              <a:t>giữa</a:t>
            </a:r>
            <a:r>
              <a:rPr lang="en-US" sz="2800" dirty="0">
                <a:latin typeface="+mn-lt"/>
              </a:rPr>
              <a:t> </a:t>
            </a:r>
            <a:r>
              <a:rPr lang="en-US" sz="2800" dirty="0" err="1">
                <a:latin typeface="+mn-lt"/>
              </a:rPr>
              <a:t>các</a:t>
            </a:r>
            <a:r>
              <a:rPr lang="en-US" sz="2800" dirty="0">
                <a:latin typeface="+mn-lt"/>
              </a:rPr>
              <a:t> </a:t>
            </a:r>
            <a:r>
              <a:rPr lang="en-US" sz="2800" dirty="0" err="1">
                <a:latin typeface="+mn-lt"/>
              </a:rPr>
              <a:t>đối</a:t>
            </a:r>
            <a:r>
              <a:rPr lang="en-US" sz="2800" dirty="0">
                <a:latin typeface="+mn-lt"/>
              </a:rPr>
              <a:t> </a:t>
            </a:r>
            <a:r>
              <a:rPr lang="en-US" sz="2800" dirty="0" err="1">
                <a:latin typeface="+mn-lt"/>
              </a:rPr>
              <a:t>tượng</a:t>
            </a:r>
            <a:r>
              <a:rPr lang="en-US" sz="2800" dirty="0">
                <a:latin typeface="+mn-lt"/>
              </a:rPr>
              <a:t> </a:t>
            </a:r>
            <a:r>
              <a:rPr lang="en-US" sz="2800" dirty="0" err="1">
                <a:latin typeface="+mn-lt"/>
              </a:rPr>
              <a:t>cụ</a:t>
            </a:r>
            <a:r>
              <a:rPr lang="en-US" sz="2800" dirty="0">
                <a:latin typeface="+mn-lt"/>
              </a:rPr>
              <a:t> </a:t>
            </a:r>
            <a:r>
              <a:rPr lang="en-US" sz="2800" dirty="0" err="1">
                <a:latin typeface="+mn-lt"/>
              </a:rPr>
              <a:t>thể</a:t>
            </a:r>
            <a:r>
              <a:rPr lang="en-US" sz="2800" dirty="0">
                <a:latin typeface="+mn-lt"/>
              </a:rPr>
              <a:t> </a:t>
            </a:r>
            <a:r>
              <a:rPr lang="en-US" sz="2800" dirty="0" err="1">
                <a:latin typeface="+mn-lt"/>
              </a:rPr>
              <a:t>trong</a:t>
            </a:r>
            <a:r>
              <a:rPr lang="en-US" sz="2800" dirty="0">
                <a:latin typeface="+mn-lt"/>
              </a:rPr>
              <a:t> </a:t>
            </a:r>
            <a:r>
              <a:rPr lang="en-US" sz="2800" dirty="0" err="1">
                <a:latin typeface="+mn-lt"/>
              </a:rPr>
              <a:t>tương</a:t>
            </a:r>
            <a:r>
              <a:rPr lang="en-US" sz="2800" dirty="0">
                <a:latin typeface="+mn-lt"/>
              </a:rPr>
              <a:t> </a:t>
            </a:r>
            <a:r>
              <a:rPr lang="en-US" sz="2800" dirty="0" err="1">
                <a:latin typeface="+mn-lt"/>
              </a:rPr>
              <a:t>tác</a:t>
            </a:r>
            <a:r>
              <a:rPr lang="en-US" sz="2800" dirty="0">
                <a:latin typeface="+mn-lt"/>
              </a:rPr>
              <a:t> </a:t>
            </a:r>
            <a:r>
              <a:rPr lang="en-US" sz="2800" dirty="0" err="1">
                <a:latin typeface="+mn-lt"/>
              </a:rPr>
              <a:t>của</a:t>
            </a:r>
            <a:r>
              <a:rPr lang="en-US" sz="2800" dirty="0">
                <a:latin typeface="+mn-lt"/>
              </a:rPr>
              <a:t> UC</a:t>
            </a:r>
          </a:p>
          <a:p>
            <a:pPr>
              <a:buFont typeface="Arial" panose="020B0604020202020204" pitchFamily="34" charset="0"/>
              <a:buChar char="•"/>
            </a:pPr>
            <a:r>
              <a:rPr lang="en-US" sz="2800" dirty="0" err="1">
                <a:latin typeface="+mn-lt"/>
              </a:rPr>
              <a:t>Mô</a:t>
            </a:r>
            <a:r>
              <a:rPr lang="en-US" sz="2800" dirty="0">
                <a:latin typeface="+mn-lt"/>
              </a:rPr>
              <a:t> </a:t>
            </a:r>
            <a:r>
              <a:rPr lang="en-US" sz="2800" dirty="0" err="1">
                <a:latin typeface="+mn-lt"/>
              </a:rPr>
              <a:t>hình</a:t>
            </a:r>
            <a:r>
              <a:rPr lang="en-US" sz="2800" dirty="0">
                <a:latin typeface="+mn-lt"/>
              </a:rPr>
              <a:t> </a:t>
            </a:r>
            <a:r>
              <a:rPr lang="en-US" sz="2800" dirty="0" err="1">
                <a:latin typeface="+mn-lt"/>
              </a:rPr>
              <a:t>hóa</a:t>
            </a:r>
            <a:r>
              <a:rPr lang="en-US" sz="2800" dirty="0">
                <a:latin typeface="+mn-lt"/>
              </a:rPr>
              <a:t> </a:t>
            </a:r>
            <a:r>
              <a:rPr lang="en-US" sz="2800" dirty="0" err="1">
                <a:latin typeface="+mn-lt"/>
              </a:rPr>
              <a:t>tương</a:t>
            </a:r>
            <a:r>
              <a:rPr lang="en-US" sz="2800" dirty="0">
                <a:latin typeface="+mn-lt"/>
              </a:rPr>
              <a:t> </a:t>
            </a:r>
            <a:r>
              <a:rPr lang="en-US" sz="2800" dirty="0" err="1">
                <a:latin typeface="+mn-lt"/>
              </a:rPr>
              <a:t>tác</a:t>
            </a:r>
            <a:r>
              <a:rPr lang="en-US" sz="2800" dirty="0">
                <a:latin typeface="+mn-lt"/>
              </a:rPr>
              <a:t> </a:t>
            </a:r>
            <a:r>
              <a:rPr lang="en-US" sz="2800" dirty="0" err="1">
                <a:latin typeface="+mn-lt"/>
              </a:rPr>
              <a:t>giữa</a:t>
            </a:r>
            <a:r>
              <a:rPr lang="en-US" sz="2800" dirty="0">
                <a:latin typeface="+mn-lt"/>
              </a:rPr>
              <a:t> </a:t>
            </a:r>
            <a:r>
              <a:rPr lang="en-US" sz="2800" dirty="0" err="1">
                <a:latin typeface="+mn-lt"/>
              </a:rPr>
              <a:t>các</a:t>
            </a:r>
            <a:r>
              <a:rPr lang="en-US" sz="2800" dirty="0">
                <a:latin typeface="+mn-lt"/>
              </a:rPr>
              <a:t> </a:t>
            </a:r>
            <a:r>
              <a:rPr lang="en-US" sz="2800" dirty="0" err="1">
                <a:latin typeface="+mn-lt"/>
              </a:rPr>
              <a:t>đối</a:t>
            </a:r>
            <a:r>
              <a:rPr lang="en-US" sz="2800" dirty="0">
                <a:latin typeface="+mn-lt"/>
              </a:rPr>
              <a:t> </a:t>
            </a:r>
            <a:r>
              <a:rPr lang="en-US" sz="2800" dirty="0" err="1">
                <a:latin typeface="+mn-lt"/>
              </a:rPr>
              <a:t>tượng</a:t>
            </a:r>
            <a:r>
              <a:rPr lang="en-US" sz="2800" dirty="0">
                <a:latin typeface="+mn-lt"/>
              </a:rPr>
              <a:t> </a:t>
            </a:r>
            <a:r>
              <a:rPr lang="en-US" sz="2800" dirty="0" err="1">
                <a:latin typeface="+mn-lt"/>
              </a:rPr>
              <a:t>cụ</a:t>
            </a:r>
            <a:r>
              <a:rPr lang="en-US" sz="2800" dirty="0">
                <a:latin typeface="+mn-lt"/>
              </a:rPr>
              <a:t> </a:t>
            </a:r>
            <a:r>
              <a:rPr lang="en-US" sz="2800" dirty="0" err="1">
                <a:latin typeface="+mn-lt"/>
              </a:rPr>
              <a:t>thể</a:t>
            </a:r>
            <a:r>
              <a:rPr lang="en-US" sz="2800" dirty="0">
                <a:latin typeface="+mn-lt"/>
              </a:rPr>
              <a:t> </a:t>
            </a:r>
            <a:r>
              <a:rPr lang="en-US" sz="2800" dirty="0" err="1">
                <a:latin typeface="+mn-lt"/>
              </a:rPr>
              <a:t>trong</a:t>
            </a:r>
            <a:r>
              <a:rPr lang="en-US" sz="2800" dirty="0">
                <a:latin typeface="+mn-lt"/>
              </a:rPr>
              <a:t> </a:t>
            </a:r>
            <a:r>
              <a:rPr lang="en-US" sz="2800" dirty="0" err="1">
                <a:latin typeface="+mn-lt"/>
              </a:rPr>
              <a:t>tương</a:t>
            </a:r>
            <a:r>
              <a:rPr lang="en-US" sz="2800" dirty="0">
                <a:latin typeface="+mn-lt"/>
              </a:rPr>
              <a:t> </a:t>
            </a:r>
            <a:r>
              <a:rPr lang="en-US" sz="2800" dirty="0" err="1">
                <a:latin typeface="+mn-lt"/>
              </a:rPr>
              <a:t>tác</a:t>
            </a:r>
            <a:r>
              <a:rPr lang="en-US" sz="2800" dirty="0">
                <a:latin typeface="+mn-lt"/>
              </a:rPr>
              <a:t> </a:t>
            </a:r>
            <a:r>
              <a:rPr lang="en-US" sz="2800" dirty="0" err="1">
                <a:latin typeface="+mn-lt"/>
              </a:rPr>
              <a:t>của</a:t>
            </a:r>
            <a:r>
              <a:rPr lang="en-US" sz="2800" dirty="0">
                <a:latin typeface="+mn-lt"/>
              </a:rPr>
              <a:t> </a:t>
            </a:r>
            <a:r>
              <a:rPr lang="en-US" sz="2800" dirty="0" err="1">
                <a:latin typeface="+mn-lt"/>
              </a:rPr>
              <a:t>hoạt</a:t>
            </a:r>
            <a:r>
              <a:rPr lang="en-US" sz="2800" dirty="0">
                <a:latin typeface="+mn-lt"/>
              </a:rPr>
              <a:t> </a:t>
            </a:r>
            <a:r>
              <a:rPr lang="en-US" sz="2800" dirty="0" err="1">
                <a:latin typeface="+mn-lt"/>
              </a:rPr>
              <a:t>động</a:t>
            </a:r>
            <a:endParaRPr lang="en-US" sz="2800" dirty="0">
              <a:latin typeface="+mn-lt"/>
            </a:endParaRPr>
          </a:p>
          <a:p>
            <a:pPr>
              <a:buFont typeface="Arial" panose="020B0604020202020204" pitchFamily="34" charset="0"/>
              <a:buChar char="•"/>
            </a:pPr>
            <a:r>
              <a:rPr lang="en-US" sz="2800" dirty="0" err="1">
                <a:latin typeface="+mn-lt"/>
              </a:rPr>
              <a:t>Có</a:t>
            </a:r>
            <a:r>
              <a:rPr lang="en-US" sz="2800" dirty="0">
                <a:latin typeface="+mn-lt"/>
              </a:rPr>
              <a:t> </a:t>
            </a:r>
            <a:r>
              <a:rPr lang="en-US" sz="2800" dirty="0" err="1">
                <a:latin typeface="+mn-lt"/>
              </a:rPr>
              <a:t>thể</a:t>
            </a:r>
            <a:r>
              <a:rPr lang="en-US" sz="2800" dirty="0">
                <a:latin typeface="+mn-lt"/>
              </a:rPr>
              <a:t> </a:t>
            </a:r>
            <a:r>
              <a:rPr lang="en-US" sz="2800" dirty="0" err="1">
                <a:latin typeface="+mn-lt"/>
              </a:rPr>
              <a:t>mô</a:t>
            </a:r>
            <a:r>
              <a:rPr lang="en-US" sz="2800" dirty="0">
                <a:latin typeface="+mn-lt"/>
              </a:rPr>
              <a:t> </a:t>
            </a:r>
            <a:r>
              <a:rPr lang="en-US" sz="2800" dirty="0" err="1">
                <a:latin typeface="+mn-lt"/>
              </a:rPr>
              <a:t>hình</a:t>
            </a:r>
            <a:r>
              <a:rPr lang="en-US" sz="2800" dirty="0">
                <a:latin typeface="+mn-lt"/>
              </a:rPr>
              <a:t> </a:t>
            </a:r>
            <a:r>
              <a:rPr lang="en-US" sz="2800" dirty="0" err="1">
                <a:latin typeface="+mn-lt"/>
              </a:rPr>
              <a:t>hóa</a:t>
            </a:r>
            <a:r>
              <a:rPr lang="en-US" sz="2800" dirty="0">
                <a:latin typeface="+mn-lt"/>
              </a:rPr>
              <a:t> </a:t>
            </a:r>
            <a:r>
              <a:rPr lang="en-US" sz="2800" dirty="0" err="1">
                <a:latin typeface="+mn-lt"/>
              </a:rPr>
              <a:t>tổng</a:t>
            </a:r>
            <a:r>
              <a:rPr lang="en-US" sz="2800" dirty="0">
                <a:latin typeface="+mn-lt"/>
              </a:rPr>
              <a:t> </a:t>
            </a:r>
            <a:r>
              <a:rPr lang="en-US" sz="2800" dirty="0" err="1">
                <a:latin typeface="+mn-lt"/>
              </a:rPr>
              <a:t>quát</a:t>
            </a:r>
            <a:r>
              <a:rPr lang="en-US" sz="2800" dirty="0">
                <a:latin typeface="+mn-lt"/>
              </a:rPr>
              <a:t> (</a:t>
            </a:r>
            <a:r>
              <a:rPr lang="en-US" sz="2800" dirty="0" err="1">
                <a:latin typeface="+mn-lt"/>
              </a:rPr>
              <a:t>mô</a:t>
            </a:r>
            <a:r>
              <a:rPr lang="en-US" sz="2800" dirty="0">
                <a:latin typeface="+mn-lt"/>
              </a:rPr>
              <a:t> </a:t>
            </a:r>
            <a:r>
              <a:rPr lang="en-US" sz="2800" dirty="0" err="1">
                <a:latin typeface="+mn-lt"/>
              </a:rPr>
              <a:t>tả</a:t>
            </a:r>
            <a:r>
              <a:rPr lang="en-US" sz="2800" dirty="0">
                <a:latin typeface="+mn-lt"/>
              </a:rPr>
              <a:t> </a:t>
            </a:r>
            <a:r>
              <a:rPr lang="en-US" sz="2800" dirty="0" err="1">
                <a:latin typeface="+mn-lt"/>
              </a:rPr>
              <a:t>mọi</a:t>
            </a:r>
            <a:r>
              <a:rPr lang="en-US" sz="2800" dirty="0">
                <a:latin typeface="+mn-lt"/>
              </a:rPr>
              <a:t> </a:t>
            </a:r>
            <a:r>
              <a:rPr lang="en-US" sz="2800" dirty="0" err="1">
                <a:latin typeface="+mn-lt"/>
              </a:rPr>
              <a:t>đường</a:t>
            </a:r>
            <a:r>
              <a:rPr lang="en-US" sz="2800" dirty="0">
                <a:latin typeface="+mn-lt"/>
              </a:rPr>
              <a:t> </a:t>
            </a:r>
            <a:r>
              <a:rPr lang="en-US" sz="2800" dirty="0" err="1">
                <a:latin typeface="+mn-lt"/>
              </a:rPr>
              <a:t>chạy</a:t>
            </a:r>
            <a:r>
              <a:rPr lang="en-US" sz="2800" dirty="0">
                <a:latin typeface="+mn-lt"/>
              </a:rPr>
              <a:t>) </a:t>
            </a:r>
            <a:r>
              <a:rPr lang="en-US" sz="2800" dirty="0" err="1">
                <a:latin typeface="+mn-lt"/>
              </a:rPr>
              <a:t>hoặc</a:t>
            </a:r>
            <a:r>
              <a:rPr lang="en-US" sz="2800" dirty="0">
                <a:latin typeface="+mn-lt"/>
              </a:rPr>
              <a:t> </a:t>
            </a:r>
            <a:r>
              <a:rPr lang="en-US" sz="2800" dirty="0" err="1">
                <a:latin typeface="+mn-lt"/>
              </a:rPr>
              <a:t>mô</a:t>
            </a:r>
            <a:r>
              <a:rPr lang="en-US" sz="2800" dirty="0">
                <a:latin typeface="+mn-lt"/>
              </a:rPr>
              <a:t> </a:t>
            </a:r>
            <a:r>
              <a:rPr lang="en-US" sz="2800" dirty="0" err="1">
                <a:latin typeface="+mn-lt"/>
              </a:rPr>
              <a:t>hình</a:t>
            </a:r>
            <a:r>
              <a:rPr lang="en-US" sz="2800" dirty="0">
                <a:latin typeface="+mn-lt"/>
              </a:rPr>
              <a:t> </a:t>
            </a:r>
            <a:r>
              <a:rPr lang="en-US" sz="2800" dirty="0" err="1">
                <a:latin typeface="+mn-lt"/>
              </a:rPr>
              <a:t>hóa</a:t>
            </a:r>
            <a:r>
              <a:rPr lang="en-US" sz="2800" dirty="0">
                <a:latin typeface="+mn-lt"/>
              </a:rPr>
              <a:t> </a:t>
            </a:r>
            <a:r>
              <a:rPr lang="en-US" sz="2800" dirty="0" err="1">
                <a:latin typeface="+mn-lt"/>
              </a:rPr>
              <a:t>cụ</a:t>
            </a:r>
            <a:r>
              <a:rPr lang="en-US" sz="2800" dirty="0">
                <a:latin typeface="+mn-lt"/>
              </a:rPr>
              <a:t> </a:t>
            </a:r>
            <a:r>
              <a:rPr lang="en-US" sz="2800" dirty="0" err="1">
                <a:latin typeface="+mn-lt"/>
              </a:rPr>
              <a:t>thể</a:t>
            </a:r>
            <a:r>
              <a:rPr lang="en-US" sz="2800" dirty="0">
                <a:latin typeface="+mn-lt"/>
              </a:rPr>
              <a:t> (</a:t>
            </a:r>
            <a:r>
              <a:rPr lang="en-US" sz="2800" dirty="0" err="1">
                <a:latin typeface="+mn-lt"/>
              </a:rPr>
              <a:t>một</a:t>
            </a:r>
            <a:r>
              <a:rPr lang="en-US" sz="2800" dirty="0">
                <a:latin typeface="+mn-lt"/>
              </a:rPr>
              <a:t> </a:t>
            </a:r>
            <a:r>
              <a:rPr lang="en-US" sz="2800" dirty="0" err="1">
                <a:latin typeface="+mn-lt"/>
              </a:rPr>
              <a:t>đường</a:t>
            </a:r>
            <a:r>
              <a:rPr lang="en-US" sz="2800" dirty="0">
                <a:latin typeface="+mn-lt"/>
              </a:rPr>
              <a:t> </a:t>
            </a:r>
            <a:r>
              <a:rPr lang="en-US" sz="2800" dirty="0" err="1">
                <a:latin typeface="+mn-lt"/>
              </a:rPr>
              <a:t>giao</a:t>
            </a:r>
            <a:r>
              <a:rPr lang="en-US" sz="2800" dirty="0">
                <a:latin typeface="+mn-lt"/>
              </a:rPr>
              <a:t> </a:t>
            </a:r>
            <a:r>
              <a:rPr lang="en-US" sz="2800" dirty="0" err="1">
                <a:latin typeface="+mn-lt"/>
              </a:rPr>
              <a:t>dịch</a:t>
            </a:r>
            <a:r>
              <a:rPr lang="en-US" sz="2800" dirty="0">
                <a:latin typeface="+mn-lt"/>
              </a:rPr>
              <a:t>)</a:t>
            </a:r>
          </a:p>
        </p:txBody>
      </p:sp>
    </p:spTree>
    <p:extLst>
      <p:ext uri="{BB962C8B-B14F-4D97-AF65-F5344CB8AC3E}">
        <p14:creationId xmlns:p14="http://schemas.microsoft.com/office/powerpoint/2010/main" val="29630024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050" name="Picture 2" descr="Sequence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9620250"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5139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1529025" y="1219200"/>
            <a:ext cx="8605575" cy="5363822"/>
          </a:xfrm>
          <a:prstGeom prst="rect">
            <a:avLst/>
          </a:prstGeom>
        </p:spPr>
      </p:pic>
    </p:spTree>
    <p:extLst>
      <p:ext uri="{BB962C8B-B14F-4D97-AF65-F5344CB8AC3E}">
        <p14:creationId xmlns:p14="http://schemas.microsoft.com/office/powerpoint/2010/main" val="354734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1981200"/>
            <a:ext cx="7620000" cy="4075475"/>
          </a:xfrm>
          <a:prstGeom prst="rect">
            <a:avLst/>
          </a:prstGeom>
        </p:spPr>
        <p:txBody>
          <a:bodyPr vert="horz" wrap="square" lIns="0" tIns="12700" rIns="0" bIns="0" rtlCol="0">
            <a:spAutoFit/>
          </a:bodyPr>
          <a:lstStyle/>
          <a:p>
            <a:r>
              <a:rPr lang="vi-VN" sz="2400" b="1" i="1" dirty="0"/>
              <a:t>Khi xây dựng các hệ thống, mô hình được sử dụng nhằm thoả mãn các mục đích sau:</a:t>
            </a:r>
            <a:endParaRPr lang="vi-VN" sz="2400" b="1" dirty="0"/>
          </a:p>
          <a:p>
            <a:pPr marL="342900" indent="-342900">
              <a:buFont typeface="Arial" panose="020B0604020202020204" pitchFamily="34" charset="0"/>
              <a:buChar char="•"/>
            </a:pPr>
            <a:r>
              <a:rPr lang="en-US" sz="2400" dirty="0" err="1"/>
              <a:t>Nắm</a:t>
            </a:r>
            <a:r>
              <a:rPr lang="en-US" sz="2400" dirty="0"/>
              <a:t> </a:t>
            </a:r>
            <a:r>
              <a:rPr lang="en-US" sz="2400" dirty="0" err="1"/>
              <a:t>bắt</a:t>
            </a:r>
            <a:r>
              <a:rPr lang="en-US" sz="2400" dirty="0"/>
              <a:t> </a:t>
            </a:r>
            <a:r>
              <a:rPr lang="en-US" sz="2400" dirty="0" err="1"/>
              <a:t>chính</a:t>
            </a:r>
            <a:r>
              <a:rPr lang="en-US" sz="2400" dirty="0"/>
              <a:t> </a:t>
            </a:r>
            <a:r>
              <a:rPr lang="en-US" sz="2400" dirty="0" err="1"/>
              <a:t>xác</a:t>
            </a:r>
            <a:r>
              <a:rPr lang="en-US" sz="2400" dirty="0"/>
              <a:t> </a:t>
            </a:r>
            <a:r>
              <a:rPr lang="en-US" sz="2400" dirty="0" err="1"/>
              <a:t>yêu</a:t>
            </a:r>
            <a:r>
              <a:rPr lang="en-US" sz="2400" dirty="0"/>
              <a:t> </a:t>
            </a:r>
            <a:r>
              <a:rPr lang="en-US" sz="2400" dirty="0" err="1"/>
              <a:t>cầu</a:t>
            </a:r>
            <a:r>
              <a:rPr lang="en-US" sz="2400" dirty="0"/>
              <a:t> </a:t>
            </a:r>
            <a:r>
              <a:rPr lang="en-US" sz="2400" dirty="0" err="1"/>
              <a:t>và</a:t>
            </a:r>
            <a:r>
              <a:rPr lang="en-US" sz="2400" dirty="0"/>
              <a:t> tri </a:t>
            </a:r>
            <a:r>
              <a:rPr lang="en-US" sz="2400" dirty="0" err="1"/>
              <a:t>thức</a:t>
            </a:r>
            <a:r>
              <a:rPr lang="en-US" sz="2400" dirty="0"/>
              <a:t> </a:t>
            </a:r>
            <a:r>
              <a:rPr lang="en-US" sz="2400" dirty="0" err="1"/>
              <a:t>miền</a:t>
            </a:r>
            <a:r>
              <a:rPr lang="en-US" sz="2400" dirty="0"/>
              <a:t> </a:t>
            </a:r>
            <a:r>
              <a:rPr lang="en-US" sz="2400" dirty="0" err="1"/>
              <a:t>mà</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endParaRPr lang="en-US" sz="2400" dirty="0"/>
          </a:p>
          <a:p>
            <a:pPr marL="342900" indent="-342900">
              <a:buFont typeface="Arial" panose="020B0604020202020204" pitchFamily="34" charset="0"/>
              <a:buChar char="•"/>
            </a:pPr>
            <a:r>
              <a:rPr lang="vi-VN" sz="2400" dirty="0"/>
              <a:t>Thể h</a:t>
            </a:r>
            <a:r>
              <a:rPr lang="en-US" sz="2400" dirty="0" err="1"/>
              <a:t>iệ</a:t>
            </a:r>
            <a:r>
              <a:rPr lang="vi-VN" sz="2400" dirty="0"/>
              <a:t>n tư duy về thiết kế hệ thống</a:t>
            </a:r>
          </a:p>
          <a:p>
            <a:pPr marL="342900" indent="-342900">
              <a:buFont typeface="Arial" panose="020B0604020202020204" pitchFamily="34" charset="0"/>
              <a:buChar char="•"/>
            </a:pPr>
            <a:r>
              <a:rPr lang="en-US" sz="2400" dirty="0" err="1"/>
              <a:t>Trợ</a:t>
            </a:r>
            <a:r>
              <a:rPr lang="en-US" sz="2400" dirty="0"/>
              <a:t> </a:t>
            </a:r>
            <a:r>
              <a:rPr lang="en-US" sz="2400" dirty="0" err="1"/>
              <a:t>giúp</a:t>
            </a:r>
            <a:r>
              <a:rPr lang="en-US" sz="2400" dirty="0"/>
              <a:t> </a:t>
            </a:r>
            <a:r>
              <a:rPr lang="en-US" sz="2400" dirty="0" err="1"/>
              <a:t>ra</a:t>
            </a:r>
            <a:r>
              <a:rPr lang="en-US" sz="2400" dirty="0"/>
              <a:t> </a:t>
            </a:r>
            <a:r>
              <a:rPr lang="en-US" sz="2400" dirty="0" err="1"/>
              <a:t>quyết</a:t>
            </a:r>
            <a:r>
              <a:rPr lang="en-US" sz="2400" dirty="0"/>
              <a:t> </a:t>
            </a:r>
            <a:r>
              <a:rPr lang="en-US" sz="2400" dirty="0" err="1"/>
              <a:t>định</a:t>
            </a:r>
            <a:r>
              <a:rPr lang="en-US" sz="2400" dirty="0"/>
              <a:t> </a:t>
            </a:r>
            <a:r>
              <a:rPr lang="en-US" sz="2400" dirty="0" err="1"/>
              <a:t>thiết</a:t>
            </a:r>
            <a:r>
              <a:rPr lang="en-US" sz="2400" dirty="0"/>
              <a:t> </a:t>
            </a:r>
            <a:r>
              <a:rPr lang="en-US" sz="2400" dirty="0" err="1"/>
              <a:t>kế</a:t>
            </a:r>
            <a:r>
              <a:rPr lang="en-US" sz="2400" dirty="0"/>
              <a:t> </a:t>
            </a:r>
            <a:r>
              <a:rPr lang="en-US" sz="2400" dirty="0" err="1"/>
              <a:t>dựa</a:t>
            </a:r>
            <a:r>
              <a:rPr lang="en-US" sz="2400" dirty="0"/>
              <a:t> </a:t>
            </a:r>
            <a:r>
              <a:rPr lang="en-US" sz="2400" dirty="0" err="1"/>
              <a:t>trên</a:t>
            </a:r>
            <a:r>
              <a:rPr lang="en-US" sz="2400" dirty="0"/>
              <a:t> </a:t>
            </a:r>
            <a:r>
              <a:rPr lang="en-US" sz="2400" dirty="0" err="1"/>
              <a:t>việc</a:t>
            </a:r>
            <a:r>
              <a:rPr lang="en-US" sz="2400" dirty="0"/>
              <a:t> </a:t>
            </a:r>
            <a:r>
              <a:rPr lang="en-US" sz="2400" dirty="0" err="1"/>
              <a:t>phân</a:t>
            </a:r>
            <a:r>
              <a:rPr lang="en-US" sz="2400" dirty="0"/>
              <a:t> </a:t>
            </a:r>
            <a:r>
              <a:rPr lang="en-US" sz="2400" dirty="0" err="1"/>
              <a:t>tích</a:t>
            </a:r>
            <a:r>
              <a:rPr lang="en-US" sz="2400" dirty="0"/>
              <a:t> </a:t>
            </a:r>
            <a:r>
              <a:rPr lang="en-US" sz="2400" dirty="0" err="1"/>
              <a:t>yêu</a:t>
            </a:r>
            <a:r>
              <a:rPr lang="en-US" sz="2400" dirty="0"/>
              <a:t> </a:t>
            </a:r>
            <a:r>
              <a:rPr lang="en-US" sz="2400" dirty="0" err="1"/>
              <a:t>cầu</a:t>
            </a:r>
            <a:endParaRPr lang="en-US" sz="2400" dirty="0"/>
          </a:p>
          <a:p>
            <a:pPr marL="342900" indent="-342900">
              <a:buFont typeface="Arial" panose="020B0604020202020204" pitchFamily="34" charset="0"/>
              <a:buChar char="•"/>
            </a:pPr>
            <a:r>
              <a:rPr lang="en-US" sz="2400" dirty="0" err="1"/>
              <a:t>Tổ</a:t>
            </a:r>
            <a:r>
              <a:rPr lang="en-US" sz="2400" dirty="0"/>
              <a:t> </a:t>
            </a:r>
            <a:r>
              <a:rPr lang="en-US" sz="2400" dirty="0" err="1"/>
              <a:t>chức</a:t>
            </a:r>
            <a:r>
              <a:rPr lang="en-US" sz="2400" dirty="0"/>
              <a:t>, </a:t>
            </a:r>
            <a:r>
              <a:rPr lang="en-US" sz="2400" dirty="0" err="1"/>
              <a:t>tìm</a:t>
            </a:r>
            <a:r>
              <a:rPr lang="en-US" sz="2400" dirty="0"/>
              <a:t> </a:t>
            </a:r>
            <a:r>
              <a:rPr lang="en-US" sz="2400" dirty="0" err="1"/>
              <a:t>kiếm</a:t>
            </a:r>
            <a:r>
              <a:rPr lang="en-US" sz="2400" dirty="0"/>
              <a:t>, </a:t>
            </a:r>
            <a:r>
              <a:rPr lang="en-US" sz="2400" dirty="0" err="1"/>
              <a:t>lọc</a:t>
            </a:r>
            <a:r>
              <a:rPr lang="en-US" sz="2400" dirty="0"/>
              <a:t>, </a:t>
            </a:r>
            <a:r>
              <a:rPr lang="en-US" sz="2400" dirty="0" err="1"/>
              <a:t>kiểm</a:t>
            </a:r>
            <a:r>
              <a:rPr lang="en-US" sz="2400" dirty="0"/>
              <a:t> </a:t>
            </a:r>
            <a:r>
              <a:rPr lang="en-US" sz="2400" dirty="0" err="1"/>
              <a:t>tra</a:t>
            </a:r>
            <a:r>
              <a:rPr lang="en-US" sz="2400" dirty="0"/>
              <a:t> </a:t>
            </a:r>
            <a:r>
              <a:rPr lang="en-US" sz="2400" dirty="0" err="1"/>
              <a:t>và</a:t>
            </a:r>
            <a:r>
              <a:rPr lang="en-US" sz="2400" dirty="0"/>
              <a:t> </a:t>
            </a:r>
            <a:r>
              <a:rPr lang="en-US" sz="2400" dirty="0" err="1"/>
              <a:t>sửa</a:t>
            </a:r>
            <a:r>
              <a:rPr lang="en-US" sz="2400" dirty="0"/>
              <a:t> </a:t>
            </a:r>
            <a:r>
              <a:rPr lang="en-US" sz="2400" dirty="0" err="1"/>
              <a:t>đổi</a:t>
            </a:r>
            <a:r>
              <a:rPr lang="en-US" sz="2400" dirty="0"/>
              <a:t> </a:t>
            </a:r>
            <a:r>
              <a:rPr lang="en-US" sz="2400" dirty="0" err="1"/>
              <a:t>thông</a:t>
            </a:r>
            <a:r>
              <a:rPr lang="en-US" sz="2400" dirty="0"/>
              <a:t> tin </a:t>
            </a:r>
            <a:r>
              <a:rPr lang="en-US" sz="2400" dirty="0" err="1"/>
              <a:t>về</a:t>
            </a:r>
            <a:r>
              <a:rPr lang="en-US" sz="2400" dirty="0"/>
              <a:t> </a:t>
            </a:r>
            <a:r>
              <a:rPr lang="en-US" sz="2400" dirty="0" err="1"/>
              <a:t>các</a:t>
            </a:r>
            <a:r>
              <a:rPr lang="en-US" sz="2400" dirty="0"/>
              <a:t> </a:t>
            </a:r>
            <a:r>
              <a:rPr lang="en-US" sz="2400" dirty="0" err="1"/>
              <a:t>hệ</a:t>
            </a:r>
            <a:r>
              <a:rPr lang="en-US" sz="2400" dirty="0"/>
              <a:t> </a:t>
            </a:r>
            <a:r>
              <a:rPr lang="en-US" sz="2400" dirty="0" err="1"/>
              <a:t>thống</a:t>
            </a:r>
            <a:r>
              <a:rPr lang="en-US" sz="2400" dirty="0"/>
              <a:t> </a:t>
            </a:r>
            <a:r>
              <a:rPr lang="en-US" sz="2400" dirty="0" err="1"/>
              <a:t>lớn</a:t>
            </a:r>
            <a:r>
              <a:rPr lang="en-US" sz="2400" dirty="0"/>
              <a:t>. </a:t>
            </a:r>
          </a:p>
          <a:p>
            <a:pPr marL="342900" indent="-342900">
              <a:buFont typeface="Arial" panose="020B0604020202020204" pitchFamily="34" charset="0"/>
              <a:buChar char="•"/>
            </a:pPr>
            <a:r>
              <a:rPr lang="vi-VN" sz="2400" dirty="0"/>
              <a:t>Làm chủ được các hệ thống phức tạp</a:t>
            </a:r>
          </a:p>
          <a:p>
            <a:endParaRPr lang="en-US" sz="2400" dirty="0"/>
          </a:p>
        </p:txBody>
      </p:sp>
      <p:sp>
        <p:nvSpPr>
          <p:cNvPr id="3" name="object 3"/>
          <p:cNvSpPr txBox="1">
            <a:spLocks noGrp="1"/>
          </p:cNvSpPr>
          <p:nvPr>
            <p:ph type="title"/>
          </p:nvPr>
        </p:nvSpPr>
        <p:spPr>
          <a:xfrm>
            <a:off x="2438400" y="533400"/>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9448800" y="30480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12</a:t>
            </a:fld>
            <a:endParaRPr sz="1400">
              <a:latin typeface="Verdana"/>
              <a:cs typeface="Verdana"/>
            </a:endParaRPr>
          </a:p>
        </p:txBody>
      </p:sp>
    </p:spTree>
    <p:extLst>
      <p:ext uri="{BB962C8B-B14F-4D97-AF65-F5344CB8AC3E}">
        <p14:creationId xmlns:p14="http://schemas.microsoft.com/office/powerpoint/2010/main" val="2254801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3" name="Picture 2"/>
          <p:cNvPicPr>
            <a:picLocks noChangeAspect="1"/>
          </p:cNvPicPr>
          <p:nvPr/>
        </p:nvPicPr>
        <p:blipFill>
          <a:blip r:embed="rId2"/>
          <a:stretch>
            <a:fillRect/>
          </a:stretch>
        </p:blipFill>
        <p:spPr>
          <a:xfrm>
            <a:off x="1371600" y="1219200"/>
            <a:ext cx="9296400" cy="5271522"/>
          </a:xfrm>
          <a:prstGeom prst="rect">
            <a:avLst/>
          </a:prstGeom>
        </p:spPr>
      </p:pic>
    </p:spTree>
    <p:extLst>
      <p:ext uri="{BB962C8B-B14F-4D97-AF65-F5344CB8AC3E}">
        <p14:creationId xmlns:p14="http://schemas.microsoft.com/office/powerpoint/2010/main" val="23556189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1219200" y="1295400"/>
            <a:ext cx="9906000" cy="4953000"/>
          </a:xfrm>
          <a:prstGeom prst="rect">
            <a:avLst/>
          </a:prstGeom>
        </p:spPr>
      </p:pic>
    </p:spTree>
    <p:extLst>
      <p:ext uri="{BB962C8B-B14F-4D97-AF65-F5344CB8AC3E}">
        <p14:creationId xmlns:p14="http://schemas.microsoft.com/office/powerpoint/2010/main" val="41841628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3" name="Picture 2"/>
          <p:cNvPicPr>
            <a:picLocks noChangeAspect="1"/>
          </p:cNvPicPr>
          <p:nvPr/>
        </p:nvPicPr>
        <p:blipFill>
          <a:blip r:embed="rId2"/>
          <a:stretch>
            <a:fillRect/>
          </a:stretch>
        </p:blipFill>
        <p:spPr>
          <a:xfrm>
            <a:off x="1524000" y="1219200"/>
            <a:ext cx="8534400" cy="5457236"/>
          </a:xfrm>
          <a:prstGeom prst="rect">
            <a:avLst/>
          </a:prstGeom>
        </p:spPr>
      </p:pic>
    </p:spTree>
    <p:extLst>
      <p:ext uri="{BB962C8B-B14F-4D97-AF65-F5344CB8AC3E}">
        <p14:creationId xmlns:p14="http://schemas.microsoft.com/office/powerpoint/2010/main" val="18569604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2438400" y="1219200"/>
            <a:ext cx="7696200" cy="5473591"/>
          </a:xfrm>
          <a:prstGeom prst="rect">
            <a:avLst/>
          </a:prstGeom>
        </p:spPr>
      </p:pic>
    </p:spTree>
    <p:extLst>
      <p:ext uri="{BB962C8B-B14F-4D97-AF65-F5344CB8AC3E}">
        <p14:creationId xmlns:p14="http://schemas.microsoft.com/office/powerpoint/2010/main" val="41942906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3" name="Picture 2"/>
          <p:cNvPicPr>
            <a:picLocks noChangeAspect="1"/>
          </p:cNvPicPr>
          <p:nvPr/>
        </p:nvPicPr>
        <p:blipFill>
          <a:blip r:embed="rId2"/>
          <a:stretch>
            <a:fillRect/>
          </a:stretch>
        </p:blipFill>
        <p:spPr>
          <a:xfrm>
            <a:off x="1447800" y="1447800"/>
            <a:ext cx="10249161" cy="4976813"/>
          </a:xfrm>
          <a:prstGeom prst="rect">
            <a:avLst/>
          </a:prstGeom>
        </p:spPr>
      </p:pic>
    </p:spTree>
    <p:extLst>
      <p:ext uri="{BB962C8B-B14F-4D97-AF65-F5344CB8AC3E}">
        <p14:creationId xmlns:p14="http://schemas.microsoft.com/office/powerpoint/2010/main" val="33948842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3" name="Picture 2"/>
          <p:cNvPicPr>
            <a:picLocks noChangeAspect="1"/>
          </p:cNvPicPr>
          <p:nvPr/>
        </p:nvPicPr>
        <p:blipFill>
          <a:blip r:embed="rId2"/>
          <a:stretch>
            <a:fillRect/>
          </a:stretch>
        </p:blipFill>
        <p:spPr>
          <a:xfrm>
            <a:off x="1447800" y="1447800"/>
            <a:ext cx="10249161" cy="4976813"/>
          </a:xfrm>
          <a:prstGeom prst="rect">
            <a:avLst/>
          </a:prstGeom>
        </p:spPr>
      </p:pic>
    </p:spTree>
    <p:extLst>
      <p:ext uri="{BB962C8B-B14F-4D97-AF65-F5344CB8AC3E}">
        <p14:creationId xmlns:p14="http://schemas.microsoft.com/office/powerpoint/2010/main" val="33647403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2590901" y="1826515"/>
            <a:ext cx="6586220" cy="2647315"/>
          </a:xfrm>
          <a:prstGeom prst="rect">
            <a:avLst/>
          </a:prstGeom>
        </p:spPr>
        <p:txBody>
          <a:bodyPr vert="horz" wrap="square" lIns="0" tIns="53975" rIns="0" bIns="0" rtlCol="0">
            <a:spAutoFit/>
          </a:bodyPr>
          <a:lstStyle/>
          <a:p>
            <a:pPr marL="352425" marR="76835" indent="-340360">
              <a:lnSpc>
                <a:spcPts val="2590"/>
              </a:lnSpc>
              <a:spcBef>
                <a:spcPts val="42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a:solidFill>
                  <a:srgbClr val="585858"/>
                </a:solidFill>
                <a:latin typeface="Arial"/>
                <a:cs typeface="Arial"/>
              </a:rPr>
              <a:t>cộng</a:t>
            </a:r>
            <a:r>
              <a:rPr lang="en-US" sz="2400" spc="20" dirty="0">
                <a:solidFill>
                  <a:srgbClr val="585858"/>
                </a:solidFill>
                <a:latin typeface="Arial"/>
                <a:cs typeface="Arial"/>
              </a:rPr>
              <a:t> </a:t>
            </a:r>
            <a:r>
              <a:rPr lang="en-US" sz="2400" spc="20" dirty="0" err="1">
                <a:solidFill>
                  <a:srgbClr val="585858"/>
                </a:solidFill>
                <a:latin typeface="Arial"/>
                <a:cs typeface="Arial"/>
              </a:rPr>
              <a:t>tác</a:t>
            </a:r>
            <a:r>
              <a:rPr lang="en-US" sz="2400" spc="20" dirty="0">
                <a:solidFill>
                  <a:srgbClr val="585858"/>
                </a:solidFill>
                <a:latin typeface="Arial"/>
                <a:cs typeface="Arial"/>
              </a:rPr>
              <a:t> </a:t>
            </a:r>
            <a:r>
              <a:rPr sz="2400" spc="-15" dirty="0" err="1">
                <a:solidFill>
                  <a:srgbClr val="585858"/>
                </a:solidFill>
                <a:latin typeface="Arial"/>
                <a:cs typeface="Arial"/>
              </a:rPr>
              <a:t>nhấn</a:t>
            </a:r>
            <a:r>
              <a:rPr sz="2400" spc="-15" dirty="0">
                <a:solidFill>
                  <a:srgbClr val="585858"/>
                </a:solidFill>
                <a:latin typeface="Arial"/>
                <a:cs typeface="Arial"/>
              </a:rPr>
              <a:t> </a:t>
            </a:r>
            <a:r>
              <a:rPr sz="2400" spc="-5" dirty="0">
                <a:solidFill>
                  <a:srgbClr val="585858"/>
                </a:solidFill>
                <a:latin typeface="Arial"/>
                <a:cs typeface="Arial"/>
              </a:rPr>
              <a:t>mạnh </a:t>
            </a:r>
            <a:r>
              <a:rPr sz="2400" spc="-50" dirty="0">
                <a:solidFill>
                  <a:srgbClr val="585858"/>
                </a:solidFill>
                <a:latin typeface="Arial"/>
                <a:cs typeface="Arial"/>
              </a:rPr>
              <a:t>vào </a:t>
            </a:r>
            <a:r>
              <a:rPr sz="2400" spc="-45" dirty="0">
                <a:solidFill>
                  <a:srgbClr val="585858"/>
                </a:solidFill>
                <a:latin typeface="Arial"/>
                <a:cs typeface="Arial"/>
              </a:rPr>
              <a:t>việc </a:t>
            </a:r>
            <a:r>
              <a:rPr sz="2400" spc="105" dirty="0">
                <a:solidFill>
                  <a:srgbClr val="585858"/>
                </a:solidFill>
                <a:latin typeface="Arial"/>
                <a:cs typeface="Arial"/>
              </a:rPr>
              <a:t>tổ</a:t>
            </a:r>
            <a:r>
              <a:rPr sz="2400" spc="5" dirty="0">
                <a:solidFill>
                  <a:srgbClr val="585858"/>
                </a:solidFill>
                <a:latin typeface="Arial"/>
                <a:cs typeface="Arial"/>
              </a:rPr>
              <a:t> </a:t>
            </a:r>
            <a:r>
              <a:rPr sz="2400" spc="-90" dirty="0">
                <a:solidFill>
                  <a:srgbClr val="585858"/>
                </a:solidFill>
                <a:latin typeface="Arial"/>
                <a:cs typeface="Arial"/>
              </a:rPr>
              <a:t>chức  </a:t>
            </a:r>
            <a:r>
              <a:rPr sz="2400" spc="-100"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55" dirty="0">
                <a:solidFill>
                  <a:srgbClr val="585858"/>
                </a:solidFill>
                <a:latin typeface="Arial"/>
                <a:cs typeface="Arial"/>
              </a:rPr>
              <a:t> </a:t>
            </a:r>
            <a:r>
              <a:rPr sz="2400" spc="-50" dirty="0">
                <a:solidFill>
                  <a:srgbClr val="585858"/>
                </a:solidFill>
                <a:latin typeface="Arial"/>
                <a:cs typeface="Arial"/>
              </a:rPr>
              <a:t>tác.</a:t>
            </a:r>
            <a:endParaRPr sz="2400" dirty="0">
              <a:latin typeface="Arial"/>
              <a:cs typeface="Arial"/>
            </a:endParaRPr>
          </a:p>
          <a:p>
            <a:pPr marL="352425" indent="-340360">
              <a:spcBef>
                <a:spcPts val="147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a:solidFill>
                  <a:srgbClr val="585858"/>
                </a:solidFill>
                <a:latin typeface="Arial"/>
                <a:cs typeface="Arial"/>
              </a:rPr>
              <a:t>cộng</a:t>
            </a:r>
            <a:r>
              <a:rPr lang="en-US" sz="2400" spc="20" dirty="0">
                <a:solidFill>
                  <a:srgbClr val="585858"/>
                </a:solidFill>
                <a:latin typeface="Arial"/>
                <a:cs typeface="Arial"/>
              </a:rPr>
              <a:t> </a:t>
            </a:r>
            <a:r>
              <a:rPr lang="en-US" sz="2400" spc="20" dirty="0" err="1">
                <a:solidFill>
                  <a:srgbClr val="585858"/>
                </a:solidFill>
                <a:latin typeface="Arial"/>
                <a:cs typeface="Arial"/>
              </a:rPr>
              <a:t>tác</a:t>
            </a:r>
            <a:r>
              <a:rPr lang="en-US" sz="2400" spc="20" dirty="0">
                <a:solidFill>
                  <a:srgbClr val="585858"/>
                </a:solidFill>
                <a:latin typeface="Arial"/>
                <a:cs typeface="Arial"/>
              </a:rPr>
              <a:t> </a:t>
            </a:r>
            <a:r>
              <a:rPr sz="2400" spc="-10" dirty="0" err="1">
                <a:solidFill>
                  <a:srgbClr val="585858"/>
                </a:solidFill>
                <a:latin typeface="Arial"/>
                <a:cs typeface="Arial"/>
              </a:rPr>
              <a:t>chỉ</a:t>
            </a:r>
            <a:r>
              <a:rPr sz="2400" spc="-90" dirty="0">
                <a:solidFill>
                  <a:srgbClr val="585858"/>
                </a:solidFill>
                <a:latin typeface="Arial"/>
                <a:cs typeface="Arial"/>
              </a:rPr>
              <a:t> </a:t>
            </a:r>
            <a:r>
              <a:rPr sz="2400" spc="-75" dirty="0">
                <a:solidFill>
                  <a:srgbClr val="585858"/>
                </a:solidFill>
                <a:latin typeface="Arial"/>
                <a:cs typeface="Arial"/>
              </a:rPr>
              <a:t>ra:</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spc="5"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235" dirty="0">
                <a:solidFill>
                  <a:srgbClr val="585858"/>
                </a:solidFill>
                <a:latin typeface="Arial"/>
                <a:cs typeface="Arial"/>
              </a:rPr>
              <a:t> </a:t>
            </a:r>
            <a:r>
              <a:rPr sz="2400" spc="-55" dirty="0">
                <a:solidFill>
                  <a:srgbClr val="585858"/>
                </a:solidFill>
                <a:latin typeface="Arial"/>
                <a:cs typeface="Arial"/>
              </a:rPr>
              <a:t>tác.</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5" dirty="0">
                <a:solidFill>
                  <a:srgbClr val="585858"/>
                </a:solidFill>
                <a:latin typeface="Arial"/>
                <a:cs typeface="Arial"/>
              </a:rPr>
              <a:t>liên </a:t>
            </a:r>
            <a:r>
              <a:rPr sz="2400" spc="15" dirty="0">
                <a:solidFill>
                  <a:srgbClr val="585858"/>
                </a:solidFill>
                <a:latin typeface="Arial"/>
                <a:cs typeface="Arial"/>
              </a:rPr>
              <a:t>kết </a:t>
            </a:r>
            <a:r>
              <a:rPr sz="2400" spc="-50" dirty="0">
                <a:solidFill>
                  <a:srgbClr val="585858"/>
                </a:solidFill>
                <a:latin typeface="Arial"/>
                <a:cs typeface="Arial"/>
              </a:rPr>
              <a:t>giữa </a:t>
            </a:r>
            <a:r>
              <a:rPr sz="2400" spc="-100" dirty="0">
                <a:solidFill>
                  <a:srgbClr val="585858"/>
                </a:solidFill>
                <a:latin typeface="Arial"/>
                <a:cs typeface="Arial"/>
              </a:rPr>
              <a:t>các </a:t>
            </a:r>
            <a:r>
              <a:rPr sz="2400" spc="65" dirty="0">
                <a:solidFill>
                  <a:srgbClr val="585858"/>
                </a:solidFill>
                <a:latin typeface="Arial"/>
                <a:cs typeface="Arial"/>
              </a:rPr>
              <a:t>đối</a:t>
            </a:r>
            <a:r>
              <a:rPr sz="2400" spc="-35"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a:p>
            <a:pPr marL="466725">
              <a:spcBef>
                <a:spcPts val="72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35" dirty="0">
                <a:solidFill>
                  <a:srgbClr val="585858"/>
                </a:solidFill>
                <a:latin typeface="Arial"/>
                <a:cs typeface="Arial"/>
              </a:rPr>
              <a:t>trao </a:t>
            </a:r>
            <a:r>
              <a:rPr sz="2400" spc="65" dirty="0">
                <a:solidFill>
                  <a:srgbClr val="585858"/>
                </a:solidFill>
                <a:latin typeface="Arial"/>
                <a:cs typeface="Arial"/>
              </a:rPr>
              <a:t>đổi </a:t>
            </a:r>
            <a:r>
              <a:rPr sz="2400" spc="-50" dirty="0">
                <a:solidFill>
                  <a:srgbClr val="585858"/>
                </a:solidFill>
                <a:latin typeface="Arial"/>
                <a:cs typeface="Arial"/>
              </a:rPr>
              <a:t>giữa </a:t>
            </a:r>
            <a:r>
              <a:rPr sz="2400" spc="-100" dirty="0">
                <a:solidFill>
                  <a:srgbClr val="585858"/>
                </a:solidFill>
                <a:latin typeface="Arial"/>
                <a:cs typeface="Arial"/>
              </a:rPr>
              <a:t>các </a:t>
            </a:r>
            <a:r>
              <a:rPr sz="2400" spc="65" dirty="0">
                <a:solidFill>
                  <a:srgbClr val="585858"/>
                </a:solidFill>
                <a:latin typeface="Arial"/>
                <a:cs typeface="Arial"/>
              </a:rPr>
              <a:t>đối</a:t>
            </a:r>
            <a:r>
              <a:rPr sz="2400" spc="-240"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p:txBody>
      </p:sp>
      <p:sp>
        <p:nvSpPr>
          <p:cNvPr id="4" name="object 4"/>
          <p:cNvSpPr txBox="1">
            <a:spLocks noGrp="1"/>
          </p:cNvSpPr>
          <p:nvPr>
            <p:ph type="title"/>
          </p:nvPr>
        </p:nvSpPr>
        <p:spPr>
          <a:xfrm>
            <a:off x="2575052" y="730454"/>
            <a:ext cx="45877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a:t>cộng</a:t>
            </a:r>
            <a:r>
              <a:rPr lang="en-US" spc="200" dirty="0"/>
              <a:t> </a:t>
            </a:r>
            <a:r>
              <a:rPr lang="en-US" spc="200" dirty="0" err="1"/>
              <a:t>tác</a:t>
            </a:r>
            <a:endParaRPr spc="70" dirty="0"/>
          </a:p>
        </p:txBody>
      </p:sp>
      <p:grpSp>
        <p:nvGrpSpPr>
          <p:cNvPr id="5" name="object 5"/>
          <p:cNvGrpSpPr/>
          <p:nvPr/>
        </p:nvGrpSpPr>
        <p:grpSpPr>
          <a:xfrm>
            <a:off x="4808538" y="4613909"/>
            <a:ext cx="2623185" cy="1617980"/>
            <a:chOff x="3284537" y="4613909"/>
            <a:chExt cx="2623185" cy="1617980"/>
          </a:xfrm>
        </p:grpSpPr>
        <p:sp>
          <p:nvSpPr>
            <p:cNvPr id="6" name="object 6"/>
            <p:cNvSpPr/>
            <p:nvPr/>
          </p:nvSpPr>
          <p:spPr>
            <a:xfrm>
              <a:off x="3321875" y="4663122"/>
              <a:ext cx="222758" cy="23863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298825" y="4855209"/>
              <a:ext cx="2009775" cy="922655"/>
            </a:xfrm>
            <a:custGeom>
              <a:avLst/>
              <a:gdLst/>
              <a:ahLst/>
              <a:cxnLst/>
              <a:rect l="l" t="t" r="r" b="b"/>
              <a:pathLst>
                <a:path w="2009775" h="922654">
                  <a:moveTo>
                    <a:pt x="0" y="150748"/>
                  </a:moveTo>
                  <a:lnTo>
                    <a:pt x="134112" y="32257"/>
                  </a:lnTo>
                  <a:lnTo>
                    <a:pt x="268350" y="150748"/>
                  </a:lnTo>
                </a:path>
                <a:path w="2009775" h="922654">
                  <a:moveTo>
                    <a:pt x="268350" y="0"/>
                  </a:moveTo>
                  <a:lnTo>
                    <a:pt x="987425" y="1523"/>
                  </a:lnTo>
                </a:path>
                <a:path w="2009775" h="922654">
                  <a:moveTo>
                    <a:pt x="241300" y="390524"/>
                  </a:moveTo>
                  <a:lnTo>
                    <a:pt x="749300" y="833424"/>
                  </a:lnTo>
                </a:path>
                <a:path w="2009775" h="922654">
                  <a:moveTo>
                    <a:pt x="942975" y="922324"/>
                  </a:moveTo>
                  <a:lnTo>
                    <a:pt x="2009775" y="584199"/>
                  </a:lnTo>
                </a:path>
                <a:path w="2009775" h="922654">
                  <a:moveTo>
                    <a:pt x="1219200" y="77723"/>
                  </a:moveTo>
                  <a:lnTo>
                    <a:pt x="808101" y="839774"/>
                  </a:lnTo>
                </a:path>
              </a:pathLst>
            </a:custGeom>
            <a:ln w="28575">
              <a:solidFill>
                <a:srgbClr val="585858"/>
              </a:solidFill>
            </a:ln>
          </p:spPr>
          <p:txBody>
            <a:bodyPr wrap="square" lIns="0" tIns="0" rIns="0" bIns="0" rtlCol="0"/>
            <a:lstStyle/>
            <a:p>
              <a:endParaRPr/>
            </a:p>
          </p:txBody>
        </p:sp>
        <p:sp>
          <p:nvSpPr>
            <p:cNvPr id="8" name="object 8"/>
            <p:cNvSpPr/>
            <p:nvPr/>
          </p:nvSpPr>
          <p:spPr>
            <a:xfrm>
              <a:off x="3496183" y="5372734"/>
              <a:ext cx="202691" cy="16992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170299" y="5088762"/>
              <a:ext cx="150113" cy="22047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776472" y="4685918"/>
              <a:ext cx="1113155" cy="852169"/>
            </a:xfrm>
            <a:custGeom>
              <a:avLst/>
              <a:gdLst/>
              <a:ahLst/>
              <a:cxnLst/>
              <a:rect l="l" t="t" r="r" b="b"/>
              <a:pathLst>
                <a:path w="1113154" h="852170">
                  <a:moveTo>
                    <a:pt x="260604" y="67691"/>
                  </a:moveTo>
                  <a:lnTo>
                    <a:pt x="147701" y="0"/>
                  </a:lnTo>
                  <a:lnTo>
                    <a:pt x="138938" y="2159"/>
                  </a:lnTo>
                  <a:lnTo>
                    <a:pt x="134874" y="8890"/>
                  </a:lnTo>
                  <a:lnTo>
                    <a:pt x="130810" y="15748"/>
                  </a:lnTo>
                  <a:lnTo>
                    <a:pt x="132969" y="24511"/>
                  </a:lnTo>
                  <a:lnTo>
                    <a:pt x="179565" y="52425"/>
                  </a:lnTo>
                  <a:lnTo>
                    <a:pt x="381" y="50165"/>
                  </a:lnTo>
                  <a:lnTo>
                    <a:pt x="0" y="78740"/>
                  </a:lnTo>
                  <a:lnTo>
                    <a:pt x="179197" y="81000"/>
                  </a:lnTo>
                  <a:lnTo>
                    <a:pt x="138938" y="103886"/>
                  </a:lnTo>
                  <a:lnTo>
                    <a:pt x="131953" y="107696"/>
                  </a:lnTo>
                  <a:lnTo>
                    <a:pt x="129540" y="116459"/>
                  </a:lnTo>
                  <a:lnTo>
                    <a:pt x="137414" y="130175"/>
                  </a:lnTo>
                  <a:lnTo>
                    <a:pt x="146050" y="132588"/>
                  </a:lnTo>
                  <a:lnTo>
                    <a:pt x="153035" y="128778"/>
                  </a:lnTo>
                  <a:lnTo>
                    <a:pt x="235991" y="81661"/>
                  </a:lnTo>
                  <a:lnTo>
                    <a:pt x="260604" y="67691"/>
                  </a:lnTo>
                  <a:close/>
                </a:path>
                <a:path w="1113154" h="852170">
                  <a:moveTo>
                    <a:pt x="1113028" y="756666"/>
                  </a:moveTo>
                  <a:lnTo>
                    <a:pt x="1089367" y="750570"/>
                  </a:lnTo>
                  <a:lnTo>
                    <a:pt x="985647" y="723773"/>
                  </a:lnTo>
                  <a:lnTo>
                    <a:pt x="977773" y="728345"/>
                  </a:lnTo>
                  <a:lnTo>
                    <a:pt x="975868" y="736092"/>
                  </a:lnTo>
                  <a:lnTo>
                    <a:pt x="973836" y="743712"/>
                  </a:lnTo>
                  <a:lnTo>
                    <a:pt x="978535" y="751459"/>
                  </a:lnTo>
                  <a:lnTo>
                    <a:pt x="1030909" y="765022"/>
                  </a:lnTo>
                  <a:lnTo>
                    <a:pt x="834517" y="820674"/>
                  </a:lnTo>
                  <a:lnTo>
                    <a:pt x="842264" y="848233"/>
                  </a:lnTo>
                  <a:lnTo>
                    <a:pt x="1038809" y="792543"/>
                  </a:lnTo>
                  <a:lnTo>
                    <a:pt x="1006602" y="825881"/>
                  </a:lnTo>
                  <a:lnTo>
                    <a:pt x="1001141" y="831596"/>
                  </a:lnTo>
                  <a:lnTo>
                    <a:pt x="1001395" y="840613"/>
                  </a:lnTo>
                  <a:lnTo>
                    <a:pt x="1012698" y="851662"/>
                  </a:lnTo>
                  <a:lnTo>
                    <a:pt x="1021715" y="851408"/>
                  </a:lnTo>
                  <a:lnTo>
                    <a:pt x="1027303" y="845693"/>
                  </a:lnTo>
                  <a:lnTo>
                    <a:pt x="1113028" y="756666"/>
                  </a:lnTo>
                  <a:close/>
                </a:path>
              </a:pathLst>
            </a:custGeom>
            <a:solidFill>
              <a:srgbClr val="585858"/>
            </a:solidFill>
          </p:spPr>
          <p:txBody>
            <a:bodyPr wrap="square" lIns="0" tIns="0" rIns="0" bIns="0" rtlCol="0"/>
            <a:lstStyle/>
            <a:p>
              <a:endParaRPr/>
            </a:p>
          </p:txBody>
        </p:sp>
        <p:sp>
          <p:nvSpPr>
            <p:cNvPr id="11" name="object 11"/>
            <p:cNvSpPr/>
            <p:nvPr/>
          </p:nvSpPr>
          <p:spPr>
            <a:xfrm>
              <a:off x="4281550" y="4704397"/>
              <a:ext cx="330200" cy="217804"/>
            </a:xfrm>
            <a:custGeom>
              <a:avLst/>
              <a:gdLst/>
              <a:ahLst/>
              <a:cxnLst/>
              <a:rect l="l" t="t" r="r" b="b"/>
              <a:pathLst>
                <a:path w="330200" h="217804">
                  <a:moveTo>
                    <a:pt x="0" y="217487"/>
                  </a:moveTo>
                  <a:lnTo>
                    <a:pt x="330200" y="217487"/>
                  </a:lnTo>
                  <a:lnTo>
                    <a:pt x="330200" y="0"/>
                  </a:lnTo>
                  <a:lnTo>
                    <a:pt x="0" y="0"/>
                  </a:lnTo>
                  <a:lnTo>
                    <a:pt x="0" y="217487"/>
                  </a:lnTo>
                  <a:close/>
                </a:path>
              </a:pathLst>
            </a:custGeom>
            <a:ln w="28575">
              <a:solidFill>
                <a:srgbClr val="585858"/>
              </a:solidFill>
            </a:ln>
          </p:spPr>
          <p:txBody>
            <a:bodyPr wrap="square" lIns="0" tIns="0" rIns="0" bIns="0" rtlCol="0"/>
            <a:lstStyle/>
            <a:p>
              <a:endParaRPr/>
            </a:p>
          </p:txBody>
        </p:sp>
        <p:sp>
          <p:nvSpPr>
            <p:cNvPr id="12" name="object 12"/>
            <p:cNvSpPr/>
            <p:nvPr/>
          </p:nvSpPr>
          <p:spPr>
            <a:xfrm>
              <a:off x="4241800" y="5861672"/>
              <a:ext cx="1170305" cy="214629"/>
            </a:xfrm>
            <a:custGeom>
              <a:avLst/>
              <a:gdLst/>
              <a:ahLst/>
              <a:cxnLst/>
              <a:rect l="l" t="t" r="r" b="b"/>
              <a:pathLst>
                <a:path w="1170304" h="214629">
                  <a:moveTo>
                    <a:pt x="0" y="0"/>
                  </a:moveTo>
                  <a:lnTo>
                    <a:pt x="1170051" y="214312"/>
                  </a:lnTo>
                </a:path>
              </a:pathLst>
            </a:custGeom>
            <a:ln w="28574">
              <a:solidFill>
                <a:srgbClr val="585858"/>
              </a:solidFill>
            </a:ln>
          </p:spPr>
          <p:txBody>
            <a:bodyPr wrap="square" lIns="0" tIns="0" rIns="0" bIns="0" rtlCol="0"/>
            <a:lstStyle/>
            <a:p>
              <a:endParaRPr/>
            </a:p>
          </p:txBody>
        </p:sp>
        <p:sp>
          <p:nvSpPr>
            <p:cNvPr id="13" name="object 13"/>
            <p:cNvSpPr/>
            <p:nvPr/>
          </p:nvSpPr>
          <p:spPr>
            <a:xfrm>
              <a:off x="4608957" y="6014948"/>
              <a:ext cx="277495" cy="130810"/>
            </a:xfrm>
            <a:custGeom>
              <a:avLst/>
              <a:gdLst/>
              <a:ahLst/>
              <a:cxnLst/>
              <a:rect l="l" t="t" r="r" b="b"/>
              <a:pathLst>
                <a:path w="277495" h="130810">
                  <a:moveTo>
                    <a:pt x="194995" y="85275"/>
                  </a:moveTo>
                  <a:lnTo>
                    <a:pt x="143763" y="103352"/>
                  </a:lnTo>
                  <a:lnTo>
                    <a:pt x="139953" y="111518"/>
                  </a:lnTo>
                  <a:lnTo>
                    <a:pt x="142493" y="118948"/>
                  </a:lnTo>
                  <a:lnTo>
                    <a:pt x="145160" y="126390"/>
                  </a:lnTo>
                  <a:lnTo>
                    <a:pt x="153288" y="130289"/>
                  </a:lnTo>
                  <a:lnTo>
                    <a:pt x="252785" y="95173"/>
                  </a:lnTo>
                  <a:lnTo>
                    <a:pt x="246887" y="95173"/>
                  </a:lnTo>
                  <a:lnTo>
                    <a:pt x="194995" y="85275"/>
                  </a:lnTo>
                  <a:close/>
                </a:path>
                <a:path w="277495" h="130810">
                  <a:moveTo>
                    <a:pt x="221715" y="75838"/>
                  </a:moveTo>
                  <a:lnTo>
                    <a:pt x="194995" y="85275"/>
                  </a:lnTo>
                  <a:lnTo>
                    <a:pt x="246887" y="95173"/>
                  </a:lnTo>
                  <a:lnTo>
                    <a:pt x="247508" y="91909"/>
                  </a:lnTo>
                  <a:lnTo>
                    <a:pt x="240156" y="91909"/>
                  </a:lnTo>
                  <a:lnTo>
                    <a:pt x="221715" y="75838"/>
                  </a:lnTo>
                  <a:close/>
                </a:path>
                <a:path w="277495" h="130810">
                  <a:moveTo>
                    <a:pt x="178180" y="0"/>
                  </a:moveTo>
                  <a:lnTo>
                    <a:pt x="169163" y="622"/>
                  </a:lnTo>
                  <a:lnTo>
                    <a:pt x="158750" y="12522"/>
                  </a:lnTo>
                  <a:lnTo>
                    <a:pt x="159384" y="21539"/>
                  </a:lnTo>
                  <a:lnTo>
                    <a:pt x="200333" y="57204"/>
                  </a:lnTo>
                  <a:lnTo>
                    <a:pt x="252221" y="67106"/>
                  </a:lnTo>
                  <a:lnTo>
                    <a:pt x="246887" y="95173"/>
                  </a:lnTo>
                  <a:lnTo>
                    <a:pt x="252785" y="95173"/>
                  </a:lnTo>
                  <a:lnTo>
                    <a:pt x="277494" y="86448"/>
                  </a:lnTo>
                  <a:lnTo>
                    <a:pt x="178180" y="0"/>
                  </a:lnTo>
                  <a:close/>
                </a:path>
                <a:path w="277495" h="130810">
                  <a:moveTo>
                    <a:pt x="244855" y="67665"/>
                  </a:moveTo>
                  <a:lnTo>
                    <a:pt x="221715" y="75838"/>
                  </a:lnTo>
                  <a:lnTo>
                    <a:pt x="240156" y="91909"/>
                  </a:lnTo>
                  <a:lnTo>
                    <a:pt x="244855" y="67665"/>
                  </a:lnTo>
                  <a:close/>
                </a:path>
                <a:path w="277495" h="130810">
                  <a:moveTo>
                    <a:pt x="252115" y="67665"/>
                  </a:moveTo>
                  <a:lnTo>
                    <a:pt x="244855" y="67665"/>
                  </a:lnTo>
                  <a:lnTo>
                    <a:pt x="240156" y="91909"/>
                  </a:lnTo>
                  <a:lnTo>
                    <a:pt x="247508" y="91909"/>
                  </a:lnTo>
                  <a:lnTo>
                    <a:pt x="252115" y="67665"/>
                  </a:lnTo>
                  <a:close/>
                </a:path>
                <a:path w="277495" h="130810">
                  <a:moveTo>
                    <a:pt x="5460" y="20015"/>
                  </a:moveTo>
                  <a:lnTo>
                    <a:pt x="0" y="48082"/>
                  </a:lnTo>
                  <a:lnTo>
                    <a:pt x="194995" y="85275"/>
                  </a:lnTo>
                  <a:lnTo>
                    <a:pt x="221715" y="75838"/>
                  </a:lnTo>
                  <a:lnTo>
                    <a:pt x="200333" y="57204"/>
                  </a:lnTo>
                  <a:lnTo>
                    <a:pt x="5460" y="20015"/>
                  </a:lnTo>
                  <a:close/>
                </a:path>
                <a:path w="277495" h="130810">
                  <a:moveTo>
                    <a:pt x="200333" y="57204"/>
                  </a:moveTo>
                  <a:lnTo>
                    <a:pt x="221715" y="75838"/>
                  </a:lnTo>
                  <a:lnTo>
                    <a:pt x="244855" y="67665"/>
                  </a:lnTo>
                  <a:lnTo>
                    <a:pt x="252115" y="67665"/>
                  </a:lnTo>
                  <a:lnTo>
                    <a:pt x="252221" y="67106"/>
                  </a:lnTo>
                  <a:lnTo>
                    <a:pt x="200333" y="57204"/>
                  </a:lnTo>
                  <a:close/>
                </a:path>
              </a:pathLst>
            </a:custGeom>
            <a:solidFill>
              <a:srgbClr val="585858"/>
            </a:solidFill>
          </p:spPr>
          <p:txBody>
            <a:bodyPr wrap="square" lIns="0" tIns="0" rIns="0" bIns="0" rtlCol="0"/>
            <a:lstStyle/>
            <a:p>
              <a:endParaRPr/>
            </a:p>
          </p:txBody>
        </p:sp>
        <p:sp>
          <p:nvSpPr>
            <p:cNvPr id="14" name="object 14"/>
            <p:cNvSpPr/>
            <p:nvPr/>
          </p:nvSpPr>
          <p:spPr>
            <a:xfrm>
              <a:off x="3905250" y="5694984"/>
              <a:ext cx="1837055" cy="522605"/>
            </a:xfrm>
            <a:custGeom>
              <a:avLst/>
              <a:gdLst/>
              <a:ahLst/>
              <a:cxnLst/>
              <a:rect l="l" t="t" r="r" b="b"/>
              <a:pathLst>
                <a:path w="1837054" h="522604">
                  <a:moveTo>
                    <a:pt x="0" y="217487"/>
                  </a:moveTo>
                  <a:lnTo>
                    <a:pt x="330200" y="217487"/>
                  </a:lnTo>
                  <a:lnTo>
                    <a:pt x="330200" y="0"/>
                  </a:lnTo>
                  <a:lnTo>
                    <a:pt x="0" y="0"/>
                  </a:lnTo>
                  <a:lnTo>
                    <a:pt x="0" y="217487"/>
                  </a:lnTo>
                  <a:close/>
                </a:path>
                <a:path w="1837054" h="522604">
                  <a:moveTo>
                    <a:pt x="1506601" y="522287"/>
                  </a:moveTo>
                  <a:lnTo>
                    <a:pt x="1836801" y="522287"/>
                  </a:lnTo>
                  <a:lnTo>
                    <a:pt x="1836801" y="304800"/>
                  </a:lnTo>
                  <a:lnTo>
                    <a:pt x="1506601" y="304800"/>
                  </a:lnTo>
                  <a:lnTo>
                    <a:pt x="1506601" y="522287"/>
                  </a:lnTo>
                  <a:close/>
                </a:path>
              </a:pathLst>
            </a:custGeom>
            <a:ln w="28575">
              <a:solidFill>
                <a:srgbClr val="585858"/>
              </a:solidFill>
            </a:ln>
          </p:spPr>
          <p:txBody>
            <a:bodyPr wrap="square" lIns="0" tIns="0" rIns="0" bIns="0" rtlCol="0"/>
            <a:lstStyle/>
            <a:p>
              <a:endParaRPr/>
            </a:p>
          </p:txBody>
        </p:sp>
        <p:sp>
          <p:nvSpPr>
            <p:cNvPr id="15" name="object 15"/>
            <p:cNvSpPr/>
            <p:nvPr/>
          </p:nvSpPr>
          <p:spPr>
            <a:xfrm>
              <a:off x="5510276" y="4852034"/>
              <a:ext cx="219075" cy="450850"/>
            </a:xfrm>
            <a:custGeom>
              <a:avLst/>
              <a:gdLst/>
              <a:ahLst/>
              <a:cxnLst/>
              <a:rect l="l" t="t" r="r" b="b"/>
              <a:pathLst>
                <a:path w="219075" h="450850">
                  <a:moveTo>
                    <a:pt x="0" y="450849"/>
                  </a:moveTo>
                  <a:lnTo>
                    <a:pt x="219075" y="0"/>
                  </a:lnTo>
                </a:path>
              </a:pathLst>
            </a:custGeom>
            <a:ln w="28575">
              <a:solidFill>
                <a:srgbClr val="585858"/>
              </a:solidFill>
            </a:ln>
          </p:spPr>
          <p:txBody>
            <a:bodyPr wrap="square" lIns="0" tIns="0" rIns="0" bIns="0" rtlCol="0"/>
            <a:lstStyle/>
            <a:p>
              <a:endParaRPr/>
            </a:p>
          </p:txBody>
        </p:sp>
        <p:sp>
          <p:nvSpPr>
            <p:cNvPr id="16" name="object 16"/>
            <p:cNvSpPr/>
            <p:nvPr/>
          </p:nvSpPr>
          <p:spPr>
            <a:xfrm>
              <a:off x="5427598" y="4943982"/>
              <a:ext cx="129286" cy="219329"/>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335651" y="4628197"/>
              <a:ext cx="557530" cy="903605"/>
            </a:xfrm>
            <a:custGeom>
              <a:avLst/>
              <a:gdLst/>
              <a:ahLst/>
              <a:cxnLst/>
              <a:rect l="l" t="t" r="r" b="b"/>
              <a:pathLst>
                <a:path w="557529" h="903604">
                  <a:moveTo>
                    <a:pt x="0" y="903287"/>
                  </a:moveTo>
                  <a:lnTo>
                    <a:pt x="331787" y="903287"/>
                  </a:lnTo>
                  <a:lnTo>
                    <a:pt x="331787" y="685799"/>
                  </a:lnTo>
                  <a:lnTo>
                    <a:pt x="0" y="685799"/>
                  </a:lnTo>
                  <a:lnTo>
                    <a:pt x="0" y="903287"/>
                  </a:lnTo>
                  <a:close/>
                </a:path>
                <a:path w="557529" h="903604">
                  <a:moveTo>
                    <a:pt x="225425" y="217487"/>
                  </a:moveTo>
                  <a:lnTo>
                    <a:pt x="557212" y="217487"/>
                  </a:lnTo>
                  <a:lnTo>
                    <a:pt x="557212" y="0"/>
                  </a:lnTo>
                  <a:lnTo>
                    <a:pt x="225425" y="0"/>
                  </a:lnTo>
                  <a:lnTo>
                    <a:pt x="225425" y="217487"/>
                  </a:lnTo>
                  <a:close/>
                </a:path>
              </a:pathLst>
            </a:custGeom>
            <a:ln w="28575">
              <a:solidFill>
                <a:srgbClr val="585858"/>
              </a:solidFill>
            </a:ln>
          </p:spPr>
          <p:txBody>
            <a:bodyPr wrap="square" lIns="0" tIns="0" rIns="0" bIns="0" rtlCol="0"/>
            <a:lstStyle/>
            <a:p>
              <a:endParaRPr/>
            </a:p>
          </p:txBody>
        </p:sp>
      </p:grpSp>
      <p:sp>
        <p:nvSpPr>
          <p:cNvPr id="18" name="object 18"/>
          <p:cNvSpPr txBox="1"/>
          <p:nvPr/>
        </p:nvSpPr>
        <p:spPr>
          <a:xfrm>
            <a:off x="5258816" y="6271056"/>
            <a:ext cx="1727835"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Biểu đồ giao</a:t>
            </a:r>
            <a:r>
              <a:rPr spc="-70" dirty="0">
                <a:solidFill>
                  <a:srgbClr val="585858"/>
                </a:solidFill>
                <a:latin typeface="Arial"/>
                <a:cs typeface="Arial"/>
              </a:rPr>
              <a:t> </a:t>
            </a:r>
            <a:r>
              <a:rPr dirty="0">
                <a:solidFill>
                  <a:srgbClr val="585858"/>
                </a:solidFill>
                <a:latin typeface="Arial"/>
                <a:cs typeface="Arial"/>
              </a:rPr>
              <a:t>tiếp</a:t>
            </a:r>
            <a:endParaRPr>
              <a:latin typeface="Arial"/>
              <a:cs typeface="Arial"/>
            </a:endParaRPr>
          </a:p>
        </p:txBody>
      </p:sp>
    </p:spTree>
    <p:extLst>
      <p:ext uri="{BB962C8B-B14F-4D97-AF65-F5344CB8AC3E}">
        <p14:creationId xmlns:p14="http://schemas.microsoft.com/office/powerpoint/2010/main" val="398347229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1828800" y="1828800"/>
            <a:ext cx="8915299" cy="3009157"/>
          </a:xfrm>
          <a:prstGeom prst="rect">
            <a:avLst/>
          </a:prstGeom>
        </p:spPr>
        <p:txBody>
          <a:bodyPr vert="horz" wrap="square" lIns="0" tIns="53975" rIns="0" bIns="0" rtlCol="0">
            <a:spAutoFit/>
          </a:bodyPr>
          <a:lstStyle/>
          <a:p>
            <a:r>
              <a:rPr lang="en-US" sz="2400" dirty="0"/>
              <a:t>Sequence Diagram –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trước</a:t>
            </a:r>
            <a:r>
              <a:rPr lang="en-US" sz="2400" dirty="0"/>
              <a:t> </a:t>
            </a:r>
            <a:r>
              <a:rPr lang="en-US" sz="2400" dirty="0" err="1"/>
              <a:t>khi</a:t>
            </a:r>
            <a:r>
              <a:rPr lang="en-US" sz="2400" dirty="0"/>
              <a:t> Code</a:t>
            </a:r>
          </a:p>
          <a:p>
            <a:pPr marL="342900" indent="-342900">
              <a:buFont typeface="Arial" panose="020B0604020202020204" pitchFamily="34" charset="0"/>
              <a:buChar char="•"/>
            </a:pPr>
            <a:r>
              <a:rPr lang="en-US" sz="2400" dirty="0"/>
              <a:t>Sequence diagrams </a:t>
            </a:r>
            <a:r>
              <a:rPr lang="en-US" sz="2400" dirty="0" err="1"/>
              <a:t>khá</a:t>
            </a:r>
            <a:r>
              <a:rPr lang="en-US" sz="2400" dirty="0"/>
              <a:t> </a:t>
            </a:r>
            <a:r>
              <a:rPr lang="en-US" sz="2400" dirty="0" err="1"/>
              <a:t>gần</a:t>
            </a:r>
            <a:r>
              <a:rPr lang="en-US" sz="2400" dirty="0"/>
              <a:t> </a:t>
            </a:r>
            <a:r>
              <a:rPr lang="en-US" sz="2400" dirty="0" err="1"/>
              <a:t>với</a:t>
            </a:r>
            <a:r>
              <a:rPr lang="en-US" sz="2400" dirty="0"/>
              <a:t> code, </a:t>
            </a:r>
            <a:r>
              <a:rPr lang="en-US" sz="2400" dirty="0" err="1"/>
              <a:t>vậy</a:t>
            </a:r>
            <a:r>
              <a:rPr lang="en-US" sz="2400" dirty="0"/>
              <a:t> </a:t>
            </a:r>
            <a:r>
              <a:rPr lang="en-US" sz="2400" dirty="0" err="1"/>
              <a:t>tại</a:t>
            </a:r>
            <a:r>
              <a:rPr lang="en-US" sz="2400" dirty="0"/>
              <a:t> </a:t>
            </a:r>
            <a:r>
              <a:rPr lang="en-US" sz="2400" dirty="0" err="1"/>
              <a:t>sao</a:t>
            </a:r>
            <a:r>
              <a:rPr lang="en-US" sz="2400" dirty="0"/>
              <a:t> </a:t>
            </a:r>
            <a:r>
              <a:rPr lang="en-US" sz="2400" dirty="0" err="1"/>
              <a:t>không</a:t>
            </a:r>
            <a:r>
              <a:rPr lang="en-US" sz="2400" dirty="0"/>
              <a:t> code </a:t>
            </a:r>
            <a:r>
              <a:rPr lang="en-US" sz="2400" dirty="0" err="1"/>
              <a:t>luôn</a:t>
            </a:r>
            <a:r>
              <a:rPr lang="en-US" sz="2400" dirty="0"/>
              <a:t> </a:t>
            </a:r>
            <a:r>
              <a:rPr lang="en-US" sz="2400" dirty="0" err="1"/>
              <a:t>mà</a:t>
            </a:r>
            <a:r>
              <a:rPr lang="en-US" sz="2400" dirty="0"/>
              <a:t> </a:t>
            </a:r>
            <a:r>
              <a:rPr lang="en-US" sz="2400" dirty="0" err="1"/>
              <a:t>lại</a:t>
            </a:r>
            <a:r>
              <a:rPr lang="en-US" sz="2400" dirty="0"/>
              <a:t> </a:t>
            </a:r>
            <a:r>
              <a:rPr lang="en-US" sz="2400" dirty="0" err="1"/>
              <a:t>vẽ</a:t>
            </a:r>
            <a:r>
              <a:rPr lang="en-US" sz="2400" dirty="0"/>
              <a:t> SD</a:t>
            </a:r>
          </a:p>
          <a:p>
            <a:pPr marL="342900" indent="-342900">
              <a:buFont typeface="Arial" panose="020B0604020202020204" pitchFamily="34" charset="0"/>
              <a:buChar char="•"/>
            </a:pPr>
            <a:r>
              <a:rPr lang="en-US" sz="2400" dirty="0"/>
              <a:t>Sequence diagram </a:t>
            </a:r>
            <a:r>
              <a:rPr lang="en-US" sz="2400" dirty="0" err="1"/>
              <a:t>tốt</a:t>
            </a:r>
            <a:r>
              <a:rPr lang="en-US" sz="2400" dirty="0"/>
              <a:t> </a:t>
            </a:r>
            <a:r>
              <a:rPr lang="en-US" sz="2400" dirty="0" err="1"/>
              <a:t>thì</a:t>
            </a:r>
            <a:r>
              <a:rPr lang="en-US" sz="2400" dirty="0"/>
              <a:t> </a:t>
            </a:r>
            <a:r>
              <a:rPr lang="en-US" sz="2400" dirty="0" err="1"/>
              <a:t>vẫn</a:t>
            </a:r>
            <a:r>
              <a:rPr lang="en-US" sz="2400" dirty="0"/>
              <a:t> </a:t>
            </a:r>
            <a:r>
              <a:rPr lang="en-US" sz="2400" dirty="0" err="1"/>
              <a:t>tổng</a:t>
            </a:r>
            <a:r>
              <a:rPr lang="en-US" sz="2400" dirty="0"/>
              <a:t> </a:t>
            </a:r>
            <a:r>
              <a:rPr lang="en-US" sz="2400" dirty="0" err="1"/>
              <a:t>quát</a:t>
            </a:r>
            <a:r>
              <a:rPr lang="en-US" sz="2400" dirty="0"/>
              <a:t> </a:t>
            </a:r>
            <a:r>
              <a:rPr lang="en-US" sz="2400" dirty="0" err="1"/>
              <a:t>hơn</a:t>
            </a:r>
            <a:r>
              <a:rPr lang="en-US" sz="2400" dirty="0"/>
              <a:t> code </a:t>
            </a:r>
            <a:r>
              <a:rPr lang="en-US" sz="2400" dirty="0" err="1"/>
              <a:t>thực</a:t>
            </a:r>
            <a:r>
              <a:rPr lang="en-US" sz="2400" dirty="0"/>
              <a:t> </a:t>
            </a:r>
            <a:r>
              <a:rPr lang="en-US" sz="2400" dirty="0" err="1"/>
              <a:t>tế</a:t>
            </a:r>
            <a:r>
              <a:rPr lang="en-US" sz="2400" dirty="0"/>
              <a:t>.</a:t>
            </a:r>
          </a:p>
          <a:p>
            <a:pPr marL="342900" indent="-342900">
              <a:buFont typeface="Arial" panose="020B0604020202020204" pitchFamily="34" charset="0"/>
              <a:buChar char="•"/>
            </a:pPr>
            <a:r>
              <a:rPr lang="en-US" sz="2400" dirty="0"/>
              <a:t>Sequence diagrams – </a:t>
            </a:r>
            <a:r>
              <a:rPr lang="en-US" sz="2400" dirty="0" err="1"/>
              <a:t>ngôn</a:t>
            </a:r>
            <a:r>
              <a:rPr lang="en-US" sz="2400" dirty="0"/>
              <a:t> </a:t>
            </a:r>
            <a:r>
              <a:rPr lang="en-US" sz="2400" dirty="0" err="1"/>
              <a:t>ngữ</a:t>
            </a:r>
            <a:r>
              <a:rPr lang="en-US" sz="2400" dirty="0"/>
              <a:t> </a:t>
            </a:r>
            <a:r>
              <a:rPr lang="en-US" sz="2400" dirty="0" err="1"/>
              <a:t>tự</a:t>
            </a:r>
            <a:r>
              <a:rPr lang="en-US" sz="2400" dirty="0"/>
              <a:t> </a:t>
            </a:r>
            <a:r>
              <a:rPr lang="en-US" sz="2400" dirty="0" err="1"/>
              <a:t>nhiên</a:t>
            </a:r>
            <a:endParaRPr lang="en-US" sz="2400" dirty="0"/>
          </a:p>
          <a:p>
            <a:pPr marL="342900" indent="-342900">
              <a:buFont typeface="Arial" panose="020B0604020202020204" pitchFamily="34" charset="0"/>
              <a:buChar char="•"/>
            </a:pPr>
            <a:r>
              <a:rPr lang="en-US" sz="2400" dirty="0" err="1"/>
              <a:t>Không</a:t>
            </a:r>
            <a:r>
              <a:rPr lang="en-US" sz="2400" dirty="0"/>
              <a:t> </a:t>
            </a:r>
            <a:r>
              <a:rPr lang="en-US" sz="2400" dirty="0" err="1"/>
              <a:t>phải</a:t>
            </a:r>
            <a:r>
              <a:rPr lang="en-US" sz="2400" dirty="0"/>
              <a:t> LTV </a:t>
            </a:r>
            <a:r>
              <a:rPr lang="en-US" sz="2400" dirty="0" err="1"/>
              <a:t>cũng</a:t>
            </a:r>
            <a:r>
              <a:rPr lang="en-US" sz="2400" dirty="0"/>
              <a:t> </a:t>
            </a:r>
            <a:r>
              <a:rPr lang="en-US" sz="2400" dirty="0" err="1"/>
              <a:t>vẽ</a:t>
            </a:r>
            <a:r>
              <a:rPr lang="en-US" sz="2400" dirty="0"/>
              <a:t> </a:t>
            </a:r>
            <a:r>
              <a:rPr lang="en-US" sz="2400" dirty="0" err="1"/>
              <a:t>được</a:t>
            </a:r>
            <a:r>
              <a:rPr lang="en-US" sz="2400" dirty="0"/>
              <a:t> SD</a:t>
            </a:r>
          </a:p>
          <a:p>
            <a:pPr marL="342900" indent="-342900">
              <a:buFont typeface="Arial" panose="020B0604020202020204" pitchFamily="34" charset="0"/>
              <a:buChar char="•"/>
            </a:pPr>
            <a:r>
              <a:rPr lang="en-US" sz="2400" dirty="0" err="1"/>
              <a:t>Dễ</a:t>
            </a:r>
            <a:r>
              <a:rPr lang="en-US" sz="2400" dirty="0"/>
              <a:t> </a:t>
            </a:r>
            <a:r>
              <a:rPr lang="en-US" sz="2400" dirty="0" err="1"/>
              <a:t>làm</a:t>
            </a:r>
            <a:r>
              <a:rPr lang="en-US" sz="2400" dirty="0"/>
              <a:t> </a:t>
            </a:r>
            <a:r>
              <a:rPr lang="en-US" sz="2400" dirty="0" err="1"/>
              <a:t>việc</a:t>
            </a:r>
            <a:r>
              <a:rPr lang="en-US" sz="2400" dirty="0"/>
              <a:t> </a:t>
            </a:r>
            <a:r>
              <a:rPr lang="en-US" sz="2400" dirty="0" err="1"/>
              <a:t>theo</a:t>
            </a:r>
            <a:r>
              <a:rPr lang="en-US" sz="2400" dirty="0"/>
              <a:t> </a:t>
            </a:r>
            <a:r>
              <a:rPr lang="en-US" sz="2400" dirty="0" err="1"/>
              <a:t>nhóm</a:t>
            </a:r>
            <a:endParaRPr lang="en-US" sz="2400" dirty="0"/>
          </a:p>
          <a:p>
            <a:pPr marL="342900" indent="-342900">
              <a:buFont typeface="Arial" panose="020B0604020202020204" pitchFamily="34" charset="0"/>
              <a:buChar char="•"/>
            </a:pPr>
            <a:r>
              <a:rPr lang="en-US" sz="2400" dirty="0" err="1"/>
              <a:t>Có</a:t>
            </a:r>
            <a:r>
              <a:rPr lang="en-US" sz="2400" dirty="0"/>
              <a:t> </a:t>
            </a:r>
            <a:r>
              <a:rPr lang="en-US" sz="2400" dirty="0" err="1"/>
              <a:t>thể</a:t>
            </a:r>
            <a:r>
              <a:rPr lang="en-US" sz="2400" dirty="0"/>
              <a:t> </a:t>
            </a:r>
            <a:r>
              <a:rPr lang="en-US" sz="2400" dirty="0" err="1"/>
              <a:t>dùng</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giao</a:t>
            </a:r>
            <a:r>
              <a:rPr lang="en-US" sz="2400" dirty="0"/>
              <a:t> </a:t>
            </a:r>
            <a:r>
              <a:rPr lang="en-US" sz="2400" dirty="0" err="1"/>
              <a:t>diện</a:t>
            </a:r>
            <a:endParaRPr lang="en-US" sz="2400" dirty="0"/>
          </a:p>
        </p:txBody>
      </p:sp>
      <p:sp>
        <p:nvSpPr>
          <p:cNvPr id="4" name="object 4"/>
          <p:cNvSpPr txBox="1">
            <a:spLocks noGrp="1"/>
          </p:cNvSpPr>
          <p:nvPr>
            <p:ph type="title"/>
          </p:nvPr>
        </p:nvSpPr>
        <p:spPr>
          <a:xfrm>
            <a:off x="2575052" y="730454"/>
            <a:ext cx="45877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a:t>tuần</a:t>
            </a:r>
            <a:r>
              <a:rPr lang="en-US" spc="200" dirty="0"/>
              <a:t> </a:t>
            </a:r>
            <a:r>
              <a:rPr lang="en-US" spc="200" dirty="0" err="1"/>
              <a:t>tự</a:t>
            </a:r>
            <a:endParaRPr spc="70" dirty="0"/>
          </a:p>
        </p:txBody>
      </p:sp>
    </p:spTree>
    <p:extLst>
      <p:ext uri="{BB962C8B-B14F-4D97-AF65-F5344CB8AC3E}">
        <p14:creationId xmlns:p14="http://schemas.microsoft.com/office/powerpoint/2010/main" val="12392332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2590900" y="1826515"/>
            <a:ext cx="8153299" cy="2157642"/>
          </a:xfrm>
          <a:prstGeom prst="rect">
            <a:avLst/>
          </a:prstGeom>
        </p:spPr>
        <p:txBody>
          <a:bodyPr vert="horz" wrap="square" lIns="0" tIns="53975" rIns="0" bIns="0" rtlCol="0">
            <a:spAutoFit/>
          </a:bodyPr>
          <a:lstStyle/>
          <a:p>
            <a:pPr marL="352425" marR="76835" indent="-340360">
              <a:lnSpc>
                <a:spcPts val="2590"/>
              </a:lnSpc>
              <a:spcBef>
                <a:spcPts val="425"/>
              </a:spcBef>
              <a:buChar char="•"/>
              <a:tabLst>
                <a:tab pos="352425" algn="l"/>
                <a:tab pos="353060" algn="l"/>
              </a:tabLst>
            </a:pPr>
            <a:r>
              <a:rPr lang="vi-VN" sz="2400" dirty="0"/>
              <a:t>Biểu đồ cộng tác cũng có các messgage với nội dung tương tự như trong biểu đồ tuần tự. </a:t>
            </a:r>
            <a:endParaRPr lang="en-US" sz="2400" dirty="0"/>
          </a:p>
          <a:p>
            <a:pPr marL="352425" marR="76835" indent="-340360">
              <a:lnSpc>
                <a:spcPts val="2590"/>
              </a:lnSpc>
              <a:spcBef>
                <a:spcPts val="425"/>
              </a:spcBef>
              <a:buChar char="•"/>
              <a:tabLst>
                <a:tab pos="352425" algn="l"/>
                <a:tab pos="353060" algn="l"/>
              </a:tabLst>
            </a:pPr>
            <a:r>
              <a:rPr lang="vi-VN" sz="2400" dirty="0"/>
              <a:t>Tuy nhiên, các đối tượng được đặt một cách tự do trong không gian của biểu đồ và không có đường life line cho mỗi đối tượng. </a:t>
            </a:r>
            <a:endParaRPr lang="en-US" sz="2400" dirty="0"/>
          </a:p>
          <a:p>
            <a:pPr marL="352425" marR="76835" indent="-340360">
              <a:lnSpc>
                <a:spcPts val="2590"/>
              </a:lnSpc>
              <a:spcBef>
                <a:spcPts val="425"/>
              </a:spcBef>
              <a:buChar char="•"/>
              <a:tabLst>
                <a:tab pos="352425" algn="l"/>
                <a:tab pos="353060" algn="l"/>
              </a:tabLst>
            </a:pPr>
            <a:r>
              <a:rPr lang="vi-VN" sz="2400" dirty="0"/>
              <a:t>Các message được đánh số thể hiện thứ tự thời gian.</a:t>
            </a:r>
            <a:endParaRPr sz="2400" dirty="0">
              <a:latin typeface="Arial"/>
              <a:cs typeface="Arial"/>
            </a:endParaRPr>
          </a:p>
        </p:txBody>
      </p:sp>
      <p:sp>
        <p:nvSpPr>
          <p:cNvPr id="4" name="object 4"/>
          <p:cNvSpPr txBox="1">
            <a:spLocks noGrp="1"/>
          </p:cNvSpPr>
          <p:nvPr>
            <p:ph type="title"/>
          </p:nvPr>
        </p:nvSpPr>
        <p:spPr>
          <a:xfrm>
            <a:off x="2575052" y="730454"/>
            <a:ext cx="45115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a:t>cộng</a:t>
            </a:r>
            <a:r>
              <a:rPr lang="en-US" spc="200" dirty="0"/>
              <a:t> </a:t>
            </a:r>
            <a:r>
              <a:rPr lang="en-US" spc="200" dirty="0" err="1"/>
              <a:t>tác</a:t>
            </a:r>
            <a:endParaRPr spc="70" dirty="0"/>
          </a:p>
        </p:txBody>
      </p:sp>
    </p:spTree>
    <p:extLst>
      <p:ext uri="{BB962C8B-B14F-4D97-AF65-F5344CB8AC3E}">
        <p14:creationId xmlns:p14="http://schemas.microsoft.com/office/powerpoint/2010/main" val="7670957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5052" y="730454"/>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68</a:t>
            </a:r>
          </a:p>
        </p:txBody>
      </p:sp>
      <p:pic>
        <p:nvPicPr>
          <p:cNvPr id="24" name="Picture 23"/>
          <p:cNvPicPr>
            <a:picLocks noChangeAspect="1"/>
          </p:cNvPicPr>
          <p:nvPr/>
        </p:nvPicPr>
        <p:blipFill>
          <a:blip r:embed="rId2"/>
          <a:stretch>
            <a:fillRect/>
          </a:stretch>
        </p:blipFill>
        <p:spPr>
          <a:xfrm>
            <a:off x="2133600" y="1905000"/>
            <a:ext cx="7981950" cy="4343400"/>
          </a:xfrm>
          <a:prstGeom prst="rect">
            <a:avLst/>
          </a:prstGeom>
        </p:spPr>
      </p:pic>
      <p:sp>
        <p:nvSpPr>
          <p:cNvPr id="25" name="Oval Callout 24"/>
          <p:cNvSpPr/>
          <p:nvPr/>
        </p:nvSpPr>
        <p:spPr>
          <a:xfrm>
            <a:off x="9145651" y="1393990"/>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a:t>
            </a:r>
          </a:p>
        </p:txBody>
      </p:sp>
    </p:spTree>
    <p:extLst>
      <p:ext uri="{BB962C8B-B14F-4D97-AF65-F5344CB8AC3E}">
        <p14:creationId xmlns:p14="http://schemas.microsoft.com/office/powerpoint/2010/main" val="9470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521450" cy="3667671"/>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5" dirty="0">
                <a:solidFill>
                  <a:srgbClr val="585858"/>
                </a:solidFill>
                <a:latin typeface="Arial"/>
                <a:cs typeface="Arial"/>
              </a:rPr>
              <a:t>Ngôn </a:t>
            </a:r>
            <a:r>
              <a:rPr sz="2400" spc="-30" dirty="0">
                <a:solidFill>
                  <a:srgbClr val="585858"/>
                </a:solidFill>
                <a:latin typeface="Arial"/>
                <a:cs typeface="Arial"/>
              </a:rPr>
              <a:t>ngữ </a:t>
            </a:r>
            <a:r>
              <a:rPr sz="2400" spc="65" dirty="0">
                <a:solidFill>
                  <a:srgbClr val="585858"/>
                </a:solidFill>
                <a:latin typeface="Arial"/>
                <a:cs typeface="Arial"/>
              </a:rPr>
              <a:t>mô </a:t>
            </a:r>
            <a:r>
              <a:rPr sz="2400" spc="-10" dirty="0">
                <a:solidFill>
                  <a:srgbClr val="585858"/>
                </a:solidFill>
                <a:latin typeface="Arial"/>
                <a:cs typeface="Arial"/>
              </a:rPr>
              <a:t>hình </a:t>
            </a:r>
            <a:r>
              <a:rPr sz="2400" spc="-20" dirty="0">
                <a:solidFill>
                  <a:srgbClr val="585858"/>
                </a:solidFill>
                <a:latin typeface="Arial"/>
                <a:cs typeface="Arial"/>
              </a:rPr>
              <a:t>hóa </a:t>
            </a:r>
            <a:r>
              <a:rPr sz="2400" spc="65" dirty="0">
                <a:solidFill>
                  <a:srgbClr val="585858"/>
                </a:solidFill>
                <a:latin typeface="Arial"/>
                <a:cs typeface="Arial"/>
              </a:rPr>
              <a:t>thống </a:t>
            </a:r>
            <a:r>
              <a:rPr sz="2400" spc="15" dirty="0">
                <a:solidFill>
                  <a:srgbClr val="585858"/>
                </a:solidFill>
                <a:latin typeface="Arial"/>
                <a:cs typeface="Arial"/>
              </a:rPr>
              <a:t>nhất</a:t>
            </a:r>
            <a:r>
              <a:rPr sz="2400" spc="-120" dirty="0">
                <a:solidFill>
                  <a:srgbClr val="585858"/>
                </a:solidFill>
                <a:latin typeface="Arial"/>
                <a:cs typeface="Arial"/>
              </a:rPr>
              <a:t> </a:t>
            </a:r>
            <a:r>
              <a:rPr sz="2400" dirty="0">
                <a:solidFill>
                  <a:srgbClr val="585858"/>
                </a:solidFill>
                <a:latin typeface="Arial"/>
                <a:cs typeface="Arial"/>
              </a:rPr>
              <a:t>(Unified</a:t>
            </a:r>
            <a:endParaRPr sz="2400" dirty="0">
              <a:latin typeface="Arial"/>
              <a:cs typeface="Arial"/>
            </a:endParaRPr>
          </a:p>
          <a:p>
            <a:pPr marL="286385">
              <a:lnSpc>
                <a:spcPts val="2735"/>
              </a:lnSpc>
            </a:pPr>
            <a:r>
              <a:rPr sz="2400" spc="50" dirty="0">
                <a:solidFill>
                  <a:srgbClr val="585858"/>
                </a:solidFill>
                <a:latin typeface="Arial"/>
                <a:cs typeface="Arial"/>
              </a:rPr>
              <a:t>Modeling </a:t>
            </a:r>
            <a:r>
              <a:rPr sz="2400" spc="-40" dirty="0">
                <a:solidFill>
                  <a:srgbClr val="585858"/>
                </a:solidFill>
                <a:latin typeface="Arial"/>
                <a:cs typeface="Arial"/>
              </a:rPr>
              <a:t>Language </a:t>
            </a:r>
            <a:r>
              <a:rPr sz="2400" spc="160" dirty="0">
                <a:solidFill>
                  <a:srgbClr val="585858"/>
                </a:solidFill>
                <a:latin typeface="Arial"/>
                <a:cs typeface="Arial"/>
              </a:rPr>
              <a:t>-</a:t>
            </a:r>
            <a:r>
              <a:rPr sz="2400" spc="-30" dirty="0">
                <a:solidFill>
                  <a:srgbClr val="585858"/>
                </a:solidFill>
                <a:latin typeface="Arial"/>
                <a:cs typeface="Arial"/>
              </a:rPr>
              <a:t> </a:t>
            </a:r>
            <a:r>
              <a:rPr sz="2400" spc="-55" dirty="0">
                <a:solidFill>
                  <a:srgbClr val="585858"/>
                </a:solidFill>
                <a:latin typeface="Arial"/>
                <a:cs typeface="Arial"/>
              </a:rPr>
              <a:t>UML)</a:t>
            </a:r>
            <a:endParaRPr sz="2400" dirty="0">
              <a:latin typeface="Arial"/>
              <a:cs typeface="Arial"/>
            </a:endParaRPr>
          </a:p>
          <a:p>
            <a:pPr marL="286385" indent="-274320">
              <a:spcBef>
                <a:spcPts val="1515"/>
              </a:spcBef>
              <a:buChar char="•"/>
              <a:tabLst>
                <a:tab pos="286385" algn="l"/>
                <a:tab pos="287020" algn="l"/>
              </a:tabLst>
            </a:pPr>
            <a:r>
              <a:rPr sz="2400" spc="-50" dirty="0">
                <a:solidFill>
                  <a:srgbClr val="585858"/>
                </a:solidFill>
                <a:latin typeface="Arial"/>
                <a:cs typeface="Arial"/>
              </a:rPr>
              <a:t>UML </a:t>
            </a:r>
            <a:r>
              <a:rPr sz="2400" spc="-40" dirty="0">
                <a:solidFill>
                  <a:srgbClr val="585858"/>
                </a:solidFill>
                <a:latin typeface="Arial"/>
                <a:cs typeface="Arial"/>
              </a:rPr>
              <a:t>là </a:t>
            </a:r>
            <a:r>
              <a:rPr sz="2400" spc="45" dirty="0">
                <a:solidFill>
                  <a:srgbClr val="585858"/>
                </a:solidFill>
                <a:latin typeface="Arial"/>
                <a:cs typeface="Arial"/>
              </a:rPr>
              <a:t>ngôn </a:t>
            </a:r>
            <a:r>
              <a:rPr sz="2400" spc="-35" dirty="0">
                <a:solidFill>
                  <a:srgbClr val="585858"/>
                </a:solidFill>
                <a:latin typeface="Arial"/>
                <a:cs typeface="Arial"/>
              </a:rPr>
              <a:t>ngữ</a:t>
            </a:r>
            <a:r>
              <a:rPr sz="2400" spc="30" dirty="0">
                <a:solidFill>
                  <a:srgbClr val="585858"/>
                </a:solidFill>
                <a:latin typeface="Arial"/>
                <a:cs typeface="Arial"/>
              </a:rPr>
              <a:t> </a:t>
            </a:r>
            <a:r>
              <a:rPr sz="2400" spc="-50" dirty="0">
                <a:solidFill>
                  <a:srgbClr val="585858"/>
                </a:solidFill>
                <a:latin typeface="Arial"/>
                <a:cs typeface="Arial"/>
              </a:rPr>
              <a:t>để:</a:t>
            </a:r>
            <a:endParaRPr sz="2400" dirty="0">
              <a:latin typeface="Arial"/>
              <a:cs typeface="Arial"/>
            </a:endParaRPr>
          </a:p>
          <a:p>
            <a:pPr marL="332105">
              <a:spcBef>
                <a:spcPts val="710"/>
              </a:spcBef>
            </a:pPr>
            <a:r>
              <a:rPr sz="2400" spc="30" dirty="0">
                <a:solidFill>
                  <a:srgbClr val="585858"/>
                </a:solidFill>
                <a:latin typeface="Georgia"/>
                <a:cs typeface="Georgia"/>
              </a:rPr>
              <a:t>−</a:t>
            </a:r>
            <a:r>
              <a:rPr lang="en-US" sz="2400" spc="30" dirty="0" err="1">
                <a:solidFill>
                  <a:srgbClr val="585858"/>
                </a:solidFill>
                <a:latin typeface="Arial"/>
                <a:cs typeface="Arial"/>
              </a:rPr>
              <a:t>T</a:t>
            </a:r>
            <a:r>
              <a:rPr sz="2400" spc="30" dirty="0" err="1">
                <a:solidFill>
                  <a:srgbClr val="585858"/>
                </a:solidFill>
                <a:latin typeface="Arial"/>
                <a:cs typeface="Arial"/>
              </a:rPr>
              <a:t>rực</a:t>
            </a:r>
            <a:r>
              <a:rPr sz="2400" spc="30" dirty="0">
                <a:solidFill>
                  <a:srgbClr val="585858"/>
                </a:solidFill>
                <a:latin typeface="Arial"/>
                <a:cs typeface="Arial"/>
              </a:rPr>
              <a:t> </a:t>
            </a:r>
            <a:r>
              <a:rPr sz="2400" dirty="0">
                <a:solidFill>
                  <a:srgbClr val="585858"/>
                </a:solidFill>
                <a:latin typeface="Arial"/>
                <a:cs typeface="Arial"/>
              </a:rPr>
              <a:t>quan </a:t>
            </a:r>
            <a:r>
              <a:rPr sz="2400" spc="-20" dirty="0">
                <a:solidFill>
                  <a:srgbClr val="585858"/>
                </a:solidFill>
                <a:latin typeface="Arial"/>
                <a:cs typeface="Arial"/>
              </a:rPr>
              <a:t>hóa</a:t>
            </a:r>
            <a:r>
              <a:rPr sz="2400" spc="-40" dirty="0">
                <a:solidFill>
                  <a:srgbClr val="585858"/>
                </a:solidFill>
                <a:latin typeface="Arial"/>
                <a:cs typeface="Arial"/>
              </a:rPr>
              <a:t> </a:t>
            </a:r>
            <a:r>
              <a:rPr sz="2400" spc="-30" dirty="0">
                <a:solidFill>
                  <a:srgbClr val="585858"/>
                </a:solidFill>
                <a:latin typeface="Arial"/>
                <a:cs typeface="Arial"/>
              </a:rPr>
              <a:t>(visualizing)</a:t>
            </a:r>
            <a:endParaRPr sz="2400" dirty="0">
              <a:latin typeface="Arial"/>
              <a:cs typeface="Arial"/>
            </a:endParaRPr>
          </a:p>
          <a:p>
            <a:pPr marL="332105">
              <a:spcBef>
                <a:spcPts val="705"/>
              </a:spcBef>
            </a:pPr>
            <a:r>
              <a:rPr sz="2400" spc="30" dirty="0">
                <a:solidFill>
                  <a:srgbClr val="585858"/>
                </a:solidFill>
                <a:latin typeface="Georgia"/>
                <a:cs typeface="Georgia"/>
              </a:rPr>
              <a:t>−</a:t>
            </a:r>
            <a:r>
              <a:rPr lang="en-US" sz="2400" spc="30" dirty="0" err="1">
                <a:solidFill>
                  <a:srgbClr val="585858"/>
                </a:solidFill>
                <a:latin typeface="Georgia"/>
                <a:cs typeface="Georgia"/>
              </a:rPr>
              <a:t>Đ</a:t>
            </a:r>
            <a:r>
              <a:rPr sz="2400" spc="30" dirty="0" err="1">
                <a:solidFill>
                  <a:srgbClr val="585858"/>
                </a:solidFill>
                <a:latin typeface="Arial"/>
                <a:cs typeface="Arial"/>
              </a:rPr>
              <a:t>ặc</a:t>
            </a:r>
            <a:r>
              <a:rPr sz="2400" spc="30" dirty="0">
                <a:solidFill>
                  <a:srgbClr val="585858"/>
                </a:solidFill>
                <a:latin typeface="Arial"/>
                <a:cs typeface="Arial"/>
              </a:rPr>
              <a:t> </a:t>
            </a:r>
            <a:r>
              <a:rPr sz="2400" spc="15" dirty="0">
                <a:solidFill>
                  <a:srgbClr val="585858"/>
                </a:solidFill>
                <a:latin typeface="Arial"/>
                <a:cs typeface="Arial"/>
              </a:rPr>
              <a:t>tả</a:t>
            </a:r>
            <a:r>
              <a:rPr sz="2400" spc="-35" dirty="0">
                <a:solidFill>
                  <a:srgbClr val="585858"/>
                </a:solidFill>
                <a:latin typeface="Arial"/>
                <a:cs typeface="Arial"/>
              </a:rPr>
              <a:t> </a:t>
            </a:r>
            <a:r>
              <a:rPr sz="2000" spc="-10" dirty="0">
                <a:solidFill>
                  <a:srgbClr val="585858"/>
                </a:solidFill>
                <a:latin typeface="Arial"/>
                <a:cs typeface="Arial"/>
              </a:rPr>
              <a:t>(s</a:t>
            </a:r>
            <a:r>
              <a:rPr sz="2400" spc="-10" dirty="0">
                <a:solidFill>
                  <a:srgbClr val="585858"/>
                </a:solidFill>
                <a:latin typeface="Arial"/>
                <a:cs typeface="Arial"/>
              </a:rPr>
              <a:t>pecifying)</a:t>
            </a:r>
            <a:endParaRPr sz="2400" dirty="0">
              <a:latin typeface="Arial"/>
              <a:cs typeface="Arial"/>
            </a:endParaRPr>
          </a:p>
          <a:p>
            <a:pPr marL="332105">
              <a:spcBef>
                <a:spcPts val="720"/>
              </a:spcBef>
            </a:pPr>
            <a:r>
              <a:rPr sz="2400" dirty="0">
                <a:solidFill>
                  <a:srgbClr val="585858"/>
                </a:solidFill>
                <a:latin typeface="Georgia"/>
                <a:cs typeface="Georgia"/>
              </a:rPr>
              <a:t>−</a:t>
            </a:r>
            <a:r>
              <a:rPr lang="en-US" sz="2400" dirty="0" err="1">
                <a:solidFill>
                  <a:srgbClr val="585858"/>
                </a:solidFill>
                <a:latin typeface="Arial"/>
                <a:cs typeface="Arial"/>
              </a:rPr>
              <a:t>X</a:t>
            </a:r>
            <a:r>
              <a:rPr sz="2400" dirty="0" err="1">
                <a:solidFill>
                  <a:srgbClr val="585858"/>
                </a:solidFill>
                <a:latin typeface="Arial"/>
                <a:cs typeface="Arial"/>
              </a:rPr>
              <a:t>ây</a:t>
            </a:r>
            <a:r>
              <a:rPr sz="2400" dirty="0">
                <a:solidFill>
                  <a:srgbClr val="585858"/>
                </a:solidFill>
                <a:latin typeface="Arial"/>
                <a:cs typeface="Arial"/>
              </a:rPr>
              <a:t> </a:t>
            </a:r>
            <a:r>
              <a:rPr sz="2400" spc="-5" dirty="0">
                <a:solidFill>
                  <a:srgbClr val="585858"/>
                </a:solidFill>
                <a:latin typeface="Arial"/>
                <a:cs typeface="Arial"/>
              </a:rPr>
              <a:t>dựng</a:t>
            </a:r>
            <a:r>
              <a:rPr sz="2400" spc="-20" dirty="0">
                <a:solidFill>
                  <a:srgbClr val="585858"/>
                </a:solidFill>
                <a:latin typeface="Arial"/>
                <a:cs typeface="Arial"/>
              </a:rPr>
              <a:t> </a:t>
            </a:r>
            <a:r>
              <a:rPr sz="2400" spc="5" dirty="0">
                <a:solidFill>
                  <a:srgbClr val="585858"/>
                </a:solidFill>
                <a:latin typeface="Arial"/>
                <a:cs typeface="Arial"/>
              </a:rPr>
              <a:t>(constructing)</a:t>
            </a:r>
            <a:endParaRPr sz="2400" dirty="0">
              <a:latin typeface="Arial"/>
              <a:cs typeface="Arial"/>
            </a:endParaRPr>
          </a:p>
          <a:p>
            <a:pPr marL="332105">
              <a:spcBef>
                <a:spcPts val="710"/>
              </a:spcBef>
            </a:pPr>
            <a:r>
              <a:rPr sz="2400" spc="85" dirty="0">
                <a:solidFill>
                  <a:srgbClr val="585858"/>
                </a:solidFill>
                <a:latin typeface="Georgia"/>
                <a:cs typeface="Georgia"/>
              </a:rPr>
              <a:t>−</a:t>
            </a:r>
            <a:r>
              <a:rPr lang="en-US" sz="2400" spc="85" dirty="0" err="1">
                <a:solidFill>
                  <a:srgbClr val="585858"/>
                </a:solidFill>
                <a:latin typeface="Arial"/>
                <a:cs typeface="Arial"/>
              </a:rPr>
              <a:t>T</a:t>
            </a:r>
            <a:r>
              <a:rPr sz="2400" spc="85" dirty="0" err="1">
                <a:solidFill>
                  <a:srgbClr val="585858"/>
                </a:solidFill>
                <a:latin typeface="Arial"/>
                <a:cs typeface="Arial"/>
              </a:rPr>
              <a:t>ài</a:t>
            </a:r>
            <a:r>
              <a:rPr sz="2400" spc="85" dirty="0">
                <a:solidFill>
                  <a:srgbClr val="585858"/>
                </a:solidFill>
                <a:latin typeface="Arial"/>
                <a:cs typeface="Arial"/>
              </a:rPr>
              <a:t> </a:t>
            </a:r>
            <a:r>
              <a:rPr sz="2400" spc="5" dirty="0">
                <a:solidFill>
                  <a:srgbClr val="585858"/>
                </a:solidFill>
                <a:latin typeface="Arial"/>
                <a:cs typeface="Arial"/>
              </a:rPr>
              <a:t>liệu </a:t>
            </a:r>
            <a:r>
              <a:rPr sz="2400" spc="-20" dirty="0">
                <a:solidFill>
                  <a:srgbClr val="585858"/>
                </a:solidFill>
                <a:latin typeface="Arial"/>
                <a:cs typeface="Arial"/>
              </a:rPr>
              <a:t>hóa</a:t>
            </a:r>
            <a:r>
              <a:rPr sz="2400" spc="-70" dirty="0">
                <a:solidFill>
                  <a:srgbClr val="585858"/>
                </a:solidFill>
                <a:latin typeface="Arial"/>
                <a:cs typeface="Arial"/>
              </a:rPr>
              <a:t> </a:t>
            </a:r>
            <a:r>
              <a:rPr sz="2400" spc="15" dirty="0">
                <a:solidFill>
                  <a:srgbClr val="585858"/>
                </a:solidFill>
                <a:latin typeface="Arial"/>
                <a:cs typeface="Arial"/>
              </a:rPr>
              <a:t>(documenting)</a:t>
            </a:r>
            <a:endParaRPr sz="2400" dirty="0">
              <a:latin typeface="Arial"/>
              <a:cs typeface="Arial"/>
            </a:endParaRPr>
          </a:p>
          <a:p>
            <a:pPr marL="286385" marR="5080">
              <a:lnSpc>
                <a:spcPts val="2590"/>
              </a:lnSpc>
              <a:spcBef>
                <a:spcPts val="1839"/>
              </a:spcBef>
            </a:pPr>
            <a:r>
              <a:rPr lang="en-US" sz="2400" spc="-100" dirty="0" err="1">
                <a:solidFill>
                  <a:srgbClr val="585858"/>
                </a:solidFill>
                <a:latin typeface="Arial"/>
                <a:cs typeface="Arial"/>
              </a:rPr>
              <a:t>C</a:t>
            </a:r>
            <a:r>
              <a:rPr sz="2400" spc="-100" dirty="0" err="1">
                <a:solidFill>
                  <a:srgbClr val="585858"/>
                </a:solidFill>
                <a:latin typeface="Arial"/>
                <a:cs typeface="Arial"/>
              </a:rPr>
              <a:t>ác</a:t>
            </a:r>
            <a:r>
              <a:rPr sz="2400" spc="-100" dirty="0">
                <a:solidFill>
                  <a:srgbClr val="585858"/>
                </a:solidFill>
                <a:latin typeface="Arial"/>
                <a:cs typeface="Arial"/>
              </a:rPr>
              <a:t> </a:t>
            </a:r>
            <a:r>
              <a:rPr sz="2400" spc="-65" dirty="0">
                <a:solidFill>
                  <a:srgbClr val="585858"/>
                </a:solidFill>
                <a:latin typeface="Arial"/>
                <a:cs typeface="Arial"/>
              </a:rPr>
              <a:t>cấu </a:t>
            </a:r>
            <a:r>
              <a:rPr sz="2400" dirty="0" err="1">
                <a:solidFill>
                  <a:srgbClr val="585858"/>
                </a:solidFill>
                <a:latin typeface="Arial"/>
                <a:cs typeface="Arial"/>
              </a:rPr>
              <a:t>phần</a:t>
            </a:r>
            <a:r>
              <a:rPr sz="2400" dirty="0">
                <a:solidFill>
                  <a:srgbClr val="585858"/>
                </a:solidFill>
                <a:latin typeface="Arial"/>
                <a:cs typeface="Arial"/>
              </a:rPr>
              <a:t> </a:t>
            </a:r>
            <a:r>
              <a:rPr sz="2400" spc="-65" dirty="0" err="1">
                <a:solidFill>
                  <a:srgbClr val="585858"/>
                </a:solidFill>
                <a:latin typeface="Arial"/>
                <a:cs typeface="Arial"/>
              </a:rPr>
              <a:t>của</a:t>
            </a:r>
            <a:r>
              <a:rPr sz="2400" spc="-65" dirty="0">
                <a:solidFill>
                  <a:srgbClr val="585858"/>
                </a:solidFill>
                <a:latin typeface="Arial"/>
                <a:cs typeface="Arial"/>
              </a:rPr>
              <a:t> </a:t>
            </a:r>
            <a:r>
              <a:rPr sz="2400" spc="90" dirty="0">
                <a:solidFill>
                  <a:srgbClr val="585858"/>
                </a:solidFill>
                <a:latin typeface="Arial"/>
                <a:cs typeface="Arial"/>
              </a:rPr>
              <a:t>một </a:t>
            </a:r>
            <a:r>
              <a:rPr sz="2400" spc="-30" dirty="0">
                <a:solidFill>
                  <a:srgbClr val="585858"/>
                </a:solidFill>
                <a:latin typeface="Arial"/>
                <a:cs typeface="Arial"/>
              </a:rPr>
              <a:t>hệ </a:t>
            </a:r>
            <a:r>
              <a:rPr sz="2400" spc="65" dirty="0" err="1">
                <a:solidFill>
                  <a:srgbClr val="585858"/>
                </a:solidFill>
                <a:latin typeface="Arial"/>
                <a:cs typeface="Arial"/>
              </a:rPr>
              <a:t>thống</a:t>
            </a:r>
            <a:r>
              <a:rPr sz="2400" spc="65" dirty="0">
                <a:solidFill>
                  <a:srgbClr val="585858"/>
                </a:solidFill>
                <a:latin typeface="Arial"/>
                <a:cs typeface="Arial"/>
              </a:rPr>
              <a:t> </a:t>
            </a:r>
            <a:r>
              <a:rPr sz="2400" dirty="0" err="1">
                <a:solidFill>
                  <a:srgbClr val="585858"/>
                </a:solidFill>
                <a:latin typeface="Arial"/>
                <a:cs typeface="Arial"/>
              </a:rPr>
              <a:t>phần</a:t>
            </a:r>
            <a:r>
              <a:rPr sz="2400" dirty="0">
                <a:solidFill>
                  <a:srgbClr val="585858"/>
                </a:solidFill>
                <a:latin typeface="Arial"/>
                <a:cs typeface="Arial"/>
              </a:rPr>
              <a:t> </a:t>
            </a:r>
            <a:r>
              <a:rPr sz="2400" spc="10" dirty="0">
                <a:solidFill>
                  <a:srgbClr val="585858"/>
                </a:solidFill>
                <a:latin typeface="Arial"/>
                <a:cs typeface="Arial"/>
              </a:rPr>
              <a:t>mềm</a:t>
            </a:r>
            <a:endParaRPr sz="2400" dirty="0">
              <a:latin typeface="Arial"/>
              <a:cs typeface="Arial"/>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8006715" y="26670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13</a:t>
            </a:fld>
            <a:endParaRPr sz="1400">
              <a:latin typeface="Verdana"/>
              <a:cs typeface="Verdana"/>
            </a:endParaRPr>
          </a:p>
        </p:txBody>
      </p:sp>
    </p:spTree>
    <p:extLst>
      <p:ext uri="{BB962C8B-B14F-4D97-AF65-F5344CB8AC3E}">
        <p14:creationId xmlns:p14="http://schemas.microsoft.com/office/powerpoint/2010/main" val="90544500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5052" y="730454"/>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68</a:t>
            </a:r>
          </a:p>
        </p:txBody>
      </p:sp>
      <p:pic>
        <p:nvPicPr>
          <p:cNvPr id="3074" name="Picture 2" descr="Communication Diagram Example: Hotel Reserv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8458200" cy="476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5106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730708"/>
            <a:ext cx="6404762" cy="567463"/>
          </a:xfrm>
          <a:prstGeom prst="rect">
            <a:avLst/>
          </a:prstGeom>
        </p:spPr>
        <p:txBody>
          <a:bodyPr vert="horz" wrap="square" lIns="0" tIns="13335" rIns="0" bIns="0" rtlCol="0" anchor="t">
            <a:spAutoFit/>
          </a:bodyPr>
          <a:lstStyle/>
          <a:p>
            <a:pPr marL="12700">
              <a:spcBef>
                <a:spcPts val="105"/>
              </a:spcBef>
            </a:pPr>
            <a:r>
              <a:rPr spc="10" dirty="0"/>
              <a:t>Biểu</a:t>
            </a:r>
            <a:r>
              <a:rPr spc="-335" dirty="0"/>
              <a:t> </a:t>
            </a:r>
            <a:r>
              <a:rPr spc="170" dirty="0" err="1"/>
              <a:t>đồ</a:t>
            </a:r>
            <a:r>
              <a:rPr spc="-335" dirty="0"/>
              <a:t> </a:t>
            </a:r>
            <a:r>
              <a:rPr lang="en-US" spc="15" dirty="0" err="1"/>
              <a:t>tuần</a:t>
            </a:r>
            <a:r>
              <a:rPr lang="en-US" spc="15" dirty="0"/>
              <a:t> </a:t>
            </a:r>
            <a:r>
              <a:rPr lang="en-US" spc="15" dirty="0" err="1"/>
              <a:t>tự</a:t>
            </a:r>
            <a:r>
              <a:rPr lang="en-US" spc="15" dirty="0"/>
              <a:t> </a:t>
            </a:r>
            <a:r>
              <a:rPr spc="125" dirty="0" err="1"/>
              <a:t>và</a:t>
            </a:r>
            <a:r>
              <a:rPr spc="-335" dirty="0"/>
              <a:t> </a:t>
            </a:r>
            <a:r>
              <a:rPr lang="en-US" spc="200" dirty="0" err="1"/>
              <a:t>cộng</a:t>
            </a:r>
            <a:r>
              <a:rPr lang="en-US" spc="200" dirty="0"/>
              <a:t> </a:t>
            </a:r>
            <a:r>
              <a:rPr lang="en-US" spc="200" dirty="0" err="1"/>
              <a:t>tác</a:t>
            </a:r>
            <a:endParaRPr spc="70" dirty="0"/>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72</a:t>
            </a:r>
          </a:p>
        </p:txBody>
      </p:sp>
      <p:sp>
        <p:nvSpPr>
          <p:cNvPr id="3" name="object 3"/>
          <p:cNvSpPr txBox="1"/>
          <p:nvPr/>
        </p:nvSpPr>
        <p:spPr>
          <a:xfrm>
            <a:off x="2574443" y="1625799"/>
            <a:ext cx="7040245" cy="3646510"/>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 dirty="0">
                <a:solidFill>
                  <a:srgbClr val="585858"/>
                </a:solidFill>
                <a:latin typeface="Arial"/>
                <a:cs typeface="Arial"/>
              </a:rPr>
              <a:t>Giống</a:t>
            </a:r>
            <a:r>
              <a:rPr sz="2400" spc="20" dirty="0">
                <a:solidFill>
                  <a:srgbClr val="585858"/>
                </a:solidFill>
                <a:latin typeface="Arial"/>
                <a:cs typeface="Arial"/>
              </a:rPr>
              <a:t> </a:t>
            </a:r>
            <a:r>
              <a:rPr sz="2400" spc="-40" dirty="0">
                <a:solidFill>
                  <a:srgbClr val="585858"/>
                </a:solidFill>
                <a:latin typeface="Arial"/>
                <a:cs typeface="Arial"/>
              </a:rPr>
              <a:t>nhau:</a:t>
            </a:r>
            <a:endParaRPr sz="2400">
              <a:latin typeface="Arial"/>
              <a:cs typeface="Arial"/>
            </a:endParaRPr>
          </a:p>
          <a:p>
            <a:pPr marL="286385" indent="-274320">
              <a:spcBef>
                <a:spcPts val="1510"/>
              </a:spcBef>
              <a:buChar char="•"/>
              <a:tabLst>
                <a:tab pos="286385" algn="l"/>
                <a:tab pos="287020" algn="l"/>
              </a:tabLst>
            </a:pPr>
            <a:r>
              <a:rPr sz="2400" spc="-95" dirty="0">
                <a:solidFill>
                  <a:srgbClr val="585858"/>
                </a:solidFill>
                <a:latin typeface="Arial"/>
                <a:cs typeface="Arial"/>
              </a:rPr>
              <a:t>Tương </a:t>
            </a:r>
            <a:r>
              <a:rPr sz="2400" spc="-35" dirty="0">
                <a:solidFill>
                  <a:srgbClr val="585858"/>
                </a:solidFill>
                <a:latin typeface="Arial"/>
                <a:cs typeface="Arial"/>
              </a:rPr>
              <a:t>đương </a:t>
            </a:r>
            <a:r>
              <a:rPr sz="2400" spc="-65" dirty="0">
                <a:solidFill>
                  <a:srgbClr val="585858"/>
                </a:solidFill>
                <a:latin typeface="Arial"/>
                <a:cs typeface="Arial"/>
              </a:rPr>
              <a:t>về </a:t>
            </a:r>
            <a:r>
              <a:rPr sz="2400" spc="-35" dirty="0">
                <a:solidFill>
                  <a:srgbClr val="585858"/>
                </a:solidFill>
                <a:latin typeface="Arial"/>
                <a:cs typeface="Arial"/>
              </a:rPr>
              <a:t>ngữ</a:t>
            </a:r>
            <a:r>
              <a:rPr sz="2400" spc="180" dirty="0">
                <a:solidFill>
                  <a:srgbClr val="585858"/>
                </a:solidFill>
                <a:latin typeface="Arial"/>
                <a:cs typeface="Arial"/>
              </a:rPr>
              <a:t> </a:t>
            </a:r>
            <a:r>
              <a:rPr sz="2400" spc="-15" dirty="0">
                <a:solidFill>
                  <a:srgbClr val="585858"/>
                </a:solidFill>
                <a:latin typeface="Arial"/>
                <a:cs typeface="Arial"/>
              </a:rPr>
              <a:t>nghĩa</a:t>
            </a:r>
            <a:endParaRPr sz="2400">
              <a:latin typeface="Arial"/>
              <a:cs typeface="Arial"/>
            </a:endParaRPr>
          </a:p>
          <a:p>
            <a:pPr marL="560705" lvl="1" indent="-229235">
              <a:lnSpc>
                <a:spcPts val="2280"/>
              </a:lnSpc>
              <a:spcBef>
                <a:spcPts val="775"/>
              </a:spcBef>
              <a:buFont typeface="Georgia"/>
              <a:buChar char="−"/>
              <a:tabLst>
                <a:tab pos="561340" algn="l"/>
              </a:tabLst>
            </a:pPr>
            <a:r>
              <a:rPr sz="2000" spc="-25" dirty="0">
                <a:solidFill>
                  <a:srgbClr val="585858"/>
                </a:solidFill>
                <a:latin typeface="Arial"/>
                <a:cs typeface="Arial"/>
              </a:rPr>
              <a:t>Cùng </a:t>
            </a:r>
            <a:r>
              <a:rPr sz="2000" spc="-70" dirty="0">
                <a:solidFill>
                  <a:srgbClr val="585858"/>
                </a:solidFill>
                <a:latin typeface="Arial"/>
                <a:cs typeface="Arial"/>
              </a:rPr>
              <a:t>đưa </a:t>
            </a:r>
            <a:r>
              <a:rPr sz="2000" spc="-35" dirty="0">
                <a:solidFill>
                  <a:srgbClr val="585858"/>
                </a:solidFill>
                <a:latin typeface="Arial"/>
                <a:cs typeface="Arial"/>
              </a:rPr>
              <a:t>ra </a:t>
            </a:r>
            <a:r>
              <a:rPr sz="2000" spc="60" dirty="0">
                <a:solidFill>
                  <a:srgbClr val="585858"/>
                </a:solidFill>
                <a:latin typeface="Arial"/>
                <a:cs typeface="Arial"/>
              </a:rPr>
              <a:t>thông tin </a:t>
            </a:r>
            <a:r>
              <a:rPr sz="2000" spc="-55" dirty="0">
                <a:solidFill>
                  <a:srgbClr val="585858"/>
                </a:solidFill>
                <a:latin typeface="Arial"/>
                <a:cs typeface="Arial"/>
              </a:rPr>
              <a:t>về </a:t>
            </a:r>
            <a:r>
              <a:rPr sz="2000" spc="-160" dirty="0">
                <a:solidFill>
                  <a:srgbClr val="585858"/>
                </a:solidFill>
                <a:latin typeface="Arial"/>
                <a:cs typeface="Arial"/>
              </a:rPr>
              <a:t>sự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5" dirty="0">
                <a:solidFill>
                  <a:srgbClr val="585858"/>
                </a:solidFill>
                <a:latin typeface="Arial"/>
                <a:cs typeface="Arial"/>
              </a:rPr>
              <a:t>đối</a:t>
            </a:r>
            <a:r>
              <a:rPr sz="2000" spc="-175" dirty="0">
                <a:solidFill>
                  <a:srgbClr val="585858"/>
                </a:solidFill>
                <a:latin typeface="Arial"/>
                <a:cs typeface="Arial"/>
              </a:rPr>
              <a:t> </a:t>
            </a:r>
            <a:r>
              <a:rPr sz="2000" spc="-15" dirty="0">
                <a:solidFill>
                  <a:srgbClr val="585858"/>
                </a:solidFill>
                <a:latin typeface="Arial"/>
                <a:cs typeface="Arial"/>
              </a:rPr>
              <a:t>tượng</a:t>
            </a:r>
            <a:endParaRPr sz="2000">
              <a:latin typeface="Arial"/>
              <a:cs typeface="Arial"/>
            </a:endParaRPr>
          </a:p>
          <a:p>
            <a:pPr marL="560705">
              <a:lnSpc>
                <a:spcPts val="2280"/>
              </a:lnSpc>
            </a:pPr>
            <a:r>
              <a:rPr sz="2000" dirty="0">
                <a:solidFill>
                  <a:srgbClr val="585858"/>
                </a:solidFill>
                <a:latin typeface="Arial"/>
                <a:cs typeface="Arial"/>
              </a:rPr>
              <a:t>qua </a:t>
            </a:r>
            <a:r>
              <a:rPr sz="2000" spc="-85" dirty="0">
                <a:solidFill>
                  <a:srgbClr val="585858"/>
                </a:solidFill>
                <a:latin typeface="Arial"/>
                <a:cs typeface="Arial"/>
              </a:rPr>
              <a:t>các </a:t>
            </a:r>
            <a:r>
              <a:rPr sz="2000" spc="60" dirty="0">
                <a:solidFill>
                  <a:srgbClr val="585858"/>
                </a:solidFill>
                <a:latin typeface="Arial"/>
                <a:cs typeface="Arial"/>
              </a:rPr>
              <a:t>thông</a:t>
            </a:r>
            <a:r>
              <a:rPr sz="2000" spc="20" dirty="0">
                <a:solidFill>
                  <a:srgbClr val="585858"/>
                </a:solidFill>
                <a:latin typeface="Arial"/>
                <a:cs typeface="Arial"/>
              </a:rPr>
              <a:t> điệp</a:t>
            </a:r>
            <a:endParaRPr sz="2000">
              <a:latin typeface="Arial"/>
              <a:cs typeface="Arial"/>
            </a:endParaRPr>
          </a:p>
          <a:p>
            <a:pPr marL="560705" marR="325755" lvl="1" indent="-228600">
              <a:lnSpc>
                <a:spcPts val="2160"/>
              </a:lnSpc>
              <a:spcBef>
                <a:spcPts val="1025"/>
              </a:spcBef>
              <a:buFont typeface="Georgia"/>
              <a:buChar char="−"/>
              <a:tabLst>
                <a:tab pos="561340" algn="l"/>
              </a:tabLst>
            </a:pPr>
            <a:r>
              <a:rPr sz="2000" spc="-75" dirty="0">
                <a:solidFill>
                  <a:srgbClr val="585858"/>
                </a:solidFill>
                <a:latin typeface="Arial"/>
                <a:cs typeface="Arial"/>
              </a:rPr>
              <a:t>Có </a:t>
            </a:r>
            <a:r>
              <a:rPr sz="2000" spc="25" dirty="0">
                <a:solidFill>
                  <a:srgbClr val="585858"/>
                </a:solidFill>
                <a:latin typeface="Arial"/>
                <a:cs typeface="Arial"/>
              </a:rPr>
              <a:t>thể </a:t>
            </a:r>
            <a:r>
              <a:rPr sz="2000" spc="-20" dirty="0">
                <a:solidFill>
                  <a:srgbClr val="585858"/>
                </a:solidFill>
                <a:latin typeface="Arial"/>
                <a:cs typeface="Arial"/>
              </a:rPr>
              <a:t>chuyển </a:t>
            </a:r>
            <a:r>
              <a:rPr sz="2000" spc="50" dirty="0">
                <a:solidFill>
                  <a:srgbClr val="585858"/>
                </a:solidFill>
                <a:latin typeface="Arial"/>
                <a:cs typeface="Arial"/>
              </a:rPr>
              <a:t>đổi </a:t>
            </a:r>
            <a:r>
              <a:rPr sz="2000" spc="-40" dirty="0">
                <a:solidFill>
                  <a:srgbClr val="585858"/>
                </a:solidFill>
                <a:latin typeface="Arial"/>
                <a:cs typeface="Arial"/>
              </a:rPr>
              <a:t>giữa </a:t>
            </a:r>
            <a:r>
              <a:rPr sz="2000" spc="-10" dirty="0">
                <a:solidFill>
                  <a:srgbClr val="585858"/>
                </a:solidFill>
                <a:latin typeface="Arial"/>
                <a:cs typeface="Arial"/>
              </a:rPr>
              <a:t>hai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20" dirty="0">
                <a:solidFill>
                  <a:srgbClr val="585858"/>
                </a:solidFill>
                <a:latin typeface="Arial"/>
                <a:cs typeface="Arial"/>
              </a:rPr>
              <a:t>mà </a:t>
            </a:r>
            <a:r>
              <a:rPr sz="2000" spc="30" dirty="0">
                <a:solidFill>
                  <a:srgbClr val="585858"/>
                </a:solidFill>
                <a:latin typeface="Arial"/>
                <a:cs typeface="Arial"/>
              </a:rPr>
              <a:t>không mất</a:t>
            </a:r>
            <a:r>
              <a:rPr sz="2000" spc="-155" dirty="0">
                <a:solidFill>
                  <a:srgbClr val="585858"/>
                </a:solidFill>
                <a:latin typeface="Arial"/>
                <a:cs typeface="Arial"/>
              </a:rPr>
              <a:t> </a:t>
            </a:r>
            <a:r>
              <a:rPr sz="2000" spc="25" dirty="0">
                <a:solidFill>
                  <a:srgbClr val="585858"/>
                </a:solidFill>
                <a:latin typeface="Arial"/>
                <a:cs typeface="Arial"/>
              </a:rPr>
              <a:t>mát  </a:t>
            </a:r>
            <a:r>
              <a:rPr sz="2000" spc="60" dirty="0">
                <a:solidFill>
                  <a:srgbClr val="585858"/>
                </a:solidFill>
                <a:latin typeface="Arial"/>
                <a:cs typeface="Arial"/>
              </a:rPr>
              <a:t>thông</a:t>
            </a:r>
            <a:r>
              <a:rPr sz="2000" spc="-40" dirty="0">
                <a:solidFill>
                  <a:srgbClr val="585858"/>
                </a:solidFill>
                <a:latin typeface="Arial"/>
                <a:cs typeface="Arial"/>
              </a:rPr>
              <a:t> </a:t>
            </a:r>
            <a:r>
              <a:rPr sz="2000" spc="60" dirty="0">
                <a:solidFill>
                  <a:srgbClr val="585858"/>
                </a:solidFill>
                <a:latin typeface="Arial"/>
                <a:cs typeface="Arial"/>
              </a:rPr>
              <a:t>tin</a:t>
            </a:r>
            <a:endParaRPr sz="2000">
              <a:latin typeface="Arial"/>
              <a:cs typeface="Arial"/>
            </a:endParaRPr>
          </a:p>
          <a:p>
            <a:pPr marL="286385" indent="-274320">
              <a:spcBef>
                <a:spcPts val="1465"/>
              </a:spcBef>
              <a:buChar char="•"/>
              <a:tabLst>
                <a:tab pos="286385" algn="l"/>
                <a:tab pos="287020" algn="l"/>
              </a:tabLst>
            </a:pPr>
            <a:r>
              <a:rPr sz="2400" spc="110" dirty="0">
                <a:solidFill>
                  <a:srgbClr val="585858"/>
                </a:solidFill>
                <a:latin typeface="Arial"/>
                <a:cs typeface="Arial"/>
              </a:rPr>
              <a:t>Mô </a:t>
            </a:r>
            <a:r>
              <a:rPr sz="2400" spc="-10" dirty="0">
                <a:solidFill>
                  <a:srgbClr val="585858"/>
                </a:solidFill>
                <a:latin typeface="Arial"/>
                <a:cs typeface="Arial"/>
              </a:rPr>
              <a:t>hình hóa </a:t>
            </a:r>
            <a:r>
              <a:rPr sz="2400" spc="-25" dirty="0">
                <a:solidFill>
                  <a:srgbClr val="585858"/>
                </a:solidFill>
                <a:latin typeface="Arial"/>
                <a:cs typeface="Arial"/>
              </a:rPr>
              <a:t>phương </a:t>
            </a:r>
            <a:r>
              <a:rPr sz="2400" spc="15" dirty="0">
                <a:solidFill>
                  <a:srgbClr val="585858"/>
                </a:solidFill>
                <a:latin typeface="Arial"/>
                <a:cs typeface="Arial"/>
              </a:rPr>
              <a:t>diện </a:t>
            </a:r>
            <a:r>
              <a:rPr sz="2400" spc="60" dirty="0">
                <a:solidFill>
                  <a:srgbClr val="585858"/>
                </a:solidFill>
                <a:latin typeface="Arial"/>
                <a:cs typeface="Arial"/>
              </a:rPr>
              <a:t>động </a:t>
            </a:r>
            <a:r>
              <a:rPr sz="2400" spc="-65" dirty="0">
                <a:solidFill>
                  <a:srgbClr val="585858"/>
                </a:solidFill>
                <a:latin typeface="Arial"/>
                <a:cs typeface="Arial"/>
              </a:rPr>
              <a:t>của </a:t>
            </a:r>
            <a:r>
              <a:rPr sz="2400" spc="-30" dirty="0">
                <a:solidFill>
                  <a:srgbClr val="585858"/>
                </a:solidFill>
                <a:latin typeface="Arial"/>
                <a:cs typeface="Arial"/>
              </a:rPr>
              <a:t>hệ</a:t>
            </a:r>
            <a:r>
              <a:rPr sz="2400" spc="-45"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286385" indent="-274320">
              <a:spcBef>
                <a:spcPts val="1515"/>
              </a:spcBef>
              <a:buChar char="•"/>
              <a:tabLst>
                <a:tab pos="286385" algn="l"/>
                <a:tab pos="287020" algn="l"/>
              </a:tabLst>
            </a:pPr>
            <a:r>
              <a:rPr sz="2400" spc="110" dirty="0">
                <a:solidFill>
                  <a:srgbClr val="585858"/>
                </a:solidFill>
                <a:latin typeface="Arial"/>
                <a:cs typeface="Arial"/>
              </a:rPr>
              <a:t>Mô </a:t>
            </a:r>
            <a:r>
              <a:rPr sz="2400" spc="-5" dirty="0">
                <a:solidFill>
                  <a:srgbClr val="585858"/>
                </a:solidFill>
                <a:latin typeface="Arial"/>
                <a:cs typeface="Arial"/>
              </a:rPr>
              <a:t>hình </a:t>
            </a:r>
            <a:r>
              <a:rPr sz="2400" spc="-10" dirty="0">
                <a:solidFill>
                  <a:srgbClr val="585858"/>
                </a:solidFill>
                <a:latin typeface="Arial"/>
                <a:cs typeface="Arial"/>
              </a:rPr>
              <a:t>hóa </a:t>
            </a:r>
            <a:r>
              <a:rPr sz="2400" spc="-15" dirty="0">
                <a:solidFill>
                  <a:srgbClr val="585858"/>
                </a:solidFill>
                <a:latin typeface="Arial"/>
                <a:cs typeface="Arial"/>
              </a:rPr>
              <a:t>kịch </a:t>
            </a:r>
            <a:r>
              <a:rPr sz="2400" spc="-5" dirty="0">
                <a:solidFill>
                  <a:srgbClr val="585858"/>
                </a:solidFill>
                <a:latin typeface="Arial"/>
                <a:cs typeface="Arial"/>
              </a:rPr>
              <a:t>bản </a:t>
            </a:r>
            <a:r>
              <a:rPr sz="2400" spc="-80" dirty="0">
                <a:solidFill>
                  <a:srgbClr val="585858"/>
                </a:solidFill>
                <a:latin typeface="Arial"/>
                <a:cs typeface="Arial"/>
              </a:rPr>
              <a:t>use</a:t>
            </a:r>
            <a:r>
              <a:rPr sz="2400" spc="-65" dirty="0">
                <a:solidFill>
                  <a:srgbClr val="585858"/>
                </a:solidFill>
                <a:latin typeface="Arial"/>
                <a:cs typeface="Arial"/>
              </a:rPr>
              <a:t> </a:t>
            </a:r>
            <a:r>
              <a:rPr sz="2400" spc="-125" dirty="0">
                <a:solidFill>
                  <a:srgbClr val="585858"/>
                </a:solidFill>
                <a:latin typeface="Arial"/>
                <a:cs typeface="Arial"/>
              </a:rPr>
              <a:t>case.</a:t>
            </a:r>
            <a:endParaRPr sz="2400">
              <a:latin typeface="Arial"/>
              <a:cs typeface="Arial"/>
            </a:endParaRPr>
          </a:p>
        </p:txBody>
      </p:sp>
      <p:sp>
        <p:nvSpPr>
          <p:cNvPr id="5" name="Oval Callout 4"/>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Khác</a:t>
            </a:r>
            <a:r>
              <a:rPr lang="en-US" dirty="0"/>
              <a:t> </a:t>
            </a:r>
            <a:r>
              <a:rPr lang="en-US" dirty="0" err="1"/>
              <a:t>nhau</a:t>
            </a:r>
            <a:r>
              <a:rPr lang="en-US" dirty="0"/>
              <a:t> ở </a:t>
            </a:r>
            <a:r>
              <a:rPr lang="en-US" dirty="0" err="1"/>
              <a:t>điểm</a:t>
            </a:r>
            <a:r>
              <a:rPr lang="en-US" dirty="0"/>
              <a:t> </a:t>
            </a:r>
            <a:r>
              <a:rPr lang="en-US" dirty="0" err="1"/>
              <a:t>nào</a:t>
            </a:r>
            <a:r>
              <a:rPr lang="en-US" dirty="0"/>
              <a:t>?</a:t>
            </a:r>
          </a:p>
        </p:txBody>
      </p:sp>
    </p:spTree>
    <p:extLst>
      <p:ext uri="{BB962C8B-B14F-4D97-AF65-F5344CB8AC3E}">
        <p14:creationId xmlns:p14="http://schemas.microsoft.com/office/powerpoint/2010/main" val="109042732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417158" cy="567463"/>
          </a:xfrm>
          <a:prstGeom prst="rect">
            <a:avLst/>
          </a:prstGeom>
        </p:spPr>
        <p:txBody>
          <a:bodyPr vert="horz" wrap="square" lIns="0" tIns="13335" rIns="0" bIns="0" rtlCol="0" anchor="t">
            <a:spAutoFit/>
          </a:bodyPr>
          <a:lstStyle/>
          <a:p>
            <a:pPr marL="12700">
              <a:spcBef>
                <a:spcPts val="105"/>
              </a:spcBef>
            </a:pPr>
            <a:r>
              <a:rPr spc="10" dirty="0"/>
              <a:t>Biểu</a:t>
            </a:r>
            <a:r>
              <a:rPr spc="-335" dirty="0"/>
              <a:t> </a:t>
            </a:r>
            <a:r>
              <a:rPr spc="170" dirty="0" err="1"/>
              <a:t>đồ</a:t>
            </a:r>
            <a:r>
              <a:rPr spc="-335" dirty="0"/>
              <a:t> </a:t>
            </a:r>
            <a:r>
              <a:rPr lang="en-US" spc="15" dirty="0" err="1"/>
              <a:t>tuần</a:t>
            </a:r>
            <a:r>
              <a:rPr lang="en-US" spc="15" dirty="0"/>
              <a:t> </a:t>
            </a:r>
            <a:r>
              <a:rPr lang="en-US" spc="15" dirty="0" err="1"/>
              <a:t>tự</a:t>
            </a:r>
            <a:r>
              <a:rPr lang="en-US" spc="15" dirty="0"/>
              <a:t> </a:t>
            </a:r>
            <a:r>
              <a:rPr spc="125" dirty="0" err="1"/>
              <a:t>và</a:t>
            </a:r>
            <a:r>
              <a:rPr spc="-335" dirty="0"/>
              <a:t> </a:t>
            </a:r>
            <a:r>
              <a:rPr lang="en-US" spc="200" dirty="0" err="1"/>
              <a:t>cộng</a:t>
            </a:r>
            <a:r>
              <a:rPr lang="en-US" spc="200" dirty="0"/>
              <a:t> </a:t>
            </a:r>
            <a:r>
              <a:rPr lang="en-US" spc="200" dirty="0" err="1"/>
              <a:t>tác</a:t>
            </a:r>
            <a:endParaRPr spc="70" dirty="0"/>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73</a:t>
            </a:r>
          </a:p>
        </p:txBody>
      </p:sp>
      <p:sp>
        <p:nvSpPr>
          <p:cNvPr id="3" name="object 3"/>
          <p:cNvSpPr txBox="1">
            <a:spLocks noGrp="1"/>
          </p:cNvSpPr>
          <p:nvPr>
            <p:ph sz="half" idx="2"/>
          </p:nvPr>
        </p:nvSpPr>
        <p:spPr>
          <a:xfrm>
            <a:off x="2133600" y="1905000"/>
            <a:ext cx="4313864" cy="3219471"/>
          </a:xfrm>
          <a:prstGeom prst="rect">
            <a:avLst/>
          </a:prstGeom>
        </p:spPr>
        <p:txBody>
          <a:bodyPr vert="horz" wrap="square" lIns="0" tIns="13335" rIns="0" bIns="0" rtlCol="0">
            <a:spAutoFit/>
          </a:bodyPr>
          <a:lstStyle/>
          <a:p>
            <a:pPr marL="0" indent="0" algn="ctr">
              <a:spcBef>
                <a:spcPts val="105"/>
              </a:spcBef>
              <a:buNone/>
            </a:pPr>
            <a:r>
              <a:rPr b="1" spc="-85" dirty="0"/>
              <a:t>Biểu </a:t>
            </a:r>
            <a:r>
              <a:rPr b="1" spc="-45" dirty="0"/>
              <a:t>đồ </a:t>
            </a:r>
            <a:r>
              <a:rPr b="1" spc="20" dirty="0"/>
              <a:t>tuần</a:t>
            </a:r>
            <a:r>
              <a:rPr b="1" spc="60" dirty="0"/>
              <a:t> </a:t>
            </a:r>
            <a:r>
              <a:rPr b="1" spc="-15" dirty="0"/>
              <a:t>tự</a:t>
            </a:r>
          </a:p>
          <a:p>
            <a:pPr marL="560705" marR="382270" indent="-228600" algn="just">
              <a:lnSpc>
                <a:spcPct val="80000"/>
              </a:lnSpc>
              <a:spcBef>
                <a:spcPts val="2520"/>
              </a:spcBef>
              <a:buChar char="•"/>
              <a:tabLst>
                <a:tab pos="560705" algn="l"/>
                <a:tab pos="561340" algn="l"/>
              </a:tabLst>
            </a:pPr>
            <a:r>
              <a:rPr sz="2000" spc="-55" dirty="0">
                <a:latin typeface="Arial"/>
                <a:cs typeface="Arial"/>
              </a:rPr>
              <a:t>Chỉ </a:t>
            </a:r>
            <a:r>
              <a:rPr sz="2000" spc="-35" dirty="0">
                <a:latin typeface="Arial"/>
                <a:cs typeface="Arial"/>
              </a:rPr>
              <a:t>ra </a:t>
            </a:r>
            <a:r>
              <a:rPr sz="2000" spc="-5" dirty="0">
                <a:latin typeface="Arial"/>
                <a:cs typeface="Arial"/>
              </a:rPr>
              <a:t>thứ </a:t>
            </a:r>
            <a:r>
              <a:rPr sz="2000" spc="-20" dirty="0">
                <a:latin typeface="Arial"/>
                <a:cs typeface="Arial"/>
              </a:rPr>
              <a:t>tự </a:t>
            </a:r>
            <a:r>
              <a:rPr sz="2000" spc="30" dirty="0">
                <a:latin typeface="Arial"/>
                <a:cs typeface="Arial"/>
              </a:rPr>
              <a:t>rõ </a:t>
            </a:r>
            <a:r>
              <a:rPr sz="2000" spc="5" dirty="0">
                <a:latin typeface="Arial"/>
                <a:cs typeface="Arial"/>
              </a:rPr>
              <a:t>ràng  </a:t>
            </a:r>
            <a:r>
              <a:rPr sz="2000" spc="-50" dirty="0">
                <a:latin typeface="Arial"/>
                <a:cs typeface="Arial"/>
              </a:rPr>
              <a:t>của </a:t>
            </a:r>
            <a:r>
              <a:rPr sz="2000" spc="-85" dirty="0">
                <a:latin typeface="Arial"/>
                <a:cs typeface="Arial"/>
              </a:rPr>
              <a:t>các </a:t>
            </a:r>
            <a:r>
              <a:rPr sz="2000" spc="60" dirty="0">
                <a:latin typeface="Arial"/>
                <a:cs typeface="Arial"/>
              </a:rPr>
              <a:t>thông</a:t>
            </a:r>
            <a:r>
              <a:rPr sz="2000" spc="30" dirty="0">
                <a:latin typeface="Arial"/>
                <a:cs typeface="Arial"/>
              </a:rPr>
              <a:t> </a:t>
            </a:r>
            <a:r>
              <a:rPr sz="2000" spc="25" dirty="0">
                <a:latin typeface="Arial"/>
                <a:cs typeface="Arial"/>
              </a:rPr>
              <a:t>điệp</a:t>
            </a:r>
            <a:endParaRPr sz="2000" dirty="0">
              <a:latin typeface="Arial"/>
              <a:cs typeface="Arial"/>
            </a:endParaRPr>
          </a:p>
          <a:p>
            <a:pPr marL="560705" indent="-229235" algn="just">
              <a:lnSpc>
                <a:spcPts val="2160"/>
              </a:lnSpc>
              <a:spcBef>
                <a:spcPts val="530"/>
              </a:spcBef>
              <a:buChar char="•"/>
              <a:tabLst>
                <a:tab pos="560705" algn="l"/>
                <a:tab pos="561340" algn="l"/>
              </a:tabLst>
            </a:pPr>
            <a:r>
              <a:rPr sz="2000" spc="-75" dirty="0">
                <a:latin typeface="Arial"/>
                <a:cs typeface="Arial"/>
              </a:rPr>
              <a:t>Thể </a:t>
            </a:r>
            <a:r>
              <a:rPr sz="2000" dirty="0">
                <a:latin typeface="Arial"/>
                <a:cs typeface="Arial"/>
              </a:rPr>
              <a:t>hiện </a:t>
            </a:r>
            <a:r>
              <a:rPr sz="2000" spc="100" dirty="0">
                <a:latin typeface="Arial"/>
                <a:cs typeface="Arial"/>
              </a:rPr>
              <a:t>tốt </a:t>
            </a:r>
            <a:r>
              <a:rPr sz="2000" spc="-25" dirty="0" err="1">
                <a:latin typeface="Arial"/>
                <a:cs typeface="Arial"/>
              </a:rPr>
              <a:t>hơn</a:t>
            </a:r>
            <a:r>
              <a:rPr sz="2000" spc="-85" dirty="0">
                <a:latin typeface="Arial"/>
                <a:cs typeface="Arial"/>
              </a:rPr>
              <a:t> </a:t>
            </a:r>
            <a:r>
              <a:rPr sz="2000" spc="35" dirty="0" err="1">
                <a:latin typeface="Arial"/>
                <a:cs typeface="Arial"/>
              </a:rPr>
              <a:t>luồng</a:t>
            </a:r>
            <a:r>
              <a:rPr lang="en-US" sz="2000" spc="35" dirty="0">
                <a:latin typeface="Arial"/>
                <a:cs typeface="Arial"/>
              </a:rPr>
              <a:t> </a:t>
            </a:r>
            <a:r>
              <a:rPr sz="2000" spc="15" dirty="0" err="1">
                <a:latin typeface="Arial"/>
                <a:cs typeface="Arial"/>
              </a:rPr>
              <a:t>công</a:t>
            </a:r>
            <a:r>
              <a:rPr sz="2000" spc="-95" dirty="0">
                <a:latin typeface="Arial"/>
                <a:cs typeface="Arial"/>
              </a:rPr>
              <a:t> </a:t>
            </a:r>
            <a:r>
              <a:rPr sz="2000" spc="-35" dirty="0">
                <a:latin typeface="Arial"/>
                <a:cs typeface="Arial"/>
              </a:rPr>
              <a:t>việc</a:t>
            </a:r>
            <a:endParaRPr sz="2000" dirty="0">
              <a:latin typeface="Arial"/>
              <a:cs typeface="Arial"/>
            </a:endParaRPr>
          </a:p>
          <a:p>
            <a:pPr marL="560705" marR="5080" indent="-228600" algn="just">
              <a:lnSpc>
                <a:spcPts val="1920"/>
              </a:lnSpc>
              <a:spcBef>
                <a:spcPts val="980"/>
              </a:spcBef>
              <a:buChar char="•"/>
              <a:tabLst>
                <a:tab pos="560705" algn="l"/>
                <a:tab pos="561340" algn="l"/>
              </a:tabLst>
            </a:pPr>
            <a:r>
              <a:rPr sz="2000" spc="95" dirty="0">
                <a:latin typeface="Arial"/>
                <a:cs typeface="Arial"/>
              </a:rPr>
              <a:t>Mô </a:t>
            </a:r>
            <a:r>
              <a:rPr sz="2000" spc="-5" dirty="0">
                <a:latin typeface="Arial"/>
                <a:cs typeface="Arial"/>
              </a:rPr>
              <a:t>hình </a:t>
            </a:r>
            <a:r>
              <a:rPr sz="2000" spc="-10" dirty="0">
                <a:latin typeface="Arial"/>
                <a:cs typeface="Arial"/>
              </a:rPr>
              <a:t>hóa </a:t>
            </a:r>
            <a:r>
              <a:rPr sz="2000" spc="-25" dirty="0">
                <a:latin typeface="Arial"/>
                <a:cs typeface="Arial"/>
              </a:rPr>
              <a:t>trực </a:t>
            </a:r>
            <a:r>
              <a:rPr sz="2000" dirty="0" err="1">
                <a:latin typeface="Arial"/>
                <a:cs typeface="Arial"/>
              </a:rPr>
              <a:t>quan</a:t>
            </a:r>
            <a:r>
              <a:rPr sz="2000" dirty="0">
                <a:latin typeface="Arial"/>
                <a:cs typeface="Arial"/>
              </a:rPr>
              <a:t> </a:t>
            </a:r>
            <a:r>
              <a:rPr sz="2000" spc="-25" dirty="0" err="1">
                <a:latin typeface="Arial"/>
                <a:cs typeface="Arial"/>
              </a:rPr>
              <a:t>hơn</a:t>
            </a:r>
            <a:r>
              <a:rPr sz="2000" spc="-25" dirty="0">
                <a:latin typeface="Arial"/>
                <a:cs typeface="Arial"/>
              </a:rPr>
              <a:t> </a:t>
            </a:r>
            <a:r>
              <a:rPr sz="2000" spc="15" dirty="0">
                <a:latin typeface="Arial"/>
                <a:cs typeface="Arial"/>
              </a:rPr>
              <a:t>toàn </a:t>
            </a:r>
            <a:r>
              <a:rPr sz="2000" spc="60" dirty="0">
                <a:latin typeface="Arial"/>
                <a:cs typeface="Arial"/>
              </a:rPr>
              <a:t>bộ </a:t>
            </a:r>
            <a:r>
              <a:rPr sz="2000" spc="40" dirty="0">
                <a:latin typeface="Arial"/>
                <a:cs typeface="Arial"/>
              </a:rPr>
              <a:t>luồng</a:t>
            </a:r>
            <a:r>
              <a:rPr sz="2000" spc="-150" dirty="0">
                <a:latin typeface="Arial"/>
                <a:cs typeface="Arial"/>
              </a:rPr>
              <a:t> </a:t>
            </a:r>
            <a:r>
              <a:rPr sz="2000" spc="-25" dirty="0">
                <a:latin typeface="Arial"/>
                <a:cs typeface="Arial"/>
              </a:rPr>
              <a:t>thực  </a:t>
            </a:r>
            <a:r>
              <a:rPr sz="2000" spc="60" dirty="0">
                <a:latin typeface="Arial"/>
                <a:cs typeface="Arial"/>
              </a:rPr>
              <a:t>thi </a:t>
            </a:r>
            <a:r>
              <a:rPr sz="2000" spc="15" dirty="0">
                <a:latin typeface="Arial"/>
                <a:cs typeface="Arial"/>
              </a:rPr>
              <a:t>(theo thời</a:t>
            </a:r>
            <a:r>
              <a:rPr sz="2000" spc="-145" dirty="0">
                <a:latin typeface="Arial"/>
                <a:cs typeface="Arial"/>
              </a:rPr>
              <a:t> </a:t>
            </a:r>
            <a:r>
              <a:rPr sz="2000" spc="-10" dirty="0">
                <a:latin typeface="Arial"/>
                <a:cs typeface="Arial"/>
              </a:rPr>
              <a:t>gian)</a:t>
            </a:r>
            <a:endParaRPr sz="2000" dirty="0">
              <a:latin typeface="Arial"/>
              <a:cs typeface="Arial"/>
            </a:endParaRPr>
          </a:p>
          <a:p>
            <a:pPr marL="560705" indent="-229235" algn="just">
              <a:lnSpc>
                <a:spcPts val="2160"/>
              </a:lnSpc>
              <a:spcBef>
                <a:spcPts val="535"/>
              </a:spcBef>
              <a:buChar char="•"/>
              <a:tabLst>
                <a:tab pos="560705" algn="l"/>
                <a:tab pos="561340" algn="l"/>
              </a:tabLst>
            </a:pPr>
            <a:r>
              <a:rPr sz="2000" spc="-75" dirty="0">
                <a:latin typeface="Arial"/>
                <a:cs typeface="Arial"/>
              </a:rPr>
              <a:t>Thể </a:t>
            </a:r>
            <a:r>
              <a:rPr sz="2000" spc="5" dirty="0">
                <a:latin typeface="Arial"/>
                <a:cs typeface="Arial"/>
              </a:rPr>
              <a:t>hiện </a:t>
            </a:r>
            <a:r>
              <a:rPr sz="2000" spc="100" dirty="0">
                <a:latin typeface="Arial"/>
                <a:cs typeface="Arial"/>
              </a:rPr>
              <a:t>tốt </a:t>
            </a:r>
            <a:r>
              <a:rPr sz="2000" spc="-25" dirty="0" err="1">
                <a:latin typeface="Arial"/>
                <a:cs typeface="Arial"/>
              </a:rPr>
              <a:t>hơn</a:t>
            </a:r>
            <a:r>
              <a:rPr sz="2000" spc="-90" dirty="0">
                <a:latin typeface="Arial"/>
                <a:cs typeface="Arial"/>
              </a:rPr>
              <a:t> </a:t>
            </a:r>
            <a:r>
              <a:rPr sz="2000" spc="55" dirty="0" err="1">
                <a:latin typeface="Arial"/>
                <a:cs typeface="Arial"/>
              </a:rPr>
              <a:t>đối</a:t>
            </a:r>
            <a:r>
              <a:rPr lang="en-US" sz="2000" spc="55" dirty="0">
                <a:latin typeface="Arial"/>
                <a:cs typeface="Arial"/>
              </a:rPr>
              <a:t> </a:t>
            </a:r>
            <a:r>
              <a:rPr sz="2000" spc="-40" dirty="0" err="1">
                <a:latin typeface="Arial"/>
                <a:cs typeface="Arial"/>
              </a:rPr>
              <a:t>với</a:t>
            </a:r>
            <a:r>
              <a:rPr sz="2000" spc="-40" dirty="0">
                <a:latin typeface="Arial"/>
                <a:cs typeface="Arial"/>
              </a:rPr>
              <a:t> </a:t>
            </a:r>
            <a:r>
              <a:rPr sz="2000" spc="-85" dirty="0">
                <a:latin typeface="Arial"/>
                <a:cs typeface="Arial"/>
              </a:rPr>
              <a:t>các </a:t>
            </a:r>
            <a:r>
              <a:rPr sz="2000" spc="-35" dirty="0">
                <a:latin typeface="Arial"/>
                <a:cs typeface="Arial"/>
              </a:rPr>
              <a:t>đặc </a:t>
            </a:r>
            <a:r>
              <a:rPr sz="2000" spc="15" dirty="0">
                <a:latin typeface="Arial"/>
                <a:cs typeface="Arial"/>
              </a:rPr>
              <a:t>tả </a:t>
            </a:r>
            <a:r>
              <a:rPr sz="2000" spc="15" dirty="0" err="1">
                <a:latin typeface="Arial"/>
                <a:cs typeface="Arial"/>
              </a:rPr>
              <a:t>thời</a:t>
            </a:r>
            <a:r>
              <a:rPr sz="2000" spc="30" dirty="0">
                <a:latin typeface="Arial"/>
                <a:cs typeface="Arial"/>
              </a:rPr>
              <a:t> </a:t>
            </a:r>
            <a:r>
              <a:rPr sz="2000" spc="5" dirty="0" err="1">
                <a:latin typeface="Arial"/>
                <a:cs typeface="Arial"/>
              </a:rPr>
              <a:t>gian</a:t>
            </a:r>
            <a:r>
              <a:rPr lang="en-US" sz="2000" spc="5" dirty="0">
                <a:latin typeface="Arial"/>
                <a:cs typeface="Arial"/>
              </a:rPr>
              <a:t> </a:t>
            </a:r>
            <a:r>
              <a:rPr sz="2000" spc="-25" dirty="0" err="1">
                <a:latin typeface="Arial"/>
                <a:cs typeface="Arial"/>
              </a:rPr>
              <a:t>thực</a:t>
            </a:r>
            <a:r>
              <a:rPr sz="2000" spc="-25" dirty="0">
                <a:latin typeface="Arial"/>
                <a:cs typeface="Arial"/>
              </a:rPr>
              <a:t> </a:t>
            </a:r>
            <a:r>
              <a:rPr sz="2000" spc="-90" dirty="0">
                <a:latin typeface="Arial"/>
                <a:cs typeface="Arial"/>
              </a:rPr>
              <a:t>và </a:t>
            </a:r>
            <a:r>
              <a:rPr sz="2000" spc="-85" dirty="0">
                <a:latin typeface="Arial"/>
                <a:cs typeface="Arial"/>
              </a:rPr>
              <a:t>các </a:t>
            </a:r>
            <a:r>
              <a:rPr sz="2000" spc="-10" dirty="0">
                <a:latin typeface="Arial"/>
                <a:cs typeface="Arial"/>
              </a:rPr>
              <a:t>kịch </a:t>
            </a:r>
            <a:r>
              <a:rPr sz="2000" spc="-5" dirty="0">
                <a:latin typeface="Arial"/>
                <a:cs typeface="Arial"/>
              </a:rPr>
              <a:t>bản  </a:t>
            </a:r>
            <a:r>
              <a:rPr sz="2000" spc="-40" dirty="0">
                <a:latin typeface="Arial"/>
                <a:cs typeface="Arial"/>
              </a:rPr>
              <a:t>phức</a:t>
            </a:r>
            <a:r>
              <a:rPr sz="2000" spc="-15" dirty="0">
                <a:latin typeface="Arial"/>
                <a:cs typeface="Arial"/>
              </a:rPr>
              <a:t> </a:t>
            </a:r>
            <a:r>
              <a:rPr sz="2000" spc="30" dirty="0">
                <a:latin typeface="Arial"/>
                <a:cs typeface="Arial"/>
              </a:rPr>
              <a:t>tạp</a:t>
            </a:r>
            <a:endParaRPr sz="2000" dirty="0">
              <a:latin typeface="Arial"/>
              <a:cs typeface="Arial"/>
            </a:endParaRPr>
          </a:p>
        </p:txBody>
      </p:sp>
      <p:sp>
        <p:nvSpPr>
          <p:cNvPr id="4" name="object 4"/>
          <p:cNvSpPr txBox="1">
            <a:spLocks noGrp="1"/>
          </p:cNvSpPr>
          <p:nvPr>
            <p:ph sz="half" idx="4294967295"/>
          </p:nvPr>
        </p:nvSpPr>
        <p:spPr>
          <a:xfrm>
            <a:off x="6629400" y="1909482"/>
            <a:ext cx="4495800" cy="4022255"/>
          </a:xfrm>
          <a:prstGeom prst="rect">
            <a:avLst/>
          </a:prstGeom>
        </p:spPr>
        <p:txBody>
          <a:bodyPr vert="horz" wrap="square" lIns="0" tIns="13335" rIns="0" bIns="0" rtlCol="0">
            <a:spAutoFit/>
          </a:bodyPr>
          <a:lstStyle/>
          <a:p>
            <a:pPr marL="0" indent="0" algn="ctr">
              <a:spcBef>
                <a:spcPts val="105"/>
              </a:spcBef>
              <a:buNone/>
            </a:pPr>
            <a:r>
              <a:rPr b="1" spc="-85" dirty="0"/>
              <a:t>Biểu </a:t>
            </a:r>
            <a:r>
              <a:rPr b="1" spc="-45" dirty="0"/>
              <a:t>đồ </a:t>
            </a:r>
            <a:r>
              <a:rPr b="1" spc="-10" dirty="0"/>
              <a:t>giao</a:t>
            </a:r>
            <a:r>
              <a:rPr b="1" spc="50" dirty="0"/>
              <a:t> </a:t>
            </a:r>
            <a:r>
              <a:rPr b="1" spc="-5" dirty="0"/>
              <a:t>tiếp</a:t>
            </a:r>
          </a:p>
          <a:p>
            <a:pPr marL="561340" indent="-229870" algn="just">
              <a:lnSpc>
                <a:spcPts val="2050"/>
              </a:lnSpc>
              <a:spcBef>
                <a:spcPts val="2080"/>
              </a:spcBef>
              <a:buChar char="•"/>
              <a:tabLst>
                <a:tab pos="561975" algn="l"/>
              </a:tabLst>
            </a:pPr>
            <a:r>
              <a:rPr sz="1900" spc="-55" dirty="0">
                <a:latin typeface="Arial"/>
                <a:cs typeface="Arial"/>
              </a:rPr>
              <a:t>Chỉ </a:t>
            </a:r>
            <a:r>
              <a:rPr sz="1900" spc="-35" dirty="0">
                <a:latin typeface="Arial"/>
                <a:cs typeface="Arial"/>
              </a:rPr>
              <a:t>ra </a:t>
            </a:r>
            <a:r>
              <a:rPr sz="1900" spc="45" dirty="0">
                <a:latin typeface="Arial"/>
                <a:cs typeface="Arial"/>
              </a:rPr>
              <a:t>mối </a:t>
            </a:r>
            <a:r>
              <a:rPr sz="1900" dirty="0">
                <a:latin typeface="Arial"/>
                <a:cs typeface="Arial"/>
              </a:rPr>
              <a:t>quan </a:t>
            </a:r>
            <a:r>
              <a:rPr sz="1900" spc="-25" dirty="0" err="1">
                <a:latin typeface="Arial"/>
                <a:cs typeface="Arial"/>
              </a:rPr>
              <a:t>hệ</a:t>
            </a:r>
            <a:r>
              <a:rPr sz="1900" dirty="0">
                <a:latin typeface="Arial"/>
                <a:cs typeface="Arial"/>
              </a:rPr>
              <a:t> </a:t>
            </a:r>
            <a:r>
              <a:rPr sz="1900" spc="40" dirty="0" err="1">
                <a:latin typeface="Arial"/>
                <a:cs typeface="Arial"/>
              </a:rPr>
              <a:t>rõ</a:t>
            </a:r>
            <a:r>
              <a:rPr lang="en-US" sz="1900" spc="40" dirty="0">
                <a:latin typeface="Arial"/>
                <a:cs typeface="Arial"/>
              </a:rPr>
              <a:t> </a:t>
            </a:r>
            <a:r>
              <a:rPr sz="1900" dirty="0" err="1">
                <a:latin typeface="Arial"/>
                <a:cs typeface="Arial"/>
              </a:rPr>
              <a:t>ràng</a:t>
            </a:r>
            <a:r>
              <a:rPr sz="1900" dirty="0">
                <a:latin typeface="Arial"/>
                <a:cs typeface="Arial"/>
              </a:rPr>
              <a:t> </a:t>
            </a:r>
            <a:r>
              <a:rPr sz="1900" spc="-45" dirty="0">
                <a:latin typeface="Arial"/>
                <a:cs typeface="Arial"/>
              </a:rPr>
              <a:t>giữa </a:t>
            </a:r>
            <a:r>
              <a:rPr sz="1900" spc="-85" dirty="0">
                <a:latin typeface="Arial"/>
                <a:cs typeface="Arial"/>
              </a:rPr>
              <a:t>các </a:t>
            </a:r>
            <a:r>
              <a:rPr sz="1900" spc="50" dirty="0">
                <a:latin typeface="Arial"/>
                <a:cs typeface="Arial"/>
              </a:rPr>
              <a:t>đối</a:t>
            </a:r>
            <a:r>
              <a:rPr sz="1900" spc="100" dirty="0">
                <a:latin typeface="Arial"/>
                <a:cs typeface="Arial"/>
              </a:rPr>
              <a:t> </a:t>
            </a:r>
            <a:r>
              <a:rPr sz="1900" spc="-20" dirty="0">
                <a:latin typeface="Arial"/>
                <a:cs typeface="Arial"/>
              </a:rPr>
              <a:t>tượng</a:t>
            </a:r>
            <a:endParaRPr sz="1900" dirty="0">
              <a:latin typeface="Arial"/>
              <a:cs typeface="Arial"/>
            </a:endParaRPr>
          </a:p>
          <a:p>
            <a:pPr marL="561340" indent="-229870" algn="just">
              <a:lnSpc>
                <a:spcPts val="2050"/>
              </a:lnSpc>
              <a:spcBef>
                <a:spcPts val="540"/>
              </a:spcBef>
              <a:buChar char="•"/>
              <a:tabLst>
                <a:tab pos="561975" algn="l"/>
              </a:tabLst>
            </a:pPr>
            <a:r>
              <a:rPr sz="1900" spc="-75" dirty="0">
                <a:latin typeface="Arial"/>
                <a:cs typeface="Arial"/>
              </a:rPr>
              <a:t>Thể </a:t>
            </a:r>
            <a:r>
              <a:rPr sz="1900" spc="-5" dirty="0">
                <a:latin typeface="Arial"/>
                <a:cs typeface="Arial"/>
              </a:rPr>
              <a:t>hiện </a:t>
            </a:r>
            <a:r>
              <a:rPr sz="1900" spc="95" dirty="0">
                <a:latin typeface="Arial"/>
                <a:cs typeface="Arial"/>
              </a:rPr>
              <a:t>tốt </a:t>
            </a:r>
            <a:r>
              <a:rPr sz="1900" spc="-35" dirty="0" err="1">
                <a:latin typeface="Arial"/>
                <a:cs typeface="Arial"/>
              </a:rPr>
              <a:t>hơn</a:t>
            </a:r>
            <a:r>
              <a:rPr sz="1900" spc="-40" dirty="0">
                <a:latin typeface="Arial"/>
                <a:cs typeface="Arial"/>
              </a:rPr>
              <a:t> </a:t>
            </a:r>
            <a:r>
              <a:rPr sz="1900" spc="-10" dirty="0" err="1">
                <a:latin typeface="Arial"/>
                <a:cs typeface="Arial"/>
              </a:rPr>
              <a:t>quá</a:t>
            </a:r>
            <a:r>
              <a:rPr lang="en-US" sz="1900" spc="-10" dirty="0">
                <a:latin typeface="Arial"/>
                <a:cs typeface="Arial"/>
              </a:rPr>
              <a:t> </a:t>
            </a:r>
            <a:r>
              <a:rPr sz="1900" spc="20" dirty="0" err="1">
                <a:latin typeface="Arial"/>
                <a:cs typeface="Arial"/>
              </a:rPr>
              <a:t>trình</a:t>
            </a:r>
            <a:r>
              <a:rPr sz="1900" spc="20" dirty="0">
                <a:latin typeface="Arial"/>
                <a:cs typeface="Arial"/>
              </a:rPr>
              <a:t> </a:t>
            </a:r>
            <a:r>
              <a:rPr sz="1900" spc="10" dirty="0">
                <a:latin typeface="Arial"/>
                <a:cs typeface="Arial"/>
              </a:rPr>
              <a:t>giao</a:t>
            </a:r>
            <a:r>
              <a:rPr sz="1900" dirty="0">
                <a:latin typeface="Arial"/>
                <a:cs typeface="Arial"/>
              </a:rPr>
              <a:t> </a:t>
            </a:r>
            <a:r>
              <a:rPr sz="1900" spc="35" dirty="0">
                <a:latin typeface="Arial"/>
                <a:cs typeface="Arial"/>
              </a:rPr>
              <a:t>tiếp</a:t>
            </a:r>
            <a:endParaRPr sz="1900" dirty="0">
              <a:latin typeface="Arial"/>
              <a:cs typeface="Arial"/>
            </a:endParaRPr>
          </a:p>
          <a:p>
            <a:pPr marL="561340" marR="236854" indent="-229235" algn="just">
              <a:lnSpc>
                <a:spcPts val="1820"/>
              </a:lnSpc>
              <a:spcBef>
                <a:spcPts val="994"/>
              </a:spcBef>
              <a:buChar char="•"/>
              <a:tabLst>
                <a:tab pos="561975" algn="l"/>
              </a:tabLst>
            </a:pPr>
            <a:r>
              <a:rPr sz="1900" spc="85" dirty="0">
                <a:latin typeface="Arial"/>
                <a:cs typeface="Arial"/>
              </a:rPr>
              <a:t>Mô </a:t>
            </a:r>
            <a:r>
              <a:rPr sz="1900" spc="-15" dirty="0">
                <a:latin typeface="Arial"/>
                <a:cs typeface="Arial"/>
              </a:rPr>
              <a:t>hình </a:t>
            </a:r>
            <a:r>
              <a:rPr sz="1900" spc="-20" dirty="0">
                <a:latin typeface="Arial"/>
                <a:cs typeface="Arial"/>
              </a:rPr>
              <a:t>hóa </a:t>
            </a:r>
            <a:r>
              <a:rPr sz="1900" spc="-25" dirty="0">
                <a:latin typeface="Arial"/>
                <a:cs typeface="Arial"/>
              </a:rPr>
              <a:t>trực</a:t>
            </a:r>
            <a:r>
              <a:rPr sz="1900" spc="-95" dirty="0">
                <a:latin typeface="Arial"/>
                <a:cs typeface="Arial"/>
              </a:rPr>
              <a:t> </a:t>
            </a:r>
            <a:r>
              <a:rPr sz="1900" spc="-5" dirty="0">
                <a:latin typeface="Arial"/>
                <a:cs typeface="Arial"/>
              </a:rPr>
              <a:t>quan  </a:t>
            </a:r>
            <a:r>
              <a:rPr sz="1900" spc="-35" dirty="0">
                <a:latin typeface="Arial"/>
                <a:cs typeface="Arial"/>
              </a:rPr>
              <a:t>hơn </a:t>
            </a:r>
            <a:r>
              <a:rPr sz="1900" spc="-5" dirty="0">
                <a:latin typeface="Arial"/>
                <a:cs typeface="Arial"/>
              </a:rPr>
              <a:t>cho </a:t>
            </a:r>
            <a:r>
              <a:rPr sz="1900" spc="45" dirty="0">
                <a:latin typeface="Arial"/>
                <a:cs typeface="Arial"/>
              </a:rPr>
              <a:t>tất </a:t>
            </a:r>
            <a:r>
              <a:rPr sz="1900" spc="-85" dirty="0">
                <a:latin typeface="Arial"/>
                <a:cs typeface="Arial"/>
              </a:rPr>
              <a:t>cả các </a:t>
            </a:r>
            <a:r>
              <a:rPr sz="1900" spc="-25" dirty="0">
                <a:latin typeface="Arial"/>
                <a:cs typeface="Arial"/>
              </a:rPr>
              <a:t>ảnh  </a:t>
            </a:r>
            <a:r>
              <a:rPr sz="1900" spc="-30" dirty="0">
                <a:latin typeface="Arial"/>
                <a:cs typeface="Arial"/>
              </a:rPr>
              <a:t>hưởng </a:t>
            </a:r>
            <a:r>
              <a:rPr sz="1900" spc="-50" dirty="0">
                <a:latin typeface="Arial"/>
                <a:cs typeface="Arial"/>
              </a:rPr>
              <a:t>của </a:t>
            </a:r>
            <a:r>
              <a:rPr sz="1900" spc="50" dirty="0">
                <a:latin typeface="Arial"/>
                <a:cs typeface="Arial"/>
              </a:rPr>
              <a:t>đối</a:t>
            </a:r>
            <a:r>
              <a:rPr sz="1900" spc="40" dirty="0">
                <a:latin typeface="Arial"/>
                <a:cs typeface="Arial"/>
              </a:rPr>
              <a:t> </a:t>
            </a:r>
            <a:r>
              <a:rPr sz="1900" spc="-20" dirty="0">
                <a:latin typeface="Arial"/>
                <a:cs typeface="Arial"/>
              </a:rPr>
              <a:t>tượng</a:t>
            </a:r>
          </a:p>
          <a:p>
            <a:pPr marL="561340" indent="-229870" algn="just">
              <a:lnSpc>
                <a:spcPts val="2050"/>
              </a:lnSpc>
              <a:spcBef>
                <a:spcPts val="570"/>
              </a:spcBef>
              <a:buChar char="•"/>
              <a:tabLst>
                <a:tab pos="561975" algn="l"/>
              </a:tabLst>
            </a:pPr>
            <a:r>
              <a:rPr sz="1900" spc="-20" dirty="0">
                <a:latin typeface="Arial"/>
                <a:cs typeface="Arial"/>
              </a:rPr>
              <a:t>Thể hiện rõ hơn </a:t>
            </a:r>
            <a:r>
              <a:rPr sz="1900" spc="-20" dirty="0" err="1">
                <a:latin typeface="Arial"/>
                <a:cs typeface="Arial"/>
              </a:rPr>
              <a:t>hiệu</a:t>
            </a:r>
            <a:r>
              <a:rPr sz="1900" spc="-20" dirty="0">
                <a:latin typeface="Arial"/>
                <a:cs typeface="Arial"/>
              </a:rPr>
              <a:t> </a:t>
            </a:r>
            <a:r>
              <a:rPr sz="1900" spc="-20" dirty="0" err="1">
                <a:latin typeface="Arial"/>
                <a:cs typeface="Arial"/>
              </a:rPr>
              <a:t>quả</a:t>
            </a:r>
            <a:r>
              <a:rPr lang="en-US" sz="1900" spc="-20" dirty="0">
                <a:latin typeface="Arial"/>
                <a:cs typeface="Arial"/>
              </a:rPr>
              <a:t> </a:t>
            </a:r>
            <a:r>
              <a:rPr sz="1900" spc="-20" dirty="0" err="1">
                <a:latin typeface="Arial"/>
                <a:cs typeface="Arial"/>
              </a:rPr>
              <a:t>của</a:t>
            </a:r>
            <a:r>
              <a:rPr sz="1900" spc="-20" dirty="0">
                <a:latin typeface="Arial"/>
                <a:cs typeface="Arial"/>
              </a:rPr>
              <a:t> quá trình tương tác  trên từng đối tượng, </a:t>
            </a:r>
            <a:r>
              <a:rPr sz="1900" spc="-20" dirty="0" err="1">
                <a:latin typeface="Arial"/>
                <a:cs typeface="Arial"/>
              </a:rPr>
              <a:t>dễ</a:t>
            </a:r>
            <a:r>
              <a:rPr lang="en-US" sz="1900" spc="-20" dirty="0">
                <a:latin typeface="Arial"/>
                <a:cs typeface="Arial"/>
              </a:rPr>
              <a:t> </a:t>
            </a:r>
            <a:r>
              <a:rPr sz="1900" spc="-20" dirty="0" err="1">
                <a:latin typeface="Arial"/>
                <a:cs typeface="Arial"/>
              </a:rPr>
              <a:t>hiểu</a:t>
            </a:r>
            <a:r>
              <a:rPr sz="1900" spc="-20" dirty="0">
                <a:latin typeface="Arial"/>
                <a:cs typeface="Arial"/>
              </a:rPr>
              <a:t> hơn cho các </a:t>
            </a:r>
            <a:r>
              <a:rPr sz="1900" spc="-20" dirty="0" err="1">
                <a:latin typeface="Arial"/>
                <a:cs typeface="Arial"/>
              </a:rPr>
              <a:t>buổi</a:t>
            </a:r>
            <a:r>
              <a:rPr sz="1900" spc="-20" dirty="0">
                <a:latin typeface="Arial"/>
                <a:cs typeface="Arial"/>
              </a:rPr>
              <a:t>  brainstorming</a:t>
            </a:r>
            <a:endParaRPr lang="en-US" sz="1900" spc="-20" dirty="0">
              <a:latin typeface="Arial"/>
              <a:cs typeface="Arial"/>
            </a:endParaRPr>
          </a:p>
          <a:p>
            <a:pPr marL="561340" indent="-229870" algn="just">
              <a:lnSpc>
                <a:spcPts val="2050"/>
              </a:lnSpc>
              <a:spcBef>
                <a:spcPts val="570"/>
              </a:spcBef>
              <a:buChar char="•"/>
              <a:tabLst>
                <a:tab pos="561975" algn="l"/>
              </a:tabLst>
            </a:pPr>
            <a:r>
              <a:rPr lang="en-US" sz="1900" spc="-20" dirty="0" err="1">
                <a:latin typeface="Arial"/>
                <a:cs typeface="Arial"/>
              </a:rPr>
              <a:t>Giúp</a:t>
            </a:r>
            <a:r>
              <a:rPr lang="en-US" sz="1900" spc="-20" dirty="0">
                <a:latin typeface="Arial"/>
                <a:cs typeface="Arial"/>
              </a:rPr>
              <a:t> </a:t>
            </a:r>
            <a:r>
              <a:rPr lang="en-US" sz="1900" spc="-20" dirty="0" err="1">
                <a:latin typeface="Arial"/>
                <a:cs typeface="Arial"/>
              </a:rPr>
              <a:t>xác</a:t>
            </a:r>
            <a:r>
              <a:rPr lang="en-US" sz="1900" spc="-20" dirty="0">
                <a:latin typeface="Arial"/>
                <a:cs typeface="Arial"/>
              </a:rPr>
              <a:t> </a:t>
            </a:r>
            <a:r>
              <a:rPr lang="en-US" sz="1900" spc="-20" dirty="0" err="1">
                <a:latin typeface="Arial"/>
                <a:cs typeface="Arial"/>
              </a:rPr>
              <a:t>định</a:t>
            </a:r>
            <a:r>
              <a:rPr lang="en-US" sz="1900" spc="-20" dirty="0">
                <a:latin typeface="Arial"/>
                <a:cs typeface="Arial"/>
              </a:rPr>
              <a:t> </a:t>
            </a:r>
            <a:r>
              <a:rPr lang="en-US" sz="1900" spc="-20" dirty="0" err="1">
                <a:latin typeface="Arial"/>
                <a:cs typeface="Arial"/>
              </a:rPr>
              <a:t>chính</a:t>
            </a:r>
            <a:r>
              <a:rPr lang="en-US" sz="1900" spc="-20" dirty="0">
                <a:latin typeface="Arial"/>
                <a:cs typeface="Arial"/>
              </a:rPr>
              <a:t> </a:t>
            </a:r>
            <a:r>
              <a:rPr lang="en-US" sz="1900" spc="-20" dirty="0" err="1">
                <a:latin typeface="Arial"/>
                <a:cs typeface="Arial"/>
              </a:rPr>
              <a:t>xác</a:t>
            </a:r>
            <a:r>
              <a:rPr lang="en-US" sz="1900" spc="-20" dirty="0">
                <a:latin typeface="Arial"/>
                <a:cs typeface="Arial"/>
              </a:rPr>
              <a:t> </a:t>
            </a:r>
            <a:r>
              <a:rPr lang="en-US" sz="1900" spc="-20" dirty="0" err="1">
                <a:latin typeface="Arial"/>
                <a:cs typeface="Arial"/>
              </a:rPr>
              <a:t>mô</a:t>
            </a:r>
            <a:r>
              <a:rPr lang="en-US" sz="1900" spc="-20" dirty="0">
                <a:latin typeface="Arial"/>
                <a:cs typeface="Arial"/>
              </a:rPr>
              <a:t> </a:t>
            </a:r>
            <a:r>
              <a:rPr lang="en-US" sz="1900" spc="-20" dirty="0" err="1">
                <a:latin typeface="Arial"/>
                <a:cs typeface="Arial"/>
              </a:rPr>
              <a:t>hình</a:t>
            </a:r>
            <a:r>
              <a:rPr lang="en-US" sz="1900" spc="-20" dirty="0">
                <a:latin typeface="Arial"/>
                <a:cs typeface="Arial"/>
              </a:rPr>
              <a:t> </a:t>
            </a:r>
            <a:r>
              <a:rPr lang="en-US" sz="1900" spc="-20" dirty="0" err="1">
                <a:latin typeface="Arial"/>
                <a:cs typeface="Arial"/>
              </a:rPr>
              <a:t>tĩnh</a:t>
            </a:r>
            <a:r>
              <a:rPr lang="en-US" sz="1900" spc="-20" dirty="0">
                <a:latin typeface="Arial"/>
                <a:cs typeface="Arial"/>
              </a:rPr>
              <a:t> (</a:t>
            </a:r>
            <a:r>
              <a:rPr lang="en-US" sz="1900" spc="-20" dirty="0" err="1">
                <a:latin typeface="Arial"/>
                <a:cs typeface="Arial"/>
              </a:rPr>
              <a:t>ví</a:t>
            </a:r>
            <a:r>
              <a:rPr lang="en-US" sz="1900" spc="-20" dirty="0">
                <a:latin typeface="Arial"/>
                <a:cs typeface="Arial"/>
              </a:rPr>
              <a:t> </a:t>
            </a:r>
            <a:r>
              <a:rPr lang="en-US" sz="1900" spc="-20" dirty="0" err="1">
                <a:latin typeface="Arial"/>
                <a:cs typeface="Arial"/>
              </a:rPr>
              <a:t>dụ</a:t>
            </a:r>
            <a:r>
              <a:rPr lang="en-US" sz="1900" spc="-20" dirty="0">
                <a:latin typeface="Arial"/>
                <a:cs typeface="Arial"/>
              </a:rPr>
              <a:t> class diagram </a:t>
            </a:r>
            <a:r>
              <a:rPr lang="en-US" sz="1900" spc="-20" dirty="0" err="1">
                <a:latin typeface="Arial"/>
                <a:cs typeface="Arial"/>
              </a:rPr>
              <a:t>sau</a:t>
            </a:r>
            <a:r>
              <a:rPr lang="en-US" sz="1900" spc="-20" dirty="0">
                <a:latin typeface="Arial"/>
                <a:cs typeface="Arial"/>
              </a:rPr>
              <a:t> </a:t>
            </a:r>
            <a:r>
              <a:rPr lang="en-US" sz="1900" spc="-20" dirty="0" err="1">
                <a:latin typeface="Arial"/>
                <a:cs typeface="Arial"/>
              </a:rPr>
              <a:t>này</a:t>
            </a:r>
            <a:r>
              <a:rPr lang="en-US" sz="1900" spc="-20" dirty="0">
                <a:latin typeface="Arial"/>
                <a:cs typeface="Arial"/>
              </a:rPr>
              <a:t>).</a:t>
            </a:r>
            <a:endParaRPr sz="1900" spc="-20" dirty="0">
              <a:latin typeface="Arial"/>
              <a:cs typeface="Arial"/>
            </a:endParaRPr>
          </a:p>
        </p:txBody>
      </p:sp>
    </p:spTree>
    <p:extLst>
      <p:ext uri="{BB962C8B-B14F-4D97-AF65-F5344CB8AC3E}">
        <p14:creationId xmlns:p14="http://schemas.microsoft.com/office/powerpoint/2010/main" val="39198373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LỚP</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133</a:t>
            </a:fld>
            <a:endParaRPr lang="en-US" dirty="0">
              <a:solidFill>
                <a:srgbClr val="7F7F7F"/>
              </a:solidFill>
            </a:endParaRPr>
          </a:p>
        </p:txBody>
      </p:sp>
    </p:spTree>
    <p:extLst>
      <p:ext uri="{BB962C8B-B14F-4D97-AF65-F5344CB8AC3E}">
        <p14:creationId xmlns:p14="http://schemas.microsoft.com/office/powerpoint/2010/main" val="13772967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Biểu</a:t>
            </a:r>
            <a:r>
              <a:rPr lang="en-US" sz="3600" b="1" dirty="0"/>
              <a:t> </a:t>
            </a:r>
            <a:r>
              <a:rPr lang="en-US" sz="3600" b="1" dirty="0" err="1"/>
              <a:t>đồ</a:t>
            </a:r>
            <a:r>
              <a:rPr lang="en-US" sz="3600" b="1" dirty="0"/>
              <a:t> </a:t>
            </a:r>
            <a:r>
              <a:rPr lang="en-US" sz="3600" b="1" dirty="0" err="1"/>
              <a:t>lớp</a:t>
            </a:r>
            <a:r>
              <a:rPr lang="en-US" sz="3600" b="1" dirty="0"/>
              <a:t>?</a:t>
            </a:r>
          </a:p>
          <a:p>
            <a:pPr marL="514350" indent="-514350" algn="just">
              <a:buFont typeface="+mj-lt"/>
              <a:buAutoNum type="arabicPeriod"/>
              <a:defRPr/>
            </a:pPr>
            <a:r>
              <a:rPr lang="en-US" sz="3600" b="1" dirty="0" err="1"/>
              <a:t>Tại</a:t>
            </a:r>
            <a:r>
              <a:rPr lang="en-US" sz="3600" b="1" dirty="0"/>
              <a:t> </a:t>
            </a:r>
            <a:r>
              <a:rPr lang="en-US" sz="3600" b="1" dirty="0" err="1"/>
              <a:t>sao</a:t>
            </a:r>
            <a:r>
              <a:rPr lang="en-US" sz="3600" b="1" dirty="0"/>
              <a:t> </a:t>
            </a:r>
            <a:r>
              <a:rPr lang="en-US" sz="3600" b="1" dirty="0" err="1"/>
              <a:t>cần</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134</a:t>
            </a:fld>
            <a:endParaRPr lang="en-US" dirty="0">
              <a:solidFill>
                <a:srgbClr val="7F7F7F"/>
              </a:solidFill>
            </a:endParaRPr>
          </a:p>
        </p:txBody>
      </p:sp>
    </p:spTree>
    <p:extLst>
      <p:ext uri="{BB962C8B-B14F-4D97-AF65-F5344CB8AC3E}">
        <p14:creationId xmlns:p14="http://schemas.microsoft.com/office/powerpoint/2010/main" val="103094390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2364105" cy="567463"/>
          </a:xfrm>
          <a:prstGeom prst="rect">
            <a:avLst/>
          </a:prstGeom>
        </p:spPr>
        <p:txBody>
          <a:bodyPr vert="horz" wrap="square" lIns="0" tIns="13335" rIns="0" bIns="0" rtlCol="0" anchor="t">
            <a:spAutoFit/>
          </a:bodyPr>
          <a:lstStyle/>
          <a:p>
            <a:pPr marL="12700">
              <a:spcBef>
                <a:spcPts val="105"/>
              </a:spcBef>
            </a:pPr>
            <a:r>
              <a:rPr spc="5" dirty="0"/>
              <a:t>Biểu </a:t>
            </a:r>
            <a:r>
              <a:rPr spc="170" dirty="0"/>
              <a:t>đồ</a:t>
            </a:r>
            <a:r>
              <a:rPr spc="-710" dirty="0"/>
              <a:t> </a:t>
            </a:r>
            <a:r>
              <a:rPr spc="215" dirty="0"/>
              <a:t>lớp</a:t>
            </a:r>
          </a:p>
        </p:txBody>
      </p:sp>
      <p:sp>
        <p:nvSpPr>
          <p:cNvPr id="4" name="object 4"/>
          <p:cNvSpPr txBox="1"/>
          <p:nvPr/>
        </p:nvSpPr>
        <p:spPr>
          <a:xfrm>
            <a:off x="10327640" y="6396240"/>
            <a:ext cx="223520" cy="221856"/>
          </a:xfrm>
          <a:prstGeom prst="rect">
            <a:avLst/>
          </a:prstGeom>
        </p:spPr>
        <p:txBody>
          <a:bodyPr vert="horz" wrap="square" lIns="0" tIns="6350" rIns="0" bIns="0" rtlCol="0">
            <a:spAutoFit/>
          </a:bodyPr>
          <a:lstStyle/>
          <a:p>
            <a:pPr marL="12700">
              <a:spcBef>
                <a:spcPts val="50"/>
              </a:spcBef>
            </a:pPr>
            <a:r>
              <a:rPr sz="1400" spc="-114" dirty="0">
                <a:solidFill>
                  <a:srgbClr val="FFFFFF"/>
                </a:solidFill>
                <a:latin typeface="Verdana"/>
                <a:cs typeface="Verdana"/>
              </a:rPr>
              <a:t>77</a:t>
            </a:r>
            <a:endParaRPr sz="1400">
              <a:latin typeface="Verdana"/>
              <a:cs typeface="Verdana"/>
            </a:endParaRPr>
          </a:p>
        </p:txBody>
      </p:sp>
      <p:sp>
        <p:nvSpPr>
          <p:cNvPr id="3" name="object 3"/>
          <p:cNvSpPr txBox="1"/>
          <p:nvPr/>
        </p:nvSpPr>
        <p:spPr>
          <a:xfrm>
            <a:off x="2574443" y="1817954"/>
            <a:ext cx="7102957" cy="3690620"/>
          </a:xfrm>
          <a:prstGeom prst="rect">
            <a:avLst/>
          </a:prstGeom>
        </p:spPr>
        <p:txBody>
          <a:bodyPr vert="horz" wrap="square" lIns="0" tIns="54610" rIns="0" bIns="0" rtlCol="0">
            <a:spAutoFit/>
          </a:bodyPr>
          <a:lstStyle/>
          <a:p>
            <a:pPr marL="286385" marR="13970" indent="-274320">
              <a:lnSpc>
                <a:spcPts val="2590"/>
              </a:lnSpc>
              <a:spcBef>
                <a:spcPts val="43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lớp </a:t>
            </a:r>
            <a:r>
              <a:rPr sz="2400" spc="-130" dirty="0">
                <a:solidFill>
                  <a:srgbClr val="585858"/>
                </a:solidFill>
                <a:latin typeface="Arial"/>
                <a:cs typeface="Arial"/>
              </a:rPr>
              <a:t>(Class </a:t>
            </a:r>
            <a:r>
              <a:rPr sz="2400" spc="10" dirty="0">
                <a:solidFill>
                  <a:srgbClr val="585858"/>
                </a:solidFill>
                <a:latin typeface="Arial"/>
                <a:cs typeface="Arial"/>
              </a:rPr>
              <a:t>diagram </a:t>
            </a:r>
            <a:r>
              <a:rPr sz="2400" spc="-135" dirty="0">
                <a:solidFill>
                  <a:srgbClr val="585858"/>
                </a:solidFill>
                <a:latin typeface="Arial"/>
                <a:cs typeface="Arial"/>
              </a:rPr>
              <a:t>– </a:t>
            </a:r>
            <a:r>
              <a:rPr sz="2400" spc="-125" dirty="0">
                <a:solidFill>
                  <a:srgbClr val="585858"/>
                </a:solidFill>
                <a:latin typeface="Arial"/>
                <a:cs typeface="Arial"/>
              </a:rPr>
              <a:t>CD) </a:t>
            </a:r>
            <a:r>
              <a:rPr sz="2400" spc="-10" dirty="0">
                <a:solidFill>
                  <a:srgbClr val="585858"/>
                </a:solidFill>
                <a:latin typeface="Arial"/>
                <a:cs typeface="Arial"/>
              </a:rPr>
              <a:t>chỉ </a:t>
            </a:r>
            <a:r>
              <a:rPr sz="2400" spc="-40" dirty="0">
                <a:solidFill>
                  <a:srgbClr val="585858"/>
                </a:solidFill>
                <a:latin typeface="Arial"/>
                <a:cs typeface="Arial"/>
              </a:rPr>
              <a:t>ra </a:t>
            </a:r>
            <a:r>
              <a:rPr sz="2400" spc="-190" dirty="0">
                <a:solidFill>
                  <a:srgbClr val="585858"/>
                </a:solidFill>
                <a:latin typeface="Arial"/>
                <a:cs typeface="Arial"/>
              </a:rPr>
              <a:t>sự </a:t>
            </a:r>
            <a:r>
              <a:rPr sz="2400" spc="85" dirty="0">
                <a:solidFill>
                  <a:srgbClr val="585858"/>
                </a:solidFill>
                <a:latin typeface="Arial"/>
                <a:cs typeface="Arial"/>
              </a:rPr>
              <a:t>tồn </a:t>
            </a:r>
            <a:r>
              <a:rPr sz="2400" spc="25" dirty="0">
                <a:solidFill>
                  <a:srgbClr val="585858"/>
                </a:solidFill>
                <a:latin typeface="Arial"/>
                <a:cs typeface="Arial"/>
              </a:rPr>
              <a:t>tại  </a:t>
            </a:r>
            <a:r>
              <a:rPr sz="2400" spc="-65" dirty="0">
                <a:solidFill>
                  <a:srgbClr val="585858"/>
                </a:solidFill>
                <a:latin typeface="Arial"/>
                <a:cs typeface="Arial"/>
              </a:rPr>
              <a:t>của </a:t>
            </a:r>
            <a:r>
              <a:rPr sz="2400" spc="-105" dirty="0">
                <a:solidFill>
                  <a:srgbClr val="585858"/>
                </a:solidFill>
                <a:latin typeface="Arial"/>
                <a:cs typeface="Arial"/>
              </a:rPr>
              <a:t>các </a:t>
            </a:r>
            <a:r>
              <a:rPr sz="2400" spc="-15" dirty="0">
                <a:solidFill>
                  <a:srgbClr val="585858"/>
                </a:solidFill>
                <a:latin typeface="Arial"/>
                <a:cs typeface="Arial"/>
              </a:rPr>
              <a:t>lớp </a:t>
            </a:r>
            <a:r>
              <a:rPr sz="2400" spc="-85" dirty="0">
                <a:solidFill>
                  <a:srgbClr val="585858"/>
                </a:solidFill>
                <a:latin typeface="Arial"/>
                <a:cs typeface="Arial"/>
              </a:rPr>
              <a:t>và </a:t>
            </a:r>
            <a:r>
              <a:rPr sz="2400" spc="6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50" dirty="0">
                <a:solidFill>
                  <a:srgbClr val="585858"/>
                </a:solidFill>
                <a:latin typeface="Arial"/>
                <a:cs typeface="Arial"/>
              </a:rPr>
              <a:t>giữa </a:t>
            </a:r>
            <a:r>
              <a:rPr sz="2400" spc="5" dirty="0">
                <a:solidFill>
                  <a:srgbClr val="585858"/>
                </a:solidFill>
                <a:latin typeface="Arial"/>
                <a:cs typeface="Arial"/>
              </a:rPr>
              <a:t>chúng </a:t>
            </a:r>
            <a:r>
              <a:rPr sz="2400" spc="65" dirty="0">
                <a:solidFill>
                  <a:srgbClr val="585858"/>
                </a:solidFill>
                <a:latin typeface="Arial"/>
                <a:cs typeface="Arial"/>
              </a:rPr>
              <a:t>trong </a:t>
            </a:r>
            <a:r>
              <a:rPr sz="2400" spc="-5" dirty="0">
                <a:solidFill>
                  <a:srgbClr val="585858"/>
                </a:solidFill>
                <a:latin typeface="Arial"/>
                <a:cs typeface="Arial"/>
              </a:rPr>
              <a:t>bản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25" dirty="0">
                <a:solidFill>
                  <a:srgbClr val="585858"/>
                </a:solidFill>
                <a:latin typeface="Arial"/>
                <a:cs typeface="Arial"/>
              </a:rPr>
              <a:t>logic </a:t>
            </a:r>
            <a:r>
              <a:rPr sz="2400" spc="-65" dirty="0">
                <a:solidFill>
                  <a:srgbClr val="585858"/>
                </a:solidFill>
                <a:latin typeface="Arial"/>
                <a:cs typeface="Arial"/>
              </a:rPr>
              <a:t>của </a:t>
            </a:r>
            <a:r>
              <a:rPr sz="2400" spc="90" dirty="0">
                <a:solidFill>
                  <a:srgbClr val="585858"/>
                </a:solidFill>
                <a:latin typeface="Arial"/>
                <a:cs typeface="Arial"/>
              </a:rPr>
              <a:t>một </a:t>
            </a:r>
            <a:r>
              <a:rPr sz="2400" spc="-30" dirty="0">
                <a:solidFill>
                  <a:srgbClr val="585858"/>
                </a:solidFill>
                <a:latin typeface="Arial"/>
                <a:cs typeface="Arial"/>
              </a:rPr>
              <a:t>hệ</a:t>
            </a:r>
            <a:r>
              <a:rPr sz="2400" spc="-60" dirty="0">
                <a:solidFill>
                  <a:srgbClr val="585858"/>
                </a:solidFill>
                <a:latin typeface="Arial"/>
                <a:cs typeface="Arial"/>
              </a:rPr>
              <a:t> </a:t>
            </a:r>
            <a:r>
              <a:rPr sz="2400" spc="65" dirty="0">
                <a:solidFill>
                  <a:srgbClr val="585858"/>
                </a:solidFill>
                <a:latin typeface="Arial"/>
                <a:cs typeface="Arial"/>
              </a:rPr>
              <a:t>thống</a:t>
            </a:r>
            <a:endParaRPr sz="2400" dirty="0">
              <a:latin typeface="Arial"/>
              <a:cs typeface="Arial"/>
            </a:endParaRPr>
          </a:p>
          <a:p>
            <a:pPr marL="560705" lvl="1" indent="-229235">
              <a:lnSpc>
                <a:spcPts val="2280"/>
              </a:lnSpc>
              <a:spcBef>
                <a:spcPts val="735"/>
              </a:spcBef>
              <a:buFont typeface="Georgia"/>
              <a:buChar char="−"/>
              <a:tabLst>
                <a:tab pos="561340" algn="l"/>
              </a:tabLst>
            </a:pPr>
            <a:r>
              <a:rPr sz="2000" spc="-55" dirty="0">
                <a:solidFill>
                  <a:srgbClr val="585858"/>
                </a:solidFill>
                <a:latin typeface="Arial"/>
                <a:cs typeface="Arial"/>
              </a:rPr>
              <a:t>Chỉ </a:t>
            </a:r>
            <a:r>
              <a:rPr sz="2000" spc="-35" dirty="0">
                <a:solidFill>
                  <a:srgbClr val="585858"/>
                </a:solidFill>
                <a:latin typeface="Arial"/>
                <a:cs typeface="Arial"/>
              </a:rPr>
              <a:t>ra </a:t>
            </a:r>
            <a:r>
              <a:rPr sz="2000" spc="-55" dirty="0">
                <a:solidFill>
                  <a:srgbClr val="585858"/>
                </a:solidFill>
                <a:latin typeface="Arial"/>
                <a:cs typeface="Arial"/>
              </a:rPr>
              <a:t>cấu </a:t>
            </a:r>
            <a:r>
              <a:rPr sz="2000" spc="25" dirty="0">
                <a:solidFill>
                  <a:srgbClr val="585858"/>
                </a:solidFill>
                <a:latin typeface="Arial"/>
                <a:cs typeface="Arial"/>
              </a:rPr>
              <a:t>trúc </a:t>
            </a:r>
            <a:r>
              <a:rPr sz="2000" spc="20" dirty="0">
                <a:solidFill>
                  <a:srgbClr val="585858"/>
                </a:solidFill>
                <a:latin typeface="Arial"/>
                <a:cs typeface="Arial"/>
              </a:rPr>
              <a:t>tĩnh </a:t>
            </a:r>
            <a:r>
              <a:rPr sz="2000" spc="-50" dirty="0">
                <a:solidFill>
                  <a:srgbClr val="585858"/>
                </a:solidFill>
                <a:latin typeface="Arial"/>
                <a:cs typeface="Arial"/>
              </a:rPr>
              <a:t>của </a:t>
            </a:r>
            <a:r>
              <a:rPr sz="2000" spc="55" dirty="0">
                <a:solidFill>
                  <a:srgbClr val="585858"/>
                </a:solidFill>
                <a:latin typeface="Arial"/>
                <a:cs typeface="Arial"/>
              </a:rPr>
              <a:t>mô </a:t>
            </a:r>
            <a:r>
              <a:rPr sz="2000" spc="-5" dirty="0">
                <a:solidFill>
                  <a:srgbClr val="585858"/>
                </a:solidFill>
                <a:latin typeface="Arial"/>
                <a:cs typeface="Arial"/>
              </a:rPr>
              <a:t>hình </a:t>
            </a:r>
            <a:r>
              <a:rPr sz="2000" spc="-40" dirty="0">
                <a:solidFill>
                  <a:srgbClr val="585858"/>
                </a:solidFill>
                <a:latin typeface="Arial"/>
                <a:cs typeface="Arial"/>
              </a:rPr>
              <a:t>như lớp, </a:t>
            </a:r>
            <a:r>
              <a:rPr sz="2000" spc="-55" dirty="0">
                <a:solidFill>
                  <a:srgbClr val="585858"/>
                </a:solidFill>
                <a:latin typeface="Arial"/>
                <a:cs typeface="Arial"/>
              </a:rPr>
              <a:t>cấu </a:t>
            </a:r>
            <a:r>
              <a:rPr sz="2000" spc="25" dirty="0">
                <a:solidFill>
                  <a:srgbClr val="585858"/>
                </a:solidFill>
                <a:latin typeface="Arial"/>
                <a:cs typeface="Arial"/>
              </a:rPr>
              <a:t>trúc</a:t>
            </a:r>
            <a:r>
              <a:rPr sz="2000" spc="155" dirty="0">
                <a:solidFill>
                  <a:srgbClr val="585858"/>
                </a:solidFill>
                <a:latin typeface="Arial"/>
                <a:cs typeface="Arial"/>
              </a:rPr>
              <a:t> </a:t>
            </a:r>
            <a:r>
              <a:rPr sz="2000" spc="5" dirty="0">
                <a:solidFill>
                  <a:srgbClr val="585858"/>
                </a:solidFill>
                <a:latin typeface="Arial"/>
                <a:cs typeface="Arial"/>
              </a:rPr>
              <a:t>bên</a:t>
            </a:r>
            <a:endParaRPr sz="2000" dirty="0">
              <a:latin typeface="Arial"/>
              <a:cs typeface="Arial"/>
            </a:endParaRPr>
          </a:p>
          <a:p>
            <a:pPr marL="560705">
              <a:lnSpc>
                <a:spcPts val="2280"/>
              </a:lnSpc>
            </a:pPr>
            <a:r>
              <a:rPr sz="2000" spc="55" dirty="0">
                <a:solidFill>
                  <a:srgbClr val="585858"/>
                </a:solidFill>
                <a:latin typeface="Arial"/>
                <a:cs typeface="Arial"/>
              </a:rPr>
              <a:t>trong </a:t>
            </a:r>
            <a:r>
              <a:rPr sz="2000" spc="-50" dirty="0">
                <a:solidFill>
                  <a:srgbClr val="585858"/>
                </a:solidFill>
                <a:latin typeface="Arial"/>
                <a:cs typeface="Arial"/>
              </a:rPr>
              <a:t>của </a:t>
            </a:r>
            <a:r>
              <a:rPr sz="2000" spc="10" dirty="0">
                <a:solidFill>
                  <a:srgbClr val="585858"/>
                </a:solidFill>
                <a:latin typeface="Arial"/>
                <a:cs typeface="Arial"/>
              </a:rPr>
              <a:t>chúng </a:t>
            </a:r>
            <a:r>
              <a:rPr sz="2000" spc="-70" dirty="0">
                <a:solidFill>
                  <a:srgbClr val="585858"/>
                </a:solidFill>
                <a:latin typeface="Arial"/>
                <a:cs typeface="Arial"/>
              </a:rPr>
              <a:t>và </a:t>
            </a:r>
            <a:r>
              <a:rPr sz="2000" spc="50" dirty="0">
                <a:solidFill>
                  <a:srgbClr val="585858"/>
                </a:solidFill>
                <a:latin typeface="Arial"/>
                <a:cs typeface="Arial"/>
              </a:rPr>
              <a:t>mối </a:t>
            </a:r>
            <a:r>
              <a:rPr sz="2000" dirty="0">
                <a:solidFill>
                  <a:srgbClr val="585858"/>
                </a:solidFill>
                <a:latin typeface="Arial"/>
                <a:cs typeface="Arial"/>
              </a:rPr>
              <a:t>quan </a:t>
            </a:r>
            <a:r>
              <a:rPr sz="2000" spc="-20" dirty="0">
                <a:solidFill>
                  <a:srgbClr val="585858"/>
                </a:solidFill>
                <a:latin typeface="Arial"/>
                <a:cs typeface="Arial"/>
              </a:rPr>
              <a:t>hệ </a:t>
            </a:r>
            <a:r>
              <a:rPr sz="2000" spc="-40" dirty="0">
                <a:solidFill>
                  <a:srgbClr val="585858"/>
                </a:solidFill>
                <a:latin typeface="Arial"/>
                <a:cs typeface="Arial"/>
              </a:rPr>
              <a:t>với </a:t>
            </a:r>
            <a:r>
              <a:rPr sz="2000" spc="-85" dirty="0">
                <a:solidFill>
                  <a:srgbClr val="585858"/>
                </a:solidFill>
                <a:latin typeface="Arial"/>
                <a:cs typeface="Arial"/>
              </a:rPr>
              <a:t>các </a:t>
            </a:r>
            <a:r>
              <a:rPr sz="2000" spc="-5" dirty="0">
                <a:solidFill>
                  <a:srgbClr val="585858"/>
                </a:solidFill>
                <a:latin typeface="Arial"/>
                <a:cs typeface="Arial"/>
              </a:rPr>
              <a:t>lớp</a:t>
            </a:r>
            <a:r>
              <a:rPr sz="2000" spc="35" dirty="0">
                <a:solidFill>
                  <a:srgbClr val="585858"/>
                </a:solidFill>
                <a:latin typeface="Arial"/>
                <a:cs typeface="Arial"/>
              </a:rPr>
              <a:t> </a:t>
            </a:r>
            <a:r>
              <a:rPr sz="2000" spc="-60" dirty="0">
                <a:solidFill>
                  <a:srgbClr val="585858"/>
                </a:solidFill>
                <a:latin typeface="Arial"/>
                <a:cs typeface="Arial"/>
              </a:rPr>
              <a:t>khác.</a:t>
            </a:r>
            <a:endParaRPr sz="2000" dirty="0">
              <a:latin typeface="Arial"/>
              <a:cs typeface="Arial"/>
            </a:endParaRPr>
          </a:p>
          <a:p>
            <a:pPr marL="560705" marR="591820" lvl="1" indent="-228600">
              <a:lnSpc>
                <a:spcPts val="2160"/>
              </a:lnSpc>
              <a:spcBef>
                <a:spcPts val="1030"/>
              </a:spcBef>
              <a:buFont typeface="Georgia"/>
              <a:buChar char="−"/>
              <a:tabLst>
                <a:tab pos="561340" algn="l"/>
              </a:tabLst>
            </a:pPr>
            <a:r>
              <a:rPr sz="2000" spc="-55" dirty="0">
                <a:solidFill>
                  <a:srgbClr val="585858"/>
                </a:solidFill>
                <a:latin typeface="Arial"/>
                <a:cs typeface="Arial"/>
              </a:rPr>
              <a:t>Chỉ </a:t>
            </a:r>
            <a:r>
              <a:rPr sz="2000" spc="-35" dirty="0">
                <a:solidFill>
                  <a:srgbClr val="585858"/>
                </a:solidFill>
                <a:latin typeface="Arial"/>
                <a:cs typeface="Arial"/>
              </a:rPr>
              <a:t>ra </a:t>
            </a:r>
            <a:r>
              <a:rPr sz="2000" spc="50" dirty="0">
                <a:solidFill>
                  <a:srgbClr val="585858"/>
                </a:solidFill>
                <a:latin typeface="Arial"/>
                <a:cs typeface="Arial"/>
              </a:rPr>
              <a:t>tất </a:t>
            </a:r>
            <a:r>
              <a:rPr sz="2000" spc="-85" dirty="0">
                <a:solidFill>
                  <a:srgbClr val="585858"/>
                </a:solidFill>
                <a:latin typeface="Arial"/>
                <a:cs typeface="Arial"/>
              </a:rPr>
              <a:t>cả </a:t>
            </a:r>
            <a:r>
              <a:rPr sz="2000" spc="-20" dirty="0">
                <a:solidFill>
                  <a:srgbClr val="585858"/>
                </a:solidFill>
                <a:latin typeface="Arial"/>
                <a:cs typeface="Arial"/>
              </a:rPr>
              <a:t>hoặc </a:t>
            </a:r>
            <a:r>
              <a:rPr sz="2000" spc="80" dirty="0">
                <a:solidFill>
                  <a:srgbClr val="585858"/>
                </a:solidFill>
                <a:latin typeface="Arial"/>
                <a:cs typeface="Arial"/>
              </a:rPr>
              <a:t>một </a:t>
            </a:r>
            <a:r>
              <a:rPr sz="2000" dirty="0">
                <a:solidFill>
                  <a:srgbClr val="585858"/>
                </a:solidFill>
                <a:latin typeface="Arial"/>
                <a:cs typeface="Arial"/>
              </a:rPr>
              <a:t>phần </a:t>
            </a:r>
            <a:r>
              <a:rPr sz="2000" spc="-55" dirty="0">
                <a:solidFill>
                  <a:srgbClr val="585858"/>
                </a:solidFill>
                <a:latin typeface="Arial"/>
                <a:cs typeface="Arial"/>
              </a:rPr>
              <a:t>cấu </a:t>
            </a:r>
            <a:r>
              <a:rPr sz="2000" spc="25" dirty="0">
                <a:solidFill>
                  <a:srgbClr val="585858"/>
                </a:solidFill>
                <a:latin typeface="Arial"/>
                <a:cs typeface="Arial"/>
              </a:rPr>
              <a:t>trúc </a:t>
            </a:r>
            <a:r>
              <a:rPr sz="2000" spc="-10" dirty="0">
                <a:solidFill>
                  <a:srgbClr val="585858"/>
                </a:solidFill>
                <a:latin typeface="Arial"/>
                <a:cs typeface="Arial"/>
              </a:rPr>
              <a:t>lớp </a:t>
            </a:r>
            <a:r>
              <a:rPr sz="2000" spc="-50" dirty="0">
                <a:solidFill>
                  <a:srgbClr val="585858"/>
                </a:solidFill>
                <a:latin typeface="Arial"/>
                <a:cs typeface="Arial"/>
              </a:rPr>
              <a:t>của </a:t>
            </a:r>
            <a:r>
              <a:rPr sz="2000" spc="80" dirty="0">
                <a:solidFill>
                  <a:srgbClr val="585858"/>
                </a:solidFill>
                <a:latin typeface="Arial"/>
                <a:cs typeface="Arial"/>
              </a:rPr>
              <a:t>một </a:t>
            </a:r>
            <a:r>
              <a:rPr sz="2000" spc="-25" dirty="0">
                <a:solidFill>
                  <a:srgbClr val="585858"/>
                </a:solidFill>
                <a:latin typeface="Arial"/>
                <a:cs typeface="Arial"/>
              </a:rPr>
              <a:t>hệ  </a:t>
            </a:r>
            <a:r>
              <a:rPr sz="2000" spc="30" dirty="0">
                <a:solidFill>
                  <a:srgbClr val="585858"/>
                </a:solidFill>
                <a:latin typeface="Arial"/>
                <a:cs typeface="Arial"/>
              </a:rPr>
              <a:t>thống.</a:t>
            </a:r>
            <a:endParaRPr sz="2000" dirty="0">
              <a:latin typeface="Arial"/>
              <a:cs typeface="Arial"/>
            </a:endParaRPr>
          </a:p>
          <a:p>
            <a:pPr marL="560705" lvl="1" indent="-229235">
              <a:spcBef>
                <a:spcPts val="725"/>
              </a:spcBef>
              <a:buFont typeface="Georgia"/>
              <a:buChar char="−"/>
              <a:tabLst>
                <a:tab pos="561340" algn="l"/>
              </a:tabLst>
            </a:pPr>
            <a:r>
              <a:rPr sz="2000" dirty="0">
                <a:solidFill>
                  <a:srgbClr val="585858"/>
                </a:solidFill>
                <a:latin typeface="Arial"/>
                <a:cs typeface="Arial"/>
              </a:rPr>
              <a:t>Không </a:t>
            </a:r>
            <a:r>
              <a:rPr sz="2000" spc="-70" dirty="0">
                <a:solidFill>
                  <a:srgbClr val="585858"/>
                </a:solidFill>
                <a:latin typeface="Arial"/>
                <a:cs typeface="Arial"/>
              </a:rPr>
              <a:t>đưa </a:t>
            </a:r>
            <a:r>
              <a:rPr sz="2000" spc="-35" dirty="0">
                <a:solidFill>
                  <a:srgbClr val="585858"/>
                </a:solidFill>
                <a:latin typeface="Arial"/>
                <a:cs typeface="Arial"/>
              </a:rPr>
              <a:t>ra </a:t>
            </a:r>
            <a:r>
              <a:rPr sz="2000" spc="-85" dirty="0">
                <a:solidFill>
                  <a:srgbClr val="585858"/>
                </a:solidFill>
                <a:latin typeface="Arial"/>
                <a:cs typeface="Arial"/>
              </a:rPr>
              <a:t>các </a:t>
            </a:r>
            <a:r>
              <a:rPr sz="2000" spc="60" dirty="0">
                <a:solidFill>
                  <a:srgbClr val="585858"/>
                </a:solidFill>
                <a:latin typeface="Arial"/>
                <a:cs typeface="Arial"/>
              </a:rPr>
              <a:t>thông tin </a:t>
            </a:r>
            <a:r>
              <a:rPr sz="2000" spc="30" dirty="0">
                <a:solidFill>
                  <a:srgbClr val="585858"/>
                </a:solidFill>
                <a:latin typeface="Arial"/>
                <a:cs typeface="Arial"/>
              </a:rPr>
              <a:t>tạm</a:t>
            </a:r>
            <a:r>
              <a:rPr sz="2000" spc="-65" dirty="0">
                <a:solidFill>
                  <a:srgbClr val="585858"/>
                </a:solidFill>
                <a:latin typeface="Arial"/>
                <a:cs typeface="Arial"/>
              </a:rPr>
              <a:t> </a:t>
            </a:r>
            <a:r>
              <a:rPr sz="2000" spc="-15" dirty="0">
                <a:solidFill>
                  <a:srgbClr val="585858"/>
                </a:solidFill>
                <a:latin typeface="Arial"/>
                <a:cs typeface="Arial"/>
              </a:rPr>
              <a:t>thời.</a:t>
            </a:r>
            <a:endParaRPr sz="2000" dirty="0">
              <a:latin typeface="Arial"/>
              <a:cs typeface="Arial"/>
            </a:endParaRPr>
          </a:p>
          <a:p>
            <a:pPr marL="286385" indent="-274320">
              <a:lnSpc>
                <a:spcPts val="2735"/>
              </a:lnSpc>
              <a:spcBef>
                <a:spcPts val="1510"/>
              </a:spcBef>
              <a:buChar char="•"/>
              <a:tabLst>
                <a:tab pos="286385" algn="l"/>
                <a:tab pos="287020" algn="l"/>
              </a:tabLst>
            </a:pPr>
            <a:r>
              <a:rPr sz="2400" spc="-15" dirty="0">
                <a:solidFill>
                  <a:srgbClr val="585858"/>
                </a:solidFill>
                <a:latin typeface="Arial"/>
                <a:cs typeface="Arial"/>
              </a:rPr>
              <a:t>Khung </a:t>
            </a:r>
            <a:r>
              <a:rPr sz="2400" spc="-10" dirty="0">
                <a:solidFill>
                  <a:srgbClr val="585858"/>
                </a:solidFill>
                <a:latin typeface="Arial"/>
                <a:cs typeface="Arial"/>
              </a:rPr>
              <a:t>nhìn </a:t>
            </a:r>
            <a:r>
              <a:rPr sz="2400" spc="20" dirty="0">
                <a:solidFill>
                  <a:srgbClr val="585858"/>
                </a:solidFill>
                <a:latin typeface="Arial"/>
                <a:cs typeface="Arial"/>
              </a:rPr>
              <a:t>tĩnh </a:t>
            </a:r>
            <a:r>
              <a:rPr sz="2400" spc="-65" dirty="0">
                <a:solidFill>
                  <a:srgbClr val="585858"/>
                </a:solidFill>
                <a:latin typeface="Arial"/>
                <a:cs typeface="Arial"/>
              </a:rPr>
              <a:t>của </a:t>
            </a:r>
            <a:r>
              <a:rPr sz="2400" spc="90" dirty="0">
                <a:solidFill>
                  <a:srgbClr val="585858"/>
                </a:solidFill>
                <a:latin typeface="Arial"/>
                <a:cs typeface="Arial"/>
              </a:rPr>
              <a:t>một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20" dirty="0">
                <a:solidFill>
                  <a:srgbClr val="585858"/>
                </a:solidFill>
                <a:latin typeface="Arial"/>
                <a:cs typeface="Arial"/>
              </a:rPr>
              <a:t>chủ </a:t>
            </a:r>
            <a:r>
              <a:rPr sz="2400" spc="-30" dirty="0">
                <a:solidFill>
                  <a:srgbClr val="585858"/>
                </a:solidFill>
                <a:latin typeface="Arial"/>
                <a:cs typeface="Arial"/>
              </a:rPr>
              <a:t>yếu </a:t>
            </a:r>
            <a:r>
              <a:rPr sz="2400" spc="45" dirty="0">
                <a:solidFill>
                  <a:srgbClr val="585858"/>
                </a:solidFill>
                <a:latin typeface="Arial"/>
                <a:cs typeface="Arial"/>
              </a:rPr>
              <a:t>hỗ</a:t>
            </a:r>
            <a:r>
              <a:rPr sz="2400" spc="40" dirty="0">
                <a:solidFill>
                  <a:srgbClr val="585858"/>
                </a:solidFill>
                <a:latin typeface="Arial"/>
                <a:cs typeface="Arial"/>
              </a:rPr>
              <a:t> </a:t>
            </a:r>
            <a:r>
              <a:rPr sz="2400" spc="10" dirty="0">
                <a:solidFill>
                  <a:srgbClr val="585858"/>
                </a:solidFill>
                <a:latin typeface="Arial"/>
                <a:cs typeface="Arial"/>
              </a:rPr>
              <a:t>trợ</a:t>
            </a:r>
            <a:endParaRPr sz="2400" dirty="0">
              <a:latin typeface="Arial"/>
              <a:cs typeface="Arial"/>
            </a:endParaRPr>
          </a:p>
          <a:p>
            <a:pPr marL="286385">
              <a:lnSpc>
                <a:spcPts val="2735"/>
              </a:lnSpc>
            </a:pPr>
            <a:r>
              <a:rPr sz="2400" spc="-105"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30" dirty="0">
                <a:solidFill>
                  <a:srgbClr val="585858"/>
                </a:solidFill>
                <a:latin typeface="Arial"/>
                <a:cs typeface="Arial"/>
              </a:rPr>
              <a:t>hệ</a:t>
            </a:r>
            <a:r>
              <a:rPr sz="2400" spc="380" dirty="0">
                <a:solidFill>
                  <a:srgbClr val="585858"/>
                </a:solidFill>
                <a:latin typeface="Arial"/>
                <a:cs typeface="Arial"/>
              </a:rPr>
              <a:t> </a:t>
            </a:r>
            <a:r>
              <a:rPr sz="2400" spc="30" dirty="0">
                <a:solidFill>
                  <a:srgbClr val="585858"/>
                </a:solidFill>
                <a:latin typeface="Arial"/>
                <a:cs typeface="Arial"/>
              </a:rPr>
              <a:t>thống.</a:t>
            </a:r>
            <a:endParaRPr sz="2400" dirty="0">
              <a:latin typeface="Arial"/>
              <a:cs typeface="Arial"/>
            </a:endParaRPr>
          </a:p>
        </p:txBody>
      </p:sp>
    </p:spTree>
    <p:extLst>
      <p:ext uri="{BB962C8B-B14F-4D97-AF65-F5344CB8AC3E}">
        <p14:creationId xmlns:p14="http://schemas.microsoft.com/office/powerpoint/2010/main" val="23979043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4328795" cy="19259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10" dirty="0">
                <a:solidFill>
                  <a:srgbClr val="585858"/>
                </a:solidFill>
                <a:latin typeface="Arial"/>
                <a:cs typeface="Arial"/>
              </a:rPr>
              <a:t>hình </a:t>
            </a:r>
            <a:r>
              <a:rPr sz="2400" spc="-90" dirty="0">
                <a:solidFill>
                  <a:srgbClr val="585858"/>
                </a:solidFill>
                <a:latin typeface="Arial"/>
                <a:cs typeface="Arial"/>
              </a:rPr>
              <a:t>chữ </a:t>
            </a:r>
            <a:r>
              <a:rPr sz="2400" spc="15" dirty="0">
                <a:solidFill>
                  <a:srgbClr val="585858"/>
                </a:solidFill>
                <a:latin typeface="Arial"/>
                <a:cs typeface="Arial"/>
              </a:rPr>
              <a:t>nhật </a:t>
            </a:r>
            <a:r>
              <a:rPr sz="2400" spc="70" dirty="0">
                <a:solidFill>
                  <a:srgbClr val="585858"/>
                </a:solidFill>
                <a:latin typeface="Arial"/>
                <a:cs typeface="Arial"/>
              </a:rPr>
              <a:t>gồm</a:t>
            </a:r>
            <a:r>
              <a:rPr sz="2400" spc="-140" dirty="0">
                <a:solidFill>
                  <a:srgbClr val="585858"/>
                </a:solidFill>
                <a:latin typeface="Arial"/>
                <a:cs typeface="Arial"/>
              </a:rPr>
              <a:t> </a:t>
            </a:r>
            <a:r>
              <a:rPr sz="2400" spc="-40" dirty="0">
                <a:solidFill>
                  <a:srgbClr val="585858"/>
                </a:solidFill>
                <a:latin typeface="Arial"/>
                <a:cs typeface="Arial"/>
              </a:rPr>
              <a:t>3</a:t>
            </a:r>
            <a:endParaRPr sz="2400">
              <a:latin typeface="Arial"/>
              <a:cs typeface="Arial"/>
            </a:endParaRPr>
          </a:p>
          <a:p>
            <a:pPr marL="286385">
              <a:lnSpc>
                <a:spcPts val="2735"/>
              </a:lnSpc>
            </a:pPr>
            <a:r>
              <a:rPr sz="2400" spc="20" dirty="0">
                <a:solidFill>
                  <a:srgbClr val="585858"/>
                </a:solidFill>
                <a:latin typeface="Arial"/>
                <a:cs typeface="Arial"/>
              </a:rPr>
              <a:t>thành</a:t>
            </a:r>
            <a:r>
              <a:rPr sz="2400" spc="5" dirty="0">
                <a:solidFill>
                  <a:srgbClr val="585858"/>
                </a:solidFill>
                <a:latin typeface="Arial"/>
                <a:cs typeface="Arial"/>
              </a:rPr>
              <a:t> </a:t>
            </a:r>
            <a:r>
              <a:rPr sz="2400" dirty="0">
                <a:solidFill>
                  <a:srgbClr val="585858"/>
                </a:solidFill>
                <a:latin typeface="Arial"/>
                <a:cs typeface="Arial"/>
              </a:rPr>
              <a:t>phần</a:t>
            </a:r>
            <a:endParaRPr sz="2400">
              <a:latin typeface="Arial"/>
              <a:cs typeface="Arial"/>
            </a:endParaRPr>
          </a:p>
          <a:p>
            <a:pPr marL="560705" lvl="1" indent="-229235">
              <a:spcBef>
                <a:spcPts val="775"/>
              </a:spcBef>
              <a:buFont typeface="Georgia"/>
              <a:buChar char="−"/>
              <a:tabLst>
                <a:tab pos="561340" algn="l"/>
              </a:tabLst>
            </a:pPr>
            <a:r>
              <a:rPr sz="2000" spc="-145" dirty="0">
                <a:solidFill>
                  <a:srgbClr val="585858"/>
                </a:solidFill>
                <a:latin typeface="Arial"/>
                <a:cs typeface="Arial"/>
              </a:rPr>
              <a:t>Tên</a:t>
            </a:r>
            <a:r>
              <a:rPr sz="2000" spc="-5" dirty="0">
                <a:solidFill>
                  <a:srgbClr val="585858"/>
                </a:solidFill>
                <a:latin typeface="Arial"/>
                <a:cs typeface="Arial"/>
              </a:rPr>
              <a:t> </a:t>
            </a:r>
            <a:r>
              <a:rPr sz="2000" spc="-10" dirty="0">
                <a:solidFill>
                  <a:srgbClr val="585858"/>
                </a:solidFill>
                <a:latin typeface="Arial"/>
                <a:cs typeface="Arial"/>
              </a:rPr>
              <a:t>lớp</a:t>
            </a:r>
            <a:endParaRPr sz="2000">
              <a:latin typeface="Arial"/>
              <a:cs typeface="Arial"/>
            </a:endParaRPr>
          </a:p>
          <a:p>
            <a:pPr marL="560705" lvl="1" indent="-229235">
              <a:spcBef>
                <a:spcPts val="755"/>
              </a:spcBef>
              <a:buFont typeface="Georgia"/>
              <a:buChar char="−"/>
              <a:tabLst>
                <a:tab pos="561340" algn="l"/>
              </a:tabLst>
            </a:pPr>
            <a:r>
              <a:rPr sz="2000" spc="-130" dirty="0">
                <a:solidFill>
                  <a:srgbClr val="585858"/>
                </a:solidFill>
                <a:latin typeface="Arial"/>
                <a:cs typeface="Arial"/>
              </a:rPr>
              <a:t>Các </a:t>
            </a:r>
            <a:r>
              <a:rPr sz="2000" spc="30" dirty="0">
                <a:solidFill>
                  <a:srgbClr val="585858"/>
                </a:solidFill>
                <a:latin typeface="Arial"/>
                <a:cs typeface="Arial"/>
              </a:rPr>
              <a:t>thuộc</a:t>
            </a:r>
            <a:r>
              <a:rPr sz="2000" spc="85" dirty="0">
                <a:solidFill>
                  <a:srgbClr val="585858"/>
                </a:solidFill>
                <a:latin typeface="Arial"/>
                <a:cs typeface="Arial"/>
              </a:rPr>
              <a:t> </a:t>
            </a:r>
            <a:r>
              <a:rPr sz="2000" spc="20" dirty="0">
                <a:solidFill>
                  <a:srgbClr val="585858"/>
                </a:solidFill>
                <a:latin typeface="Arial"/>
                <a:cs typeface="Arial"/>
              </a:rPr>
              <a:t>tính</a:t>
            </a:r>
            <a:endParaRPr sz="2000">
              <a:latin typeface="Arial"/>
              <a:cs typeface="Arial"/>
            </a:endParaRPr>
          </a:p>
          <a:p>
            <a:pPr marL="560705" lvl="1" indent="-229235">
              <a:spcBef>
                <a:spcPts val="755"/>
              </a:spcBef>
              <a:buFont typeface="Georgia"/>
              <a:buChar char="−"/>
              <a:tabLst>
                <a:tab pos="561340" algn="l"/>
              </a:tabLst>
            </a:pPr>
            <a:r>
              <a:rPr sz="2000" spc="-130" dirty="0">
                <a:solidFill>
                  <a:srgbClr val="585858"/>
                </a:solidFill>
                <a:latin typeface="Arial"/>
                <a:cs typeface="Arial"/>
              </a:rPr>
              <a:t>Các </a:t>
            </a:r>
            <a:r>
              <a:rPr sz="2000" spc="-20" dirty="0">
                <a:solidFill>
                  <a:srgbClr val="585858"/>
                </a:solidFill>
                <a:latin typeface="Arial"/>
                <a:cs typeface="Arial"/>
              </a:rPr>
              <a:t>phương</a:t>
            </a:r>
            <a:r>
              <a:rPr sz="2000" spc="95" dirty="0">
                <a:solidFill>
                  <a:srgbClr val="585858"/>
                </a:solidFill>
                <a:latin typeface="Arial"/>
                <a:cs typeface="Arial"/>
              </a:rPr>
              <a:t> </a:t>
            </a:r>
            <a:r>
              <a:rPr sz="2000" spc="-25" dirty="0">
                <a:solidFill>
                  <a:srgbClr val="585858"/>
                </a:solidFill>
                <a:latin typeface="Arial"/>
                <a:cs typeface="Arial"/>
              </a:rPr>
              <a:t>thức</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79</a:t>
            </a:r>
          </a:p>
        </p:txBody>
      </p:sp>
      <p:sp>
        <p:nvSpPr>
          <p:cNvPr id="3" name="object 3"/>
          <p:cNvSpPr txBox="1">
            <a:spLocks noGrp="1"/>
          </p:cNvSpPr>
          <p:nvPr>
            <p:ph type="title"/>
          </p:nvPr>
        </p:nvSpPr>
        <p:spPr>
          <a:xfrm>
            <a:off x="2574443" y="730708"/>
            <a:ext cx="827405" cy="567463"/>
          </a:xfrm>
          <a:prstGeom prst="rect">
            <a:avLst/>
          </a:prstGeom>
        </p:spPr>
        <p:txBody>
          <a:bodyPr vert="horz" wrap="square" lIns="0" tIns="13335" rIns="0" bIns="0" rtlCol="0" anchor="t">
            <a:spAutoFit/>
          </a:bodyPr>
          <a:lstStyle/>
          <a:p>
            <a:pPr marL="12700">
              <a:spcBef>
                <a:spcPts val="105"/>
              </a:spcBef>
            </a:pPr>
            <a:r>
              <a:rPr spc="150" dirty="0"/>
              <a:t>L</a:t>
            </a:r>
            <a:r>
              <a:rPr spc="175" dirty="0"/>
              <a:t>ớ</a:t>
            </a:r>
            <a:r>
              <a:rPr spc="260" dirty="0"/>
              <a:t>p</a:t>
            </a:r>
          </a:p>
        </p:txBody>
      </p:sp>
      <p:graphicFrame>
        <p:nvGraphicFramePr>
          <p:cNvPr id="4" name="object 4"/>
          <p:cNvGraphicFramePr>
            <a:graphicFrameLocks noGrp="1"/>
          </p:cNvGraphicFramePr>
          <p:nvPr/>
        </p:nvGraphicFramePr>
        <p:xfrm>
          <a:off x="7929499" y="1819275"/>
          <a:ext cx="2279650" cy="1814448"/>
        </p:xfrm>
        <a:graphic>
          <a:graphicData uri="http://schemas.openxmlformats.org/drawingml/2006/table">
            <a:tbl>
              <a:tblPr firstRow="1" bandRow="1">
                <a:tableStyleId>{2D5ABB26-0587-4C30-8999-92F81FD0307C}</a:tableStyleId>
              </a:tblPr>
              <a:tblGrid>
                <a:gridCol w="2279650">
                  <a:extLst>
                    <a:ext uri="{9D8B030D-6E8A-4147-A177-3AD203B41FA5}">
                      <a16:colId xmlns:a16="http://schemas.microsoft.com/office/drawing/2014/main" val="20000"/>
                    </a:ext>
                  </a:extLst>
                </a:gridCol>
              </a:tblGrid>
              <a:tr h="330200">
                <a:tc>
                  <a:txBody>
                    <a:bodyPr/>
                    <a:lstStyle/>
                    <a:p>
                      <a:pPr marL="566420">
                        <a:lnSpc>
                          <a:spcPct val="100000"/>
                        </a:lnSpc>
                        <a:spcBef>
                          <a:spcPts val="464"/>
                        </a:spcBef>
                      </a:pPr>
                      <a:r>
                        <a:rPr sz="1600" spc="-5" dirty="0">
                          <a:solidFill>
                            <a:srgbClr val="585858"/>
                          </a:solidFill>
                          <a:latin typeface="Arial"/>
                          <a:cs typeface="Arial"/>
                        </a:rPr>
                        <a:t>Class_Name</a:t>
                      </a:r>
                      <a:endParaRPr sz="1600">
                        <a:latin typeface="Arial"/>
                        <a:cs typeface="Arial"/>
                      </a:endParaRPr>
                    </a:p>
                  </a:txBody>
                  <a:tcPr marL="0" marR="0" marT="59054"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val="10000"/>
                  </a:ext>
                </a:extLst>
              </a:tr>
              <a:tr h="730186">
                <a:tc>
                  <a:txBody>
                    <a:bodyPr/>
                    <a:lstStyle/>
                    <a:p>
                      <a:pPr marL="193040" marR="1334770" indent="-12700" algn="just">
                        <a:lnSpc>
                          <a:spcPct val="101499"/>
                        </a:lnSpc>
                        <a:spcBef>
                          <a:spcPts val="145"/>
                        </a:spcBef>
                      </a:pP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e1  </a:t>
                      </a: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e2  </a:t>
                      </a: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e3</a:t>
                      </a:r>
                      <a:endParaRPr sz="1400">
                        <a:latin typeface="Arial"/>
                        <a:cs typeface="Arial"/>
                      </a:endParaRPr>
                    </a:p>
                  </a:txBody>
                  <a:tcPr marL="0" marR="0" marT="18415" marB="0">
                    <a:lnL w="19050">
                      <a:solidFill>
                        <a:srgbClr val="890D5E"/>
                      </a:solidFill>
                      <a:prstDash val="solid"/>
                    </a:lnL>
                    <a:lnR w="19050">
                      <a:solidFill>
                        <a:srgbClr val="890D5E"/>
                      </a:solidFill>
                      <a:prstDash val="solid"/>
                    </a:lnR>
                    <a:lnT w="19050">
                      <a:solidFill>
                        <a:srgbClr val="890D5E"/>
                      </a:solidFill>
                      <a:prstDash val="solid"/>
                    </a:lnT>
                    <a:lnB w="28575">
                      <a:solidFill>
                        <a:srgbClr val="890D5E"/>
                      </a:solidFill>
                      <a:prstDash val="solid"/>
                    </a:lnB>
                    <a:solidFill>
                      <a:srgbClr val="FFFFCC"/>
                    </a:solidFill>
                  </a:tcPr>
                </a:tc>
                <a:extLst>
                  <a:ext uri="{0D108BD9-81ED-4DB2-BD59-A6C34878D82A}">
                    <a16:rowId xmlns:a16="http://schemas.microsoft.com/office/drawing/2014/main" val="10001"/>
                  </a:ext>
                </a:extLst>
              </a:tr>
              <a:tr h="754062">
                <a:tc>
                  <a:txBody>
                    <a:bodyPr/>
                    <a:lstStyle/>
                    <a:p>
                      <a:pPr marL="193040" marR="1250315" indent="15875" algn="just">
                        <a:lnSpc>
                          <a:spcPct val="93400"/>
                        </a:lnSpc>
                        <a:spcBef>
                          <a:spcPts val="445"/>
                        </a:spcBef>
                      </a:pPr>
                      <a:r>
                        <a:rPr sz="1400" spc="-10" dirty="0">
                          <a:solidFill>
                            <a:srgbClr val="585858"/>
                          </a:solidFill>
                          <a:latin typeface="Arial"/>
                          <a:cs typeface="Arial"/>
                        </a:rPr>
                        <a:t>m</a:t>
                      </a:r>
                      <a:r>
                        <a:rPr sz="1400" dirty="0">
                          <a:solidFill>
                            <a:srgbClr val="585858"/>
                          </a:solidFill>
                          <a:latin typeface="Arial"/>
                          <a:cs typeface="Arial"/>
                        </a:rPr>
                        <a:t>etho</a:t>
                      </a:r>
                      <a:r>
                        <a:rPr sz="1400" spc="-5" dirty="0">
                          <a:solidFill>
                            <a:srgbClr val="585858"/>
                          </a:solidFill>
                          <a:latin typeface="Arial"/>
                          <a:cs typeface="Arial"/>
                        </a:rPr>
                        <a:t>d1</a:t>
                      </a:r>
                      <a:r>
                        <a:rPr sz="1400" dirty="0">
                          <a:solidFill>
                            <a:srgbClr val="585858"/>
                          </a:solidFill>
                          <a:latin typeface="Arial"/>
                          <a:cs typeface="Arial"/>
                        </a:rPr>
                        <a:t>()  </a:t>
                      </a:r>
                      <a:r>
                        <a:rPr sz="1400" spc="-5" dirty="0">
                          <a:solidFill>
                            <a:srgbClr val="585858"/>
                          </a:solidFill>
                          <a:latin typeface="Arial"/>
                          <a:cs typeface="Arial"/>
                        </a:rPr>
                        <a:t>method2()  method3()</a:t>
                      </a:r>
                      <a:endParaRPr sz="1400">
                        <a:latin typeface="Arial"/>
                        <a:cs typeface="Arial"/>
                      </a:endParaRPr>
                    </a:p>
                  </a:txBody>
                  <a:tcPr marL="0" marR="0" marT="56515" marB="0">
                    <a:lnL w="19050">
                      <a:solidFill>
                        <a:srgbClr val="890D5E"/>
                      </a:solidFill>
                      <a:prstDash val="solid"/>
                    </a:lnL>
                    <a:lnR w="19050">
                      <a:solidFill>
                        <a:srgbClr val="890D5E"/>
                      </a:solidFill>
                      <a:prstDash val="solid"/>
                    </a:lnR>
                    <a:lnT w="28575">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128834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24656"/>
            <a:ext cx="6964680" cy="3405419"/>
          </a:xfrm>
          <a:prstGeom prst="rect">
            <a:avLst/>
          </a:prstGeom>
        </p:spPr>
        <p:txBody>
          <a:bodyPr vert="horz" wrap="square" lIns="0" tIns="106045" rIns="0" bIns="0" rtlCol="0">
            <a:spAutoFit/>
          </a:bodyPr>
          <a:lstStyle/>
          <a:p>
            <a:pPr marL="352425" indent="-340360">
              <a:spcBef>
                <a:spcPts val="835"/>
              </a:spcBef>
              <a:buChar char="•"/>
              <a:tabLst>
                <a:tab pos="352425" algn="l"/>
                <a:tab pos="353060" algn="l"/>
              </a:tabLst>
            </a:pPr>
            <a:r>
              <a:rPr sz="2400" spc="-65" dirty="0">
                <a:solidFill>
                  <a:srgbClr val="585858"/>
                </a:solidFill>
                <a:latin typeface="Arial"/>
                <a:cs typeface="Arial"/>
              </a:rPr>
              <a:t>Chỉ </a:t>
            </a:r>
            <a:r>
              <a:rPr sz="2400" spc="-40" dirty="0">
                <a:solidFill>
                  <a:srgbClr val="585858"/>
                </a:solidFill>
                <a:latin typeface="Arial"/>
                <a:cs typeface="Arial"/>
              </a:rPr>
              <a:t>ra </a:t>
            </a:r>
            <a:r>
              <a:rPr sz="2400" spc="-20" dirty="0">
                <a:solidFill>
                  <a:srgbClr val="585858"/>
                </a:solidFill>
                <a:latin typeface="Arial"/>
                <a:cs typeface="Arial"/>
              </a:rPr>
              <a:t>tên, </a:t>
            </a:r>
            <a:r>
              <a:rPr sz="2400" spc="-10" dirty="0">
                <a:solidFill>
                  <a:srgbClr val="585858"/>
                </a:solidFill>
                <a:latin typeface="Arial"/>
                <a:cs typeface="Arial"/>
              </a:rPr>
              <a:t>kiểu </a:t>
            </a:r>
            <a:r>
              <a:rPr sz="2400" spc="-110" dirty="0">
                <a:solidFill>
                  <a:srgbClr val="585858"/>
                </a:solidFill>
                <a:latin typeface="Arial"/>
                <a:cs typeface="Arial"/>
              </a:rPr>
              <a:t>và </a:t>
            </a:r>
            <a:r>
              <a:rPr sz="2400" spc="5" dirty="0">
                <a:solidFill>
                  <a:srgbClr val="585858"/>
                </a:solidFill>
                <a:latin typeface="Arial"/>
                <a:cs typeface="Arial"/>
              </a:rPr>
              <a:t>giá </a:t>
            </a:r>
            <a:r>
              <a:rPr sz="2400" spc="75" dirty="0">
                <a:solidFill>
                  <a:srgbClr val="585858"/>
                </a:solidFill>
                <a:latin typeface="Arial"/>
                <a:cs typeface="Arial"/>
              </a:rPr>
              <a:t>trị </a:t>
            </a:r>
            <a:r>
              <a:rPr sz="2400" spc="-50" dirty="0">
                <a:solidFill>
                  <a:srgbClr val="585858"/>
                </a:solidFill>
                <a:latin typeface="Arial"/>
                <a:cs typeface="Arial"/>
              </a:rPr>
              <a:t>mặc </a:t>
            </a:r>
            <a:r>
              <a:rPr sz="2400" spc="40" dirty="0">
                <a:solidFill>
                  <a:srgbClr val="585858"/>
                </a:solidFill>
                <a:latin typeface="Arial"/>
                <a:cs typeface="Arial"/>
              </a:rPr>
              <a:t>định </a:t>
            </a:r>
            <a:r>
              <a:rPr sz="2400" spc="-10" dirty="0">
                <a:solidFill>
                  <a:srgbClr val="585858"/>
                </a:solidFill>
                <a:latin typeface="Arial"/>
                <a:cs typeface="Arial"/>
              </a:rPr>
              <a:t>nếu</a:t>
            </a:r>
            <a:r>
              <a:rPr sz="2400" spc="125" dirty="0">
                <a:solidFill>
                  <a:srgbClr val="585858"/>
                </a:solidFill>
                <a:latin typeface="Arial"/>
                <a:cs typeface="Arial"/>
              </a:rPr>
              <a:t> </a:t>
            </a:r>
            <a:r>
              <a:rPr sz="2400" spc="-10" dirty="0">
                <a:solidFill>
                  <a:srgbClr val="585858"/>
                </a:solidFill>
                <a:latin typeface="Arial"/>
                <a:cs typeface="Arial"/>
              </a:rPr>
              <a:t>có</a:t>
            </a:r>
            <a:endParaRPr sz="2400" dirty="0">
              <a:latin typeface="Arial"/>
              <a:cs typeface="Arial"/>
            </a:endParaRPr>
          </a:p>
          <a:p>
            <a:pPr marL="467995">
              <a:spcBef>
                <a:spcPts val="670"/>
              </a:spcBef>
              <a:tabLst>
                <a:tab pos="811530" algn="l"/>
                <a:tab pos="2966720" algn="l"/>
                <a:tab pos="3274695" algn="l"/>
                <a:tab pos="4044950" algn="l"/>
                <a:tab pos="4352290" algn="l"/>
              </a:tabLst>
            </a:pPr>
            <a:r>
              <a:rPr sz="2200" spc="-5" dirty="0">
                <a:solidFill>
                  <a:srgbClr val="168991"/>
                </a:solidFill>
                <a:latin typeface="Georgia"/>
                <a:cs typeface="Georgia"/>
              </a:rPr>
              <a:t>−	</a:t>
            </a:r>
            <a:r>
              <a:rPr sz="2200" spc="145" dirty="0">
                <a:solidFill>
                  <a:srgbClr val="168991"/>
                </a:solidFill>
                <a:latin typeface="Arial"/>
                <a:cs typeface="Arial"/>
              </a:rPr>
              <a:t>attributeName	</a:t>
            </a:r>
            <a:r>
              <a:rPr sz="2200" spc="595" dirty="0">
                <a:solidFill>
                  <a:srgbClr val="168991"/>
                </a:solidFill>
                <a:latin typeface="Arial"/>
                <a:cs typeface="Arial"/>
              </a:rPr>
              <a:t>:	</a:t>
            </a:r>
            <a:r>
              <a:rPr sz="2200" spc="-15" dirty="0">
                <a:solidFill>
                  <a:srgbClr val="168991"/>
                </a:solidFill>
                <a:latin typeface="Arial"/>
                <a:cs typeface="Arial"/>
              </a:rPr>
              <a:t>Type	</a:t>
            </a:r>
            <a:r>
              <a:rPr sz="2200" spc="-80" dirty="0">
                <a:solidFill>
                  <a:srgbClr val="168991"/>
                </a:solidFill>
                <a:latin typeface="Arial"/>
                <a:cs typeface="Arial"/>
              </a:rPr>
              <a:t>=	</a:t>
            </a:r>
            <a:r>
              <a:rPr sz="2200" spc="210" dirty="0">
                <a:solidFill>
                  <a:srgbClr val="168991"/>
                </a:solidFill>
                <a:latin typeface="Arial"/>
                <a:cs typeface="Arial"/>
              </a:rPr>
              <a:t>Default</a:t>
            </a:r>
            <a:endParaRPr sz="2200" dirty="0">
              <a:latin typeface="Arial"/>
              <a:cs typeface="Arial"/>
            </a:endParaRPr>
          </a:p>
          <a:p>
            <a:pPr marL="352425" marR="125095" indent="-340360">
              <a:lnSpc>
                <a:spcPts val="2590"/>
              </a:lnSpc>
              <a:spcBef>
                <a:spcPts val="1905"/>
              </a:spcBef>
              <a:buChar char="•"/>
              <a:tabLst>
                <a:tab pos="352425" algn="l"/>
                <a:tab pos="353060" algn="l"/>
              </a:tabLst>
            </a:pPr>
            <a:r>
              <a:rPr sz="2400" spc="-125" dirty="0">
                <a:solidFill>
                  <a:srgbClr val="585858"/>
                </a:solidFill>
                <a:latin typeface="Arial"/>
                <a:cs typeface="Arial"/>
              </a:rPr>
              <a:t>Tuân </a:t>
            </a:r>
            <a:r>
              <a:rPr sz="2400" spc="40" dirty="0">
                <a:solidFill>
                  <a:srgbClr val="585858"/>
                </a:solidFill>
                <a:latin typeface="Arial"/>
                <a:cs typeface="Arial"/>
              </a:rPr>
              <a:t>theo </a:t>
            </a:r>
            <a:r>
              <a:rPr sz="2400" spc="20" dirty="0">
                <a:solidFill>
                  <a:srgbClr val="585858"/>
                </a:solidFill>
                <a:latin typeface="Arial"/>
                <a:cs typeface="Arial"/>
              </a:rPr>
              <a:t>quy </a:t>
            </a:r>
            <a:r>
              <a:rPr sz="2400" spc="-145" dirty="0">
                <a:solidFill>
                  <a:srgbClr val="585858"/>
                </a:solidFill>
                <a:latin typeface="Arial"/>
                <a:cs typeface="Arial"/>
              </a:rPr>
              <a:t>ước </a:t>
            </a:r>
            <a:r>
              <a:rPr sz="2400" spc="35" dirty="0">
                <a:solidFill>
                  <a:srgbClr val="585858"/>
                </a:solidFill>
                <a:latin typeface="Arial"/>
                <a:cs typeface="Arial"/>
              </a:rPr>
              <a:t>đặt </a:t>
            </a:r>
            <a:r>
              <a:rPr sz="2400" spc="20" dirty="0">
                <a:solidFill>
                  <a:srgbClr val="585858"/>
                </a:solidFill>
                <a:latin typeface="Arial"/>
                <a:cs typeface="Arial"/>
              </a:rPr>
              <a:t>tên </a:t>
            </a:r>
            <a:r>
              <a:rPr sz="2400" spc="-65" dirty="0">
                <a:solidFill>
                  <a:srgbClr val="585858"/>
                </a:solidFill>
                <a:latin typeface="Arial"/>
                <a:cs typeface="Arial"/>
              </a:rPr>
              <a:t>của </a:t>
            </a:r>
            <a:r>
              <a:rPr sz="2400" spc="45" dirty="0">
                <a:solidFill>
                  <a:srgbClr val="585858"/>
                </a:solidFill>
                <a:latin typeface="Arial"/>
                <a:cs typeface="Arial"/>
              </a:rPr>
              <a:t>ngôn </a:t>
            </a:r>
            <a:r>
              <a:rPr sz="2400" spc="-35" dirty="0">
                <a:solidFill>
                  <a:srgbClr val="585858"/>
                </a:solidFill>
                <a:latin typeface="Arial"/>
                <a:cs typeface="Arial"/>
              </a:rPr>
              <a:t>ngữ </a:t>
            </a:r>
            <a:r>
              <a:rPr sz="2400" spc="-55" dirty="0">
                <a:solidFill>
                  <a:srgbClr val="585858"/>
                </a:solidFill>
                <a:latin typeface="Arial"/>
                <a:cs typeface="Arial"/>
              </a:rPr>
              <a:t>cài </a:t>
            </a:r>
            <a:r>
              <a:rPr sz="2400" spc="35" dirty="0">
                <a:solidFill>
                  <a:srgbClr val="585858"/>
                </a:solidFill>
                <a:latin typeface="Arial"/>
                <a:cs typeface="Arial"/>
              </a:rPr>
              <a:t>đặt  </a:t>
            </a:r>
            <a:r>
              <a:rPr sz="2400" spc="-110" dirty="0">
                <a:solidFill>
                  <a:srgbClr val="585858"/>
                </a:solidFill>
                <a:latin typeface="Arial"/>
                <a:cs typeface="Arial"/>
              </a:rPr>
              <a:t>và </a:t>
            </a:r>
            <a:r>
              <a:rPr sz="2400" spc="-60" dirty="0">
                <a:solidFill>
                  <a:srgbClr val="585858"/>
                </a:solidFill>
                <a:latin typeface="Arial"/>
                <a:cs typeface="Arial"/>
              </a:rPr>
              <a:t>của dự</a:t>
            </a:r>
            <a:r>
              <a:rPr sz="2400" spc="150" dirty="0">
                <a:solidFill>
                  <a:srgbClr val="585858"/>
                </a:solidFill>
                <a:latin typeface="Arial"/>
                <a:cs typeface="Arial"/>
              </a:rPr>
              <a:t> </a:t>
            </a:r>
            <a:r>
              <a:rPr sz="2400" spc="-80" dirty="0">
                <a:solidFill>
                  <a:srgbClr val="585858"/>
                </a:solidFill>
                <a:latin typeface="Arial"/>
                <a:cs typeface="Arial"/>
              </a:rPr>
              <a:t>án.</a:t>
            </a:r>
            <a:endParaRPr sz="2400" dirty="0">
              <a:latin typeface="Arial"/>
              <a:cs typeface="Arial"/>
            </a:endParaRPr>
          </a:p>
          <a:p>
            <a:pPr marL="352425" marR="5080" indent="-340360">
              <a:lnSpc>
                <a:spcPts val="2590"/>
              </a:lnSpc>
              <a:spcBef>
                <a:spcPts val="1805"/>
              </a:spcBef>
              <a:buChar char="•"/>
              <a:tabLst>
                <a:tab pos="352425" algn="l"/>
                <a:tab pos="353060" algn="l"/>
              </a:tabLst>
            </a:pPr>
            <a:r>
              <a:rPr sz="2400" spc="-60" dirty="0">
                <a:solidFill>
                  <a:srgbClr val="585858"/>
                </a:solidFill>
                <a:latin typeface="Arial"/>
                <a:cs typeface="Arial"/>
              </a:rPr>
              <a:t>Kiểu </a:t>
            </a:r>
            <a:r>
              <a:rPr sz="2400" spc="-10" dirty="0">
                <a:solidFill>
                  <a:srgbClr val="585858"/>
                </a:solidFill>
                <a:latin typeface="Arial"/>
                <a:cs typeface="Arial"/>
              </a:rPr>
              <a:t>(type) </a:t>
            </a:r>
            <a:r>
              <a:rPr sz="2400" spc="-15" dirty="0">
                <a:solidFill>
                  <a:srgbClr val="585858"/>
                </a:solidFill>
                <a:latin typeface="Arial"/>
                <a:cs typeface="Arial"/>
              </a:rPr>
              <a:t>nên </a:t>
            </a:r>
            <a:r>
              <a:rPr sz="2400" spc="-40" dirty="0">
                <a:solidFill>
                  <a:srgbClr val="585858"/>
                </a:solidFill>
                <a:latin typeface="Arial"/>
                <a:cs typeface="Arial"/>
              </a:rPr>
              <a:t>là </a:t>
            </a:r>
            <a:r>
              <a:rPr sz="2400" spc="-10" dirty="0">
                <a:solidFill>
                  <a:srgbClr val="585858"/>
                </a:solidFill>
                <a:latin typeface="Arial"/>
                <a:cs typeface="Arial"/>
              </a:rPr>
              <a:t>kiểu </a:t>
            </a:r>
            <a:r>
              <a:rPr sz="2400" spc="-60" dirty="0">
                <a:solidFill>
                  <a:srgbClr val="585858"/>
                </a:solidFill>
                <a:latin typeface="Arial"/>
                <a:cs typeface="Arial"/>
              </a:rPr>
              <a:t>dữ </a:t>
            </a:r>
            <a:r>
              <a:rPr sz="2400" spc="5" dirty="0">
                <a:solidFill>
                  <a:srgbClr val="585858"/>
                </a:solidFill>
                <a:latin typeface="Arial"/>
                <a:cs typeface="Arial"/>
              </a:rPr>
              <a:t>liệu </a:t>
            </a:r>
            <a:r>
              <a:rPr sz="2400" spc="-120" dirty="0">
                <a:solidFill>
                  <a:srgbClr val="585858"/>
                </a:solidFill>
                <a:latin typeface="Arial"/>
                <a:cs typeface="Arial"/>
              </a:rPr>
              <a:t>cơ </a:t>
            </a:r>
            <a:r>
              <a:rPr sz="2400" spc="-5" dirty="0">
                <a:solidFill>
                  <a:srgbClr val="585858"/>
                </a:solidFill>
                <a:latin typeface="Arial"/>
                <a:cs typeface="Arial"/>
              </a:rPr>
              <a:t>bản </a:t>
            </a:r>
            <a:r>
              <a:rPr sz="2400" spc="65" dirty="0">
                <a:solidFill>
                  <a:srgbClr val="585858"/>
                </a:solidFill>
                <a:latin typeface="Arial"/>
                <a:cs typeface="Arial"/>
              </a:rPr>
              <a:t>trong </a:t>
            </a:r>
            <a:r>
              <a:rPr sz="2400" spc="45" dirty="0">
                <a:solidFill>
                  <a:srgbClr val="585858"/>
                </a:solidFill>
                <a:latin typeface="Arial"/>
                <a:cs typeface="Arial"/>
              </a:rPr>
              <a:t>ngôn  </a:t>
            </a:r>
            <a:r>
              <a:rPr sz="2400" spc="-35" dirty="0">
                <a:solidFill>
                  <a:srgbClr val="585858"/>
                </a:solidFill>
                <a:latin typeface="Arial"/>
                <a:cs typeface="Arial"/>
              </a:rPr>
              <a:t>ngữ </a:t>
            </a:r>
            <a:r>
              <a:rPr sz="2400" spc="-30" dirty="0">
                <a:solidFill>
                  <a:srgbClr val="585858"/>
                </a:solidFill>
                <a:latin typeface="Arial"/>
                <a:cs typeface="Arial"/>
              </a:rPr>
              <a:t>thực</a:t>
            </a:r>
            <a:r>
              <a:rPr sz="2400" spc="30" dirty="0">
                <a:solidFill>
                  <a:srgbClr val="585858"/>
                </a:solidFill>
                <a:latin typeface="Arial"/>
                <a:cs typeface="Arial"/>
              </a:rPr>
              <a:t> </a:t>
            </a:r>
            <a:r>
              <a:rPr sz="2400" spc="70" dirty="0">
                <a:solidFill>
                  <a:srgbClr val="585858"/>
                </a:solidFill>
                <a:latin typeface="Arial"/>
                <a:cs typeface="Arial"/>
              </a:rPr>
              <a:t>thi</a:t>
            </a:r>
            <a:endParaRPr sz="2400" dirty="0">
              <a:latin typeface="Arial"/>
              <a:cs typeface="Arial"/>
            </a:endParaRPr>
          </a:p>
          <a:p>
            <a:pPr marL="626745" marR="75565" indent="-340360">
              <a:lnSpc>
                <a:spcPts val="2160"/>
              </a:lnSpc>
              <a:spcBef>
                <a:spcPts val="1010"/>
              </a:spcBef>
              <a:tabLst>
                <a:tab pos="626745" algn="l"/>
              </a:tabLst>
            </a:pPr>
            <a:r>
              <a:rPr sz="2000" dirty="0">
                <a:solidFill>
                  <a:srgbClr val="585858"/>
                </a:solidFill>
                <a:latin typeface="Georgia"/>
                <a:cs typeface="Georgia"/>
              </a:rPr>
              <a:t>−	</a:t>
            </a:r>
            <a:r>
              <a:rPr sz="2000" spc="-50" dirty="0">
                <a:solidFill>
                  <a:srgbClr val="585858"/>
                </a:solidFill>
                <a:latin typeface="Arial"/>
                <a:cs typeface="Arial"/>
              </a:rPr>
              <a:t>Kiểu dữ </a:t>
            </a:r>
            <a:r>
              <a:rPr sz="2000" dirty="0">
                <a:solidFill>
                  <a:srgbClr val="585858"/>
                </a:solidFill>
                <a:latin typeface="Arial"/>
                <a:cs typeface="Arial"/>
              </a:rPr>
              <a:t>liệu </a:t>
            </a:r>
            <a:r>
              <a:rPr sz="2000" spc="-10" dirty="0">
                <a:solidFill>
                  <a:srgbClr val="585858"/>
                </a:solidFill>
                <a:latin typeface="Arial"/>
                <a:cs typeface="Arial"/>
              </a:rPr>
              <a:t>có </a:t>
            </a:r>
            <a:r>
              <a:rPr sz="2000" spc="-90" dirty="0">
                <a:solidFill>
                  <a:srgbClr val="585858"/>
                </a:solidFill>
                <a:latin typeface="Arial"/>
                <a:cs typeface="Arial"/>
              </a:rPr>
              <a:t>sẵn, </a:t>
            </a:r>
            <a:r>
              <a:rPr sz="2000" spc="-10" dirty="0">
                <a:solidFill>
                  <a:srgbClr val="585858"/>
                </a:solidFill>
                <a:latin typeface="Arial"/>
                <a:cs typeface="Arial"/>
              </a:rPr>
              <a:t>kiểu </a:t>
            </a:r>
            <a:r>
              <a:rPr sz="2000" spc="-50" dirty="0">
                <a:solidFill>
                  <a:srgbClr val="585858"/>
                </a:solidFill>
                <a:latin typeface="Arial"/>
                <a:cs typeface="Arial"/>
              </a:rPr>
              <a:t>dữ </a:t>
            </a:r>
            <a:r>
              <a:rPr sz="2000" spc="5" dirty="0">
                <a:solidFill>
                  <a:srgbClr val="585858"/>
                </a:solidFill>
                <a:latin typeface="Arial"/>
                <a:cs typeface="Arial"/>
              </a:rPr>
              <a:t>liệu </a:t>
            </a:r>
            <a:r>
              <a:rPr sz="2000" spc="-30" dirty="0">
                <a:solidFill>
                  <a:srgbClr val="585858"/>
                </a:solidFill>
                <a:latin typeface="Arial"/>
                <a:cs typeface="Arial"/>
              </a:rPr>
              <a:t>người </a:t>
            </a:r>
            <a:r>
              <a:rPr sz="2000" spc="45" dirty="0">
                <a:solidFill>
                  <a:srgbClr val="585858"/>
                </a:solidFill>
                <a:latin typeface="Arial"/>
                <a:cs typeface="Arial"/>
              </a:rPr>
              <a:t>dùng </a:t>
            </a:r>
            <a:r>
              <a:rPr sz="2000" spc="35" dirty="0">
                <a:solidFill>
                  <a:srgbClr val="585858"/>
                </a:solidFill>
                <a:latin typeface="Arial"/>
                <a:cs typeface="Arial"/>
              </a:rPr>
              <a:t>định </a:t>
            </a:r>
            <a:r>
              <a:rPr sz="2000" spc="-30" dirty="0">
                <a:solidFill>
                  <a:srgbClr val="585858"/>
                </a:solidFill>
                <a:latin typeface="Arial"/>
                <a:cs typeface="Arial"/>
              </a:rPr>
              <a:t>nghĩa,  </a:t>
            </a:r>
            <a:r>
              <a:rPr sz="2000" spc="-20" dirty="0">
                <a:solidFill>
                  <a:srgbClr val="585858"/>
                </a:solidFill>
                <a:latin typeface="Arial"/>
                <a:cs typeface="Arial"/>
              </a:rPr>
              <a:t>hoặc </a:t>
            </a:r>
            <a:r>
              <a:rPr sz="2000" spc="-10" dirty="0">
                <a:solidFill>
                  <a:srgbClr val="585858"/>
                </a:solidFill>
                <a:latin typeface="Arial"/>
                <a:cs typeface="Arial"/>
              </a:rPr>
              <a:t>lớp </a:t>
            </a:r>
            <a:r>
              <a:rPr sz="2000" spc="-20" dirty="0">
                <a:solidFill>
                  <a:srgbClr val="585858"/>
                </a:solidFill>
                <a:latin typeface="Arial"/>
                <a:cs typeface="Arial"/>
              </a:rPr>
              <a:t>tự </a:t>
            </a:r>
            <a:r>
              <a:rPr sz="2000" spc="35" dirty="0">
                <a:solidFill>
                  <a:srgbClr val="585858"/>
                </a:solidFill>
                <a:latin typeface="Arial"/>
                <a:cs typeface="Arial"/>
              </a:rPr>
              <a:t>định</a:t>
            </a:r>
            <a:r>
              <a:rPr sz="2000" dirty="0">
                <a:solidFill>
                  <a:srgbClr val="585858"/>
                </a:solidFill>
                <a:latin typeface="Arial"/>
                <a:cs typeface="Arial"/>
              </a:rPr>
              <a:t> </a:t>
            </a:r>
            <a:r>
              <a:rPr sz="2000" spc="-30" dirty="0">
                <a:solidFill>
                  <a:srgbClr val="585858"/>
                </a:solidFill>
                <a:latin typeface="Arial"/>
                <a:cs typeface="Arial"/>
              </a:rPr>
              <a:t>nghĩa.</a:t>
            </a:r>
            <a:endParaRPr sz="2000" dirty="0">
              <a:latin typeface="Arial"/>
              <a:cs typeface="Arial"/>
            </a:endParaRPr>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80</a:t>
            </a:r>
          </a:p>
        </p:txBody>
      </p:sp>
      <p:sp>
        <p:nvSpPr>
          <p:cNvPr id="3" name="object 3"/>
          <p:cNvSpPr txBox="1">
            <a:spLocks noGrp="1"/>
          </p:cNvSpPr>
          <p:nvPr>
            <p:ph type="title"/>
          </p:nvPr>
        </p:nvSpPr>
        <p:spPr>
          <a:xfrm>
            <a:off x="2574443" y="730708"/>
            <a:ext cx="4175125"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65" dirty="0"/>
              <a:t>diễn</a:t>
            </a:r>
            <a:r>
              <a:rPr spc="-350" dirty="0"/>
              <a:t> </a:t>
            </a:r>
            <a:r>
              <a:rPr spc="80" dirty="0"/>
              <a:t>thuộc</a:t>
            </a:r>
            <a:r>
              <a:rPr spc="-345" dirty="0"/>
              <a:t> </a:t>
            </a:r>
            <a:r>
              <a:rPr spc="50" dirty="0"/>
              <a:t>tính</a:t>
            </a:r>
          </a:p>
        </p:txBody>
      </p:sp>
    </p:spTree>
    <p:extLst>
      <p:ext uri="{BB962C8B-B14F-4D97-AF65-F5344CB8AC3E}">
        <p14:creationId xmlns:p14="http://schemas.microsoft.com/office/powerpoint/2010/main" val="104520419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18630" cy="248348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5" dirty="0">
                <a:solidFill>
                  <a:srgbClr val="585858"/>
                </a:solidFill>
                <a:latin typeface="Arial"/>
                <a:cs typeface="Arial"/>
              </a:rPr>
              <a:t>Phạm </a:t>
            </a:r>
            <a:r>
              <a:rPr sz="2400" spc="-5" dirty="0">
                <a:solidFill>
                  <a:srgbClr val="585858"/>
                </a:solidFill>
                <a:latin typeface="Arial"/>
                <a:cs typeface="Arial"/>
              </a:rPr>
              <a:t>vi </a:t>
            </a:r>
            <a:r>
              <a:rPr sz="2400" spc="40" dirty="0">
                <a:solidFill>
                  <a:srgbClr val="585858"/>
                </a:solidFill>
                <a:latin typeface="Arial"/>
                <a:cs typeface="Arial"/>
              </a:rPr>
              <a:t>truy </a:t>
            </a:r>
            <a:r>
              <a:rPr sz="2400" spc="-45" dirty="0">
                <a:solidFill>
                  <a:srgbClr val="585858"/>
                </a:solidFill>
                <a:latin typeface="Arial"/>
                <a:cs typeface="Arial"/>
              </a:rPr>
              <a:t>cập </a:t>
            </a:r>
            <a:r>
              <a:rPr sz="2400" spc="-90"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35" dirty="0">
                <a:solidFill>
                  <a:srgbClr val="585858"/>
                </a:solidFill>
                <a:latin typeface="Arial"/>
                <a:cs typeface="Arial"/>
              </a:rPr>
              <a:t>thực </a:t>
            </a:r>
            <a:r>
              <a:rPr sz="2400" dirty="0">
                <a:solidFill>
                  <a:srgbClr val="585858"/>
                </a:solidFill>
                <a:latin typeface="Arial"/>
                <a:cs typeface="Arial"/>
              </a:rPr>
              <a:t>hiện</a:t>
            </a:r>
            <a:r>
              <a:rPr sz="2400" spc="-135" dirty="0">
                <a:solidFill>
                  <a:srgbClr val="585858"/>
                </a:solidFill>
                <a:latin typeface="Arial"/>
                <a:cs typeface="Arial"/>
              </a:rPr>
              <a:t> </a:t>
            </a:r>
            <a:r>
              <a:rPr sz="2400" spc="-40" dirty="0">
                <a:solidFill>
                  <a:srgbClr val="585858"/>
                </a:solidFill>
                <a:latin typeface="Arial"/>
                <a:cs typeface="Arial"/>
              </a:rPr>
              <a:t>khả</a:t>
            </a:r>
            <a:endParaRPr sz="2400">
              <a:latin typeface="Arial"/>
              <a:cs typeface="Arial"/>
            </a:endParaRPr>
          </a:p>
          <a:p>
            <a:pPr marL="286385">
              <a:lnSpc>
                <a:spcPts val="2735"/>
              </a:lnSpc>
            </a:pPr>
            <a:r>
              <a:rPr sz="2400" dirty="0">
                <a:solidFill>
                  <a:srgbClr val="585858"/>
                </a:solidFill>
                <a:latin typeface="Arial"/>
                <a:cs typeface="Arial"/>
              </a:rPr>
              <a:t>năng </a:t>
            </a:r>
            <a:r>
              <a:rPr sz="2400" spc="60" dirty="0">
                <a:solidFill>
                  <a:srgbClr val="585858"/>
                </a:solidFill>
                <a:latin typeface="Arial"/>
                <a:cs typeface="Arial"/>
              </a:rPr>
              <a:t>đóng</a:t>
            </a:r>
            <a:r>
              <a:rPr sz="2400" spc="-5" dirty="0">
                <a:solidFill>
                  <a:srgbClr val="585858"/>
                </a:solidFill>
                <a:latin typeface="Arial"/>
                <a:cs typeface="Arial"/>
              </a:rPr>
              <a:t> </a:t>
            </a:r>
            <a:r>
              <a:rPr sz="2400" spc="65" dirty="0">
                <a:solidFill>
                  <a:srgbClr val="585858"/>
                </a:solidFill>
                <a:latin typeface="Arial"/>
                <a:cs typeface="Arial"/>
              </a:rPr>
              <a:t>gói</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100" dirty="0">
                <a:solidFill>
                  <a:srgbClr val="585858"/>
                </a:solidFill>
                <a:latin typeface="Arial"/>
                <a:cs typeface="Arial"/>
              </a:rPr>
              <a:t>các </a:t>
            </a:r>
            <a:r>
              <a:rPr sz="2400" spc="-30" dirty="0">
                <a:solidFill>
                  <a:srgbClr val="585858"/>
                </a:solidFill>
                <a:latin typeface="Arial"/>
                <a:cs typeface="Arial"/>
              </a:rPr>
              <a:t>ký</a:t>
            </a:r>
            <a:r>
              <a:rPr sz="2400" spc="-114" dirty="0">
                <a:solidFill>
                  <a:srgbClr val="585858"/>
                </a:solidFill>
                <a:latin typeface="Arial"/>
                <a:cs typeface="Arial"/>
              </a:rPr>
              <a:t> </a:t>
            </a:r>
            <a:r>
              <a:rPr sz="2400" dirty="0">
                <a:solidFill>
                  <a:srgbClr val="585858"/>
                </a:solidFill>
                <a:latin typeface="Arial"/>
                <a:cs typeface="Arial"/>
              </a:rPr>
              <a:t>hiệu</a:t>
            </a:r>
            <a:endParaRPr sz="2400">
              <a:latin typeface="Arial"/>
              <a:cs typeface="Arial"/>
            </a:endParaRPr>
          </a:p>
          <a:p>
            <a:pPr marL="332105">
              <a:spcBef>
                <a:spcPts val="770"/>
              </a:spcBef>
              <a:tabLst>
                <a:tab pos="1050290" algn="l"/>
                <a:tab pos="1841500" algn="l"/>
              </a:tabLst>
            </a:pPr>
            <a:r>
              <a:rPr sz="2000" dirty="0">
                <a:solidFill>
                  <a:srgbClr val="585858"/>
                </a:solidFill>
                <a:latin typeface="Georgia"/>
                <a:cs typeface="Georgia"/>
              </a:rPr>
              <a:t>−	</a:t>
            </a:r>
            <a:r>
              <a:rPr sz="2000" spc="200" dirty="0">
                <a:solidFill>
                  <a:srgbClr val="585858"/>
                </a:solidFill>
                <a:latin typeface="Arial"/>
                <a:cs typeface="Arial"/>
              </a:rPr>
              <a:t>+	</a:t>
            </a:r>
            <a:r>
              <a:rPr sz="2000" spc="-25" dirty="0">
                <a:solidFill>
                  <a:srgbClr val="585858"/>
                </a:solidFill>
                <a:latin typeface="Arial"/>
                <a:cs typeface="Arial"/>
              </a:rPr>
              <a:t>Public</a:t>
            </a:r>
            <a:r>
              <a:rPr sz="2000" spc="-10"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a:p>
            <a:pPr marL="1050290" lvl="1" indent="-718820">
              <a:spcBef>
                <a:spcPts val="760"/>
              </a:spcBef>
              <a:buFont typeface="Georgia"/>
              <a:buChar char="−"/>
              <a:tabLst>
                <a:tab pos="1050290" algn="l"/>
                <a:tab pos="1050925" algn="l"/>
                <a:tab pos="1841500" algn="l"/>
              </a:tabLst>
            </a:pPr>
            <a:r>
              <a:rPr sz="2000" spc="70" dirty="0">
                <a:solidFill>
                  <a:srgbClr val="585858"/>
                </a:solidFill>
                <a:latin typeface="Arial"/>
                <a:cs typeface="Arial"/>
              </a:rPr>
              <a:t>#	</a:t>
            </a:r>
            <a:r>
              <a:rPr sz="2000" spc="-10" dirty="0">
                <a:solidFill>
                  <a:srgbClr val="585858"/>
                </a:solidFill>
                <a:latin typeface="Arial"/>
                <a:cs typeface="Arial"/>
              </a:rPr>
              <a:t>Protected</a:t>
            </a:r>
            <a:r>
              <a:rPr sz="2000" spc="-30"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a:p>
            <a:pPr marL="1050290" lvl="1" indent="-718820">
              <a:spcBef>
                <a:spcPts val="755"/>
              </a:spcBef>
              <a:buFont typeface="Georgia"/>
              <a:buChar char="−"/>
              <a:tabLst>
                <a:tab pos="1050290" algn="l"/>
                <a:tab pos="1050925" algn="l"/>
                <a:tab pos="1841500" algn="l"/>
              </a:tabLst>
            </a:pPr>
            <a:r>
              <a:rPr sz="2000" spc="135" dirty="0">
                <a:solidFill>
                  <a:srgbClr val="585858"/>
                </a:solidFill>
                <a:latin typeface="Arial"/>
                <a:cs typeface="Arial"/>
              </a:rPr>
              <a:t>-	</a:t>
            </a:r>
            <a:r>
              <a:rPr sz="2000" spc="-40" dirty="0">
                <a:solidFill>
                  <a:srgbClr val="585858"/>
                </a:solidFill>
                <a:latin typeface="Arial"/>
                <a:cs typeface="Arial"/>
              </a:rPr>
              <a:t>Private</a:t>
            </a:r>
            <a:r>
              <a:rPr sz="2000" spc="-15"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82</a:t>
            </a:r>
          </a:p>
        </p:txBody>
      </p:sp>
      <p:sp>
        <p:nvSpPr>
          <p:cNvPr id="3" name="object 3"/>
          <p:cNvSpPr txBox="1">
            <a:spLocks noGrp="1"/>
          </p:cNvSpPr>
          <p:nvPr>
            <p:ph type="title"/>
          </p:nvPr>
        </p:nvSpPr>
        <p:spPr>
          <a:xfrm>
            <a:off x="2574442" y="730708"/>
            <a:ext cx="3507104" cy="567463"/>
          </a:xfrm>
          <a:prstGeom prst="rect">
            <a:avLst/>
          </a:prstGeom>
        </p:spPr>
        <p:txBody>
          <a:bodyPr vert="horz" wrap="square" lIns="0" tIns="13335" rIns="0" bIns="0" rtlCol="0" anchor="t">
            <a:spAutoFit/>
          </a:bodyPr>
          <a:lstStyle/>
          <a:p>
            <a:pPr marL="12700">
              <a:spcBef>
                <a:spcPts val="105"/>
              </a:spcBef>
            </a:pPr>
            <a:r>
              <a:rPr spc="105" dirty="0"/>
              <a:t>Phạm</a:t>
            </a:r>
            <a:r>
              <a:rPr spc="-360" dirty="0"/>
              <a:t> </a:t>
            </a:r>
            <a:r>
              <a:rPr spc="30" dirty="0"/>
              <a:t>vi</a:t>
            </a:r>
            <a:r>
              <a:rPr spc="-340" dirty="0"/>
              <a:t> </a:t>
            </a:r>
            <a:r>
              <a:rPr spc="-80" dirty="0"/>
              <a:t>truy</a:t>
            </a:r>
            <a:r>
              <a:rPr spc="-325" dirty="0"/>
              <a:t> </a:t>
            </a:r>
            <a:r>
              <a:rPr spc="295" dirty="0"/>
              <a:t>cập</a:t>
            </a:r>
          </a:p>
        </p:txBody>
      </p:sp>
      <p:pic>
        <p:nvPicPr>
          <p:cNvPr id="1026" name="Picture 2" descr="Class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821224"/>
            <a:ext cx="6566245" cy="18904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ass Visibil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743200"/>
            <a:ext cx="4823294"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44930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stretch>
            <a:fillRect/>
          </a:stretch>
        </p:blipFill>
        <p:spPr>
          <a:xfrm>
            <a:off x="2286000" y="1905000"/>
            <a:ext cx="8084709" cy="3686175"/>
          </a:xfrm>
          <a:prstGeom prst="rect">
            <a:avLst/>
          </a:prstGeom>
        </p:spPr>
      </p:pic>
      <p:sp>
        <p:nvSpPr>
          <p:cNvPr id="47"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lang="en-US" spc="10" dirty="0" err="1"/>
              <a:t>Biểu</a:t>
            </a:r>
            <a:r>
              <a:rPr lang="en-US" spc="10" dirty="0"/>
              <a:t> </a:t>
            </a:r>
            <a:r>
              <a:rPr lang="en-US" spc="10" dirty="0" err="1"/>
              <a:t>đồ</a:t>
            </a:r>
            <a:r>
              <a:rPr lang="en-US" spc="10" dirty="0"/>
              <a:t> </a:t>
            </a:r>
            <a:r>
              <a:rPr lang="en-US" spc="10" dirty="0" err="1"/>
              <a:t>lớp</a:t>
            </a:r>
            <a:endParaRPr spc="-95" dirty="0"/>
          </a:p>
        </p:txBody>
      </p:sp>
    </p:spTree>
    <p:extLst>
      <p:ext uri="{BB962C8B-B14F-4D97-AF65-F5344CB8AC3E}">
        <p14:creationId xmlns:p14="http://schemas.microsoft.com/office/powerpoint/2010/main" val="217560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625800"/>
            <a:ext cx="6686550" cy="297243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45" dirty="0">
                <a:solidFill>
                  <a:srgbClr val="585858"/>
                </a:solidFill>
                <a:latin typeface="Arial"/>
                <a:cs typeface="Arial"/>
              </a:rPr>
              <a:t>UML </a:t>
            </a:r>
            <a:r>
              <a:rPr sz="2400" spc="-35" dirty="0">
                <a:solidFill>
                  <a:srgbClr val="585858"/>
                </a:solidFill>
                <a:latin typeface="Arial"/>
                <a:cs typeface="Arial"/>
              </a:rPr>
              <a:t>là </a:t>
            </a:r>
            <a:r>
              <a:rPr sz="2400" spc="50" dirty="0">
                <a:solidFill>
                  <a:srgbClr val="585858"/>
                </a:solidFill>
                <a:latin typeface="Arial"/>
                <a:cs typeface="Arial"/>
              </a:rPr>
              <a:t>ngôn </a:t>
            </a:r>
            <a:r>
              <a:rPr sz="2400" spc="-30" dirty="0">
                <a:solidFill>
                  <a:srgbClr val="585858"/>
                </a:solidFill>
                <a:latin typeface="Arial"/>
                <a:cs typeface="Arial"/>
              </a:rPr>
              <a:t>ngữ </a:t>
            </a:r>
            <a:r>
              <a:rPr sz="2400" spc="-25" dirty="0">
                <a:solidFill>
                  <a:srgbClr val="585858"/>
                </a:solidFill>
                <a:latin typeface="Arial"/>
                <a:cs typeface="Arial"/>
              </a:rPr>
              <a:t>trực</a:t>
            </a:r>
            <a:r>
              <a:rPr sz="2400" spc="15" dirty="0">
                <a:solidFill>
                  <a:srgbClr val="585858"/>
                </a:solidFill>
                <a:latin typeface="Arial"/>
                <a:cs typeface="Arial"/>
              </a:rPr>
              <a:t> </a:t>
            </a:r>
            <a:r>
              <a:rPr sz="2400" dirty="0">
                <a:solidFill>
                  <a:srgbClr val="585858"/>
                </a:solidFill>
                <a:latin typeface="Arial"/>
                <a:cs typeface="Arial"/>
              </a:rPr>
              <a:t>quan</a:t>
            </a:r>
            <a:endParaRPr sz="2400">
              <a:latin typeface="Arial"/>
              <a:cs typeface="Arial"/>
            </a:endParaRPr>
          </a:p>
          <a:p>
            <a:pPr marL="286385" marR="5080" indent="-274320">
              <a:lnSpc>
                <a:spcPts val="2590"/>
              </a:lnSpc>
              <a:spcBef>
                <a:spcPts val="1839"/>
              </a:spcBef>
              <a:buChar char="•"/>
              <a:tabLst>
                <a:tab pos="286385" algn="l"/>
                <a:tab pos="287020" algn="l"/>
              </a:tabLst>
            </a:pPr>
            <a:r>
              <a:rPr sz="2400" spc="-25" dirty="0">
                <a:solidFill>
                  <a:srgbClr val="585858"/>
                </a:solidFill>
                <a:latin typeface="Arial"/>
                <a:cs typeface="Arial"/>
              </a:rPr>
              <a:t>Giúp </a:t>
            </a:r>
            <a:r>
              <a:rPr sz="2400" spc="15" dirty="0">
                <a:solidFill>
                  <a:srgbClr val="585858"/>
                </a:solidFill>
                <a:latin typeface="Arial"/>
                <a:cs typeface="Arial"/>
              </a:rPr>
              <a:t>công </a:t>
            </a:r>
            <a:r>
              <a:rPr sz="2400" spc="-45" dirty="0">
                <a:solidFill>
                  <a:srgbClr val="585858"/>
                </a:solidFill>
                <a:latin typeface="Arial"/>
                <a:cs typeface="Arial"/>
              </a:rPr>
              <a:t>việc </a:t>
            </a:r>
            <a:r>
              <a:rPr sz="2400" spc="30" dirty="0">
                <a:solidFill>
                  <a:srgbClr val="585858"/>
                </a:solidFill>
                <a:latin typeface="Arial"/>
                <a:cs typeface="Arial"/>
              </a:rPr>
              <a:t>phát triển </a:t>
            </a:r>
            <a:r>
              <a:rPr sz="2400" spc="-90" dirty="0">
                <a:solidFill>
                  <a:srgbClr val="585858"/>
                </a:solidFill>
                <a:latin typeface="Arial"/>
                <a:cs typeface="Arial"/>
              </a:rPr>
              <a:t>được </a:t>
            </a:r>
            <a:r>
              <a:rPr sz="2400" spc="-150" dirty="0">
                <a:solidFill>
                  <a:srgbClr val="585858"/>
                </a:solidFill>
                <a:latin typeface="Arial"/>
                <a:cs typeface="Arial"/>
              </a:rPr>
              <a:t>xử </a:t>
            </a:r>
            <a:r>
              <a:rPr sz="2400" dirty="0">
                <a:solidFill>
                  <a:srgbClr val="585858"/>
                </a:solidFill>
                <a:latin typeface="Arial"/>
                <a:cs typeface="Arial"/>
              </a:rPr>
              <a:t>lý </a:t>
            </a:r>
            <a:r>
              <a:rPr sz="2400" spc="15" dirty="0">
                <a:solidFill>
                  <a:srgbClr val="585858"/>
                </a:solidFill>
                <a:latin typeface="Arial"/>
                <a:cs typeface="Arial"/>
              </a:rPr>
              <a:t>nhất </a:t>
            </a:r>
            <a:r>
              <a:rPr sz="2400" spc="-30" dirty="0">
                <a:solidFill>
                  <a:srgbClr val="585858"/>
                </a:solidFill>
                <a:latin typeface="Arial"/>
                <a:cs typeface="Arial"/>
              </a:rPr>
              <a:t>quán,  </a:t>
            </a:r>
            <a:r>
              <a:rPr sz="2400" spc="20" dirty="0">
                <a:solidFill>
                  <a:srgbClr val="585858"/>
                </a:solidFill>
                <a:latin typeface="Arial"/>
                <a:cs typeface="Arial"/>
              </a:rPr>
              <a:t>giảm </a:t>
            </a:r>
            <a:r>
              <a:rPr sz="2400" spc="30" dirty="0">
                <a:solidFill>
                  <a:srgbClr val="585858"/>
                </a:solidFill>
                <a:latin typeface="Arial"/>
                <a:cs typeface="Arial"/>
              </a:rPr>
              <a:t>thiểu </a:t>
            </a:r>
            <a:r>
              <a:rPr sz="2400" spc="50" dirty="0">
                <a:solidFill>
                  <a:srgbClr val="585858"/>
                </a:solidFill>
                <a:latin typeface="Arial"/>
                <a:cs typeface="Arial"/>
              </a:rPr>
              <a:t>lỗi </a:t>
            </a:r>
            <a:r>
              <a:rPr sz="2400" spc="-85" dirty="0">
                <a:solidFill>
                  <a:srgbClr val="585858"/>
                </a:solidFill>
                <a:latin typeface="Arial"/>
                <a:cs typeface="Arial"/>
              </a:rPr>
              <a:t>xảy</a:t>
            </a:r>
            <a:r>
              <a:rPr sz="2400" spc="-95" dirty="0">
                <a:solidFill>
                  <a:srgbClr val="585858"/>
                </a:solidFill>
                <a:latin typeface="Arial"/>
                <a:cs typeface="Arial"/>
              </a:rPr>
              <a:t> </a:t>
            </a:r>
            <a:r>
              <a:rPr sz="2400" spc="-40" dirty="0">
                <a:solidFill>
                  <a:srgbClr val="585858"/>
                </a:solidFill>
                <a:latin typeface="Arial"/>
                <a:cs typeface="Arial"/>
              </a:rPr>
              <a:t>ra</a:t>
            </a:r>
            <a:endParaRPr sz="2400">
              <a:latin typeface="Arial"/>
              <a:cs typeface="Arial"/>
            </a:endParaRPr>
          </a:p>
          <a:p>
            <a:pPr marL="560705" lvl="1" indent="-229235">
              <a:spcBef>
                <a:spcPts val="735"/>
              </a:spcBef>
              <a:buFont typeface="Georgia"/>
              <a:buChar char="−"/>
              <a:tabLst>
                <a:tab pos="561340" algn="l"/>
              </a:tabLst>
            </a:pPr>
            <a:r>
              <a:rPr sz="2000" spc="-20" dirty="0">
                <a:solidFill>
                  <a:srgbClr val="585858"/>
                </a:solidFill>
                <a:latin typeface="Arial"/>
                <a:cs typeface="Arial"/>
              </a:rPr>
              <a:t>Giúp </a:t>
            </a:r>
            <a:r>
              <a:rPr sz="2000" dirty="0">
                <a:solidFill>
                  <a:srgbClr val="585858"/>
                </a:solidFill>
                <a:latin typeface="Arial"/>
                <a:cs typeface="Arial"/>
              </a:rPr>
              <a:t>dễ </a:t>
            </a:r>
            <a:r>
              <a:rPr sz="2000" spc="-5" dirty="0">
                <a:solidFill>
                  <a:srgbClr val="585858"/>
                </a:solidFill>
                <a:latin typeface="Arial"/>
                <a:cs typeface="Arial"/>
              </a:rPr>
              <a:t>hình </a:t>
            </a:r>
            <a:r>
              <a:rPr sz="2000" spc="45" dirty="0">
                <a:solidFill>
                  <a:srgbClr val="585858"/>
                </a:solidFill>
                <a:latin typeface="Arial"/>
                <a:cs typeface="Arial"/>
              </a:rPr>
              <a:t>dung </a:t>
            </a:r>
            <a:r>
              <a:rPr sz="2000" spc="-25" dirty="0">
                <a:solidFill>
                  <a:srgbClr val="585858"/>
                </a:solidFill>
                <a:latin typeface="Arial"/>
                <a:cs typeface="Arial"/>
              </a:rPr>
              <a:t>hơn </a:t>
            </a:r>
            <a:r>
              <a:rPr sz="2000" spc="-50" dirty="0">
                <a:solidFill>
                  <a:srgbClr val="585858"/>
                </a:solidFill>
                <a:latin typeface="Arial"/>
                <a:cs typeface="Arial"/>
              </a:rPr>
              <a:t>cấu </a:t>
            </a:r>
            <a:r>
              <a:rPr sz="2000" spc="25" dirty="0">
                <a:solidFill>
                  <a:srgbClr val="585858"/>
                </a:solidFill>
                <a:latin typeface="Arial"/>
                <a:cs typeface="Arial"/>
              </a:rPr>
              <a:t>trúc </a:t>
            </a:r>
            <a:r>
              <a:rPr sz="2000" spc="-50" dirty="0">
                <a:solidFill>
                  <a:srgbClr val="585858"/>
                </a:solidFill>
                <a:latin typeface="Arial"/>
                <a:cs typeface="Arial"/>
              </a:rPr>
              <a:t>của </a:t>
            </a:r>
            <a:r>
              <a:rPr sz="2000" spc="-20" dirty="0">
                <a:solidFill>
                  <a:srgbClr val="585858"/>
                </a:solidFill>
                <a:latin typeface="Arial"/>
                <a:cs typeface="Arial"/>
              </a:rPr>
              <a:t>hệ</a:t>
            </a:r>
            <a:r>
              <a:rPr sz="2000" spc="-65"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a:p>
            <a:pPr marL="560705" lvl="1" indent="-229235">
              <a:spcBef>
                <a:spcPts val="760"/>
              </a:spcBef>
              <a:buFont typeface="Georgia"/>
              <a:buChar char="−"/>
              <a:tabLst>
                <a:tab pos="561340" algn="l"/>
              </a:tabLst>
            </a:pPr>
            <a:r>
              <a:rPr sz="2000" spc="-10" dirty="0">
                <a:solidFill>
                  <a:srgbClr val="585858"/>
                </a:solidFill>
                <a:latin typeface="Arial"/>
                <a:cs typeface="Arial"/>
              </a:rPr>
              <a:t>Hiệu </a:t>
            </a:r>
            <a:r>
              <a:rPr sz="2000" spc="-5" dirty="0">
                <a:solidFill>
                  <a:srgbClr val="585858"/>
                </a:solidFill>
                <a:latin typeface="Arial"/>
                <a:cs typeface="Arial"/>
              </a:rPr>
              <a:t>quả </a:t>
            </a:r>
            <a:r>
              <a:rPr sz="2000" spc="-25" dirty="0">
                <a:solidFill>
                  <a:srgbClr val="585858"/>
                </a:solidFill>
                <a:latin typeface="Arial"/>
                <a:cs typeface="Arial"/>
              </a:rPr>
              <a:t>hơn </a:t>
            </a:r>
            <a:r>
              <a:rPr sz="2000" spc="55" dirty="0">
                <a:solidFill>
                  <a:srgbClr val="585858"/>
                </a:solidFill>
                <a:latin typeface="Arial"/>
                <a:cs typeface="Arial"/>
              </a:rPr>
              <a:t>trong </a:t>
            </a:r>
            <a:r>
              <a:rPr sz="2000" spc="-40" dirty="0">
                <a:solidFill>
                  <a:srgbClr val="585858"/>
                </a:solidFill>
                <a:latin typeface="Arial"/>
                <a:cs typeface="Arial"/>
              </a:rPr>
              <a:t>việc </a:t>
            </a:r>
            <a:r>
              <a:rPr sz="2000" dirty="0">
                <a:solidFill>
                  <a:srgbClr val="585858"/>
                </a:solidFill>
                <a:latin typeface="Arial"/>
                <a:cs typeface="Arial"/>
              </a:rPr>
              <a:t>liên </a:t>
            </a:r>
            <a:r>
              <a:rPr sz="2000" spc="-70" dirty="0">
                <a:solidFill>
                  <a:srgbClr val="585858"/>
                </a:solidFill>
                <a:latin typeface="Arial"/>
                <a:cs typeface="Arial"/>
              </a:rPr>
              <a:t>lạc, </a:t>
            </a:r>
            <a:r>
              <a:rPr sz="2000" spc="30" dirty="0">
                <a:solidFill>
                  <a:srgbClr val="585858"/>
                </a:solidFill>
                <a:latin typeface="Arial"/>
                <a:cs typeface="Arial"/>
              </a:rPr>
              <a:t>trao</a:t>
            </a:r>
            <a:r>
              <a:rPr sz="2000" spc="20" dirty="0">
                <a:solidFill>
                  <a:srgbClr val="585858"/>
                </a:solidFill>
                <a:latin typeface="Arial"/>
                <a:cs typeface="Arial"/>
              </a:rPr>
              <a:t> </a:t>
            </a:r>
            <a:r>
              <a:rPr sz="2000" spc="55" dirty="0">
                <a:solidFill>
                  <a:srgbClr val="585858"/>
                </a:solidFill>
                <a:latin typeface="Arial"/>
                <a:cs typeface="Arial"/>
              </a:rPr>
              <a:t>đổi</a:t>
            </a:r>
            <a:endParaRPr sz="2000">
              <a:latin typeface="Arial"/>
              <a:cs typeface="Arial"/>
            </a:endParaRPr>
          </a:p>
          <a:p>
            <a:pPr marL="606425">
              <a:spcBef>
                <a:spcPts val="580"/>
              </a:spcBef>
            </a:pPr>
            <a:r>
              <a:rPr spc="180" dirty="0">
                <a:solidFill>
                  <a:srgbClr val="585858"/>
                </a:solidFill>
                <a:latin typeface="Arial"/>
                <a:cs typeface="Arial"/>
              </a:rPr>
              <a:t>+ </a:t>
            </a:r>
            <a:r>
              <a:rPr spc="-40" dirty="0">
                <a:solidFill>
                  <a:srgbClr val="585858"/>
                </a:solidFill>
                <a:latin typeface="Arial"/>
                <a:cs typeface="Arial"/>
              </a:rPr>
              <a:t>Trong </a:t>
            </a:r>
            <a:r>
              <a:rPr spc="80" dirty="0">
                <a:solidFill>
                  <a:srgbClr val="585858"/>
                </a:solidFill>
                <a:latin typeface="Arial"/>
                <a:cs typeface="Arial"/>
              </a:rPr>
              <a:t>tổ</a:t>
            </a:r>
            <a:r>
              <a:rPr spc="-130" dirty="0">
                <a:solidFill>
                  <a:srgbClr val="585858"/>
                </a:solidFill>
                <a:latin typeface="Arial"/>
                <a:cs typeface="Arial"/>
              </a:rPr>
              <a:t> </a:t>
            </a:r>
            <a:r>
              <a:rPr spc="-70" dirty="0">
                <a:solidFill>
                  <a:srgbClr val="585858"/>
                </a:solidFill>
                <a:latin typeface="Arial"/>
                <a:cs typeface="Arial"/>
              </a:rPr>
              <a:t>chức</a:t>
            </a:r>
            <a:endParaRPr>
              <a:latin typeface="Arial"/>
              <a:cs typeface="Arial"/>
            </a:endParaRPr>
          </a:p>
          <a:p>
            <a:pPr marL="606425">
              <a:spcBef>
                <a:spcPts val="590"/>
              </a:spcBef>
            </a:pPr>
            <a:r>
              <a:rPr spc="180" dirty="0">
                <a:solidFill>
                  <a:srgbClr val="585858"/>
                </a:solidFill>
                <a:latin typeface="Arial"/>
                <a:cs typeface="Arial"/>
              </a:rPr>
              <a:t>+ </a:t>
            </a:r>
            <a:r>
              <a:rPr spc="-75" dirty="0">
                <a:solidFill>
                  <a:srgbClr val="585858"/>
                </a:solidFill>
                <a:latin typeface="Arial"/>
                <a:cs typeface="Arial"/>
              </a:rPr>
              <a:t>Bên </a:t>
            </a:r>
            <a:r>
              <a:rPr spc="5" dirty="0">
                <a:solidFill>
                  <a:srgbClr val="585858"/>
                </a:solidFill>
                <a:latin typeface="Arial"/>
                <a:cs typeface="Arial"/>
              </a:rPr>
              <a:t>ngoài </a:t>
            </a:r>
            <a:r>
              <a:rPr spc="80" dirty="0">
                <a:solidFill>
                  <a:srgbClr val="585858"/>
                </a:solidFill>
                <a:latin typeface="Arial"/>
                <a:cs typeface="Arial"/>
              </a:rPr>
              <a:t>tổ</a:t>
            </a:r>
            <a:r>
              <a:rPr spc="-105" dirty="0">
                <a:solidFill>
                  <a:srgbClr val="585858"/>
                </a:solidFill>
                <a:latin typeface="Arial"/>
                <a:cs typeface="Arial"/>
              </a:rPr>
              <a:t> </a:t>
            </a:r>
            <a:r>
              <a:rPr spc="-70" dirty="0">
                <a:solidFill>
                  <a:srgbClr val="585858"/>
                </a:solidFill>
                <a:latin typeface="Arial"/>
                <a:cs typeface="Arial"/>
              </a:rPr>
              <a:t>chức</a:t>
            </a:r>
            <a:endParaRPr>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14</a:t>
            </a:fld>
            <a:endParaRPr sz="1400">
              <a:latin typeface="Verdana"/>
              <a:cs typeface="Verdana"/>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Tree>
    <p:extLst>
      <p:ext uri="{BB962C8B-B14F-4D97-AF65-F5344CB8AC3E}">
        <p14:creationId xmlns:p14="http://schemas.microsoft.com/office/powerpoint/2010/main" val="337956674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4034790" cy="391795"/>
          </a:xfrm>
          <a:prstGeom prst="rect">
            <a:avLst/>
          </a:prstGeom>
        </p:spPr>
        <p:txBody>
          <a:bodyPr vert="horz" wrap="square" lIns="0" tIns="12700" rIns="0" bIns="0" rtlCol="0">
            <a:spAutoFit/>
          </a:bodyPr>
          <a:lstStyle/>
          <a:p>
            <a:pPr marL="286385" indent="-274320">
              <a:spcBef>
                <a:spcPts val="100"/>
              </a:spcBef>
              <a:buChar char="•"/>
              <a:tabLst>
                <a:tab pos="286385" algn="l"/>
                <a:tab pos="287020" algn="l"/>
              </a:tabLst>
            </a:pPr>
            <a:r>
              <a:rPr sz="2400" spc="-55" dirty="0">
                <a:solidFill>
                  <a:srgbClr val="585858"/>
                </a:solidFill>
                <a:latin typeface="Arial"/>
                <a:cs typeface="Arial"/>
              </a:rPr>
              <a:t>Hệ </a:t>
            </a:r>
            <a:r>
              <a:rPr sz="2400" spc="65" dirty="0">
                <a:solidFill>
                  <a:srgbClr val="585858"/>
                </a:solidFill>
                <a:latin typeface="Arial"/>
                <a:cs typeface="Arial"/>
              </a:rPr>
              <a:t>thống </a:t>
            </a:r>
            <a:r>
              <a:rPr sz="2400" spc="15" dirty="0">
                <a:solidFill>
                  <a:srgbClr val="585858"/>
                </a:solidFill>
                <a:latin typeface="Arial"/>
                <a:cs typeface="Arial"/>
              </a:rPr>
              <a:t>đăng </a:t>
            </a:r>
            <a:r>
              <a:rPr sz="2400" spc="-25" dirty="0">
                <a:solidFill>
                  <a:srgbClr val="585858"/>
                </a:solidFill>
                <a:latin typeface="Arial"/>
                <a:cs typeface="Arial"/>
              </a:rPr>
              <a:t>ký </a:t>
            </a:r>
            <a:r>
              <a:rPr sz="2400" spc="-20" dirty="0">
                <a:solidFill>
                  <a:srgbClr val="585858"/>
                </a:solidFill>
                <a:latin typeface="Arial"/>
                <a:cs typeface="Arial"/>
              </a:rPr>
              <a:t>khóa</a:t>
            </a:r>
            <a:r>
              <a:rPr sz="2400" spc="-65" dirty="0">
                <a:solidFill>
                  <a:srgbClr val="585858"/>
                </a:solidFill>
                <a:latin typeface="Arial"/>
                <a:cs typeface="Arial"/>
              </a:rPr>
              <a:t> </a:t>
            </a:r>
            <a:r>
              <a:rPr sz="2400" spc="-5" dirty="0">
                <a:solidFill>
                  <a:srgbClr val="585858"/>
                </a:solidFill>
                <a:latin typeface="Arial"/>
                <a:cs typeface="Arial"/>
              </a:rPr>
              <a:t>học</a:t>
            </a:r>
            <a:endParaRPr sz="2400">
              <a:latin typeface="Arial"/>
              <a:cs typeface="Arial"/>
            </a:endParaRPr>
          </a:p>
        </p:txBody>
      </p:sp>
      <p:sp>
        <p:nvSpPr>
          <p:cNvPr id="9" name="object 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84</a:t>
            </a: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aphicFrame>
        <p:nvGraphicFramePr>
          <p:cNvPr id="4" name="object 4"/>
          <p:cNvGraphicFramePr>
            <a:graphicFrameLocks noGrp="1"/>
          </p:cNvGraphicFramePr>
          <p:nvPr/>
        </p:nvGraphicFramePr>
        <p:xfrm>
          <a:off x="2247900" y="2378455"/>
          <a:ext cx="2133600" cy="1065211"/>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tblGrid>
              <a:tr h="271462">
                <a:tc>
                  <a:txBody>
                    <a:bodyPr/>
                    <a:lstStyle/>
                    <a:p>
                      <a:pPr marL="85725">
                        <a:lnSpc>
                          <a:spcPct val="100000"/>
                        </a:lnSpc>
                        <a:spcBef>
                          <a:spcPts val="90"/>
                        </a:spcBef>
                      </a:pPr>
                      <a:r>
                        <a:rPr sz="1500" dirty="0">
                          <a:latin typeface="Arial"/>
                          <a:cs typeface="Arial"/>
                        </a:rPr>
                        <a:t>CloseRegistrationForm</a:t>
                      </a:r>
                      <a:endParaRPr sz="1500">
                        <a:latin typeface="Arial"/>
                        <a:cs typeface="Arial"/>
                      </a:endParaRPr>
                    </a:p>
                  </a:txBody>
                  <a:tcPr marL="0" marR="0" marT="114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684212">
                <a:tc>
                  <a:txBody>
                    <a:bodyPr/>
                    <a:lstStyle/>
                    <a:p>
                      <a:pPr marL="61594">
                        <a:lnSpc>
                          <a:spcPct val="100000"/>
                        </a:lnSpc>
                        <a:spcBef>
                          <a:spcPts val="1115"/>
                        </a:spcBef>
                      </a:pPr>
                      <a:r>
                        <a:rPr sz="1300" spc="-5" dirty="0">
                          <a:latin typeface="Arial"/>
                          <a:cs typeface="Arial"/>
                        </a:rPr>
                        <a:t>+</a:t>
                      </a:r>
                      <a:r>
                        <a:rPr sz="1300" dirty="0">
                          <a:latin typeface="Arial"/>
                          <a:cs typeface="Arial"/>
                        </a:rPr>
                        <a:t> </a:t>
                      </a:r>
                      <a:r>
                        <a:rPr sz="1300" spc="-5" dirty="0">
                          <a:latin typeface="Arial"/>
                          <a:cs typeface="Arial"/>
                        </a:rPr>
                        <a:t>open()</a:t>
                      </a:r>
                      <a:endParaRPr sz="1300">
                        <a:latin typeface="Arial"/>
                        <a:cs typeface="Arial"/>
                      </a:endParaRPr>
                    </a:p>
                    <a:p>
                      <a:pPr marL="61594">
                        <a:lnSpc>
                          <a:spcPct val="100000"/>
                        </a:lnSpc>
                        <a:spcBef>
                          <a:spcPts val="240"/>
                        </a:spcBef>
                      </a:pPr>
                      <a:r>
                        <a:rPr sz="1300" spc="-5" dirty="0">
                          <a:latin typeface="Arial"/>
                          <a:cs typeface="Arial"/>
                        </a:rPr>
                        <a:t>+ close</a:t>
                      </a:r>
                      <a:r>
                        <a:rPr sz="1300" spc="10" dirty="0">
                          <a:latin typeface="Arial"/>
                          <a:cs typeface="Arial"/>
                        </a:rPr>
                        <a:t> </a:t>
                      </a:r>
                      <a:r>
                        <a:rPr sz="1300" spc="-5" dirty="0">
                          <a:latin typeface="Arial"/>
                          <a:cs typeface="Arial"/>
                        </a:rPr>
                        <a:t>registration()</a:t>
                      </a:r>
                      <a:endParaRPr sz="1300">
                        <a:latin typeface="Arial"/>
                        <a:cs typeface="Arial"/>
                      </a:endParaRPr>
                    </a:p>
                  </a:txBody>
                  <a:tcPr marL="0" marR="0" marT="141605" marB="0">
                    <a:lnL w="12700">
                      <a:solidFill>
                        <a:srgbClr val="990033"/>
                      </a:solidFill>
                      <a:prstDash val="solid"/>
                    </a:lnL>
                    <a:lnR w="12700">
                      <a:solidFill>
                        <a:srgbClr val="990033"/>
                      </a:solidFill>
                      <a:prstDash val="solid"/>
                    </a:lnR>
                    <a:lnT w="12700">
                      <a:solidFill>
                        <a:srgbClr val="990033"/>
                      </a:solidFill>
                      <a:prstDash val="solid"/>
                    </a:lnT>
                    <a:lnB w="1905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5" name="object 5"/>
          <p:cNvGraphicFramePr>
            <a:graphicFrameLocks noGrp="1"/>
          </p:cNvGraphicFramePr>
          <p:nvPr/>
        </p:nvGraphicFramePr>
        <p:xfrm>
          <a:off x="2247901" y="4167518"/>
          <a:ext cx="1894205" cy="1760601"/>
        </p:xfrm>
        <a:graphic>
          <a:graphicData uri="http://schemas.openxmlformats.org/drawingml/2006/table">
            <a:tbl>
              <a:tblPr firstRow="1" bandRow="1">
                <a:tableStyleId>{2D5ABB26-0587-4C30-8999-92F81FD0307C}</a:tableStyleId>
              </a:tblPr>
              <a:tblGrid>
                <a:gridCol w="1894205">
                  <a:extLst>
                    <a:ext uri="{9D8B030D-6E8A-4147-A177-3AD203B41FA5}">
                      <a16:colId xmlns:a16="http://schemas.microsoft.com/office/drawing/2014/main" val="20000"/>
                    </a:ext>
                  </a:extLst>
                </a:gridCol>
              </a:tblGrid>
              <a:tr h="311150">
                <a:tc>
                  <a:txBody>
                    <a:bodyPr/>
                    <a:lstStyle/>
                    <a:p>
                      <a:pPr marL="644525">
                        <a:lnSpc>
                          <a:spcPct val="100000"/>
                        </a:lnSpc>
                        <a:spcBef>
                          <a:spcPts val="409"/>
                        </a:spcBef>
                      </a:pPr>
                      <a:r>
                        <a:rPr sz="1500" dirty="0">
                          <a:latin typeface="Arial"/>
                          <a:cs typeface="Arial"/>
                        </a:rPr>
                        <a:t>Student</a:t>
                      </a:r>
                      <a:endParaRPr sz="1500">
                        <a:latin typeface="Arial"/>
                        <a:cs typeface="Arial"/>
                      </a:endParaRPr>
                    </a:p>
                  </a:txBody>
                  <a:tcPr marL="0" marR="0" marT="5206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14300">
                <a:tc>
                  <a:txBody>
                    <a:bodyPr/>
                    <a:lstStyle/>
                    <a:p>
                      <a:pPr>
                        <a:lnSpc>
                          <a:spcPct val="100000"/>
                        </a:lnSpc>
                      </a:pPr>
                      <a:endParaRPr sz="6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335151">
                <a:tc>
                  <a:txBody>
                    <a:bodyPr/>
                    <a:lstStyle/>
                    <a:p>
                      <a:pPr marL="39370">
                        <a:lnSpc>
                          <a:spcPct val="100000"/>
                        </a:lnSpc>
                        <a:spcBef>
                          <a:spcPts val="965"/>
                        </a:spcBef>
                      </a:pPr>
                      <a:r>
                        <a:rPr sz="1300" spc="-5" dirty="0">
                          <a:latin typeface="Arial"/>
                          <a:cs typeface="Arial"/>
                        </a:rPr>
                        <a:t>+ get</a:t>
                      </a:r>
                      <a:r>
                        <a:rPr sz="1300" spc="5" dirty="0">
                          <a:latin typeface="Arial"/>
                          <a:cs typeface="Arial"/>
                        </a:rPr>
                        <a:t> </a:t>
                      </a:r>
                      <a:r>
                        <a:rPr sz="1300" spc="-5" dirty="0">
                          <a:latin typeface="Arial"/>
                          <a:cs typeface="Arial"/>
                        </a:rPr>
                        <a:t>tuition()</a:t>
                      </a:r>
                      <a:endParaRPr sz="1300">
                        <a:latin typeface="Arial"/>
                        <a:cs typeface="Arial"/>
                      </a:endParaRPr>
                    </a:p>
                    <a:p>
                      <a:pPr marL="39370">
                        <a:lnSpc>
                          <a:spcPct val="100000"/>
                        </a:lnSpc>
                        <a:spcBef>
                          <a:spcPts val="130"/>
                        </a:spcBef>
                      </a:pPr>
                      <a:r>
                        <a:rPr sz="1300" spc="-5" dirty="0">
                          <a:latin typeface="Arial"/>
                          <a:cs typeface="Arial"/>
                        </a:rPr>
                        <a:t>+ add</a:t>
                      </a:r>
                      <a:r>
                        <a:rPr sz="1300" spc="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14"/>
                        </a:spcBef>
                      </a:pPr>
                      <a:r>
                        <a:rPr sz="1300" spc="-5" dirty="0">
                          <a:latin typeface="Arial"/>
                          <a:cs typeface="Arial"/>
                        </a:rPr>
                        <a:t>+ get</a:t>
                      </a:r>
                      <a:r>
                        <a:rPr sz="1300" spc="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14"/>
                        </a:spcBef>
                      </a:pPr>
                      <a:r>
                        <a:rPr sz="1300" spc="-5" dirty="0">
                          <a:latin typeface="Arial"/>
                          <a:cs typeface="Arial"/>
                        </a:rPr>
                        <a:t>+ delete</a:t>
                      </a:r>
                      <a:r>
                        <a:rPr sz="1300" spc="1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20"/>
                        </a:spcBef>
                      </a:pPr>
                      <a:r>
                        <a:rPr sz="1300" spc="-5" dirty="0">
                          <a:latin typeface="Arial"/>
                          <a:cs typeface="Arial"/>
                        </a:rPr>
                        <a:t>+ has</a:t>
                      </a:r>
                      <a:r>
                        <a:rPr sz="1300" spc="5" dirty="0">
                          <a:latin typeface="Arial"/>
                          <a:cs typeface="Arial"/>
                        </a:rPr>
                        <a:t> </a:t>
                      </a:r>
                      <a:r>
                        <a:rPr sz="1300" spc="-5" dirty="0">
                          <a:latin typeface="Arial"/>
                          <a:cs typeface="Arial"/>
                        </a:rPr>
                        <a:t>pre-requisites()</a:t>
                      </a:r>
                      <a:endParaRPr sz="1300">
                        <a:latin typeface="Arial"/>
                        <a:cs typeface="Arial"/>
                      </a:endParaRPr>
                    </a:p>
                  </a:txBody>
                  <a:tcPr marL="0" marR="0" marT="1225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nvGraphicFramePr>
        <p:xfrm>
          <a:off x="4748149" y="2378468"/>
          <a:ext cx="2604770" cy="3549650"/>
        </p:xfrm>
        <a:graphic>
          <a:graphicData uri="http://schemas.openxmlformats.org/drawingml/2006/table">
            <a:tbl>
              <a:tblPr firstRow="1" bandRow="1">
                <a:tableStyleId>{2D5ABB26-0587-4C30-8999-92F81FD0307C}</a:tableStyleId>
              </a:tblPr>
              <a:tblGrid>
                <a:gridCol w="2604770">
                  <a:extLst>
                    <a:ext uri="{9D8B030D-6E8A-4147-A177-3AD203B41FA5}">
                      <a16:colId xmlns:a16="http://schemas.microsoft.com/office/drawing/2014/main" val="20000"/>
                    </a:ext>
                  </a:extLst>
                </a:gridCol>
              </a:tblGrid>
              <a:tr h="298450">
                <a:tc>
                  <a:txBody>
                    <a:bodyPr/>
                    <a:lstStyle/>
                    <a:p>
                      <a:pPr marL="940435">
                        <a:lnSpc>
                          <a:spcPct val="100000"/>
                        </a:lnSpc>
                        <a:spcBef>
                          <a:spcPts val="305"/>
                        </a:spcBef>
                      </a:pPr>
                      <a:r>
                        <a:rPr sz="1500" spc="-5" dirty="0">
                          <a:latin typeface="Arial"/>
                          <a:cs typeface="Arial"/>
                        </a:rPr>
                        <a:t>Schedule</a:t>
                      </a:r>
                      <a:endParaRPr sz="1500">
                        <a:latin typeface="Arial"/>
                        <a:cs typeface="Arial"/>
                      </a:endParaRPr>
                    </a:p>
                  </a:txBody>
                  <a:tcPr marL="0" marR="0" marT="387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339725">
                <a:tc>
                  <a:txBody>
                    <a:bodyPr/>
                    <a:lstStyle/>
                    <a:p>
                      <a:pPr marL="40005">
                        <a:lnSpc>
                          <a:spcPct val="100000"/>
                        </a:lnSpc>
                        <a:spcBef>
                          <a:spcPts val="190"/>
                        </a:spcBef>
                      </a:pPr>
                      <a:r>
                        <a:rPr sz="1300" spc="-5" dirty="0">
                          <a:latin typeface="Arial"/>
                          <a:cs typeface="Arial"/>
                        </a:rPr>
                        <a:t>-</a:t>
                      </a:r>
                      <a:r>
                        <a:rPr sz="1300" spc="5" dirty="0">
                          <a:latin typeface="Arial"/>
                          <a:cs typeface="Arial"/>
                        </a:rPr>
                        <a:t> </a:t>
                      </a:r>
                      <a:r>
                        <a:rPr sz="1300" spc="-5" dirty="0">
                          <a:latin typeface="Arial"/>
                          <a:cs typeface="Arial"/>
                        </a:rPr>
                        <a:t>semester</a:t>
                      </a:r>
                      <a:endParaRPr sz="1300">
                        <a:latin typeface="Arial"/>
                        <a:cs typeface="Arial"/>
                      </a:endParaRPr>
                    </a:p>
                  </a:txBody>
                  <a:tcPr marL="0" marR="0" marT="241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2911475">
                <a:tc>
                  <a:txBody>
                    <a:bodyPr/>
                    <a:lstStyle/>
                    <a:p>
                      <a:pPr marL="40005">
                        <a:lnSpc>
                          <a:spcPct val="100000"/>
                        </a:lnSpc>
                        <a:spcBef>
                          <a:spcPts val="865"/>
                        </a:spcBef>
                      </a:pPr>
                      <a:r>
                        <a:rPr sz="1300" spc="-5" dirty="0">
                          <a:latin typeface="Arial"/>
                          <a:cs typeface="Arial"/>
                        </a:rPr>
                        <a:t>+</a:t>
                      </a:r>
                      <a:r>
                        <a:rPr sz="1300" dirty="0">
                          <a:latin typeface="Arial"/>
                          <a:cs typeface="Arial"/>
                        </a:rPr>
                        <a:t> </a:t>
                      </a:r>
                      <a:r>
                        <a:rPr sz="1300" spc="-5" dirty="0">
                          <a:latin typeface="Arial"/>
                          <a:cs typeface="Arial"/>
                        </a:rPr>
                        <a:t>commit()</a:t>
                      </a:r>
                      <a:endParaRPr sz="1300">
                        <a:latin typeface="Arial"/>
                        <a:cs typeface="Arial"/>
                      </a:endParaRPr>
                    </a:p>
                    <a:p>
                      <a:pPr marL="40005">
                        <a:lnSpc>
                          <a:spcPct val="100000"/>
                        </a:lnSpc>
                        <a:spcBef>
                          <a:spcPts val="115"/>
                        </a:spcBef>
                      </a:pPr>
                      <a:r>
                        <a:rPr sz="1300" spc="-5" dirty="0">
                          <a:latin typeface="Arial"/>
                          <a:cs typeface="Arial"/>
                        </a:rPr>
                        <a:t>+ select</a:t>
                      </a:r>
                      <a:r>
                        <a:rPr sz="1300" spc="-30" dirty="0">
                          <a:latin typeface="Arial"/>
                          <a:cs typeface="Arial"/>
                        </a:rPr>
                        <a:t> </a:t>
                      </a:r>
                      <a:r>
                        <a:rPr sz="1300" spc="-5" dirty="0">
                          <a:latin typeface="Arial"/>
                          <a:cs typeface="Arial"/>
                        </a:rPr>
                        <a:t>alternate()</a:t>
                      </a:r>
                      <a:endParaRPr sz="1300">
                        <a:latin typeface="Arial"/>
                        <a:cs typeface="Arial"/>
                      </a:endParaRPr>
                    </a:p>
                    <a:p>
                      <a:pPr marL="40005">
                        <a:lnSpc>
                          <a:spcPct val="100000"/>
                        </a:lnSpc>
                        <a:spcBef>
                          <a:spcPts val="114"/>
                        </a:spcBef>
                      </a:pPr>
                      <a:r>
                        <a:rPr sz="1300" spc="-5" dirty="0">
                          <a:latin typeface="Arial"/>
                          <a:cs typeface="Arial"/>
                        </a:rPr>
                        <a:t>+ </a:t>
                      </a:r>
                      <a:r>
                        <a:rPr sz="1300" spc="-10" dirty="0">
                          <a:latin typeface="Arial"/>
                          <a:cs typeface="Arial"/>
                        </a:rPr>
                        <a:t>remove</a:t>
                      </a:r>
                      <a:r>
                        <a:rPr sz="1300" spc="-25" dirty="0">
                          <a:latin typeface="Arial"/>
                          <a:cs typeface="Arial"/>
                        </a:rPr>
                        <a:t> </a:t>
                      </a:r>
                      <a:r>
                        <a:rPr sz="1300" spc="-5" dirty="0">
                          <a:latin typeface="Arial"/>
                          <a:cs typeface="Arial"/>
                        </a:rPr>
                        <a:t>offering()</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level()</a:t>
                      </a:r>
                      <a:endParaRPr sz="1300">
                        <a:latin typeface="Arial"/>
                        <a:cs typeface="Arial"/>
                      </a:endParaRPr>
                    </a:p>
                    <a:p>
                      <a:pPr marL="40005">
                        <a:lnSpc>
                          <a:spcPct val="100000"/>
                        </a:lnSpc>
                        <a:spcBef>
                          <a:spcPts val="130"/>
                        </a:spcBef>
                      </a:pPr>
                      <a:r>
                        <a:rPr sz="1300" spc="-5" dirty="0">
                          <a:latin typeface="Arial"/>
                          <a:cs typeface="Arial"/>
                        </a:rPr>
                        <a:t>+</a:t>
                      </a:r>
                      <a:r>
                        <a:rPr sz="1300" dirty="0">
                          <a:latin typeface="Arial"/>
                          <a:cs typeface="Arial"/>
                        </a:rPr>
                        <a:t> </a:t>
                      </a:r>
                      <a:r>
                        <a:rPr sz="1300" spc="-5" dirty="0">
                          <a:latin typeface="Arial"/>
                          <a:cs typeface="Arial"/>
                        </a:rPr>
                        <a:t>cancel()</a:t>
                      </a:r>
                      <a:endParaRPr sz="1300">
                        <a:latin typeface="Arial"/>
                        <a:cs typeface="Arial"/>
                      </a:endParaRPr>
                    </a:p>
                    <a:p>
                      <a:pPr marL="40005">
                        <a:lnSpc>
                          <a:spcPct val="100000"/>
                        </a:lnSpc>
                        <a:spcBef>
                          <a:spcPts val="115"/>
                        </a:spcBef>
                      </a:pPr>
                      <a:r>
                        <a:rPr sz="1300" spc="-5" dirty="0">
                          <a:latin typeface="Arial"/>
                          <a:cs typeface="Arial"/>
                        </a:rPr>
                        <a:t>+ get</a:t>
                      </a:r>
                      <a:r>
                        <a:rPr sz="1300" spc="10" dirty="0">
                          <a:latin typeface="Arial"/>
                          <a:cs typeface="Arial"/>
                        </a:rPr>
                        <a:t> </a:t>
                      </a:r>
                      <a:r>
                        <a:rPr sz="1300" spc="-5" dirty="0">
                          <a:latin typeface="Arial"/>
                          <a:cs typeface="Arial"/>
                        </a:rPr>
                        <a:t>cost()</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delete()</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submit()</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save()</a:t>
                      </a:r>
                      <a:endParaRPr sz="1300">
                        <a:latin typeface="Arial"/>
                        <a:cs typeface="Arial"/>
                      </a:endParaRPr>
                    </a:p>
                    <a:p>
                      <a:pPr marL="40005">
                        <a:lnSpc>
                          <a:spcPct val="100000"/>
                        </a:lnSpc>
                        <a:spcBef>
                          <a:spcPts val="114"/>
                        </a:spcBef>
                      </a:pPr>
                      <a:r>
                        <a:rPr sz="1300" spc="-5" dirty="0">
                          <a:latin typeface="Arial"/>
                          <a:cs typeface="Arial"/>
                        </a:rPr>
                        <a:t>+ any</a:t>
                      </a:r>
                      <a:r>
                        <a:rPr sz="1300" spc="10" dirty="0">
                          <a:latin typeface="Arial"/>
                          <a:cs typeface="Arial"/>
                        </a:rPr>
                        <a:t> </a:t>
                      </a:r>
                      <a:r>
                        <a:rPr sz="1300" spc="-5" dirty="0">
                          <a:latin typeface="Arial"/>
                          <a:cs typeface="Arial"/>
                        </a:rPr>
                        <a:t>conflicts?()</a:t>
                      </a:r>
                      <a:endParaRPr sz="1300">
                        <a:latin typeface="Arial"/>
                        <a:cs typeface="Arial"/>
                      </a:endParaRPr>
                    </a:p>
                    <a:p>
                      <a:pPr marL="40005">
                        <a:lnSpc>
                          <a:spcPct val="100000"/>
                        </a:lnSpc>
                        <a:spcBef>
                          <a:spcPts val="130"/>
                        </a:spcBef>
                      </a:pPr>
                      <a:r>
                        <a:rPr sz="1300" spc="-5" dirty="0">
                          <a:latin typeface="Arial"/>
                          <a:cs typeface="Arial"/>
                        </a:rPr>
                        <a:t>+ create </a:t>
                      </a:r>
                      <a:r>
                        <a:rPr sz="1300" spc="-10" dirty="0">
                          <a:latin typeface="Arial"/>
                          <a:cs typeface="Arial"/>
                        </a:rPr>
                        <a:t>with</a:t>
                      </a:r>
                      <a:r>
                        <a:rPr sz="1300" spc="40" dirty="0">
                          <a:latin typeface="Arial"/>
                          <a:cs typeface="Arial"/>
                        </a:rPr>
                        <a:t> </a:t>
                      </a:r>
                      <a:r>
                        <a:rPr sz="1300" spc="-5" dirty="0">
                          <a:latin typeface="Arial"/>
                          <a:cs typeface="Arial"/>
                        </a:rPr>
                        <a:t>offerings()</a:t>
                      </a:r>
                      <a:endParaRPr sz="1300">
                        <a:latin typeface="Arial"/>
                        <a:cs typeface="Arial"/>
                      </a:endParaRPr>
                    </a:p>
                    <a:p>
                      <a:pPr marL="40005">
                        <a:lnSpc>
                          <a:spcPct val="100000"/>
                        </a:lnSpc>
                        <a:spcBef>
                          <a:spcPts val="114"/>
                        </a:spcBef>
                      </a:pPr>
                      <a:r>
                        <a:rPr sz="1300" spc="-5" dirty="0">
                          <a:latin typeface="Arial"/>
                          <a:cs typeface="Arial"/>
                        </a:rPr>
                        <a:t>+ update </a:t>
                      </a:r>
                      <a:r>
                        <a:rPr sz="1300" spc="-10" dirty="0">
                          <a:latin typeface="Arial"/>
                          <a:cs typeface="Arial"/>
                        </a:rPr>
                        <a:t>with </a:t>
                      </a:r>
                      <a:r>
                        <a:rPr sz="1300" spc="-5" dirty="0">
                          <a:latin typeface="Arial"/>
                          <a:cs typeface="Arial"/>
                        </a:rPr>
                        <a:t>new</a:t>
                      </a:r>
                      <a:r>
                        <a:rPr sz="1300" spc="55" dirty="0">
                          <a:latin typeface="Arial"/>
                          <a:cs typeface="Arial"/>
                        </a:rPr>
                        <a:t> </a:t>
                      </a:r>
                      <a:r>
                        <a:rPr sz="1300" spc="-5" dirty="0">
                          <a:latin typeface="Arial"/>
                          <a:cs typeface="Arial"/>
                        </a:rPr>
                        <a:t>selections()</a:t>
                      </a:r>
                      <a:endParaRPr sz="1300">
                        <a:latin typeface="Arial"/>
                        <a:cs typeface="Arial"/>
                      </a:endParaRPr>
                    </a:p>
                  </a:txBody>
                  <a:tcPr marL="0" marR="0" marT="1098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nvGraphicFramePr>
        <p:xfrm>
          <a:off x="7980299" y="3656406"/>
          <a:ext cx="2016125" cy="2959100"/>
        </p:xfrm>
        <a:graphic>
          <a:graphicData uri="http://schemas.openxmlformats.org/drawingml/2006/table">
            <a:tbl>
              <a:tblPr firstRow="1" bandRow="1">
                <a:tableStyleId>{2D5ABB26-0587-4C30-8999-92F81FD0307C}</a:tableStyleId>
              </a:tblPr>
              <a:tblGrid>
                <a:gridCol w="2016125">
                  <a:extLst>
                    <a:ext uri="{9D8B030D-6E8A-4147-A177-3AD203B41FA5}">
                      <a16:colId xmlns:a16="http://schemas.microsoft.com/office/drawing/2014/main" val="20000"/>
                    </a:ext>
                  </a:extLst>
                </a:gridCol>
              </a:tblGrid>
              <a:tr h="298450">
                <a:tc>
                  <a:txBody>
                    <a:bodyPr/>
                    <a:lstStyle/>
                    <a:p>
                      <a:pPr marL="645795">
                        <a:lnSpc>
                          <a:spcPct val="100000"/>
                        </a:lnSpc>
                        <a:spcBef>
                          <a:spcPts val="420"/>
                        </a:spcBef>
                      </a:pPr>
                      <a:r>
                        <a:rPr sz="1500" dirty="0">
                          <a:latin typeface="Arial"/>
                          <a:cs typeface="Arial"/>
                        </a:rPr>
                        <a:t>Professor</a:t>
                      </a:r>
                      <a:endParaRPr sz="1500">
                        <a:latin typeface="Arial"/>
                        <a:cs typeface="Arial"/>
                      </a:endParaRPr>
                    </a:p>
                  </a:txBody>
                  <a:tcPr marL="0" marR="0" marT="5334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476375">
                <a:tc>
                  <a:txBody>
                    <a:bodyPr/>
                    <a:lstStyle/>
                    <a:p>
                      <a:pPr marL="144145" indent="-102870">
                        <a:lnSpc>
                          <a:spcPct val="100000"/>
                        </a:lnSpc>
                        <a:spcBef>
                          <a:spcPts val="190"/>
                        </a:spcBef>
                        <a:buChar char="-"/>
                        <a:tabLst>
                          <a:tab pos="144780" algn="l"/>
                        </a:tabLst>
                      </a:pPr>
                      <a:r>
                        <a:rPr sz="1300" spc="-5" dirty="0">
                          <a:latin typeface="Arial"/>
                          <a:cs typeface="Arial"/>
                        </a:rPr>
                        <a:t>name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employeeID :</a:t>
                      </a:r>
                      <a:r>
                        <a:rPr sz="1300" spc="15" dirty="0">
                          <a:latin typeface="Arial"/>
                          <a:cs typeface="Arial"/>
                        </a:rPr>
                        <a:t> </a:t>
                      </a:r>
                      <a:r>
                        <a:rPr sz="1300" spc="-5" dirty="0">
                          <a:latin typeface="Arial"/>
                          <a:cs typeface="Arial"/>
                        </a:rPr>
                        <a:t>UniqueId</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hireDate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status</a:t>
                      </a:r>
                      <a:endParaRPr sz="1300">
                        <a:latin typeface="Arial"/>
                        <a:cs typeface="Arial"/>
                      </a:endParaRPr>
                    </a:p>
                    <a:p>
                      <a:pPr marL="144145" indent="-102870">
                        <a:lnSpc>
                          <a:spcPct val="100000"/>
                        </a:lnSpc>
                        <a:spcBef>
                          <a:spcPts val="130"/>
                        </a:spcBef>
                        <a:buChar char="-"/>
                        <a:tabLst>
                          <a:tab pos="144780" algn="l"/>
                        </a:tabLst>
                      </a:pPr>
                      <a:r>
                        <a:rPr sz="1300" spc="-10" dirty="0">
                          <a:latin typeface="Arial"/>
                          <a:cs typeface="Arial"/>
                        </a:rPr>
                        <a:t>discipline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maxLoad</a:t>
                      </a:r>
                      <a:endParaRPr sz="1300">
                        <a:latin typeface="Arial"/>
                        <a:cs typeface="Arial"/>
                      </a:endParaRPr>
                    </a:p>
                  </a:txBody>
                  <a:tcPr marL="0" marR="0" marT="241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184275">
                <a:tc>
                  <a:txBody>
                    <a:bodyPr/>
                    <a:lstStyle/>
                    <a:p>
                      <a:pPr marL="41910">
                        <a:lnSpc>
                          <a:spcPct val="100000"/>
                        </a:lnSpc>
                        <a:spcBef>
                          <a:spcPts val="305"/>
                        </a:spcBef>
                      </a:pPr>
                      <a:r>
                        <a:rPr sz="1300" spc="-5" dirty="0">
                          <a:latin typeface="Arial"/>
                          <a:cs typeface="Arial"/>
                        </a:rPr>
                        <a:t>+</a:t>
                      </a:r>
                      <a:r>
                        <a:rPr sz="1300" dirty="0">
                          <a:latin typeface="Arial"/>
                          <a:cs typeface="Arial"/>
                        </a:rPr>
                        <a:t> </a:t>
                      </a:r>
                      <a:r>
                        <a:rPr sz="1300" spc="-5" dirty="0">
                          <a:latin typeface="Arial"/>
                          <a:cs typeface="Arial"/>
                        </a:rPr>
                        <a:t>submitFinalGrade()</a:t>
                      </a:r>
                      <a:endParaRPr sz="1300">
                        <a:latin typeface="Arial"/>
                        <a:cs typeface="Arial"/>
                      </a:endParaRPr>
                    </a:p>
                    <a:p>
                      <a:pPr marL="41910">
                        <a:lnSpc>
                          <a:spcPct val="100000"/>
                        </a:lnSpc>
                        <a:spcBef>
                          <a:spcPts val="114"/>
                        </a:spcBef>
                      </a:pPr>
                      <a:r>
                        <a:rPr sz="1300" spc="-5" dirty="0">
                          <a:latin typeface="Arial"/>
                          <a:cs typeface="Arial"/>
                        </a:rPr>
                        <a:t>+</a:t>
                      </a:r>
                      <a:r>
                        <a:rPr sz="1300" spc="-10" dirty="0">
                          <a:latin typeface="Arial"/>
                          <a:cs typeface="Arial"/>
                        </a:rPr>
                        <a:t> </a:t>
                      </a:r>
                      <a:r>
                        <a:rPr sz="1300" spc="-5" dirty="0">
                          <a:latin typeface="Arial"/>
                          <a:cs typeface="Arial"/>
                        </a:rPr>
                        <a:t>acceptCourseOffering()</a:t>
                      </a:r>
                      <a:endParaRPr sz="1300">
                        <a:latin typeface="Arial"/>
                        <a:cs typeface="Arial"/>
                      </a:endParaRPr>
                    </a:p>
                    <a:p>
                      <a:pPr marL="41910">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setMaxLoad()</a:t>
                      </a:r>
                      <a:endParaRPr sz="1300">
                        <a:latin typeface="Arial"/>
                        <a:cs typeface="Arial"/>
                      </a:endParaRPr>
                    </a:p>
                    <a:p>
                      <a:pPr marL="41910">
                        <a:lnSpc>
                          <a:spcPct val="100000"/>
                        </a:lnSpc>
                        <a:spcBef>
                          <a:spcPts val="130"/>
                        </a:spcBef>
                      </a:pPr>
                      <a:r>
                        <a:rPr sz="1300" spc="-5" dirty="0">
                          <a:latin typeface="Arial"/>
                          <a:cs typeface="Arial"/>
                        </a:rPr>
                        <a:t>+</a:t>
                      </a:r>
                      <a:r>
                        <a:rPr sz="1300" dirty="0">
                          <a:latin typeface="Arial"/>
                          <a:cs typeface="Arial"/>
                        </a:rPr>
                        <a:t> </a:t>
                      </a:r>
                      <a:r>
                        <a:rPr sz="1300" spc="-5" dirty="0">
                          <a:latin typeface="Arial"/>
                          <a:cs typeface="Arial"/>
                        </a:rPr>
                        <a:t>takeSabbatical()</a:t>
                      </a:r>
                      <a:endParaRPr sz="1300">
                        <a:latin typeface="Arial"/>
                        <a:cs typeface="Arial"/>
                      </a:endParaRPr>
                    </a:p>
                    <a:p>
                      <a:pPr marL="41910">
                        <a:lnSpc>
                          <a:spcPct val="100000"/>
                        </a:lnSpc>
                      </a:pPr>
                      <a:r>
                        <a:rPr sz="1300" spc="-5" dirty="0">
                          <a:latin typeface="Arial"/>
                          <a:cs typeface="Arial"/>
                        </a:rPr>
                        <a:t>+</a:t>
                      </a:r>
                      <a:r>
                        <a:rPr sz="1300" dirty="0">
                          <a:latin typeface="Arial"/>
                          <a:cs typeface="Arial"/>
                        </a:rPr>
                        <a:t> </a:t>
                      </a:r>
                      <a:r>
                        <a:rPr sz="1300" spc="-5" dirty="0">
                          <a:latin typeface="Arial"/>
                          <a:cs typeface="Arial"/>
                        </a:rPr>
                        <a:t>teachClass()</a:t>
                      </a:r>
                      <a:endParaRPr sz="1300">
                        <a:latin typeface="Arial"/>
                        <a:cs typeface="Arial"/>
                      </a:endParaRPr>
                    </a:p>
                  </a:txBody>
                  <a:tcPr marL="0" marR="0" marT="387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8" name="object 8"/>
          <p:cNvGraphicFramePr>
            <a:graphicFrameLocks noGrp="1"/>
          </p:cNvGraphicFramePr>
          <p:nvPr/>
        </p:nvGraphicFramePr>
        <p:xfrm>
          <a:off x="7658101" y="2378455"/>
          <a:ext cx="2338705" cy="1079499"/>
        </p:xfrm>
        <a:graphic>
          <a:graphicData uri="http://schemas.openxmlformats.org/drawingml/2006/table">
            <a:tbl>
              <a:tblPr firstRow="1" bandRow="1">
                <a:tableStyleId>{2D5ABB26-0587-4C30-8999-92F81FD0307C}</a:tableStyleId>
              </a:tblPr>
              <a:tblGrid>
                <a:gridCol w="2338705">
                  <a:extLst>
                    <a:ext uri="{9D8B030D-6E8A-4147-A177-3AD203B41FA5}">
                      <a16:colId xmlns:a16="http://schemas.microsoft.com/office/drawing/2014/main" val="20000"/>
                    </a:ext>
                  </a:extLst>
                </a:gridCol>
              </a:tblGrid>
              <a:tr h="312737">
                <a:tc>
                  <a:txBody>
                    <a:bodyPr/>
                    <a:lstStyle/>
                    <a:p>
                      <a:pPr marL="88265">
                        <a:lnSpc>
                          <a:spcPct val="100000"/>
                        </a:lnSpc>
                        <a:spcBef>
                          <a:spcPts val="409"/>
                        </a:spcBef>
                      </a:pPr>
                      <a:r>
                        <a:rPr sz="1400" spc="-5" dirty="0">
                          <a:latin typeface="Arial"/>
                          <a:cs typeface="Arial"/>
                        </a:rPr>
                        <a:t>CloseRegistrationController</a:t>
                      </a:r>
                      <a:endParaRPr sz="1400">
                        <a:latin typeface="Arial"/>
                        <a:cs typeface="Arial"/>
                      </a:endParaRPr>
                    </a:p>
                  </a:txBody>
                  <a:tcPr marL="0" marR="0" marT="5206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14300">
                <a:tc>
                  <a:txBody>
                    <a:bodyPr/>
                    <a:lstStyle/>
                    <a:p>
                      <a:pPr>
                        <a:lnSpc>
                          <a:spcPct val="100000"/>
                        </a:lnSpc>
                      </a:pPr>
                      <a:endParaRPr sz="6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652462">
                <a:tc>
                  <a:txBody>
                    <a:bodyPr/>
                    <a:lstStyle/>
                    <a:p>
                      <a:pPr marL="41910">
                        <a:lnSpc>
                          <a:spcPct val="100000"/>
                        </a:lnSpc>
                        <a:spcBef>
                          <a:spcPts val="1075"/>
                        </a:spcBef>
                      </a:pPr>
                      <a:r>
                        <a:rPr sz="1300" spc="-5" dirty="0">
                          <a:latin typeface="Arial"/>
                          <a:cs typeface="Arial"/>
                        </a:rPr>
                        <a:t>+ is registration</a:t>
                      </a:r>
                      <a:r>
                        <a:rPr sz="1300" spc="40" dirty="0">
                          <a:latin typeface="Arial"/>
                          <a:cs typeface="Arial"/>
                        </a:rPr>
                        <a:t> </a:t>
                      </a:r>
                      <a:r>
                        <a:rPr sz="1300" spc="-5" dirty="0">
                          <a:latin typeface="Arial"/>
                          <a:cs typeface="Arial"/>
                        </a:rPr>
                        <a:t>open?()</a:t>
                      </a:r>
                      <a:endParaRPr sz="1300">
                        <a:latin typeface="Arial"/>
                        <a:cs typeface="Arial"/>
                      </a:endParaRPr>
                    </a:p>
                    <a:p>
                      <a:pPr marL="41910">
                        <a:lnSpc>
                          <a:spcPct val="100000"/>
                        </a:lnSpc>
                        <a:spcBef>
                          <a:spcPts val="229"/>
                        </a:spcBef>
                      </a:pPr>
                      <a:r>
                        <a:rPr sz="1300" spc="-5" dirty="0">
                          <a:latin typeface="Arial"/>
                          <a:cs typeface="Arial"/>
                        </a:rPr>
                        <a:t>+ close</a:t>
                      </a:r>
                      <a:r>
                        <a:rPr sz="1300" spc="10" dirty="0">
                          <a:latin typeface="Arial"/>
                          <a:cs typeface="Arial"/>
                        </a:rPr>
                        <a:t> </a:t>
                      </a:r>
                      <a:r>
                        <a:rPr sz="1300" spc="-5" dirty="0">
                          <a:latin typeface="Arial"/>
                          <a:cs typeface="Arial"/>
                        </a:rPr>
                        <a:t>registration()</a:t>
                      </a:r>
                      <a:endParaRPr sz="1300">
                        <a:latin typeface="Arial"/>
                        <a:cs typeface="Arial"/>
                      </a:endParaRPr>
                    </a:p>
                  </a:txBody>
                  <a:tcPr marL="0" marR="0" marT="13652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77542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2898140" cy="391795"/>
          </a:xfrm>
          <a:prstGeom prst="rect">
            <a:avLst/>
          </a:prstGeom>
        </p:spPr>
        <p:txBody>
          <a:bodyPr vert="horz" wrap="square" lIns="0" tIns="12700" rIns="0" bIns="0" rtlCol="0">
            <a:spAutoFit/>
          </a:bodyPr>
          <a:lstStyle/>
          <a:p>
            <a:pPr marL="286385" indent="-274320">
              <a:spcBef>
                <a:spcPts val="100"/>
              </a:spcBef>
              <a:buChar char="•"/>
              <a:tabLst>
                <a:tab pos="286385" algn="l"/>
                <a:tab pos="287020"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lớp </a:t>
            </a:r>
            <a:r>
              <a:rPr sz="2400" spc="-165" dirty="0">
                <a:solidFill>
                  <a:srgbClr val="585858"/>
                </a:solidFill>
                <a:latin typeface="Arial"/>
                <a:cs typeface="Arial"/>
              </a:rPr>
              <a:t>sơ</a:t>
            </a:r>
            <a:r>
              <a:rPr sz="2400" spc="-65" dirty="0">
                <a:solidFill>
                  <a:srgbClr val="585858"/>
                </a:solidFill>
                <a:latin typeface="Arial"/>
                <a:cs typeface="Arial"/>
              </a:rPr>
              <a:t> </a:t>
            </a:r>
            <a:r>
              <a:rPr sz="2400" spc="-100" dirty="0">
                <a:solidFill>
                  <a:srgbClr val="585858"/>
                </a:solidFill>
                <a:latin typeface="Arial"/>
                <a:cs typeface="Arial"/>
              </a:rPr>
              <a:t>lược</a:t>
            </a:r>
            <a:endParaRPr sz="2400">
              <a:latin typeface="Arial"/>
              <a:cs typeface="Arial"/>
            </a:endParaRPr>
          </a:p>
        </p:txBody>
      </p:sp>
      <p:sp>
        <p:nvSpPr>
          <p:cNvPr id="16" name="object 16"/>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85</a:t>
            </a: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aphicFrame>
        <p:nvGraphicFramePr>
          <p:cNvPr id="4" name="object 4"/>
          <p:cNvGraphicFramePr>
            <a:graphicFrameLocks noGrp="1"/>
          </p:cNvGraphicFramePr>
          <p:nvPr/>
        </p:nvGraphicFramePr>
        <p:xfrm>
          <a:off x="2196299" y="3737292"/>
          <a:ext cx="2202180" cy="544512"/>
        </p:xfrm>
        <a:graphic>
          <a:graphicData uri="http://schemas.openxmlformats.org/drawingml/2006/table">
            <a:tbl>
              <a:tblPr firstRow="1" bandRow="1">
                <a:tableStyleId>{2D5ABB26-0587-4C30-8999-92F81FD0307C}</a:tableStyleId>
              </a:tblPr>
              <a:tblGrid>
                <a:gridCol w="2202180">
                  <a:extLst>
                    <a:ext uri="{9D8B030D-6E8A-4147-A177-3AD203B41FA5}">
                      <a16:colId xmlns:a16="http://schemas.microsoft.com/office/drawing/2014/main" val="20000"/>
                    </a:ext>
                  </a:extLst>
                </a:gridCol>
              </a:tblGrid>
              <a:tr h="285750">
                <a:tc>
                  <a:txBody>
                    <a:bodyPr/>
                    <a:lstStyle/>
                    <a:p>
                      <a:pPr marL="193675">
                        <a:lnSpc>
                          <a:spcPct val="100000"/>
                        </a:lnSpc>
                        <a:spcBef>
                          <a:spcPts val="285"/>
                        </a:spcBef>
                      </a:pPr>
                      <a:r>
                        <a:rPr sz="1400" spc="-5" dirty="0">
                          <a:latin typeface="Arial"/>
                          <a:cs typeface="Arial"/>
                        </a:rPr>
                        <a:t>CloseRegistrationForm</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5" name="object 5"/>
          <p:cNvGraphicFramePr>
            <a:graphicFrameLocks noGrp="1"/>
          </p:cNvGraphicFramePr>
          <p:nvPr/>
        </p:nvGraphicFramePr>
        <p:xfrm>
          <a:off x="4958589" y="2351405"/>
          <a:ext cx="1114425" cy="542924"/>
        </p:xfrm>
        <a:graphic>
          <a:graphicData uri="http://schemas.openxmlformats.org/drawingml/2006/table">
            <a:tbl>
              <a:tblPr firstRow="1" bandRow="1">
                <a:tableStyleId>{2D5ABB26-0587-4C30-8999-92F81FD0307C}</a:tableStyleId>
              </a:tblPr>
              <a:tblGrid>
                <a:gridCol w="1114425">
                  <a:extLst>
                    <a:ext uri="{9D8B030D-6E8A-4147-A177-3AD203B41FA5}">
                      <a16:colId xmlns:a16="http://schemas.microsoft.com/office/drawing/2014/main" val="20000"/>
                    </a:ext>
                  </a:extLst>
                </a:gridCol>
              </a:tblGrid>
              <a:tr h="284162">
                <a:tc>
                  <a:txBody>
                    <a:bodyPr/>
                    <a:lstStyle/>
                    <a:p>
                      <a:pPr marL="173355">
                        <a:lnSpc>
                          <a:spcPct val="100000"/>
                        </a:lnSpc>
                        <a:spcBef>
                          <a:spcPts val="385"/>
                        </a:spcBef>
                      </a:pPr>
                      <a:r>
                        <a:rPr sz="1400" dirty="0">
                          <a:latin typeface="Arial"/>
                          <a:cs typeface="Arial"/>
                        </a:rPr>
                        <a:t>LoginForm</a:t>
                      </a:r>
                      <a:endParaRPr sz="1400">
                        <a:latin typeface="Arial"/>
                        <a:cs typeface="Arial"/>
                      </a:endParaRPr>
                    </a:p>
                  </a:txBody>
                  <a:tcPr marL="0" marR="0" marT="488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nvGraphicFramePr>
        <p:xfrm>
          <a:off x="4399789" y="4499292"/>
          <a:ext cx="979805" cy="557212"/>
        </p:xfrm>
        <a:graphic>
          <a:graphicData uri="http://schemas.openxmlformats.org/drawingml/2006/table">
            <a:tbl>
              <a:tblPr firstRow="1" bandRow="1">
                <a:tableStyleId>{2D5ABB26-0587-4C30-8999-92F81FD0307C}</a:tableStyleId>
              </a:tblPr>
              <a:tblGrid>
                <a:gridCol w="979805">
                  <a:extLst>
                    <a:ext uri="{9D8B030D-6E8A-4147-A177-3AD203B41FA5}">
                      <a16:colId xmlns:a16="http://schemas.microsoft.com/office/drawing/2014/main" val="20000"/>
                    </a:ext>
                  </a:extLst>
                </a:gridCol>
              </a:tblGrid>
              <a:tr h="285750">
                <a:tc>
                  <a:txBody>
                    <a:bodyPr/>
                    <a:lstStyle/>
                    <a:p>
                      <a:pPr marL="142875">
                        <a:lnSpc>
                          <a:spcPct val="100000"/>
                        </a:lnSpc>
                        <a:spcBef>
                          <a:spcPts val="390"/>
                        </a:spcBef>
                      </a:pPr>
                      <a:r>
                        <a:rPr sz="1400" dirty="0">
                          <a:latin typeface="Arial"/>
                          <a:cs typeface="Arial"/>
                        </a:rPr>
                        <a:t>Professor</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61925">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nvGraphicFramePr>
        <p:xfrm>
          <a:off x="7271512" y="5818517"/>
          <a:ext cx="1360170" cy="544511"/>
        </p:xfrm>
        <a:graphic>
          <a:graphicData uri="http://schemas.openxmlformats.org/drawingml/2006/table">
            <a:tbl>
              <a:tblPr firstRow="1" bandRow="1">
                <a:tableStyleId>{2D5ABB26-0587-4C30-8999-92F81FD0307C}</a:tableStyleId>
              </a:tblPr>
              <a:tblGrid>
                <a:gridCol w="1360170">
                  <a:extLst>
                    <a:ext uri="{9D8B030D-6E8A-4147-A177-3AD203B41FA5}">
                      <a16:colId xmlns:a16="http://schemas.microsoft.com/office/drawing/2014/main" val="20000"/>
                    </a:ext>
                  </a:extLst>
                </a:gridCol>
              </a:tblGrid>
              <a:tr h="285749">
                <a:tc>
                  <a:txBody>
                    <a:bodyPr/>
                    <a:lstStyle/>
                    <a:p>
                      <a:pPr marL="187960">
                        <a:lnSpc>
                          <a:spcPct val="100000"/>
                        </a:lnSpc>
                        <a:spcBef>
                          <a:spcPts val="165"/>
                        </a:spcBef>
                      </a:pPr>
                      <a:r>
                        <a:rPr sz="1400" spc="-5" dirty="0">
                          <a:latin typeface="Arial"/>
                          <a:cs typeface="Arial"/>
                        </a:rPr>
                        <a:t>BillingSystem</a:t>
                      </a:r>
                      <a:endParaRPr sz="1400">
                        <a:latin typeface="Arial"/>
                        <a:cs typeface="Arial"/>
                      </a:endParaRPr>
                    </a:p>
                  </a:txBody>
                  <a:tcPr marL="0" marR="0" marT="209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8" name="object 8"/>
          <p:cNvGraphicFramePr>
            <a:graphicFrameLocks noGrp="1"/>
          </p:cNvGraphicFramePr>
          <p:nvPr/>
        </p:nvGraphicFramePr>
        <p:xfrm>
          <a:off x="7665211" y="3805554"/>
          <a:ext cx="2368550" cy="558799"/>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tblGrid>
              <a:tr h="285750">
                <a:tc>
                  <a:txBody>
                    <a:bodyPr/>
                    <a:lstStyle/>
                    <a:p>
                      <a:pPr marL="73660">
                        <a:lnSpc>
                          <a:spcPct val="100000"/>
                        </a:lnSpc>
                        <a:spcBef>
                          <a:spcPts val="290"/>
                        </a:spcBef>
                      </a:pPr>
                      <a:r>
                        <a:rPr sz="1300" b="1" spc="-5" dirty="0">
                          <a:latin typeface="Arial"/>
                          <a:cs typeface="Arial"/>
                        </a:rPr>
                        <a:t>CloseRegistrationController</a:t>
                      </a:r>
                      <a:endParaRPr sz="1300">
                        <a:latin typeface="Arial"/>
                        <a:cs typeface="Arial"/>
                      </a:endParaRPr>
                    </a:p>
                  </a:txBody>
                  <a:tcPr marL="0" marR="0" marT="368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9" name="object 9"/>
          <p:cNvGraphicFramePr>
            <a:graphicFrameLocks noGrp="1"/>
          </p:cNvGraphicFramePr>
          <p:nvPr/>
        </p:nvGraphicFramePr>
        <p:xfrm>
          <a:off x="2291549" y="2691130"/>
          <a:ext cx="2272030" cy="542924"/>
        </p:xfrm>
        <a:graphic>
          <a:graphicData uri="http://schemas.openxmlformats.org/drawingml/2006/table">
            <a:tbl>
              <a:tblPr firstRow="1" bandRow="1">
                <a:tableStyleId>{2D5ABB26-0587-4C30-8999-92F81FD0307C}</a:tableStyleId>
              </a:tblPr>
              <a:tblGrid>
                <a:gridCol w="2272030">
                  <a:extLst>
                    <a:ext uri="{9D8B030D-6E8A-4147-A177-3AD203B41FA5}">
                      <a16:colId xmlns:a16="http://schemas.microsoft.com/office/drawing/2014/main" val="20000"/>
                    </a:ext>
                  </a:extLst>
                </a:gridCol>
              </a:tblGrid>
              <a:tr h="298450">
                <a:tc>
                  <a:txBody>
                    <a:bodyPr/>
                    <a:lstStyle/>
                    <a:p>
                      <a:pPr marL="144780">
                        <a:lnSpc>
                          <a:spcPct val="100000"/>
                        </a:lnSpc>
                        <a:spcBef>
                          <a:spcPts val="385"/>
                        </a:spcBef>
                      </a:pPr>
                      <a:r>
                        <a:rPr sz="1400" spc="-5" dirty="0">
                          <a:latin typeface="Arial"/>
                          <a:cs typeface="Arial"/>
                        </a:rPr>
                        <a:t>RegisterForCoursesForm</a:t>
                      </a:r>
                      <a:endParaRPr sz="1400">
                        <a:latin typeface="Arial"/>
                        <a:cs typeface="Arial"/>
                      </a:endParaRPr>
                    </a:p>
                  </a:txBody>
                  <a:tcPr marL="0" marR="0" marT="488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34937">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0" name="object 10"/>
          <p:cNvGraphicFramePr>
            <a:graphicFrameLocks noGrp="1"/>
          </p:cNvGraphicFramePr>
          <p:nvPr/>
        </p:nvGraphicFramePr>
        <p:xfrm>
          <a:off x="7625589" y="4921631"/>
          <a:ext cx="789305" cy="542925"/>
        </p:xfrm>
        <a:graphic>
          <a:graphicData uri="http://schemas.openxmlformats.org/drawingml/2006/table">
            <a:tbl>
              <a:tblPr firstRow="1" bandRow="1">
                <a:tableStyleId>{2D5ABB26-0587-4C30-8999-92F81FD0307C}</a:tableStyleId>
              </a:tblPr>
              <a:tblGrid>
                <a:gridCol w="789305">
                  <a:extLst>
                    <a:ext uri="{9D8B030D-6E8A-4147-A177-3AD203B41FA5}">
                      <a16:colId xmlns:a16="http://schemas.microsoft.com/office/drawing/2014/main" val="20000"/>
                    </a:ext>
                  </a:extLst>
                </a:gridCol>
              </a:tblGrid>
              <a:tr h="285750">
                <a:tc>
                  <a:txBody>
                    <a:bodyPr/>
                    <a:lstStyle/>
                    <a:p>
                      <a:pPr marL="114935">
                        <a:lnSpc>
                          <a:spcPct val="100000"/>
                        </a:lnSpc>
                        <a:spcBef>
                          <a:spcPts val="390"/>
                        </a:spcBef>
                      </a:pPr>
                      <a:r>
                        <a:rPr sz="1400" dirty="0">
                          <a:latin typeface="Arial"/>
                          <a:cs typeface="Arial"/>
                        </a:rPr>
                        <a:t>Course</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1" name="object 11"/>
          <p:cNvGraphicFramePr>
            <a:graphicFrameLocks noGrp="1"/>
          </p:cNvGraphicFramePr>
          <p:nvPr/>
        </p:nvGraphicFramePr>
        <p:xfrm>
          <a:off x="4045712" y="5478792"/>
          <a:ext cx="2039620" cy="544512"/>
        </p:xfrm>
        <a:graphic>
          <a:graphicData uri="http://schemas.openxmlformats.org/drawingml/2006/table">
            <a:tbl>
              <a:tblPr firstRow="1" bandRow="1">
                <a:tableStyleId>{2D5ABB26-0587-4C30-8999-92F81FD0307C}</a:tableStyleId>
              </a:tblPr>
              <a:tblGrid>
                <a:gridCol w="2039620">
                  <a:extLst>
                    <a:ext uri="{9D8B030D-6E8A-4147-A177-3AD203B41FA5}">
                      <a16:colId xmlns:a16="http://schemas.microsoft.com/office/drawing/2014/main" val="20000"/>
                    </a:ext>
                  </a:extLst>
                </a:gridCol>
              </a:tblGrid>
              <a:tr h="285750">
                <a:tc>
                  <a:txBody>
                    <a:bodyPr/>
                    <a:lstStyle/>
                    <a:p>
                      <a:pPr marL="133985">
                        <a:lnSpc>
                          <a:spcPct val="100000"/>
                        </a:lnSpc>
                        <a:spcBef>
                          <a:spcPts val="290"/>
                        </a:spcBef>
                      </a:pPr>
                      <a:r>
                        <a:rPr sz="1400" spc="-5" dirty="0">
                          <a:latin typeface="Arial"/>
                          <a:cs typeface="Arial"/>
                        </a:rPr>
                        <a:t>CourseCatalogSystem</a:t>
                      </a:r>
                      <a:endParaRPr sz="1400">
                        <a:latin typeface="Arial"/>
                        <a:cs typeface="Arial"/>
                      </a:endParaRPr>
                    </a:p>
                  </a:txBody>
                  <a:tcPr marL="0" marR="0" marT="368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50812">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2" name="object 12"/>
          <p:cNvGraphicFramePr>
            <a:graphicFrameLocks noGrp="1"/>
          </p:cNvGraphicFramePr>
          <p:nvPr/>
        </p:nvGraphicFramePr>
        <p:xfrm>
          <a:off x="2504275" y="4772405"/>
          <a:ext cx="1101725" cy="685800"/>
        </p:xfrm>
        <a:graphic>
          <a:graphicData uri="http://schemas.openxmlformats.org/drawingml/2006/table">
            <a:tbl>
              <a:tblPr firstRow="1" bandRow="1">
                <a:tableStyleId>{2D5ABB26-0587-4C30-8999-92F81FD0307C}</a:tableStyleId>
              </a:tblPr>
              <a:tblGrid>
                <a:gridCol w="1101725">
                  <a:extLst>
                    <a:ext uri="{9D8B030D-6E8A-4147-A177-3AD203B41FA5}">
                      <a16:colId xmlns:a16="http://schemas.microsoft.com/office/drawing/2014/main" val="20000"/>
                    </a:ext>
                  </a:extLst>
                </a:gridCol>
              </a:tblGrid>
              <a:tr h="323850">
                <a:tc>
                  <a:txBody>
                    <a:bodyPr/>
                    <a:lstStyle/>
                    <a:p>
                      <a:pPr marL="217170">
                        <a:lnSpc>
                          <a:spcPct val="100000"/>
                        </a:lnSpc>
                        <a:spcBef>
                          <a:spcPts val="390"/>
                        </a:spcBef>
                      </a:pPr>
                      <a:r>
                        <a:rPr sz="1400" dirty="0">
                          <a:latin typeface="Arial"/>
                          <a:cs typeface="Arial"/>
                        </a:rPr>
                        <a:t>Student</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36525">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9525">
                      <a:solidFill>
                        <a:srgbClr val="800000"/>
                      </a:solidFill>
                      <a:prstDash val="solid"/>
                    </a:lnB>
                    <a:solidFill>
                      <a:srgbClr val="FFFFCC"/>
                    </a:solidFill>
                  </a:tcPr>
                </a:tc>
                <a:extLst>
                  <a:ext uri="{0D108BD9-81ED-4DB2-BD59-A6C34878D82A}">
                    <a16:rowId xmlns:a16="http://schemas.microsoft.com/office/drawing/2014/main" val="10001"/>
                  </a:ext>
                </a:extLst>
              </a:tr>
              <a:tr h="225425">
                <a:tc>
                  <a:txBody>
                    <a:bodyPr/>
                    <a:lstStyle/>
                    <a:p>
                      <a:pPr>
                        <a:lnSpc>
                          <a:spcPct val="100000"/>
                        </a:lnSpc>
                      </a:pPr>
                      <a:endParaRPr sz="1300">
                        <a:latin typeface="Times New Roman"/>
                        <a:cs typeface="Times New Roman"/>
                      </a:endParaRPr>
                    </a:p>
                  </a:txBody>
                  <a:tcPr marL="0" marR="0" marT="0" marB="0">
                    <a:lnL w="12700">
                      <a:solidFill>
                        <a:srgbClr val="990033"/>
                      </a:solidFill>
                      <a:prstDash val="solid"/>
                    </a:lnL>
                    <a:lnR w="12700">
                      <a:solidFill>
                        <a:srgbClr val="990033"/>
                      </a:solidFill>
                      <a:prstDash val="solid"/>
                    </a:lnR>
                    <a:lnT w="9525">
                      <a:solidFill>
                        <a:srgbClr val="800000"/>
                      </a:solidFill>
                      <a:prstDash val="solid"/>
                    </a:lnT>
                    <a:lnB w="28575">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3" name="object 13"/>
          <p:cNvGraphicFramePr>
            <a:graphicFrameLocks noGrp="1"/>
          </p:cNvGraphicFramePr>
          <p:nvPr/>
        </p:nvGraphicFramePr>
        <p:xfrm>
          <a:off x="7271511" y="2418143"/>
          <a:ext cx="1917700" cy="544512"/>
        </p:xfrm>
        <a:graphic>
          <a:graphicData uri="http://schemas.openxmlformats.org/drawingml/2006/table">
            <a:tbl>
              <a:tblPr firstRow="1" bandRow="1">
                <a:tableStyleId>{2D5ABB26-0587-4C30-8999-92F81FD0307C}</a:tableStyleId>
              </a:tblPr>
              <a:tblGrid>
                <a:gridCol w="1917700">
                  <a:extLst>
                    <a:ext uri="{9D8B030D-6E8A-4147-A177-3AD203B41FA5}">
                      <a16:colId xmlns:a16="http://schemas.microsoft.com/office/drawing/2014/main" val="20000"/>
                    </a:ext>
                  </a:extLst>
                </a:gridCol>
              </a:tblGrid>
              <a:tr h="285750">
                <a:tc>
                  <a:txBody>
                    <a:bodyPr/>
                    <a:lstStyle/>
                    <a:p>
                      <a:pPr marL="71755">
                        <a:lnSpc>
                          <a:spcPct val="100000"/>
                        </a:lnSpc>
                        <a:spcBef>
                          <a:spcPts val="400"/>
                        </a:spcBef>
                      </a:pPr>
                      <a:r>
                        <a:rPr sz="1300" b="1" spc="-5" dirty="0">
                          <a:latin typeface="Arial"/>
                          <a:cs typeface="Arial"/>
                        </a:rPr>
                        <a:t>RegistrationController</a:t>
                      </a:r>
                      <a:endParaRPr sz="1300">
                        <a:latin typeface="Arial"/>
                        <a:cs typeface="Arial"/>
                      </a:endParaRPr>
                    </a:p>
                  </a:txBody>
                  <a:tcPr marL="0" marR="0" marT="508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4" name="object 14"/>
          <p:cNvGraphicFramePr>
            <a:graphicFrameLocks noGrp="1"/>
          </p:cNvGraphicFramePr>
          <p:nvPr/>
        </p:nvGraphicFramePr>
        <p:xfrm>
          <a:off x="8808212" y="4921631"/>
          <a:ext cx="1406525" cy="542925"/>
        </p:xfrm>
        <a:graphic>
          <a:graphicData uri="http://schemas.openxmlformats.org/drawingml/2006/table">
            <a:tbl>
              <a:tblPr firstRow="1" bandRow="1">
                <a:tableStyleId>{2D5ABB26-0587-4C30-8999-92F81FD0307C}</a:tableStyleId>
              </a:tblPr>
              <a:tblGrid>
                <a:gridCol w="1406525">
                  <a:extLst>
                    <a:ext uri="{9D8B030D-6E8A-4147-A177-3AD203B41FA5}">
                      <a16:colId xmlns:a16="http://schemas.microsoft.com/office/drawing/2014/main" val="20000"/>
                    </a:ext>
                  </a:extLst>
                </a:gridCol>
              </a:tblGrid>
              <a:tr h="285750">
                <a:tc>
                  <a:txBody>
                    <a:bodyPr/>
                    <a:lstStyle/>
                    <a:p>
                      <a:pPr marL="107314">
                        <a:lnSpc>
                          <a:spcPct val="100000"/>
                        </a:lnSpc>
                        <a:spcBef>
                          <a:spcPts val="390"/>
                        </a:spcBef>
                      </a:pPr>
                      <a:r>
                        <a:rPr sz="1400" spc="-5" dirty="0">
                          <a:latin typeface="Arial"/>
                          <a:cs typeface="Arial"/>
                        </a:rPr>
                        <a:t>CourseOffering</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15" name="object 15"/>
          <p:cNvGraphicFramePr>
            <a:graphicFrameLocks noGrp="1"/>
          </p:cNvGraphicFramePr>
          <p:nvPr/>
        </p:nvGraphicFramePr>
        <p:xfrm>
          <a:off x="6006338" y="3451605"/>
          <a:ext cx="965200" cy="558799"/>
        </p:xfrm>
        <a:graphic>
          <a:graphicData uri="http://schemas.openxmlformats.org/drawingml/2006/table">
            <a:tbl>
              <a:tblPr firstRow="1" bandRow="1">
                <a:tableStyleId>{2D5ABB26-0587-4C30-8999-92F81FD0307C}</a:tableStyleId>
              </a:tblPr>
              <a:tblGrid>
                <a:gridCol w="965200">
                  <a:extLst>
                    <a:ext uri="{9D8B030D-6E8A-4147-A177-3AD203B41FA5}">
                      <a16:colId xmlns:a16="http://schemas.microsoft.com/office/drawing/2014/main" val="20000"/>
                    </a:ext>
                  </a:extLst>
                </a:gridCol>
              </a:tblGrid>
              <a:tr h="285750">
                <a:tc>
                  <a:txBody>
                    <a:bodyPr/>
                    <a:lstStyle/>
                    <a:p>
                      <a:pPr marL="118110">
                        <a:lnSpc>
                          <a:spcPct val="100000"/>
                        </a:lnSpc>
                        <a:spcBef>
                          <a:spcPts val="400"/>
                        </a:spcBef>
                      </a:pPr>
                      <a:r>
                        <a:rPr sz="1400" dirty="0">
                          <a:latin typeface="Arial"/>
                          <a:cs typeface="Arial"/>
                        </a:rPr>
                        <a:t>Schedule</a:t>
                      </a:r>
                      <a:endParaRPr sz="1400">
                        <a:latin typeface="Arial"/>
                        <a:cs typeface="Arial"/>
                      </a:endParaRPr>
                    </a:p>
                  </a:txBody>
                  <a:tcPr marL="0" marR="0" marT="508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898655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57059" cy="16084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0" dirty="0">
                <a:solidFill>
                  <a:srgbClr val="585858"/>
                </a:solidFill>
                <a:latin typeface="Arial"/>
                <a:cs typeface="Arial"/>
              </a:rPr>
              <a:t>Một </a:t>
            </a:r>
            <a:r>
              <a:rPr sz="2400" spc="-114" dirty="0">
                <a:solidFill>
                  <a:srgbClr val="585858"/>
                </a:solidFill>
                <a:latin typeface="Arial"/>
                <a:cs typeface="Arial"/>
              </a:rPr>
              <a:t>cơ </a:t>
            </a:r>
            <a:r>
              <a:rPr sz="2400" spc="-55" dirty="0">
                <a:solidFill>
                  <a:srgbClr val="585858"/>
                </a:solidFill>
                <a:latin typeface="Arial"/>
                <a:cs typeface="Arial"/>
              </a:rPr>
              <a:t>chế </a:t>
            </a:r>
            <a:r>
              <a:rPr sz="2400" spc="5" dirty="0">
                <a:solidFill>
                  <a:srgbClr val="585858"/>
                </a:solidFill>
                <a:latin typeface="Arial"/>
                <a:cs typeface="Arial"/>
              </a:rPr>
              <a:t>chung </a:t>
            </a:r>
            <a:r>
              <a:rPr sz="2400" dirty="0">
                <a:solidFill>
                  <a:srgbClr val="585858"/>
                </a:solidFill>
                <a:latin typeface="Arial"/>
                <a:cs typeface="Arial"/>
              </a:rPr>
              <a:t>để </a:t>
            </a:r>
            <a:r>
              <a:rPr sz="2400" spc="110" dirty="0">
                <a:solidFill>
                  <a:srgbClr val="585858"/>
                </a:solidFill>
                <a:latin typeface="Arial"/>
                <a:cs typeface="Arial"/>
              </a:rPr>
              <a:t>tổ </a:t>
            </a:r>
            <a:r>
              <a:rPr sz="2400" spc="-90" dirty="0">
                <a:solidFill>
                  <a:srgbClr val="585858"/>
                </a:solidFill>
                <a:latin typeface="Arial"/>
                <a:cs typeface="Arial"/>
              </a:rPr>
              <a:t>chức </a:t>
            </a:r>
            <a:r>
              <a:rPr sz="2400" spc="-105" dirty="0">
                <a:solidFill>
                  <a:srgbClr val="585858"/>
                </a:solidFill>
                <a:latin typeface="Arial"/>
                <a:cs typeface="Arial"/>
              </a:rPr>
              <a:t>các </a:t>
            </a:r>
            <a:r>
              <a:rPr sz="2400" dirty="0">
                <a:solidFill>
                  <a:srgbClr val="585858"/>
                </a:solidFill>
                <a:latin typeface="Arial"/>
                <a:cs typeface="Arial"/>
              </a:rPr>
              <a:t>phần </a:t>
            </a:r>
            <a:r>
              <a:rPr sz="2400" spc="-25" dirty="0">
                <a:solidFill>
                  <a:srgbClr val="585858"/>
                </a:solidFill>
                <a:latin typeface="Arial"/>
                <a:cs typeface="Arial"/>
              </a:rPr>
              <a:t>tử</a:t>
            </a:r>
            <a:r>
              <a:rPr sz="2400" spc="125" dirty="0">
                <a:solidFill>
                  <a:srgbClr val="585858"/>
                </a:solidFill>
                <a:latin typeface="Arial"/>
                <a:cs typeface="Arial"/>
              </a:rPr>
              <a:t> </a:t>
            </a:r>
            <a:r>
              <a:rPr sz="2400" spc="15" dirty="0">
                <a:solidFill>
                  <a:srgbClr val="585858"/>
                </a:solidFill>
                <a:latin typeface="Arial"/>
                <a:cs typeface="Arial"/>
              </a:rPr>
              <a:t>thành</a:t>
            </a:r>
            <a:endParaRPr sz="2400">
              <a:latin typeface="Arial"/>
              <a:cs typeface="Arial"/>
            </a:endParaRPr>
          </a:p>
          <a:p>
            <a:pPr marL="286385">
              <a:lnSpc>
                <a:spcPts val="2735"/>
              </a:lnSpc>
            </a:pPr>
            <a:r>
              <a:rPr sz="2400" spc="5" dirty="0">
                <a:solidFill>
                  <a:srgbClr val="585858"/>
                </a:solidFill>
                <a:latin typeface="Arial"/>
                <a:cs typeface="Arial"/>
              </a:rPr>
              <a:t>nhóm.</a:t>
            </a:r>
            <a:endParaRPr sz="2400">
              <a:latin typeface="Arial"/>
              <a:cs typeface="Arial"/>
            </a:endParaRPr>
          </a:p>
          <a:p>
            <a:pPr marL="286385" marR="5080" indent="-274320">
              <a:lnSpc>
                <a:spcPts val="2590"/>
              </a:lnSpc>
              <a:spcBef>
                <a:spcPts val="1839"/>
              </a:spcBef>
              <a:buChar char="•"/>
              <a:tabLst>
                <a:tab pos="286385" algn="l"/>
                <a:tab pos="287020" algn="l"/>
              </a:tabLst>
            </a:pPr>
            <a:r>
              <a:rPr sz="2400" spc="120" dirty="0">
                <a:solidFill>
                  <a:srgbClr val="585858"/>
                </a:solidFill>
                <a:latin typeface="Arial"/>
                <a:cs typeface="Arial"/>
              </a:rPr>
              <a:t>Một </a:t>
            </a:r>
            <a:r>
              <a:rPr sz="2400" dirty="0">
                <a:solidFill>
                  <a:srgbClr val="585858"/>
                </a:solidFill>
                <a:latin typeface="Arial"/>
                <a:cs typeface="Arial"/>
              </a:rPr>
              <a:t>phần </a:t>
            </a:r>
            <a:r>
              <a:rPr sz="2400" spc="-25" dirty="0">
                <a:solidFill>
                  <a:srgbClr val="585858"/>
                </a:solidFill>
                <a:latin typeface="Arial"/>
                <a:cs typeface="Arial"/>
              </a:rPr>
              <a:t>tử </a:t>
            </a:r>
            <a:r>
              <a:rPr sz="2400" spc="65" dirty="0">
                <a:solidFill>
                  <a:srgbClr val="585858"/>
                </a:solidFill>
                <a:latin typeface="Arial"/>
                <a:cs typeface="Arial"/>
              </a:rPr>
              <a:t>trong mô </a:t>
            </a:r>
            <a:r>
              <a:rPr sz="2400" spc="-10" dirty="0">
                <a:solidFill>
                  <a:srgbClr val="585858"/>
                </a:solidFill>
                <a:latin typeface="Arial"/>
                <a:cs typeface="Arial"/>
              </a:rPr>
              <a:t>hình có </a:t>
            </a:r>
            <a:r>
              <a:rPr sz="2400" spc="30" dirty="0">
                <a:solidFill>
                  <a:srgbClr val="585858"/>
                </a:solidFill>
                <a:latin typeface="Arial"/>
                <a:cs typeface="Arial"/>
              </a:rPr>
              <a:t>thể </a:t>
            </a:r>
            <a:r>
              <a:rPr sz="2400" spc="-100" dirty="0">
                <a:solidFill>
                  <a:srgbClr val="585858"/>
                </a:solidFill>
                <a:latin typeface="Arial"/>
                <a:cs typeface="Arial"/>
              </a:rPr>
              <a:t>chứa các </a:t>
            </a:r>
            <a:r>
              <a:rPr sz="2400" dirty="0">
                <a:solidFill>
                  <a:srgbClr val="585858"/>
                </a:solidFill>
                <a:latin typeface="Arial"/>
                <a:cs typeface="Arial"/>
              </a:rPr>
              <a:t>phần  </a:t>
            </a:r>
            <a:r>
              <a:rPr sz="2400" spc="-25" dirty="0">
                <a:solidFill>
                  <a:srgbClr val="585858"/>
                </a:solidFill>
                <a:latin typeface="Arial"/>
                <a:cs typeface="Arial"/>
              </a:rPr>
              <a:t>tử</a:t>
            </a:r>
            <a:r>
              <a:rPr sz="2400" spc="-15" dirty="0">
                <a:solidFill>
                  <a:srgbClr val="585858"/>
                </a:solidFill>
                <a:latin typeface="Arial"/>
                <a:cs typeface="Arial"/>
              </a:rPr>
              <a:t> </a:t>
            </a:r>
            <a:r>
              <a:rPr sz="2400" spc="-70" dirty="0">
                <a:solidFill>
                  <a:srgbClr val="585858"/>
                </a:solidFill>
                <a:latin typeface="Arial"/>
                <a:cs typeface="Arial"/>
              </a:rPr>
              <a:t>khác.</a:t>
            </a:r>
            <a:endParaRPr sz="2400">
              <a:latin typeface="Arial"/>
              <a:cs typeface="Arial"/>
            </a:endParaRPr>
          </a:p>
        </p:txBody>
      </p:sp>
      <p:sp>
        <p:nvSpPr>
          <p:cNvPr id="3" name="object 3"/>
          <p:cNvSpPr txBox="1">
            <a:spLocks noGrp="1"/>
          </p:cNvSpPr>
          <p:nvPr>
            <p:ph type="title"/>
          </p:nvPr>
        </p:nvSpPr>
        <p:spPr>
          <a:xfrm>
            <a:off x="2574443" y="730708"/>
            <a:ext cx="734695" cy="567463"/>
          </a:xfrm>
          <a:prstGeom prst="rect">
            <a:avLst/>
          </a:prstGeom>
        </p:spPr>
        <p:txBody>
          <a:bodyPr vert="horz" wrap="square" lIns="0" tIns="13335" rIns="0" bIns="0" rtlCol="0" anchor="t">
            <a:spAutoFit/>
          </a:bodyPr>
          <a:lstStyle/>
          <a:p>
            <a:pPr marL="12700">
              <a:spcBef>
                <a:spcPts val="105"/>
              </a:spcBef>
            </a:pPr>
            <a:r>
              <a:rPr spc="75" dirty="0"/>
              <a:t>G</a:t>
            </a:r>
            <a:r>
              <a:rPr spc="50" dirty="0"/>
              <a:t>ó</a:t>
            </a:r>
            <a:r>
              <a:rPr spc="140" dirty="0"/>
              <a:t>i</a:t>
            </a:r>
          </a:p>
        </p:txBody>
      </p:sp>
      <p:grpSp>
        <p:nvGrpSpPr>
          <p:cNvPr id="4" name="object 4"/>
          <p:cNvGrpSpPr/>
          <p:nvPr/>
        </p:nvGrpSpPr>
        <p:grpSpPr>
          <a:xfrm>
            <a:off x="5085208" y="3710305"/>
            <a:ext cx="860425" cy="415925"/>
            <a:chOff x="3561207" y="3710304"/>
            <a:chExt cx="860425" cy="415925"/>
          </a:xfrm>
        </p:grpSpPr>
        <p:sp>
          <p:nvSpPr>
            <p:cNvPr id="5" name="object 5"/>
            <p:cNvSpPr/>
            <p:nvPr/>
          </p:nvSpPr>
          <p:spPr>
            <a:xfrm>
              <a:off x="3567557" y="3716654"/>
              <a:ext cx="847725" cy="403225"/>
            </a:xfrm>
            <a:custGeom>
              <a:avLst/>
              <a:gdLst/>
              <a:ahLst/>
              <a:cxnLst/>
              <a:rect l="l" t="t" r="r" b="b"/>
              <a:pathLst>
                <a:path w="847725" h="403225">
                  <a:moveTo>
                    <a:pt x="847725" y="0"/>
                  </a:moveTo>
                  <a:lnTo>
                    <a:pt x="0" y="0"/>
                  </a:lnTo>
                  <a:lnTo>
                    <a:pt x="0" y="403225"/>
                  </a:lnTo>
                  <a:lnTo>
                    <a:pt x="847725" y="403225"/>
                  </a:lnTo>
                  <a:lnTo>
                    <a:pt x="847725" y="0"/>
                  </a:lnTo>
                  <a:close/>
                </a:path>
              </a:pathLst>
            </a:custGeom>
            <a:solidFill>
              <a:srgbClr val="FFFFCC"/>
            </a:solidFill>
          </p:spPr>
          <p:txBody>
            <a:bodyPr wrap="square" lIns="0" tIns="0" rIns="0" bIns="0" rtlCol="0"/>
            <a:lstStyle/>
            <a:p>
              <a:endParaRPr/>
            </a:p>
          </p:txBody>
        </p:sp>
        <p:sp>
          <p:nvSpPr>
            <p:cNvPr id="6" name="object 6"/>
            <p:cNvSpPr/>
            <p:nvPr/>
          </p:nvSpPr>
          <p:spPr>
            <a:xfrm>
              <a:off x="3567557" y="3716654"/>
              <a:ext cx="847725" cy="403225"/>
            </a:xfrm>
            <a:custGeom>
              <a:avLst/>
              <a:gdLst/>
              <a:ahLst/>
              <a:cxnLst/>
              <a:rect l="l" t="t" r="r" b="b"/>
              <a:pathLst>
                <a:path w="847725" h="403225">
                  <a:moveTo>
                    <a:pt x="0" y="403225"/>
                  </a:moveTo>
                  <a:lnTo>
                    <a:pt x="847725" y="403225"/>
                  </a:lnTo>
                  <a:lnTo>
                    <a:pt x="847725" y="0"/>
                  </a:lnTo>
                  <a:lnTo>
                    <a:pt x="0" y="0"/>
                  </a:lnTo>
                  <a:lnTo>
                    <a:pt x="0" y="403225"/>
                  </a:lnTo>
                  <a:close/>
                </a:path>
              </a:pathLst>
            </a:custGeom>
            <a:ln w="12700">
              <a:solidFill>
                <a:srgbClr val="990033"/>
              </a:solidFill>
            </a:ln>
          </p:spPr>
          <p:txBody>
            <a:bodyPr wrap="square" lIns="0" tIns="0" rIns="0" bIns="0" rtlCol="0"/>
            <a:lstStyle/>
            <a:p>
              <a:endParaRPr/>
            </a:p>
          </p:txBody>
        </p:sp>
        <p:sp>
          <p:nvSpPr>
            <p:cNvPr id="7" name="object 7"/>
            <p:cNvSpPr/>
            <p:nvPr/>
          </p:nvSpPr>
          <p:spPr>
            <a:xfrm>
              <a:off x="3567557" y="3716654"/>
              <a:ext cx="847725" cy="403225"/>
            </a:xfrm>
            <a:custGeom>
              <a:avLst/>
              <a:gdLst/>
              <a:ahLst/>
              <a:cxnLst/>
              <a:rect l="l" t="t" r="r" b="b"/>
              <a:pathLst>
                <a:path w="847725" h="403225">
                  <a:moveTo>
                    <a:pt x="0" y="403225"/>
                  </a:moveTo>
                  <a:lnTo>
                    <a:pt x="847725" y="403225"/>
                  </a:lnTo>
                  <a:lnTo>
                    <a:pt x="847725" y="0"/>
                  </a:lnTo>
                  <a:lnTo>
                    <a:pt x="0" y="0"/>
                  </a:lnTo>
                  <a:lnTo>
                    <a:pt x="0" y="403225"/>
                  </a:lnTo>
                  <a:close/>
                </a:path>
              </a:pathLst>
            </a:custGeom>
            <a:ln w="3175">
              <a:solidFill>
                <a:srgbClr val="000000"/>
              </a:solidFill>
            </a:ln>
          </p:spPr>
          <p:txBody>
            <a:bodyPr wrap="square" lIns="0" tIns="0" rIns="0" bIns="0" rtlCol="0"/>
            <a:lstStyle/>
            <a:p>
              <a:endParaRPr/>
            </a:p>
          </p:txBody>
        </p:sp>
      </p:grpSp>
      <p:sp>
        <p:nvSpPr>
          <p:cNvPr id="8" name="object 8"/>
          <p:cNvSpPr txBox="1"/>
          <p:nvPr/>
        </p:nvSpPr>
        <p:spPr>
          <a:xfrm>
            <a:off x="5091558" y="4119879"/>
            <a:ext cx="2117725" cy="893578"/>
          </a:xfrm>
          <a:prstGeom prst="rect">
            <a:avLst/>
          </a:prstGeom>
          <a:solidFill>
            <a:srgbClr val="FFFFCC"/>
          </a:solidFill>
          <a:ln w="12700">
            <a:solidFill>
              <a:srgbClr val="990033"/>
            </a:solidFill>
          </a:ln>
        </p:spPr>
        <p:txBody>
          <a:bodyPr vert="horz" wrap="square" lIns="0" tIns="123190" rIns="0" bIns="0" rtlCol="0">
            <a:spAutoFit/>
          </a:bodyPr>
          <a:lstStyle/>
          <a:p>
            <a:pPr marL="579755" marR="514984" indent="-156210">
              <a:lnSpc>
                <a:spcPct val="119000"/>
              </a:lnSpc>
              <a:spcBef>
                <a:spcPts val="970"/>
              </a:spcBef>
            </a:pPr>
            <a:r>
              <a:rPr sz="2100" spc="-5" dirty="0">
                <a:latin typeface="Arial"/>
                <a:cs typeface="Arial"/>
              </a:rPr>
              <a:t>Unive</a:t>
            </a:r>
            <a:r>
              <a:rPr sz="2100" spc="-15" dirty="0">
                <a:latin typeface="Arial"/>
                <a:cs typeface="Arial"/>
              </a:rPr>
              <a:t>r</a:t>
            </a:r>
            <a:r>
              <a:rPr sz="2100" spc="5" dirty="0">
                <a:latin typeface="Arial"/>
                <a:cs typeface="Arial"/>
              </a:rPr>
              <a:t>s</a:t>
            </a:r>
            <a:r>
              <a:rPr sz="2100" dirty="0">
                <a:latin typeface="Arial"/>
                <a:cs typeface="Arial"/>
              </a:rPr>
              <a:t>ity  Artifacts</a:t>
            </a:r>
            <a:endParaRPr sz="2100">
              <a:latin typeface="Arial"/>
              <a:cs typeface="Arial"/>
            </a:endParaRPr>
          </a:p>
        </p:txBody>
      </p:sp>
      <p:sp>
        <p:nvSpPr>
          <p:cNvPr id="9" name="object 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86</a:t>
            </a:r>
          </a:p>
        </p:txBody>
      </p:sp>
    </p:spTree>
    <p:extLst>
      <p:ext uri="{BB962C8B-B14F-4D97-AF65-F5344CB8AC3E}">
        <p14:creationId xmlns:p14="http://schemas.microsoft.com/office/powerpoint/2010/main" val="14747021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pSp>
        <p:nvGrpSpPr>
          <p:cNvPr id="3" name="object 3"/>
          <p:cNvGrpSpPr/>
          <p:nvPr/>
        </p:nvGrpSpPr>
        <p:grpSpPr>
          <a:xfrm>
            <a:off x="2506662" y="2236077"/>
            <a:ext cx="6978650" cy="3895725"/>
            <a:chOff x="982662" y="2236076"/>
            <a:chExt cx="6978650" cy="3895725"/>
          </a:xfrm>
        </p:grpSpPr>
        <p:sp>
          <p:nvSpPr>
            <p:cNvPr id="4" name="object 4"/>
            <p:cNvSpPr/>
            <p:nvPr/>
          </p:nvSpPr>
          <p:spPr>
            <a:xfrm>
              <a:off x="989012" y="2779483"/>
              <a:ext cx="6965950" cy="3345815"/>
            </a:xfrm>
            <a:custGeom>
              <a:avLst/>
              <a:gdLst/>
              <a:ahLst/>
              <a:cxnLst/>
              <a:rect l="l" t="t" r="r" b="b"/>
              <a:pathLst>
                <a:path w="6965950" h="3345815">
                  <a:moveTo>
                    <a:pt x="6965950" y="0"/>
                  </a:moveTo>
                  <a:lnTo>
                    <a:pt x="0" y="0"/>
                  </a:lnTo>
                  <a:lnTo>
                    <a:pt x="0" y="3345434"/>
                  </a:lnTo>
                  <a:lnTo>
                    <a:pt x="6965950" y="3345434"/>
                  </a:lnTo>
                  <a:lnTo>
                    <a:pt x="6965950" y="0"/>
                  </a:lnTo>
                  <a:close/>
                </a:path>
              </a:pathLst>
            </a:custGeom>
            <a:solidFill>
              <a:srgbClr val="FFFFCC"/>
            </a:solidFill>
          </p:spPr>
          <p:txBody>
            <a:bodyPr wrap="square" lIns="0" tIns="0" rIns="0" bIns="0" rtlCol="0"/>
            <a:lstStyle/>
            <a:p>
              <a:endParaRPr/>
            </a:p>
          </p:txBody>
        </p:sp>
        <p:sp>
          <p:nvSpPr>
            <p:cNvPr id="5" name="object 5"/>
            <p:cNvSpPr/>
            <p:nvPr/>
          </p:nvSpPr>
          <p:spPr>
            <a:xfrm>
              <a:off x="989012" y="2779483"/>
              <a:ext cx="6965950" cy="3345815"/>
            </a:xfrm>
            <a:custGeom>
              <a:avLst/>
              <a:gdLst/>
              <a:ahLst/>
              <a:cxnLst/>
              <a:rect l="l" t="t" r="r" b="b"/>
              <a:pathLst>
                <a:path w="6965950" h="3345815">
                  <a:moveTo>
                    <a:pt x="0" y="3345434"/>
                  </a:moveTo>
                  <a:lnTo>
                    <a:pt x="6965950" y="3345434"/>
                  </a:lnTo>
                  <a:lnTo>
                    <a:pt x="6965950" y="0"/>
                  </a:lnTo>
                  <a:lnTo>
                    <a:pt x="0" y="0"/>
                  </a:lnTo>
                  <a:lnTo>
                    <a:pt x="0" y="3345434"/>
                  </a:lnTo>
                  <a:close/>
                </a:path>
              </a:pathLst>
            </a:custGeom>
            <a:ln w="12699">
              <a:solidFill>
                <a:srgbClr val="990033"/>
              </a:solidFill>
            </a:ln>
          </p:spPr>
          <p:txBody>
            <a:bodyPr wrap="square" lIns="0" tIns="0" rIns="0" bIns="0" rtlCol="0"/>
            <a:lstStyle/>
            <a:p>
              <a:endParaRPr/>
            </a:p>
          </p:txBody>
        </p:sp>
        <p:sp>
          <p:nvSpPr>
            <p:cNvPr id="6" name="object 6"/>
            <p:cNvSpPr/>
            <p:nvPr/>
          </p:nvSpPr>
          <p:spPr>
            <a:xfrm>
              <a:off x="989012" y="2242426"/>
              <a:ext cx="1929764" cy="537210"/>
            </a:xfrm>
            <a:custGeom>
              <a:avLst/>
              <a:gdLst/>
              <a:ahLst/>
              <a:cxnLst/>
              <a:rect l="l" t="t" r="r" b="b"/>
              <a:pathLst>
                <a:path w="1929764" h="537210">
                  <a:moveTo>
                    <a:pt x="1929383" y="0"/>
                  </a:moveTo>
                  <a:lnTo>
                    <a:pt x="0" y="0"/>
                  </a:lnTo>
                  <a:lnTo>
                    <a:pt x="0" y="537095"/>
                  </a:lnTo>
                  <a:lnTo>
                    <a:pt x="1929383" y="537095"/>
                  </a:lnTo>
                  <a:lnTo>
                    <a:pt x="1929383" y="0"/>
                  </a:lnTo>
                  <a:close/>
                </a:path>
              </a:pathLst>
            </a:custGeom>
            <a:solidFill>
              <a:srgbClr val="FFFFCC"/>
            </a:solidFill>
          </p:spPr>
          <p:txBody>
            <a:bodyPr wrap="square" lIns="0" tIns="0" rIns="0" bIns="0" rtlCol="0"/>
            <a:lstStyle/>
            <a:p>
              <a:endParaRPr/>
            </a:p>
          </p:txBody>
        </p:sp>
        <p:sp>
          <p:nvSpPr>
            <p:cNvPr id="7" name="object 7"/>
            <p:cNvSpPr/>
            <p:nvPr/>
          </p:nvSpPr>
          <p:spPr>
            <a:xfrm>
              <a:off x="989012" y="2242426"/>
              <a:ext cx="1929764" cy="537210"/>
            </a:xfrm>
            <a:custGeom>
              <a:avLst/>
              <a:gdLst/>
              <a:ahLst/>
              <a:cxnLst/>
              <a:rect l="l" t="t" r="r" b="b"/>
              <a:pathLst>
                <a:path w="1929764" h="537210">
                  <a:moveTo>
                    <a:pt x="0" y="537095"/>
                  </a:moveTo>
                  <a:lnTo>
                    <a:pt x="1929383" y="537095"/>
                  </a:lnTo>
                  <a:lnTo>
                    <a:pt x="1929383" y="0"/>
                  </a:lnTo>
                  <a:lnTo>
                    <a:pt x="0" y="0"/>
                  </a:lnTo>
                  <a:lnTo>
                    <a:pt x="0" y="537095"/>
                  </a:lnTo>
                  <a:close/>
                </a:path>
              </a:pathLst>
            </a:custGeom>
            <a:ln w="12700">
              <a:solidFill>
                <a:srgbClr val="990033"/>
              </a:solidFill>
            </a:ln>
          </p:spPr>
          <p:txBody>
            <a:bodyPr wrap="square" lIns="0" tIns="0" rIns="0" bIns="0" rtlCol="0"/>
            <a:lstStyle/>
            <a:p>
              <a:endParaRPr/>
            </a:p>
          </p:txBody>
        </p:sp>
      </p:grpSp>
      <p:sp>
        <p:nvSpPr>
          <p:cNvPr id="8" name="object 8"/>
          <p:cNvSpPr txBox="1"/>
          <p:nvPr/>
        </p:nvSpPr>
        <p:spPr>
          <a:xfrm>
            <a:off x="5141086" y="3046603"/>
            <a:ext cx="1638300" cy="391160"/>
          </a:xfrm>
          <a:prstGeom prst="rect">
            <a:avLst/>
          </a:prstGeom>
        </p:spPr>
        <p:txBody>
          <a:bodyPr vert="horz" wrap="square" lIns="0" tIns="12700" rIns="0" bIns="0" rtlCol="0">
            <a:spAutoFit/>
          </a:bodyPr>
          <a:lstStyle/>
          <a:p>
            <a:pPr>
              <a:spcBef>
                <a:spcPts val="100"/>
              </a:spcBef>
            </a:pPr>
            <a:r>
              <a:rPr sz="2400" spc="-5" dirty="0">
                <a:latin typeface="Arial"/>
                <a:cs typeface="Arial"/>
              </a:rPr>
              <a:t>Registration</a:t>
            </a:r>
            <a:endParaRPr sz="2400">
              <a:latin typeface="Arial"/>
              <a:cs typeface="Arial"/>
            </a:endParaRPr>
          </a:p>
        </p:txBody>
      </p:sp>
      <p:sp>
        <p:nvSpPr>
          <p:cNvPr id="13" name="object 1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87</a:t>
            </a:r>
          </a:p>
        </p:txBody>
      </p:sp>
      <p:graphicFrame>
        <p:nvGraphicFramePr>
          <p:cNvPr id="9" name="object 9"/>
          <p:cNvGraphicFramePr>
            <a:graphicFrameLocks noGrp="1"/>
          </p:cNvGraphicFramePr>
          <p:nvPr/>
        </p:nvGraphicFramePr>
        <p:xfrm>
          <a:off x="3046603" y="3909123"/>
          <a:ext cx="2039620" cy="544512"/>
        </p:xfrm>
        <a:graphic>
          <a:graphicData uri="http://schemas.openxmlformats.org/drawingml/2006/table">
            <a:tbl>
              <a:tblPr firstRow="1" bandRow="1">
                <a:tableStyleId>{2D5ABB26-0587-4C30-8999-92F81FD0307C}</a:tableStyleId>
              </a:tblPr>
              <a:tblGrid>
                <a:gridCol w="2039620">
                  <a:extLst>
                    <a:ext uri="{9D8B030D-6E8A-4147-A177-3AD203B41FA5}">
                      <a16:colId xmlns:a16="http://schemas.microsoft.com/office/drawing/2014/main" val="20000"/>
                    </a:ext>
                  </a:extLst>
                </a:gridCol>
              </a:tblGrid>
              <a:tr h="285750">
                <a:tc>
                  <a:txBody>
                    <a:bodyPr/>
                    <a:lstStyle/>
                    <a:p>
                      <a:pPr marL="121920">
                        <a:lnSpc>
                          <a:spcPct val="100000"/>
                        </a:lnSpc>
                        <a:spcBef>
                          <a:spcPts val="285"/>
                        </a:spcBef>
                      </a:pPr>
                      <a:r>
                        <a:rPr sz="1400" spc="-5" dirty="0">
                          <a:latin typeface="Arial"/>
                          <a:cs typeface="Arial"/>
                        </a:rPr>
                        <a:t>CloseRegistrationForm</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2"/>
                  </a:ext>
                </a:extLst>
              </a:tr>
            </a:tbl>
          </a:graphicData>
        </a:graphic>
      </p:graphicFrame>
      <p:graphicFrame>
        <p:nvGraphicFramePr>
          <p:cNvPr id="10" name="object 10"/>
          <p:cNvGraphicFramePr>
            <a:graphicFrameLocks noGrp="1"/>
          </p:cNvGraphicFramePr>
          <p:nvPr/>
        </p:nvGraphicFramePr>
        <p:xfrm>
          <a:off x="6277102" y="3891660"/>
          <a:ext cx="2368550" cy="558799"/>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tblGrid>
              <a:tr h="285750">
                <a:tc>
                  <a:txBody>
                    <a:bodyPr/>
                    <a:lstStyle/>
                    <a:p>
                      <a:pPr marL="108585">
                        <a:lnSpc>
                          <a:spcPct val="100000"/>
                        </a:lnSpc>
                        <a:spcBef>
                          <a:spcPts val="285"/>
                        </a:spcBef>
                      </a:pPr>
                      <a:r>
                        <a:rPr sz="1400" spc="-5" dirty="0">
                          <a:latin typeface="Arial"/>
                          <a:cs typeface="Arial"/>
                        </a:rPr>
                        <a:t>CloseRegistrationController</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2"/>
                  </a:ext>
                </a:extLst>
              </a:tr>
            </a:tbl>
          </a:graphicData>
        </a:graphic>
      </p:graphicFrame>
      <p:graphicFrame>
        <p:nvGraphicFramePr>
          <p:cNvPr id="11" name="object 11"/>
          <p:cNvGraphicFramePr>
            <a:graphicFrameLocks noGrp="1"/>
          </p:cNvGraphicFramePr>
          <p:nvPr/>
        </p:nvGraphicFramePr>
        <p:xfrm>
          <a:off x="2938652" y="5215611"/>
          <a:ext cx="2271395" cy="542924"/>
        </p:xfrm>
        <a:graphic>
          <a:graphicData uri="http://schemas.openxmlformats.org/drawingml/2006/table">
            <a:tbl>
              <a:tblPr firstRow="1" bandRow="1">
                <a:tableStyleId>{2D5ABB26-0587-4C30-8999-92F81FD0307C}</a:tableStyleId>
              </a:tblPr>
              <a:tblGrid>
                <a:gridCol w="2271395">
                  <a:extLst>
                    <a:ext uri="{9D8B030D-6E8A-4147-A177-3AD203B41FA5}">
                      <a16:colId xmlns:a16="http://schemas.microsoft.com/office/drawing/2014/main" val="20000"/>
                    </a:ext>
                  </a:extLst>
                </a:gridCol>
              </a:tblGrid>
              <a:tr h="298450">
                <a:tc>
                  <a:txBody>
                    <a:bodyPr/>
                    <a:lstStyle/>
                    <a:p>
                      <a:pPr marL="149225">
                        <a:lnSpc>
                          <a:spcPct val="100000"/>
                        </a:lnSpc>
                        <a:spcBef>
                          <a:spcPts val="390"/>
                        </a:spcBef>
                      </a:pPr>
                      <a:r>
                        <a:rPr sz="1400" spc="-5" dirty="0">
                          <a:latin typeface="Arial"/>
                          <a:cs typeface="Arial"/>
                        </a:rPr>
                        <a:t>RegisterForCoursesForm</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1"/>
                  </a:ext>
                </a:extLst>
              </a:tr>
              <a:tr h="134937">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2"/>
                  </a:ext>
                </a:extLst>
              </a:tr>
            </a:tbl>
          </a:graphicData>
        </a:graphic>
      </p:graphicFrame>
      <p:graphicFrame>
        <p:nvGraphicFramePr>
          <p:cNvPr id="12" name="object 12"/>
          <p:cNvGraphicFramePr>
            <a:graphicFrameLocks noGrp="1"/>
          </p:cNvGraphicFramePr>
          <p:nvPr/>
        </p:nvGraphicFramePr>
        <p:xfrm>
          <a:off x="6486652" y="5214023"/>
          <a:ext cx="1917700" cy="544512"/>
        </p:xfrm>
        <a:graphic>
          <a:graphicData uri="http://schemas.openxmlformats.org/drawingml/2006/table">
            <a:tbl>
              <a:tblPr firstRow="1" bandRow="1">
                <a:tableStyleId>{2D5ABB26-0587-4C30-8999-92F81FD0307C}</a:tableStyleId>
              </a:tblPr>
              <a:tblGrid>
                <a:gridCol w="1917700">
                  <a:extLst>
                    <a:ext uri="{9D8B030D-6E8A-4147-A177-3AD203B41FA5}">
                      <a16:colId xmlns:a16="http://schemas.microsoft.com/office/drawing/2014/main" val="20000"/>
                    </a:ext>
                  </a:extLst>
                </a:gridCol>
              </a:tblGrid>
              <a:tr h="285750">
                <a:tc>
                  <a:txBody>
                    <a:bodyPr/>
                    <a:lstStyle/>
                    <a:p>
                      <a:pPr marL="106680">
                        <a:lnSpc>
                          <a:spcPct val="100000"/>
                        </a:lnSpc>
                        <a:spcBef>
                          <a:spcPts val="405"/>
                        </a:spcBef>
                      </a:pPr>
                      <a:r>
                        <a:rPr sz="1400" spc="-5" dirty="0">
                          <a:latin typeface="Arial"/>
                          <a:cs typeface="Arial"/>
                        </a:rPr>
                        <a:t>RegistrationController</a:t>
                      </a:r>
                      <a:endParaRPr sz="1400">
                        <a:latin typeface="Arial"/>
                        <a:cs typeface="Arial"/>
                      </a:endParaRPr>
                    </a:p>
                  </a:txBody>
                  <a:tcPr marL="0" marR="0" marT="514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24090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2050" name="Picture 2" descr="Perspectives of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126" y="609600"/>
            <a:ext cx="893826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ionships between 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00400"/>
            <a:ext cx="32385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400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2050" name="Picture 2" descr="Perspectives of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126" y="609600"/>
            <a:ext cx="893826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ionships between 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00400"/>
            <a:ext cx="32385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70644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3074" name="Picture 2" descr="Inheritance (or Gener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62200"/>
            <a:ext cx="3048000" cy="20761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heritance Example - Sha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681024"/>
            <a:ext cx="2714625" cy="3438526"/>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5943600" y="3276600"/>
            <a:ext cx="838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830773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5122" name="Picture 2" descr="Simple Associ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33574"/>
            <a:ext cx="20764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ardina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28600"/>
            <a:ext cx="2771775" cy="24193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ggreg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810000"/>
            <a:ext cx="20764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omposi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974" y="5429250"/>
            <a:ext cx="2076450" cy="514351"/>
          </a:xfrm>
          <a:prstGeom prst="rect">
            <a:avLst/>
          </a:prstGeom>
          <a:noFill/>
          <a:extLst>
            <a:ext uri="{909E8E84-426E-40DD-AFC4-6F175D3DCCD1}">
              <a14:hiddenFill xmlns:a14="http://schemas.microsoft.com/office/drawing/2010/main">
                <a:solidFill>
                  <a:srgbClr val="FFFFFF"/>
                </a:solidFill>
              </a14:hiddenFill>
            </a:ext>
          </a:extLst>
        </p:spPr>
      </p:pic>
      <p:sp>
        <p:nvSpPr>
          <p:cNvPr id="2" name="Down Arrow 1"/>
          <p:cNvSpPr/>
          <p:nvPr/>
        </p:nvSpPr>
        <p:spPr>
          <a:xfrm>
            <a:off x="3429000" y="2871787"/>
            <a:ext cx="228600" cy="404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3438525" y="4674394"/>
            <a:ext cx="228600" cy="404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30" name="Picture 10" descr="Dependenc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3809999"/>
            <a:ext cx="20764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Dependenc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5182425"/>
            <a:ext cx="2867025" cy="390526"/>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8077200" y="4419600"/>
            <a:ext cx="319087"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88779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6146" name="Picture 2" descr="Class Diagram Example: Orde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0"/>
            <a:ext cx="9448800" cy="527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908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pic>
        <p:nvPicPr>
          <p:cNvPr id="7170" name="Picture 2" descr="Class Diagram Example: G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10737731"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6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901" y="1826514"/>
            <a:ext cx="6987540" cy="2876550"/>
          </a:xfrm>
          <a:prstGeom prst="rect">
            <a:avLst/>
          </a:prstGeom>
        </p:spPr>
        <p:txBody>
          <a:bodyPr vert="horz" wrap="square" lIns="0" tIns="53975" rIns="0" bIns="0" rtlCol="0">
            <a:spAutoFit/>
          </a:bodyPr>
          <a:lstStyle/>
          <a:p>
            <a:pPr marL="287020" marR="212725" indent="-274955">
              <a:lnSpc>
                <a:spcPts val="2590"/>
              </a:lnSpc>
              <a:spcBef>
                <a:spcPts val="425"/>
              </a:spcBef>
              <a:buChar char="•"/>
              <a:tabLst>
                <a:tab pos="286385" algn="l"/>
                <a:tab pos="287655" algn="l"/>
              </a:tabLst>
            </a:pPr>
            <a:r>
              <a:rPr sz="2400" spc="-155" dirty="0">
                <a:solidFill>
                  <a:srgbClr val="585858"/>
                </a:solidFill>
                <a:latin typeface="Arial"/>
                <a:cs typeface="Arial"/>
              </a:rPr>
              <a:t>Các </a:t>
            </a:r>
            <a:r>
              <a:rPr sz="2400" spc="65" dirty="0">
                <a:solidFill>
                  <a:srgbClr val="585858"/>
                </a:solidFill>
                <a:latin typeface="Arial"/>
                <a:cs typeface="Arial"/>
              </a:rPr>
              <a:t>mô </a:t>
            </a:r>
            <a:r>
              <a:rPr sz="2400" spc="-10" dirty="0">
                <a:solidFill>
                  <a:srgbClr val="585858"/>
                </a:solidFill>
                <a:latin typeface="Arial"/>
                <a:cs typeface="Arial"/>
              </a:rPr>
              <a:t>hình </a:t>
            </a:r>
            <a:r>
              <a:rPr sz="2400" spc="-50" dirty="0">
                <a:solidFill>
                  <a:srgbClr val="585858"/>
                </a:solidFill>
                <a:latin typeface="Arial"/>
                <a:cs typeface="Arial"/>
              </a:rPr>
              <a:t>UML </a:t>
            </a:r>
            <a:r>
              <a:rPr sz="2400" spc="-10" dirty="0">
                <a:solidFill>
                  <a:srgbClr val="585858"/>
                </a:solidFill>
                <a:latin typeface="Arial"/>
                <a:cs typeface="Arial"/>
              </a:rPr>
              <a:t>có </a:t>
            </a:r>
            <a:r>
              <a:rPr sz="2400" spc="30" dirty="0">
                <a:solidFill>
                  <a:srgbClr val="585858"/>
                </a:solidFill>
                <a:latin typeface="Arial"/>
                <a:cs typeface="Arial"/>
              </a:rPr>
              <a:t>thể </a:t>
            </a:r>
            <a:r>
              <a:rPr sz="2400" spc="15" dirty="0">
                <a:solidFill>
                  <a:srgbClr val="585858"/>
                </a:solidFill>
                <a:latin typeface="Arial"/>
                <a:cs typeface="Arial"/>
              </a:rPr>
              <a:t>kết </a:t>
            </a:r>
            <a:r>
              <a:rPr sz="2400" spc="45" dirty="0">
                <a:solidFill>
                  <a:srgbClr val="585858"/>
                </a:solidFill>
                <a:latin typeface="Arial"/>
                <a:cs typeface="Arial"/>
              </a:rPr>
              <a:t>nối </a:t>
            </a:r>
            <a:r>
              <a:rPr sz="2400" spc="-30" dirty="0">
                <a:solidFill>
                  <a:srgbClr val="585858"/>
                </a:solidFill>
                <a:latin typeface="Arial"/>
                <a:cs typeface="Arial"/>
              </a:rPr>
              <a:t>trực </a:t>
            </a:r>
            <a:r>
              <a:rPr sz="2400" spc="45" dirty="0">
                <a:solidFill>
                  <a:srgbClr val="585858"/>
                </a:solidFill>
                <a:latin typeface="Arial"/>
                <a:cs typeface="Arial"/>
              </a:rPr>
              <a:t>tiếp </a:t>
            </a:r>
            <a:r>
              <a:rPr sz="2400" spc="-50" dirty="0">
                <a:solidFill>
                  <a:srgbClr val="585858"/>
                </a:solidFill>
                <a:latin typeface="Arial"/>
                <a:cs typeface="Arial"/>
              </a:rPr>
              <a:t>với </a:t>
            </a:r>
            <a:r>
              <a:rPr sz="2400" spc="20" dirty="0">
                <a:solidFill>
                  <a:srgbClr val="585858"/>
                </a:solidFill>
                <a:latin typeface="Arial"/>
                <a:cs typeface="Arial"/>
              </a:rPr>
              <a:t>rất  </a:t>
            </a:r>
            <a:r>
              <a:rPr sz="2400" spc="5" dirty="0">
                <a:solidFill>
                  <a:srgbClr val="585858"/>
                </a:solidFill>
                <a:latin typeface="Arial"/>
                <a:cs typeface="Arial"/>
              </a:rPr>
              <a:t>nhiều </a:t>
            </a:r>
            <a:r>
              <a:rPr sz="2400" spc="45" dirty="0">
                <a:solidFill>
                  <a:srgbClr val="585858"/>
                </a:solidFill>
                <a:latin typeface="Arial"/>
                <a:cs typeface="Arial"/>
              </a:rPr>
              <a:t>ngôn </a:t>
            </a:r>
            <a:r>
              <a:rPr sz="2400" spc="-35" dirty="0">
                <a:solidFill>
                  <a:srgbClr val="585858"/>
                </a:solidFill>
                <a:latin typeface="Arial"/>
                <a:cs typeface="Arial"/>
              </a:rPr>
              <a:t>ngữ </a:t>
            </a:r>
            <a:r>
              <a:rPr sz="2400" dirty="0">
                <a:solidFill>
                  <a:srgbClr val="585858"/>
                </a:solidFill>
                <a:latin typeface="Arial"/>
                <a:cs typeface="Arial"/>
              </a:rPr>
              <a:t>lập</a:t>
            </a:r>
            <a:r>
              <a:rPr sz="2400" spc="-5" dirty="0">
                <a:solidFill>
                  <a:srgbClr val="585858"/>
                </a:solidFill>
                <a:latin typeface="Arial"/>
                <a:cs typeface="Arial"/>
              </a:rPr>
              <a:t> trình.</a:t>
            </a:r>
            <a:endParaRPr sz="2400" dirty="0">
              <a:latin typeface="Arial"/>
              <a:cs typeface="Arial"/>
            </a:endParaRPr>
          </a:p>
          <a:p>
            <a:pPr marL="561340" lvl="1" indent="-229235">
              <a:spcBef>
                <a:spcPts val="740"/>
              </a:spcBef>
              <a:buFont typeface="Georgia"/>
              <a:buChar char="−"/>
              <a:tabLst>
                <a:tab pos="561975" algn="l"/>
              </a:tabLst>
            </a:pPr>
            <a:r>
              <a:rPr sz="2000" dirty="0">
                <a:solidFill>
                  <a:srgbClr val="585858"/>
                </a:solidFill>
                <a:latin typeface="Arial"/>
                <a:cs typeface="Arial"/>
              </a:rPr>
              <a:t>Ánh </a:t>
            </a:r>
            <a:r>
              <a:rPr sz="2000" spc="-90" dirty="0">
                <a:solidFill>
                  <a:srgbClr val="585858"/>
                </a:solidFill>
                <a:latin typeface="Arial"/>
                <a:cs typeface="Arial"/>
              </a:rPr>
              <a:t>xạ </a:t>
            </a:r>
            <a:r>
              <a:rPr sz="2000" spc="-40" dirty="0">
                <a:solidFill>
                  <a:srgbClr val="585858"/>
                </a:solidFill>
                <a:latin typeface="Arial"/>
                <a:cs typeface="Arial"/>
              </a:rPr>
              <a:t>sang </a:t>
            </a:r>
            <a:r>
              <a:rPr sz="2000" spc="-140" dirty="0">
                <a:solidFill>
                  <a:srgbClr val="585858"/>
                </a:solidFill>
                <a:latin typeface="Arial"/>
                <a:cs typeface="Arial"/>
              </a:rPr>
              <a:t>Java, </a:t>
            </a:r>
            <a:r>
              <a:rPr sz="2000" spc="15" dirty="0">
                <a:solidFill>
                  <a:srgbClr val="585858"/>
                </a:solidFill>
                <a:latin typeface="Arial"/>
                <a:cs typeface="Arial"/>
              </a:rPr>
              <a:t>C++,</a:t>
            </a:r>
            <a:r>
              <a:rPr sz="2000" spc="-175" dirty="0">
                <a:solidFill>
                  <a:srgbClr val="585858"/>
                </a:solidFill>
                <a:latin typeface="Arial"/>
                <a:cs typeface="Arial"/>
              </a:rPr>
              <a:t>…</a:t>
            </a:r>
            <a:endParaRPr sz="2000" dirty="0">
              <a:latin typeface="Arial"/>
              <a:cs typeface="Arial"/>
            </a:endParaRPr>
          </a:p>
          <a:p>
            <a:pPr marL="561340" lvl="1" indent="-229235">
              <a:spcBef>
                <a:spcPts val="755"/>
              </a:spcBef>
              <a:buFont typeface="Georgia"/>
              <a:buChar char="−"/>
              <a:tabLst>
                <a:tab pos="561975" algn="l"/>
              </a:tabLst>
            </a:pPr>
            <a:r>
              <a:rPr sz="2000" spc="-130" dirty="0">
                <a:solidFill>
                  <a:srgbClr val="585858"/>
                </a:solidFill>
                <a:latin typeface="Arial"/>
                <a:cs typeface="Arial"/>
              </a:rPr>
              <a:t>Các </a:t>
            </a:r>
            <a:r>
              <a:rPr sz="2000" spc="15" dirty="0">
                <a:solidFill>
                  <a:srgbClr val="585858"/>
                </a:solidFill>
                <a:latin typeface="Arial"/>
                <a:cs typeface="Arial"/>
              </a:rPr>
              <a:t>bảng </a:t>
            </a:r>
            <a:r>
              <a:rPr sz="2000" spc="55" dirty="0">
                <a:solidFill>
                  <a:srgbClr val="585858"/>
                </a:solidFill>
                <a:latin typeface="Arial"/>
                <a:cs typeface="Arial"/>
              </a:rPr>
              <a:t>trong </a:t>
            </a:r>
            <a:r>
              <a:rPr sz="2000" spc="-130" dirty="0">
                <a:solidFill>
                  <a:srgbClr val="585858"/>
                </a:solidFill>
                <a:latin typeface="Arial"/>
                <a:cs typeface="Arial"/>
              </a:rPr>
              <a:t>RDBMS </a:t>
            </a:r>
            <a:r>
              <a:rPr sz="2000" spc="-20" dirty="0">
                <a:solidFill>
                  <a:srgbClr val="585858"/>
                </a:solidFill>
                <a:latin typeface="Arial"/>
                <a:cs typeface="Arial"/>
              </a:rPr>
              <a:t>hoặc </a:t>
            </a:r>
            <a:r>
              <a:rPr sz="2000" spc="20" dirty="0">
                <a:solidFill>
                  <a:srgbClr val="585858"/>
                </a:solidFill>
                <a:latin typeface="Arial"/>
                <a:cs typeface="Arial"/>
              </a:rPr>
              <a:t>kho </a:t>
            </a:r>
            <a:r>
              <a:rPr sz="2000" spc="-40" dirty="0">
                <a:solidFill>
                  <a:srgbClr val="585858"/>
                </a:solidFill>
                <a:latin typeface="Arial"/>
                <a:cs typeface="Arial"/>
              </a:rPr>
              <a:t>lưu </a:t>
            </a:r>
            <a:r>
              <a:rPr sz="2000" spc="-5" dirty="0">
                <a:solidFill>
                  <a:srgbClr val="585858"/>
                </a:solidFill>
                <a:latin typeface="Arial"/>
                <a:cs typeface="Arial"/>
              </a:rPr>
              <a:t>trữ </a:t>
            </a:r>
            <a:r>
              <a:rPr sz="2000" spc="55" dirty="0">
                <a:solidFill>
                  <a:srgbClr val="585858"/>
                </a:solidFill>
                <a:latin typeface="Arial"/>
                <a:cs typeface="Arial"/>
              </a:rPr>
              <a:t>trong</a:t>
            </a:r>
            <a:r>
              <a:rPr sz="2000" spc="70" dirty="0">
                <a:solidFill>
                  <a:srgbClr val="585858"/>
                </a:solidFill>
                <a:latin typeface="Arial"/>
                <a:cs typeface="Arial"/>
              </a:rPr>
              <a:t> </a:t>
            </a:r>
            <a:r>
              <a:rPr sz="2000" spc="-75" dirty="0">
                <a:solidFill>
                  <a:srgbClr val="585858"/>
                </a:solidFill>
                <a:latin typeface="Arial"/>
                <a:cs typeface="Arial"/>
              </a:rPr>
              <a:t>OODBMS</a:t>
            </a:r>
            <a:endParaRPr sz="2000" dirty="0">
              <a:latin typeface="Arial"/>
              <a:cs typeface="Arial"/>
            </a:endParaRPr>
          </a:p>
          <a:p>
            <a:pPr marL="561340" marR="706120" lvl="1" indent="-229235">
              <a:lnSpc>
                <a:spcPts val="2160"/>
              </a:lnSpc>
              <a:spcBef>
                <a:spcPts val="1030"/>
              </a:spcBef>
              <a:buFont typeface="Georgia"/>
              <a:buChar char="−"/>
              <a:tabLst>
                <a:tab pos="561975" algn="l"/>
              </a:tabLst>
            </a:pPr>
            <a:r>
              <a:rPr sz="2000" spc="-45" dirty="0">
                <a:solidFill>
                  <a:srgbClr val="585858"/>
                </a:solidFill>
                <a:latin typeface="Arial"/>
                <a:cs typeface="Arial"/>
              </a:rPr>
              <a:t>Cho </a:t>
            </a:r>
            <a:r>
              <a:rPr sz="2000" spc="20" dirty="0">
                <a:solidFill>
                  <a:srgbClr val="585858"/>
                </a:solidFill>
                <a:latin typeface="Arial"/>
                <a:cs typeface="Arial"/>
              </a:rPr>
              <a:t>phép </a:t>
            </a:r>
            <a:r>
              <a:rPr sz="2000" spc="-85" dirty="0">
                <a:solidFill>
                  <a:srgbClr val="585858"/>
                </a:solidFill>
                <a:latin typeface="Arial"/>
                <a:cs typeface="Arial"/>
              </a:rPr>
              <a:t>các </a:t>
            </a:r>
            <a:r>
              <a:rPr sz="2000" spc="-20" dirty="0">
                <a:solidFill>
                  <a:srgbClr val="585858"/>
                </a:solidFill>
                <a:latin typeface="Arial"/>
                <a:cs typeface="Arial"/>
              </a:rPr>
              <a:t>kỹ </a:t>
            </a:r>
            <a:r>
              <a:rPr sz="2000" spc="10" dirty="0">
                <a:solidFill>
                  <a:srgbClr val="585858"/>
                </a:solidFill>
                <a:latin typeface="Arial"/>
                <a:cs typeface="Arial"/>
              </a:rPr>
              <a:t>nghệ xuôi </a:t>
            </a:r>
            <a:r>
              <a:rPr sz="2000" spc="-25" dirty="0">
                <a:solidFill>
                  <a:srgbClr val="585858"/>
                </a:solidFill>
                <a:latin typeface="Arial"/>
                <a:cs typeface="Arial"/>
              </a:rPr>
              <a:t>(chuyển </a:t>
            </a:r>
            <a:r>
              <a:rPr sz="2000" spc="-35" dirty="0">
                <a:solidFill>
                  <a:srgbClr val="585858"/>
                </a:solidFill>
                <a:latin typeface="Arial"/>
                <a:cs typeface="Arial"/>
              </a:rPr>
              <a:t>UML </a:t>
            </a:r>
            <a:r>
              <a:rPr sz="2000" spc="20" dirty="0">
                <a:solidFill>
                  <a:srgbClr val="585858"/>
                </a:solidFill>
                <a:latin typeface="Arial"/>
                <a:cs typeface="Arial"/>
              </a:rPr>
              <a:t>thành </a:t>
            </a:r>
            <a:r>
              <a:rPr sz="2000" spc="-25" dirty="0">
                <a:solidFill>
                  <a:srgbClr val="585858"/>
                </a:solidFill>
                <a:latin typeface="Arial"/>
                <a:cs typeface="Arial"/>
              </a:rPr>
              <a:t>mã  </a:t>
            </a:r>
            <a:r>
              <a:rPr sz="2000" spc="20" dirty="0">
                <a:solidFill>
                  <a:srgbClr val="585858"/>
                </a:solidFill>
                <a:latin typeface="Arial"/>
                <a:cs typeface="Arial"/>
              </a:rPr>
              <a:t>nguồn)</a:t>
            </a:r>
            <a:endParaRPr sz="2000" dirty="0">
              <a:latin typeface="Arial"/>
              <a:cs typeface="Arial"/>
            </a:endParaRPr>
          </a:p>
          <a:p>
            <a:pPr marL="561340" lvl="1" indent="-229235">
              <a:lnSpc>
                <a:spcPts val="2280"/>
              </a:lnSpc>
              <a:spcBef>
                <a:spcPts val="735"/>
              </a:spcBef>
              <a:buFont typeface="Georgia"/>
              <a:buChar char="−"/>
              <a:tabLst>
                <a:tab pos="561975" algn="l"/>
              </a:tabLst>
            </a:pPr>
            <a:r>
              <a:rPr sz="2000" spc="-45" dirty="0">
                <a:solidFill>
                  <a:srgbClr val="585858"/>
                </a:solidFill>
                <a:latin typeface="Arial"/>
                <a:cs typeface="Arial"/>
              </a:rPr>
              <a:t>Cho </a:t>
            </a:r>
            <a:r>
              <a:rPr sz="2000" spc="20" dirty="0">
                <a:solidFill>
                  <a:srgbClr val="585858"/>
                </a:solidFill>
                <a:latin typeface="Arial"/>
                <a:cs typeface="Arial"/>
              </a:rPr>
              <a:t>phép </a:t>
            </a:r>
            <a:r>
              <a:rPr sz="2000" spc="-20" dirty="0">
                <a:solidFill>
                  <a:srgbClr val="585858"/>
                </a:solidFill>
                <a:latin typeface="Arial"/>
                <a:cs typeface="Arial"/>
              </a:rPr>
              <a:t>kỹ </a:t>
            </a:r>
            <a:r>
              <a:rPr sz="2000" spc="10" dirty="0">
                <a:solidFill>
                  <a:srgbClr val="585858"/>
                </a:solidFill>
                <a:latin typeface="Arial"/>
                <a:cs typeface="Arial"/>
              </a:rPr>
              <a:t>nghệ </a:t>
            </a:r>
            <a:r>
              <a:rPr sz="2000" spc="-55" dirty="0">
                <a:solidFill>
                  <a:srgbClr val="585858"/>
                </a:solidFill>
                <a:latin typeface="Arial"/>
                <a:cs typeface="Arial"/>
              </a:rPr>
              <a:t>ngược </a:t>
            </a:r>
            <a:r>
              <a:rPr sz="2000" spc="-70" dirty="0">
                <a:solidFill>
                  <a:srgbClr val="585858"/>
                </a:solidFill>
                <a:latin typeface="Arial"/>
                <a:cs typeface="Arial"/>
              </a:rPr>
              <a:t>(xây </a:t>
            </a:r>
            <a:r>
              <a:rPr sz="2000" spc="-5" dirty="0">
                <a:solidFill>
                  <a:srgbClr val="585858"/>
                </a:solidFill>
                <a:latin typeface="Arial"/>
                <a:cs typeface="Arial"/>
              </a:rPr>
              <a:t>dựng </a:t>
            </a:r>
            <a:r>
              <a:rPr sz="2000" spc="55" dirty="0">
                <a:solidFill>
                  <a:srgbClr val="585858"/>
                </a:solidFill>
                <a:latin typeface="Arial"/>
                <a:cs typeface="Arial"/>
              </a:rPr>
              <a:t>mô </a:t>
            </a:r>
            <a:r>
              <a:rPr sz="2000" spc="-5" dirty="0">
                <a:solidFill>
                  <a:srgbClr val="585858"/>
                </a:solidFill>
                <a:latin typeface="Arial"/>
                <a:cs typeface="Arial"/>
              </a:rPr>
              <a:t>hình </a:t>
            </a:r>
            <a:r>
              <a:rPr sz="2000" spc="-25" dirty="0">
                <a:solidFill>
                  <a:srgbClr val="585858"/>
                </a:solidFill>
                <a:latin typeface="Arial"/>
                <a:cs typeface="Arial"/>
              </a:rPr>
              <a:t>hệ </a:t>
            </a:r>
            <a:r>
              <a:rPr sz="2000" spc="60" dirty="0">
                <a:solidFill>
                  <a:srgbClr val="585858"/>
                </a:solidFill>
                <a:latin typeface="Arial"/>
                <a:cs typeface="Arial"/>
              </a:rPr>
              <a:t>thống</a:t>
            </a:r>
            <a:r>
              <a:rPr sz="2000" spc="-3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1340">
              <a:lnSpc>
                <a:spcPts val="2280"/>
              </a:lnSpc>
            </a:pPr>
            <a:r>
              <a:rPr sz="2000" spc="-20" dirty="0">
                <a:solidFill>
                  <a:srgbClr val="585858"/>
                </a:solidFill>
                <a:latin typeface="Arial"/>
                <a:cs typeface="Arial"/>
              </a:rPr>
              <a:t>mã</a:t>
            </a:r>
            <a:r>
              <a:rPr sz="2000" spc="-25" dirty="0">
                <a:solidFill>
                  <a:srgbClr val="585858"/>
                </a:solidFill>
                <a:latin typeface="Arial"/>
                <a:cs typeface="Arial"/>
              </a:rPr>
              <a:t> </a:t>
            </a:r>
            <a:r>
              <a:rPr sz="2000" spc="20" dirty="0">
                <a:solidFill>
                  <a:srgbClr val="585858"/>
                </a:solidFill>
                <a:latin typeface="Arial"/>
                <a:cs typeface="Arial"/>
              </a:rPr>
              <a:t>nguồn)</a:t>
            </a:r>
            <a:endParaRPr sz="2000" dirty="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15</a:t>
            </a:fld>
            <a:endParaRPr sz="1400">
              <a:latin typeface="Verdana"/>
              <a:cs typeface="Verdana"/>
            </a:endParaRPr>
          </a:p>
        </p:txBody>
      </p:sp>
      <p:sp>
        <p:nvSpPr>
          <p:cNvPr id="3" name="object 3"/>
          <p:cNvSpPr txBox="1">
            <a:spLocks noGrp="1"/>
          </p:cNvSpPr>
          <p:nvPr>
            <p:ph type="title"/>
          </p:nvPr>
        </p:nvSpPr>
        <p:spPr>
          <a:xfrm>
            <a:off x="2575052" y="730454"/>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Tree>
    <p:extLst>
      <p:ext uri="{BB962C8B-B14F-4D97-AF65-F5344CB8AC3E}">
        <p14:creationId xmlns:p14="http://schemas.microsoft.com/office/powerpoint/2010/main" val="375851369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spc="90" dirty="0"/>
              <a:t>Tổng</a:t>
            </a:r>
            <a:r>
              <a:rPr spc="-340" dirty="0"/>
              <a:t> </a:t>
            </a:r>
            <a:r>
              <a:rPr spc="120" dirty="0"/>
              <a:t>quát</a:t>
            </a:r>
            <a:r>
              <a:rPr spc="-335" dirty="0"/>
              <a:t> </a:t>
            </a:r>
            <a:r>
              <a:rPr spc="185" dirty="0"/>
              <a:t>hóa</a:t>
            </a:r>
            <a:r>
              <a:rPr spc="-340" dirty="0"/>
              <a:t> </a:t>
            </a:r>
            <a:r>
              <a:rPr spc="50" dirty="0"/>
              <a:t>(Generalization)</a:t>
            </a:r>
          </a:p>
        </p:txBody>
      </p:sp>
      <p:pic>
        <p:nvPicPr>
          <p:cNvPr id="6" name="Picture 5" descr="https://softwaredesignhome.files.wordpress.com/2020/09/image-4.png?w=102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511214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THÀNH PHẦN</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151</a:t>
            </a:fld>
            <a:endParaRPr lang="en-US" dirty="0">
              <a:solidFill>
                <a:srgbClr val="7F7F7F"/>
              </a:solidFill>
            </a:endParaRPr>
          </a:p>
        </p:txBody>
      </p:sp>
    </p:spTree>
    <p:extLst>
      <p:ext uri="{BB962C8B-B14F-4D97-AF65-F5344CB8AC3E}">
        <p14:creationId xmlns:p14="http://schemas.microsoft.com/office/powerpoint/2010/main" val="16231233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Biểu</a:t>
            </a:r>
            <a:r>
              <a:rPr lang="en-US" sz="3600" b="1" dirty="0"/>
              <a:t> </a:t>
            </a:r>
            <a:r>
              <a:rPr lang="en-US" sz="3600" b="1" dirty="0" err="1"/>
              <a:t>đồ</a:t>
            </a:r>
            <a:r>
              <a:rPr lang="en-US" sz="3600" b="1" dirty="0"/>
              <a:t> </a:t>
            </a:r>
            <a:r>
              <a:rPr lang="en-US" sz="3600" b="1" dirty="0" err="1"/>
              <a:t>thành</a:t>
            </a:r>
            <a:r>
              <a:rPr lang="en-US" sz="3600" b="1" dirty="0"/>
              <a:t> </a:t>
            </a:r>
            <a:r>
              <a:rPr lang="en-US" sz="3600" b="1" dirty="0" err="1"/>
              <a:t>phần</a:t>
            </a:r>
            <a:r>
              <a:rPr lang="en-US" sz="3600" b="1" dirty="0"/>
              <a:t>?</a:t>
            </a:r>
          </a:p>
          <a:p>
            <a:pPr marL="514350" indent="-514350" algn="just">
              <a:buFont typeface="+mj-lt"/>
              <a:buAutoNum type="arabicPeriod"/>
              <a:defRPr/>
            </a:pPr>
            <a:r>
              <a:rPr lang="en-US" sz="3600" b="1" dirty="0" err="1"/>
              <a:t>Tại</a:t>
            </a:r>
            <a:r>
              <a:rPr lang="en-US" sz="3600" b="1" dirty="0"/>
              <a:t> </a:t>
            </a:r>
            <a:r>
              <a:rPr lang="en-US" sz="3600" b="1" dirty="0" err="1"/>
              <a:t>sao</a:t>
            </a:r>
            <a:r>
              <a:rPr lang="en-US" sz="3600" b="1" dirty="0"/>
              <a:t> </a:t>
            </a:r>
            <a:r>
              <a:rPr lang="en-US" sz="3600" b="1" dirty="0" err="1"/>
              <a:t>cần</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152</a:t>
            </a:fld>
            <a:endParaRPr lang="en-US" dirty="0">
              <a:solidFill>
                <a:srgbClr val="7F7F7F"/>
              </a:solidFill>
            </a:endParaRPr>
          </a:p>
        </p:txBody>
      </p:sp>
    </p:spTree>
    <p:extLst>
      <p:ext uri="{BB962C8B-B14F-4D97-AF65-F5344CB8AC3E}">
        <p14:creationId xmlns:p14="http://schemas.microsoft.com/office/powerpoint/2010/main" val="2755207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6400" y="1524000"/>
            <a:ext cx="9144000" cy="4003147"/>
          </a:xfrm>
          <a:prstGeom prst="rect">
            <a:avLst/>
          </a:prstGeom>
        </p:spPr>
        <p:txBody>
          <a:bodyPr vert="horz" wrap="square" lIns="0" tIns="54610" rIns="0" bIns="0" rtlCol="0">
            <a:spAutoFit/>
          </a:bodyPr>
          <a:lstStyle/>
          <a:p>
            <a:pPr marL="342900" indent="-342900">
              <a:lnSpc>
                <a:spcPct val="120000"/>
              </a:lnSpc>
              <a:buFont typeface="Arial" panose="020B0604020202020204" pitchFamily="34" charset="0"/>
              <a:buChar char="•"/>
            </a:pPr>
            <a:r>
              <a:rPr lang="vi-VN" sz="2400" i="1" dirty="0"/>
              <a:t>Biểu đồ thành phần </a:t>
            </a:r>
            <a:r>
              <a:rPr lang="vi-VN" sz="2400" dirty="0"/>
              <a:t>được sử dụng để biểu diễn các thành phần phần mềm cấu thành nên hệ thống. </a:t>
            </a:r>
            <a:endParaRPr lang="en-US" sz="2400" dirty="0"/>
          </a:p>
          <a:p>
            <a:pPr marL="342900" indent="-342900">
              <a:lnSpc>
                <a:spcPct val="120000"/>
              </a:lnSpc>
              <a:buFont typeface="Arial" panose="020B0604020202020204" pitchFamily="34" charset="0"/>
              <a:buChar char="•"/>
            </a:pPr>
            <a:r>
              <a:rPr lang="vi-VN" sz="2400" dirty="0"/>
              <a:t>Một hệ phần mềm có thể được xây dựng từ đầu hoặc cũng có thể được tạo nên từ các thành phần sẵn có. </a:t>
            </a:r>
          </a:p>
          <a:p>
            <a:pPr marL="342900" indent="-342900">
              <a:lnSpc>
                <a:spcPct val="120000"/>
              </a:lnSpc>
              <a:buFont typeface="Arial" panose="020B0604020202020204" pitchFamily="34" charset="0"/>
              <a:buChar char="•"/>
            </a:pPr>
            <a:r>
              <a:rPr lang="vi-VN" sz="2400" dirty="0"/>
              <a:t>Mỗi thành phần có thể coi như một phần mềm nhỏ hơn, cung cấp một khối dạng hộp đen trong quá trình xây dựng phần mềm lớn. </a:t>
            </a:r>
            <a:endParaRPr lang="en-US" sz="2400" dirty="0"/>
          </a:p>
          <a:p>
            <a:pPr marL="342900" indent="-342900">
              <a:lnSpc>
                <a:spcPct val="120000"/>
              </a:lnSpc>
              <a:buFont typeface="Arial" panose="020B0604020202020204" pitchFamily="34" charset="0"/>
              <a:buChar char="•"/>
            </a:pPr>
            <a:r>
              <a:rPr lang="vi-VN" sz="2400" dirty="0"/>
              <a:t>Nói cách khác, các thành phần là các gói được xây dựng cho quá trình triển khai hệ thống.</a:t>
            </a:r>
            <a:endParaRPr sz="2400" dirty="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spTree>
    <p:extLst>
      <p:ext uri="{BB962C8B-B14F-4D97-AF65-F5344CB8AC3E}">
        <p14:creationId xmlns:p14="http://schemas.microsoft.com/office/powerpoint/2010/main" val="28645897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6" name="Picture 2" descr="Component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696" y="1306066"/>
            <a:ext cx="8458200" cy="529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7155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1028" name="Picture 4" descr="UML Component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2800807" cy="838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rovided and Required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76600"/>
            <a:ext cx="5825377"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onent Diagram ball and socket joi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181600"/>
            <a:ext cx="6253523"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583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3074" name="Picture 2" descr="UML Component Diagram Example: Securities Tr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10134600" cy="479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104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4098" name="Picture 2" descr="UML Component Diagram Example: Order Process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10668000" cy="3674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7153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5122" name="Picture 2" descr="UML Component Diagram Example: Ticket Sell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061" y="1600200"/>
            <a:ext cx="916305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2448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thành</a:t>
            </a:r>
            <a:r>
              <a:rPr lang="en-US" spc="90" dirty="0"/>
              <a:t> </a:t>
            </a:r>
            <a:r>
              <a:rPr lang="en-US" spc="90" dirty="0" err="1"/>
              <a:t>phần</a:t>
            </a:r>
            <a:endParaRPr spc="50" dirty="0"/>
          </a:p>
        </p:txBody>
      </p:sp>
      <p:pic>
        <p:nvPicPr>
          <p:cNvPr id="6146" name="Picture 2" descr="UML Component Diagram Example: Store Compon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10439400" cy="448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25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1232725"/>
            <a:ext cx="9144000" cy="5333365"/>
          </a:xfrm>
          <a:custGeom>
            <a:avLst/>
            <a:gdLst/>
            <a:ahLst/>
            <a:cxnLst/>
            <a:rect l="l" t="t" r="r" b="b"/>
            <a:pathLst>
              <a:path w="9144000" h="5333365">
                <a:moveTo>
                  <a:pt x="0" y="5332856"/>
                </a:moveTo>
                <a:lnTo>
                  <a:pt x="9144000" y="5332856"/>
                </a:lnTo>
                <a:lnTo>
                  <a:pt x="9144000" y="0"/>
                </a:lnTo>
                <a:lnTo>
                  <a:pt x="0" y="0"/>
                </a:lnTo>
                <a:lnTo>
                  <a:pt x="0" y="5332856"/>
                </a:lnTo>
                <a:close/>
              </a:path>
            </a:pathLst>
          </a:custGeom>
          <a:solidFill>
            <a:srgbClr val="F1F1F1"/>
          </a:solidFill>
        </p:spPr>
        <p:txBody>
          <a:bodyPr wrap="square" lIns="0" tIns="0" rIns="0" bIns="0" rtlCol="0"/>
          <a:lstStyle/>
          <a:p>
            <a:endParaRPr/>
          </a:p>
        </p:txBody>
      </p:sp>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8" name="object 8"/>
          <p:cNvSpPr txBox="1"/>
          <p:nvPr/>
        </p:nvSpPr>
        <p:spPr>
          <a:xfrm>
            <a:off x="2574442" y="1817954"/>
            <a:ext cx="3227070" cy="414147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5" dirty="0">
                <a:solidFill>
                  <a:srgbClr val="585858"/>
                </a:solidFill>
                <a:latin typeface="Arial"/>
                <a:cs typeface="Arial"/>
              </a:rPr>
              <a:t>UML </a:t>
            </a:r>
            <a:r>
              <a:rPr sz="2400" spc="-35" dirty="0">
                <a:solidFill>
                  <a:srgbClr val="585858"/>
                </a:solidFill>
                <a:latin typeface="Arial"/>
                <a:cs typeface="Arial"/>
              </a:rPr>
              <a:t>là </a:t>
            </a:r>
            <a:r>
              <a:rPr sz="2400" spc="50" dirty="0">
                <a:solidFill>
                  <a:srgbClr val="585858"/>
                </a:solidFill>
                <a:latin typeface="Arial"/>
                <a:cs typeface="Arial"/>
              </a:rPr>
              <a:t>ngôn </a:t>
            </a:r>
            <a:r>
              <a:rPr sz="2400" spc="-30" dirty="0">
                <a:solidFill>
                  <a:srgbClr val="585858"/>
                </a:solidFill>
                <a:latin typeface="Arial"/>
                <a:cs typeface="Arial"/>
              </a:rPr>
              <a:t>ngữ</a:t>
            </a:r>
            <a:r>
              <a:rPr sz="2400" spc="-45" dirty="0">
                <a:solidFill>
                  <a:srgbClr val="585858"/>
                </a:solidFill>
                <a:latin typeface="Arial"/>
                <a:cs typeface="Arial"/>
              </a:rPr>
              <a:t> </a:t>
            </a:r>
            <a:r>
              <a:rPr sz="2400" spc="25" dirty="0">
                <a:solidFill>
                  <a:srgbClr val="585858"/>
                </a:solidFill>
                <a:latin typeface="Arial"/>
                <a:cs typeface="Arial"/>
              </a:rPr>
              <a:t>tài</a:t>
            </a:r>
            <a:endParaRPr sz="2400" dirty="0">
              <a:latin typeface="Arial"/>
              <a:cs typeface="Arial"/>
            </a:endParaRPr>
          </a:p>
          <a:p>
            <a:pPr marL="286385">
              <a:lnSpc>
                <a:spcPts val="2735"/>
              </a:lnSpc>
            </a:pPr>
            <a:r>
              <a:rPr sz="2400" spc="5" dirty="0">
                <a:solidFill>
                  <a:srgbClr val="585858"/>
                </a:solidFill>
                <a:latin typeface="Arial"/>
                <a:cs typeface="Arial"/>
              </a:rPr>
              <a:t>liệu</a:t>
            </a:r>
            <a:r>
              <a:rPr sz="2400" spc="10" dirty="0">
                <a:solidFill>
                  <a:srgbClr val="585858"/>
                </a:solidFill>
                <a:latin typeface="Arial"/>
                <a:cs typeface="Arial"/>
              </a:rPr>
              <a:t> </a:t>
            </a:r>
            <a:r>
              <a:rPr sz="2400" spc="-25" dirty="0">
                <a:solidFill>
                  <a:srgbClr val="585858"/>
                </a:solidFill>
                <a:latin typeface="Arial"/>
                <a:cs typeface="Arial"/>
              </a:rPr>
              <a:t>hóa</a:t>
            </a:r>
            <a:endParaRPr sz="2400" dirty="0">
              <a:latin typeface="Arial"/>
              <a:cs typeface="Arial"/>
            </a:endParaRPr>
          </a:p>
          <a:p>
            <a:pPr marL="286385" marR="5080" indent="-274320">
              <a:lnSpc>
                <a:spcPct val="90000"/>
              </a:lnSpc>
              <a:spcBef>
                <a:spcPts val="1800"/>
              </a:spcBef>
              <a:buChar char="•"/>
              <a:tabLst>
                <a:tab pos="286385" algn="l"/>
                <a:tab pos="287020" algn="l"/>
              </a:tabLst>
            </a:pPr>
            <a:r>
              <a:rPr sz="2400" spc="-175" dirty="0">
                <a:solidFill>
                  <a:srgbClr val="585858"/>
                </a:solidFill>
                <a:latin typeface="Arial"/>
                <a:cs typeface="Arial"/>
              </a:rPr>
              <a:t>Tài </a:t>
            </a:r>
            <a:r>
              <a:rPr sz="2400" spc="5" dirty="0">
                <a:solidFill>
                  <a:srgbClr val="585858"/>
                </a:solidFill>
                <a:latin typeface="Arial"/>
                <a:cs typeface="Arial"/>
              </a:rPr>
              <a:t>liệu </a:t>
            </a:r>
            <a:r>
              <a:rPr sz="2400" spc="-25" dirty="0">
                <a:solidFill>
                  <a:srgbClr val="585858"/>
                </a:solidFill>
                <a:latin typeface="Arial"/>
                <a:cs typeface="Arial"/>
              </a:rPr>
              <a:t>hóa </a:t>
            </a:r>
            <a:r>
              <a:rPr sz="2400" spc="-10" dirty="0">
                <a:solidFill>
                  <a:srgbClr val="585858"/>
                </a:solidFill>
                <a:latin typeface="Arial"/>
                <a:cs typeface="Arial"/>
              </a:rPr>
              <a:t>kiến trúc,  </a:t>
            </a:r>
            <a:r>
              <a:rPr sz="2400" spc="-35" dirty="0">
                <a:solidFill>
                  <a:srgbClr val="585858"/>
                </a:solidFill>
                <a:latin typeface="Arial"/>
                <a:cs typeface="Arial"/>
              </a:rPr>
              <a:t>yêu </a:t>
            </a:r>
            <a:r>
              <a:rPr sz="2400" spc="-85" dirty="0">
                <a:solidFill>
                  <a:srgbClr val="585858"/>
                </a:solidFill>
                <a:latin typeface="Arial"/>
                <a:cs typeface="Arial"/>
              </a:rPr>
              <a:t>cầu, </a:t>
            </a:r>
            <a:r>
              <a:rPr sz="2400" dirty="0">
                <a:solidFill>
                  <a:srgbClr val="585858"/>
                </a:solidFill>
                <a:latin typeface="Arial"/>
                <a:cs typeface="Arial"/>
              </a:rPr>
              <a:t>kiểm </a:t>
            </a:r>
            <a:r>
              <a:rPr sz="2400" spc="-45" dirty="0">
                <a:solidFill>
                  <a:srgbClr val="585858"/>
                </a:solidFill>
                <a:latin typeface="Arial"/>
                <a:cs typeface="Arial"/>
              </a:rPr>
              <a:t>thử, </a:t>
            </a:r>
            <a:r>
              <a:rPr sz="2400" spc="-5" dirty="0">
                <a:solidFill>
                  <a:srgbClr val="585858"/>
                </a:solidFill>
                <a:latin typeface="Arial"/>
                <a:cs typeface="Arial"/>
              </a:rPr>
              <a:t>lập  </a:t>
            </a:r>
            <a:r>
              <a:rPr sz="2400" spc="-50" dirty="0">
                <a:solidFill>
                  <a:srgbClr val="585858"/>
                </a:solidFill>
                <a:latin typeface="Arial"/>
                <a:cs typeface="Arial"/>
              </a:rPr>
              <a:t>kế </a:t>
            </a:r>
            <a:r>
              <a:rPr sz="2400" spc="-20" dirty="0">
                <a:solidFill>
                  <a:srgbClr val="585858"/>
                </a:solidFill>
                <a:latin typeface="Arial"/>
                <a:cs typeface="Arial"/>
              </a:rPr>
              <a:t>hoạch </a:t>
            </a:r>
            <a:r>
              <a:rPr sz="2400" spc="-60" dirty="0">
                <a:solidFill>
                  <a:srgbClr val="585858"/>
                </a:solidFill>
                <a:latin typeface="Arial"/>
                <a:cs typeface="Arial"/>
              </a:rPr>
              <a:t>dự </a:t>
            </a:r>
            <a:r>
              <a:rPr sz="2400" spc="-80" dirty="0">
                <a:solidFill>
                  <a:srgbClr val="585858"/>
                </a:solidFill>
                <a:latin typeface="Arial"/>
                <a:cs typeface="Arial"/>
              </a:rPr>
              <a:t>án,</a:t>
            </a:r>
            <a:r>
              <a:rPr sz="2400" spc="85" dirty="0">
                <a:solidFill>
                  <a:srgbClr val="585858"/>
                </a:solidFill>
                <a:latin typeface="Arial"/>
                <a:cs typeface="Arial"/>
              </a:rPr>
              <a:t> </a:t>
            </a:r>
            <a:r>
              <a:rPr sz="2400" spc="-110" dirty="0">
                <a:solidFill>
                  <a:srgbClr val="585858"/>
                </a:solidFill>
                <a:latin typeface="Arial"/>
                <a:cs typeface="Arial"/>
              </a:rPr>
              <a:t>và</a:t>
            </a:r>
            <a:endParaRPr sz="2400" dirty="0">
              <a:latin typeface="Arial"/>
              <a:cs typeface="Arial"/>
            </a:endParaRPr>
          </a:p>
          <a:p>
            <a:pPr marL="286385" marR="81280">
              <a:lnSpc>
                <a:spcPts val="2590"/>
              </a:lnSpc>
              <a:spcBef>
                <a:spcPts val="40"/>
              </a:spcBef>
            </a:pPr>
            <a:r>
              <a:rPr sz="2400" dirty="0">
                <a:solidFill>
                  <a:srgbClr val="585858"/>
                </a:solidFill>
                <a:latin typeface="Arial"/>
                <a:cs typeface="Arial"/>
              </a:rPr>
              <a:t>quản lý </a:t>
            </a:r>
            <a:r>
              <a:rPr sz="2400" spc="-45" dirty="0">
                <a:solidFill>
                  <a:srgbClr val="585858"/>
                </a:solidFill>
                <a:latin typeface="Arial"/>
                <a:cs typeface="Arial"/>
              </a:rPr>
              <a:t>việc </a:t>
            </a:r>
            <a:r>
              <a:rPr sz="2400" spc="-20" dirty="0">
                <a:solidFill>
                  <a:srgbClr val="585858"/>
                </a:solidFill>
                <a:latin typeface="Arial"/>
                <a:cs typeface="Arial"/>
              </a:rPr>
              <a:t>bàn </a:t>
            </a:r>
            <a:r>
              <a:rPr sz="2400" spc="20" dirty="0">
                <a:solidFill>
                  <a:srgbClr val="585858"/>
                </a:solidFill>
                <a:latin typeface="Arial"/>
                <a:cs typeface="Arial"/>
              </a:rPr>
              <a:t>giao  </a:t>
            </a:r>
            <a:r>
              <a:rPr sz="2400" dirty="0">
                <a:solidFill>
                  <a:srgbClr val="585858"/>
                </a:solidFill>
                <a:latin typeface="Arial"/>
                <a:cs typeface="Arial"/>
              </a:rPr>
              <a:t>phần </a:t>
            </a:r>
            <a:r>
              <a:rPr sz="2400" spc="10" dirty="0">
                <a:solidFill>
                  <a:srgbClr val="585858"/>
                </a:solidFill>
                <a:latin typeface="Arial"/>
                <a:cs typeface="Arial"/>
              </a:rPr>
              <a:t>mềm</a:t>
            </a:r>
            <a:endParaRPr sz="2400" dirty="0">
              <a:latin typeface="Arial"/>
              <a:cs typeface="Arial"/>
            </a:endParaRPr>
          </a:p>
          <a:p>
            <a:pPr marL="286385" marR="522605" indent="-274320">
              <a:lnSpc>
                <a:spcPts val="2590"/>
              </a:lnSpc>
              <a:spcBef>
                <a:spcPts val="1810"/>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55" dirty="0">
                <a:solidFill>
                  <a:srgbClr val="585858"/>
                </a:solidFill>
                <a:latin typeface="Arial"/>
                <a:cs typeface="Arial"/>
              </a:rPr>
              <a:t>khác  </a:t>
            </a:r>
            <a:r>
              <a:rPr sz="2400" spc="-40" dirty="0">
                <a:solidFill>
                  <a:srgbClr val="585858"/>
                </a:solidFill>
                <a:latin typeface="Arial"/>
                <a:cs typeface="Arial"/>
              </a:rPr>
              <a:t>nhau, </a:t>
            </a:r>
            <a:r>
              <a:rPr sz="2400" spc="-100" dirty="0">
                <a:solidFill>
                  <a:srgbClr val="585858"/>
                </a:solidFill>
                <a:latin typeface="Arial"/>
                <a:cs typeface="Arial"/>
              </a:rPr>
              <a:t>các </a:t>
            </a:r>
            <a:r>
              <a:rPr sz="2400" spc="50" dirty="0">
                <a:solidFill>
                  <a:srgbClr val="585858"/>
                </a:solidFill>
                <a:latin typeface="Arial"/>
                <a:cs typeface="Arial"/>
              </a:rPr>
              <a:t>ghi</a:t>
            </a:r>
            <a:r>
              <a:rPr sz="2400" spc="90" dirty="0">
                <a:solidFill>
                  <a:srgbClr val="585858"/>
                </a:solidFill>
                <a:latin typeface="Arial"/>
                <a:cs typeface="Arial"/>
              </a:rPr>
              <a:t> </a:t>
            </a:r>
            <a:r>
              <a:rPr sz="2400" spc="-55" dirty="0">
                <a:solidFill>
                  <a:srgbClr val="585858"/>
                </a:solidFill>
                <a:latin typeface="Arial"/>
                <a:cs typeface="Arial"/>
              </a:rPr>
              <a:t>chú,</a:t>
            </a:r>
            <a:endParaRPr sz="2400" dirty="0">
              <a:latin typeface="Arial"/>
              <a:cs typeface="Arial"/>
            </a:endParaRPr>
          </a:p>
          <a:p>
            <a:pPr marL="286385" marR="234950">
              <a:lnSpc>
                <a:spcPts val="2590"/>
              </a:lnSpc>
            </a:pPr>
            <a:r>
              <a:rPr sz="2400" spc="5" dirty="0">
                <a:solidFill>
                  <a:srgbClr val="585858"/>
                </a:solidFill>
                <a:latin typeface="Arial"/>
                <a:cs typeface="Arial"/>
              </a:rPr>
              <a:t>ràng </a:t>
            </a:r>
            <a:r>
              <a:rPr sz="2400" spc="20" dirty="0">
                <a:solidFill>
                  <a:srgbClr val="585858"/>
                </a:solidFill>
                <a:latin typeface="Arial"/>
                <a:cs typeface="Arial"/>
              </a:rPr>
              <a:t>buộc </a:t>
            </a:r>
            <a:r>
              <a:rPr sz="2400" spc="-90" dirty="0">
                <a:solidFill>
                  <a:srgbClr val="585858"/>
                </a:solidFill>
                <a:latin typeface="Arial"/>
                <a:cs typeface="Arial"/>
              </a:rPr>
              <a:t>được </a:t>
            </a:r>
            <a:r>
              <a:rPr sz="2400" spc="-45" dirty="0">
                <a:solidFill>
                  <a:srgbClr val="585858"/>
                </a:solidFill>
                <a:latin typeface="Arial"/>
                <a:cs typeface="Arial"/>
              </a:rPr>
              <a:t>đặc  </a:t>
            </a:r>
            <a:r>
              <a:rPr sz="2400" spc="15" dirty="0">
                <a:solidFill>
                  <a:srgbClr val="585858"/>
                </a:solidFill>
                <a:latin typeface="Arial"/>
                <a:cs typeface="Arial"/>
              </a:rPr>
              <a:t>tả </a:t>
            </a:r>
            <a:r>
              <a:rPr sz="2400" spc="65" dirty="0">
                <a:solidFill>
                  <a:srgbClr val="585858"/>
                </a:solidFill>
                <a:latin typeface="Arial"/>
                <a:cs typeface="Arial"/>
              </a:rPr>
              <a:t>trong </a:t>
            </a:r>
            <a:r>
              <a:rPr sz="2400" spc="25" dirty="0">
                <a:solidFill>
                  <a:srgbClr val="585858"/>
                </a:solidFill>
                <a:latin typeface="Arial"/>
                <a:cs typeface="Arial"/>
              </a:rPr>
              <a:t>tài</a:t>
            </a:r>
            <a:r>
              <a:rPr sz="2400" spc="-114" dirty="0">
                <a:solidFill>
                  <a:srgbClr val="585858"/>
                </a:solidFill>
                <a:latin typeface="Arial"/>
                <a:cs typeface="Arial"/>
              </a:rPr>
              <a:t> </a:t>
            </a:r>
            <a:r>
              <a:rPr sz="2400" spc="5" dirty="0">
                <a:solidFill>
                  <a:srgbClr val="585858"/>
                </a:solidFill>
                <a:latin typeface="Arial"/>
                <a:cs typeface="Arial"/>
              </a:rPr>
              <a:t>liệu</a:t>
            </a:r>
            <a:endParaRPr sz="2400" dirty="0">
              <a:latin typeface="Arial"/>
              <a:cs typeface="Arial"/>
            </a:endParaRPr>
          </a:p>
        </p:txBody>
      </p:sp>
      <p:sp>
        <p:nvSpPr>
          <p:cNvPr id="9" name="object 9"/>
          <p:cNvSpPr txBox="1"/>
          <p:nvPr/>
        </p:nvSpPr>
        <p:spPr>
          <a:xfrm>
            <a:off x="2286000" y="612612"/>
            <a:ext cx="932180" cy="514350"/>
          </a:xfrm>
          <a:prstGeom prst="rect">
            <a:avLst/>
          </a:prstGeom>
        </p:spPr>
        <p:txBody>
          <a:bodyPr vert="horz" wrap="square" lIns="0" tIns="13335" rIns="0" bIns="0" rtlCol="0">
            <a:spAutoFit/>
          </a:bodyPr>
          <a:lstStyle/>
          <a:p>
            <a:pPr>
              <a:spcBef>
                <a:spcPts val="105"/>
              </a:spcBef>
            </a:pPr>
            <a:r>
              <a:rPr sz="3200" spc="130" dirty="0">
                <a:latin typeface="Verdana"/>
                <a:cs typeface="Verdana"/>
              </a:rPr>
              <a:t>UML</a:t>
            </a:r>
            <a:endParaRPr sz="3200" dirty="0">
              <a:latin typeface="Verdana"/>
              <a:cs typeface="Verdana"/>
            </a:endParaRPr>
          </a:p>
        </p:txBody>
      </p:sp>
      <p:grpSp>
        <p:nvGrpSpPr>
          <p:cNvPr id="10" name="object 10"/>
          <p:cNvGrpSpPr/>
          <p:nvPr/>
        </p:nvGrpSpPr>
        <p:grpSpPr>
          <a:xfrm>
            <a:off x="6319837" y="1823986"/>
            <a:ext cx="3303270" cy="4556760"/>
            <a:chOff x="4795837" y="1823986"/>
            <a:chExt cx="3303270" cy="4556760"/>
          </a:xfrm>
        </p:grpSpPr>
        <p:sp>
          <p:nvSpPr>
            <p:cNvPr id="11" name="object 11"/>
            <p:cNvSpPr/>
            <p:nvPr/>
          </p:nvSpPr>
          <p:spPr>
            <a:xfrm>
              <a:off x="4800600" y="1828749"/>
              <a:ext cx="3293745" cy="4547235"/>
            </a:xfrm>
            <a:custGeom>
              <a:avLst/>
              <a:gdLst/>
              <a:ahLst/>
              <a:cxnLst/>
              <a:rect l="l" t="t" r="r" b="b"/>
              <a:pathLst>
                <a:path w="3293745" h="4547235">
                  <a:moveTo>
                    <a:pt x="3293745" y="0"/>
                  </a:moveTo>
                  <a:lnTo>
                    <a:pt x="0" y="0"/>
                  </a:lnTo>
                  <a:lnTo>
                    <a:pt x="0" y="4546854"/>
                  </a:lnTo>
                  <a:lnTo>
                    <a:pt x="3293745" y="4546854"/>
                  </a:lnTo>
                  <a:lnTo>
                    <a:pt x="3293745" y="0"/>
                  </a:lnTo>
                  <a:close/>
                </a:path>
              </a:pathLst>
            </a:custGeom>
            <a:solidFill>
              <a:srgbClr val="FFFFCC"/>
            </a:solidFill>
          </p:spPr>
          <p:txBody>
            <a:bodyPr wrap="square" lIns="0" tIns="0" rIns="0" bIns="0" rtlCol="0"/>
            <a:lstStyle/>
            <a:p>
              <a:endParaRPr/>
            </a:p>
          </p:txBody>
        </p:sp>
        <p:sp>
          <p:nvSpPr>
            <p:cNvPr id="12" name="object 12"/>
            <p:cNvSpPr/>
            <p:nvPr/>
          </p:nvSpPr>
          <p:spPr>
            <a:xfrm>
              <a:off x="4800600" y="1828749"/>
              <a:ext cx="3293745" cy="4547235"/>
            </a:xfrm>
            <a:custGeom>
              <a:avLst/>
              <a:gdLst/>
              <a:ahLst/>
              <a:cxnLst/>
              <a:rect l="l" t="t" r="r" b="b"/>
              <a:pathLst>
                <a:path w="3293745" h="4547235">
                  <a:moveTo>
                    <a:pt x="0" y="4546854"/>
                  </a:moveTo>
                  <a:lnTo>
                    <a:pt x="3293745" y="4546854"/>
                  </a:lnTo>
                  <a:lnTo>
                    <a:pt x="3293745" y="0"/>
                  </a:lnTo>
                  <a:lnTo>
                    <a:pt x="0" y="0"/>
                  </a:lnTo>
                  <a:lnTo>
                    <a:pt x="0" y="4546854"/>
                  </a:lnTo>
                  <a:close/>
                </a:path>
              </a:pathLst>
            </a:custGeom>
            <a:ln w="9524">
              <a:solidFill>
                <a:srgbClr val="585858"/>
              </a:solidFill>
            </a:ln>
          </p:spPr>
          <p:txBody>
            <a:bodyPr wrap="square" lIns="0" tIns="0" rIns="0" bIns="0" rtlCol="0"/>
            <a:lstStyle/>
            <a:p>
              <a:endParaRPr/>
            </a:p>
          </p:txBody>
        </p:sp>
      </p:grpSp>
      <p:sp>
        <p:nvSpPr>
          <p:cNvPr id="13" name="object 13"/>
          <p:cNvSpPr txBox="1"/>
          <p:nvPr/>
        </p:nvSpPr>
        <p:spPr>
          <a:xfrm>
            <a:off x="6814693" y="2055621"/>
            <a:ext cx="697865" cy="373380"/>
          </a:xfrm>
          <a:prstGeom prst="rect">
            <a:avLst/>
          </a:prstGeom>
        </p:spPr>
        <p:txBody>
          <a:bodyPr vert="horz" wrap="square" lIns="0" tIns="33020" rIns="0" bIns="0" rtlCol="0">
            <a:spAutoFit/>
          </a:bodyPr>
          <a:lstStyle/>
          <a:p>
            <a:pPr marL="36195" marR="5080" indent="-36830">
              <a:lnSpc>
                <a:spcPts val="1300"/>
              </a:lnSpc>
              <a:spcBef>
                <a:spcPts val="260"/>
              </a:spcBef>
            </a:pPr>
            <a:r>
              <a:rPr sz="1200" b="1" spc="-5" dirty="0">
                <a:solidFill>
                  <a:srgbClr val="0000FF"/>
                </a:solidFill>
                <a:latin typeface="Arial"/>
                <a:cs typeface="Arial"/>
              </a:rPr>
              <a:t>Use</a:t>
            </a:r>
            <a:r>
              <a:rPr sz="1200" b="1" spc="-100" dirty="0">
                <a:solidFill>
                  <a:srgbClr val="0000FF"/>
                </a:solidFill>
                <a:latin typeface="Arial"/>
                <a:cs typeface="Arial"/>
              </a:rPr>
              <a:t> </a:t>
            </a:r>
            <a:r>
              <a:rPr sz="1200" b="1" dirty="0">
                <a:solidFill>
                  <a:srgbClr val="0000FF"/>
                </a:solidFill>
                <a:latin typeface="Arial"/>
                <a:cs typeface="Arial"/>
              </a:rPr>
              <a:t>Case  </a:t>
            </a:r>
            <a:r>
              <a:rPr sz="1200" b="1" spc="-5" dirty="0">
                <a:solidFill>
                  <a:srgbClr val="0000FF"/>
                </a:solidFill>
                <a:latin typeface="Arial"/>
                <a:cs typeface="Arial"/>
              </a:rPr>
              <a:t>Diagram</a:t>
            </a:r>
            <a:endParaRPr sz="1200">
              <a:latin typeface="Arial"/>
              <a:cs typeface="Arial"/>
            </a:endParaRPr>
          </a:p>
        </p:txBody>
      </p:sp>
      <p:grpSp>
        <p:nvGrpSpPr>
          <p:cNvPr id="14" name="object 14"/>
          <p:cNvGrpSpPr/>
          <p:nvPr/>
        </p:nvGrpSpPr>
        <p:grpSpPr>
          <a:xfrm>
            <a:off x="6525196" y="2378900"/>
            <a:ext cx="990600" cy="1525270"/>
            <a:chOff x="5001196" y="2378900"/>
            <a:chExt cx="990600" cy="1525270"/>
          </a:xfrm>
        </p:grpSpPr>
        <p:sp>
          <p:nvSpPr>
            <p:cNvPr id="15" name="object 15"/>
            <p:cNvSpPr/>
            <p:nvPr/>
          </p:nvSpPr>
          <p:spPr>
            <a:xfrm>
              <a:off x="5270119" y="2383663"/>
              <a:ext cx="490220" cy="1515745"/>
            </a:xfrm>
            <a:custGeom>
              <a:avLst/>
              <a:gdLst/>
              <a:ahLst/>
              <a:cxnLst/>
              <a:rect l="l" t="t" r="r" b="b"/>
              <a:pathLst>
                <a:path w="490220" h="1515745">
                  <a:moveTo>
                    <a:pt x="0" y="1515618"/>
                  </a:moveTo>
                  <a:lnTo>
                    <a:pt x="489724" y="1515618"/>
                  </a:lnTo>
                  <a:lnTo>
                    <a:pt x="489724" y="0"/>
                  </a:lnTo>
                  <a:lnTo>
                    <a:pt x="0" y="0"/>
                  </a:lnTo>
                  <a:lnTo>
                    <a:pt x="0" y="1515618"/>
                  </a:lnTo>
                  <a:close/>
                </a:path>
              </a:pathLst>
            </a:custGeom>
            <a:ln w="9524">
              <a:solidFill>
                <a:srgbClr val="585858"/>
              </a:solidFill>
            </a:ln>
          </p:spPr>
          <p:txBody>
            <a:bodyPr wrap="square" lIns="0" tIns="0" rIns="0" bIns="0" rtlCol="0"/>
            <a:lstStyle/>
            <a:p>
              <a:endParaRPr/>
            </a:p>
          </p:txBody>
        </p:sp>
        <p:sp>
          <p:nvSpPr>
            <p:cNvPr id="16" name="object 16"/>
            <p:cNvSpPr/>
            <p:nvPr/>
          </p:nvSpPr>
          <p:spPr>
            <a:xfrm>
              <a:off x="5423916" y="2658364"/>
              <a:ext cx="166115" cy="133858"/>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146802" y="2762631"/>
              <a:ext cx="268605" cy="219710"/>
            </a:xfrm>
            <a:custGeom>
              <a:avLst/>
              <a:gdLst/>
              <a:ahLst/>
              <a:cxnLst/>
              <a:rect l="l" t="t" r="r" b="b"/>
              <a:pathLst>
                <a:path w="268604" h="219710">
                  <a:moveTo>
                    <a:pt x="263872" y="3610"/>
                  </a:moveTo>
                  <a:lnTo>
                    <a:pt x="261099" y="3960"/>
                  </a:lnTo>
                  <a:lnTo>
                    <a:pt x="0" y="216916"/>
                  </a:lnTo>
                  <a:lnTo>
                    <a:pt x="1905" y="219329"/>
                  </a:lnTo>
                  <a:lnTo>
                    <a:pt x="262964" y="6280"/>
                  </a:lnTo>
                  <a:lnTo>
                    <a:pt x="263872" y="3610"/>
                  </a:lnTo>
                  <a:close/>
                </a:path>
                <a:path w="268604" h="219710">
                  <a:moveTo>
                    <a:pt x="268135" y="635"/>
                  </a:moveTo>
                  <a:lnTo>
                    <a:pt x="265175" y="635"/>
                  </a:lnTo>
                  <a:lnTo>
                    <a:pt x="267081" y="2921"/>
                  </a:lnTo>
                  <a:lnTo>
                    <a:pt x="262964" y="6280"/>
                  </a:lnTo>
                  <a:lnTo>
                    <a:pt x="245110" y="58801"/>
                  </a:lnTo>
                  <a:lnTo>
                    <a:pt x="245490" y="59690"/>
                  </a:lnTo>
                  <a:lnTo>
                    <a:pt x="246380" y="59944"/>
                  </a:lnTo>
                  <a:lnTo>
                    <a:pt x="247142" y="60198"/>
                  </a:lnTo>
                  <a:lnTo>
                    <a:pt x="248031" y="59817"/>
                  </a:lnTo>
                  <a:lnTo>
                    <a:pt x="268135" y="635"/>
                  </a:lnTo>
                  <a:close/>
                </a:path>
                <a:path w="268604" h="219710">
                  <a:moveTo>
                    <a:pt x="268350" y="0"/>
                  </a:moveTo>
                  <a:lnTo>
                    <a:pt x="206501" y="7747"/>
                  </a:lnTo>
                  <a:lnTo>
                    <a:pt x="205612" y="7874"/>
                  </a:lnTo>
                  <a:lnTo>
                    <a:pt x="205105" y="8636"/>
                  </a:lnTo>
                  <a:lnTo>
                    <a:pt x="205232" y="10287"/>
                  </a:lnTo>
                  <a:lnTo>
                    <a:pt x="205994" y="10922"/>
                  </a:lnTo>
                  <a:lnTo>
                    <a:pt x="206883" y="10795"/>
                  </a:lnTo>
                  <a:lnTo>
                    <a:pt x="261099" y="3960"/>
                  </a:lnTo>
                  <a:lnTo>
                    <a:pt x="265175" y="635"/>
                  </a:lnTo>
                  <a:lnTo>
                    <a:pt x="268135" y="635"/>
                  </a:lnTo>
                  <a:lnTo>
                    <a:pt x="268350" y="0"/>
                  </a:lnTo>
                  <a:close/>
                </a:path>
                <a:path w="268604" h="219710">
                  <a:moveTo>
                    <a:pt x="265705" y="1270"/>
                  </a:moveTo>
                  <a:lnTo>
                    <a:pt x="264668" y="1270"/>
                  </a:lnTo>
                  <a:lnTo>
                    <a:pt x="266319" y="3302"/>
                  </a:lnTo>
                  <a:lnTo>
                    <a:pt x="263872" y="3610"/>
                  </a:lnTo>
                  <a:lnTo>
                    <a:pt x="262964" y="6280"/>
                  </a:lnTo>
                  <a:lnTo>
                    <a:pt x="267081" y="2921"/>
                  </a:lnTo>
                  <a:lnTo>
                    <a:pt x="265705" y="1270"/>
                  </a:lnTo>
                  <a:close/>
                </a:path>
                <a:path w="268604" h="219710">
                  <a:moveTo>
                    <a:pt x="265175" y="635"/>
                  </a:moveTo>
                  <a:lnTo>
                    <a:pt x="261099" y="3960"/>
                  </a:lnTo>
                  <a:lnTo>
                    <a:pt x="263872" y="3610"/>
                  </a:lnTo>
                  <a:lnTo>
                    <a:pt x="264668" y="1270"/>
                  </a:lnTo>
                  <a:lnTo>
                    <a:pt x="265705" y="1270"/>
                  </a:lnTo>
                  <a:lnTo>
                    <a:pt x="265175" y="635"/>
                  </a:lnTo>
                  <a:close/>
                </a:path>
                <a:path w="268604" h="219710">
                  <a:moveTo>
                    <a:pt x="264668" y="1270"/>
                  </a:moveTo>
                  <a:lnTo>
                    <a:pt x="263872" y="3610"/>
                  </a:lnTo>
                  <a:lnTo>
                    <a:pt x="266319" y="3302"/>
                  </a:lnTo>
                  <a:lnTo>
                    <a:pt x="264668" y="1270"/>
                  </a:lnTo>
                  <a:close/>
                </a:path>
              </a:pathLst>
            </a:custGeom>
            <a:solidFill>
              <a:srgbClr val="585858"/>
            </a:solidFill>
          </p:spPr>
          <p:txBody>
            <a:bodyPr wrap="square" lIns="0" tIns="0" rIns="0" bIns="0" rtlCol="0"/>
            <a:lstStyle/>
            <a:p>
              <a:endParaRPr/>
            </a:p>
          </p:txBody>
        </p:sp>
        <p:sp>
          <p:nvSpPr>
            <p:cNvPr id="18" name="object 18"/>
            <p:cNvSpPr/>
            <p:nvPr/>
          </p:nvSpPr>
          <p:spPr>
            <a:xfrm>
              <a:off x="5423916" y="3485134"/>
              <a:ext cx="167767" cy="136651"/>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5423916" y="3071749"/>
              <a:ext cx="167767" cy="133857"/>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5589143" y="2709544"/>
              <a:ext cx="402590" cy="825500"/>
            </a:xfrm>
            <a:custGeom>
              <a:avLst/>
              <a:gdLst/>
              <a:ahLst/>
              <a:cxnLst/>
              <a:rect l="l" t="t" r="r" b="b"/>
              <a:pathLst>
                <a:path w="402589" h="825500">
                  <a:moveTo>
                    <a:pt x="389890" y="127762"/>
                  </a:moveTo>
                  <a:lnTo>
                    <a:pt x="350139" y="79629"/>
                  </a:lnTo>
                  <a:lnTo>
                    <a:pt x="349504" y="78994"/>
                  </a:lnTo>
                  <a:lnTo>
                    <a:pt x="348615" y="78994"/>
                  </a:lnTo>
                  <a:lnTo>
                    <a:pt x="347345" y="80010"/>
                  </a:lnTo>
                  <a:lnTo>
                    <a:pt x="347218" y="81026"/>
                  </a:lnTo>
                  <a:lnTo>
                    <a:pt x="347726" y="81661"/>
                  </a:lnTo>
                  <a:lnTo>
                    <a:pt x="382562" y="123685"/>
                  </a:lnTo>
                  <a:lnTo>
                    <a:pt x="10160" y="0"/>
                  </a:lnTo>
                  <a:lnTo>
                    <a:pt x="9144" y="2794"/>
                  </a:lnTo>
                  <a:lnTo>
                    <a:pt x="381558" y="126606"/>
                  </a:lnTo>
                  <a:lnTo>
                    <a:pt x="328549" y="139446"/>
                  </a:lnTo>
                  <a:lnTo>
                    <a:pt x="327787" y="139573"/>
                  </a:lnTo>
                  <a:lnTo>
                    <a:pt x="327279" y="140462"/>
                  </a:lnTo>
                  <a:lnTo>
                    <a:pt x="327406" y="141224"/>
                  </a:lnTo>
                  <a:lnTo>
                    <a:pt x="327660" y="142113"/>
                  </a:lnTo>
                  <a:lnTo>
                    <a:pt x="328422" y="142621"/>
                  </a:lnTo>
                  <a:lnTo>
                    <a:pt x="329311" y="142367"/>
                  </a:lnTo>
                  <a:lnTo>
                    <a:pt x="387781" y="128270"/>
                  </a:lnTo>
                  <a:lnTo>
                    <a:pt x="389890" y="127762"/>
                  </a:lnTo>
                  <a:close/>
                </a:path>
                <a:path w="402589" h="825500">
                  <a:moveTo>
                    <a:pt x="395224" y="292735"/>
                  </a:moveTo>
                  <a:lnTo>
                    <a:pt x="394208" y="289814"/>
                  </a:lnTo>
                  <a:lnTo>
                    <a:pt x="7302" y="424929"/>
                  </a:lnTo>
                  <a:lnTo>
                    <a:pt x="41910" y="381762"/>
                  </a:lnTo>
                  <a:lnTo>
                    <a:pt x="41783" y="380746"/>
                  </a:lnTo>
                  <a:lnTo>
                    <a:pt x="40513" y="379730"/>
                  </a:lnTo>
                  <a:lnTo>
                    <a:pt x="39497" y="379857"/>
                  </a:lnTo>
                  <a:lnTo>
                    <a:pt x="0" y="429133"/>
                  </a:lnTo>
                  <a:lnTo>
                    <a:pt x="60833" y="442849"/>
                  </a:lnTo>
                  <a:lnTo>
                    <a:pt x="61595" y="443103"/>
                  </a:lnTo>
                  <a:lnTo>
                    <a:pt x="62484" y="442595"/>
                  </a:lnTo>
                  <a:lnTo>
                    <a:pt x="62738" y="440944"/>
                  </a:lnTo>
                  <a:lnTo>
                    <a:pt x="62230" y="440055"/>
                  </a:lnTo>
                  <a:lnTo>
                    <a:pt x="61468" y="439928"/>
                  </a:lnTo>
                  <a:lnTo>
                    <a:pt x="15963" y="429641"/>
                  </a:lnTo>
                  <a:lnTo>
                    <a:pt x="8191" y="427888"/>
                  </a:lnTo>
                  <a:lnTo>
                    <a:pt x="395224" y="292735"/>
                  </a:lnTo>
                  <a:close/>
                </a:path>
                <a:path w="402589" h="825500">
                  <a:moveTo>
                    <a:pt x="402209" y="427355"/>
                  </a:moveTo>
                  <a:lnTo>
                    <a:pt x="400050" y="425196"/>
                  </a:lnTo>
                  <a:lnTo>
                    <a:pt x="7924" y="818324"/>
                  </a:lnTo>
                  <a:lnTo>
                    <a:pt x="20066" y="765175"/>
                  </a:lnTo>
                  <a:lnTo>
                    <a:pt x="20320" y="764286"/>
                  </a:lnTo>
                  <a:lnTo>
                    <a:pt x="19812" y="763524"/>
                  </a:lnTo>
                  <a:lnTo>
                    <a:pt x="18923" y="763270"/>
                  </a:lnTo>
                  <a:lnTo>
                    <a:pt x="18161" y="763143"/>
                  </a:lnTo>
                  <a:lnTo>
                    <a:pt x="17272" y="763651"/>
                  </a:lnTo>
                  <a:lnTo>
                    <a:pt x="17145" y="764413"/>
                  </a:lnTo>
                  <a:lnTo>
                    <a:pt x="3175" y="825246"/>
                  </a:lnTo>
                  <a:lnTo>
                    <a:pt x="7543" y="824230"/>
                  </a:lnTo>
                  <a:lnTo>
                    <a:pt x="63881" y="811149"/>
                  </a:lnTo>
                  <a:lnTo>
                    <a:pt x="64770" y="810895"/>
                  </a:lnTo>
                  <a:lnTo>
                    <a:pt x="65278" y="810133"/>
                  </a:lnTo>
                  <a:lnTo>
                    <a:pt x="65024" y="809244"/>
                  </a:lnTo>
                  <a:lnTo>
                    <a:pt x="64897" y="808482"/>
                  </a:lnTo>
                  <a:lnTo>
                    <a:pt x="64008" y="807974"/>
                  </a:lnTo>
                  <a:lnTo>
                    <a:pt x="63246" y="808101"/>
                  </a:lnTo>
                  <a:lnTo>
                    <a:pt x="10071" y="820496"/>
                  </a:lnTo>
                  <a:lnTo>
                    <a:pt x="402209" y="427355"/>
                  </a:lnTo>
                  <a:close/>
                </a:path>
              </a:pathLst>
            </a:custGeom>
            <a:solidFill>
              <a:srgbClr val="585858"/>
            </a:solidFill>
          </p:spPr>
          <p:txBody>
            <a:bodyPr wrap="square" lIns="0" tIns="0" rIns="0" bIns="0" rtlCol="0"/>
            <a:lstStyle/>
            <a:p>
              <a:endParaRPr/>
            </a:p>
          </p:txBody>
        </p:sp>
        <p:sp>
          <p:nvSpPr>
            <p:cNvPr id="21" name="object 21"/>
            <p:cNvSpPr/>
            <p:nvPr/>
          </p:nvSpPr>
          <p:spPr>
            <a:xfrm>
              <a:off x="5005959" y="3198895"/>
              <a:ext cx="113030" cy="66040"/>
            </a:xfrm>
            <a:custGeom>
              <a:avLst/>
              <a:gdLst/>
              <a:ahLst/>
              <a:cxnLst/>
              <a:rect l="l" t="t" r="r" b="b"/>
              <a:pathLst>
                <a:path w="113029" h="66039">
                  <a:moveTo>
                    <a:pt x="0" y="66020"/>
                  </a:moveTo>
                  <a:lnTo>
                    <a:pt x="112765" y="66020"/>
                  </a:lnTo>
                  <a:lnTo>
                    <a:pt x="112765" y="0"/>
                  </a:lnTo>
                  <a:lnTo>
                    <a:pt x="0" y="0"/>
                  </a:lnTo>
                  <a:lnTo>
                    <a:pt x="0" y="6602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6504685" y="3179444"/>
            <a:ext cx="179070" cy="73738"/>
          </a:xfrm>
          <a:prstGeom prst="rect">
            <a:avLst/>
          </a:prstGeom>
        </p:spPr>
        <p:txBody>
          <a:bodyPr vert="horz" wrap="square" lIns="0" tIns="12065" rIns="0" bIns="0" rtlCol="0">
            <a:spAutoFit/>
          </a:bodyPr>
          <a:lstStyle/>
          <a:p>
            <a:pPr>
              <a:spcBef>
                <a:spcPts val="95"/>
              </a:spcBef>
            </a:pPr>
            <a:r>
              <a:rPr sz="400" spc="-10" dirty="0">
                <a:latin typeface="Arial"/>
                <a:cs typeface="Arial"/>
              </a:rPr>
              <a:t>Actor</a:t>
            </a:r>
            <a:r>
              <a:rPr sz="400" spc="-25" dirty="0">
                <a:latin typeface="Arial"/>
                <a:cs typeface="Arial"/>
              </a:rPr>
              <a:t> </a:t>
            </a:r>
            <a:r>
              <a:rPr sz="400" spc="-5" dirty="0">
                <a:latin typeface="Arial"/>
                <a:cs typeface="Arial"/>
              </a:rPr>
              <a:t>A</a:t>
            </a:r>
            <a:endParaRPr sz="400">
              <a:latin typeface="Arial"/>
              <a:cs typeface="Arial"/>
            </a:endParaRPr>
          </a:p>
        </p:txBody>
      </p:sp>
      <p:sp>
        <p:nvSpPr>
          <p:cNvPr id="23" name="object 23"/>
          <p:cNvSpPr/>
          <p:nvPr/>
        </p:nvSpPr>
        <p:spPr>
          <a:xfrm>
            <a:off x="6942329" y="2834405"/>
            <a:ext cx="180975" cy="66040"/>
          </a:xfrm>
          <a:custGeom>
            <a:avLst/>
            <a:gdLst/>
            <a:ahLst/>
            <a:cxnLst/>
            <a:rect l="l" t="t" r="r" b="b"/>
            <a:pathLst>
              <a:path w="180975" h="66039">
                <a:moveTo>
                  <a:pt x="0" y="66020"/>
                </a:moveTo>
                <a:lnTo>
                  <a:pt x="180428" y="66020"/>
                </a:lnTo>
                <a:lnTo>
                  <a:pt x="180428" y="0"/>
                </a:lnTo>
                <a:lnTo>
                  <a:pt x="0" y="0"/>
                </a:lnTo>
                <a:lnTo>
                  <a:pt x="0" y="66020"/>
                </a:lnTo>
                <a:close/>
              </a:path>
            </a:pathLst>
          </a:custGeom>
          <a:ln w="9524">
            <a:solidFill>
              <a:srgbClr val="000000"/>
            </a:solidFill>
          </a:ln>
        </p:spPr>
        <p:txBody>
          <a:bodyPr wrap="square" lIns="0" tIns="0" rIns="0" bIns="0" rtlCol="0"/>
          <a:lstStyle/>
          <a:p>
            <a:endParaRPr/>
          </a:p>
        </p:txBody>
      </p:sp>
      <p:sp>
        <p:nvSpPr>
          <p:cNvPr id="24" name="object 24"/>
          <p:cNvSpPr txBox="1"/>
          <p:nvPr/>
        </p:nvSpPr>
        <p:spPr>
          <a:xfrm>
            <a:off x="6900927" y="2814573"/>
            <a:ext cx="278765"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1</a:t>
            </a:r>
            <a:endParaRPr sz="400">
              <a:latin typeface="Arial"/>
              <a:cs typeface="Arial"/>
            </a:endParaRPr>
          </a:p>
        </p:txBody>
      </p:sp>
      <p:sp>
        <p:nvSpPr>
          <p:cNvPr id="25" name="object 25"/>
          <p:cNvSpPr/>
          <p:nvPr/>
        </p:nvSpPr>
        <p:spPr>
          <a:xfrm>
            <a:off x="6940804" y="3241948"/>
            <a:ext cx="180975" cy="66040"/>
          </a:xfrm>
          <a:custGeom>
            <a:avLst/>
            <a:gdLst/>
            <a:ahLst/>
            <a:cxnLst/>
            <a:rect l="l" t="t" r="r" b="b"/>
            <a:pathLst>
              <a:path w="180975" h="66039">
                <a:moveTo>
                  <a:pt x="0" y="66020"/>
                </a:moveTo>
                <a:lnTo>
                  <a:pt x="180428" y="66020"/>
                </a:lnTo>
                <a:lnTo>
                  <a:pt x="180428" y="0"/>
                </a:lnTo>
                <a:lnTo>
                  <a:pt x="0" y="0"/>
                </a:lnTo>
                <a:lnTo>
                  <a:pt x="0" y="66020"/>
                </a:lnTo>
                <a:close/>
              </a:path>
            </a:pathLst>
          </a:custGeom>
          <a:ln w="9524">
            <a:solidFill>
              <a:srgbClr val="000000"/>
            </a:solidFill>
          </a:ln>
        </p:spPr>
        <p:txBody>
          <a:bodyPr wrap="square" lIns="0" tIns="0" rIns="0" bIns="0" rtlCol="0"/>
          <a:lstStyle/>
          <a:p>
            <a:endParaRPr/>
          </a:p>
        </p:txBody>
      </p:sp>
      <p:sp>
        <p:nvSpPr>
          <p:cNvPr id="26" name="object 26"/>
          <p:cNvSpPr txBox="1"/>
          <p:nvPr/>
        </p:nvSpPr>
        <p:spPr>
          <a:xfrm>
            <a:off x="6899402" y="3222498"/>
            <a:ext cx="278130"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2</a:t>
            </a:r>
            <a:endParaRPr sz="400">
              <a:latin typeface="Arial"/>
              <a:cs typeface="Arial"/>
            </a:endParaRPr>
          </a:p>
        </p:txBody>
      </p:sp>
      <p:sp>
        <p:nvSpPr>
          <p:cNvPr id="27" name="object 27"/>
          <p:cNvSpPr/>
          <p:nvPr/>
        </p:nvSpPr>
        <p:spPr>
          <a:xfrm>
            <a:off x="6931152" y="3663968"/>
            <a:ext cx="179070" cy="66040"/>
          </a:xfrm>
          <a:custGeom>
            <a:avLst/>
            <a:gdLst/>
            <a:ahLst/>
            <a:cxnLst/>
            <a:rect l="l" t="t" r="r" b="b"/>
            <a:pathLst>
              <a:path w="179070" h="66039">
                <a:moveTo>
                  <a:pt x="0" y="66020"/>
                </a:moveTo>
                <a:lnTo>
                  <a:pt x="178815" y="66020"/>
                </a:lnTo>
                <a:lnTo>
                  <a:pt x="178815" y="0"/>
                </a:lnTo>
                <a:lnTo>
                  <a:pt x="0" y="0"/>
                </a:lnTo>
                <a:lnTo>
                  <a:pt x="0" y="66020"/>
                </a:lnTo>
                <a:close/>
              </a:path>
            </a:pathLst>
          </a:custGeom>
          <a:ln w="9525">
            <a:solidFill>
              <a:srgbClr val="000000"/>
            </a:solidFill>
          </a:ln>
        </p:spPr>
        <p:txBody>
          <a:bodyPr wrap="square" lIns="0" tIns="0" rIns="0" bIns="0" rtlCol="0"/>
          <a:lstStyle/>
          <a:p>
            <a:endParaRPr/>
          </a:p>
        </p:txBody>
      </p:sp>
      <p:sp>
        <p:nvSpPr>
          <p:cNvPr id="28" name="object 28"/>
          <p:cNvSpPr txBox="1"/>
          <p:nvPr/>
        </p:nvSpPr>
        <p:spPr>
          <a:xfrm>
            <a:off x="6890004" y="3644646"/>
            <a:ext cx="278765"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3</a:t>
            </a:r>
            <a:endParaRPr sz="400">
              <a:latin typeface="Arial"/>
              <a:cs typeface="Arial"/>
            </a:endParaRPr>
          </a:p>
        </p:txBody>
      </p:sp>
      <p:sp>
        <p:nvSpPr>
          <p:cNvPr id="29" name="object 29"/>
          <p:cNvSpPr/>
          <p:nvPr/>
        </p:nvSpPr>
        <p:spPr>
          <a:xfrm>
            <a:off x="7528814" y="3196101"/>
            <a:ext cx="113030" cy="66040"/>
          </a:xfrm>
          <a:custGeom>
            <a:avLst/>
            <a:gdLst/>
            <a:ahLst/>
            <a:cxnLst/>
            <a:rect l="l" t="t" r="r" b="b"/>
            <a:pathLst>
              <a:path w="113029" h="66039">
                <a:moveTo>
                  <a:pt x="0" y="66020"/>
                </a:moveTo>
                <a:lnTo>
                  <a:pt x="112765" y="66020"/>
                </a:lnTo>
                <a:lnTo>
                  <a:pt x="112765" y="0"/>
                </a:lnTo>
                <a:lnTo>
                  <a:pt x="0" y="0"/>
                </a:lnTo>
                <a:lnTo>
                  <a:pt x="0" y="66020"/>
                </a:lnTo>
                <a:close/>
              </a:path>
            </a:pathLst>
          </a:custGeom>
          <a:ln w="9525">
            <a:solidFill>
              <a:srgbClr val="000000"/>
            </a:solidFill>
          </a:ln>
        </p:spPr>
        <p:txBody>
          <a:bodyPr wrap="square" lIns="0" tIns="0" rIns="0" bIns="0" rtlCol="0"/>
          <a:lstStyle/>
          <a:p>
            <a:endParaRPr/>
          </a:p>
        </p:txBody>
      </p:sp>
      <p:sp>
        <p:nvSpPr>
          <p:cNvPr id="30" name="object 30"/>
          <p:cNvSpPr txBox="1"/>
          <p:nvPr/>
        </p:nvSpPr>
        <p:spPr>
          <a:xfrm>
            <a:off x="7503921" y="3176397"/>
            <a:ext cx="179070" cy="73738"/>
          </a:xfrm>
          <a:prstGeom prst="rect">
            <a:avLst/>
          </a:prstGeom>
        </p:spPr>
        <p:txBody>
          <a:bodyPr vert="horz" wrap="square" lIns="0" tIns="12065" rIns="0" bIns="0" rtlCol="0">
            <a:spAutoFit/>
          </a:bodyPr>
          <a:lstStyle/>
          <a:p>
            <a:pPr>
              <a:spcBef>
                <a:spcPts val="95"/>
              </a:spcBef>
            </a:pPr>
            <a:r>
              <a:rPr sz="400" spc="-10" dirty="0">
                <a:latin typeface="Arial"/>
                <a:cs typeface="Arial"/>
              </a:rPr>
              <a:t>Actor</a:t>
            </a:r>
            <a:r>
              <a:rPr sz="400" spc="-25" dirty="0">
                <a:latin typeface="Arial"/>
                <a:cs typeface="Arial"/>
              </a:rPr>
              <a:t> </a:t>
            </a:r>
            <a:r>
              <a:rPr sz="400" spc="-5" dirty="0">
                <a:latin typeface="Arial"/>
                <a:cs typeface="Arial"/>
              </a:rPr>
              <a:t>B</a:t>
            </a:r>
            <a:endParaRPr sz="400">
              <a:latin typeface="Arial"/>
              <a:cs typeface="Arial"/>
            </a:endParaRPr>
          </a:p>
        </p:txBody>
      </p:sp>
      <p:grpSp>
        <p:nvGrpSpPr>
          <p:cNvPr id="31" name="object 31"/>
          <p:cNvGrpSpPr/>
          <p:nvPr/>
        </p:nvGrpSpPr>
        <p:grpSpPr>
          <a:xfrm>
            <a:off x="6570980" y="2850770"/>
            <a:ext cx="1050925" cy="297815"/>
            <a:chOff x="5046979" y="2850769"/>
            <a:chExt cx="1050925" cy="297815"/>
          </a:xfrm>
        </p:grpSpPr>
        <p:sp>
          <p:nvSpPr>
            <p:cNvPr id="32" name="object 32"/>
            <p:cNvSpPr/>
            <p:nvPr/>
          </p:nvSpPr>
          <p:spPr>
            <a:xfrm>
              <a:off x="5046979" y="2913888"/>
              <a:ext cx="64642" cy="234314"/>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6032880" y="2850769"/>
              <a:ext cx="64642" cy="234187"/>
            </a:xfrm>
            <a:prstGeom prst="rect">
              <a:avLst/>
            </a:prstGeom>
            <a:blipFill>
              <a:blip r:embed="rId6" cstate="print"/>
              <a:stretch>
                <a:fillRect/>
              </a:stretch>
            </a:blipFill>
          </p:spPr>
          <p:txBody>
            <a:bodyPr wrap="square" lIns="0" tIns="0" rIns="0" bIns="0" rtlCol="0"/>
            <a:lstStyle/>
            <a:p>
              <a:endParaRPr/>
            </a:p>
          </p:txBody>
        </p:sp>
      </p:grpSp>
      <p:sp>
        <p:nvSpPr>
          <p:cNvPr id="34" name="object 34"/>
          <p:cNvSpPr txBox="1"/>
          <p:nvPr/>
        </p:nvSpPr>
        <p:spPr>
          <a:xfrm>
            <a:off x="8264907" y="6013805"/>
            <a:ext cx="1071245" cy="197490"/>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Class</a:t>
            </a:r>
            <a:r>
              <a:rPr sz="1200" b="1" spc="-55"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p:txBody>
      </p:sp>
      <p:sp>
        <p:nvSpPr>
          <p:cNvPr id="35" name="object 35"/>
          <p:cNvSpPr txBox="1"/>
          <p:nvPr/>
        </p:nvSpPr>
        <p:spPr>
          <a:xfrm>
            <a:off x="8943467" y="5585256"/>
            <a:ext cx="5334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G</a:t>
            </a:r>
            <a:r>
              <a:rPr sz="100" spc="-5" dirty="0">
                <a:latin typeface="Arial"/>
                <a:cs typeface="Arial"/>
              </a:rPr>
              <a:t>r</a:t>
            </a:r>
            <a:r>
              <a:rPr sz="100" spc="-15" dirty="0">
                <a:latin typeface="Arial"/>
                <a:cs typeface="Arial"/>
              </a:rPr>
              <a:t>p</a:t>
            </a:r>
            <a:r>
              <a:rPr sz="100" spc="-5" dirty="0">
                <a:latin typeface="Arial"/>
                <a:cs typeface="Arial"/>
              </a:rPr>
              <a:t>File</a:t>
            </a:r>
            <a:endParaRPr sz="100">
              <a:latin typeface="Arial"/>
              <a:cs typeface="Arial"/>
            </a:endParaRPr>
          </a:p>
        </p:txBody>
      </p:sp>
      <p:sp>
        <p:nvSpPr>
          <p:cNvPr id="36" name="object 36"/>
          <p:cNvSpPr txBox="1"/>
          <p:nvPr/>
        </p:nvSpPr>
        <p:spPr>
          <a:xfrm>
            <a:off x="8951722" y="5689498"/>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sp>
        <p:nvSpPr>
          <p:cNvPr id="37" name="object 37"/>
          <p:cNvSpPr/>
          <p:nvPr/>
        </p:nvSpPr>
        <p:spPr>
          <a:xfrm>
            <a:off x="8908416" y="5702359"/>
            <a:ext cx="24705" cy="178313"/>
          </a:xfrm>
          <a:prstGeom prst="rect">
            <a:avLst/>
          </a:prstGeom>
          <a:blipFill>
            <a:blip r:embed="rId7" cstate="print"/>
            <a:stretch>
              <a:fillRect/>
            </a:stretch>
          </a:blipFill>
        </p:spPr>
        <p:txBody>
          <a:bodyPr wrap="square" lIns="0" tIns="0" rIns="0" bIns="0" rtlCol="0"/>
          <a:lstStyle/>
          <a:p>
            <a:endParaRPr/>
          </a:p>
        </p:txBody>
      </p:sp>
      <p:sp>
        <p:nvSpPr>
          <p:cNvPr id="38" name="object 38"/>
          <p:cNvSpPr txBox="1"/>
          <p:nvPr/>
        </p:nvSpPr>
        <p:spPr>
          <a:xfrm>
            <a:off x="8953245" y="5726683"/>
            <a:ext cx="508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open(</a:t>
            </a:r>
            <a:r>
              <a:rPr sz="100" spc="-10" dirty="0">
                <a:latin typeface="Arial"/>
                <a:cs typeface="Arial"/>
              </a:rPr>
              <a:t> </a:t>
            </a:r>
            <a:r>
              <a:rPr sz="100" spc="-5" dirty="0">
                <a:latin typeface="Arial"/>
                <a:cs typeface="Arial"/>
              </a:rPr>
              <a:t>)</a:t>
            </a:r>
            <a:endParaRPr sz="100">
              <a:latin typeface="Arial"/>
              <a:cs typeface="Arial"/>
            </a:endParaRPr>
          </a:p>
        </p:txBody>
      </p:sp>
      <p:sp>
        <p:nvSpPr>
          <p:cNvPr id="39" name="object 39"/>
          <p:cNvSpPr txBox="1"/>
          <p:nvPr/>
        </p:nvSpPr>
        <p:spPr>
          <a:xfrm>
            <a:off x="8953500" y="5763870"/>
            <a:ext cx="61594" cy="6155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3175"/>
            <a:r>
              <a:rPr sz="100" spc="-5" dirty="0">
                <a:latin typeface="Arial"/>
                <a:cs typeface="Arial"/>
              </a:rPr>
              <a:t>cr</a:t>
            </a:r>
            <a:r>
              <a:rPr sz="100" spc="-15" dirty="0">
                <a:latin typeface="Arial"/>
                <a:cs typeface="Arial"/>
              </a:rPr>
              <a:t>ea</a:t>
            </a:r>
            <a:r>
              <a:rPr sz="100" spc="-10" dirty="0">
                <a:latin typeface="Arial"/>
                <a:cs typeface="Arial"/>
              </a:rPr>
              <a:t>t</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a:p>
            <a:pPr>
              <a:spcBef>
                <a:spcPts val="35"/>
              </a:spcBef>
            </a:pPr>
            <a:endParaRPr sz="100">
              <a:latin typeface="Arial"/>
              <a:cs typeface="Arial"/>
            </a:endParaRPr>
          </a:p>
          <a:p>
            <a:pPr>
              <a:lnSpc>
                <a:spcPct val="100000"/>
              </a:lnSpc>
            </a:pPr>
            <a:r>
              <a:rPr sz="100" spc="-10" dirty="0">
                <a:latin typeface="Arial"/>
                <a:cs typeface="Arial"/>
              </a:rPr>
              <a:t>f</a:t>
            </a:r>
            <a:r>
              <a:rPr sz="100" spc="-5" dirty="0">
                <a:latin typeface="Arial"/>
                <a:cs typeface="Arial"/>
              </a:rPr>
              <a:t>illFil</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p:txBody>
      </p:sp>
      <p:sp>
        <p:nvSpPr>
          <p:cNvPr id="40" name="object 40"/>
          <p:cNvSpPr txBox="1"/>
          <p:nvPr/>
        </p:nvSpPr>
        <p:spPr>
          <a:xfrm>
            <a:off x="8491728" y="5377433"/>
            <a:ext cx="3048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r</a:t>
            </a:r>
            <a:r>
              <a:rPr sz="100" spc="-15" dirty="0">
                <a:latin typeface="Arial"/>
                <a:cs typeface="Arial"/>
              </a:rPr>
              <a:t>e</a:t>
            </a:r>
            <a:r>
              <a:rPr sz="100" spc="-5" dirty="0">
                <a:latin typeface="Arial"/>
                <a:cs typeface="Arial"/>
              </a:rPr>
              <a:t>p</a:t>
            </a:r>
            <a:endParaRPr sz="100">
              <a:latin typeface="Arial"/>
              <a:cs typeface="Arial"/>
            </a:endParaRPr>
          </a:p>
        </p:txBody>
      </p:sp>
      <p:sp>
        <p:nvSpPr>
          <p:cNvPr id="41" name="object 41"/>
          <p:cNvSpPr/>
          <p:nvPr/>
        </p:nvSpPr>
        <p:spPr>
          <a:xfrm>
            <a:off x="8356600" y="5460898"/>
            <a:ext cx="199390" cy="483234"/>
          </a:xfrm>
          <a:custGeom>
            <a:avLst/>
            <a:gdLst/>
            <a:ahLst/>
            <a:cxnLst/>
            <a:rect l="l" t="t" r="r" b="b"/>
            <a:pathLst>
              <a:path w="199390" h="483235">
                <a:moveTo>
                  <a:pt x="0" y="482917"/>
                </a:moveTo>
                <a:lnTo>
                  <a:pt x="199288" y="482917"/>
                </a:lnTo>
                <a:lnTo>
                  <a:pt x="199288" y="0"/>
                </a:lnTo>
                <a:lnTo>
                  <a:pt x="0" y="0"/>
                </a:lnTo>
                <a:lnTo>
                  <a:pt x="0" y="482917"/>
                </a:lnTo>
                <a:close/>
              </a:path>
            </a:pathLst>
          </a:custGeom>
          <a:ln w="3175">
            <a:solidFill>
              <a:srgbClr val="000000"/>
            </a:solidFill>
          </a:ln>
        </p:spPr>
        <p:txBody>
          <a:bodyPr wrap="square" lIns="0" tIns="0" rIns="0" bIns="0" rtlCol="0"/>
          <a:lstStyle/>
          <a:p>
            <a:endParaRPr/>
          </a:p>
        </p:txBody>
      </p:sp>
      <p:sp>
        <p:nvSpPr>
          <p:cNvPr id="42" name="object 42"/>
          <p:cNvSpPr txBox="1"/>
          <p:nvPr/>
        </p:nvSpPr>
        <p:spPr>
          <a:xfrm>
            <a:off x="8431657" y="5470397"/>
            <a:ext cx="692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Repository</a:t>
            </a:r>
            <a:endParaRPr sz="100">
              <a:latin typeface="Arial"/>
              <a:cs typeface="Arial"/>
            </a:endParaRPr>
          </a:p>
        </p:txBody>
      </p:sp>
      <p:sp>
        <p:nvSpPr>
          <p:cNvPr id="43" name="object 43"/>
          <p:cNvSpPr txBox="1"/>
          <p:nvPr/>
        </p:nvSpPr>
        <p:spPr>
          <a:xfrm>
            <a:off x="8440546" y="5630063"/>
            <a:ext cx="85090" cy="41037"/>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ts val="114"/>
              </a:lnSpc>
            </a:pPr>
            <a:r>
              <a:rPr sz="100" spc="-15" dirty="0">
                <a:latin typeface="Arial"/>
                <a:cs typeface="Arial"/>
              </a:rPr>
              <a:t>nam</a:t>
            </a:r>
            <a:r>
              <a:rPr sz="100" spc="-5" dirty="0">
                <a:latin typeface="Arial"/>
                <a:cs typeface="Arial"/>
              </a:rPr>
              <a:t>e</a:t>
            </a:r>
            <a:r>
              <a:rPr sz="100" dirty="0">
                <a:latin typeface="Arial"/>
                <a:cs typeface="Arial"/>
              </a:rPr>
              <a:t> </a:t>
            </a:r>
            <a:r>
              <a:rPr sz="100" spc="-15" dirty="0">
                <a:latin typeface="Arial"/>
                <a:cs typeface="Arial"/>
              </a:rPr>
              <a:t> </a:t>
            </a:r>
            <a:r>
              <a:rPr sz="100" spc="-5" dirty="0">
                <a:latin typeface="Arial"/>
                <a:cs typeface="Arial"/>
              </a:rPr>
              <a:t>:</a:t>
            </a:r>
            <a:r>
              <a:rPr sz="100" spc="-10" dirty="0">
                <a:latin typeface="Arial"/>
                <a:cs typeface="Arial"/>
              </a:rPr>
              <a:t> </a:t>
            </a:r>
            <a:r>
              <a:rPr sz="100" spc="-5" dirty="0">
                <a:latin typeface="Arial"/>
                <a:cs typeface="Arial"/>
              </a:rPr>
              <a:t>c</a:t>
            </a:r>
            <a:r>
              <a:rPr sz="100" spc="-15" dirty="0">
                <a:latin typeface="Arial"/>
                <a:cs typeface="Arial"/>
              </a:rPr>
              <a:t>ha</a:t>
            </a:r>
            <a:r>
              <a:rPr sz="100" spc="-5" dirty="0">
                <a:latin typeface="Arial"/>
                <a:cs typeface="Arial"/>
              </a:rPr>
              <a:t>r</a:t>
            </a:r>
            <a:r>
              <a:rPr sz="100" spc="10" dirty="0">
                <a:latin typeface="Arial"/>
                <a:cs typeface="Arial"/>
              </a:rPr>
              <a:t> </a:t>
            </a:r>
            <a:r>
              <a:rPr sz="100" spc="-5" dirty="0">
                <a:latin typeface="Arial"/>
                <a:cs typeface="Arial"/>
              </a:rPr>
              <a:t>*</a:t>
            </a:r>
            <a:endParaRPr sz="100">
              <a:latin typeface="Arial"/>
              <a:cs typeface="Arial"/>
            </a:endParaRPr>
          </a:p>
          <a:p>
            <a:pPr marL="27305">
              <a:lnSpc>
                <a:spcPts val="114"/>
              </a:lnSpc>
            </a:pPr>
            <a:r>
              <a:rPr sz="100" spc="-5" dirty="0">
                <a:latin typeface="Arial"/>
                <a:cs typeface="Arial"/>
              </a:rPr>
              <a:t>= 0</a:t>
            </a:r>
            <a:endParaRPr sz="100">
              <a:latin typeface="Arial"/>
              <a:cs typeface="Arial"/>
            </a:endParaRPr>
          </a:p>
        </p:txBody>
      </p:sp>
      <p:sp>
        <p:nvSpPr>
          <p:cNvPr id="44" name="object 44"/>
          <p:cNvSpPr/>
          <p:nvPr/>
        </p:nvSpPr>
        <p:spPr>
          <a:xfrm>
            <a:off x="8361553" y="5642922"/>
            <a:ext cx="26350" cy="178313"/>
          </a:xfrm>
          <a:prstGeom prst="rect">
            <a:avLst/>
          </a:prstGeom>
          <a:blipFill>
            <a:blip r:embed="rId7" cstate="print"/>
            <a:stretch>
              <a:fillRect/>
            </a:stretch>
          </a:blipFill>
        </p:spPr>
        <p:txBody>
          <a:bodyPr wrap="square" lIns="0" tIns="0" rIns="0" bIns="0" rtlCol="0"/>
          <a:lstStyle/>
          <a:p>
            <a:endParaRPr/>
          </a:p>
        </p:txBody>
      </p:sp>
      <p:sp>
        <p:nvSpPr>
          <p:cNvPr id="45" name="object 45"/>
          <p:cNvSpPr txBox="1"/>
          <p:nvPr/>
        </p:nvSpPr>
        <p:spPr>
          <a:xfrm>
            <a:off x="8417053" y="5704433"/>
            <a:ext cx="704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readDoc( </a:t>
            </a:r>
            <a:r>
              <a:rPr sz="100" spc="-5" dirty="0">
                <a:latin typeface="Arial"/>
                <a:cs typeface="Arial"/>
              </a:rPr>
              <a:t>)</a:t>
            </a:r>
            <a:endParaRPr sz="100">
              <a:latin typeface="Arial"/>
              <a:cs typeface="Arial"/>
            </a:endParaRPr>
          </a:p>
        </p:txBody>
      </p:sp>
      <p:sp>
        <p:nvSpPr>
          <p:cNvPr id="46" name="object 46"/>
          <p:cNvSpPr txBox="1"/>
          <p:nvPr/>
        </p:nvSpPr>
        <p:spPr>
          <a:xfrm>
            <a:off x="8415273" y="5741314"/>
            <a:ext cx="6858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readFile(</a:t>
            </a:r>
            <a:r>
              <a:rPr sz="100" spc="-5" dirty="0">
                <a:latin typeface="Arial"/>
                <a:cs typeface="Arial"/>
              </a:rPr>
              <a:t> )</a:t>
            </a:r>
            <a:endParaRPr sz="100">
              <a:latin typeface="Arial"/>
              <a:cs typeface="Arial"/>
            </a:endParaRPr>
          </a:p>
        </p:txBody>
      </p:sp>
      <p:sp>
        <p:nvSpPr>
          <p:cNvPr id="47" name="object 47"/>
          <p:cNvSpPr txBox="1"/>
          <p:nvPr/>
        </p:nvSpPr>
        <p:spPr>
          <a:xfrm>
            <a:off x="8403970" y="5559297"/>
            <a:ext cx="1117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(from </a:t>
            </a:r>
            <a:r>
              <a:rPr sz="100" spc="-10" dirty="0">
                <a:latin typeface="Arial"/>
                <a:cs typeface="Arial"/>
              </a:rPr>
              <a:t>Persistence)</a:t>
            </a:r>
            <a:endParaRPr sz="100">
              <a:latin typeface="Arial"/>
              <a:cs typeface="Arial"/>
            </a:endParaRPr>
          </a:p>
        </p:txBody>
      </p:sp>
      <p:sp>
        <p:nvSpPr>
          <p:cNvPr id="48" name="object 48"/>
          <p:cNvSpPr/>
          <p:nvPr/>
        </p:nvSpPr>
        <p:spPr>
          <a:xfrm>
            <a:off x="8371458" y="4476471"/>
            <a:ext cx="154940" cy="346075"/>
          </a:xfrm>
          <a:custGeom>
            <a:avLst/>
            <a:gdLst/>
            <a:ahLst/>
            <a:cxnLst/>
            <a:rect l="l" t="t" r="r" b="b"/>
            <a:pathLst>
              <a:path w="154940" h="346075">
                <a:moveTo>
                  <a:pt x="0" y="345465"/>
                </a:moveTo>
                <a:lnTo>
                  <a:pt x="154813" y="345465"/>
                </a:lnTo>
                <a:lnTo>
                  <a:pt x="154813" y="0"/>
                </a:lnTo>
                <a:lnTo>
                  <a:pt x="0" y="0"/>
                </a:lnTo>
                <a:lnTo>
                  <a:pt x="0" y="345465"/>
                </a:lnTo>
                <a:close/>
              </a:path>
            </a:pathLst>
          </a:custGeom>
          <a:ln w="3175">
            <a:solidFill>
              <a:srgbClr val="000000"/>
            </a:solidFill>
          </a:ln>
        </p:spPr>
        <p:txBody>
          <a:bodyPr wrap="square" lIns="0" tIns="0" rIns="0" bIns="0" rtlCol="0"/>
          <a:lstStyle/>
          <a:p>
            <a:endParaRPr/>
          </a:p>
        </p:txBody>
      </p:sp>
      <p:sp>
        <p:nvSpPr>
          <p:cNvPr id="49" name="object 49"/>
          <p:cNvSpPr txBox="1"/>
          <p:nvPr/>
        </p:nvSpPr>
        <p:spPr>
          <a:xfrm>
            <a:off x="8424671" y="4511802"/>
            <a:ext cx="55244"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a:t>
            </a:r>
            <a:r>
              <a:rPr sz="100" spc="-15" dirty="0">
                <a:latin typeface="Arial"/>
                <a:cs typeface="Arial"/>
              </a:rPr>
              <a:t>e</a:t>
            </a:r>
            <a:r>
              <a:rPr sz="100" spc="-5" dirty="0">
                <a:latin typeface="Arial"/>
                <a:cs typeface="Arial"/>
              </a:rPr>
              <a:t>M</a:t>
            </a:r>
            <a:r>
              <a:rPr sz="100" dirty="0">
                <a:latin typeface="Arial"/>
                <a:cs typeface="Arial"/>
              </a:rPr>
              <a:t>g</a:t>
            </a:r>
            <a:r>
              <a:rPr sz="100" spc="-5" dirty="0">
                <a:latin typeface="Arial"/>
                <a:cs typeface="Arial"/>
              </a:rPr>
              <a:t>r</a:t>
            </a:r>
            <a:endParaRPr sz="100">
              <a:latin typeface="Arial"/>
              <a:cs typeface="Arial"/>
            </a:endParaRPr>
          </a:p>
        </p:txBody>
      </p:sp>
      <p:sp>
        <p:nvSpPr>
          <p:cNvPr id="50" name="object 50"/>
          <p:cNvSpPr/>
          <p:nvPr/>
        </p:nvSpPr>
        <p:spPr>
          <a:xfrm>
            <a:off x="8376412" y="4625150"/>
            <a:ext cx="24705" cy="103949"/>
          </a:xfrm>
          <a:prstGeom prst="rect">
            <a:avLst/>
          </a:prstGeom>
          <a:blipFill>
            <a:blip r:embed="rId8" cstate="print"/>
            <a:stretch>
              <a:fillRect/>
            </a:stretch>
          </a:blipFill>
        </p:spPr>
        <p:txBody>
          <a:bodyPr wrap="square" lIns="0" tIns="0" rIns="0" bIns="0" rtlCol="0"/>
          <a:lstStyle/>
          <a:p>
            <a:endParaRPr/>
          </a:p>
        </p:txBody>
      </p:sp>
      <p:sp>
        <p:nvSpPr>
          <p:cNvPr id="51" name="object 51"/>
          <p:cNvSpPr txBox="1"/>
          <p:nvPr/>
        </p:nvSpPr>
        <p:spPr>
          <a:xfrm>
            <a:off x="8428609" y="4612004"/>
            <a:ext cx="7175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fetchDoc(</a:t>
            </a:r>
            <a:r>
              <a:rPr sz="100" spc="-5" dirty="0">
                <a:latin typeface="Arial"/>
                <a:cs typeface="Arial"/>
              </a:rPr>
              <a:t> )</a:t>
            </a:r>
            <a:endParaRPr sz="100">
              <a:latin typeface="Arial"/>
              <a:cs typeface="Arial"/>
            </a:endParaRPr>
          </a:p>
        </p:txBody>
      </p:sp>
      <p:sp>
        <p:nvSpPr>
          <p:cNvPr id="52" name="object 52"/>
          <p:cNvSpPr txBox="1"/>
          <p:nvPr/>
        </p:nvSpPr>
        <p:spPr>
          <a:xfrm>
            <a:off x="8438134" y="4649215"/>
            <a:ext cx="933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sortByName(</a:t>
            </a:r>
            <a:r>
              <a:rPr sz="100" dirty="0">
                <a:latin typeface="Arial"/>
                <a:cs typeface="Arial"/>
              </a:rPr>
              <a:t> </a:t>
            </a:r>
            <a:r>
              <a:rPr sz="100" spc="-5" dirty="0">
                <a:latin typeface="Arial"/>
                <a:cs typeface="Arial"/>
              </a:rPr>
              <a:t>)</a:t>
            </a:r>
            <a:endParaRPr sz="100">
              <a:latin typeface="Arial"/>
              <a:cs typeface="Arial"/>
            </a:endParaRPr>
          </a:p>
        </p:txBody>
      </p:sp>
      <p:sp>
        <p:nvSpPr>
          <p:cNvPr id="53" name="object 53"/>
          <p:cNvSpPr/>
          <p:nvPr/>
        </p:nvSpPr>
        <p:spPr>
          <a:xfrm>
            <a:off x="8448802" y="4821936"/>
            <a:ext cx="15240" cy="639445"/>
          </a:xfrm>
          <a:custGeom>
            <a:avLst/>
            <a:gdLst/>
            <a:ahLst/>
            <a:cxnLst/>
            <a:rect l="l" t="t" r="r" b="b"/>
            <a:pathLst>
              <a:path w="15240" h="639445">
                <a:moveTo>
                  <a:pt x="8254" y="319531"/>
                </a:moveTo>
                <a:lnTo>
                  <a:pt x="9905" y="638936"/>
                </a:lnTo>
              </a:path>
              <a:path w="15240" h="639445">
                <a:moveTo>
                  <a:pt x="8254" y="638936"/>
                </a:moveTo>
                <a:lnTo>
                  <a:pt x="14858" y="590676"/>
                </a:lnTo>
              </a:path>
              <a:path w="15240" h="639445">
                <a:moveTo>
                  <a:pt x="8254" y="638936"/>
                </a:moveTo>
                <a:lnTo>
                  <a:pt x="0" y="590676"/>
                </a:lnTo>
              </a:path>
              <a:path w="15240" h="639445">
                <a:moveTo>
                  <a:pt x="8254" y="319531"/>
                </a:moveTo>
                <a:lnTo>
                  <a:pt x="9905" y="0"/>
                </a:lnTo>
              </a:path>
            </a:pathLst>
          </a:custGeom>
          <a:ln w="3175">
            <a:solidFill>
              <a:srgbClr val="000000"/>
            </a:solidFill>
          </a:ln>
        </p:spPr>
        <p:txBody>
          <a:bodyPr wrap="square" lIns="0" tIns="0" rIns="0" bIns="0" rtlCol="0"/>
          <a:lstStyle/>
          <a:p>
            <a:endParaRPr/>
          </a:p>
        </p:txBody>
      </p:sp>
      <p:sp>
        <p:nvSpPr>
          <p:cNvPr id="54" name="object 54"/>
          <p:cNvSpPr txBox="1"/>
          <p:nvPr/>
        </p:nvSpPr>
        <p:spPr>
          <a:xfrm>
            <a:off x="8773669" y="4441063"/>
            <a:ext cx="831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DocumentList</a:t>
            </a:r>
            <a:endParaRPr sz="100">
              <a:latin typeface="Arial"/>
              <a:cs typeface="Arial"/>
            </a:endParaRPr>
          </a:p>
        </p:txBody>
      </p:sp>
      <p:sp>
        <p:nvSpPr>
          <p:cNvPr id="55" name="object 55"/>
          <p:cNvSpPr/>
          <p:nvPr/>
        </p:nvSpPr>
        <p:spPr>
          <a:xfrm>
            <a:off x="8732139" y="4580573"/>
            <a:ext cx="26350" cy="103949"/>
          </a:xfrm>
          <a:prstGeom prst="rect">
            <a:avLst/>
          </a:prstGeom>
          <a:blipFill>
            <a:blip r:embed="rId8" cstate="print"/>
            <a:stretch>
              <a:fillRect/>
            </a:stretch>
          </a:blipFill>
        </p:spPr>
        <p:txBody>
          <a:bodyPr wrap="square" lIns="0" tIns="0" rIns="0" bIns="0" rtlCol="0"/>
          <a:lstStyle/>
          <a:p>
            <a:endParaRPr/>
          </a:p>
        </p:txBody>
      </p:sp>
      <p:sp>
        <p:nvSpPr>
          <p:cNvPr id="56" name="object 56"/>
          <p:cNvSpPr txBox="1"/>
          <p:nvPr/>
        </p:nvSpPr>
        <p:spPr>
          <a:xfrm>
            <a:off x="8776969" y="4567173"/>
            <a:ext cx="4445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add(</a:t>
            </a:r>
            <a:r>
              <a:rPr sz="100" spc="-15" dirty="0">
                <a:latin typeface="Arial"/>
                <a:cs typeface="Arial"/>
              </a:rPr>
              <a:t> </a:t>
            </a:r>
            <a:r>
              <a:rPr sz="100" spc="-5" dirty="0">
                <a:latin typeface="Arial"/>
                <a:cs typeface="Arial"/>
              </a:rPr>
              <a:t>)</a:t>
            </a:r>
            <a:endParaRPr sz="100">
              <a:latin typeface="Arial"/>
              <a:cs typeface="Arial"/>
            </a:endParaRPr>
          </a:p>
        </p:txBody>
      </p:sp>
      <p:sp>
        <p:nvSpPr>
          <p:cNvPr id="57" name="object 57"/>
          <p:cNvSpPr txBox="1"/>
          <p:nvPr/>
        </p:nvSpPr>
        <p:spPr>
          <a:xfrm>
            <a:off x="8783702" y="4608067"/>
            <a:ext cx="565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delete( </a:t>
            </a:r>
            <a:r>
              <a:rPr sz="100" spc="-5" dirty="0">
                <a:latin typeface="Arial"/>
                <a:cs typeface="Arial"/>
              </a:rPr>
              <a:t>)</a:t>
            </a:r>
            <a:endParaRPr sz="100">
              <a:latin typeface="Arial"/>
              <a:cs typeface="Arial"/>
            </a:endParaRPr>
          </a:p>
        </p:txBody>
      </p:sp>
      <p:sp>
        <p:nvSpPr>
          <p:cNvPr id="58" name="object 58"/>
          <p:cNvSpPr/>
          <p:nvPr/>
        </p:nvSpPr>
        <p:spPr>
          <a:xfrm>
            <a:off x="9031858" y="4487646"/>
            <a:ext cx="170180" cy="553720"/>
          </a:xfrm>
          <a:custGeom>
            <a:avLst/>
            <a:gdLst/>
            <a:ahLst/>
            <a:cxnLst/>
            <a:rect l="l" t="t" r="r" b="b"/>
            <a:pathLst>
              <a:path w="170179" h="553720">
                <a:moveTo>
                  <a:pt x="0" y="553491"/>
                </a:moveTo>
                <a:lnTo>
                  <a:pt x="169633" y="553491"/>
                </a:lnTo>
                <a:lnTo>
                  <a:pt x="169633" y="0"/>
                </a:lnTo>
                <a:lnTo>
                  <a:pt x="0" y="0"/>
                </a:lnTo>
                <a:lnTo>
                  <a:pt x="0" y="553491"/>
                </a:lnTo>
                <a:close/>
              </a:path>
            </a:pathLst>
          </a:custGeom>
          <a:ln w="3175">
            <a:solidFill>
              <a:srgbClr val="000000"/>
            </a:solidFill>
          </a:ln>
        </p:spPr>
        <p:txBody>
          <a:bodyPr wrap="square" lIns="0" tIns="0" rIns="0" bIns="0" rtlCol="0"/>
          <a:lstStyle/>
          <a:p>
            <a:endParaRPr/>
          </a:p>
        </p:txBody>
      </p:sp>
      <p:sp>
        <p:nvSpPr>
          <p:cNvPr id="59" name="object 59"/>
          <p:cNvSpPr txBox="1"/>
          <p:nvPr/>
        </p:nvSpPr>
        <p:spPr>
          <a:xfrm>
            <a:off x="9115044" y="4493133"/>
            <a:ext cx="6540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D</a:t>
            </a:r>
            <a:r>
              <a:rPr sz="100" spc="-15" dirty="0">
                <a:latin typeface="Arial"/>
                <a:cs typeface="Arial"/>
              </a:rPr>
              <a:t>o</a:t>
            </a:r>
            <a:r>
              <a:rPr sz="100" spc="-5" dirty="0">
                <a:latin typeface="Arial"/>
                <a:cs typeface="Arial"/>
              </a:rPr>
              <a:t>c</a:t>
            </a:r>
            <a:r>
              <a:rPr sz="100" spc="-15" dirty="0">
                <a:latin typeface="Arial"/>
                <a:cs typeface="Arial"/>
              </a:rPr>
              <a:t>umen</a:t>
            </a:r>
            <a:r>
              <a:rPr sz="100" spc="-5" dirty="0">
                <a:latin typeface="Arial"/>
                <a:cs typeface="Arial"/>
              </a:rPr>
              <a:t>t</a:t>
            </a:r>
            <a:endParaRPr sz="100">
              <a:latin typeface="Arial"/>
              <a:cs typeface="Arial"/>
            </a:endParaRPr>
          </a:p>
        </p:txBody>
      </p:sp>
      <p:sp>
        <p:nvSpPr>
          <p:cNvPr id="60" name="object 60"/>
          <p:cNvSpPr txBox="1"/>
          <p:nvPr/>
        </p:nvSpPr>
        <p:spPr>
          <a:xfrm>
            <a:off x="9092184" y="4585842"/>
            <a:ext cx="6540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name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1" name="object 61"/>
          <p:cNvSpPr txBox="1"/>
          <p:nvPr/>
        </p:nvSpPr>
        <p:spPr>
          <a:xfrm>
            <a:off x="9088501" y="4626609"/>
            <a:ext cx="635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docid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2" name="object 62"/>
          <p:cNvSpPr txBox="1"/>
          <p:nvPr/>
        </p:nvSpPr>
        <p:spPr>
          <a:xfrm>
            <a:off x="9099804" y="4663821"/>
            <a:ext cx="863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numField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3" name="object 63"/>
          <p:cNvSpPr txBox="1"/>
          <p:nvPr/>
        </p:nvSpPr>
        <p:spPr>
          <a:xfrm>
            <a:off x="9081517" y="4738242"/>
            <a:ext cx="4127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dirty="0">
                <a:latin typeface="Arial"/>
                <a:cs typeface="Arial"/>
              </a:rPr>
              <a:t>g</a:t>
            </a:r>
            <a:r>
              <a:rPr sz="100" spc="-15" dirty="0">
                <a:latin typeface="Arial"/>
                <a:cs typeface="Arial"/>
              </a:rPr>
              <a:t>e</a:t>
            </a:r>
            <a:r>
              <a:rPr sz="100" spc="-10" dirty="0">
                <a:latin typeface="Arial"/>
                <a:cs typeface="Arial"/>
              </a:rPr>
              <a:t>t</a:t>
            </a:r>
            <a:r>
              <a:rPr sz="100" spc="-5" dirty="0">
                <a:latin typeface="Arial"/>
                <a:cs typeface="Arial"/>
              </a:rPr>
              <a:t>(</a:t>
            </a:r>
            <a:r>
              <a:rPr sz="100" dirty="0">
                <a:latin typeface="Arial"/>
                <a:cs typeface="Arial"/>
              </a:rPr>
              <a:t> </a:t>
            </a:r>
            <a:r>
              <a:rPr sz="100" spc="-5" dirty="0">
                <a:latin typeface="Arial"/>
                <a:cs typeface="Arial"/>
              </a:rPr>
              <a:t>)</a:t>
            </a:r>
            <a:endParaRPr sz="100">
              <a:latin typeface="Arial"/>
              <a:cs typeface="Arial"/>
            </a:endParaRPr>
          </a:p>
        </p:txBody>
      </p:sp>
      <p:sp>
        <p:nvSpPr>
          <p:cNvPr id="64" name="object 64"/>
          <p:cNvSpPr/>
          <p:nvPr/>
        </p:nvSpPr>
        <p:spPr>
          <a:xfrm>
            <a:off x="9036811" y="4599114"/>
            <a:ext cx="26350" cy="445706"/>
          </a:xfrm>
          <a:prstGeom prst="rect">
            <a:avLst/>
          </a:prstGeom>
          <a:blipFill>
            <a:blip r:embed="rId9" cstate="print"/>
            <a:stretch>
              <a:fillRect/>
            </a:stretch>
          </a:blipFill>
        </p:spPr>
        <p:txBody>
          <a:bodyPr wrap="square" lIns="0" tIns="0" rIns="0" bIns="0" rtlCol="0"/>
          <a:lstStyle/>
          <a:p>
            <a:endParaRPr/>
          </a:p>
        </p:txBody>
      </p:sp>
      <p:sp>
        <p:nvSpPr>
          <p:cNvPr id="65" name="object 65"/>
          <p:cNvSpPr txBox="1"/>
          <p:nvPr/>
        </p:nvSpPr>
        <p:spPr>
          <a:xfrm>
            <a:off x="9081769" y="4775453"/>
            <a:ext cx="508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open(</a:t>
            </a:r>
            <a:r>
              <a:rPr sz="100" spc="-10" dirty="0">
                <a:latin typeface="Arial"/>
                <a:cs typeface="Arial"/>
              </a:rPr>
              <a:t> </a:t>
            </a:r>
            <a:r>
              <a:rPr sz="100" spc="-5" dirty="0">
                <a:latin typeface="Arial"/>
                <a:cs typeface="Arial"/>
              </a:rPr>
              <a:t>)</a:t>
            </a:r>
            <a:endParaRPr sz="100">
              <a:latin typeface="Arial"/>
              <a:cs typeface="Arial"/>
            </a:endParaRPr>
          </a:p>
        </p:txBody>
      </p:sp>
      <p:sp>
        <p:nvSpPr>
          <p:cNvPr id="66" name="object 66"/>
          <p:cNvSpPr txBox="1"/>
          <p:nvPr/>
        </p:nvSpPr>
        <p:spPr>
          <a:xfrm>
            <a:off x="9083675" y="4816221"/>
            <a:ext cx="5334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close( </a:t>
            </a:r>
            <a:r>
              <a:rPr sz="100" spc="-5" dirty="0">
                <a:latin typeface="Arial"/>
                <a:cs typeface="Arial"/>
              </a:rPr>
              <a:t>)</a:t>
            </a:r>
            <a:endParaRPr sz="100">
              <a:latin typeface="Arial"/>
              <a:cs typeface="Arial"/>
            </a:endParaRPr>
          </a:p>
        </p:txBody>
      </p:sp>
      <p:sp>
        <p:nvSpPr>
          <p:cNvPr id="67" name="object 67"/>
          <p:cNvSpPr txBox="1"/>
          <p:nvPr/>
        </p:nvSpPr>
        <p:spPr>
          <a:xfrm>
            <a:off x="9083676" y="4853432"/>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sp>
        <p:nvSpPr>
          <p:cNvPr id="68" name="object 68"/>
          <p:cNvSpPr txBox="1"/>
          <p:nvPr/>
        </p:nvSpPr>
        <p:spPr>
          <a:xfrm>
            <a:off x="9096757" y="4890642"/>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sortFileList( )</a:t>
            </a:r>
            <a:endParaRPr sz="100">
              <a:latin typeface="Arial"/>
              <a:cs typeface="Arial"/>
            </a:endParaRPr>
          </a:p>
        </p:txBody>
      </p:sp>
      <p:sp>
        <p:nvSpPr>
          <p:cNvPr id="69" name="object 69"/>
          <p:cNvSpPr txBox="1"/>
          <p:nvPr/>
        </p:nvSpPr>
        <p:spPr>
          <a:xfrm>
            <a:off x="9086978" y="4927853"/>
            <a:ext cx="58419"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create( </a:t>
            </a:r>
            <a:r>
              <a:rPr sz="100" spc="-5" dirty="0">
                <a:latin typeface="Arial"/>
                <a:cs typeface="Arial"/>
              </a:rPr>
              <a:t>)</a:t>
            </a:r>
            <a:endParaRPr sz="100">
              <a:latin typeface="Arial"/>
              <a:cs typeface="Arial"/>
            </a:endParaRPr>
          </a:p>
        </p:txBody>
      </p:sp>
      <p:sp>
        <p:nvSpPr>
          <p:cNvPr id="70" name="object 70"/>
          <p:cNvSpPr txBox="1"/>
          <p:nvPr/>
        </p:nvSpPr>
        <p:spPr>
          <a:xfrm>
            <a:off x="9097010" y="4964938"/>
            <a:ext cx="933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fillDocument(</a:t>
            </a:r>
            <a:r>
              <a:rPr sz="100" dirty="0">
                <a:latin typeface="Arial"/>
                <a:cs typeface="Arial"/>
              </a:rPr>
              <a:t> </a:t>
            </a:r>
            <a:r>
              <a:rPr sz="100" spc="-5" dirty="0">
                <a:latin typeface="Arial"/>
                <a:cs typeface="Arial"/>
              </a:rPr>
              <a:t>)</a:t>
            </a:r>
            <a:endParaRPr sz="100">
              <a:latin typeface="Arial"/>
              <a:cs typeface="Arial"/>
            </a:endParaRPr>
          </a:p>
        </p:txBody>
      </p:sp>
      <p:sp>
        <p:nvSpPr>
          <p:cNvPr id="71" name="object 71"/>
          <p:cNvSpPr/>
          <p:nvPr/>
        </p:nvSpPr>
        <p:spPr>
          <a:xfrm>
            <a:off x="8884411" y="4672458"/>
            <a:ext cx="148336" cy="172719"/>
          </a:xfrm>
          <a:prstGeom prst="rect">
            <a:avLst/>
          </a:prstGeom>
          <a:blipFill>
            <a:blip r:embed="rId10" cstate="print"/>
            <a:stretch>
              <a:fillRect/>
            </a:stretch>
          </a:blipFill>
        </p:spPr>
        <p:txBody>
          <a:bodyPr wrap="square" lIns="0" tIns="0" rIns="0" bIns="0" rtlCol="0"/>
          <a:lstStyle/>
          <a:p>
            <a:endParaRPr/>
          </a:p>
        </p:txBody>
      </p:sp>
      <p:sp>
        <p:nvSpPr>
          <p:cNvPr id="72" name="object 72"/>
          <p:cNvSpPr txBox="1"/>
          <p:nvPr/>
        </p:nvSpPr>
        <p:spPr>
          <a:xfrm>
            <a:off x="8808085" y="4916551"/>
            <a:ext cx="349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a:t>
            </a:r>
            <a:r>
              <a:rPr sz="100" spc="-15" dirty="0">
                <a:latin typeface="Arial"/>
                <a:cs typeface="Arial"/>
              </a:rPr>
              <a:t>L</a:t>
            </a:r>
            <a:r>
              <a:rPr sz="100" spc="-5" dirty="0">
                <a:latin typeface="Arial"/>
                <a:cs typeface="Arial"/>
              </a:rPr>
              <a:t>ist</a:t>
            </a:r>
            <a:endParaRPr sz="100">
              <a:latin typeface="Arial"/>
              <a:cs typeface="Arial"/>
            </a:endParaRPr>
          </a:p>
        </p:txBody>
      </p:sp>
      <p:sp>
        <p:nvSpPr>
          <p:cNvPr id="73" name="object 73"/>
          <p:cNvSpPr/>
          <p:nvPr/>
        </p:nvSpPr>
        <p:spPr>
          <a:xfrm>
            <a:off x="8626729" y="4855400"/>
            <a:ext cx="154940" cy="349250"/>
          </a:xfrm>
          <a:custGeom>
            <a:avLst/>
            <a:gdLst/>
            <a:ahLst/>
            <a:cxnLst/>
            <a:rect l="l" t="t" r="r" b="b"/>
            <a:pathLst>
              <a:path w="154940" h="349250">
                <a:moveTo>
                  <a:pt x="0" y="349186"/>
                </a:moveTo>
                <a:lnTo>
                  <a:pt x="154813" y="349186"/>
                </a:lnTo>
                <a:lnTo>
                  <a:pt x="154813" y="0"/>
                </a:lnTo>
                <a:lnTo>
                  <a:pt x="0" y="0"/>
                </a:lnTo>
                <a:lnTo>
                  <a:pt x="0" y="349186"/>
                </a:lnTo>
                <a:close/>
              </a:path>
            </a:pathLst>
          </a:custGeom>
          <a:ln w="3175">
            <a:solidFill>
              <a:srgbClr val="000000"/>
            </a:solidFill>
          </a:ln>
        </p:spPr>
        <p:txBody>
          <a:bodyPr wrap="square" lIns="0" tIns="0" rIns="0" bIns="0" rtlCol="0"/>
          <a:lstStyle/>
          <a:p>
            <a:endParaRPr/>
          </a:p>
        </p:txBody>
      </p:sp>
      <p:sp>
        <p:nvSpPr>
          <p:cNvPr id="74" name="object 74"/>
          <p:cNvSpPr txBox="1"/>
          <p:nvPr/>
        </p:nvSpPr>
        <p:spPr>
          <a:xfrm>
            <a:off x="8686166" y="4860797"/>
            <a:ext cx="5143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a:t>
            </a:r>
            <a:r>
              <a:rPr sz="100" spc="-15" dirty="0">
                <a:latin typeface="Arial"/>
                <a:cs typeface="Arial"/>
              </a:rPr>
              <a:t>eL</a:t>
            </a:r>
            <a:r>
              <a:rPr sz="100" spc="-5" dirty="0">
                <a:latin typeface="Arial"/>
                <a:cs typeface="Arial"/>
              </a:rPr>
              <a:t>ist</a:t>
            </a:r>
            <a:endParaRPr sz="100">
              <a:latin typeface="Arial"/>
              <a:cs typeface="Arial"/>
            </a:endParaRPr>
          </a:p>
        </p:txBody>
      </p:sp>
      <p:sp>
        <p:nvSpPr>
          <p:cNvPr id="75" name="object 75"/>
          <p:cNvSpPr/>
          <p:nvPr/>
        </p:nvSpPr>
        <p:spPr>
          <a:xfrm>
            <a:off x="8631681" y="5004024"/>
            <a:ext cx="26350" cy="104043"/>
          </a:xfrm>
          <a:prstGeom prst="rect">
            <a:avLst/>
          </a:prstGeom>
          <a:blipFill>
            <a:blip r:embed="rId8" cstate="print"/>
            <a:stretch>
              <a:fillRect/>
            </a:stretch>
          </a:blipFill>
        </p:spPr>
        <p:txBody>
          <a:bodyPr wrap="square" lIns="0" tIns="0" rIns="0" bIns="0" rtlCol="0"/>
          <a:lstStyle/>
          <a:p>
            <a:endParaRPr/>
          </a:p>
        </p:txBody>
      </p:sp>
      <p:sp>
        <p:nvSpPr>
          <p:cNvPr id="76" name="object 76"/>
          <p:cNvSpPr txBox="1"/>
          <p:nvPr/>
        </p:nvSpPr>
        <p:spPr>
          <a:xfrm>
            <a:off x="8676385" y="4990847"/>
            <a:ext cx="61594" cy="6155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add</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a:p>
            <a:pPr>
              <a:spcBef>
                <a:spcPts val="35"/>
              </a:spcBef>
            </a:pPr>
            <a:endParaRPr sz="100">
              <a:latin typeface="Arial"/>
              <a:cs typeface="Arial"/>
            </a:endParaRPr>
          </a:p>
          <a:p>
            <a:pPr marL="5080">
              <a:spcBef>
                <a:spcPts val="5"/>
              </a:spcBef>
            </a:pPr>
            <a:r>
              <a:rPr sz="100" spc="-15" dirty="0">
                <a:latin typeface="Arial"/>
                <a:cs typeface="Arial"/>
              </a:rPr>
              <a:t>de</a:t>
            </a:r>
            <a:r>
              <a:rPr sz="100" spc="-5" dirty="0">
                <a:latin typeface="Arial"/>
                <a:cs typeface="Arial"/>
              </a:rPr>
              <a:t>l</a:t>
            </a:r>
            <a:r>
              <a:rPr sz="100" spc="-15" dirty="0">
                <a:latin typeface="Arial"/>
                <a:cs typeface="Arial"/>
              </a:rPr>
              <a:t>e</a:t>
            </a:r>
            <a:r>
              <a:rPr sz="100" spc="-10" dirty="0">
                <a:latin typeface="Arial"/>
                <a:cs typeface="Arial"/>
              </a:rPr>
              <a:t>t</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p:txBody>
      </p:sp>
      <p:grpSp>
        <p:nvGrpSpPr>
          <p:cNvPr id="77" name="object 77"/>
          <p:cNvGrpSpPr/>
          <p:nvPr/>
        </p:nvGrpSpPr>
        <p:grpSpPr>
          <a:xfrm>
            <a:off x="8780590" y="4939856"/>
            <a:ext cx="252729" cy="73025"/>
            <a:chOff x="7256589" y="4939855"/>
            <a:chExt cx="252729" cy="73025"/>
          </a:xfrm>
        </p:grpSpPr>
        <p:sp>
          <p:nvSpPr>
            <p:cNvPr id="78" name="object 78"/>
            <p:cNvSpPr/>
            <p:nvPr/>
          </p:nvSpPr>
          <p:spPr>
            <a:xfrm>
              <a:off x="7382764" y="4959476"/>
              <a:ext cx="125095" cy="26034"/>
            </a:xfrm>
            <a:custGeom>
              <a:avLst/>
              <a:gdLst/>
              <a:ahLst/>
              <a:cxnLst/>
              <a:rect l="l" t="t" r="r" b="b"/>
              <a:pathLst>
                <a:path w="125095" h="26035">
                  <a:moveTo>
                    <a:pt x="0" y="25908"/>
                  </a:moveTo>
                  <a:lnTo>
                    <a:pt x="125094" y="0"/>
                  </a:lnTo>
                </a:path>
              </a:pathLst>
            </a:custGeom>
            <a:ln w="3175">
              <a:solidFill>
                <a:srgbClr val="000000"/>
              </a:solidFill>
            </a:ln>
          </p:spPr>
          <p:txBody>
            <a:bodyPr wrap="square" lIns="0" tIns="0" rIns="0" bIns="0" rtlCol="0"/>
            <a:lstStyle/>
            <a:p>
              <a:endParaRPr/>
            </a:p>
          </p:txBody>
        </p:sp>
        <p:sp>
          <p:nvSpPr>
            <p:cNvPr id="79" name="object 79"/>
            <p:cNvSpPr/>
            <p:nvPr/>
          </p:nvSpPr>
          <p:spPr>
            <a:xfrm>
              <a:off x="7479919" y="4940807"/>
              <a:ext cx="27940" cy="41275"/>
            </a:xfrm>
            <a:custGeom>
              <a:avLst/>
              <a:gdLst/>
              <a:ahLst/>
              <a:cxnLst/>
              <a:rect l="l" t="t" r="r" b="b"/>
              <a:pathLst>
                <a:path w="27940" h="41275">
                  <a:moveTo>
                    <a:pt x="13588" y="0"/>
                  </a:moveTo>
                  <a:lnTo>
                    <a:pt x="0" y="22860"/>
                  </a:lnTo>
                  <a:lnTo>
                    <a:pt x="14350" y="40894"/>
                  </a:lnTo>
                  <a:lnTo>
                    <a:pt x="27939" y="18034"/>
                  </a:lnTo>
                  <a:lnTo>
                    <a:pt x="13588" y="0"/>
                  </a:lnTo>
                  <a:close/>
                </a:path>
              </a:pathLst>
            </a:custGeom>
            <a:solidFill>
              <a:srgbClr val="FFFFFF"/>
            </a:solidFill>
          </p:spPr>
          <p:txBody>
            <a:bodyPr wrap="square" lIns="0" tIns="0" rIns="0" bIns="0" rtlCol="0"/>
            <a:lstStyle/>
            <a:p>
              <a:endParaRPr/>
            </a:p>
          </p:txBody>
        </p:sp>
        <p:sp>
          <p:nvSpPr>
            <p:cNvPr id="80" name="object 80"/>
            <p:cNvSpPr/>
            <p:nvPr/>
          </p:nvSpPr>
          <p:spPr>
            <a:xfrm>
              <a:off x="7257542" y="4940807"/>
              <a:ext cx="250825" cy="71120"/>
            </a:xfrm>
            <a:custGeom>
              <a:avLst/>
              <a:gdLst/>
              <a:ahLst/>
              <a:cxnLst/>
              <a:rect l="l" t="t" r="r" b="b"/>
              <a:pathLst>
                <a:path w="250825" h="71120">
                  <a:moveTo>
                    <a:pt x="250316" y="18034"/>
                  </a:moveTo>
                  <a:lnTo>
                    <a:pt x="236727" y="40894"/>
                  </a:lnTo>
                  <a:lnTo>
                    <a:pt x="222376" y="22860"/>
                  </a:lnTo>
                  <a:lnTo>
                    <a:pt x="235965" y="0"/>
                  </a:lnTo>
                  <a:lnTo>
                    <a:pt x="250316" y="18034"/>
                  </a:lnTo>
                  <a:close/>
                </a:path>
                <a:path w="250825" h="71120">
                  <a:moveTo>
                    <a:pt x="125222" y="44577"/>
                  </a:moveTo>
                  <a:lnTo>
                    <a:pt x="0" y="70612"/>
                  </a:lnTo>
                </a:path>
              </a:pathLst>
            </a:custGeom>
            <a:ln w="3175">
              <a:solidFill>
                <a:srgbClr val="000000"/>
              </a:solidFill>
            </a:ln>
          </p:spPr>
          <p:txBody>
            <a:bodyPr wrap="square" lIns="0" tIns="0" rIns="0" bIns="0" rtlCol="0"/>
            <a:lstStyle/>
            <a:p>
              <a:endParaRPr/>
            </a:p>
          </p:txBody>
        </p:sp>
      </p:grpSp>
      <p:sp>
        <p:nvSpPr>
          <p:cNvPr id="81" name="object 81"/>
          <p:cNvSpPr txBox="1"/>
          <p:nvPr/>
        </p:nvSpPr>
        <p:spPr>
          <a:xfrm>
            <a:off x="8802624" y="5053965"/>
            <a:ext cx="196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60" dirty="0">
                <a:latin typeface="Arial"/>
                <a:cs typeface="Arial"/>
              </a:rPr>
              <a:t>1</a:t>
            </a:r>
            <a:r>
              <a:rPr sz="100" spc="-5" dirty="0">
                <a:latin typeface="Arial"/>
                <a:cs typeface="Arial"/>
              </a:rPr>
              <a:t>1</a:t>
            </a:r>
            <a:endParaRPr sz="100">
              <a:latin typeface="Arial"/>
              <a:cs typeface="Arial"/>
            </a:endParaRPr>
          </a:p>
        </p:txBody>
      </p:sp>
      <p:grpSp>
        <p:nvGrpSpPr>
          <p:cNvPr id="82" name="object 82"/>
          <p:cNvGrpSpPr/>
          <p:nvPr/>
        </p:nvGrpSpPr>
        <p:grpSpPr>
          <a:xfrm>
            <a:off x="8627427" y="4988243"/>
            <a:ext cx="175260" cy="748665"/>
            <a:chOff x="7103427" y="4988242"/>
            <a:chExt cx="175260" cy="748665"/>
          </a:xfrm>
        </p:grpSpPr>
        <p:sp>
          <p:nvSpPr>
            <p:cNvPr id="83" name="object 83"/>
            <p:cNvSpPr/>
            <p:nvPr/>
          </p:nvSpPr>
          <p:spPr>
            <a:xfrm>
              <a:off x="7257542" y="4989194"/>
              <a:ext cx="20320" cy="41275"/>
            </a:xfrm>
            <a:custGeom>
              <a:avLst/>
              <a:gdLst/>
              <a:ahLst/>
              <a:cxnLst/>
              <a:rect l="l" t="t" r="r" b="b"/>
              <a:pathLst>
                <a:path w="20320" h="41275">
                  <a:moveTo>
                    <a:pt x="0" y="22224"/>
                  </a:moveTo>
                  <a:lnTo>
                    <a:pt x="19811" y="40766"/>
                  </a:lnTo>
                </a:path>
                <a:path w="20320" h="41275">
                  <a:moveTo>
                    <a:pt x="0" y="22224"/>
                  </a:moveTo>
                  <a:lnTo>
                    <a:pt x="18160" y="0"/>
                  </a:lnTo>
                </a:path>
              </a:pathLst>
            </a:custGeom>
            <a:ln w="3175">
              <a:solidFill>
                <a:srgbClr val="000000"/>
              </a:solidFill>
            </a:ln>
          </p:spPr>
          <p:txBody>
            <a:bodyPr wrap="square" lIns="0" tIns="0" rIns="0" bIns="0" rtlCol="0"/>
            <a:lstStyle/>
            <a:p>
              <a:endParaRPr/>
            </a:p>
          </p:txBody>
        </p:sp>
        <p:sp>
          <p:nvSpPr>
            <p:cNvPr id="84" name="object 84"/>
            <p:cNvSpPr/>
            <p:nvPr/>
          </p:nvSpPr>
          <p:spPr>
            <a:xfrm>
              <a:off x="7104380" y="5446039"/>
              <a:ext cx="151765" cy="290195"/>
            </a:xfrm>
            <a:custGeom>
              <a:avLst/>
              <a:gdLst/>
              <a:ahLst/>
              <a:cxnLst/>
              <a:rect l="l" t="t" r="r" b="b"/>
              <a:pathLst>
                <a:path w="151765" h="290195">
                  <a:moveTo>
                    <a:pt x="0" y="289750"/>
                  </a:moveTo>
                  <a:lnTo>
                    <a:pt x="151523" y="289750"/>
                  </a:lnTo>
                  <a:lnTo>
                    <a:pt x="151523" y="0"/>
                  </a:lnTo>
                  <a:lnTo>
                    <a:pt x="0" y="0"/>
                  </a:lnTo>
                  <a:lnTo>
                    <a:pt x="0" y="289750"/>
                  </a:lnTo>
                  <a:close/>
                </a:path>
              </a:pathLst>
            </a:custGeom>
            <a:ln w="3175">
              <a:solidFill>
                <a:srgbClr val="000000"/>
              </a:solidFill>
            </a:ln>
          </p:spPr>
          <p:txBody>
            <a:bodyPr wrap="square" lIns="0" tIns="0" rIns="0" bIns="0" rtlCol="0"/>
            <a:lstStyle/>
            <a:p>
              <a:endParaRPr/>
            </a:p>
          </p:txBody>
        </p:sp>
      </p:grpSp>
      <p:sp>
        <p:nvSpPr>
          <p:cNvPr id="85" name="object 85"/>
          <p:cNvSpPr txBox="1"/>
          <p:nvPr/>
        </p:nvSpPr>
        <p:spPr>
          <a:xfrm>
            <a:off x="8709026" y="5451728"/>
            <a:ext cx="3365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File</a:t>
            </a:r>
            <a:endParaRPr sz="100">
              <a:latin typeface="Arial"/>
              <a:cs typeface="Arial"/>
            </a:endParaRPr>
          </a:p>
        </p:txBody>
      </p:sp>
      <p:sp>
        <p:nvSpPr>
          <p:cNvPr id="86" name="object 86"/>
          <p:cNvSpPr/>
          <p:nvPr/>
        </p:nvSpPr>
        <p:spPr>
          <a:xfrm>
            <a:off x="8633332" y="5594630"/>
            <a:ext cx="26350" cy="66865"/>
          </a:xfrm>
          <a:prstGeom prst="rect">
            <a:avLst/>
          </a:prstGeom>
          <a:blipFill>
            <a:blip r:embed="rId11" cstate="print"/>
            <a:stretch>
              <a:fillRect/>
            </a:stretch>
          </a:blipFill>
        </p:spPr>
        <p:txBody>
          <a:bodyPr wrap="square" lIns="0" tIns="0" rIns="0" bIns="0" rtlCol="0"/>
          <a:lstStyle/>
          <a:p>
            <a:endParaRPr/>
          </a:p>
        </p:txBody>
      </p:sp>
      <p:sp>
        <p:nvSpPr>
          <p:cNvPr id="87" name="object 87"/>
          <p:cNvSpPr txBox="1"/>
          <p:nvPr/>
        </p:nvSpPr>
        <p:spPr>
          <a:xfrm>
            <a:off x="8678292" y="5581599"/>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grpSp>
        <p:nvGrpSpPr>
          <p:cNvPr id="88" name="object 88"/>
          <p:cNvGrpSpPr/>
          <p:nvPr/>
        </p:nvGrpSpPr>
        <p:grpSpPr>
          <a:xfrm>
            <a:off x="8531923" y="4594416"/>
            <a:ext cx="925830" cy="1153795"/>
            <a:chOff x="7007923" y="4594415"/>
            <a:chExt cx="925830" cy="1153795"/>
          </a:xfrm>
        </p:grpSpPr>
        <p:sp>
          <p:nvSpPr>
            <p:cNvPr id="89" name="object 89"/>
            <p:cNvSpPr/>
            <p:nvPr/>
          </p:nvSpPr>
          <p:spPr>
            <a:xfrm>
              <a:off x="7255001" y="5642038"/>
              <a:ext cx="123698" cy="105790"/>
            </a:xfrm>
            <a:prstGeom prst="rect">
              <a:avLst/>
            </a:prstGeom>
            <a:blipFill>
              <a:blip r:embed="rId12" cstate="print"/>
              <a:stretch>
                <a:fillRect/>
              </a:stretch>
            </a:blipFill>
          </p:spPr>
          <p:txBody>
            <a:bodyPr wrap="square" lIns="0" tIns="0" rIns="0" bIns="0" rtlCol="0"/>
            <a:lstStyle/>
            <a:p>
              <a:endParaRPr/>
            </a:p>
          </p:txBody>
        </p:sp>
        <p:sp>
          <p:nvSpPr>
            <p:cNvPr id="90" name="object 90"/>
            <p:cNvSpPr/>
            <p:nvPr/>
          </p:nvSpPr>
          <p:spPr>
            <a:xfrm>
              <a:off x="7180198" y="5204587"/>
              <a:ext cx="1905" cy="119380"/>
            </a:xfrm>
            <a:custGeom>
              <a:avLst/>
              <a:gdLst/>
              <a:ahLst/>
              <a:cxnLst/>
              <a:rect l="l" t="t" r="r" b="b"/>
              <a:pathLst>
                <a:path w="1904" h="119379">
                  <a:moveTo>
                    <a:pt x="0" y="118872"/>
                  </a:moveTo>
                  <a:lnTo>
                    <a:pt x="1650" y="0"/>
                  </a:lnTo>
                </a:path>
              </a:pathLst>
            </a:custGeom>
            <a:ln w="3175">
              <a:solidFill>
                <a:srgbClr val="000000"/>
              </a:solidFill>
            </a:ln>
          </p:spPr>
          <p:txBody>
            <a:bodyPr wrap="square" lIns="0" tIns="0" rIns="0" bIns="0" rtlCol="0"/>
            <a:lstStyle/>
            <a:p>
              <a:endParaRPr/>
            </a:p>
          </p:txBody>
        </p:sp>
        <p:sp>
          <p:nvSpPr>
            <p:cNvPr id="91" name="object 91"/>
            <p:cNvSpPr/>
            <p:nvPr/>
          </p:nvSpPr>
          <p:spPr>
            <a:xfrm>
              <a:off x="7171943" y="5204587"/>
              <a:ext cx="16510" cy="74295"/>
            </a:xfrm>
            <a:custGeom>
              <a:avLst/>
              <a:gdLst/>
              <a:ahLst/>
              <a:cxnLst/>
              <a:rect l="l" t="t" r="r" b="b"/>
              <a:pathLst>
                <a:path w="16509" h="74295">
                  <a:moveTo>
                    <a:pt x="8000" y="0"/>
                  </a:moveTo>
                  <a:lnTo>
                    <a:pt x="0" y="37718"/>
                  </a:lnTo>
                  <a:lnTo>
                    <a:pt x="8000" y="74294"/>
                  </a:lnTo>
                  <a:lnTo>
                    <a:pt x="16382" y="37718"/>
                  </a:lnTo>
                  <a:lnTo>
                    <a:pt x="8000" y="0"/>
                  </a:lnTo>
                  <a:close/>
                </a:path>
              </a:pathLst>
            </a:custGeom>
            <a:solidFill>
              <a:srgbClr val="FFFFFF"/>
            </a:solidFill>
          </p:spPr>
          <p:txBody>
            <a:bodyPr wrap="square" lIns="0" tIns="0" rIns="0" bIns="0" rtlCol="0"/>
            <a:lstStyle/>
            <a:p>
              <a:endParaRPr/>
            </a:p>
          </p:txBody>
        </p:sp>
        <p:sp>
          <p:nvSpPr>
            <p:cNvPr id="92" name="object 92"/>
            <p:cNvSpPr/>
            <p:nvPr/>
          </p:nvSpPr>
          <p:spPr>
            <a:xfrm>
              <a:off x="7171943" y="5204587"/>
              <a:ext cx="16510" cy="241935"/>
            </a:xfrm>
            <a:custGeom>
              <a:avLst/>
              <a:gdLst/>
              <a:ahLst/>
              <a:cxnLst/>
              <a:rect l="l" t="t" r="r" b="b"/>
              <a:pathLst>
                <a:path w="16509" h="241935">
                  <a:moveTo>
                    <a:pt x="8000" y="0"/>
                  </a:moveTo>
                  <a:lnTo>
                    <a:pt x="16382" y="37718"/>
                  </a:lnTo>
                  <a:lnTo>
                    <a:pt x="8000" y="74294"/>
                  </a:lnTo>
                  <a:lnTo>
                    <a:pt x="0" y="37718"/>
                  </a:lnTo>
                  <a:lnTo>
                    <a:pt x="8000" y="0"/>
                  </a:lnTo>
                  <a:close/>
                </a:path>
                <a:path w="16509" h="241935">
                  <a:moveTo>
                    <a:pt x="8254" y="118872"/>
                  </a:moveTo>
                  <a:lnTo>
                    <a:pt x="9905" y="241426"/>
                  </a:lnTo>
                </a:path>
                <a:path w="16509" h="241935">
                  <a:moveTo>
                    <a:pt x="8254" y="241426"/>
                  </a:moveTo>
                  <a:lnTo>
                    <a:pt x="16382" y="189484"/>
                  </a:lnTo>
                </a:path>
                <a:path w="16509" h="241935">
                  <a:moveTo>
                    <a:pt x="8254" y="241426"/>
                  </a:moveTo>
                  <a:lnTo>
                    <a:pt x="0" y="189484"/>
                  </a:lnTo>
                </a:path>
              </a:pathLst>
            </a:custGeom>
            <a:ln w="3175">
              <a:solidFill>
                <a:srgbClr val="000000"/>
              </a:solidFill>
            </a:ln>
          </p:spPr>
          <p:txBody>
            <a:bodyPr wrap="square" lIns="0" tIns="0" rIns="0" bIns="0" rtlCol="0"/>
            <a:lstStyle/>
            <a:p>
              <a:endParaRPr/>
            </a:p>
          </p:txBody>
        </p:sp>
        <p:sp>
          <p:nvSpPr>
            <p:cNvPr id="93" name="object 93"/>
            <p:cNvSpPr/>
            <p:nvPr/>
          </p:nvSpPr>
          <p:spPr>
            <a:xfrm>
              <a:off x="7008875" y="4773676"/>
              <a:ext cx="93980" cy="133985"/>
            </a:xfrm>
            <a:custGeom>
              <a:avLst/>
              <a:gdLst/>
              <a:ahLst/>
              <a:cxnLst/>
              <a:rect l="l" t="t" r="r" b="b"/>
              <a:pathLst>
                <a:path w="93979" h="133985">
                  <a:moveTo>
                    <a:pt x="0" y="0"/>
                  </a:moveTo>
                  <a:lnTo>
                    <a:pt x="93852" y="133731"/>
                  </a:lnTo>
                </a:path>
              </a:pathLst>
            </a:custGeom>
            <a:ln w="3175">
              <a:solidFill>
                <a:srgbClr val="000000"/>
              </a:solidFill>
              <a:prstDash val="sysDot"/>
            </a:ln>
          </p:spPr>
          <p:txBody>
            <a:bodyPr wrap="square" lIns="0" tIns="0" rIns="0" bIns="0" rtlCol="0"/>
            <a:lstStyle/>
            <a:p>
              <a:endParaRPr/>
            </a:p>
          </p:txBody>
        </p:sp>
        <p:sp>
          <p:nvSpPr>
            <p:cNvPr id="94" name="object 94"/>
            <p:cNvSpPr/>
            <p:nvPr/>
          </p:nvSpPr>
          <p:spPr>
            <a:xfrm>
              <a:off x="7082916" y="4866513"/>
              <a:ext cx="20320" cy="41275"/>
            </a:xfrm>
            <a:custGeom>
              <a:avLst/>
              <a:gdLst/>
              <a:ahLst/>
              <a:cxnLst/>
              <a:rect l="l" t="t" r="r" b="b"/>
              <a:pathLst>
                <a:path w="20320" h="41275">
                  <a:moveTo>
                    <a:pt x="19811" y="40893"/>
                  </a:moveTo>
                  <a:lnTo>
                    <a:pt x="6603" y="0"/>
                  </a:lnTo>
                </a:path>
                <a:path w="20320" h="41275">
                  <a:moveTo>
                    <a:pt x="19811" y="40893"/>
                  </a:moveTo>
                  <a:lnTo>
                    <a:pt x="0" y="37211"/>
                  </a:lnTo>
                </a:path>
              </a:pathLst>
            </a:custGeom>
            <a:ln w="3175">
              <a:solidFill>
                <a:srgbClr val="000000"/>
              </a:solidFill>
            </a:ln>
          </p:spPr>
          <p:txBody>
            <a:bodyPr wrap="square" lIns="0" tIns="0" rIns="0" bIns="0" rtlCol="0"/>
            <a:lstStyle/>
            <a:p>
              <a:endParaRPr/>
            </a:p>
          </p:txBody>
        </p:sp>
        <p:sp>
          <p:nvSpPr>
            <p:cNvPr id="95" name="object 95"/>
            <p:cNvSpPr/>
            <p:nvPr/>
          </p:nvSpPr>
          <p:spPr>
            <a:xfrm>
              <a:off x="7008875" y="4613910"/>
              <a:ext cx="194310" cy="22860"/>
            </a:xfrm>
            <a:custGeom>
              <a:avLst/>
              <a:gdLst/>
              <a:ahLst/>
              <a:cxnLst/>
              <a:rect l="l" t="t" r="r" b="b"/>
              <a:pathLst>
                <a:path w="194309" h="22860">
                  <a:moveTo>
                    <a:pt x="0" y="22351"/>
                  </a:moveTo>
                  <a:lnTo>
                    <a:pt x="194309" y="0"/>
                  </a:lnTo>
                </a:path>
              </a:pathLst>
            </a:custGeom>
            <a:ln w="3175">
              <a:solidFill>
                <a:srgbClr val="000000"/>
              </a:solidFill>
              <a:prstDash val="sysDot"/>
            </a:ln>
          </p:spPr>
          <p:txBody>
            <a:bodyPr wrap="square" lIns="0" tIns="0" rIns="0" bIns="0" rtlCol="0"/>
            <a:lstStyle/>
            <a:p>
              <a:endParaRPr/>
            </a:p>
          </p:txBody>
        </p:sp>
        <p:sp>
          <p:nvSpPr>
            <p:cNvPr id="96" name="object 96"/>
            <p:cNvSpPr/>
            <p:nvPr/>
          </p:nvSpPr>
          <p:spPr>
            <a:xfrm>
              <a:off x="7183500" y="4595368"/>
              <a:ext cx="749300" cy="412750"/>
            </a:xfrm>
            <a:custGeom>
              <a:avLst/>
              <a:gdLst/>
              <a:ahLst/>
              <a:cxnLst/>
              <a:rect l="l" t="t" r="r" b="b"/>
              <a:pathLst>
                <a:path w="749300" h="412750">
                  <a:moveTo>
                    <a:pt x="19684" y="18541"/>
                  </a:moveTo>
                  <a:lnTo>
                    <a:pt x="1524" y="44576"/>
                  </a:lnTo>
                </a:path>
                <a:path w="749300" h="412750">
                  <a:moveTo>
                    <a:pt x="19684" y="18541"/>
                  </a:moveTo>
                  <a:lnTo>
                    <a:pt x="0" y="0"/>
                  </a:lnTo>
                </a:path>
                <a:path w="749300" h="412750">
                  <a:moveTo>
                    <a:pt x="577976" y="178307"/>
                  </a:moveTo>
                  <a:lnTo>
                    <a:pt x="730757" y="178307"/>
                  </a:lnTo>
                  <a:lnTo>
                    <a:pt x="749300" y="228472"/>
                  </a:lnTo>
                  <a:lnTo>
                    <a:pt x="749300" y="412368"/>
                  </a:lnTo>
                  <a:lnTo>
                    <a:pt x="577976" y="412368"/>
                  </a:lnTo>
                  <a:lnTo>
                    <a:pt x="577976" y="178307"/>
                  </a:lnTo>
                </a:path>
                <a:path w="749300" h="412750">
                  <a:moveTo>
                    <a:pt x="731139" y="178307"/>
                  </a:moveTo>
                  <a:lnTo>
                    <a:pt x="731139" y="226567"/>
                  </a:lnTo>
                  <a:lnTo>
                    <a:pt x="749300" y="226567"/>
                  </a:lnTo>
                </a:path>
              </a:pathLst>
            </a:custGeom>
            <a:ln w="3175">
              <a:solidFill>
                <a:srgbClr val="000000"/>
              </a:solidFill>
            </a:ln>
          </p:spPr>
          <p:txBody>
            <a:bodyPr wrap="square" lIns="0" tIns="0" rIns="0" bIns="0" rtlCol="0"/>
            <a:lstStyle/>
            <a:p>
              <a:endParaRPr/>
            </a:p>
          </p:txBody>
        </p:sp>
      </p:grpSp>
      <p:sp>
        <p:nvSpPr>
          <p:cNvPr id="97" name="object 97"/>
          <p:cNvSpPr txBox="1"/>
          <p:nvPr/>
        </p:nvSpPr>
        <p:spPr>
          <a:xfrm>
            <a:off x="9322562" y="4768088"/>
            <a:ext cx="806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 </a:t>
            </a:r>
            <a:r>
              <a:rPr sz="100" spc="-5" dirty="0">
                <a:latin typeface="Arial"/>
                <a:cs typeface="Arial"/>
              </a:rPr>
              <a:t>fill</a:t>
            </a:r>
            <a:r>
              <a:rPr sz="100" spc="-25" dirty="0">
                <a:latin typeface="Arial"/>
                <a:cs typeface="Arial"/>
              </a:rPr>
              <a:t> </a:t>
            </a:r>
            <a:r>
              <a:rPr sz="100" spc="-10" dirty="0">
                <a:latin typeface="Arial"/>
                <a:cs typeface="Arial"/>
              </a:rPr>
              <a:t>the</a:t>
            </a:r>
            <a:endParaRPr sz="100">
              <a:latin typeface="Arial"/>
              <a:cs typeface="Arial"/>
            </a:endParaRPr>
          </a:p>
        </p:txBody>
      </p:sp>
      <p:sp>
        <p:nvSpPr>
          <p:cNvPr id="98" name="object 98"/>
          <p:cNvSpPr txBox="1"/>
          <p:nvPr/>
        </p:nvSpPr>
        <p:spPr>
          <a:xfrm>
            <a:off x="9312276" y="4805298"/>
            <a:ext cx="438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c</a:t>
            </a:r>
            <a:r>
              <a:rPr sz="100" spc="-15" dirty="0">
                <a:latin typeface="Arial"/>
                <a:cs typeface="Arial"/>
              </a:rPr>
              <a:t>ode</a:t>
            </a:r>
            <a:r>
              <a:rPr sz="100" spc="-10" dirty="0">
                <a:latin typeface="Arial"/>
                <a:cs typeface="Arial"/>
              </a:rPr>
              <a:t>.</a:t>
            </a:r>
            <a:r>
              <a:rPr sz="100" spc="-5" dirty="0">
                <a:latin typeface="Arial"/>
                <a:cs typeface="Arial"/>
              </a:rPr>
              <a:t>.</a:t>
            </a:r>
            <a:endParaRPr sz="100">
              <a:latin typeface="Arial"/>
              <a:cs typeface="Arial"/>
            </a:endParaRPr>
          </a:p>
        </p:txBody>
      </p:sp>
      <p:grpSp>
        <p:nvGrpSpPr>
          <p:cNvPr id="99" name="object 99"/>
          <p:cNvGrpSpPr/>
          <p:nvPr/>
        </p:nvGrpSpPr>
        <p:grpSpPr>
          <a:xfrm>
            <a:off x="6799263" y="4427258"/>
            <a:ext cx="2487295" cy="1428750"/>
            <a:chOff x="5275262" y="4427258"/>
            <a:chExt cx="2487295" cy="1428750"/>
          </a:xfrm>
        </p:grpSpPr>
        <p:sp>
          <p:nvSpPr>
            <p:cNvPr id="100" name="object 100"/>
            <p:cNvSpPr/>
            <p:nvPr/>
          </p:nvSpPr>
          <p:spPr>
            <a:xfrm>
              <a:off x="7677530" y="4907406"/>
              <a:ext cx="84455" cy="19050"/>
            </a:xfrm>
            <a:custGeom>
              <a:avLst/>
              <a:gdLst/>
              <a:ahLst/>
              <a:cxnLst/>
              <a:rect l="l" t="t" r="r" b="b"/>
              <a:pathLst>
                <a:path w="84454" h="19050">
                  <a:moveTo>
                    <a:pt x="83947" y="0"/>
                  </a:moveTo>
                  <a:lnTo>
                    <a:pt x="0" y="18542"/>
                  </a:lnTo>
                </a:path>
              </a:pathLst>
            </a:custGeom>
            <a:ln w="3175">
              <a:solidFill>
                <a:srgbClr val="000000"/>
              </a:solidFill>
              <a:prstDash val="dot"/>
            </a:ln>
          </p:spPr>
          <p:txBody>
            <a:bodyPr wrap="square" lIns="0" tIns="0" rIns="0" bIns="0" rtlCol="0"/>
            <a:lstStyle/>
            <a:p>
              <a:endParaRPr/>
            </a:p>
          </p:txBody>
        </p:sp>
        <p:sp>
          <p:nvSpPr>
            <p:cNvPr id="101" name="object 101"/>
            <p:cNvSpPr/>
            <p:nvPr/>
          </p:nvSpPr>
          <p:spPr>
            <a:xfrm>
              <a:off x="6830949" y="5542661"/>
              <a:ext cx="425450" cy="163830"/>
            </a:xfrm>
            <a:custGeom>
              <a:avLst/>
              <a:gdLst/>
              <a:ahLst/>
              <a:cxnLst/>
              <a:rect l="l" t="t" r="r" b="b"/>
              <a:pathLst>
                <a:path w="425450" h="163829">
                  <a:moveTo>
                    <a:pt x="1650" y="163410"/>
                  </a:moveTo>
                  <a:lnTo>
                    <a:pt x="202565" y="163410"/>
                  </a:lnTo>
                </a:path>
                <a:path w="425450" h="163829">
                  <a:moveTo>
                    <a:pt x="0" y="85407"/>
                  </a:moveTo>
                  <a:lnTo>
                    <a:pt x="200914" y="85407"/>
                  </a:lnTo>
                </a:path>
                <a:path w="425450" h="163829">
                  <a:moveTo>
                    <a:pt x="275081" y="33400"/>
                  </a:moveTo>
                  <a:lnTo>
                    <a:pt x="423291" y="33400"/>
                  </a:lnTo>
                </a:path>
                <a:path w="425450" h="163829">
                  <a:moveTo>
                    <a:pt x="276732" y="0"/>
                  </a:moveTo>
                  <a:lnTo>
                    <a:pt x="424942" y="0"/>
                  </a:lnTo>
                </a:path>
              </a:pathLst>
            </a:custGeom>
            <a:ln w="3175">
              <a:solidFill>
                <a:srgbClr val="FFFFFF"/>
              </a:solidFill>
            </a:ln>
          </p:spPr>
          <p:txBody>
            <a:bodyPr wrap="square" lIns="0" tIns="0" rIns="0" bIns="0" rtlCol="0"/>
            <a:lstStyle/>
            <a:p>
              <a:endParaRPr/>
            </a:p>
          </p:txBody>
        </p:sp>
        <p:sp>
          <p:nvSpPr>
            <p:cNvPr id="102" name="object 102"/>
            <p:cNvSpPr/>
            <p:nvPr/>
          </p:nvSpPr>
          <p:spPr>
            <a:xfrm>
              <a:off x="7381113" y="5564911"/>
              <a:ext cx="151765" cy="290195"/>
            </a:xfrm>
            <a:custGeom>
              <a:avLst/>
              <a:gdLst/>
              <a:ahLst/>
              <a:cxnLst/>
              <a:rect l="l" t="t" r="r" b="b"/>
              <a:pathLst>
                <a:path w="151765" h="290195">
                  <a:moveTo>
                    <a:pt x="0" y="289750"/>
                  </a:moveTo>
                  <a:lnTo>
                    <a:pt x="151523" y="289750"/>
                  </a:lnTo>
                  <a:lnTo>
                    <a:pt x="151523" y="0"/>
                  </a:lnTo>
                  <a:lnTo>
                    <a:pt x="0" y="0"/>
                  </a:lnTo>
                  <a:lnTo>
                    <a:pt x="0" y="289750"/>
                  </a:lnTo>
                  <a:close/>
                </a:path>
              </a:pathLst>
            </a:custGeom>
            <a:ln w="3175">
              <a:solidFill>
                <a:srgbClr val="000000"/>
              </a:solidFill>
            </a:ln>
          </p:spPr>
          <p:txBody>
            <a:bodyPr wrap="square" lIns="0" tIns="0" rIns="0" bIns="0" rtlCol="0"/>
            <a:lstStyle/>
            <a:p>
              <a:endParaRPr/>
            </a:p>
          </p:txBody>
        </p:sp>
        <p:sp>
          <p:nvSpPr>
            <p:cNvPr id="103" name="object 103"/>
            <p:cNvSpPr/>
            <p:nvPr/>
          </p:nvSpPr>
          <p:spPr>
            <a:xfrm>
              <a:off x="6849110" y="4576825"/>
              <a:ext cx="683895" cy="1118235"/>
            </a:xfrm>
            <a:custGeom>
              <a:avLst/>
              <a:gdLst/>
              <a:ahLst/>
              <a:cxnLst/>
              <a:rect l="l" t="t" r="r" b="b"/>
              <a:pathLst>
                <a:path w="683895" h="1118235">
                  <a:moveTo>
                    <a:pt x="533654" y="1118108"/>
                  </a:moveTo>
                  <a:lnTo>
                    <a:pt x="681863" y="1118108"/>
                  </a:lnTo>
                </a:path>
                <a:path w="683895" h="1118235">
                  <a:moveTo>
                    <a:pt x="535305" y="1084668"/>
                  </a:moveTo>
                  <a:lnTo>
                    <a:pt x="683514" y="1084668"/>
                  </a:lnTo>
                </a:path>
                <a:path w="683895" h="1118235">
                  <a:moveTo>
                    <a:pt x="253619" y="386334"/>
                  </a:moveTo>
                  <a:lnTo>
                    <a:pt x="401828" y="386334"/>
                  </a:lnTo>
                </a:path>
                <a:path w="683895" h="1118235">
                  <a:moveTo>
                    <a:pt x="255270" y="352932"/>
                  </a:moveTo>
                  <a:lnTo>
                    <a:pt x="403479" y="352932"/>
                  </a:lnTo>
                </a:path>
                <a:path w="683895" h="1118235">
                  <a:moveTo>
                    <a:pt x="0" y="33400"/>
                  </a:moveTo>
                  <a:lnTo>
                    <a:pt x="148209" y="33400"/>
                  </a:lnTo>
                </a:path>
                <a:path w="683895" h="1118235">
                  <a:moveTo>
                    <a:pt x="1650" y="0"/>
                  </a:moveTo>
                  <a:lnTo>
                    <a:pt x="149860" y="0"/>
                  </a:lnTo>
                </a:path>
              </a:pathLst>
            </a:custGeom>
            <a:ln w="3175">
              <a:solidFill>
                <a:srgbClr val="FFFFFF"/>
              </a:solidFill>
            </a:ln>
          </p:spPr>
          <p:txBody>
            <a:bodyPr wrap="square" lIns="0" tIns="0" rIns="0" bIns="0" rtlCol="0"/>
            <a:lstStyle/>
            <a:p>
              <a:endParaRPr/>
            </a:p>
          </p:txBody>
        </p:sp>
        <p:sp>
          <p:nvSpPr>
            <p:cNvPr id="104" name="object 104"/>
            <p:cNvSpPr/>
            <p:nvPr/>
          </p:nvSpPr>
          <p:spPr>
            <a:xfrm>
              <a:off x="7209789" y="4428210"/>
              <a:ext cx="154940" cy="346075"/>
            </a:xfrm>
            <a:custGeom>
              <a:avLst/>
              <a:gdLst/>
              <a:ahLst/>
              <a:cxnLst/>
              <a:rect l="l" t="t" r="r" b="b"/>
              <a:pathLst>
                <a:path w="154940" h="346075">
                  <a:moveTo>
                    <a:pt x="0" y="345465"/>
                  </a:moveTo>
                  <a:lnTo>
                    <a:pt x="154813" y="345465"/>
                  </a:lnTo>
                  <a:lnTo>
                    <a:pt x="154813" y="0"/>
                  </a:lnTo>
                  <a:lnTo>
                    <a:pt x="0" y="0"/>
                  </a:lnTo>
                  <a:lnTo>
                    <a:pt x="0" y="345465"/>
                  </a:lnTo>
                  <a:close/>
                </a:path>
              </a:pathLst>
            </a:custGeom>
            <a:ln w="3175">
              <a:solidFill>
                <a:srgbClr val="000000"/>
              </a:solidFill>
            </a:ln>
          </p:spPr>
          <p:txBody>
            <a:bodyPr wrap="square" lIns="0" tIns="0" rIns="0" bIns="0" rtlCol="0"/>
            <a:lstStyle/>
            <a:p>
              <a:endParaRPr/>
            </a:p>
          </p:txBody>
        </p:sp>
        <p:sp>
          <p:nvSpPr>
            <p:cNvPr id="105" name="object 105"/>
            <p:cNvSpPr/>
            <p:nvPr/>
          </p:nvSpPr>
          <p:spPr>
            <a:xfrm>
              <a:off x="7211441" y="4528565"/>
              <a:ext cx="471170" cy="212090"/>
            </a:xfrm>
            <a:custGeom>
              <a:avLst/>
              <a:gdLst/>
              <a:ahLst/>
              <a:cxnLst/>
              <a:rect l="l" t="t" r="r" b="b"/>
              <a:pathLst>
                <a:path w="471170" h="212089">
                  <a:moveTo>
                    <a:pt x="0" y="33400"/>
                  </a:moveTo>
                  <a:lnTo>
                    <a:pt x="148208" y="33400"/>
                  </a:lnTo>
                </a:path>
                <a:path w="471170" h="212089">
                  <a:moveTo>
                    <a:pt x="1650" y="0"/>
                  </a:moveTo>
                  <a:lnTo>
                    <a:pt x="149859" y="0"/>
                  </a:lnTo>
                </a:path>
                <a:path w="471170" h="212089">
                  <a:moveTo>
                    <a:pt x="303022" y="211708"/>
                  </a:moveTo>
                  <a:lnTo>
                    <a:pt x="471042" y="211708"/>
                  </a:lnTo>
                </a:path>
                <a:path w="471170" h="212089">
                  <a:moveTo>
                    <a:pt x="301370" y="48259"/>
                  </a:moveTo>
                  <a:lnTo>
                    <a:pt x="464438" y="48259"/>
                  </a:lnTo>
                </a:path>
              </a:pathLst>
            </a:custGeom>
            <a:ln w="3175">
              <a:solidFill>
                <a:srgbClr val="FFFFFF"/>
              </a:solidFill>
            </a:ln>
          </p:spPr>
          <p:txBody>
            <a:bodyPr wrap="square" lIns="0" tIns="0" rIns="0" bIns="0" rtlCol="0"/>
            <a:lstStyle/>
            <a:p>
              <a:endParaRPr/>
            </a:p>
          </p:txBody>
        </p:sp>
        <p:sp>
          <p:nvSpPr>
            <p:cNvPr id="106" name="object 106"/>
            <p:cNvSpPr/>
            <p:nvPr/>
          </p:nvSpPr>
          <p:spPr>
            <a:xfrm>
              <a:off x="5276215" y="4428235"/>
              <a:ext cx="40640" cy="121920"/>
            </a:xfrm>
            <a:custGeom>
              <a:avLst/>
              <a:gdLst/>
              <a:ahLst/>
              <a:cxnLst/>
              <a:rect l="l" t="t" r="r" b="b"/>
              <a:pathLst>
                <a:path w="40639" h="121920">
                  <a:moveTo>
                    <a:pt x="11811" y="19557"/>
                  </a:moveTo>
                  <a:lnTo>
                    <a:pt x="11811" y="8762"/>
                  </a:lnTo>
                  <a:lnTo>
                    <a:pt x="15875" y="0"/>
                  </a:lnTo>
                  <a:lnTo>
                    <a:pt x="20955" y="0"/>
                  </a:lnTo>
                  <a:lnTo>
                    <a:pt x="26162" y="0"/>
                  </a:lnTo>
                  <a:lnTo>
                    <a:pt x="30225" y="8762"/>
                  </a:lnTo>
                  <a:lnTo>
                    <a:pt x="30225" y="19557"/>
                  </a:lnTo>
                  <a:lnTo>
                    <a:pt x="30225" y="30352"/>
                  </a:lnTo>
                  <a:lnTo>
                    <a:pt x="26162" y="39115"/>
                  </a:lnTo>
                  <a:lnTo>
                    <a:pt x="20955" y="39115"/>
                  </a:lnTo>
                  <a:lnTo>
                    <a:pt x="15875" y="39115"/>
                  </a:lnTo>
                  <a:lnTo>
                    <a:pt x="11811" y="30352"/>
                  </a:lnTo>
                  <a:lnTo>
                    <a:pt x="11811" y="19557"/>
                  </a:lnTo>
                  <a:close/>
                </a:path>
                <a:path w="40639" h="121920">
                  <a:moveTo>
                    <a:pt x="20193" y="39115"/>
                  </a:moveTo>
                  <a:lnTo>
                    <a:pt x="21844" y="78358"/>
                  </a:lnTo>
                </a:path>
                <a:path w="40639" h="121920">
                  <a:moveTo>
                    <a:pt x="5080" y="50926"/>
                  </a:moveTo>
                  <a:lnTo>
                    <a:pt x="35306" y="54863"/>
                  </a:lnTo>
                </a:path>
                <a:path w="40639" h="121920">
                  <a:moveTo>
                    <a:pt x="0" y="121412"/>
                  </a:moveTo>
                  <a:lnTo>
                    <a:pt x="20193" y="78358"/>
                  </a:lnTo>
                  <a:lnTo>
                    <a:pt x="40259" y="121412"/>
                  </a:lnTo>
                </a:path>
              </a:pathLst>
            </a:custGeom>
            <a:ln w="3175">
              <a:solidFill>
                <a:srgbClr val="000000"/>
              </a:solidFill>
            </a:ln>
          </p:spPr>
          <p:txBody>
            <a:bodyPr wrap="square" lIns="0" tIns="0" rIns="0" bIns="0" rtlCol="0"/>
            <a:lstStyle/>
            <a:p>
              <a:endParaRPr/>
            </a:p>
          </p:txBody>
        </p:sp>
      </p:grpSp>
      <p:sp>
        <p:nvSpPr>
          <p:cNvPr id="107" name="object 107"/>
          <p:cNvSpPr txBox="1"/>
          <p:nvPr/>
        </p:nvSpPr>
        <p:spPr>
          <a:xfrm>
            <a:off x="6403595" y="6015329"/>
            <a:ext cx="1384935" cy="197490"/>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Sequence</a:t>
            </a:r>
            <a:r>
              <a:rPr sz="1200" b="1" spc="-40"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p:txBody>
      </p:sp>
      <p:sp>
        <p:nvSpPr>
          <p:cNvPr id="108" name="object 108"/>
          <p:cNvSpPr txBox="1"/>
          <p:nvPr/>
        </p:nvSpPr>
        <p:spPr>
          <a:xfrm>
            <a:off x="6805295" y="4537328"/>
            <a:ext cx="60960" cy="43602"/>
          </a:xfrm>
          <a:prstGeom prst="rect">
            <a:avLst/>
          </a:prstGeom>
        </p:spPr>
        <p:txBody>
          <a:bodyPr vert="horz" wrap="square" lIns="0" tIns="12700" rIns="0" bIns="0" rtlCol="0">
            <a:spAutoFit/>
          </a:bodyPr>
          <a:lstStyle/>
          <a:p>
            <a:pPr>
              <a:spcBef>
                <a:spcPts val="100"/>
              </a:spcBef>
            </a:pPr>
            <a:r>
              <a:rPr sz="200" u="sng" spc="-10" dirty="0">
                <a:uFill>
                  <a:solidFill>
                    <a:srgbClr val="000000"/>
                  </a:solidFill>
                </a:uFill>
                <a:latin typeface="Arial"/>
                <a:cs typeface="Arial"/>
              </a:rPr>
              <a:t>us</a:t>
            </a:r>
            <a:r>
              <a:rPr sz="200" spc="-10" dirty="0">
                <a:latin typeface="Arial"/>
                <a:cs typeface="Arial"/>
              </a:rPr>
              <a:t>er</a:t>
            </a:r>
            <a:endParaRPr sz="200">
              <a:latin typeface="Arial"/>
              <a:cs typeface="Arial"/>
            </a:endParaRPr>
          </a:p>
        </p:txBody>
      </p:sp>
      <p:grpSp>
        <p:nvGrpSpPr>
          <p:cNvPr id="109" name="object 109"/>
          <p:cNvGrpSpPr/>
          <p:nvPr/>
        </p:nvGrpSpPr>
        <p:grpSpPr>
          <a:xfrm>
            <a:off x="6819456" y="4466362"/>
            <a:ext cx="824865" cy="1478915"/>
            <a:chOff x="5295455" y="4466361"/>
            <a:chExt cx="824865" cy="1478915"/>
          </a:xfrm>
        </p:grpSpPr>
        <p:sp>
          <p:nvSpPr>
            <p:cNvPr id="110" name="object 110"/>
            <p:cNvSpPr/>
            <p:nvPr/>
          </p:nvSpPr>
          <p:spPr>
            <a:xfrm>
              <a:off x="5296407"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1" name="object 111"/>
            <p:cNvSpPr/>
            <p:nvPr/>
          </p:nvSpPr>
          <p:spPr>
            <a:xfrm>
              <a:off x="5425693" y="4467313"/>
              <a:ext cx="123189" cy="137160"/>
            </a:xfrm>
            <a:custGeom>
              <a:avLst/>
              <a:gdLst/>
              <a:ahLst/>
              <a:cxnLst/>
              <a:rect l="l" t="t" r="r" b="b"/>
              <a:pathLst>
                <a:path w="123189" h="137160">
                  <a:moveTo>
                    <a:pt x="0" y="137071"/>
                  </a:moveTo>
                  <a:lnTo>
                    <a:pt x="122610" y="137071"/>
                  </a:lnTo>
                  <a:lnTo>
                    <a:pt x="122610" y="0"/>
                  </a:lnTo>
                  <a:lnTo>
                    <a:pt x="0" y="0"/>
                  </a:lnTo>
                  <a:lnTo>
                    <a:pt x="0" y="137071"/>
                  </a:lnTo>
                  <a:close/>
                </a:path>
              </a:pathLst>
            </a:custGeom>
            <a:ln w="3175">
              <a:solidFill>
                <a:srgbClr val="000000"/>
              </a:solidFill>
            </a:ln>
          </p:spPr>
          <p:txBody>
            <a:bodyPr wrap="square" lIns="0" tIns="0" rIns="0" bIns="0" rtlCol="0"/>
            <a:lstStyle/>
            <a:p>
              <a:endParaRPr/>
            </a:p>
          </p:txBody>
        </p:sp>
        <p:sp>
          <p:nvSpPr>
            <p:cNvPr id="112" name="object 112"/>
            <p:cNvSpPr/>
            <p:nvPr/>
          </p:nvSpPr>
          <p:spPr>
            <a:xfrm>
              <a:off x="5486145"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3" name="object 113"/>
            <p:cNvSpPr/>
            <p:nvPr/>
          </p:nvSpPr>
          <p:spPr>
            <a:xfrm>
              <a:off x="5568441" y="4467313"/>
              <a:ext cx="132715" cy="137160"/>
            </a:xfrm>
            <a:custGeom>
              <a:avLst/>
              <a:gdLst/>
              <a:ahLst/>
              <a:cxnLst/>
              <a:rect l="l" t="t" r="r" b="b"/>
              <a:pathLst>
                <a:path w="132714" h="137160">
                  <a:moveTo>
                    <a:pt x="0" y="137071"/>
                  </a:moveTo>
                  <a:lnTo>
                    <a:pt x="132689" y="137071"/>
                  </a:lnTo>
                  <a:lnTo>
                    <a:pt x="132689" y="0"/>
                  </a:lnTo>
                  <a:lnTo>
                    <a:pt x="0" y="0"/>
                  </a:lnTo>
                  <a:lnTo>
                    <a:pt x="0" y="137071"/>
                  </a:lnTo>
                  <a:close/>
                </a:path>
              </a:pathLst>
            </a:custGeom>
            <a:ln w="3175">
              <a:solidFill>
                <a:srgbClr val="000000"/>
              </a:solidFill>
            </a:ln>
          </p:spPr>
          <p:txBody>
            <a:bodyPr wrap="square" lIns="0" tIns="0" rIns="0" bIns="0" rtlCol="0"/>
            <a:lstStyle/>
            <a:p>
              <a:endParaRPr/>
            </a:p>
          </p:txBody>
        </p:sp>
        <p:sp>
          <p:nvSpPr>
            <p:cNvPr id="114" name="object 114"/>
            <p:cNvSpPr/>
            <p:nvPr/>
          </p:nvSpPr>
          <p:spPr>
            <a:xfrm>
              <a:off x="5596763" y="4499609"/>
              <a:ext cx="94615" cy="64135"/>
            </a:xfrm>
            <a:custGeom>
              <a:avLst/>
              <a:gdLst/>
              <a:ahLst/>
              <a:cxnLst/>
              <a:rect l="l" t="t" r="r" b="b"/>
              <a:pathLst>
                <a:path w="94614" h="64135">
                  <a:moveTo>
                    <a:pt x="91186" y="62611"/>
                  </a:moveTo>
                  <a:lnTo>
                    <a:pt x="8890" y="62611"/>
                  </a:lnTo>
                  <a:lnTo>
                    <a:pt x="8890" y="64135"/>
                  </a:lnTo>
                  <a:lnTo>
                    <a:pt x="91186" y="64135"/>
                  </a:lnTo>
                  <a:lnTo>
                    <a:pt x="91186" y="62611"/>
                  </a:lnTo>
                  <a:close/>
                </a:path>
                <a:path w="94614" h="64135">
                  <a:moveTo>
                    <a:pt x="94488" y="0"/>
                  </a:moveTo>
                  <a:lnTo>
                    <a:pt x="0" y="0"/>
                  </a:lnTo>
                  <a:lnTo>
                    <a:pt x="0" y="1524"/>
                  </a:lnTo>
                  <a:lnTo>
                    <a:pt x="94488" y="1524"/>
                  </a:lnTo>
                  <a:lnTo>
                    <a:pt x="94488" y="0"/>
                  </a:lnTo>
                  <a:close/>
                </a:path>
              </a:pathLst>
            </a:custGeom>
            <a:solidFill>
              <a:srgbClr val="000000"/>
            </a:solidFill>
          </p:spPr>
          <p:txBody>
            <a:bodyPr wrap="square" lIns="0" tIns="0" rIns="0" bIns="0" rtlCol="0"/>
            <a:lstStyle/>
            <a:p>
              <a:endParaRPr/>
            </a:p>
          </p:txBody>
        </p:sp>
        <p:sp>
          <p:nvSpPr>
            <p:cNvPr id="115" name="object 115"/>
            <p:cNvSpPr/>
            <p:nvPr/>
          </p:nvSpPr>
          <p:spPr>
            <a:xfrm>
              <a:off x="5633973"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6" name="object 116"/>
            <p:cNvSpPr/>
            <p:nvPr/>
          </p:nvSpPr>
          <p:spPr>
            <a:xfrm>
              <a:off x="5991732" y="4467313"/>
              <a:ext cx="121285" cy="137160"/>
            </a:xfrm>
            <a:custGeom>
              <a:avLst/>
              <a:gdLst/>
              <a:ahLst/>
              <a:cxnLst/>
              <a:rect l="l" t="t" r="r" b="b"/>
              <a:pathLst>
                <a:path w="121285" h="137160">
                  <a:moveTo>
                    <a:pt x="0" y="137071"/>
                  </a:moveTo>
                  <a:lnTo>
                    <a:pt x="120931" y="137071"/>
                  </a:lnTo>
                  <a:lnTo>
                    <a:pt x="120931" y="0"/>
                  </a:lnTo>
                  <a:lnTo>
                    <a:pt x="0" y="0"/>
                  </a:lnTo>
                  <a:lnTo>
                    <a:pt x="0" y="137071"/>
                  </a:lnTo>
                  <a:close/>
                </a:path>
              </a:pathLst>
            </a:custGeom>
            <a:ln w="3175">
              <a:solidFill>
                <a:srgbClr val="000000"/>
              </a:solidFill>
            </a:ln>
          </p:spPr>
          <p:txBody>
            <a:bodyPr wrap="square" lIns="0" tIns="0" rIns="0" bIns="0" rtlCol="0"/>
            <a:lstStyle/>
            <a:p>
              <a:endParaRPr/>
            </a:p>
          </p:txBody>
        </p:sp>
        <p:sp>
          <p:nvSpPr>
            <p:cNvPr id="117" name="object 117"/>
            <p:cNvSpPr/>
            <p:nvPr/>
          </p:nvSpPr>
          <p:spPr>
            <a:xfrm>
              <a:off x="6009004" y="4499610"/>
              <a:ext cx="111760" cy="1905"/>
            </a:xfrm>
            <a:custGeom>
              <a:avLst/>
              <a:gdLst/>
              <a:ahLst/>
              <a:cxnLst/>
              <a:rect l="l" t="t" r="r" b="b"/>
              <a:pathLst>
                <a:path w="111760" h="1904">
                  <a:moveTo>
                    <a:pt x="111251" y="0"/>
                  </a:moveTo>
                  <a:lnTo>
                    <a:pt x="0" y="0"/>
                  </a:lnTo>
                  <a:lnTo>
                    <a:pt x="0" y="1524"/>
                  </a:lnTo>
                  <a:lnTo>
                    <a:pt x="111251" y="1524"/>
                  </a:lnTo>
                  <a:lnTo>
                    <a:pt x="111251" y="0"/>
                  </a:lnTo>
                  <a:close/>
                </a:path>
              </a:pathLst>
            </a:custGeom>
            <a:solidFill>
              <a:srgbClr val="000000"/>
            </a:solidFill>
          </p:spPr>
          <p:txBody>
            <a:bodyPr wrap="square" lIns="0" tIns="0" rIns="0" bIns="0" rtlCol="0"/>
            <a:lstStyle/>
            <a:p>
              <a:endParaRPr/>
            </a:p>
          </p:txBody>
        </p:sp>
        <p:sp>
          <p:nvSpPr>
            <p:cNvPr id="118" name="object 118"/>
            <p:cNvSpPr/>
            <p:nvPr/>
          </p:nvSpPr>
          <p:spPr>
            <a:xfrm>
              <a:off x="6052184"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9" name="object 119"/>
            <p:cNvSpPr/>
            <p:nvPr/>
          </p:nvSpPr>
          <p:spPr>
            <a:xfrm>
              <a:off x="5734811" y="4467313"/>
              <a:ext cx="132715" cy="137160"/>
            </a:xfrm>
            <a:custGeom>
              <a:avLst/>
              <a:gdLst/>
              <a:ahLst/>
              <a:cxnLst/>
              <a:rect l="l" t="t" r="r" b="b"/>
              <a:pathLst>
                <a:path w="132714" h="137160">
                  <a:moveTo>
                    <a:pt x="0" y="137071"/>
                  </a:moveTo>
                  <a:lnTo>
                    <a:pt x="132689" y="137071"/>
                  </a:lnTo>
                  <a:lnTo>
                    <a:pt x="132689" y="0"/>
                  </a:lnTo>
                  <a:lnTo>
                    <a:pt x="0" y="0"/>
                  </a:lnTo>
                  <a:lnTo>
                    <a:pt x="0" y="137071"/>
                  </a:lnTo>
                  <a:close/>
                </a:path>
              </a:pathLst>
            </a:custGeom>
            <a:ln w="3175">
              <a:solidFill>
                <a:srgbClr val="000000"/>
              </a:solidFill>
            </a:ln>
          </p:spPr>
          <p:txBody>
            <a:bodyPr wrap="square" lIns="0" tIns="0" rIns="0" bIns="0" rtlCol="0"/>
            <a:lstStyle/>
            <a:p>
              <a:endParaRPr/>
            </a:p>
          </p:txBody>
        </p:sp>
        <p:sp>
          <p:nvSpPr>
            <p:cNvPr id="120" name="object 120"/>
            <p:cNvSpPr/>
            <p:nvPr/>
          </p:nvSpPr>
          <p:spPr>
            <a:xfrm>
              <a:off x="5750305" y="4499610"/>
              <a:ext cx="129539" cy="1905"/>
            </a:xfrm>
            <a:custGeom>
              <a:avLst/>
              <a:gdLst/>
              <a:ahLst/>
              <a:cxnLst/>
              <a:rect l="l" t="t" r="r" b="b"/>
              <a:pathLst>
                <a:path w="129539" h="1904">
                  <a:moveTo>
                    <a:pt x="129539" y="0"/>
                  </a:moveTo>
                  <a:lnTo>
                    <a:pt x="0" y="0"/>
                  </a:lnTo>
                  <a:lnTo>
                    <a:pt x="0" y="1524"/>
                  </a:lnTo>
                  <a:lnTo>
                    <a:pt x="129539" y="1524"/>
                  </a:lnTo>
                  <a:lnTo>
                    <a:pt x="129539" y="0"/>
                  </a:lnTo>
                  <a:close/>
                </a:path>
              </a:pathLst>
            </a:custGeom>
            <a:solidFill>
              <a:srgbClr val="000000"/>
            </a:solidFill>
          </p:spPr>
          <p:txBody>
            <a:bodyPr wrap="square" lIns="0" tIns="0" rIns="0" bIns="0" rtlCol="0"/>
            <a:lstStyle/>
            <a:p>
              <a:endParaRPr/>
            </a:p>
          </p:txBody>
        </p:sp>
      </p:grpSp>
      <p:sp>
        <p:nvSpPr>
          <p:cNvPr id="121" name="object 121"/>
          <p:cNvSpPr txBox="1"/>
          <p:nvPr/>
        </p:nvSpPr>
        <p:spPr>
          <a:xfrm>
            <a:off x="7130541" y="4521453"/>
            <a:ext cx="276860" cy="43602"/>
          </a:xfrm>
          <a:prstGeom prst="rect">
            <a:avLst/>
          </a:prstGeom>
        </p:spPr>
        <p:txBody>
          <a:bodyPr vert="horz" wrap="square" lIns="0" tIns="12700" rIns="0" bIns="0" rtlCol="0">
            <a:spAutoFit/>
          </a:bodyPr>
          <a:lstStyle/>
          <a:p>
            <a:pPr>
              <a:spcBef>
                <a:spcPts val="100"/>
              </a:spcBef>
            </a:pPr>
            <a:r>
              <a:rPr sz="200" spc="-10" dirty="0">
                <a:latin typeface="Arial"/>
                <a:cs typeface="Arial"/>
              </a:rPr>
              <a:t>FileMgr</a:t>
            </a:r>
            <a:r>
              <a:rPr sz="200" spc="15" dirty="0">
                <a:latin typeface="Arial"/>
                <a:cs typeface="Arial"/>
              </a:rPr>
              <a:t> </a:t>
            </a:r>
            <a:r>
              <a:rPr sz="200" u="sng" spc="-5" dirty="0">
                <a:uFill>
                  <a:solidFill>
                    <a:srgbClr val="000000"/>
                  </a:solidFill>
                </a:uFill>
                <a:latin typeface="Arial"/>
                <a:cs typeface="Arial"/>
              </a:rPr>
              <a:t>Docume</a:t>
            </a:r>
            <a:r>
              <a:rPr sz="200" spc="-5" dirty="0">
                <a:latin typeface="Arial"/>
                <a:cs typeface="Arial"/>
              </a:rPr>
              <a:t>nt</a:t>
            </a:r>
            <a:endParaRPr sz="200">
              <a:latin typeface="Arial"/>
              <a:cs typeface="Arial"/>
            </a:endParaRPr>
          </a:p>
        </p:txBody>
      </p:sp>
      <p:grpSp>
        <p:nvGrpSpPr>
          <p:cNvPr id="122" name="object 122"/>
          <p:cNvGrpSpPr/>
          <p:nvPr/>
        </p:nvGrpSpPr>
        <p:grpSpPr>
          <a:xfrm>
            <a:off x="7323264" y="4466362"/>
            <a:ext cx="175260" cy="1478915"/>
            <a:chOff x="5799264" y="4466361"/>
            <a:chExt cx="175260" cy="1478915"/>
          </a:xfrm>
        </p:grpSpPr>
        <p:sp>
          <p:nvSpPr>
            <p:cNvPr id="123" name="object 123"/>
            <p:cNvSpPr/>
            <p:nvPr/>
          </p:nvSpPr>
          <p:spPr>
            <a:xfrm>
              <a:off x="5800217" y="4659249"/>
              <a:ext cx="1905" cy="1284605"/>
            </a:xfrm>
            <a:custGeom>
              <a:avLst/>
              <a:gdLst/>
              <a:ahLst/>
              <a:cxnLst/>
              <a:rect l="l" t="t" r="r" b="b"/>
              <a:pathLst>
                <a:path w="1904" h="1284604">
                  <a:moveTo>
                    <a:pt x="0" y="0"/>
                  </a:moveTo>
                  <a:lnTo>
                    <a:pt x="1778" y="1284566"/>
                  </a:lnTo>
                </a:path>
              </a:pathLst>
            </a:custGeom>
            <a:ln w="3175">
              <a:solidFill>
                <a:srgbClr val="000000"/>
              </a:solidFill>
              <a:prstDash val="sysDot"/>
            </a:ln>
          </p:spPr>
          <p:txBody>
            <a:bodyPr wrap="square" lIns="0" tIns="0" rIns="0" bIns="0" rtlCol="0"/>
            <a:lstStyle/>
            <a:p>
              <a:endParaRPr/>
            </a:p>
          </p:txBody>
        </p:sp>
        <p:sp>
          <p:nvSpPr>
            <p:cNvPr id="124" name="object 124"/>
            <p:cNvSpPr/>
            <p:nvPr/>
          </p:nvSpPr>
          <p:spPr>
            <a:xfrm>
              <a:off x="5897626" y="4467313"/>
              <a:ext cx="76200" cy="137160"/>
            </a:xfrm>
            <a:custGeom>
              <a:avLst/>
              <a:gdLst/>
              <a:ahLst/>
              <a:cxnLst/>
              <a:rect l="l" t="t" r="r" b="b"/>
              <a:pathLst>
                <a:path w="76200" h="137160">
                  <a:moveTo>
                    <a:pt x="0" y="137071"/>
                  </a:moveTo>
                  <a:lnTo>
                    <a:pt x="75581" y="137071"/>
                  </a:lnTo>
                  <a:lnTo>
                    <a:pt x="75581" y="0"/>
                  </a:lnTo>
                  <a:lnTo>
                    <a:pt x="0" y="0"/>
                  </a:lnTo>
                  <a:lnTo>
                    <a:pt x="0" y="137071"/>
                  </a:lnTo>
                  <a:close/>
                </a:path>
              </a:pathLst>
            </a:custGeom>
            <a:ln w="3175">
              <a:solidFill>
                <a:srgbClr val="000000"/>
              </a:solidFill>
            </a:ln>
          </p:spPr>
          <p:txBody>
            <a:bodyPr wrap="square" lIns="0" tIns="0" rIns="0" bIns="0" rtlCol="0"/>
            <a:lstStyle/>
            <a:p>
              <a:endParaRPr/>
            </a:p>
          </p:txBody>
        </p:sp>
      </p:grpSp>
      <p:sp>
        <p:nvSpPr>
          <p:cNvPr id="125" name="object 125"/>
          <p:cNvSpPr txBox="1"/>
          <p:nvPr/>
        </p:nvSpPr>
        <p:spPr>
          <a:xfrm>
            <a:off x="6971410" y="4458970"/>
            <a:ext cx="685800" cy="43602"/>
          </a:xfrm>
          <a:prstGeom prst="rect">
            <a:avLst/>
          </a:prstGeom>
        </p:spPr>
        <p:txBody>
          <a:bodyPr vert="horz" wrap="square" lIns="0" tIns="12700" rIns="0" bIns="0" rtlCol="0">
            <a:spAutoFit/>
          </a:bodyPr>
          <a:lstStyle/>
          <a:p>
            <a:pPr>
              <a:spcBef>
                <a:spcPts val="100"/>
              </a:spcBef>
            </a:pPr>
            <a:r>
              <a:rPr sz="200" u="sng" spc="-5" dirty="0">
                <a:uFill>
                  <a:solidFill>
                    <a:srgbClr val="000000"/>
                  </a:solidFill>
                </a:uFill>
                <a:latin typeface="Arial"/>
                <a:cs typeface="Arial"/>
              </a:rPr>
              <a:t>mainWn</a:t>
            </a:r>
            <a:r>
              <a:rPr sz="200" spc="-5" dirty="0">
                <a:latin typeface="Arial"/>
                <a:cs typeface="Arial"/>
              </a:rPr>
              <a:t>d fileMgr </a:t>
            </a:r>
            <a:r>
              <a:rPr sz="200" dirty="0">
                <a:latin typeface="Arial"/>
                <a:cs typeface="Arial"/>
              </a:rPr>
              <a:t>: </a:t>
            </a:r>
            <a:r>
              <a:rPr sz="200" spc="-10" dirty="0">
                <a:latin typeface="Arial"/>
                <a:cs typeface="Arial"/>
              </a:rPr>
              <a:t>document </a:t>
            </a:r>
            <a:r>
              <a:rPr sz="200" dirty="0">
                <a:latin typeface="Arial"/>
                <a:cs typeface="Arial"/>
              </a:rPr>
              <a:t>: </a:t>
            </a:r>
            <a:r>
              <a:rPr sz="200" spc="-5" dirty="0">
                <a:latin typeface="Arial"/>
                <a:cs typeface="Arial"/>
              </a:rPr>
              <a:t>gFile</a:t>
            </a:r>
            <a:r>
              <a:rPr sz="200" spc="20" dirty="0">
                <a:latin typeface="Arial"/>
                <a:cs typeface="Arial"/>
              </a:rPr>
              <a:t> </a:t>
            </a:r>
            <a:r>
              <a:rPr sz="200" spc="-5" dirty="0">
                <a:latin typeface="Arial"/>
                <a:cs typeface="Arial"/>
              </a:rPr>
              <a:t>repository</a:t>
            </a:r>
            <a:endParaRPr sz="200">
              <a:latin typeface="Arial"/>
              <a:cs typeface="Arial"/>
            </a:endParaRPr>
          </a:p>
        </p:txBody>
      </p:sp>
      <p:grpSp>
        <p:nvGrpSpPr>
          <p:cNvPr id="126" name="object 126"/>
          <p:cNvGrpSpPr/>
          <p:nvPr/>
        </p:nvGrpSpPr>
        <p:grpSpPr>
          <a:xfrm>
            <a:off x="6819455" y="4499609"/>
            <a:ext cx="675640" cy="1445260"/>
            <a:chOff x="5295455" y="4499609"/>
            <a:chExt cx="675640" cy="1445260"/>
          </a:xfrm>
        </p:grpSpPr>
        <p:sp>
          <p:nvSpPr>
            <p:cNvPr id="127" name="object 127"/>
            <p:cNvSpPr/>
            <p:nvPr/>
          </p:nvSpPr>
          <p:spPr>
            <a:xfrm>
              <a:off x="5917183" y="4499609"/>
              <a:ext cx="53340" cy="1905"/>
            </a:xfrm>
            <a:custGeom>
              <a:avLst/>
              <a:gdLst/>
              <a:ahLst/>
              <a:cxnLst/>
              <a:rect l="l" t="t" r="r" b="b"/>
              <a:pathLst>
                <a:path w="53339" h="1904">
                  <a:moveTo>
                    <a:pt x="53339" y="0"/>
                  </a:moveTo>
                  <a:lnTo>
                    <a:pt x="0" y="0"/>
                  </a:lnTo>
                  <a:lnTo>
                    <a:pt x="0" y="1524"/>
                  </a:lnTo>
                  <a:lnTo>
                    <a:pt x="53339" y="1524"/>
                  </a:lnTo>
                  <a:lnTo>
                    <a:pt x="53339" y="0"/>
                  </a:lnTo>
                  <a:close/>
                </a:path>
              </a:pathLst>
            </a:custGeom>
            <a:solidFill>
              <a:srgbClr val="000000"/>
            </a:solidFill>
          </p:spPr>
          <p:txBody>
            <a:bodyPr wrap="square" lIns="0" tIns="0" rIns="0" bIns="0" rtlCol="0"/>
            <a:lstStyle/>
            <a:p>
              <a:endParaRPr/>
            </a:p>
          </p:txBody>
        </p:sp>
        <p:sp>
          <p:nvSpPr>
            <p:cNvPr id="128" name="object 128"/>
            <p:cNvSpPr/>
            <p:nvPr/>
          </p:nvSpPr>
          <p:spPr>
            <a:xfrm>
              <a:off x="5934582" y="4659248"/>
              <a:ext cx="1905" cy="1284605"/>
            </a:xfrm>
            <a:custGeom>
              <a:avLst/>
              <a:gdLst/>
              <a:ahLst/>
              <a:cxnLst/>
              <a:rect l="l" t="t" r="r" b="b"/>
              <a:pathLst>
                <a:path w="1904" h="1284604">
                  <a:moveTo>
                    <a:pt x="0" y="0"/>
                  </a:moveTo>
                  <a:lnTo>
                    <a:pt x="1777" y="1284566"/>
                  </a:lnTo>
                </a:path>
              </a:pathLst>
            </a:custGeom>
            <a:ln w="3175">
              <a:solidFill>
                <a:srgbClr val="000000"/>
              </a:solidFill>
              <a:prstDash val="sysDot"/>
            </a:ln>
          </p:spPr>
          <p:txBody>
            <a:bodyPr wrap="square" lIns="0" tIns="0" rIns="0" bIns="0" rtlCol="0"/>
            <a:lstStyle/>
            <a:p>
              <a:endParaRPr/>
            </a:p>
          </p:txBody>
        </p:sp>
        <p:sp>
          <p:nvSpPr>
            <p:cNvPr id="129" name="object 129"/>
            <p:cNvSpPr/>
            <p:nvPr/>
          </p:nvSpPr>
          <p:spPr>
            <a:xfrm>
              <a:off x="5296407" y="4788534"/>
              <a:ext cx="189865" cy="27940"/>
            </a:xfrm>
            <a:custGeom>
              <a:avLst/>
              <a:gdLst/>
              <a:ahLst/>
              <a:cxnLst/>
              <a:rect l="l" t="t" r="r" b="b"/>
              <a:pathLst>
                <a:path w="189864" h="27939">
                  <a:moveTo>
                    <a:pt x="0" y="15620"/>
                  </a:moveTo>
                  <a:lnTo>
                    <a:pt x="189737" y="19557"/>
                  </a:lnTo>
                </a:path>
                <a:path w="189864" h="27939">
                  <a:moveTo>
                    <a:pt x="189737" y="15620"/>
                  </a:moveTo>
                  <a:lnTo>
                    <a:pt x="176275" y="27431"/>
                  </a:lnTo>
                </a:path>
                <a:path w="189864" h="27939">
                  <a:moveTo>
                    <a:pt x="189737" y="15620"/>
                  </a:moveTo>
                  <a:lnTo>
                    <a:pt x="176275" y="0"/>
                  </a:lnTo>
                </a:path>
              </a:pathLst>
            </a:custGeom>
            <a:ln w="3175">
              <a:solidFill>
                <a:srgbClr val="000000"/>
              </a:solidFill>
            </a:ln>
          </p:spPr>
          <p:txBody>
            <a:bodyPr wrap="square" lIns="0" tIns="0" rIns="0" bIns="0" rtlCol="0"/>
            <a:lstStyle/>
            <a:p>
              <a:endParaRPr/>
            </a:p>
          </p:txBody>
        </p:sp>
      </p:grpSp>
      <p:sp>
        <p:nvSpPr>
          <p:cNvPr id="130" name="object 130"/>
          <p:cNvSpPr txBox="1"/>
          <p:nvPr/>
        </p:nvSpPr>
        <p:spPr>
          <a:xfrm>
            <a:off x="6883019" y="4743958"/>
            <a:ext cx="1371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1: Doc view request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31" name="object 131"/>
          <p:cNvSpPr/>
          <p:nvPr/>
        </p:nvSpPr>
        <p:spPr>
          <a:xfrm>
            <a:off x="7011797" y="4898136"/>
            <a:ext cx="146685" cy="23495"/>
          </a:xfrm>
          <a:custGeom>
            <a:avLst/>
            <a:gdLst/>
            <a:ahLst/>
            <a:cxnLst/>
            <a:rect l="l" t="t" r="r" b="b"/>
            <a:pathLst>
              <a:path w="146685" h="23495">
                <a:moveTo>
                  <a:pt x="0" y="11811"/>
                </a:moveTo>
                <a:lnTo>
                  <a:pt x="146176" y="15747"/>
                </a:lnTo>
              </a:path>
              <a:path w="146685" h="23495">
                <a:moveTo>
                  <a:pt x="146176" y="11811"/>
                </a:moveTo>
                <a:lnTo>
                  <a:pt x="132714" y="23494"/>
                </a:lnTo>
              </a:path>
              <a:path w="146685" h="23495">
                <a:moveTo>
                  <a:pt x="146176" y="11811"/>
                </a:moveTo>
                <a:lnTo>
                  <a:pt x="132714" y="0"/>
                </a:lnTo>
              </a:path>
            </a:pathLst>
          </a:custGeom>
          <a:ln w="3175">
            <a:solidFill>
              <a:srgbClr val="000000"/>
            </a:solidFill>
          </a:ln>
        </p:spPr>
        <p:txBody>
          <a:bodyPr wrap="square" lIns="0" tIns="0" rIns="0" bIns="0" rtlCol="0"/>
          <a:lstStyle/>
          <a:p>
            <a:endParaRPr/>
          </a:p>
        </p:txBody>
      </p:sp>
      <p:sp>
        <p:nvSpPr>
          <p:cNvPr id="132" name="object 132"/>
          <p:cNvSpPr txBox="1"/>
          <p:nvPr/>
        </p:nvSpPr>
        <p:spPr>
          <a:xfrm>
            <a:off x="7070091" y="4849748"/>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2: fetchDoc(</a:t>
            </a:r>
            <a:r>
              <a:rPr sz="100" dirty="0">
                <a:latin typeface="Arial"/>
                <a:cs typeface="Arial"/>
              </a:rPr>
              <a:t> </a:t>
            </a:r>
            <a:r>
              <a:rPr sz="100" spc="-5" dirty="0">
                <a:latin typeface="Arial"/>
                <a:cs typeface="Arial"/>
              </a:rPr>
              <a:t>)</a:t>
            </a:r>
            <a:endParaRPr sz="100">
              <a:latin typeface="Arial"/>
              <a:cs typeface="Arial"/>
            </a:endParaRPr>
          </a:p>
        </p:txBody>
      </p:sp>
      <p:sp>
        <p:nvSpPr>
          <p:cNvPr id="133" name="object 133"/>
          <p:cNvSpPr/>
          <p:nvPr/>
        </p:nvSpPr>
        <p:spPr>
          <a:xfrm>
            <a:off x="7157973" y="4988306"/>
            <a:ext cx="166370" cy="27305"/>
          </a:xfrm>
          <a:custGeom>
            <a:avLst/>
            <a:gdLst/>
            <a:ahLst/>
            <a:cxnLst/>
            <a:rect l="l" t="t" r="r" b="b"/>
            <a:pathLst>
              <a:path w="166370" h="27304">
                <a:moveTo>
                  <a:pt x="0" y="15621"/>
                </a:moveTo>
                <a:lnTo>
                  <a:pt x="166242" y="19558"/>
                </a:lnTo>
              </a:path>
              <a:path w="166370" h="27304">
                <a:moveTo>
                  <a:pt x="166242" y="15621"/>
                </a:moveTo>
                <a:lnTo>
                  <a:pt x="152908" y="27305"/>
                </a:lnTo>
              </a:path>
              <a:path w="166370" h="27304">
                <a:moveTo>
                  <a:pt x="166242" y="15621"/>
                </a:moveTo>
                <a:lnTo>
                  <a:pt x="152908" y="0"/>
                </a:lnTo>
              </a:path>
            </a:pathLst>
          </a:custGeom>
          <a:ln w="3175">
            <a:solidFill>
              <a:srgbClr val="000000"/>
            </a:solidFill>
          </a:ln>
        </p:spPr>
        <p:txBody>
          <a:bodyPr wrap="square" lIns="0" tIns="0" rIns="0" bIns="0" rtlCol="0"/>
          <a:lstStyle/>
          <a:p>
            <a:endParaRPr/>
          </a:p>
        </p:txBody>
      </p:sp>
      <p:sp>
        <p:nvSpPr>
          <p:cNvPr id="134" name="object 134"/>
          <p:cNvSpPr txBox="1"/>
          <p:nvPr/>
        </p:nvSpPr>
        <p:spPr>
          <a:xfrm>
            <a:off x="7227442" y="4940046"/>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3: create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35" name="object 135"/>
          <p:cNvSpPr/>
          <p:nvPr/>
        </p:nvSpPr>
        <p:spPr>
          <a:xfrm>
            <a:off x="7157973" y="5109591"/>
            <a:ext cx="300990" cy="23495"/>
          </a:xfrm>
          <a:custGeom>
            <a:avLst/>
            <a:gdLst/>
            <a:ahLst/>
            <a:cxnLst/>
            <a:rect l="l" t="t" r="r" b="b"/>
            <a:pathLst>
              <a:path w="300989" h="23495">
                <a:moveTo>
                  <a:pt x="0" y="11810"/>
                </a:moveTo>
                <a:lnTo>
                  <a:pt x="300609" y="15747"/>
                </a:lnTo>
              </a:path>
              <a:path w="300989" h="23495">
                <a:moveTo>
                  <a:pt x="300609" y="11810"/>
                </a:moveTo>
                <a:lnTo>
                  <a:pt x="287274" y="23494"/>
                </a:lnTo>
              </a:path>
              <a:path w="300989" h="23495">
                <a:moveTo>
                  <a:pt x="300609" y="11810"/>
                </a:moveTo>
                <a:lnTo>
                  <a:pt x="287274" y="0"/>
                </a:lnTo>
              </a:path>
            </a:pathLst>
          </a:custGeom>
          <a:ln w="3175">
            <a:solidFill>
              <a:srgbClr val="000000"/>
            </a:solidFill>
          </a:ln>
        </p:spPr>
        <p:txBody>
          <a:bodyPr wrap="square" lIns="0" tIns="0" rIns="0" bIns="0" rtlCol="0"/>
          <a:lstStyle/>
          <a:p>
            <a:endParaRPr/>
          </a:p>
        </p:txBody>
      </p:sp>
      <p:sp>
        <p:nvSpPr>
          <p:cNvPr id="136" name="object 136"/>
          <p:cNvSpPr txBox="1"/>
          <p:nvPr/>
        </p:nvSpPr>
        <p:spPr>
          <a:xfrm>
            <a:off x="7294753" y="5061330"/>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4: create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37" name="object 137"/>
          <p:cNvSpPr/>
          <p:nvPr/>
        </p:nvSpPr>
        <p:spPr>
          <a:xfrm>
            <a:off x="7157974" y="5215382"/>
            <a:ext cx="418465" cy="27940"/>
          </a:xfrm>
          <a:custGeom>
            <a:avLst/>
            <a:gdLst/>
            <a:ahLst/>
            <a:cxnLst/>
            <a:rect l="l" t="t" r="r" b="b"/>
            <a:pathLst>
              <a:path w="418464" h="27939">
                <a:moveTo>
                  <a:pt x="0" y="11811"/>
                </a:moveTo>
                <a:lnTo>
                  <a:pt x="418211" y="15621"/>
                </a:lnTo>
              </a:path>
              <a:path w="418464" h="27939">
                <a:moveTo>
                  <a:pt x="418211" y="11811"/>
                </a:moveTo>
                <a:lnTo>
                  <a:pt x="404749" y="27432"/>
                </a:lnTo>
              </a:path>
              <a:path w="418464" h="27939">
                <a:moveTo>
                  <a:pt x="418211" y="11811"/>
                </a:moveTo>
                <a:lnTo>
                  <a:pt x="404749" y="0"/>
                </a:lnTo>
              </a:path>
            </a:pathLst>
          </a:custGeom>
          <a:ln w="3175">
            <a:solidFill>
              <a:srgbClr val="000000"/>
            </a:solidFill>
          </a:ln>
        </p:spPr>
        <p:txBody>
          <a:bodyPr wrap="square" lIns="0" tIns="0" rIns="0" bIns="0" rtlCol="0"/>
          <a:lstStyle/>
          <a:p>
            <a:endParaRPr/>
          </a:p>
        </p:txBody>
      </p:sp>
      <p:sp>
        <p:nvSpPr>
          <p:cNvPr id="138" name="object 138"/>
          <p:cNvSpPr txBox="1"/>
          <p:nvPr/>
        </p:nvSpPr>
        <p:spPr>
          <a:xfrm>
            <a:off x="7350506" y="5167122"/>
            <a:ext cx="869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5: readDoc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39" name="object 139"/>
          <p:cNvSpPr/>
          <p:nvPr/>
        </p:nvSpPr>
        <p:spPr>
          <a:xfrm>
            <a:off x="7157973" y="5348605"/>
            <a:ext cx="166370" cy="27305"/>
          </a:xfrm>
          <a:custGeom>
            <a:avLst/>
            <a:gdLst/>
            <a:ahLst/>
            <a:cxnLst/>
            <a:rect l="l" t="t" r="r" b="b"/>
            <a:pathLst>
              <a:path w="166370" h="27304">
                <a:moveTo>
                  <a:pt x="0" y="11684"/>
                </a:moveTo>
                <a:lnTo>
                  <a:pt x="166242" y="15621"/>
                </a:lnTo>
              </a:path>
              <a:path w="166370" h="27304">
                <a:moveTo>
                  <a:pt x="166242" y="11684"/>
                </a:moveTo>
                <a:lnTo>
                  <a:pt x="152908" y="27305"/>
                </a:lnTo>
              </a:path>
              <a:path w="166370" h="27304">
                <a:moveTo>
                  <a:pt x="166242" y="11684"/>
                </a:moveTo>
                <a:lnTo>
                  <a:pt x="152908" y="0"/>
                </a:lnTo>
              </a:path>
            </a:pathLst>
          </a:custGeom>
          <a:ln w="3175">
            <a:solidFill>
              <a:srgbClr val="000000"/>
            </a:solidFill>
          </a:ln>
        </p:spPr>
        <p:txBody>
          <a:bodyPr wrap="square" lIns="0" tIns="0" rIns="0" bIns="0" rtlCol="0"/>
          <a:lstStyle/>
          <a:p>
            <a:endParaRPr/>
          </a:p>
        </p:txBody>
      </p:sp>
      <p:sp>
        <p:nvSpPr>
          <p:cNvPr id="140" name="object 140"/>
          <p:cNvSpPr txBox="1"/>
          <p:nvPr/>
        </p:nvSpPr>
        <p:spPr>
          <a:xfrm>
            <a:off x="7217665" y="5300217"/>
            <a:ext cx="1085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6: fillDocument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41" name="object 141"/>
          <p:cNvSpPr/>
          <p:nvPr/>
        </p:nvSpPr>
        <p:spPr>
          <a:xfrm>
            <a:off x="7157974" y="5469891"/>
            <a:ext cx="418465" cy="23495"/>
          </a:xfrm>
          <a:custGeom>
            <a:avLst/>
            <a:gdLst/>
            <a:ahLst/>
            <a:cxnLst/>
            <a:rect l="l" t="t" r="r" b="b"/>
            <a:pathLst>
              <a:path w="418464" h="23495">
                <a:moveTo>
                  <a:pt x="0" y="11811"/>
                </a:moveTo>
                <a:lnTo>
                  <a:pt x="418211" y="15748"/>
                </a:lnTo>
              </a:path>
              <a:path w="418464" h="23495">
                <a:moveTo>
                  <a:pt x="418211" y="11811"/>
                </a:moveTo>
                <a:lnTo>
                  <a:pt x="404749" y="23495"/>
                </a:lnTo>
              </a:path>
              <a:path w="418464" h="23495">
                <a:moveTo>
                  <a:pt x="418211" y="11811"/>
                </a:moveTo>
                <a:lnTo>
                  <a:pt x="404749" y="0"/>
                </a:lnTo>
              </a:path>
            </a:pathLst>
          </a:custGeom>
          <a:ln w="3175">
            <a:solidFill>
              <a:srgbClr val="000000"/>
            </a:solidFill>
          </a:ln>
        </p:spPr>
        <p:txBody>
          <a:bodyPr wrap="square" lIns="0" tIns="0" rIns="0" bIns="0" rtlCol="0"/>
          <a:lstStyle/>
          <a:p>
            <a:endParaRPr/>
          </a:p>
        </p:txBody>
      </p:sp>
      <p:sp>
        <p:nvSpPr>
          <p:cNvPr id="142" name="object 142"/>
          <p:cNvSpPr txBox="1"/>
          <p:nvPr/>
        </p:nvSpPr>
        <p:spPr>
          <a:xfrm>
            <a:off x="7350506" y="5421629"/>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7: readFile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43" name="object 143"/>
          <p:cNvSpPr/>
          <p:nvPr/>
        </p:nvSpPr>
        <p:spPr>
          <a:xfrm>
            <a:off x="7157973" y="5587491"/>
            <a:ext cx="300990" cy="27940"/>
          </a:xfrm>
          <a:custGeom>
            <a:avLst/>
            <a:gdLst/>
            <a:ahLst/>
            <a:cxnLst/>
            <a:rect l="l" t="t" r="r" b="b"/>
            <a:pathLst>
              <a:path w="300989" h="27939">
                <a:moveTo>
                  <a:pt x="0" y="15608"/>
                </a:moveTo>
                <a:lnTo>
                  <a:pt x="300609" y="19519"/>
                </a:lnTo>
              </a:path>
              <a:path w="300989" h="27939">
                <a:moveTo>
                  <a:pt x="300609" y="15608"/>
                </a:moveTo>
                <a:lnTo>
                  <a:pt x="287274" y="27355"/>
                </a:lnTo>
              </a:path>
              <a:path w="300989" h="27939">
                <a:moveTo>
                  <a:pt x="300609" y="15608"/>
                </a:moveTo>
                <a:lnTo>
                  <a:pt x="287274" y="0"/>
                </a:lnTo>
              </a:path>
            </a:pathLst>
          </a:custGeom>
          <a:ln w="3175">
            <a:solidFill>
              <a:srgbClr val="000000"/>
            </a:solidFill>
          </a:ln>
        </p:spPr>
        <p:txBody>
          <a:bodyPr wrap="square" lIns="0" tIns="0" rIns="0" bIns="0" rtlCol="0"/>
          <a:lstStyle/>
          <a:p>
            <a:endParaRPr/>
          </a:p>
        </p:txBody>
      </p:sp>
      <p:sp>
        <p:nvSpPr>
          <p:cNvPr id="144" name="object 144"/>
          <p:cNvSpPr txBox="1"/>
          <p:nvPr/>
        </p:nvSpPr>
        <p:spPr>
          <a:xfrm>
            <a:off x="7294753" y="5539232"/>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8: </a:t>
            </a:r>
            <a:r>
              <a:rPr sz="100" spc="-5" dirty="0">
                <a:latin typeface="Arial"/>
                <a:cs typeface="Arial"/>
              </a:rPr>
              <a:t>fillFile (</a:t>
            </a:r>
            <a:r>
              <a:rPr sz="100" spc="-20" dirty="0">
                <a:latin typeface="Arial"/>
                <a:cs typeface="Arial"/>
              </a:rPr>
              <a:t> </a:t>
            </a:r>
            <a:r>
              <a:rPr sz="100" spc="-5" dirty="0">
                <a:latin typeface="Arial"/>
                <a:cs typeface="Arial"/>
              </a:rPr>
              <a:t>)</a:t>
            </a:r>
            <a:endParaRPr sz="100">
              <a:latin typeface="Arial"/>
              <a:cs typeface="Arial"/>
            </a:endParaRPr>
          </a:p>
        </p:txBody>
      </p:sp>
      <p:sp>
        <p:nvSpPr>
          <p:cNvPr id="145" name="object 145"/>
          <p:cNvSpPr/>
          <p:nvPr/>
        </p:nvSpPr>
        <p:spPr>
          <a:xfrm>
            <a:off x="7011797" y="5693182"/>
            <a:ext cx="59055" cy="59055"/>
          </a:xfrm>
          <a:custGeom>
            <a:avLst/>
            <a:gdLst/>
            <a:ahLst/>
            <a:cxnLst/>
            <a:rect l="l" t="t" r="r" b="b"/>
            <a:pathLst>
              <a:path w="59054" h="59054">
                <a:moveTo>
                  <a:pt x="0" y="0"/>
                </a:moveTo>
                <a:lnTo>
                  <a:pt x="57150" y="3911"/>
                </a:lnTo>
              </a:path>
              <a:path w="59054" h="59054">
                <a:moveTo>
                  <a:pt x="57150" y="0"/>
                </a:moveTo>
                <a:lnTo>
                  <a:pt x="58800" y="46990"/>
                </a:lnTo>
              </a:path>
              <a:path w="59054" h="59054">
                <a:moveTo>
                  <a:pt x="57150" y="46990"/>
                </a:moveTo>
                <a:lnTo>
                  <a:pt x="0" y="50901"/>
                </a:lnTo>
              </a:path>
              <a:path w="59054" h="59054">
                <a:moveTo>
                  <a:pt x="0" y="46990"/>
                </a:moveTo>
                <a:lnTo>
                  <a:pt x="13462" y="58737"/>
                </a:lnTo>
              </a:path>
              <a:path w="59054" h="59054">
                <a:moveTo>
                  <a:pt x="0" y="46990"/>
                </a:moveTo>
                <a:lnTo>
                  <a:pt x="13462" y="35242"/>
                </a:lnTo>
              </a:path>
            </a:pathLst>
          </a:custGeom>
          <a:ln w="3175">
            <a:solidFill>
              <a:srgbClr val="000000"/>
            </a:solidFill>
          </a:ln>
        </p:spPr>
        <p:txBody>
          <a:bodyPr wrap="square" lIns="0" tIns="0" rIns="0" bIns="0" rtlCol="0"/>
          <a:lstStyle/>
          <a:p>
            <a:endParaRPr/>
          </a:p>
        </p:txBody>
      </p:sp>
      <p:sp>
        <p:nvSpPr>
          <p:cNvPr id="146" name="object 146"/>
          <p:cNvSpPr txBox="1"/>
          <p:nvPr/>
        </p:nvSpPr>
        <p:spPr>
          <a:xfrm>
            <a:off x="7014337" y="5633110"/>
            <a:ext cx="1085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9: sortByName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47" name="object 147"/>
          <p:cNvSpPr txBox="1"/>
          <p:nvPr/>
        </p:nvSpPr>
        <p:spPr>
          <a:xfrm>
            <a:off x="6546469" y="4748022"/>
            <a:ext cx="152400"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
            <a:r>
              <a:rPr sz="100" spc="-5" dirty="0">
                <a:latin typeface="Arial"/>
                <a:cs typeface="Arial"/>
              </a:rPr>
              <a:t>Æ</a:t>
            </a:r>
            <a:r>
              <a:rPr sz="100" spc="-25" dirty="0">
                <a:latin typeface="Arial"/>
                <a:cs typeface="Arial"/>
              </a:rPr>
              <a:t>¯</a:t>
            </a:r>
            <a:r>
              <a:rPr sz="100" spc="-15" dirty="0">
                <a:latin typeface="Arial"/>
                <a:cs typeface="Arial"/>
              </a:rPr>
              <a:t> </a:t>
            </a:r>
            <a:r>
              <a:rPr sz="100" spc="-10" dirty="0">
                <a:latin typeface="Arial"/>
                <a:cs typeface="Arial"/>
              </a:rPr>
              <a:t>Á</a:t>
            </a:r>
            <a:r>
              <a:rPr sz="100" spc="-15" dirty="0">
                <a:latin typeface="Arial"/>
                <a:cs typeface="Arial"/>
              </a:rPr>
              <a:t>¤</a:t>
            </a:r>
            <a:r>
              <a:rPr sz="100" spc="-5" dirty="0">
                <a:latin typeface="Arial"/>
                <a:cs typeface="Arial"/>
              </a:rPr>
              <a:t>¹®¼¿¡</a:t>
            </a:r>
            <a:r>
              <a:rPr sz="100" dirty="0">
                <a:latin typeface="Arial"/>
                <a:cs typeface="Arial"/>
              </a:rPr>
              <a:t> </a:t>
            </a:r>
            <a:r>
              <a:rPr sz="100" spc="-5" dirty="0">
                <a:latin typeface="Arial"/>
                <a:cs typeface="Arial"/>
              </a:rPr>
              <a:t> ´</a:t>
            </a:r>
            <a:r>
              <a:rPr sz="100" spc="-15" dirty="0">
                <a:latin typeface="Arial"/>
                <a:cs typeface="Arial"/>
              </a:rPr>
              <a:t>ë</a:t>
            </a:r>
            <a:r>
              <a:rPr sz="100" spc="-5" dirty="0">
                <a:latin typeface="Arial"/>
                <a:cs typeface="Arial"/>
              </a:rPr>
              <a:t>ÇÑ</a:t>
            </a:r>
            <a:r>
              <a:rPr sz="100" spc="10" dirty="0">
                <a:latin typeface="Arial"/>
                <a:cs typeface="Arial"/>
              </a:rPr>
              <a:t> </a:t>
            </a:r>
            <a:r>
              <a:rPr sz="100" spc="-5" dirty="0">
                <a:latin typeface="Arial"/>
                <a:cs typeface="Arial"/>
              </a:rPr>
              <a:t>º¸</a:t>
            </a:r>
            <a:r>
              <a:rPr sz="100" spc="-10" dirty="0">
                <a:latin typeface="Arial"/>
                <a:cs typeface="Arial"/>
              </a:rPr>
              <a:t>±</a:t>
            </a:r>
            <a:r>
              <a:rPr sz="100" spc="-15" dirty="0">
                <a:latin typeface="Arial"/>
                <a:cs typeface="Arial"/>
              </a:rPr>
              <a:t>â</a:t>
            </a:r>
            <a:r>
              <a:rPr sz="100" spc="-5" dirty="0">
                <a:latin typeface="Arial"/>
                <a:cs typeface="Arial"/>
              </a:rPr>
              <a:t>¸¦</a:t>
            </a:r>
            <a:endParaRPr sz="100">
              <a:latin typeface="Arial"/>
              <a:cs typeface="Arial"/>
            </a:endParaRPr>
          </a:p>
          <a:p>
            <a:pPr>
              <a:spcBef>
                <a:spcPts val="45"/>
              </a:spcBef>
            </a:pPr>
            <a:r>
              <a:rPr sz="100" spc="-10" dirty="0">
                <a:latin typeface="Arial"/>
                <a:cs typeface="Arial"/>
              </a:rPr>
              <a:t>»ç¿ëÀÚ°¡</a:t>
            </a:r>
            <a:r>
              <a:rPr sz="100" spc="-15" dirty="0">
                <a:latin typeface="Arial"/>
                <a:cs typeface="Arial"/>
              </a:rPr>
              <a:t> </a:t>
            </a:r>
            <a:r>
              <a:rPr sz="100" spc="-10" dirty="0">
                <a:latin typeface="Arial"/>
                <a:cs typeface="Arial"/>
              </a:rPr>
              <a:t>¿äÃ»ÇÑ´Ù.</a:t>
            </a:r>
            <a:endParaRPr sz="100">
              <a:latin typeface="Arial"/>
              <a:cs typeface="Arial"/>
            </a:endParaRPr>
          </a:p>
        </p:txBody>
      </p:sp>
      <p:sp>
        <p:nvSpPr>
          <p:cNvPr id="148" name="object 148"/>
          <p:cNvSpPr txBox="1"/>
          <p:nvPr/>
        </p:nvSpPr>
        <p:spPr>
          <a:xfrm>
            <a:off x="6546215" y="5296281"/>
            <a:ext cx="170180" cy="66685"/>
          </a:xfrm>
          <a:prstGeom prst="rect">
            <a:avLst/>
          </a:prstGeom>
        </p:spPr>
        <p:txBody>
          <a:bodyPr vert="horz" wrap="square" lIns="0" tIns="3810" rIns="0" bIns="0" rtlCol="0">
            <a:spAutoFit/>
          </a:bodyPr>
          <a:lstStyle/>
          <a:p>
            <a:pPr marL="1905" marR="21590" indent="-2540">
              <a:lnSpc>
                <a:spcPct val="154200"/>
              </a:lnSpc>
              <a:spcBef>
                <a:spcPts val="30"/>
              </a:spcBef>
            </a:pPr>
            <a:r>
              <a:rPr sz="100" spc="-10" dirty="0">
                <a:latin typeface="Arial"/>
                <a:cs typeface="Arial"/>
              </a:rPr>
              <a:t>ÈÀÏ°ü¸®ÀÚ´Â </a:t>
            </a:r>
            <a:r>
              <a:rPr sz="100" spc="-5" dirty="0">
                <a:latin typeface="Arial"/>
                <a:cs typeface="Arial"/>
              </a:rPr>
              <a:t>ÀÐ¾î¿Â  ¹®¼</a:t>
            </a:r>
            <a:r>
              <a:rPr sz="100" spc="-10" dirty="0">
                <a:latin typeface="Arial"/>
                <a:cs typeface="Arial"/>
              </a:rPr>
              <a:t>À</a:t>
            </a:r>
            <a:r>
              <a:rPr sz="100" spc="-5" dirty="0">
                <a:latin typeface="Arial"/>
                <a:cs typeface="Arial"/>
              </a:rPr>
              <a:t>Ç</a:t>
            </a:r>
            <a:r>
              <a:rPr sz="100" spc="10" dirty="0">
                <a:latin typeface="Arial"/>
                <a:cs typeface="Arial"/>
              </a:rPr>
              <a:t> </a:t>
            </a:r>
            <a:r>
              <a:rPr sz="100" spc="-10" dirty="0">
                <a:latin typeface="Arial"/>
                <a:cs typeface="Arial"/>
              </a:rPr>
              <a:t>Á</a:t>
            </a:r>
            <a:r>
              <a:rPr sz="100" spc="-15" dirty="0">
                <a:latin typeface="Arial"/>
                <a:cs typeface="Arial"/>
              </a:rPr>
              <a:t>¤</a:t>
            </a:r>
            <a:r>
              <a:rPr sz="100" spc="-5" dirty="0">
                <a:latin typeface="Arial"/>
                <a:cs typeface="Arial"/>
              </a:rPr>
              <a:t>º¸¸¦</a:t>
            </a:r>
            <a:r>
              <a:rPr sz="100" spc="5" dirty="0">
                <a:latin typeface="Arial"/>
                <a:cs typeface="Arial"/>
              </a:rPr>
              <a:t> </a:t>
            </a:r>
            <a:r>
              <a:rPr sz="100" spc="-5" dirty="0">
                <a:latin typeface="Arial"/>
                <a:cs typeface="Arial"/>
              </a:rPr>
              <a:t>Ç</a:t>
            </a:r>
            <a:r>
              <a:rPr sz="100" spc="-10" dirty="0">
                <a:latin typeface="Arial"/>
                <a:cs typeface="Arial"/>
              </a:rPr>
              <a:t>Ø</a:t>
            </a:r>
            <a:r>
              <a:rPr sz="100" spc="-5" dirty="0">
                <a:latin typeface="Arial"/>
                <a:cs typeface="Arial"/>
              </a:rPr>
              <a:t>´ç</a:t>
            </a:r>
            <a:r>
              <a:rPr sz="100" spc="5" dirty="0">
                <a:latin typeface="Arial"/>
                <a:cs typeface="Arial"/>
              </a:rPr>
              <a:t> </a:t>
            </a:r>
            <a:r>
              <a:rPr sz="100" spc="-5" dirty="0">
                <a:latin typeface="Arial"/>
                <a:cs typeface="Arial"/>
              </a:rPr>
              <a:t>¹®¼</a:t>
            </a:r>
            <a:endParaRPr sz="100">
              <a:latin typeface="Arial"/>
              <a:cs typeface="Arial"/>
            </a:endParaRPr>
          </a:p>
          <a:p>
            <a:pPr marL="2540">
              <a:spcBef>
                <a:spcPts val="35"/>
              </a:spcBef>
            </a:pPr>
            <a:r>
              <a:rPr sz="100" spc="-5" dirty="0">
                <a:latin typeface="Arial"/>
                <a:cs typeface="Arial"/>
              </a:rPr>
              <a:t>°´Ã¼¿¡ </a:t>
            </a:r>
            <a:r>
              <a:rPr sz="100" spc="-10" dirty="0">
                <a:latin typeface="Arial"/>
                <a:cs typeface="Arial"/>
              </a:rPr>
              <a:t>¼³Á¤À» ¿äÃ»ÇÑ´Ù.</a:t>
            </a:r>
            <a:endParaRPr sz="100">
              <a:latin typeface="Arial"/>
              <a:cs typeface="Arial"/>
            </a:endParaRPr>
          </a:p>
        </p:txBody>
      </p:sp>
      <p:sp>
        <p:nvSpPr>
          <p:cNvPr id="149" name="object 149"/>
          <p:cNvSpPr/>
          <p:nvPr/>
        </p:nvSpPr>
        <p:spPr>
          <a:xfrm>
            <a:off x="6534784" y="5638343"/>
            <a:ext cx="236854" cy="239395"/>
          </a:xfrm>
          <a:custGeom>
            <a:avLst/>
            <a:gdLst/>
            <a:ahLst/>
            <a:cxnLst/>
            <a:rect l="l" t="t" r="r" b="b"/>
            <a:pathLst>
              <a:path w="236854" h="239395">
                <a:moveTo>
                  <a:pt x="0" y="0"/>
                </a:moveTo>
                <a:lnTo>
                  <a:pt x="223138" y="0"/>
                </a:lnTo>
                <a:lnTo>
                  <a:pt x="236854" y="29870"/>
                </a:lnTo>
                <a:lnTo>
                  <a:pt x="236854" y="238899"/>
                </a:lnTo>
                <a:lnTo>
                  <a:pt x="0" y="238899"/>
                </a:lnTo>
                <a:lnTo>
                  <a:pt x="0" y="0"/>
                </a:lnTo>
              </a:path>
              <a:path w="236854" h="239395">
                <a:moveTo>
                  <a:pt x="223392" y="0"/>
                </a:moveTo>
                <a:lnTo>
                  <a:pt x="223392" y="31330"/>
                </a:lnTo>
                <a:lnTo>
                  <a:pt x="236854" y="31330"/>
                </a:lnTo>
              </a:path>
            </a:pathLst>
          </a:custGeom>
          <a:ln w="3175">
            <a:solidFill>
              <a:srgbClr val="000000"/>
            </a:solidFill>
          </a:ln>
        </p:spPr>
        <p:txBody>
          <a:bodyPr wrap="square" lIns="0" tIns="0" rIns="0" bIns="0" rtlCol="0"/>
          <a:lstStyle/>
          <a:p>
            <a:endParaRPr/>
          </a:p>
        </p:txBody>
      </p:sp>
      <p:sp>
        <p:nvSpPr>
          <p:cNvPr id="150" name="object 150"/>
          <p:cNvSpPr txBox="1"/>
          <p:nvPr/>
        </p:nvSpPr>
        <p:spPr>
          <a:xfrm>
            <a:off x="6545327" y="5629453"/>
            <a:ext cx="150495" cy="9361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0795"/>
            <a:r>
              <a:rPr sz="100" spc="-10" dirty="0">
                <a:latin typeface="Arial"/>
                <a:cs typeface="Arial"/>
              </a:rPr>
              <a:t>È</a:t>
            </a:r>
            <a:r>
              <a:rPr sz="100" spc="-5" dirty="0">
                <a:latin typeface="Arial"/>
                <a:cs typeface="Arial"/>
              </a:rPr>
              <a:t>¸é</a:t>
            </a:r>
            <a:r>
              <a:rPr sz="100" dirty="0">
                <a:latin typeface="Arial"/>
                <a:cs typeface="Arial"/>
              </a:rPr>
              <a:t> </a:t>
            </a:r>
            <a:r>
              <a:rPr sz="100" spc="-10" dirty="0">
                <a:latin typeface="Arial"/>
                <a:cs typeface="Arial"/>
              </a:rPr>
              <a:t>°</a:t>
            </a:r>
            <a:r>
              <a:rPr sz="100" spc="-5" dirty="0">
                <a:latin typeface="Arial"/>
                <a:cs typeface="Arial"/>
              </a:rPr>
              <a:t>´</a:t>
            </a:r>
            <a:r>
              <a:rPr sz="100" spc="-10" dirty="0">
                <a:latin typeface="Arial"/>
                <a:cs typeface="Arial"/>
              </a:rPr>
              <a:t>Ã</a:t>
            </a:r>
            <a:r>
              <a:rPr sz="100" spc="-5" dirty="0">
                <a:latin typeface="Arial"/>
                <a:cs typeface="Arial"/>
              </a:rPr>
              <a:t>¼´Â</a:t>
            </a:r>
            <a:r>
              <a:rPr sz="100" dirty="0">
                <a:latin typeface="Arial"/>
                <a:cs typeface="Arial"/>
              </a:rPr>
              <a:t> </a:t>
            </a:r>
            <a:r>
              <a:rPr sz="100" spc="-10" dirty="0">
                <a:latin typeface="Arial"/>
                <a:cs typeface="Arial"/>
              </a:rPr>
              <a:t>À</a:t>
            </a:r>
            <a:r>
              <a:rPr sz="100" spc="-5" dirty="0">
                <a:latin typeface="Arial"/>
                <a:cs typeface="Arial"/>
              </a:rPr>
              <a:t>Ð¾</a:t>
            </a:r>
            <a:r>
              <a:rPr sz="100" spc="-10" dirty="0">
                <a:latin typeface="Arial"/>
                <a:cs typeface="Arial"/>
              </a:rPr>
              <a:t>î</a:t>
            </a:r>
            <a:r>
              <a:rPr sz="100" dirty="0">
                <a:latin typeface="Arial"/>
                <a:cs typeface="Arial"/>
              </a:rPr>
              <a:t>µ</a:t>
            </a:r>
            <a:r>
              <a:rPr sz="100" spc="-15" dirty="0">
                <a:latin typeface="Arial"/>
                <a:cs typeface="Arial"/>
              </a:rPr>
              <a:t>é</a:t>
            </a:r>
            <a:r>
              <a:rPr sz="100" spc="-10" dirty="0">
                <a:latin typeface="Arial"/>
                <a:cs typeface="Arial"/>
              </a:rPr>
              <a:t>À</a:t>
            </a:r>
            <a:r>
              <a:rPr sz="100" spc="-5" dirty="0">
                <a:latin typeface="Arial"/>
                <a:cs typeface="Arial"/>
              </a:rPr>
              <a:t>Î</a:t>
            </a:r>
            <a:endParaRPr sz="100">
              <a:latin typeface="Arial"/>
              <a:cs typeface="Arial"/>
            </a:endParaRPr>
          </a:p>
          <a:p>
            <a:pPr marL="9525" marR="5080" indent="-2540">
              <a:lnSpc>
                <a:spcPct val="154000"/>
              </a:lnSpc>
            </a:pPr>
            <a:r>
              <a:rPr sz="100" spc="-5" dirty="0">
                <a:latin typeface="Arial"/>
                <a:cs typeface="Arial"/>
              </a:rPr>
              <a:t>°´Ã¼µé¿¡ ´ëÇØ </a:t>
            </a:r>
            <a:r>
              <a:rPr sz="100" spc="-10" dirty="0">
                <a:latin typeface="Arial"/>
                <a:cs typeface="Arial"/>
              </a:rPr>
              <a:t>ÀÌ¸§º°· </a:t>
            </a:r>
            <a:r>
              <a:rPr sz="100" spc="-5" dirty="0">
                <a:latin typeface="Arial"/>
                <a:cs typeface="Arial"/>
              </a:rPr>
              <a:t>Î  </a:t>
            </a:r>
            <a:r>
              <a:rPr sz="100" spc="-10" dirty="0">
                <a:latin typeface="Arial"/>
                <a:cs typeface="Arial"/>
              </a:rPr>
              <a:t>Á</a:t>
            </a:r>
            <a:r>
              <a:rPr sz="100" spc="-15" dirty="0">
                <a:latin typeface="Arial"/>
                <a:cs typeface="Arial"/>
              </a:rPr>
              <a:t>¤</a:t>
            </a:r>
            <a:r>
              <a:rPr sz="100" spc="-5" dirty="0">
                <a:latin typeface="Arial"/>
                <a:cs typeface="Arial"/>
              </a:rPr>
              <a:t>·</a:t>
            </a:r>
            <a:r>
              <a:rPr sz="100" spc="-20" dirty="0">
                <a:latin typeface="Arial"/>
                <a:cs typeface="Arial"/>
              </a:rPr>
              <a:t> </a:t>
            </a:r>
            <a:r>
              <a:rPr sz="100" spc="-10" dirty="0">
                <a:latin typeface="Arial"/>
                <a:cs typeface="Arial"/>
              </a:rPr>
              <a:t>ÄÀ</a:t>
            </a:r>
            <a:r>
              <a:rPr sz="100" spc="-5" dirty="0">
                <a:latin typeface="Arial"/>
                <a:cs typeface="Arial"/>
              </a:rPr>
              <a:t>»</a:t>
            </a:r>
            <a:r>
              <a:rPr sz="100" dirty="0">
                <a:latin typeface="Arial"/>
                <a:cs typeface="Arial"/>
              </a:rPr>
              <a:t> </a:t>
            </a:r>
            <a:r>
              <a:rPr sz="100" spc="-5" dirty="0">
                <a:latin typeface="Arial"/>
                <a:cs typeface="Arial"/>
              </a:rPr>
              <a:t>½</a:t>
            </a:r>
            <a:r>
              <a:rPr sz="100" spc="-10" dirty="0">
                <a:latin typeface="Arial"/>
                <a:cs typeface="Arial"/>
              </a:rPr>
              <a:t>ÃÄ</a:t>
            </a:r>
            <a:r>
              <a:rPr sz="100" spc="-5" dirty="0">
                <a:latin typeface="Arial"/>
                <a:cs typeface="Arial"/>
              </a:rPr>
              <a:t>Ñ</a:t>
            </a:r>
            <a:r>
              <a:rPr sz="100" spc="10" dirty="0">
                <a:latin typeface="Arial"/>
                <a:cs typeface="Arial"/>
              </a:rPr>
              <a:t> </a:t>
            </a:r>
            <a:r>
              <a:rPr sz="100" spc="-10" dirty="0">
                <a:latin typeface="Arial"/>
                <a:cs typeface="Arial"/>
              </a:rPr>
              <a:t>È</a:t>
            </a:r>
            <a:r>
              <a:rPr sz="100" spc="-5" dirty="0">
                <a:latin typeface="Arial"/>
                <a:cs typeface="Arial"/>
              </a:rPr>
              <a:t>¸</a:t>
            </a:r>
            <a:r>
              <a:rPr sz="100" spc="-15" dirty="0">
                <a:latin typeface="Arial"/>
                <a:cs typeface="Arial"/>
              </a:rPr>
              <a:t>é</a:t>
            </a:r>
            <a:r>
              <a:rPr sz="100" spc="-5" dirty="0">
                <a:latin typeface="Arial"/>
                <a:cs typeface="Arial"/>
              </a:rPr>
              <a:t>¿¡</a:t>
            </a:r>
            <a:endParaRPr sz="100">
              <a:latin typeface="Arial"/>
              <a:cs typeface="Arial"/>
            </a:endParaRPr>
          </a:p>
          <a:p>
            <a:pPr>
              <a:spcBef>
                <a:spcPts val="45"/>
              </a:spcBef>
            </a:pPr>
            <a:r>
              <a:rPr sz="100" spc="-5" dirty="0">
                <a:latin typeface="Arial"/>
                <a:cs typeface="Arial"/>
              </a:rPr>
              <a:t>º¸¿©ÁØ´Ù.</a:t>
            </a:r>
            <a:endParaRPr sz="100">
              <a:latin typeface="Arial"/>
              <a:cs typeface="Arial"/>
            </a:endParaRPr>
          </a:p>
        </p:txBody>
      </p:sp>
      <p:sp>
        <p:nvSpPr>
          <p:cNvPr id="151" name="object 151"/>
          <p:cNvSpPr/>
          <p:nvPr/>
        </p:nvSpPr>
        <p:spPr>
          <a:xfrm>
            <a:off x="6775069" y="5681422"/>
            <a:ext cx="171450" cy="47625"/>
          </a:xfrm>
          <a:custGeom>
            <a:avLst/>
            <a:gdLst/>
            <a:ahLst/>
            <a:cxnLst/>
            <a:rect l="l" t="t" r="r" b="b"/>
            <a:pathLst>
              <a:path w="171450" h="47625">
                <a:moveTo>
                  <a:pt x="0" y="47002"/>
                </a:moveTo>
                <a:lnTo>
                  <a:pt x="171322" y="0"/>
                </a:lnTo>
              </a:path>
            </a:pathLst>
          </a:custGeom>
          <a:ln w="3175">
            <a:solidFill>
              <a:srgbClr val="000000"/>
            </a:solidFill>
            <a:prstDash val="sysDot"/>
          </a:ln>
        </p:spPr>
        <p:txBody>
          <a:bodyPr wrap="square" lIns="0" tIns="0" rIns="0" bIns="0" rtlCol="0"/>
          <a:lstStyle/>
          <a:p>
            <a:endParaRPr/>
          </a:p>
        </p:txBody>
      </p:sp>
      <p:sp>
        <p:nvSpPr>
          <p:cNvPr id="152" name="object 152"/>
          <p:cNvSpPr txBox="1"/>
          <p:nvPr/>
        </p:nvSpPr>
        <p:spPr>
          <a:xfrm>
            <a:off x="8382890" y="2785110"/>
            <a:ext cx="64769"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Window95</a:t>
            </a:r>
            <a:endParaRPr sz="100">
              <a:latin typeface="Arial"/>
              <a:cs typeface="Arial"/>
            </a:endParaRPr>
          </a:p>
        </p:txBody>
      </p:sp>
      <p:sp>
        <p:nvSpPr>
          <p:cNvPr id="153" name="object 153"/>
          <p:cNvSpPr txBox="1"/>
          <p:nvPr/>
        </p:nvSpPr>
        <p:spPr>
          <a:xfrm>
            <a:off x="8346059" y="3001162"/>
            <a:ext cx="130175"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4604" marR="5080" indent="-15240">
              <a:lnSpc>
                <a:spcPct val="144200"/>
              </a:lnSpc>
            </a:pPr>
            <a:r>
              <a:rPr sz="100" spc="-5" dirty="0">
                <a:latin typeface="Arial"/>
                <a:cs typeface="Arial"/>
              </a:rPr>
              <a:t>¹®¼°ü¸®  </a:t>
            </a:r>
            <a:r>
              <a:rPr sz="100" spc="-10" dirty="0">
                <a:latin typeface="Arial"/>
                <a:cs typeface="Arial"/>
              </a:rPr>
              <a:t>Å</a:t>
            </a:r>
            <a:r>
              <a:rPr sz="100" spc="-5" dirty="0">
                <a:latin typeface="Arial"/>
                <a:cs typeface="Arial"/>
              </a:rPr>
              <a:t>¬</a:t>
            </a:r>
            <a:r>
              <a:rPr sz="100" spc="-10" dirty="0">
                <a:latin typeface="Arial"/>
                <a:cs typeface="Arial"/>
              </a:rPr>
              <a:t>¶</a:t>
            </a:r>
            <a:r>
              <a:rPr sz="100" spc="-15" dirty="0">
                <a:latin typeface="Arial"/>
                <a:cs typeface="Arial"/>
              </a:rPr>
              <a:t>ó</a:t>
            </a:r>
            <a:r>
              <a:rPr sz="100" spc="-10" dirty="0">
                <a:latin typeface="Arial"/>
                <a:cs typeface="Arial"/>
              </a:rPr>
              <a:t>ÀÌ</a:t>
            </a:r>
            <a:r>
              <a:rPr sz="100" spc="-5" dirty="0">
                <a:latin typeface="Arial"/>
                <a:cs typeface="Arial"/>
              </a:rPr>
              <a:t>¾</a:t>
            </a:r>
            <a:r>
              <a:rPr sz="100" spc="-15" dirty="0">
                <a:latin typeface="Arial"/>
                <a:cs typeface="Arial"/>
              </a:rPr>
              <a:t>ð</a:t>
            </a:r>
            <a:r>
              <a:rPr sz="100" spc="-5" dirty="0">
                <a:latin typeface="Arial"/>
                <a:cs typeface="Arial"/>
              </a:rPr>
              <a:t>Æ®</a:t>
            </a:r>
            <a:r>
              <a:rPr sz="100" spc="-10" dirty="0">
                <a:latin typeface="Arial"/>
                <a:cs typeface="Arial"/>
              </a:rPr>
              <a:t>.EX</a:t>
            </a:r>
            <a:r>
              <a:rPr sz="100" spc="-5" dirty="0">
                <a:latin typeface="Arial"/>
                <a:cs typeface="Arial"/>
              </a:rPr>
              <a:t>E</a:t>
            </a:r>
            <a:endParaRPr sz="100">
              <a:latin typeface="Arial"/>
              <a:cs typeface="Arial"/>
            </a:endParaRPr>
          </a:p>
        </p:txBody>
      </p:sp>
      <p:sp>
        <p:nvSpPr>
          <p:cNvPr id="154" name="object 154"/>
          <p:cNvSpPr/>
          <p:nvPr/>
        </p:nvSpPr>
        <p:spPr>
          <a:xfrm>
            <a:off x="8517636" y="3101975"/>
            <a:ext cx="211709" cy="253364"/>
          </a:xfrm>
          <a:prstGeom prst="rect">
            <a:avLst/>
          </a:prstGeom>
          <a:blipFill>
            <a:blip r:embed="rId13" cstate="print"/>
            <a:stretch>
              <a:fillRect/>
            </a:stretch>
          </a:blipFill>
        </p:spPr>
        <p:txBody>
          <a:bodyPr wrap="square" lIns="0" tIns="0" rIns="0" bIns="0" rtlCol="0"/>
          <a:lstStyle/>
          <a:p>
            <a:endParaRPr/>
          </a:p>
        </p:txBody>
      </p:sp>
      <p:sp>
        <p:nvSpPr>
          <p:cNvPr id="155" name="object 155"/>
          <p:cNvSpPr txBox="1"/>
          <p:nvPr/>
        </p:nvSpPr>
        <p:spPr>
          <a:xfrm>
            <a:off x="8582533" y="3128543"/>
            <a:ext cx="58419"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255" marR="5080" indent="-8890">
              <a:lnSpc>
                <a:spcPct val="144200"/>
              </a:lnSpc>
            </a:pPr>
            <a:r>
              <a:rPr sz="100" spc="-15" dirty="0">
                <a:latin typeface="Arial"/>
                <a:cs typeface="Arial"/>
              </a:rPr>
              <a:t>W</a:t>
            </a:r>
            <a:r>
              <a:rPr sz="100" spc="-5" dirty="0">
                <a:latin typeface="Arial"/>
                <a:cs typeface="Arial"/>
              </a:rPr>
              <a:t>i</a:t>
            </a:r>
            <a:r>
              <a:rPr sz="100" spc="-15" dirty="0">
                <a:latin typeface="Arial"/>
                <a:cs typeface="Arial"/>
              </a:rPr>
              <a:t>ndow</a:t>
            </a:r>
            <a:r>
              <a:rPr sz="100" spc="-5" dirty="0">
                <a:latin typeface="Arial"/>
                <a:cs typeface="Arial"/>
              </a:rPr>
              <a:t>s  NT</a:t>
            </a:r>
            <a:endParaRPr sz="100">
              <a:latin typeface="Arial"/>
              <a:cs typeface="Arial"/>
            </a:endParaRPr>
          </a:p>
        </p:txBody>
      </p:sp>
      <p:sp>
        <p:nvSpPr>
          <p:cNvPr id="156" name="object 156"/>
          <p:cNvSpPr txBox="1"/>
          <p:nvPr/>
        </p:nvSpPr>
        <p:spPr>
          <a:xfrm>
            <a:off x="8557259" y="3356610"/>
            <a:ext cx="1219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¹®¼°ü¸®</a:t>
            </a:r>
            <a:r>
              <a:rPr sz="100" spc="-10" dirty="0">
                <a:latin typeface="Arial"/>
                <a:cs typeface="Arial"/>
              </a:rPr>
              <a:t> ¿£Áø.EXE</a:t>
            </a:r>
            <a:endParaRPr sz="100">
              <a:latin typeface="Arial"/>
              <a:cs typeface="Arial"/>
            </a:endParaRPr>
          </a:p>
        </p:txBody>
      </p:sp>
      <p:sp>
        <p:nvSpPr>
          <p:cNvPr id="157" name="object 157"/>
          <p:cNvSpPr/>
          <p:nvPr/>
        </p:nvSpPr>
        <p:spPr>
          <a:xfrm>
            <a:off x="8397747" y="3493261"/>
            <a:ext cx="211582" cy="253364"/>
          </a:xfrm>
          <a:prstGeom prst="rect">
            <a:avLst/>
          </a:prstGeom>
          <a:blipFill>
            <a:blip r:embed="rId14" cstate="print"/>
            <a:stretch>
              <a:fillRect/>
            </a:stretch>
          </a:blipFill>
        </p:spPr>
        <p:txBody>
          <a:bodyPr wrap="square" lIns="0" tIns="0" rIns="0" bIns="0" rtlCol="0"/>
          <a:lstStyle/>
          <a:p>
            <a:endParaRPr/>
          </a:p>
        </p:txBody>
      </p:sp>
      <p:sp>
        <p:nvSpPr>
          <p:cNvPr id="158" name="object 158"/>
          <p:cNvSpPr txBox="1"/>
          <p:nvPr/>
        </p:nvSpPr>
        <p:spPr>
          <a:xfrm>
            <a:off x="8461248" y="3524251"/>
            <a:ext cx="58419" cy="52707"/>
          </a:xfrm>
          <a:prstGeom prst="rect">
            <a:avLst/>
          </a:prstGeom>
        </p:spPr>
        <p:txBody>
          <a:bodyPr vert="horz" wrap="square" lIns="0" tIns="2540" rIns="0" bIns="0" rtlCol="0">
            <a:spAutoFit/>
          </a:bodyPr>
          <a:lstStyle/>
          <a:p>
            <a:pPr marL="8890" marR="5080" indent="-9525">
              <a:lnSpc>
                <a:spcPct val="163300"/>
              </a:lnSpc>
              <a:spcBef>
                <a:spcPts val="20"/>
              </a:spcBef>
            </a:pPr>
            <a:r>
              <a:rPr sz="100" spc="-15" dirty="0">
                <a:latin typeface="Arial"/>
                <a:cs typeface="Arial"/>
              </a:rPr>
              <a:t>W</a:t>
            </a:r>
            <a:r>
              <a:rPr sz="100" spc="-5" dirty="0">
                <a:latin typeface="Arial"/>
                <a:cs typeface="Arial"/>
              </a:rPr>
              <a:t>i</a:t>
            </a:r>
            <a:r>
              <a:rPr sz="100" spc="-15" dirty="0">
                <a:latin typeface="Arial"/>
                <a:cs typeface="Arial"/>
              </a:rPr>
              <a:t>ndow</a:t>
            </a:r>
            <a:r>
              <a:rPr sz="100" spc="-5" dirty="0">
                <a:latin typeface="Arial"/>
                <a:cs typeface="Arial"/>
              </a:rPr>
              <a:t>s  NT</a:t>
            </a:r>
            <a:endParaRPr sz="100">
              <a:latin typeface="Arial"/>
              <a:cs typeface="Arial"/>
            </a:endParaRPr>
          </a:p>
        </p:txBody>
      </p:sp>
      <p:grpSp>
        <p:nvGrpSpPr>
          <p:cNvPr id="159" name="object 159"/>
          <p:cNvGrpSpPr/>
          <p:nvPr/>
        </p:nvGrpSpPr>
        <p:grpSpPr>
          <a:xfrm>
            <a:off x="8678799" y="2716847"/>
            <a:ext cx="227329" cy="269240"/>
            <a:chOff x="7154798" y="2716847"/>
            <a:chExt cx="227329" cy="269240"/>
          </a:xfrm>
        </p:grpSpPr>
        <p:sp>
          <p:nvSpPr>
            <p:cNvPr id="160" name="object 160"/>
            <p:cNvSpPr/>
            <p:nvPr/>
          </p:nvSpPr>
          <p:spPr>
            <a:xfrm>
              <a:off x="7154798" y="2716911"/>
              <a:ext cx="226695" cy="268858"/>
            </a:xfrm>
            <a:prstGeom prst="rect">
              <a:avLst/>
            </a:prstGeom>
            <a:blipFill>
              <a:blip r:embed="rId15" cstate="print"/>
              <a:stretch>
                <a:fillRect/>
              </a:stretch>
            </a:blipFill>
          </p:spPr>
          <p:txBody>
            <a:bodyPr wrap="square" lIns="0" tIns="0" rIns="0" bIns="0" rtlCol="0"/>
            <a:lstStyle/>
            <a:p>
              <a:endParaRPr/>
            </a:p>
          </p:txBody>
        </p:sp>
        <p:sp>
          <p:nvSpPr>
            <p:cNvPr id="161" name="object 161"/>
            <p:cNvSpPr/>
            <p:nvPr/>
          </p:nvSpPr>
          <p:spPr>
            <a:xfrm>
              <a:off x="7314945" y="2717800"/>
              <a:ext cx="66040" cy="267335"/>
            </a:xfrm>
            <a:custGeom>
              <a:avLst/>
              <a:gdLst/>
              <a:ahLst/>
              <a:cxnLst/>
              <a:rect l="l" t="t" r="r" b="b"/>
              <a:pathLst>
                <a:path w="66040" h="267335">
                  <a:moveTo>
                    <a:pt x="65658" y="0"/>
                  </a:moveTo>
                  <a:lnTo>
                    <a:pt x="0" y="44196"/>
                  </a:lnTo>
                  <a:lnTo>
                    <a:pt x="0" y="267080"/>
                  </a:lnTo>
                  <a:lnTo>
                    <a:pt x="65658" y="201040"/>
                  </a:lnTo>
                  <a:lnTo>
                    <a:pt x="65658" y="0"/>
                  </a:lnTo>
                  <a:close/>
                </a:path>
              </a:pathLst>
            </a:custGeom>
            <a:solidFill>
              <a:srgbClr val="7E7E7E"/>
            </a:solidFill>
          </p:spPr>
          <p:txBody>
            <a:bodyPr wrap="square" lIns="0" tIns="0" rIns="0" bIns="0" rtlCol="0"/>
            <a:lstStyle/>
            <a:p>
              <a:endParaRPr/>
            </a:p>
          </p:txBody>
        </p:sp>
        <p:sp>
          <p:nvSpPr>
            <p:cNvPr id="162" name="object 162"/>
            <p:cNvSpPr/>
            <p:nvPr/>
          </p:nvSpPr>
          <p:spPr>
            <a:xfrm>
              <a:off x="7314945" y="2717800"/>
              <a:ext cx="66040" cy="267335"/>
            </a:xfrm>
            <a:custGeom>
              <a:avLst/>
              <a:gdLst/>
              <a:ahLst/>
              <a:cxnLst/>
              <a:rect l="l" t="t" r="r" b="b"/>
              <a:pathLst>
                <a:path w="66040" h="267335">
                  <a:moveTo>
                    <a:pt x="0" y="44196"/>
                  </a:moveTo>
                  <a:lnTo>
                    <a:pt x="65658" y="0"/>
                  </a:lnTo>
                  <a:lnTo>
                    <a:pt x="65658" y="201040"/>
                  </a:lnTo>
                  <a:lnTo>
                    <a:pt x="0" y="267080"/>
                  </a:lnTo>
                  <a:lnTo>
                    <a:pt x="0" y="44196"/>
                  </a:lnTo>
                  <a:close/>
                </a:path>
              </a:pathLst>
            </a:custGeom>
            <a:ln w="3175">
              <a:solidFill>
                <a:srgbClr val="000000"/>
              </a:solidFill>
            </a:ln>
          </p:spPr>
          <p:txBody>
            <a:bodyPr wrap="square" lIns="0" tIns="0" rIns="0" bIns="0" rtlCol="0"/>
            <a:lstStyle/>
            <a:p>
              <a:endParaRPr/>
            </a:p>
          </p:txBody>
        </p:sp>
      </p:grpSp>
      <p:sp>
        <p:nvSpPr>
          <p:cNvPr id="163" name="object 163"/>
          <p:cNvSpPr txBox="1"/>
          <p:nvPr/>
        </p:nvSpPr>
        <p:spPr>
          <a:xfrm>
            <a:off x="8742553" y="2775585"/>
            <a:ext cx="711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Windows95</a:t>
            </a:r>
            <a:endParaRPr sz="100">
              <a:latin typeface="Arial"/>
              <a:cs typeface="Arial"/>
            </a:endParaRPr>
          </a:p>
        </p:txBody>
      </p:sp>
      <p:sp>
        <p:nvSpPr>
          <p:cNvPr id="164" name="object 164"/>
          <p:cNvSpPr/>
          <p:nvPr/>
        </p:nvSpPr>
        <p:spPr>
          <a:xfrm>
            <a:off x="8862442" y="3223132"/>
            <a:ext cx="211709" cy="253364"/>
          </a:xfrm>
          <a:prstGeom prst="rect">
            <a:avLst/>
          </a:prstGeom>
          <a:blipFill>
            <a:blip r:embed="rId16" cstate="print"/>
            <a:stretch>
              <a:fillRect/>
            </a:stretch>
          </a:blipFill>
        </p:spPr>
        <p:txBody>
          <a:bodyPr wrap="square" lIns="0" tIns="0" rIns="0" bIns="0" rtlCol="0"/>
          <a:lstStyle/>
          <a:p>
            <a:endParaRPr/>
          </a:p>
        </p:txBody>
      </p:sp>
      <p:sp>
        <p:nvSpPr>
          <p:cNvPr id="165" name="object 165"/>
          <p:cNvSpPr txBox="1"/>
          <p:nvPr/>
        </p:nvSpPr>
        <p:spPr>
          <a:xfrm>
            <a:off x="8927845" y="3257169"/>
            <a:ext cx="4953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Solaris</a:t>
            </a:r>
            <a:endParaRPr sz="100">
              <a:latin typeface="Arial"/>
              <a:cs typeface="Arial"/>
            </a:endParaRPr>
          </a:p>
        </p:txBody>
      </p:sp>
      <p:sp>
        <p:nvSpPr>
          <p:cNvPr id="166" name="object 166"/>
          <p:cNvSpPr txBox="1"/>
          <p:nvPr/>
        </p:nvSpPr>
        <p:spPr>
          <a:xfrm>
            <a:off x="8898636" y="3477514"/>
            <a:ext cx="8953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ÀÀ¿ë¼¹ö.EXE</a:t>
            </a:r>
            <a:endParaRPr sz="100">
              <a:latin typeface="Arial"/>
              <a:cs typeface="Arial"/>
            </a:endParaRPr>
          </a:p>
        </p:txBody>
      </p:sp>
      <p:sp>
        <p:nvSpPr>
          <p:cNvPr id="167" name="object 167"/>
          <p:cNvSpPr/>
          <p:nvPr/>
        </p:nvSpPr>
        <p:spPr>
          <a:xfrm>
            <a:off x="9160383" y="3396996"/>
            <a:ext cx="211709" cy="253364"/>
          </a:xfrm>
          <a:prstGeom prst="rect">
            <a:avLst/>
          </a:prstGeom>
          <a:blipFill>
            <a:blip r:embed="rId17" cstate="print"/>
            <a:stretch>
              <a:fillRect/>
            </a:stretch>
          </a:blipFill>
        </p:spPr>
        <p:txBody>
          <a:bodyPr wrap="square" lIns="0" tIns="0" rIns="0" bIns="0" rtlCol="0"/>
          <a:lstStyle/>
          <a:p>
            <a:endParaRPr/>
          </a:p>
        </p:txBody>
      </p:sp>
      <p:sp>
        <p:nvSpPr>
          <p:cNvPr id="168" name="object 168"/>
          <p:cNvSpPr txBox="1"/>
          <p:nvPr/>
        </p:nvSpPr>
        <p:spPr>
          <a:xfrm>
            <a:off x="9227819" y="3423563"/>
            <a:ext cx="44450"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R="5080" indent="1270">
              <a:lnSpc>
                <a:spcPct val="144200"/>
              </a:lnSpc>
            </a:pPr>
            <a:r>
              <a:rPr sz="100" spc="-10" dirty="0">
                <a:latin typeface="Arial"/>
                <a:cs typeface="Arial"/>
              </a:rPr>
              <a:t>A</a:t>
            </a:r>
            <a:r>
              <a:rPr sz="100" spc="-5" dirty="0">
                <a:latin typeface="Arial"/>
                <a:cs typeface="Arial"/>
              </a:rPr>
              <a:t>l</a:t>
            </a:r>
            <a:r>
              <a:rPr sz="100" spc="-15" dirty="0">
                <a:latin typeface="Arial"/>
                <a:cs typeface="Arial"/>
              </a:rPr>
              <a:t>ph</a:t>
            </a:r>
            <a:r>
              <a:rPr sz="100" spc="-5" dirty="0">
                <a:latin typeface="Arial"/>
                <a:cs typeface="Arial"/>
              </a:rPr>
              <a:t>a  UN</a:t>
            </a:r>
            <a:r>
              <a:rPr sz="100" spc="-10" dirty="0">
                <a:latin typeface="Arial"/>
                <a:cs typeface="Arial"/>
              </a:rPr>
              <a:t>I</a:t>
            </a:r>
            <a:r>
              <a:rPr sz="100" spc="-5" dirty="0">
                <a:latin typeface="Arial"/>
                <a:cs typeface="Arial"/>
              </a:rPr>
              <a:t>X</a:t>
            </a:r>
            <a:endParaRPr sz="100">
              <a:latin typeface="Arial"/>
              <a:cs typeface="Arial"/>
            </a:endParaRPr>
          </a:p>
        </p:txBody>
      </p:sp>
      <p:sp>
        <p:nvSpPr>
          <p:cNvPr id="169" name="object 169"/>
          <p:cNvSpPr/>
          <p:nvPr/>
        </p:nvSpPr>
        <p:spPr>
          <a:xfrm>
            <a:off x="8733155" y="3614420"/>
            <a:ext cx="209804" cy="253364"/>
          </a:xfrm>
          <a:prstGeom prst="rect">
            <a:avLst/>
          </a:prstGeom>
          <a:blipFill>
            <a:blip r:embed="rId18" cstate="print"/>
            <a:stretch>
              <a:fillRect/>
            </a:stretch>
          </a:blipFill>
        </p:spPr>
        <p:txBody>
          <a:bodyPr wrap="square" lIns="0" tIns="0" rIns="0" bIns="0" rtlCol="0"/>
          <a:lstStyle/>
          <a:p>
            <a:endParaRPr/>
          </a:p>
        </p:txBody>
      </p:sp>
      <p:sp>
        <p:nvSpPr>
          <p:cNvPr id="170" name="object 170"/>
          <p:cNvSpPr txBox="1"/>
          <p:nvPr/>
        </p:nvSpPr>
        <p:spPr>
          <a:xfrm>
            <a:off x="8790178" y="3645535"/>
            <a:ext cx="68580" cy="58991"/>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9525"/>
            <a:r>
              <a:rPr sz="100" spc="-10" dirty="0">
                <a:latin typeface="Arial"/>
                <a:cs typeface="Arial"/>
              </a:rPr>
              <a:t>IBM</a:t>
            </a:r>
            <a:endParaRPr sz="100">
              <a:latin typeface="Arial"/>
              <a:cs typeface="Arial"/>
            </a:endParaRPr>
          </a:p>
          <a:p>
            <a:pPr>
              <a:spcBef>
                <a:spcPts val="55"/>
              </a:spcBef>
            </a:pPr>
            <a:r>
              <a:rPr sz="100" spc="-10" dirty="0">
                <a:latin typeface="Arial"/>
                <a:cs typeface="Arial"/>
              </a:rPr>
              <a:t>Mainframe</a:t>
            </a:r>
            <a:endParaRPr sz="100">
              <a:latin typeface="Arial"/>
              <a:cs typeface="Arial"/>
            </a:endParaRPr>
          </a:p>
        </p:txBody>
      </p:sp>
      <p:sp>
        <p:nvSpPr>
          <p:cNvPr id="171" name="object 171"/>
          <p:cNvSpPr txBox="1"/>
          <p:nvPr/>
        </p:nvSpPr>
        <p:spPr>
          <a:xfrm>
            <a:off x="8766936" y="3868928"/>
            <a:ext cx="10795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dirty="0">
                <a:latin typeface="Arial"/>
                <a:cs typeface="Arial"/>
              </a:rPr>
              <a:t>µ</a:t>
            </a:r>
            <a:r>
              <a:rPr sz="100" spc="-15" dirty="0">
                <a:latin typeface="Arial"/>
                <a:cs typeface="Arial"/>
              </a:rPr>
              <a:t>¥</a:t>
            </a:r>
            <a:r>
              <a:rPr sz="100" spc="-10" dirty="0">
                <a:latin typeface="Arial"/>
                <a:cs typeface="Arial"/>
              </a:rPr>
              <a:t>ÀÌÅ</a:t>
            </a:r>
            <a:r>
              <a:rPr sz="100" spc="-5" dirty="0">
                <a:latin typeface="Arial"/>
                <a:cs typeface="Arial"/>
              </a:rPr>
              <a:t>¸º</a:t>
            </a:r>
            <a:r>
              <a:rPr sz="100" spc="-15" dirty="0">
                <a:latin typeface="Arial"/>
                <a:cs typeface="Arial"/>
              </a:rPr>
              <a:t>£</a:t>
            </a:r>
            <a:r>
              <a:rPr sz="100" spc="-10" dirty="0">
                <a:latin typeface="Arial"/>
                <a:cs typeface="Arial"/>
              </a:rPr>
              <a:t>ÀÌ</a:t>
            </a:r>
            <a:r>
              <a:rPr sz="100" spc="-5" dirty="0">
                <a:latin typeface="Arial"/>
                <a:cs typeface="Arial"/>
              </a:rPr>
              <a:t>½º¼¹ö</a:t>
            </a:r>
            <a:endParaRPr sz="100">
              <a:latin typeface="Arial"/>
              <a:cs typeface="Arial"/>
            </a:endParaRPr>
          </a:p>
        </p:txBody>
      </p:sp>
      <p:grpSp>
        <p:nvGrpSpPr>
          <p:cNvPr id="172" name="object 172"/>
          <p:cNvGrpSpPr/>
          <p:nvPr/>
        </p:nvGrpSpPr>
        <p:grpSpPr>
          <a:xfrm>
            <a:off x="9049894" y="2785173"/>
            <a:ext cx="226695" cy="269240"/>
            <a:chOff x="7525893" y="2785173"/>
            <a:chExt cx="226695" cy="269240"/>
          </a:xfrm>
        </p:grpSpPr>
        <p:sp>
          <p:nvSpPr>
            <p:cNvPr id="173" name="object 173"/>
            <p:cNvSpPr/>
            <p:nvPr/>
          </p:nvSpPr>
          <p:spPr>
            <a:xfrm>
              <a:off x="7525893" y="2785236"/>
              <a:ext cx="226568" cy="268859"/>
            </a:xfrm>
            <a:prstGeom prst="rect">
              <a:avLst/>
            </a:prstGeom>
            <a:blipFill>
              <a:blip r:embed="rId19" cstate="print"/>
              <a:stretch>
                <a:fillRect/>
              </a:stretch>
            </a:blipFill>
          </p:spPr>
          <p:txBody>
            <a:bodyPr wrap="square" lIns="0" tIns="0" rIns="0" bIns="0" rtlCol="0"/>
            <a:lstStyle/>
            <a:p>
              <a:endParaRPr/>
            </a:p>
          </p:txBody>
        </p:sp>
        <p:sp>
          <p:nvSpPr>
            <p:cNvPr id="174" name="object 174"/>
            <p:cNvSpPr/>
            <p:nvPr/>
          </p:nvSpPr>
          <p:spPr>
            <a:xfrm>
              <a:off x="7687818" y="2786125"/>
              <a:ext cx="64135" cy="267335"/>
            </a:xfrm>
            <a:custGeom>
              <a:avLst/>
              <a:gdLst/>
              <a:ahLst/>
              <a:cxnLst/>
              <a:rect l="l" t="t" r="r" b="b"/>
              <a:pathLst>
                <a:path w="64134" h="267335">
                  <a:moveTo>
                    <a:pt x="63753" y="0"/>
                  </a:moveTo>
                  <a:lnTo>
                    <a:pt x="0" y="44196"/>
                  </a:lnTo>
                  <a:lnTo>
                    <a:pt x="0" y="267081"/>
                  </a:lnTo>
                  <a:lnTo>
                    <a:pt x="63753" y="200278"/>
                  </a:lnTo>
                  <a:lnTo>
                    <a:pt x="63753" y="0"/>
                  </a:lnTo>
                  <a:close/>
                </a:path>
              </a:pathLst>
            </a:custGeom>
            <a:solidFill>
              <a:srgbClr val="7E7E7E"/>
            </a:solidFill>
          </p:spPr>
          <p:txBody>
            <a:bodyPr wrap="square" lIns="0" tIns="0" rIns="0" bIns="0" rtlCol="0"/>
            <a:lstStyle/>
            <a:p>
              <a:endParaRPr/>
            </a:p>
          </p:txBody>
        </p:sp>
        <p:sp>
          <p:nvSpPr>
            <p:cNvPr id="175" name="object 175"/>
            <p:cNvSpPr/>
            <p:nvPr/>
          </p:nvSpPr>
          <p:spPr>
            <a:xfrm>
              <a:off x="7687818" y="2786125"/>
              <a:ext cx="64135" cy="267335"/>
            </a:xfrm>
            <a:custGeom>
              <a:avLst/>
              <a:gdLst/>
              <a:ahLst/>
              <a:cxnLst/>
              <a:rect l="l" t="t" r="r" b="b"/>
              <a:pathLst>
                <a:path w="64134" h="267335">
                  <a:moveTo>
                    <a:pt x="0" y="44196"/>
                  </a:moveTo>
                  <a:lnTo>
                    <a:pt x="63753" y="0"/>
                  </a:lnTo>
                  <a:lnTo>
                    <a:pt x="63753" y="200278"/>
                  </a:lnTo>
                  <a:lnTo>
                    <a:pt x="0" y="267081"/>
                  </a:lnTo>
                  <a:lnTo>
                    <a:pt x="0" y="44196"/>
                  </a:lnTo>
                  <a:close/>
                </a:path>
              </a:pathLst>
            </a:custGeom>
            <a:ln w="3175">
              <a:solidFill>
                <a:srgbClr val="000000"/>
              </a:solidFill>
            </a:ln>
          </p:spPr>
          <p:txBody>
            <a:bodyPr wrap="square" lIns="0" tIns="0" rIns="0" bIns="0" rtlCol="0"/>
            <a:lstStyle/>
            <a:p>
              <a:endParaRPr/>
            </a:p>
          </p:txBody>
        </p:sp>
      </p:grpSp>
      <p:sp>
        <p:nvSpPr>
          <p:cNvPr id="176" name="object 176"/>
          <p:cNvSpPr txBox="1"/>
          <p:nvPr/>
        </p:nvSpPr>
        <p:spPr>
          <a:xfrm>
            <a:off x="9113773" y="2819145"/>
            <a:ext cx="711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Windows95</a:t>
            </a:r>
            <a:endParaRPr sz="100">
              <a:latin typeface="Arial"/>
              <a:cs typeface="Arial"/>
            </a:endParaRPr>
          </a:p>
        </p:txBody>
      </p:sp>
      <p:sp>
        <p:nvSpPr>
          <p:cNvPr id="177" name="object 177"/>
          <p:cNvSpPr txBox="1"/>
          <p:nvPr/>
        </p:nvSpPr>
        <p:spPr>
          <a:xfrm>
            <a:off x="9084818" y="3055111"/>
            <a:ext cx="1117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¹®¼°ü¸®</a:t>
            </a:r>
            <a:r>
              <a:rPr sz="100" spc="-15" dirty="0">
                <a:latin typeface="Arial"/>
                <a:cs typeface="Arial"/>
              </a:rPr>
              <a:t> </a:t>
            </a:r>
            <a:r>
              <a:rPr sz="100" spc="-5" dirty="0">
                <a:latin typeface="Arial"/>
                <a:cs typeface="Arial"/>
              </a:rPr>
              <a:t>¾ÖÇÃ¸´</a:t>
            </a:r>
            <a:endParaRPr sz="100">
              <a:latin typeface="Arial"/>
              <a:cs typeface="Arial"/>
            </a:endParaRPr>
          </a:p>
        </p:txBody>
      </p:sp>
      <p:sp>
        <p:nvSpPr>
          <p:cNvPr id="178" name="object 178"/>
          <p:cNvSpPr/>
          <p:nvPr/>
        </p:nvSpPr>
        <p:spPr>
          <a:xfrm>
            <a:off x="8269352" y="2385442"/>
            <a:ext cx="986155" cy="1354455"/>
          </a:xfrm>
          <a:custGeom>
            <a:avLst/>
            <a:gdLst/>
            <a:ahLst/>
            <a:cxnLst/>
            <a:rect l="l" t="t" r="r" b="b"/>
            <a:pathLst>
              <a:path w="986154" h="1354454">
                <a:moveTo>
                  <a:pt x="159257" y="621157"/>
                </a:moveTo>
                <a:lnTo>
                  <a:pt x="354202" y="739139"/>
                </a:lnTo>
              </a:path>
              <a:path w="986154" h="1354454">
                <a:moveTo>
                  <a:pt x="522731" y="599439"/>
                </a:moveTo>
                <a:lnTo>
                  <a:pt x="354202" y="739139"/>
                </a:lnTo>
              </a:path>
              <a:path w="986154" h="1354454">
                <a:moveTo>
                  <a:pt x="354202" y="969010"/>
                </a:moveTo>
                <a:lnTo>
                  <a:pt x="234188" y="1127379"/>
                </a:lnTo>
              </a:path>
              <a:path w="986154" h="1354454">
                <a:moveTo>
                  <a:pt x="309118" y="1233043"/>
                </a:moveTo>
                <a:lnTo>
                  <a:pt x="593978" y="965835"/>
                </a:lnTo>
              </a:path>
              <a:path w="986154" h="1354454">
                <a:moveTo>
                  <a:pt x="893826" y="667766"/>
                </a:moveTo>
                <a:lnTo>
                  <a:pt x="698880" y="860298"/>
                </a:lnTo>
              </a:path>
              <a:path w="986154" h="1354454">
                <a:moveTo>
                  <a:pt x="781430" y="534162"/>
                </a:moveTo>
                <a:lnTo>
                  <a:pt x="429132" y="844804"/>
                </a:lnTo>
              </a:path>
              <a:path w="986154" h="1354454">
                <a:moveTo>
                  <a:pt x="309118" y="1233043"/>
                </a:moveTo>
                <a:lnTo>
                  <a:pt x="464693" y="1354074"/>
                </a:lnTo>
              </a:path>
              <a:path w="986154" h="1354454">
                <a:moveTo>
                  <a:pt x="773938" y="965835"/>
                </a:moveTo>
                <a:lnTo>
                  <a:pt x="891921" y="1139825"/>
                </a:lnTo>
              </a:path>
              <a:path w="986154" h="1354454">
                <a:moveTo>
                  <a:pt x="891921" y="1139825"/>
                </a:moveTo>
                <a:lnTo>
                  <a:pt x="644525" y="1354074"/>
                </a:lnTo>
              </a:path>
              <a:path w="986154" h="1354454">
                <a:moveTo>
                  <a:pt x="0" y="0"/>
                </a:moveTo>
                <a:lnTo>
                  <a:pt x="964692" y="0"/>
                </a:lnTo>
                <a:lnTo>
                  <a:pt x="985647" y="30225"/>
                </a:lnTo>
                <a:lnTo>
                  <a:pt x="985647" y="282575"/>
                </a:lnTo>
                <a:lnTo>
                  <a:pt x="0" y="282575"/>
                </a:lnTo>
                <a:lnTo>
                  <a:pt x="0" y="0"/>
                </a:lnTo>
              </a:path>
              <a:path w="986154" h="1354454">
                <a:moveTo>
                  <a:pt x="965073" y="0"/>
                </a:moveTo>
                <a:lnTo>
                  <a:pt x="965073" y="31114"/>
                </a:lnTo>
                <a:lnTo>
                  <a:pt x="985647" y="31114"/>
                </a:lnTo>
              </a:path>
            </a:pathLst>
          </a:custGeom>
          <a:ln w="3175">
            <a:solidFill>
              <a:srgbClr val="000000"/>
            </a:solidFill>
          </a:ln>
        </p:spPr>
        <p:txBody>
          <a:bodyPr wrap="square" lIns="0" tIns="0" rIns="0" bIns="0" rtlCol="0"/>
          <a:lstStyle/>
          <a:p>
            <a:endParaRPr/>
          </a:p>
        </p:txBody>
      </p:sp>
      <p:sp>
        <p:nvSpPr>
          <p:cNvPr id="179" name="object 179"/>
          <p:cNvSpPr txBox="1"/>
          <p:nvPr/>
        </p:nvSpPr>
        <p:spPr>
          <a:xfrm>
            <a:off x="8016495" y="2055621"/>
            <a:ext cx="1537335" cy="466794"/>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Deployment</a:t>
            </a:r>
            <a:r>
              <a:rPr sz="1200" b="1" spc="-20"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a:p>
            <a:pPr marL="337820">
              <a:spcBef>
                <a:spcPts val="1090"/>
              </a:spcBef>
            </a:pPr>
            <a:r>
              <a:rPr sz="100" spc="-5" dirty="0">
                <a:latin typeface="Arial"/>
                <a:cs typeface="Arial"/>
              </a:rPr>
              <a:t>ºÐ»ê </a:t>
            </a:r>
            <a:r>
              <a:rPr sz="100" spc="-20" dirty="0">
                <a:latin typeface="Arial"/>
                <a:cs typeface="Arial"/>
              </a:rPr>
              <a:t>È¯ </a:t>
            </a:r>
            <a:r>
              <a:rPr sz="100" spc="-10" dirty="0">
                <a:latin typeface="Arial"/>
                <a:cs typeface="Arial"/>
              </a:rPr>
              <a:t>°æÀÇ </a:t>
            </a:r>
            <a:r>
              <a:rPr sz="100" spc="-5" dirty="0">
                <a:latin typeface="Arial"/>
                <a:cs typeface="Arial"/>
              </a:rPr>
              <a:t>ÇÏµå¿þ¾î¹× ³×Æ®¿÷À¸· </a:t>
            </a:r>
            <a:r>
              <a:rPr sz="100" spc="-10" dirty="0">
                <a:latin typeface="Arial"/>
                <a:cs typeface="Arial"/>
              </a:rPr>
              <a:t>ÎÀÇ Á¤º¸ </a:t>
            </a:r>
            <a:r>
              <a:rPr sz="100" spc="-5" dirty="0">
                <a:latin typeface="Arial"/>
                <a:cs typeface="Arial"/>
              </a:rPr>
              <a:t>½Ã½ºÅÛ ¿¬°á</a:t>
            </a:r>
            <a:r>
              <a:rPr sz="100" spc="-25" dirty="0">
                <a:latin typeface="Arial"/>
                <a:cs typeface="Arial"/>
              </a:rPr>
              <a:t> </a:t>
            </a:r>
            <a:r>
              <a:rPr sz="100" spc="-5" dirty="0">
                <a:latin typeface="Arial"/>
                <a:cs typeface="Arial"/>
              </a:rPr>
              <a:t>¸ðµ¨</a:t>
            </a:r>
            <a:endParaRPr sz="100">
              <a:latin typeface="Arial"/>
              <a:cs typeface="Arial"/>
            </a:endParaRPr>
          </a:p>
          <a:p>
            <a:pPr marL="306070" indent="-8255">
              <a:spcBef>
                <a:spcPts val="55"/>
              </a:spcBef>
              <a:buChar char="-"/>
              <a:tabLst>
                <a:tab pos="306705" algn="l"/>
              </a:tabLst>
            </a:pPr>
            <a:r>
              <a:rPr sz="100" spc="-5" dirty="0">
                <a:latin typeface="Arial"/>
                <a:cs typeface="Arial"/>
              </a:rPr>
              <a:t>À©µµ¿ì </a:t>
            </a:r>
            <a:r>
              <a:rPr sz="100" spc="-10" dirty="0">
                <a:latin typeface="Arial"/>
                <a:cs typeface="Arial"/>
              </a:rPr>
              <a:t>95</a:t>
            </a:r>
            <a:r>
              <a:rPr sz="100" spc="-20" dirty="0">
                <a:latin typeface="Arial"/>
                <a:cs typeface="Arial"/>
              </a:rPr>
              <a:t> </a:t>
            </a:r>
            <a:r>
              <a:rPr sz="100" spc="-5" dirty="0">
                <a:latin typeface="Arial"/>
                <a:cs typeface="Arial"/>
              </a:rPr>
              <a:t>:</a:t>
            </a:r>
            <a:r>
              <a:rPr sz="100" spc="-20" dirty="0">
                <a:latin typeface="Arial"/>
                <a:cs typeface="Arial"/>
              </a:rPr>
              <a:t> </a:t>
            </a:r>
            <a:r>
              <a:rPr sz="100" spc="-10" dirty="0">
                <a:latin typeface="Arial"/>
                <a:cs typeface="Arial"/>
              </a:rPr>
              <a:t>Å¬¶óÀÌ¾ðÆ®</a:t>
            </a:r>
            <a:endParaRPr sz="100">
              <a:latin typeface="Arial"/>
              <a:cs typeface="Arial"/>
            </a:endParaRPr>
          </a:p>
          <a:p>
            <a:pPr marL="304165" indent="-8255">
              <a:spcBef>
                <a:spcPts val="50"/>
              </a:spcBef>
              <a:buChar char="-"/>
              <a:tabLst>
                <a:tab pos="304800" algn="l"/>
              </a:tabLst>
            </a:pPr>
            <a:r>
              <a:rPr sz="100" spc="-10" dirty="0">
                <a:latin typeface="Arial"/>
                <a:cs typeface="Arial"/>
              </a:rPr>
              <a:t>À</a:t>
            </a:r>
            <a:r>
              <a:rPr sz="100" spc="-5" dirty="0">
                <a:latin typeface="Arial"/>
                <a:cs typeface="Arial"/>
              </a:rPr>
              <a:t>©</a:t>
            </a:r>
            <a:r>
              <a:rPr sz="100" dirty="0">
                <a:latin typeface="Arial"/>
                <a:cs typeface="Arial"/>
              </a:rPr>
              <a:t>µµ</a:t>
            </a:r>
            <a:r>
              <a:rPr sz="100" spc="-5" dirty="0">
                <a:latin typeface="Arial"/>
                <a:cs typeface="Arial"/>
              </a:rPr>
              <a:t>¿ì</a:t>
            </a:r>
            <a:r>
              <a:rPr sz="100" dirty="0">
                <a:latin typeface="Arial"/>
                <a:cs typeface="Arial"/>
              </a:rPr>
              <a:t> </a:t>
            </a:r>
            <a:r>
              <a:rPr sz="100" spc="-15" dirty="0">
                <a:latin typeface="Arial"/>
                <a:cs typeface="Arial"/>
              </a:rPr>
              <a:t> </a:t>
            </a:r>
            <a:r>
              <a:rPr sz="100" spc="-5" dirty="0">
                <a:latin typeface="Arial"/>
                <a:cs typeface="Arial"/>
              </a:rPr>
              <a:t>NT:</a:t>
            </a:r>
            <a:r>
              <a:rPr sz="100" spc="-10" dirty="0">
                <a:latin typeface="Arial"/>
                <a:cs typeface="Arial"/>
              </a:rPr>
              <a:t> ÀÀ</a:t>
            </a:r>
            <a:r>
              <a:rPr sz="100" spc="-5" dirty="0">
                <a:latin typeface="Arial"/>
                <a:cs typeface="Arial"/>
              </a:rPr>
              <a:t>¿</a:t>
            </a:r>
            <a:r>
              <a:rPr sz="100" spc="-15" dirty="0">
                <a:latin typeface="Arial"/>
                <a:cs typeface="Arial"/>
              </a:rPr>
              <a:t>ë</a:t>
            </a:r>
            <a:r>
              <a:rPr sz="100" spc="-5" dirty="0">
                <a:latin typeface="Arial"/>
                <a:cs typeface="Arial"/>
              </a:rPr>
              <a:t>¼¹ö</a:t>
            </a:r>
            <a:endParaRPr sz="100">
              <a:latin typeface="Arial"/>
              <a:cs typeface="Arial"/>
            </a:endParaRPr>
          </a:p>
          <a:p>
            <a:pPr marL="336550">
              <a:spcBef>
                <a:spcPts val="75"/>
              </a:spcBef>
            </a:pPr>
            <a:r>
              <a:rPr sz="100" spc="-5" dirty="0">
                <a:latin typeface="Arial"/>
                <a:cs typeface="Arial"/>
              </a:rPr>
              <a:t>- </a:t>
            </a:r>
            <a:r>
              <a:rPr sz="100" spc="-20" dirty="0">
                <a:latin typeface="Arial"/>
                <a:cs typeface="Arial"/>
              </a:rPr>
              <a:t>À¯ </a:t>
            </a:r>
            <a:r>
              <a:rPr sz="100" spc="-5" dirty="0">
                <a:latin typeface="Arial"/>
                <a:cs typeface="Arial"/>
              </a:rPr>
              <a:t>´Ð½º ¸Ó½Å: ÀÀ¿ë ¼¹ö ¹× </a:t>
            </a:r>
            <a:r>
              <a:rPr sz="100" spc="-10" dirty="0">
                <a:latin typeface="Arial"/>
                <a:cs typeface="Arial"/>
              </a:rPr>
              <a:t>µ¥ÀÌÅ¸ </a:t>
            </a:r>
            <a:r>
              <a:rPr sz="100" spc="-5" dirty="0">
                <a:latin typeface="Arial"/>
                <a:cs typeface="Arial"/>
              </a:rPr>
              <a:t>¼¹ö, </a:t>
            </a:r>
            <a:r>
              <a:rPr sz="100" spc="-10" dirty="0">
                <a:latin typeface="Arial"/>
                <a:cs typeface="Arial"/>
              </a:rPr>
              <a:t>Åë½Å</a:t>
            </a:r>
            <a:r>
              <a:rPr sz="100" dirty="0">
                <a:latin typeface="Arial"/>
                <a:cs typeface="Arial"/>
              </a:rPr>
              <a:t> </a:t>
            </a:r>
            <a:r>
              <a:rPr sz="100" spc="-5" dirty="0">
                <a:latin typeface="Arial"/>
                <a:cs typeface="Arial"/>
              </a:rPr>
              <a:t>¼¹ö</a:t>
            </a:r>
            <a:endParaRPr sz="100">
              <a:latin typeface="Arial"/>
              <a:cs typeface="Arial"/>
            </a:endParaRPr>
          </a:p>
          <a:p>
            <a:pPr marL="328930" indent="-8255">
              <a:spcBef>
                <a:spcPts val="55"/>
              </a:spcBef>
              <a:buChar char="-"/>
              <a:tabLst>
                <a:tab pos="329565" algn="l"/>
              </a:tabLst>
            </a:pPr>
            <a:r>
              <a:rPr sz="100" spc="-10" dirty="0">
                <a:latin typeface="Arial"/>
                <a:cs typeface="Arial"/>
              </a:rPr>
              <a:t>IBM </a:t>
            </a:r>
            <a:r>
              <a:rPr sz="100" spc="-5" dirty="0">
                <a:latin typeface="Arial"/>
                <a:cs typeface="Arial"/>
              </a:rPr>
              <a:t>¸ÞÀÎÇÁ·¹ÀÓ: </a:t>
            </a:r>
            <a:r>
              <a:rPr sz="100" spc="-10" dirty="0">
                <a:latin typeface="Arial"/>
                <a:cs typeface="Arial"/>
              </a:rPr>
              <a:t>µ¥ÀÌÅ¸ </a:t>
            </a:r>
            <a:r>
              <a:rPr sz="100" spc="-5" dirty="0">
                <a:latin typeface="Arial"/>
                <a:cs typeface="Arial"/>
              </a:rPr>
              <a:t>¼¹ö, </a:t>
            </a:r>
            <a:r>
              <a:rPr sz="100" spc="-10" dirty="0">
                <a:latin typeface="Arial"/>
                <a:cs typeface="Arial"/>
              </a:rPr>
              <a:t>Åë½Å</a:t>
            </a:r>
            <a:r>
              <a:rPr sz="100" spc="-15" dirty="0">
                <a:latin typeface="Arial"/>
                <a:cs typeface="Arial"/>
              </a:rPr>
              <a:t> </a:t>
            </a:r>
            <a:r>
              <a:rPr sz="100" spc="-5" dirty="0">
                <a:latin typeface="Arial"/>
                <a:cs typeface="Arial"/>
              </a:rPr>
              <a:t>¼¹ö</a:t>
            </a:r>
            <a:endParaRPr sz="100">
              <a:latin typeface="Arial"/>
              <a:cs typeface="Arial"/>
            </a:endParaRPr>
          </a:p>
        </p:txBody>
      </p:sp>
      <p:grpSp>
        <p:nvGrpSpPr>
          <p:cNvPr id="180" name="object 180"/>
          <p:cNvGrpSpPr/>
          <p:nvPr/>
        </p:nvGrpSpPr>
        <p:grpSpPr>
          <a:xfrm>
            <a:off x="8304022" y="2751073"/>
            <a:ext cx="226695" cy="269240"/>
            <a:chOff x="6780021" y="2751073"/>
            <a:chExt cx="226695" cy="269240"/>
          </a:xfrm>
        </p:grpSpPr>
        <p:sp>
          <p:nvSpPr>
            <p:cNvPr id="181" name="object 181"/>
            <p:cNvSpPr/>
            <p:nvPr/>
          </p:nvSpPr>
          <p:spPr>
            <a:xfrm>
              <a:off x="6780021" y="2751073"/>
              <a:ext cx="226695" cy="268859"/>
            </a:xfrm>
            <a:prstGeom prst="rect">
              <a:avLst/>
            </a:prstGeom>
            <a:blipFill>
              <a:blip r:embed="rId20" cstate="print"/>
              <a:stretch>
                <a:fillRect/>
              </a:stretch>
            </a:blipFill>
          </p:spPr>
          <p:txBody>
            <a:bodyPr wrap="square" lIns="0" tIns="0" rIns="0" bIns="0" rtlCol="0"/>
            <a:lstStyle/>
            <a:p>
              <a:endParaRPr/>
            </a:p>
          </p:txBody>
        </p:sp>
        <p:sp>
          <p:nvSpPr>
            <p:cNvPr id="182" name="object 182"/>
            <p:cNvSpPr/>
            <p:nvPr/>
          </p:nvSpPr>
          <p:spPr>
            <a:xfrm>
              <a:off x="6940168" y="2751962"/>
              <a:ext cx="66040" cy="267335"/>
            </a:xfrm>
            <a:custGeom>
              <a:avLst/>
              <a:gdLst/>
              <a:ahLst/>
              <a:cxnLst/>
              <a:rect l="l" t="t" r="r" b="b"/>
              <a:pathLst>
                <a:path w="66040" h="267335">
                  <a:moveTo>
                    <a:pt x="65658" y="0"/>
                  </a:moveTo>
                  <a:lnTo>
                    <a:pt x="0" y="44196"/>
                  </a:lnTo>
                  <a:lnTo>
                    <a:pt x="0" y="267081"/>
                  </a:lnTo>
                  <a:lnTo>
                    <a:pt x="65658" y="201040"/>
                  </a:lnTo>
                  <a:lnTo>
                    <a:pt x="65658" y="0"/>
                  </a:lnTo>
                  <a:close/>
                </a:path>
              </a:pathLst>
            </a:custGeom>
            <a:solidFill>
              <a:srgbClr val="7E7E7E"/>
            </a:solidFill>
          </p:spPr>
          <p:txBody>
            <a:bodyPr wrap="square" lIns="0" tIns="0" rIns="0" bIns="0" rtlCol="0"/>
            <a:lstStyle/>
            <a:p>
              <a:endParaRPr/>
            </a:p>
          </p:txBody>
        </p:sp>
        <p:sp>
          <p:nvSpPr>
            <p:cNvPr id="183" name="object 183"/>
            <p:cNvSpPr/>
            <p:nvPr/>
          </p:nvSpPr>
          <p:spPr>
            <a:xfrm>
              <a:off x="6940168" y="2751962"/>
              <a:ext cx="66040" cy="267335"/>
            </a:xfrm>
            <a:custGeom>
              <a:avLst/>
              <a:gdLst/>
              <a:ahLst/>
              <a:cxnLst/>
              <a:rect l="l" t="t" r="r" b="b"/>
              <a:pathLst>
                <a:path w="66040" h="267335">
                  <a:moveTo>
                    <a:pt x="0" y="44196"/>
                  </a:moveTo>
                  <a:lnTo>
                    <a:pt x="65658" y="0"/>
                  </a:lnTo>
                  <a:lnTo>
                    <a:pt x="65658" y="201040"/>
                  </a:lnTo>
                  <a:lnTo>
                    <a:pt x="0" y="267081"/>
                  </a:lnTo>
                  <a:lnTo>
                    <a:pt x="0" y="44196"/>
                  </a:lnTo>
                  <a:close/>
                </a:path>
              </a:pathLst>
            </a:custGeom>
            <a:ln w="3175">
              <a:solidFill>
                <a:srgbClr val="000000"/>
              </a:solidFill>
            </a:ln>
          </p:spPr>
          <p:txBody>
            <a:bodyPr wrap="square" lIns="0" tIns="0" rIns="0" bIns="0" rtlCol="0"/>
            <a:lstStyle/>
            <a:p>
              <a:endParaRPr/>
            </a:p>
          </p:txBody>
        </p:sp>
      </p:grpSp>
      <p:sp>
        <p:nvSpPr>
          <p:cNvPr id="184" name="object 18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16</a:t>
            </a:fld>
            <a:endParaRPr sz="1400">
              <a:latin typeface="Verdana"/>
              <a:cs typeface="Verdana"/>
            </a:endParaRPr>
          </a:p>
        </p:txBody>
      </p:sp>
    </p:spTree>
    <p:extLst>
      <p:ext uri="{BB962C8B-B14F-4D97-AF65-F5344CB8AC3E}">
        <p14:creationId xmlns:p14="http://schemas.microsoft.com/office/powerpoint/2010/main" val="27354913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TRIỂN KHAI</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160</a:t>
            </a:fld>
            <a:endParaRPr lang="en-US" dirty="0">
              <a:solidFill>
                <a:srgbClr val="7F7F7F"/>
              </a:solidFill>
            </a:endParaRPr>
          </a:p>
        </p:txBody>
      </p:sp>
    </p:spTree>
    <p:extLst>
      <p:ext uri="{BB962C8B-B14F-4D97-AF65-F5344CB8AC3E}">
        <p14:creationId xmlns:p14="http://schemas.microsoft.com/office/powerpoint/2010/main" val="282709111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Biểu</a:t>
            </a:r>
            <a:r>
              <a:rPr lang="en-US" sz="3600" b="1" dirty="0"/>
              <a:t> </a:t>
            </a:r>
            <a:r>
              <a:rPr lang="en-US" sz="3600" b="1" dirty="0" err="1"/>
              <a:t>đồ</a:t>
            </a:r>
            <a:r>
              <a:rPr lang="en-US" sz="3600" b="1" dirty="0"/>
              <a:t> </a:t>
            </a:r>
            <a:r>
              <a:rPr lang="en-US" sz="3600" b="1" dirty="0" err="1"/>
              <a:t>triển</a:t>
            </a:r>
            <a:r>
              <a:rPr lang="en-US" sz="3600" b="1" dirty="0"/>
              <a:t> </a:t>
            </a:r>
            <a:r>
              <a:rPr lang="en-US" sz="3600" b="1" dirty="0" err="1"/>
              <a:t>khai</a:t>
            </a:r>
            <a:r>
              <a:rPr lang="en-US" sz="3600" b="1" dirty="0"/>
              <a:t>?</a:t>
            </a:r>
          </a:p>
          <a:p>
            <a:pPr marL="514350" indent="-514350" algn="just">
              <a:buFont typeface="+mj-lt"/>
              <a:buAutoNum type="arabicPeriod"/>
              <a:defRPr/>
            </a:pPr>
            <a:r>
              <a:rPr lang="en-US" sz="3600" b="1" dirty="0" err="1"/>
              <a:t>Tại</a:t>
            </a:r>
            <a:r>
              <a:rPr lang="en-US" sz="3600" b="1" dirty="0"/>
              <a:t> </a:t>
            </a:r>
            <a:r>
              <a:rPr lang="en-US" sz="3600" b="1" dirty="0" err="1"/>
              <a:t>sao</a:t>
            </a:r>
            <a:r>
              <a:rPr lang="en-US" sz="3600" b="1" dirty="0"/>
              <a:t> </a:t>
            </a:r>
            <a:r>
              <a:rPr lang="en-US" sz="3600" b="1" dirty="0" err="1"/>
              <a:t>cần</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161</a:t>
            </a:fld>
            <a:endParaRPr lang="en-US" dirty="0">
              <a:solidFill>
                <a:srgbClr val="7F7F7F"/>
              </a:solidFill>
            </a:endParaRPr>
          </a:p>
        </p:txBody>
      </p:sp>
    </p:spTree>
    <p:extLst>
      <p:ext uri="{BB962C8B-B14F-4D97-AF65-F5344CB8AC3E}">
        <p14:creationId xmlns:p14="http://schemas.microsoft.com/office/powerpoint/2010/main" val="331616302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2057400"/>
            <a:ext cx="8001000" cy="3559949"/>
          </a:xfrm>
          <a:prstGeom prst="rect">
            <a:avLst/>
          </a:prstGeom>
        </p:spPr>
        <p:txBody>
          <a:bodyPr vert="horz" wrap="square" lIns="0" tIns="54610" rIns="0" bIns="0" rtlCol="0">
            <a:spAutoFit/>
          </a:bodyPr>
          <a:lstStyle/>
          <a:p>
            <a:pPr marL="342900" indent="-342900">
              <a:lnSpc>
                <a:spcPct val="120000"/>
              </a:lnSpc>
              <a:buFont typeface="Arial" panose="020B0604020202020204" pitchFamily="34" charset="0"/>
              <a:buChar char="•"/>
            </a:pPr>
            <a:r>
              <a:rPr lang="vi-VN" sz="2400" i="1" dirty="0"/>
              <a:t>Biểu đồ triển khai </a:t>
            </a:r>
            <a:r>
              <a:rPr lang="vi-VN" sz="2400" dirty="0"/>
              <a:t>biểu diễn kiến trúc cài đặt và triển khai hệ thống dưới dạng các nodes và các mối quan hệ giữa các node đó. </a:t>
            </a:r>
            <a:endParaRPr lang="en-US" sz="2400" dirty="0"/>
          </a:p>
          <a:p>
            <a:pPr marL="342900" indent="-342900">
              <a:lnSpc>
                <a:spcPct val="120000"/>
              </a:lnSpc>
              <a:buFont typeface="Arial" panose="020B0604020202020204" pitchFamily="34" charset="0"/>
              <a:buChar char="•"/>
            </a:pPr>
            <a:r>
              <a:rPr lang="vi-VN" sz="2400" dirty="0"/>
              <a:t>Thông thường, các nodes được kết nối với nhau thông qua các liên kết truyền thông như các kết nối mạng, liên kết TCP-IP, </a:t>
            </a:r>
            <a:endParaRPr lang="en-US" sz="2400" dirty="0"/>
          </a:p>
          <a:p>
            <a:pPr marL="342900" indent="-342900">
              <a:lnSpc>
                <a:spcPct val="120000"/>
              </a:lnSpc>
              <a:buFont typeface="Arial" panose="020B0604020202020204" pitchFamily="34" charset="0"/>
              <a:buChar char="•"/>
            </a:pPr>
            <a:r>
              <a:rPr lang="en-US" sz="2400" dirty="0"/>
              <a:t>Đ</a:t>
            </a:r>
            <a:r>
              <a:rPr lang="vi-VN" sz="2400" dirty="0"/>
              <a:t>ược đánh số theo thứ tự thời gian tương tự như trong biểu đồ cộng tác.</a:t>
            </a:r>
            <a:endParaRPr sz="2400" dirty="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spTree>
    <p:extLst>
      <p:ext uri="{BB962C8B-B14F-4D97-AF65-F5344CB8AC3E}">
        <p14:creationId xmlns:p14="http://schemas.microsoft.com/office/powerpoint/2010/main" val="375179750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pic>
        <p:nvPicPr>
          <p:cNvPr id="5" name="Picture 4"/>
          <p:cNvPicPr>
            <a:picLocks noChangeAspect="1"/>
          </p:cNvPicPr>
          <p:nvPr/>
        </p:nvPicPr>
        <p:blipFill>
          <a:blip r:embed="rId2"/>
          <a:stretch>
            <a:fillRect/>
          </a:stretch>
        </p:blipFill>
        <p:spPr>
          <a:xfrm>
            <a:off x="2572198" y="1828800"/>
            <a:ext cx="7981950" cy="4314825"/>
          </a:xfrm>
          <a:prstGeom prst="rect">
            <a:avLst/>
          </a:prstGeom>
        </p:spPr>
      </p:pic>
    </p:spTree>
    <p:extLst>
      <p:ext uri="{BB962C8B-B14F-4D97-AF65-F5344CB8AC3E}">
        <p14:creationId xmlns:p14="http://schemas.microsoft.com/office/powerpoint/2010/main" val="330310098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pic>
        <p:nvPicPr>
          <p:cNvPr id="2050" name="Picture 2" descr="Deployment 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385057"/>
            <a:ext cx="5867400" cy="5239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607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pic>
        <p:nvPicPr>
          <p:cNvPr id="7170" name="Picture 2" descr="Deployment Diagram Example: Corporate Distributed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10439400" cy="431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93925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pic>
        <p:nvPicPr>
          <p:cNvPr id="8194" name="Picture 2" descr="Deployment Diagram Example: Distributed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4999"/>
            <a:ext cx="10591800" cy="415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01798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a:t>Biểu</a:t>
            </a:r>
            <a:r>
              <a:rPr lang="en-US" spc="90" dirty="0"/>
              <a:t> </a:t>
            </a:r>
            <a:r>
              <a:rPr lang="en-US" spc="90" dirty="0" err="1"/>
              <a:t>đồ</a:t>
            </a:r>
            <a:r>
              <a:rPr lang="en-US" spc="90" dirty="0"/>
              <a:t> </a:t>
            </a:r>
            <a:r>
              <a:rPr lang="en-US" spc="90" dirty="0" err="1"/>
              <a:t>triển</a:t>
            </a:r>
            <a:r>
              <a:rPr lang="en-US" spc="90" dirty="0"/>
              <a:t> </a:t>
            </a:r>
            <a:r>
              <a:rPr lang="en-US" spc="90" dirty="0" err="1"/>
              <a:t>khai</a:t>
            </a:r>
            <a:endParaRPr spc="50" dirty="0"/>
          </a:p>
        </p:txBody>
      </p:sp>
      <p:pic>
        <p:nvPicPr>
          <p:cNvPr id="9218" name="Picture 2" descr="Deployment Diagram for Humna Resources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9829800" cy="509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6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
        <p:nvSpPr>
          <p:cNvPr id="3" name="object 3"/>
          <p:cNvSpPr txBox="1"/>
          <p:nvPr/>
        </p:nvSpPr>
        <p:spPr>
          <a:xfrm>
            <a:off x="1676399" y="1831252"/>
            <a:ext cx="4552413" cy="2366032"/>
          </a:xfrm>
          <a:prstGeom prst="rect">
            <a:avLst/>
          </a:prstGeom>
        </p:spPr>
        <p:txBody>
          <a:bodyPr vert="horz" wrap="square" lIns="0" tIns="54610" rIns="0" bIns="0" rtlCol="0">
            <a:spAutoFit/>
          </a:bodyPr>
          <a:lstStyle/>
          <a:p>
            <a:pPr marL="286385" marR="5080" indent="-274320">
              <a:lnSpc>
                <a:spcPts val="2590"/>
              </a:lnSpc>
              <a:spcBef>
                <a:spcPts val="430"/>
              </a:spcBef>
              <a:buChar char="•"/>
              <a:tabLst>
                <a:tab pos="286385" algn="l"/>
                <a:tab pos="287020" algn="l"/>
              </a:tabLst>
            </a:pPr>
            <a:r>
              <a:rPr sz="2400" spc="-45" dirty="0">
                <a:solidFill>
                  <a:srgbClr val="585858"/>
                </a:solidFill>
                <a:latin typeface="Arial"/>
                <a:cs typeface="Arial"/>
              </a:rPr>
              <a:t>UML </a:t>
            </a:r>
            <a:r>
              <a:rPr sz="2400" spc="-35" dirty="0" err="1">
                <a:solidFill>
                  <a:srgbClr val="585858"/>
                </a:solidFill>
                <a:latin typeface="Arial"/>
                <a:cs typeface="Arial"/>
              </a:rPr>
              <a:t>là</a:t>
            </a:r>
            <a:r>
              <a:rPr sz="2400" spc="-35" dirty="0">
                <a:solidFill>
                  <a:srgbClr val="585858"/>
                </a:solidFill>
                <a:latin typeface="Arial"/>
                <a:cs typeface="Arial"/>
              </a:rPr>
              <a:t> </a:t>
            </a:r>
            <a:r>
              <a:rPr lang="en-US" sz="2400" spc="-25" dirty="0" err="1">
                <a:solidFill>
                  <a:srgbClr val="585858"/>
                </a:solidFill>
                <a:latin typeface="Arial"/>
                <a:cs typeface="Arial"/>
              </a:rPr>
              <a:t>ngôn</a:t>
            </a:r>
            <a:r>
              <a:rPr lang="en-US" sz="2400" spc="-25" dirty="0">
                <a:solidFill>
                  <a:srgbClr val="585858"/>
                </a:solidFill>
                <a:latin typeface="Arial"/>
                <a:cs typeface="Arial"/>
              </a:rPr>
              <a:t> </a:t>
            </a:r>
            <a:r>
              <a:rPr lang="en-US" sz="2400" spc="-25" dirty="0" err="1">
                <a:solidFill>
                  <a:srgbClr val="585858"/>
                </a:solidFill>
                <a:latin typeface="Arial"/>
                <a:cs typeface="Arial"/>
              </a:rPr>
              <a:t>ngữ</a:t>
            </a:r>
            <a:r>
              <a:rPr lang="en-US" sz="2400" spc="-25" dirty="0">
                <a:solidFill>
                  <a:srgbClr val="585858"/>
                </a:solidFill>
                <a:latin typeface="Arial"/>
                <a:cs typeface="Arial"/>
              </a:rPr>
              <a:t> </a:t>
            </a:r>
            <a:r>
              <a:rPr sz="2400" spc="-90" dirty="0" err="1">
                <a:solidFill>
                  <a:srgbClr val="585858"/>
                </a:solidFill>
                <a:latin typeface="Arial"/>
                <a:cs typeface="Arial"/>
              </a:rPr>
              <a:t>chứ</a:t>
            </a:r>
            <a:r>
              <a:rPr sz="2400" spc="-90" dirty="0">
                <a:solidFill>
                  <a:srgbClr val="585858"/>
                </a:solidFill>
                <a:latin typeface="Arial"/>
                <a:cs typeface="Arial"/>
              </a:rPr>
              <a:t>  </a:t>
            </a:r>
            <a:r>
              <a:rPr sz="2400" spc="30" dirty="0">
                <a:solidFill>
                  <a:srgbClr val="585858"/>
                </a:solidFill>
                <a:latin typeface="Arial"/>
                <a:cs typeface="Arial"/>
              </a:rPr>
              <a:t>không </a:t>
            </a:r>
            <a:r>
              <a:rPr sz="2400" spc="5" dirty="0">
                <a:solidFill>
                  <a:srgbClr val="585858"/>
                </a:solidFill>
                <a:latin typeface="Arial"/>
                <a:cs typeface="Arial"/>
              </a:rPr>
              <a:t>phải </a:t>
            </a:r>
            <a:r>
              <a:rPr sz="2400" spc="-40" dirty="0">
                <a:solidFill>
                  <a:srgbClr val="585858"/>
                </a:solidFill>
                <a:latin typeface="Arial"/>
                <a:cs typeface="Arial"/>
              </a:rPr>
              <a:t>là </a:t>
            </a:r>
            <a:r>
              <a:rPr sz="2400" spc="-25" dirty="0">
                <a:solidFill>
                  <a:srgbClr val="585858"/>
                </a:solidFill>
                <a:latin typeface="Arial"/>
                <a:cs typeface="Arial"/>
              </a:rPr>
              <a:t>phương  </a:t>
            </a:r>
            <a:r>
              <a:rPr sz="2400" spc="15" dirty="0">
                <a:solidFill>
                  <a:srgbClr val="585858"/>
                </a:solidFill>
                <a:latin typeface="Arial"/>
                <a:cs typeface="Arial"/>
              </a:rPr>
              <a:t>pháp</a:t>
            </a:r>
            <a:endParaRPr sz="2400" dirty="0">
              <a:latin typeface="Arial"/>
              <a:cs typeface="Arial"/>
            </a:endParaRPr>
          </a:p>
          <a:p>
            <a:pPr marL="560705" marR="230504" lvl="1" indent="-228600">
              <a:lnSpc>
                <a:spcPts val="2160"/>
              </a:lnSpc>
              <a:spcBef>
                <a:spcPts val="1010"/>
              </a:spcBef>
              <a:buChar char="•"/>
              <a:tabLst>
                <a:tab pos="560705" algn="l"/>
                <a:tab pos="561340" algn="l"/>
              </a:tabLst>
            </a:pPr>
            <a:r>
              <a:rPr sz="2000" spc="-35" dirty="0">
                <a:solidFill>
                  <a:srgbClr val="585858"/>
                </a:solidFill>
                <a:latin typeface="Arial"/>
                <a:cs typeface="Arial"/>
              </a:rPr>
              <a:t>UML </a:t>
            </a:r>
            <a:r>
              <a:rPr sz="2000" spc="-10" dirty="0">
                <a:solidFill>
                  <a:srgbClr val="585858"/>
                </a:solidFill>
                <a:latin typeface="Arial"/>
                <a:cs typeface="Arial"/>
              </a:rPr>
              <a:t>có </a:t>
            </a:r>
            <a:r>
              <a:rPr sz="2000" spc="25" dirty="0">
                <a:solidFill>
                  <a:srgbClr val="585858"/>
                </a:solidFill>
                <a:latin typeface="Arial"/>
                <a:cs typeface="Arial"/>
              </a:rPr>
              <a:t>thể </a:t>
            </a:r>
            <a:r>
              <a:rPr sz="2000" spc="-15" dirty="0">
                <a:solidFill>
                  <a:srgbClr val="585858"/>
                </a:solidFill>
                <a:latin typeface="Arial"/>
                <a:cs typeface="Arial"/>
              </a:rPr>
              <a:t>áp </a:t>
            </a:r>
            <a:r>
              <a:rPr sz="2000" spc="45" dirty="0">
                <a:solidFill>
                  <a:srgbClr val="585858"/>
                </a:solidFill>
                <a:latin typeface="Arial"/>
                <a:cs typeface="Arial"/>
              </a:rPr>
              <a:t>dụng  </a:t>
            </a:r>
            <a:r>
              <a:rPr sz="2000" dirty="0">
                <a:solidFill>
                  <a:srgbClr val="585858"/>
                </a:solidFill>
                <a:latin typeface="Arial"/>
                <a:cs typeface="Arial"/>
              </a:rPr>
              <a:t>cho </a:t>
            </a:r>
            <a:r>
              <a:rPr sz="2000" spc="50" dirty="0">
                <a:solidFill>
                  <a:srgbClr val="585858"/>
                </a:solidFill>
                <a:latin typeface="Arial"/>
                <a:cs typeface="Arial"/>
              </a:rPr>
              <a:t>tất </a:t>
            </a:r>
            <a:r>
              <a:rPr sz="2000" spc="-85" dirty="0">
                <a:solidFill>
                  <a:srgbClr val="585858"/>
                </a:solidFill>
                <a:latin typeface="Arial"/>
                <a:cs typeface="Arial"/>
              </a:rPr>
              <a:t>cả các </a:t>
            </a:r>
            <a:r>
              <a:rPr sz="2000" spc="-5" dirty="0">
                <a:solidFill>
                  <a:srgbClr val="585858"/>
                </a:solidFill>
                <a:latin typeface="Arial"/>
                <a:cs typeface="Arial"/>
              </a:rPr>
              <a:t>pha </a:t>
            </a:r>
            <a:r>
              <a:rPr sz="2000" spc="-50" dirty="0">
                <a:solidFill>
                  <a:srgbClr val="585858"/>
                </a:solidFill>
                <a:latin typeface="Arial"/>
                <a:cs typeface="Arial"/>
              </a:rPr>
              <a:t>của  </a:t>
            </a:r>
            <a:r>
              <a:rPr sz="2000" spc="15" dirty="0">
                <a:solidFill>
                  <a:srgbClr val="585858"/>
                </a:solidFill>
                <a:latin typeface="Arial"/>
                <a:cs typeface="Arial"/>
              </a:rPr>
              <a:t>quy </a:t>
            </a:r>
            <a:r>
              <a:rPr sz="2000" spc="20" dirty="0">
                <a:solidFill>
                  <a:srgbClr val="585858"/>
                </a:solidFill>
                <a:latin typeface="Arial"/>
                <a:cs typeface="Arial"/>
              </a:rPr>
              <a:t>trình </a:t>
            </a:r>
            <a:r>
              <a:rPr sz="2000" spc="25" dirty="0">
                <a:solidFill>
                  <a:srgbClr val="585858"/>
                </a:solidFill>
                <a:latin typeface="Arial"/>
                <a:cs typeface="Arial"/>
              </a:rPr>
              <a:t>phát</a:t>
            </a:r>
            <a:r>
              <a:rPr sz="2000" spc="-90" dirty="0">
                <a:solidFill>
                  <a:srgbClr val="585858"/>
                </a:solidFill>
                <a:latin typeface="Arial"/>
                <a:cs typeface="Arial"/>
              </a:rPr>
              <a:t> </a:t>
            </a:r>
            <a:r>
              <a:rPr sz="2000" spc="30" dirty="0">
                <a:solidFill>
                  <a:srgbClr val="585858"/>
                </a:solidFill>
                <a:latin typeface="Arial"/>
                <a:cs typeface="Arial"/>
              </a:rPr>
              <a:t>triển</a:t>
            </a:r>
            <a:endParaRPr sz="2000" dirty="0">
              <a:latin typeface="Arial"/>
              <a:cs typeface="Arial"/>
            </a:endParaRPr>
          </a:p>
          <a:p>
            <a:pPr marL="560705">
              <a:lnSpc>
                <a:spcPts val="2130"/>
              </a:lnSpc>
            </a:pPr>
            <a:r>
              <a:rPr sz="2000" dirty="0">
                <a:solidFill>
                  <a:srgbClr val="585858"/>
                </a:solidFill>
                <a:latin typeface="Arial"/>
                <a:cs typeface="Arial"/>
              </a:rPr>
              <a:t>phần</a:t>
            </a:r>
            <a:r>
              <a:rPr sz="2000" spc="-15" dirty="0">
                <a:solidFill>
                  <a:srgbClr val="585858"/>
                </a:solidFill>
                <a:latin typeface="Arial"/>
                <a:cs typeface="Arial"/>
              </a:rPr>
              <a:t> </a:t>
            </a:r>
            <a:r>
              <a:rPr sz="2000" spc="10" dirty="0">
                <a:solidFill>
                  <a:srgbClr val="585858"/>
                </a:solidFill>
                <a:latin typeface="Arial"/>
                <a:cs typeface="Arial"/>
              </a:rPr>
              <a:t>mềm</a:t>
            </a:r>
            <a:endParaRPr sz="2000" dirty="0">
              <a:latin typeface="Arial"/>
              <a:cs typeface="Arial"/>
            </a:endParaRPr>
          </a:p>
          <a:p>
            <a:pPr marL="560705" marR="516890" lvl="1" indent="-228600">
              <a:lnSpc>
                <a:spcPct val="90100"/>
              </a:lnSpc>
              <a:spcBef>
                <a:spcPts val="990"/>
              </a:spcBef>
              <a:buChar char="•"/>
              <a:tabLst>
                <a:tab pos="560705" algn="l"/>
                <a:tab pos="561340" algn="l"/>
              </a:tabLst>
            </a:pPr>
            <a:r>
              <a:rPr sz="2000" spc="-15" dirty="0">
                <a:solidFill>
                  <a:srgbClr val="585858"/>
                </a:solidFill>
                <a:latin typeface="Arial"/>
                <a:cs typeface="Arial"/>
              </a:rPr>
              <a:t>"Rational </a:t>
            </a:r>
            <a:r>
              <a:rPr sz="2000" spc="10" dirty="0">
                <a:solidFill>
                  <a:srgbClr val="585858"/>
                </a:solidFill>
                <a:latin typeface="Arial"/>
                <a:cs typeface="Arial"/>
              </a:rPr>
              <a:t>Unified  </a:t>
            </a:r>
            <a:r>
              <a:rPr sz="2000" spc="-70" dirty="0">
                <a:solidFill>
                  <a:srgbClr val="585858"/>
                </a:solidFill>
                <a:latin typeface="Arial"/>
                <a:cs typeface="Arial"/>
              </a:rPr>
              <a:t>Process" </a:t>
            </a:r>
            <a:r>
              <a:rPr sz="2000" spc="135" dirty="0">
                <a:solidFill>
                  <a:srgbClr val="585858"/>
                </a:solidFill>
                <a:latin typeface="Arial"/>
                <a:cs typeface="Arial"/>
              </a:rPr>
              <a:t>- </a:t>
            </a:r>
            <a:r>
              <a:rPr sz="2000" spc="20" dirty="0">
                <a:solidFill>
                  <a:srgbClr val="585858"/>
                </a:solidFill>
                <a:latin typeface="Arial"/>
                <a:cs typeface="Arial"/>
              </a:rPr>
              <a:t>quy</a:t>
            </a:r>
            <a:r>
              <a:rPr sz="2000" spc="-145" dirty="0">
                <a:solidFill>
                  <a:srgbClr val="585858"/>
                </a:solidFill>
                <a:latin typeface="Arial"/>
                <a:cs typeface="Arial"/>
              </a:rPr>
              <a:t> </a:t>
            </a:r>
            <a:r>
              <a:rPr sz="2000" spc="25" dirty="0">
                <a:solidFill>
                  <a:srgbClr val="585858"/>
                </a:solidFill>
                <a:latin typeface="Arial"/>
                <a:cs typeface="Arial"/>
              </a:rPr>
              <a:t>trình  phát </a:t>
            </a:r>
            <a:r>
              <a:rPr sz="2000" spc="30" dirty="0">
                <a:solidFill>
                  <a:srgbClr val="585858"/>
                </a:solidFill>
                <a:latin typeface="Arial"/>
                <a:cs typeface="Arial"/>
              </a:rPr>
              <a:t>triển </a:t>
            </a:r>
            <a:r>
              <a:rPr sz="2000" dirty="0">
                <a:solidFill>
                  <a:srgbClr val="585858"/>
                </a:solidFill>
                <a:latin typeface="Arial"/>
                <a:cs typeface="Arial"/>
              </a:rPr>
              <a:t>cho</a:t>
            </a:r>
            <a:r>
              <a:rPr sz="2000" spc="-155" dirty="0">
                <a:solidFill>
                  <a:srgbClr val="585858"/>
                </a:solidFill>
                <a:latin typeface="Arial"/>
                <a:cs typeface="Arial"/>
              </a:rPr>
              <a:t> </a:t>
            </a:r>
            <a:r>
              <a:rPr sz="2000" spc="-35" dirty="0">
                <a:solidFill>
                  <a:srgbClr val="585858"/>
                </a:solidFill>
                <a:latin typeface="Arial"/>
                <a:cs typeface="Arial"/>
              </a:rPr>
              <a:t>UML</a:t>
            </a:r>
            <a:endParaRPr sz="2000" dirty="0">
              <a:latin typeface="Arial"/>
              <a:cs typeface="Arial"/>
            </a:endParaRPr>
          </a:p>
        </p:txBody>
      </p:sp>
      <p:grpSp>
        <p:nvGrpSpPr>
          <p:cNvPr id="4" name="object 4"/>
          <p:cNvGrpSpPr/>
          <p:nvPr/>
        </p:nvGrpSpPr>
        <p:grpSpPr>
          <a:xfrm>
            <a:off x="5964936" y="1664208"/>
            <a:ext cx="5846064" cy="3745992"/>
            <a:chOff x="4440935" y="1664207"/>
            <a:chExt cx="4498975" cy="3013075"/>
          </a:xfrm>
        </p:grpSpPr>
        <p:sp>
          <p:nvSpPr>
            <p:cNvPr id="5" name="object 5"/>
            <p:cNvSpPr/>
            <p:nvPr/>
          </p:nvSpPr>
          <p:spPr>
            <a:xfrm>
              <a:off x="4440935" y="1664207"/>
              <a:ext cx="4498848" cy="30129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644008" y="1867280"/>
              <a:ext cx="4038091" cy="255231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17</a:t>
            </a:fld>
            <a:endParaRPr sz="1400">
              <a:latin typeface="Verdana"/>
              <a:cs typeface="Verdana"/>
            </a:endParaRPr>
          </a:p>
        </p:txBody>
      </p:sp>
    </p:spTree>
    <p:extLst>
      <p:ext uri="{BB962C8B-B14F-4D97-AF65-F5344CB8AC3E}">
        <p14:creationId xmlns:p14="http://schemas.microsoft.com/office/powerpoint/2010/main" val="2332833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7727798" cy="3926716"/>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10" dirty="0">
                <a:solidFill>
                  <a:srgbClr val="585858"/>
                </a:solidFill>
                <a:latin typeface="Arial"/>
                <a:cs typeface="Arial"/>
              </a:rPr>
              <a:t>Vào </a:t>
            </a:r>
            <a:r>
              <a:rPr sz="2400" spc="-65" dirty="0">
                <a:solidFill>
                  <a:srgbClr val="585858"/>
                </a:solidFill>
                <a:latin typeface="Arial"/>
                <a:cs typeface="Arial"/>
              </a:rPr>
              <a:t>1994, </a:t>
            </a:r>
            <a:r>
              <a:rPr sz="2400" spc="-10" dirty="0">
                <a:solidFill>
                  <a:srgbClr val="585858"/>
                </a:solidFill>
                <a:latin typeface="Arial"/>
                <a:cs typeface="Arial"/>
              </a:rPr>
              <a:t>có </a:t>
            </a:r>
            <a:r>
              <a:rPr sz="2400" spc="-35" dirty="0">
                <a:solidFill>
                  <a:srgbClr val="585858"/>
                </a:solidFill>
                <a:latin typeface="Arial"/>
                <a:cs typeface="Arial"/>
              </a:rPr>
              <a:t>hơn </a:t>
            </a:r>
            <a:r>
              <a:rPr sz="2400" spc="-40" dirty="0">
                <a:solidFill>
                  <a:srgbClr val="585858"/>
                </a:solidFill>
                <a:latin typeface="Arial"/>
                <a:cs typeface="Arial"/>
              </a:rPr>
              <a:t>50 </a:t>
            </a:r>
            <a:r>
              <a:rPr sz="2400" spc="-25" dirty="0">
                <a:solidFill>
                  <a:srgbClr val="585858"/>
                </a:solidFill>
                <a:latin typeface="Arial"/>
                <a:cs typeface="Arial"/>
              </a:rPr>
              <a:t>phương </a:t>
            </a:r>
            <a:r>
              <a:rPr sz="2400" spc="15" dirty="0">
                <a:solidFill>
                  <a:srgbClr val="585858"/>
                </a:solidFill>
                <a:latin typeface="Arial"/>
                <a:cs typeface="Arial"/>
              </a:rPr>
              <a:t>pháp </a:t>
            </a:r>
            <a:r>
              <a:rPr sz="2400" spc="65" dirty="0">
                <a:solidFill>
                  <a:srgbClr val="585858"/>
                </a:solidFill>
                <a:latin typeface="Arial"/>
                <a:cs typeface="Arial"/>
              </a:rPr>
              <a:t>mô </a:t>
            </a:r>
            <a:r>
              <a:rPr sz="2400" spc="-10" dirty="0">
                <a:solidFill>
                  <a:srgbClr val="585858"/>
                </a:solidFill>
                <a:latin typeface="Arial"/>
                <a:cs typeface="Arial"/>
              </a:rPr>
              <a:t>hình</a:t>
            </a:r>
            <a:r>
              <a:rPr sz="2400" spc="235" dirty="0">
                <a:solidFill>
                  <a:srgbClr val="585858"/>
                </a:solidFill>
                <a:latin typeface="Arial"/>
                <a:cs typeface="Arial"/>
              </a:rPr>
              <a:t> </a:t>
            </a:r>
            <a:r>
              <a:rPr sz="2400" spc="-20" dirty="0">
                <a:solidFill>
                  <a:srgbClr val="585858"/>
                </a:solidFill>
                <a:latin typeface="Arial"/>
                <a:cs typeface="Arial"/>
              </a:rPr>
              <a:t>hóa</a:t>
            </a:r>
            <a:endParaRPr sz="2400" dirty="0">
              <a:latin typeface="Arial"/>
              <a:cs typeface="Arial"/>
            </a:endParaRPr>
          </a:p>
          <a:p>
            <a:pPr marL="286385">
              <a:lnSpc>
                <a:spcPts val="2735"/>
              </a:lnSpc>
            </a:pPr>
            <a:r>
              <a:rPr sz="2400" spc="-45" dirty="0">
                <a:solidFill>
                  <a:srgbClr val="585858"/>
                </a:solidFill>
                <a:latin typeface="Arial"/>
                <a:cs typeface="Arial"/>
              </a:rPr>
              <a:t>hướng </a:t>
            </a:r>
            <a:r>
              <a:rPr sz="2400" spc="65" dirty="0">
                <a:solidFill>
                  <a:srgbClr val="585858"/>
                </a:solidFill>
                <a:latin typeface="Arial"/>
                <a:cs typeface="Arial"/>
              </a:rPr>
              <a:t>đối</a:t>
            </a:r>
            <a:r>
              <a:rPr sz="2400" spc="50"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a:p>
            <a:pPr marL="560705" marR="5080" indent="-228600">
              <a:lnSpc>
                <a:spcPts val="2160"/>
              </a:lnSpc>
              <a:spcBef>
                <a:spcPts val="1045"/>
              </a:spcBef>
            </a:pPr>
            <a:r>
              <a:rPr sz="2000" dirty="0">
                <a:solidFill>
                  <a:srgbClr val="585858"/>
                </a:solidFill>
                <a:latin typeface="Georgia"/>
                <a:cs typeface="Georgia"/>
              </a:rPr>
              <a:t>− </a:t>
            </a:r>
            <a:r>
              <a:rPr sz="2000" spc="-55" dirty="0">
                <a:solidFill>
                  <a:srgbClr val="585858"/>
                </a:solidFill>
                <a:latin typeface="Arial"/>
                <a:cs typeface="Arial"/>
              </a:rPr>
              <a:t>Fusion, </a:t>
            </a:r>
            <a:r>
              <a:rPr sz="2000" spc="-20" dirty="0">
                <a:solidFill>
                  <a:srgbClr val="585858"/>
                </a:solidFill>
                <a:latin typeface="Arial"/>
                <a:cs typeface="Arial"/>
              </a:rPr>
              <a:t>Shlaer-Mellor, </a:t>
            </a:r>
            <a:r>
              <a:rPr sz="2000" spc="-70" dirty="0">
                <a:solidFill>
                  <a:srgbClr val="585858"/>
                </a:solidFill>
                <a:latin typeface="Arial"/>
                <a:cs typeface="Arial"/>
              </a:rPr>
              <a:t>ROOM, </a:t>
            </a:r>
            <a:r>
              <a:rPr sz="2000" spc="-35" dirty="0">
                <a:solidFill>
                  <a:srgbClr val="585858"/>
                </a:solidFill>
                <a:latin typeface="Arial"/>
                <a:cs typeface="Arial"/>
              </a:rPr>
              <a:t>Class-Relation,Wirfs-Brock,  </a:t>
            </a:r>
            <a:r>
              <a:rPr sz="2000" spc="-30" dirty="0">
                <a:solidFill>
                  <a:srgbClr val="585858"/>
                </a:solidFill>
                <a:latin typeface="Arial"/>
                <a:cs typeface="Arial"/>
              </a:rPr>
              <a:t>Coad-Yourdon, </a:t>
            </a:r>
            <a:r>
              <a:rPr sz="2000" spc="-150" dirty="0">
                <a:solidFill>
                  <a:srgbClr val="585858"/>
                </a:solidFill>
                <a:latin typeface="Arial"/>
                <a:cs typeface="Arial"/>
              </a:rPr>
              <a:t>MOSES, </a:t>
            </a:r>
            <a:r>
              <a:rPr sz="2000" spc="-35" dirty="0">
                <a:solidFill>
                  <a:srgbClr val="585858"/>
                </a:solidFill>
                <a:latin typeface="Arial"/>
                <a:cs typeface="Arial"/>
              </a:rPr>
              <a:t>Syntropy, </a:t>
            </a:r>
            <a:r>
              <a:rPr sz="2000" spc="-60" dirty="0">
                <a:solidFill>
                  <a:srgbClr val="585858"/>
                </a:solidFill>
                <a:latin typeface="Arial"/>
                <a:cs typeface="Arial"/>
              </a:rPr>
              <a:t>BOOM, </a:t>
            </a:r>
            <a:r>
              <a:rPr sz="2000" spc="-130" dirty="0">
                <a:solidFill>
                  <a:srgbClr val="585858"/>
                </a:solidFill>
                <a:latin typeface="Arial"/>
                <a:cs typeface="Arial"/>
              </a:rPr>
              <a:t>OOSD, </a:t>
            </a:r>
            <a:r>
              <a:rPr sz="2000" spc="-105" dirty="0">
                <a:solidFill>
                  <a:srgbClr val="585858"/>
                </a:solidFill>
                <a:latin typeface="Arial"/>
                <a:cs typeface="Arial"/>
              </a:rPr>
              <a:t>OSA,  </a:t>
            </a:r>
            <a:r>
              <a:rPr sz="2000" spc="-80" dirty="0">
                <a:solidFill>
                  <a:srgbClr val="585858"/>
                </a:solidFill>
                <a:latin typeface="Arial"/>
                <a:cs typeface="Arial"/>
              </a:rPr>
              <a:t>BON, </a:t>
            </a:r>
            <a:r>
              <a:rPr sz="2000" spc="-65" dirty="0">
                <a:solidFill>
                  <a:srgbClr val="585858"/>
                </a:solidFill>
                <a:latin typeface="Arial"/>
                <a:cs typeface="Arial"/>
              </a:rPr>
              <a:t>Catalysis, </a:t>
            </a:r>
            <a:r>
              <a:rPr sz="2000" spc="-20" dirty="0">
                <a:solidFill>
                  <a:srgbClr val="585858"/>
                </a:solidFill>
                <a:latin typeface="Arial"/>
                <a:cs typeface="Arial"/>
              </a:rPr>
              <a:t>COMMA, </a:t>
            </a:r>
            <a:r>
              <a:rPr sz="2000" spc="-80" dirty="0">
                <a:solidFill>
                  <a:srgbClr val="585858"/>
                </a:solidFill>
                <a:latin typeface="Arial"/>
                <a:cs typeface="Arial"/>
              </a:rPr>
              <a:t>HOOD, </a:t>
            </a:r>
            <a:r>
              <a:rPr sz="2000" spc="-20" dirty="0">
                <a:solidFill>
                  <a:srgbClr val="585858"/>
                </a:solidFill>
                <a:latin typeface="Arial"/>
                <a:cs typeface="Arial"/>
              </a:rPr>
              <a:t>Ooram, </a:t>
            </a:r>
            <a:r>
              <a:rPr sz="2000" spc="-135" dirty="0">
                <a:solidFill>
                  <a:srgbClr val="585858"/>
                </a:solidFill>
                <a:latin typeface="Arial"/>
                <a:cs typeface="Arial"/>
              </a:rPr>
              <a:t>DOORS</a:t>
            </a:r>
            <a:r>
              <a:rPr sz="2000" spc="155" dirty="0">
                <a:solidFill>
                  <a:srgbClr val="585858"/>
                </a:solidFill>
                <a:latin typeface="Arial"/>
                <a:cs typeface="Arial"/>
              </a:rPr>
              <a:t> </a:t>
            </a:r>
            <a:r>
              <a:rPr sz="2000" spc="-530" dirty="0">
                <a:solidFill>
                  <a:srgbClr val="585858"/>
                </a:solidFill>
                <a:latin typeface="Arial"/>
                <a:cs typeface="Arial"/>
              </a:rPr>
              <a:t>…</a:t>
            </a:r>
            <a:endParaRPr sz="2000" dirty="0">
              <a:latin typeface="Arial"/>
              <a:cs typeface="Arial"/>
            </a:endParaRPr>
          </a:p>
          <a:p>
            <a:pPr marL="286385" indent="-274320">
              <a:spcBef>
                <a:spcPts val="1465"/>
              </a:spcBef>
              <a:buChar char="•"/>
              <a:tabLst>
                <a:tab pos="286385" algn="l"/>
                <a:tab pos="287020" algn="l"/>
              </a:tabLst>
            </a:pPr>
            <a:r>
              <a:rPr sz="2400" spc="35" dirty="0">
                <a:solidFill>
                  <a:srgbClr val="585858"/>
                </a:solidFill>
                <a:latin typeface="Arial"/>
                <a:cs typeface="Arial"/>
              </a:rPr>
              <a:t>“</a:t>
            </a:r>
            <a:r>
              <a:rPr lang="en-US" sz="2400" spc="35" dirty="0">
                <a:solidFill>
                  <a:srgbClr val="585858"/>
                </a:solidFill>
                <a:latin typeface="Arial"/>
                <a:cs typeface="Arial"/>
              </a:rPr>
              <a:t>M</a:t>
            </a:r>
            <a:r>
              <a:rPr sz="2400" spc="35" dirty="0">
                <a:solidFill>
                  <a:srgbClr val="585858"/>
                </a:solidFill>
                <a:latin typeface="Arial"/>
                <a:cs typeface="Arial"/>
              </a:rPr>
              <a:t>odels” </a:t>
            </a:r>
            <a:r>
              <a:rPr sz="2400" spc="-20" dirty="0">
                <a:solidFill>
                  <a:srgbClr val="585858"/>
                </a:solidFill>
                <a:latin typeface="Arial"/>
                <a:cs typeface="Arial"/>
              </a:rPr>
              <a:t>tương </a:t>
            </a:r>
            <a:r>
              <a:rPr sz="2400" spc="60" dirty="0">
                <a:solidFill>
                  <a:srgbClr val="585858"/>
                </a:solidFill>
                <a:latin typeface="Arial"/>
                <a:cs typeface="Arial"/>
              </a:rPr>
              <a:t>đồng </a:t>
            </a:r>
            <a:r>
              <a:rPr sz="2400" spc="-50" dirty="0">
                <a:solidFill>
                  <a:srgbClr val="585858"/>
                </a:solidFill>
                <a:latin typeface="Arial"/>
                <a:cs typeface="Arial"/>
              </a:rPr>
              <a:t>với</a:t>
            </a:r>
            <a:r>
              <a:rPr sz="2400" spc="-114" dirty="0">
                <a:solidFill>
                  <a:srgbClr val="585858"/>
                </a:solidFill>
                <a:latin typeface="Arial"/>
                <a:cs typeface="Arial"/>
              </a:rPr>
              <a:t> </a:t>
            </a:r>
            <a:r>
              <a:rPr sz="2400" spc="-15" dirty="0">
                <a:solidFill>
                  <a:srgbClr val="585858"/>
                </a:solidFill>
                <a:latin typeface="Arial"/>
                <a:cs typeface="Arial"/>
              </a:rPr>
              <a:t>nhau</a:t>
            </a:r>
            <a:endParaRPr sz="2400" dirty="0">
              <a:latin typeface="Arial"/>
              <a:cs typeface="Arial"/>
            </a:endParaRPr>
          </a:p>
          <a:p>
            <a:pPr marL="286385" indent="-274320">
              <a:spcBef>
                <a:spcPts val="1515"/>
              </a:spcBef>
              <a:buChar char="•"/>
              <a:tabLst>
                <a:tab pos="286385" algn="l"/>
                <a:tab pos="287020" algn="l"/>
              </a:tabLst>
            </a:pPr>
            <a:r>
              <a:rPr sz="2400" spc="-155" dirty="0">
                <a:solidFill>
                  <a:srgbClr val="585858"/>
                </a:solidFill>
                <a:latin typeface="Arial"/>
                <a:cs typeface="Arial"/>
              </a:rPr>
              <a:t>Các </a:t>
            </a:r>
            <a:r>
              <a:rPr sz="2400" spc="-30" dirty="0">
                <a:solidFill>
                  <a:srgbClr val="585858"/>
                </a:solidFill>
                <a:latin typeface="Arial"/>
                <a:cs typeface="Arial"/>
              </a:rPr>
              <a:t>ký </a:t>
            </a:r>
            <a:r>
              <a:rPr sz="2400" spc="15" dirty="0">
                <a:solidFill>
                  <a:srgbClr val="585858"/>
                </a:solidFill>
                <a:latin typeface="Arial"/>
                <a:cs typeface="Arial"/>
              </a:rPr>
              <a:t>pháp </a:t>
            </a:r>
            <a:r>
              <a:rPr sz="2400" spc="75" dirty="0">
                <a:solidFill>
                  <a:srgbClr val="585858"/>
                </a:solidFill>
                <a:latin typeface="Arial"/>
                <a:cs typeface="Arial"/>
              </a:rPr>
              <a:t>đồ </a:t>
            </a:r>
            <a:r>
              <a:rPr sz="2400" spc="-10" dirty="0">
                <a:solidFill>
                  <a:srgbClr val="585858"/>
                </a:solidFill>
                <a:latin typeface="Arial"/>
                <a:cs typeface="Arial"/>
              </a:rPr>
              <a:t>họa </a:t>
            </a:r>
            <a:r>
              <a:rPr sz="2400" spc="-55" dirty="0">
                <a:solidFill>
                  <a:srgbClr val="585858"/>
                </a:solidFill>
                <a:latin typeface="Arial"/>
                <a:cs typeface="Arial"/>
              </a:rPr>
              <a:t>khác</a:t>
            </a:r>
            <a:r>
              <a:rPr sz="2400" spc="90" dirty="0">
                <a:solidFill>
                  <a:srgbClr val="585858"/>
                </a:solidFill>
                <a:latin typeface="Arial"/>
                <a:cs typeface="Arial"/>
              </a:rPr>
              <a:t> </a:t>
            </a:r>
            <a:r>
              <a:rPr sz="2400" spc="-15" dirty="0">
                <a:solidFill>
                  <a:srgbClr val="585858"/>
                </a:solidFill>
                <a:latin typeface="Arial"/>
                <a:cs typeface="Arial"/>
              </a:rPr>
              <a:t>nhau</a:t>
            </a:r>
            <a:endParaRPr sz="2400" dirty="0">
              <a:latin typeface="Arial"/>
              <a:cs typeface="Arial"/>
            </a:endParaRPr>
          </a:p>
          <a:p>
            <a:pPr marL="286385" indent="-274320">
              <a:spcBef>
                <a:spcPts val="1515"/>
              </a:spcBef>
              <a:buChar char="•"/>
              <a:tabLst>
                <a:tab pos="286385" algn="l"/>
                <a:tab pos="287020" algn="l"/>
              </a:tabLst>
            </a:pPr>
            <a:r>
              <a:rPr sz="2400" spc="-25" dirty="0">
                <a:solidFill>
                  <a:srgbClr val="585858"/>
                </a:solidFill>
                <a:latin typeface="Arial"/>
                <a:cs typeface="Arial"/>
              </a:rPr>
              <a:t>Quy </a:t>
            </a:r>
            <a:r>
              <a:rPr sz="2400" spc="25" dirty="0">
                <a:solidFill>
                  <a:srgbClr val="585858"/>
                </a:solidFill>
                <a:latin typeface="Arial"/>
                <a:cs typeface="Arial"/>
              </a:rPr>
              <a:t>trình </a:t>
            </a:r>
            <a:r>
              <a:rPr sz="2400" spc="-50" dirty="0">
                <a:solidFill>
                  <a:srgbClr val="585858"/>
                </a:solidFill>
                <a:latin typeface="Arial"/>
                <a:cs typeface="Arial"/>
              </a:rPr>
              <a:t>khác </a:t>
            </a:r>
            <a:r>
              <a:rPr sz="2400" spc="-15" dirty="0">
                <a:solidFill>
                  <a:srgbClr val="585858"/>
                </a:solidFill>
                <a:latin typeface="Arial"/>
                <a:cs typeface="Arial"/>
              </a:rPr>
              <a:t>nhau </a:t>
            </a:r>
            <a:r>
              <a:rPr sz="2400" spc="-30" dirty="0">
                <a:solidFill>
                  <a:srgbClr val="585858"/>
                </a:solidFill>
                <a:latin typeface="Arial"/>
                <a:cs typeface="Arial"/>
              </a:rPr>
              <a:t>hoặc </a:t>
            </a:r>
            <a:r>
              <a:rPr sz="2400" spc="30" dirty="0">
                <a:solidFill>
                  <a:srgbClr val="585858"/>
                </a:solidFill>
                <a:latin typeface="Arial"/>
                <a:cs typeface="Arial"/>
              </a:rPr>
              <a:t>không </a:t>
            </a:r>
            <a:r>
              <a:rPr sz="2400" spc="35" dirty="0">
                <a:solidFill>
                  <a:srgbClr val="585858"/>
                </a:solidFill>
                <a:latin typeface="Arial"/>
                <a:cs typeface="Arial"/>
              </a:rPr>
              <a:t>rõ</a:t>
            </a:r>
            <a:r>
              <a:rPr sz="2400" spc="90" dirty="0">
                <a:solidFill>
                  <a:srgbClr val="585858"/>
                </a:solidFill>
                <a:latin typeface="Arial"/>
                <a:cs typeface="Arial"/>
              </a:rPr>
              <a:t> </a:t>
            </a:r>
            <a:r>
              <a:rPr sz="2400" spc="5" dirty="0">
                <a:solidFill>
                  <a:srgbClr val="585858"/>
                </a:solidFill>
                <a:latin typeface="Arial"/>
                <a:cs typeface="Arial"/>
              </a:rPr>
              <a:t>ràng</a:t>
            </a:r>
            <a:endParaRPr sz="2400" dirty="0">
              <a:latin typeface="Arial"/>
              <a:cs typeface="Arial"/>
            </a:endParaRPr>
          </a:p>
          <a:p>
            <a:pPr marL="12700">
              <a:spcBef>
                <a:spcPts val="1510"/>
              </a:spcBef>
            </a:pPr>
            <a:r>
              <a:rPr sz="2400" b="1" dirty="0">
                <a:solidFill>
                  <a:srgbClr val="FF0000"/>
                </a:solidFill>
                <a:latin typeface="Wingdings"/>
                <a:cs typeface="Wingdings"/>
              </a:rPr>
              <a:t></a:t>
            </a:r>
            <a:r>
              <a:rPr sz="2400" b="1" dirty="0">
                <a:solidFill>
                  <a:srgbClr val="FF0000"/>
                </a:solidFill>
                <a:latin typeface="Times New Roman"/>
                <a:cs typeface="Times New Roman"/>
              </a:rPr>
              <a:t> </a:t>
            </a:r>
            <a:r>
              <a:rPr sz="2400" b="1" spc="-120" dirty="0">
                <a:solidFill>
                  <a:srgbClr val="FF0000"/>
                </a:solidFill>
                <a:latin typeface="Arial"/>
                <a:cs typeface="Arial"/>
              </a:rPr>
              <a:t>Cần </a:t>
            </a:r>
            <a:r>
              <a:rPr sz="2400" b="1" spc="-30" dirty="0">
                <a:solidFill>
                  <a:srgbClr val="FF0000"/>
                </a:solidFill>
                <a:latin typeface="Arial"/>
                <a:cs typeface="Arial"/>
              </a:rPr>
              <a:t>chuẩn </a:t>
            </a:r>
            <a:r>
              <a:rPr sz="2400" b="1" spc="-25" dirty="0">
                <a:solidFill>
                  <a:srgbClr val="FF0000"/>
                </a:solidFill>
                <a:latin typeface="Arial"/>
                <a:cs typeface="Arial"/>
              </a:rPr>
              <a:t>hóa </a:t>
            </a:r>
            <a:r>
              <a:rPr sz="2400" b="1" spc="-110" dirty="0">
                <a:solidFill>
                  <a:srgbClr val="FF0000"/>
                </a:solidFill>
                <a:latin typeface="Arial"/>
                <a:cs typeface="Arial"/>
              </a:rPr>
              <a:t>và </a:t>
            </a:r>
            <a:r>
              <a:rPr sz="2400" b="1" spc="65" dirty="0">
                <a:solidFill>
                  <a:srgbClr val="FF0000"/>
                </a:solidFill>
                <a:latin typeface="Arial"/>
                <a:cs typeface="Arial"/>
              </a:rPr>
              <a:t>thống </a:t>
            </a:r>
            <a:r>
              <a:rPr sz="2400" b="1" spc="15" dirty="0">
                <a:solidFill>
                  <a:srgbClr val="FF0000"/>
                </a:solidFill>
                <a:latin typeface="Arial"/>
                <a:cs typeface="Arial"/>
              </a:rPr>
              <a:t>nhất </a:t>
            </a:r>
            <a:r>
              <a:rPr sz="2400" b="1" spc="-100" dirty="0">
                <a:solidFill>
                  <a:srgbClr val="FF0000"/>
                </a:solidFill>
                <a:latin typeface="Arial"/>
                <a:cs typeface="Arial"/>
              </a:rPr>
              <a:t>các </a:t>
            </a:r>
            <a:r>
              <a:rPr sz="2400" b="1" spc="-25" dirty="0">
                <a:solidFill>
                  <a:srgbClr val="FF0000"/>
                </a:solidFill>
                <a:latin typeface="Arial"/>
                <a:cs typeface="Arial"/>
              </a:rPr>
              <a:t>phương</a:t>
            </a:r>
            <a:r>
              <a:rPr sz="2400" b="1" spc="395" dirty="0">
                <a:solidFill>
                  <a:srgbClr val="FF0000"/>
                </a:solidFill>
                <a:latin typeface="Arial"/>
                <a:cs typeface="Arial"/>
              </a:rPr>
              <a:t> </a:t>
            </a:r>
            <a:r>
              <a:rPr sz="2400" b="1" spc="15" dirty="0">
                <a:solidFill>
                  <a:srgbClr val="FF0000"/>
                </a:solidFill>
                <a:latin typeface="Arial"/>
                <a:cs typeface="Arial"/>
              </a:rPr>
              <a:t>pháp</a:t>
            </a:r>
            <a:endParaRPr sz="2400" b="1" dirty="0">
              <a:solidFill>
                <a:srgbClr val="FF0000"/>
              </a:solidFill>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18</a:t>
            </a:fld>
            <a:endParaRPr sz="1400">
              <a:latin typeface="Verdana"/>
              <a:cs typeface="Verdana"/>
            </a:endParaRPr>
          </a:p>
        </p:txBody>
      </p:sp>
      <p:sp>
        <p:nvSpPr>
          <p:cNvPr id="3" name="object 3"/>
          <p:cNvSpPr txBox="1">
            <a:spLocks noGrp="1"/>
          </p:cNvSpPr>
          <p:nvPr>
            <p:ph type="title"/>
          </p:nvPr>
        </p:nvSpPr>
        <p:spPr>
          <a:xfrm>
            <a:off x="2574442" y="730708"/>
            <a:ext cx="3627120" cy="567463"/>
          </a:xfrm>
          <a:prstGeom prst="rect">
            <a:avLst/>
          </a:prstGeom>
        </p:spPr>
        <p:txBody>
          <a:bodyPr vert="horz" wrap="square" lIns="0" tIns="13335" rIns="0" bIns="0" rtlCol="0" anchor="t">
            <a:spAutoFit/>
          </a:bodyPr>
          <a:lstStyle/>
          <a:p>
            <a:pPr marL="12700">
              <a:spcBef>
                <a:spcPts val="105"/>
              </a:spcBef>
            </a:pPr>
            <a:r>
              <a:rPr spc="155" dirty="0"/>
              <a:t>Lịch</a:t>
            </a:r>
            <a:r>
              <a:rPr spc="-330" dirty="0"/>
              <a:t> </a:t>
            </a:r>
            <a:r>
              <a:rPr spc="-30" dirty="0"/>
              <a:t>sử</a:t>
            </a:r>
            <a:r>
              <a:rPr spc="-345" dirty="0"/>
              <a:t> </a:t>
            </a:r>
            <a:r>
              <a:rPr spc="120" dirty="0"/>
              <a:t>phát</a:t>
            </a:r>
            <a:r>
              <a:rPr spc="-335" dirty="0"/>
              <a:t> </a:t>
            </a:r>
            <a:r>
              <a:rPr spc="10" dirty="0"/>
              <a:t>triển</a:t>
            </a:r>
          </a:p>
        </p:txBody>
      </p:sp>
    </p:spTree>
    <p:extLst>
      <p:ext uri="{BB962C8B-B14F-4D97-AF65-F5344CB8AC3E}">
        <p14:creationId xmlns:p14="http://schemas.microsoft.com/office/powerpoint/2010/main" val="2532330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4"/>
            <a:ext cx="6950075" cy="347091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5" dirty="0">
                <a:solidFill>
                  <a:srgbClr val="585858"/>
                </a:solidFill>
                <a:latin typeface="Arial"/>
                <a:cs typeface="Arial"/>
              </a:rPr>
              <a:t>UML </a:t>
            </a:r>
            <a:r>
              <a:rPr sz="2400" spc="-90" dirty="0">
                <a:solidFill>
                  <a:srgbClr val="585858"/>
                </a:solidFill>
                <a:latin typeface="Arial"/>
                <a:cs typeface="Arial"/>
              </a:rPr>
              <a:t>được </a:t>
            </a:r>
            <a:r>
              <a:rPr sz="2400" spc="-40" dirty="0">
                <a:solidFill>
                  <a:srgbClr val="585858"/>
                </a:solidFill>
                <a:latin typeface="Arial"/>
                <a:cs typeface="Arial"/>
              </a:rPr>
              <a:t>3 </a:t>
            </a:r>
            <a:r>
              <a:rPr sz="2400" spc="-30" dirty="0">
                <a:solidFill>
                  <a:srgbClr val="585858"/>
                </a:solidFill>
                <a:latin typeface="Arial"/>
                <a:cs typeface="Arial"/>
              </a:rPr>
              <a:t>chuyên </a:t>
            </a:r>
            <a:r>
              <a:rPr sz="2400" spc="5" dirty="0">
                <a:solidFill>
                  <a:srgbClr val="585858"/>
                </a:solidFill>
                <a:latin typeface="Arial"/>
                <a:cs typeface="Arial"/>
              </a:rPr>
              <a:t>gia </a:t>
            </a:r>
            <a:r>
              <a:rPr sz="2400" spc="-45" dirty="0">
                <a:solidFill>
                  <a:srgbClr val="585858"/>
                </a:solidFill>
                <a:latin typeface="Arial"/>
                <a:cs typeface="Arial"/>
              </a:rPr>
              <a:t>hướng </a:t>
            </a:r>
            <a:r>
              <a:rPr sz="2400" spc="65" dirty="0">
                <a:solidFill>
                  <a:srgbClr val="585858"/>
                </a:solidFill>
                <a:latin typeface="Arial"/>
                <a:cs typeface="Arial"/>
              </a:rPr>
              <a:t>đối </a:t>
            </a:r>
            <a:r>
              <a:rPr sz="2400" spc="-20" dirty="0">
                <a:solidFill>
                  <a:srgbClr val="585858"/>
                </a:solidFill>
                <a:latin typeface="Arial"/>
                <a:cs typeface="Arial"/>
              </a:rPr>
              <a:t>tượng</a:t>
            </a:r>
            <a:r>
              <a:rPr sz="2400" spc="155" dirty="0">
                <a:solidFill>
                  <a:srgbClr val="585858"/>
                </a:solidFill>
                <a:latin typeface="Arial"/>
                <a:cs typeface="Arial"/>
              </a:rPr>
              <a:t> </a:t>
            </a:r>
            <a:r>
              <a:rPr sz="2400" spc="-20" dirty="0">
                <a:solidFill>
                  <a:srgbClr val="585858"/>
                </a:solidFill>
                <a:latin typeface="Arial"/>
                <a:cs typeface="Arial"/>
              </a:rPr>
              <a:t>hợp</a:t>
            </a:r>
            <a:endParaRPr sz="2400">
              <a:latin typeface="Arial"/>
              <a:cs typeface="Arial"/>
            </a:endParaRPr>
          </a:p>
          <a:p>
            <a:pPr marL="286385">
              <a:lnSpc>
                <a:spcPts val="2735"/>
              </a:lnSpc>
            </a:pPr>
            <a:r>
              <a:rPr sz="2400" spc="15" dirty="0">
                <a:solidFill>
                  <a:srgbClr val="585858"/>
                </a:solidFill>
                <a:latin typeface="Arial"/>
                <a:cs typeface="Arial"/>
              </a:rPr>
              <a:t>nhất </a:t>
            </a:r>
            <a:r>
              <a:rPr sz="2400" spc="-100" dirty="0">
                <a:solidFill>
                  <a:srgbClr val="585858"/>
                </a:solidFill>
                <a:latin typeface="Arial"/>
                <a:cs typeface="Arial"/>
              </a:rPr>
              <a:t>các </a:t>
            </a:r>
            <a:r>
              <a:rPr sz="2400" spc="-30" dirty="0">
                <a:solidFill>
                  <a:srgbClr val="585858"/>
                </a:solidFill>
                <a:latin typeface="Arial"/>
                <a:cs typeface="Arial"/>
              </a:rPr>
              <a:t>kỹ </a:t>
            </a:r>
            <a:r>
              <a:rPr sz="2400" spc="45" dirty="0">
                <a:solidFill>
                  <a:srgbClr val="585858"/>
                </a:solidFill>
                <a:latin typeface="Arial"/>
                <a:cs typeface="Arial"/>
              </a:rPr>
              <a:t>thuật </a:t>
            </a:r>
            <a:r>
              <a:rPr sz="2400" spc="-65" dirty="0">
                <a:solidFill>
                  <a:srgbClr val="585858"/>
                </a:solidFill>
                <a:latin typeface="Arial"/>
                <a:cs typeface="Arial"/>
              </a:rPr>
              <a:t>của </a:t>
            </a:r>
            <a:r>
              <a:rPr sz="2400" spc="45" dirty="0">
                <a:solidFill>
                  <a:srgbClr val="585858"/>
                </a:solidFill>
                <a:latin typeface="Arial"/>
                <a:cs typeface="Arial"/>
              </a:rPr>
              <a:t>họ </a:t>
            </a:r>
            <a:r>
              <a:rPr sz="2400" spc="-50" dirty="0">
                <a:solidFill>
                  <a:srgbClr val="585858"/>
                </a:solidFill>
                <a:latin typeface="Arial"/>
                <a:cs typeface="Arial"/>
              </a:rPr>
              <a:t>vào </a:t>
            </a:r>
            <a:r>
              <a:rPr sz="2400" spc="-10" dirty="0">
                <a:solidFill>
                  <a:srgbClr val="585858"/>
                </a:solidFill>
                <a:latin typeface="Arial"/>
                <a:cs typeface="Arial"/>
              </a:rPr>
              <a:t>năm</a:t>
            </a:r>
            <a:r>
              <a:rPr sz="2400" spc="165" dirty="0">
                <a:solidFill>
                  <a:srgbClr val="585858"/>
                </a:solidFill>
                <a:latin typeface="Arial"/>
                <a:cs typeface="Arial"/>
              </a:rPr>
              <a:t> </a:t>
            </a:r>
            <a:r>
              <a:rPr sz="2400" spc="-60" dirty="0">
                <a:solidFill>
                  <a:srgbClr val="585858"/>
                </a:solidFill>
                <a:latin typeface="Arial"/>
                <a:cs typeface="Arial"/>
              </a:rPr>
              <a:t>1994</a:t>
            </a:r>
            <a:r>
              <a:rPr sz="2000" spc="-60" dirty="0">
                <a:solidFill>
                  <a:srgbClr val="585858"/>
                </a:solidFill>
                <a:latin typeface="Arial"/>
                <a:cs typeface="Arial"/>
              </a:rPr>
              <a:t>:</a:t>
            </a:r>
            <a:endParaRPr sz="2000">
              <a:latin typeface="Arial"/>
              <a:cs typeface="Arial"/>
            </a:endParaRPr>
          </a:p>
          <a:p>
            <a:pPr marL="560705" lvl="1" indent="-229235">
              <a:spcBef>
                <a:spcPts val="775"/>
              </a:spcBef>
              <a:buFont typeface="Georgia"/>
              <a:buChar char="−"/>
              <a:tabLst>
                <a:tab pos="561340" algn="l"/>
              </a:tabLst>
            </a:pPr>
            <a:r>
              <a:rPr sz="2000" spc="-30" dirty="0">
                <a:solidFill>
                  <a:srgbClr val="585858"/>
                </a:solidFill>
                <a:latin typeface="Arial"/>
                <a:cs typeface="Arial"/>
              </a:rPr>
              <a:t>Booch91 </a:t>
            </a:r>
            <a:r>
              <a:rPr sz="2000" spc="-45" dirty="0">
                <a:solidFill>
                  <a:srgbClr val="585858"/>
                </a:solidFill>
                <a:latin typeface="Arial"/>
                <a:cs typeface="Arial"/>
              </a:rPr>
              <a:t>(Grady Booch): </a:t>
            </a:r>
            <a:r>
              <a:rPr sz="2000" spc="-10" dirty="0">
                <a:solidFill>
                  <a:srgbClr val="585858"/>
                </a:solidFill>
                <a:latin typeface="Arial"/>
                <a:cs typeface="Arial"/>
              </a:rPr>
              <a:t>Conception,</a:t>
            </a:r>
            <a:r>
              <a:rPr sz="2000" spc="40" dirty="0">
                <a:solidFill>
                  <a:srgbClr val="585858"/>
                </a:solidFill>
                <a:latin typeface="Arial"/>
                <a:cs typeface="Arial"/>
              </a:rPr>
              <a:t> </a:t>
            </a:r>
            <a:r>
              <a:rPr sz="2000" dirty="0">
                <a:solidFill>
                  <a:srgbClr val="585858"/>
                </a:solidFill>
                <a:latin typeface="Arial"/>
                <a:cs typeface="Arial"/>
              </a:rPr>
              <a:t>Architecture</a:t>
            </a:r>
            <a:endParaRPr sz="2000">
              <a:latin typeface="Arial"/>
              <a:cs typeface="Arial"/>
            </a:endParaRPr>
          </a:p>
          <a:p>
            <a:pPr marL="560705" lvl="1" indent="-229235">
              <a:spcBef>
                <a:spcPts val="755"/>
              </a:spcBef>
              <a:buFont typeface="Georgia"/>
              <a:buChar char="−"/>
              <a:tabLst>
                <a:tab pos="561340" algn="l"/>
              </a:tabLst>
            </a:pPr>
            <a:r>
              <a:rPr sz="2000" spc="-170" dirty="0">
                <a:solidFill>
                  <a:srgbClr val="585858"/>
                </a:solidFill>
                <a:latin typeface="Arial"/>
                <a:cs typeface="Arial"/>
              </a:rPr>
              <a:t>OOSE </a:t>
            </a:r>
            <a:r>
              <a:rPr sz="2000" spc="-50" dirty="0">
                <a:solidFill>
                  <a:srgbClr val="585858"/>
                </a:solidFill>
                <a:latin typeface="Arial"/>
                <a:cs typeface="Arial"/>
              </a:rPr>
              <a:t>(Ivar </a:t>
            </a:r>
            <a:r>
              <a:rPr sz="2000" spc="-60" dirty="0">
                <a:solidFill>
                  <a:srgbClr val="585858"/>
                </a:solidFill>
                <a:latin typeface="Arial"/>
                <a:cs typeface="Arial"/>
              </a:rPr>
              <a:t>Jacobson): </a:t>
            </a:r>
            <a:r>
              <a:rPr sz="2000" spc="-95" dirty="0">
                <a:solidFill>
                  <a:srgbClr val="585858"/>
                </a:solidFill>
                <a:latin typeface="Arial"/>
                <a:cs typeface="Arial"/>
              </a:rPr>
              <a:t>Use</a:t>
            </a:r>
            <a:r>
              <a:rPr sz="2000" spc="-175" dirty="0">
                <a:solidFill>
                  <a:srgbClr val="585858"/>
                </a:solidFill>
                <a:latin typeface="Arial"/>
                <a:cs typeface="Arial"/>
              </a:rPr>
              <a:t> </a:t>
            </a:r>
            <a:r>
              <a:rPr sz="2000" spc="-110" dirty="0">
                <a:solidFill>
                  <a:srgbClr val="585858"/>
                </a:solidFill>
                <a:latin typeface="Arial"/>
                <a:cs typeface="Arial"/>
              </a:rPr>
              <a:t>cases</a:t>
            </a:r>
            <a:endParaRPr sz="2000">
              <a:latin typeface="Arial"/>
              <a:cs typeface="Arial"/>
            </a:endParaRPr>
          </a:p>
          <a:p>
            <a:pPr marL="560705" lvl="1" indent="-229235">
              <a:spcBef>
                <a:spcPts val="755"/>
              </a:spcBef>
              <a:buFont typeface="Georgia"/>
              <a:buChar char="−"/>
              <a:tabLst>
                <a:tab pos="561340" algn="l"/>
              </a:tabLst>
            </a:pPr>
            <a:r>
              <a:rPr sz="2000" spc="-30" dirty="0">
                <a:solidFill>
                  <a:srgbClr val="585858"/>
                </a:solidFill>
                <a:latin typeface="Arial"/>
                <a:cs typeface="Arial"/>
              </a:rPr>
              <a:t>OMT </a:t>
            </a:r>
            <a:r>
              <a:rPr sz="2000" spc="-65" dirty="0">
                <a:solidFill>
                  <a:srgbClr val="585858"/>
                </a:solidFill>
                <a:latin typeface="Arial"/>
                <a:cs typeface="Arial"/>
              </a:rPr>
              <a:t>(Jim </a:t>
            </a:r>
            <a:r>
              <a:rPr sz="2000" spc="-30" dirty="0">
                <a:solidFill>
                  <a:srgbClr val="585858"/>
                </a:solidFill>
                <a:latin typeface="Arial"/>
                <a:cs typeface="Arial"/>
              </a:rPr>
              <a:t>Rumbaugh):</a:t>
            </a:r>
            <a:r>
              <a:rPr sz="2000" spc="30" dirty="0">
                <a:solidFill>
                  <a:srgbClr val="585858"/>
                </a:solidFill>
                <a:latin typeface="Arial"/>
                <a:cs typeface="Arial"/>
              </a:rPr>
              <a:t> </a:t>
            </a:r>
            <a:r>
              <a:rPr sz="2000" spc="-45" dirty="0">
                <a:solidFill>
                  <a:srgbClr val="585858"/>
                </a:solidFill>
                <a:latin typeface="Arial"/>
                <a:cs typeface="Arial"/>
              </a:rPr>
              <a:t>Analysis</a:t>
            </a:r>
            <a:endParaRPr sz="2000">
              <a:latin typeface="Arial"/>
              <a:cs typeface="Arial"/>
            </a:endParaRPr>
          </a:p>
          <a:p>
            <a:pPr marL="286385" indent="-274320">
              <a:lnSpc>
                <a:spcPts val="2735"/>
              </a:lnSpc>
              <a:spcBef>
                <a:spcPts val="1510"/>
              </a:spcBef>
              <a:buChar char="•"/>
              <a:tabLst>
                <a:tab pos="286385" algn="l"/>
                <a:tab pos="287020" algn="l"/>
              </a:tabLst>
            </a:pPr>
            <a:r>
              <a:rPr sz="2400" spc="-15" dirty="0">
                <a:solidFill>
                  <a:srgbClr val="585858"/>
                </a:solidFill>
                <a:latin typeface="Arial"/>
                <a:cs typeface="Arial"/>
              </a:rPr>
              <a:t>Thiết </a:t>
            </a:r>
            <a:r>
              <a:rPr sz="2400" dirty="0">
                <a:solidFill>
                  <a:srgbClr val="585858"/>
                </a:solidFill>
                <a:latin typeface="Arial"/>
                <a:cs typeface="Arial"/>
              </a:rPr>
              <a:t>lập </a:t>
            </a:r>
            <a:r>
              <a:rPr sz="2400" spc="90" dirty="0">
                <a:solidFill>
                  <a:srgbClr val="585858"/>
                </a:solidFill>
                <a:latin typeface="Arial"/>
                <a:cs typeface="Arial"/>
              </a:rPr>
              <a:t>một </a:t>
            </a:r>
            <a:r>
              <a:rPr sz="2400" spc="-25" dirty="0">
                <a:solidFill>
                  <a:srgbClr val="585858"/>
                </a:solidFill>
                <a:latin typeface="Arial"/>
                <a:cs typeface="Arial"/>
              </a:rPr>
              <a:t>phương </a:t>
            </a:r>
            <a:r>
              <a:rPr sz="2400" spc="-30" dirty="0">
                <a:solidFill>
                  <a:srgbClr val="585858"/>
                </a:solidFill>
                <a:latin typeface="Arial"/>
                <a:cs typeface="Arial"/>
              </a:rPr>
              <a:t>thức </a:t>
            </a:r>
            <a:r>
              <a:rPr sz="2400" spc="65" dirty="0">
                <a:solidFill>
                  <a:srgbClr val="585858"/>
                </a:solidFill>
                <a:latin typeface="Arial"/>
                <a:cs typeface="Arial"/>
              </a:rPr>
              <a:t>thống </a:t>
            </a:r>
            <a:r>
              <a:rPr sz="2400" spc="15" dirty="0">
                <a:solidFill>
                  <a:srgbClr val="585858"/>
                </a:solidFill>
                <a:latin typeface="Arial"/>
                <a:cs typeface="Arial"/>
              </a:rPr>
              <a:t>nhất </a:t>
            </a:r>
            <a:r>
              <a:rPr sz="2400" spc="-5" dirty="0">
                <a:solidFill>
                  <a:srgbClr val="585858"/>
                </a:solidFill>
                <a:latin typeface="Arial"/>
                <a:cs typeface="Arial"/>
              </a:rPr>
              <a:t>để</a:t>
            </a:r>
            <a:r>
              <a:rPr sz="2400" spc="-125" dirty="0">
                <a:solidFill>
                  <a:srgbClr val="585858"/>
                </a:solidFill>
                <a:latin typeface="Arial"/>
                <a:cs typeface="Arial"/>
              </a:rPr>
              <a:t> </a:t>
            </a:r>
            <a:r>
              <a:rPr sz="2400" spc="-85" dirty="0">
                <a:solidFill>
                  <a:srgbClr val="585858"/>
                </a:solidFill>
                <a:latin typeface="Arial"/>
                <a:cs typeface="Arial"/>
              </a:rPr>
              <a:t>xây</a:t>
            </a:r>
            <a:endParaRPr sz="2400">
              <a:latin typeface="Arial"/>
              <a:cs typeface="Arial"/>
            </a:endParaRPr>
          </a:p>
          <a:p>
            <a:pPr marL="286385" marR="5080">
              <a:lnSpc>
                <a:spcPts val="2580"/>
              </a:lnSpc>
              <a:spcBef>
                <a:spcPts val="190"/>
              </a:spcBef>
            </a:pPr>
            <a:r>
              <a:rPr sz="2400" spc="-5" dirty="0">
                <a:solidFill>
                  <a:srgbClr val="585858"/>
                </a:solidFill>
                <a:latin typeface="Arial"/>
                <a:cs typeface="Arial"/>
              </a:rPr>
              <a:t>dựng </a:t>
            </a:r>
            <a:r>
              <a:rPr sz="2400" spc="-105" dirty="0">
                <a:solidFill>
                  <a:srgbClr val="585858"/>
                </a:solidFill>
                <a:latin typeface="Arial"/>
                <a:cs typeface="Arial"/>
              </a:rPr>
              <a:t>và </a:t>
            </a:r>
            <a:r>
              <a:rPr sz="2400" spc="20" dirty="0">
                <a:solidFill>
                  <a:srgbClr val="585858"/>
                </a:solidFill>
                <a:latin typeface="Arial"/>
                <a:cs typeface="Arial"/>
              </a:rPr>
              <a:t>“vẽ” </a:t>
            </a:r>
            <a:r>
              <a:rPr sz="2400" spc="-40" dirty="0">
                <a:solidFill>
                  <a:srgbClr val="585858"/>
                </a:solidFill>
                <a:latin typeface="Arial"/>
                <a:cs typeface="Arial"/>
              </a:rPr>
              <a:t>ra </a:t>
            </a:r>
            <a:r>
              <a:rPr sz="2400" spc="-100"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110" dirty="0">
                <a:solidFill>
                  <a:srgbClr val="585858"/>
                </a:solidFill>
                <a:latin typeface="Arial"/>
                <a:cs typeface="Arial"/>
              </a:rPr>
              <a:t>và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45" dirty="0">
                <a:solidFill>
                  <a:srgbClr val="585858"/>
                </a:solidFill>
                <a:latin typeface="Arial"/>
                <a:cs typeface="Arial"/>
              </a:rPr>
              <a:t>hướng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0" dirty="0">
                <a:solidFill>
                  <a:srgbClr val="585858"/>
                </a:solidFill>
                <a:latin typeface="Arial"/>
                <a:cs typeface="Arial"/>
              </a:rPr>
              <a:t>trong </a:t>
            </a:r>
            <a:r>
              <a:rPr sz="2400" spc="-5" dirty="0">
                <a:solidFill>
                  <a:srgbClr val="585858"/>
                </a:solidFill>
                <a:latin typeface="Arial"/>
                <a:cs typeface="Arial"/>
              </a:rPr>
              <a:t>quá </a:t>
            </a:r>
            <a:r>
              <a:rPr sz="2400" spc="25" dirty="0">
                <a:solidFill>
                  <a:srgbClr val="585858"/>
                </a:solidFill>
                <a:latin typeface="Arial"/>
                <a:cs typeface="Arial"/>
              </a:rPr>
              <a:t>trình </a:t>
            </a:r>
            <a:r>
              <a:rPr sz="2400" spc="-210" dirty="0">
                <a:solidFill>
                  <a:srgbClr val="585858"/>
                </a:solidFill>
                <a:latin typeface="Arial"/>
                <a:cs typeface="Arial"/>
              </a:rPr>
              <a:t>PTTK </a:t>
            </a:r>
            <a:r>
              <a:rPr sz="2400" dirty="0">
                <a:solidFill>
                  <a:srgbClr val="585858"/>
                </a:solidFill>
                <a:latin typeface="Arial"/>
                <a:cs typeface="Arial"/>
              </a:rPr>
              <a:t>phần </a:t>
            </a:r>
            <a:r>
              <a:rPr sz="2400" spc="15" dirty="0">
                <a:solidFill>
                  <a:srgbClr val="585858"/>
                </a:solidFill>
                <a:latin typeface="Arial"/>
                <a:cs typeface="Arial"/>
              </a:rPr>
              <a:t>mềm </a:t>
            </a:r>
            <a:r>
              <a:rPr sz="2400" dirty="0">
                <a:solidFill>
                  <a:srgbClr val="585858"/>
                </a:solidFill>
                <a:latin typeface="Wingdings"/>
                <a:cs typeface="Wingdings"/>
              </a:rPr>
              <a:t></a:t>
            </a:r>
            <a:r>
              <a:rPr sz="2400" spc="-290" dirty="0">
                <a:solidFill>
                  <a:srgbClr val="585858"/>
                </a:solidFill>
                <a:latin typeface="Times New Roman"/>
                <a:cs typeface="Times New Roman"/>
              </a:rPr>
              <a:t> </a:t>
            </a:r>
            <a:r>
              <a:rPr sz="2400" spc="-45" dirty="0">
                <a:solidFill>
                  <a:srgbClr val="585858"/>
                </a:solidFill>
                <a:latin typeface="Arial"/>
                <a:cs typeface="Arial"/>
              </a:rPr>
              <a:t>UML</a:t>
            </a:r>
            <a:endParaRPr sz="2400">
              <a:latin typeface="Arial"/>
              <a:cs typeface="Arial"/>
            </a:endParaRPr>
          </a:p>
          <a:p>
            <a:pPr marL="286385">
              <a:lnSpc>
                <a:spcPts val="2570"/>
              </a:lnSpc>
            </a:pPr>
            <a:r>
              <a:rPr sz="2400" spc="-90" dirty="0">
                <a:solidFill>
                  <a:srgbClr val="585858"/>
                </a:solidFill>
                <a:latin typeface="Arial"/>
                <a:cs typeface="Arial"/>
              </a:rPr>
              <a:t>được </a:t>
            </a:r>
            <a:r>
              <a:rPr sz="2400" spc="15" dirty="0">
                <a:solidFill>
                  <a:srgbClr val="585858"/>
                </a:solidFill>
                <a:latin typeface="Arial"/>
                <a:cs typeface="Arial"/>
              </a:rPr>
              <a:t>công </a:t>
            </a:r>
            <a:r>
              <a:rPr sz="2400" spc="-15" dirty="0">
                <a:solidFill>
                  <a:srgbClr val="585858"/>
                </a:solidFill>
                <a:latin typeface="Arial"/>
                <a:cs typeface="Arial"/>
              </a:rPr>
              <a:t>nhận </a:t>
            </a:r>
            <a:r>
              <a:rPr sz="2400" spc="-40" dirty="0">
                <a:solidFill>
                  <a:srgbClr val="585858"/>
                </a:solidFill>
                <a:latin typeface="Arial"/>
                <a:cs typeface="Arial"/>
              </a:rPr>
              <a:t>là </a:t>
            </a:r>
            <a:r>
              <a:rPr sz="2400" spc="-30" dirty="0">
                <a:solidFill>
                  <a:srgbClr val="585858"/>
                </a:solidFill>
                <a:latin typeface="Arial"/>
                <a:cs typeface="Arial"/>
              </a:rPr>
              <a:t>chuẩn </a:t>
            </a:r>
            <a:r>
              <a:rPr sz="2400" spc="5" dirty="0">
                <a:solidFill>
                  <a:srgbClr val="585858"/>
                </a:solidFill>
                <a:latin typeface="Arial"/>
                <a:cs typeface="Arial"/>
              </a:rPr>
              <a:t>chung </a:t>
            </a:r>
            <a:r>
              <a:rPr sz="2400" spc="-50" dirty="0">
                <a:solidFill>
                  <a:srgbClr val="585858"/>
                </a:solidFill>
                <a:latin typeface="Arial"/>
                <a:cs typeface="Arial"/>
              </a:rPr>
              <a:t>vào </a:t>
            </a:r>
            <a:r>
              <a:rPr sz="2400" spc="-10" dirty="0">
                <a:solidFill>
                  <a:srgbClr val="585858"/>
                </a:solidFill>
                <a:latin typeface="Arial"/>
                <a:cs typeface="Arial"/>
              </a:rPr>
              <a:t>năm</a:t>
            </a:r>
            <a:r>
              <a:rPr sz="2400" spc="280" dirty="0">
                <a:solidFill>
                  <a:srgbClr val="585858"/>
                </a:solidFill>
                <a:latin typeface="Arial"/>
                <a:cs typeface="Arial"/>
              </a:rPr>
              <a:t> </a:t>
            </a:r>
            <a:r>
              <a:rPr sz="2400" spc="-65" dirty="0">
                <a:solidFill>
                  <a:srgbClr val="585858"/>
                </a:solidFill>
                <a:latin typeface="Arial"/>
                <a:cs typeface="Arial"/>
              </a:rPr>
              <a:t>1997.</a:t>
            </a:r>
            <a:endParaRPr sz="24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19</a:t>
            </a:fld>
            <a:endParaRPr sz="1400">
              <a:latin typeface="Verdana"/>
              <a:cs typeface="Verdana"/>
            </a:endParaRPr>
          </a:p>
        </p:txBody>
      </p:sp>
      <p:sp>
        <p:nvSpPr>
          <p:cNvPr id="3" name="object 3"/>
          <p:cNvSpPr txBox="1">
            <a:spLocks noGrp="1"/>
          </p:cNvSpPr>
          <p:nvPr>
            <p:ph type="title"/>
          </p:nvPr>
        </p:nvSpPr>
        <p:spPr>
          <a:xfrm>
            <a:off x="2574443" y="730708"/>
            <a:ext cx="5561965" cy="567463"/>
          </a:xfrm>
          <a:prstGeom prst="rect">
            <a:avLst/>
          </a:prstGeom>
        </p:spPr>
        <p:txBody>
          <a:bodyPr vert="horz" wrap="square" lIns="0" tIns="13335" rIns="0" bIns="0" rtlCol="0" anchor="t">
            <a:spAutoFit/>
          </a:bodyPr>
          <a:lstStyle/>
          <a:p>
            <a:pPr marL="12700">
              <a:spcBef>
                <a:spcPts val="105"/>
              </a:spcBef>
            </a:pPr>
            <a:r>
              <a:rPr spc="155" dirty="0"/>
              <a:t>Lịch</a:t>
            </a:r>
            <a:r>
              <a:rPr spc="-320" dirty="0"/>
              <a:t> </a:t>
            </a:r>
            <a:r>
              <a:rPr spc="-30" dirty="0"/>
              <a:t>sử</a:t>
            </a:r>
            <a:r>
              <a:rPr spc="-335" dirty="0"/>
              <a:t> </a:t>
            </a:r>
            <a:r>
              <a:rPr spc="120" dirty="0"/>
              <a:t>phát</a:t>
            </a:r>
            <a:r>
              <a:rPr spc="-325" dirty="0"/>
              <a:t> </a:t>
            </a:r>
            <a:r>
              <a:rPr spc="10" dirty="0"/>
              <a:t>triển</a:t>
            </a:r>
            <a:r>
              <a:rPr spc="-340" dirty="0"/>
              <a:t> </a:t>
            </a:r>
            <a:r>
              <a:rPr spc="254" dirty="0"/>
              <a:t>của</a:t>
            </a:r>
            <a:r>
              <a:rPr spc="-325" dirty="0"/>
              <a:t> </a:t>
            </a:r>
            <a:r>
              <a:rPr spc="130" dirty="0"/>
              <a:t>UML</a:t>
            </a:r>
          </a:p>
        </p:txBody>
      </p:sp>
    </p:spTree>
    <p:extLst>
      <p:ext uri="{BB962C8B-B14F-4D97-AF65-F5344CB8AC3E}">
        <p14:creationId xmlns:p14="http://schemas.microsoft.com/office/powerpoint/2010/main" val="163560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Giới</a:t>
            </a:r>
            <a:r>
              <a:rPr lang="en-US" b="1" dirty="0">
                <a:solidFill>
                  <a:srgbClr val="0070C0"/>
                </a:solidFill>
              </a:rPr>
              <a:t> </a:t>
            </a:r>
            <a:r>
              <a:rPr lang="en-US" b="1" dirty="0" err="1">
                <a:solidFill>
                  <a:srgbClr val="0070C0"/>
                </a:solidFill>
              </a:rPr>
              <a:t>thiệu</a:t>
            </a:r>
            <a:r>
              <a:rPr lang="en-US" b="1" dirty="0">
                <a:solidFill>
                  <a:srgbClr val="0070C0"/>
                </a:solidFill>
              </a:rPr>
              <a:t> </a:t>
            </a:r>
            <a:r>
              <a:rPr lang="en-US" b="1" dirty="0" err="1">
                <a:solidFill>
                  <a:srgbClr val="0070C0"/>
                </a:solidFill>
              </a:rPr>
              <a:t>chung</a:t>
            </a:r>
            <a:r>
              <a:rPr lang="en-US" b="1" dirty="0">
                <a:solidFill>
                  <a:srgbClr val="0070C0"/>
                </a:solidFill>
              </a:rPr>
              <a:t> </a:t>
            </a:r>
            <a:r>
              <a:rPr lang="en-US" b="1" dirty="0" err="1">
                <a:solidFill>
                  <a:srgbClr val="0070C0"/>
                </a:solidFill>
              </a:rPr>
              <a:t>về</a:t>
            </a:r>
            <a:r>
              <a:rPr lang="en-US" b="1" dirty="0">
                <a:solidFill>
                  <a:srgbClr val="0070C0"/>
                </a:solidFill>
              </a:rPr>
              <a:t> </a:t>
            </a:r>
            <a:r>
              <a:rPr lang="en-US" b="1" dirty="0" err="1">
                <a:solidFill>
                  <a:srgbClr val="0070C0"/>
                </a:solidFill>
              </a:rPr>
              <a:t>học</a:t>
            </a:r>
            <a:r>
              <a:rPr lang="en-US" b="1" dirty="0">
                <a:solidFill>
                  <a:srgbClr val="0070C0"/>
                </a:solidFill>
              </a:rPr>
              <a:t> </a:t>
            </a:r>
            <a:r>
              <a:rPr lang="en-US" b="1" dirty="0" err="1">
                <a:solidFill>
                  <a:srgbClr val="0070C0"/>
                </a:solidFill>
              </a:rPr>
              <a:t>phần</a:t>
            </a:r>
            <a:endParaRPr lang="en-US" b="1" dirty="0">
              <a:solidFill>
                <a:srgbClr val="0070C0"/>
              </a:solidFill>
            </a:endParaRPr>
          </a:p>
        </p:txBody>
      </p:sp>
      <p:sp>
        <p:nvSpPr>
          <p:cNvPr id="3" name="Content Placeholder 2"/>
          <p:cNvSpPr>
            <a:spLocks noGrp="1"/>
          </p:cNvSpPr>
          <p:nvPr>
            <p:ph idx="1"/>
          </p:nvPr>
        </p:nvSpPr>
        <p:spPr>
          <a:xfrm>
            <a:off x="1295400" y="1081640"/>
            <a:ext cx="9660961" cy="4953000"/>
          </a:xfrm>
        </p:spPr>
        <p:txBody>
          <a:bodyPr>
            <a:noAutofit/>
          </a:bodyPr>
          <a:lstStyle/>
          <a:p>
            <a:pPr marL="0" indent="0">
              <a:buNone/>
            </a:pPr>
            <a:r>
              <a:rPr lang="en-US" sz="2800" b="1" dirty="0" err="1"/>
              <a:t>Nội</a:t>
            </a:r>
            <a:r>
              <a:rPr lang="en-US" sz="2800" b="1" dirty="0"/>
              <a:t> dung </a:t>
            </a:r>
            <a:r>
              <a:rPr lang="en-US" sz="2800" b="1" dirty="0" err="1"/>
              <a:t>học</a:t>
            </a:r>
            <a:r>
              <a:rPr lang="en-US" sz="2800" b="1" dirty="0"/>
              <a:t> </a:t>
            </a:r>
            <a:r>
              <a:rPr lang="en-US" sz="2800" b="1" dirty="0" err="1"/>
              <a:t>phần</a:t>
            </a:r>
            <a:r>
              <a:rPr lang="en-US" sz="2800" b="1" dirty="0"/>
              <a:t>:</a:t>
            </a:r>
          </a:p>
          <a:p>
            <a:pPr marL="514350" indent="-514350">
              <a:buFont typeface="+mj-lt"/>
              <a:buAutoNum type="arabicPeriod"/>
            </a:pPr>
            <a:r>
              <a:rPr lang="en-US" sz="2800" b="1" dirty="0" err="1"/>
              <a:t>Chương</a:t>
            </a:r>
            <a:r>
              <a:rPr lang="en-US" sz="2800" b="1" dirty="0"/>
              <a:t> 1 </a:t>
            </a:r>
            <a:r>
              <a:rPr lang="en-US" sz="2800" b="1" dirty="0" err="1"/>
              <a:t>Các</a:t>
            </a:r>
            <a:r>
              <a:rPr lang="en-US" sz="2800" b="1" dirty="0"/>
              <a:t> </a:t>
            </a:r>
            <a:r>
              <a:rPr lang="en-US" sz="2800" b="1" dirty="0" err="1"/>
              <a:t>kiểu</a:t>
            </a:r>
            <a:r>
              <a:rPr lang="en-US" sz="2800" b="1" dirty="0"/>
              <a:t> </a:t>
            </a:r>
            <a:r>
              <a:rPr lang="en-US" sz="2800" b="1" dirty="0" err="1"/>
              <a:t>hệ</a:t>
            </a:r>
            <a:r>
              <a:rPr lang="en-US" sz="2800" b="1" dirty="0"/>
              <a:t> </a:t>
            </a:r>
            <a:r>
              <a:rPr lang="en-US" sz="2800" b="1" dirty="0" err="1"/>
              <a:t>thống</a:t>
            </a:r>
            <a:r>
              <a:rPr lang="en-US" sz="2800" b="1" dirty="0"/>
              <a:t> </a:t>
            </a:r>
            <a:r>
              <a:rPr lang="en-US" sz="2800" b="1" dirty="0" err="1"/>
              <a:t>thông</a:t>
            </a:r>
            <a:r>
              <a:rPr lang="en-US" sz="2800" b="1" dirty="0"/>
              <a:t> tin</a:t>
            </a:r>
          </a:p>
          <a:p>
            <a:pPr marL="514350" indent="-514350">
              <a:buFont typeface="+mj-lt"/>
              <a:buAutoNum type="arabicPeriod"/>
            </a:pPr>
            <a:r>
              <a:rPr lang="en-US" sz="2800" b="1" dirty="0" err="1"/>
              <a:t>Chương</a:t>
            </a:r>
            <a:r>
              <a:rPr lang="en-US" sz="2800" b="1" dirty="0"/>
              <a:t> 2. </a:t>
            </a:r>
            <a:r>
              <a:rPr lang="en-US" sz="2800" b="1" dirty="0" err="1"/>
              <a:t>Các</a:t>
            </a:r>
            <a:r>
              <a:rPr lang="en-US" sz="2800" b="1" dirty="0"/>
              <a:t> </a:t>
            </a:r>
            <a:r>
              <a:rPr lang="en-US" sz="2800" b="1" dirty="0" err="1"/>
              <a:t>khái</a:t>
            </a:r>
            <a:r>
              <a:rPr lang="en-US" sz="2800" b="1" dirty="0"/>
              <a:t> </a:t>
            </a:r>
            <a:r>
              <a:rPr lang="en-US" sz="2800" b="1" dirty="0" err="1"/>
              <a:t>niệm</a:t>
            </a:r>
            <a:r>
              <a:rPr lang="en-US" sz="2800" b="1" dirty="0"/>
              <a:t> </a:t>
            </a:r>
            <a:r>
              <a:rPr lang="en-US" sz="2800" b="1" dirty="0" err="1"/>
              <a:t>cơ</a:t>
            </a:r>
            <a:r>
              <a:rPr lang="en-US" sz="2800" b="1" dirty="0"/>
              <a:t> </a:t>
            </a:r>
            <a:r>
              <a:rPr lang="en-US" sz="2800" b="1" dirty="0" err="1"/>
              <a:t>bản</a:t>
            </a:r>
            <a:r>
              <a:rPr lang="en-US" sz="2800" b="1" dirty="0"/>
              <a:t> </a:t>
            </a:r>
            <a:r>
              <a:rPr lang="en-US" sz="2800" b="1" dirty="0" err="1"/>
              <a:t>về</a:t>
            </a:r>
            <a:r>
              <a:rPr lang="en-US" sz="2800" b="1" dirty="0"/>
              <a:t> </a:t>
            </a:r>
            <a:r>
              <a:rPr lang="en-US" sz="2800" b="1" dirty="0" err="1"/>
              <a:t>đối</a:t>
            </a:r>
            <a:r>
              <a:rPr lang="en-US" sz="2800" b="1" dirty="0"/>
              <a:t> </a:t>
            </a:r>
            <a:r>
              <a:rPr lang="en-US" sz="2800" b="1" dirty="0" err="1"/>
              <a:t>tượng</a:t>
            </a:r>
            <a:r>
              <a:rPr lang="en-US" sz="2800" b="1" dirty="0"/>
              <a:t> </a:t>
            </a:r>
            <a:r>
              <a:rPr lang="en-US" sz="2800" b="1" dirty="0" err="1"/>
              <a:t>và</a:t>
            </a:r>
            <a:r>
              <a:rPr lang="en-US" sz="2800" b="1" dirty="0"/>
              <a:t> </a:t>
            </a:r>
            <a:r>
              <a:rPr lang="en-US" sz="2800" b="1" dirty="0" err="1"/>
              <a:t>các</a:t>
            </a:r>
            <a:r>
              <a:rPr lang="en-US" sz="2800" b="1" dirty="0"/>
              <a:t> </a:t>
            </a:r>
            <a:r>
              <a:rPr lang="en-US" sz="2800" b="1" dirty="0" err="1"/>
              <a:t>biểu</a:t>
            </a:r>
            <a:r>
              <a:rPr lang="en-US" sz="2800" b="1" dirty="0"/>
              <a:t> </a:t>
            </a:r>
            <a:r>
              <a:rPr lang="en-US" sz="2800" b="1" dirty="0" err="1"/>
              <a:t>đồ</a:t>
            </a:r>
            <a:r>
              <a:rPr lang="en-US" sz="2800" b="1" dirty="0"/>
              <a:t> UML</a:t>
            </a:r>
            <a:endParaRPr lang="en-US" sz="2800" dirty="0"/>
          </a:p>
          <a:p>
            <a:pPr marL="514350" indent="-514350">
              <a:buFont typeface="+mj-lt"/>
              <a:buAutoNum type="arabicPeriod"/>
            </a:pPr>
            <a:r>
              <a:rPr lang="en-US" sz="2800" b="1" dirty="0" err="1"/>
              <a:t>Chương</a:t>
            </a:r>
            <a:r>
              <a:rPr lang="en-US" sz="2800" b="1" dirty="0"/>
              <a:t> 3 </a:t>
            </a:r>
            <a:r>
              <a:rPr lang="en-US" sz="2800" b="1" dirty="0" err="1"/>
              <a:t>Các</a:t>
            </a:r>
            <a:r>
              <a:rPr lang="en-US" sz="2800" b="1" dirty="0"/>
              <a:t> </a:t>
            </a:r>
            <a:r>
              <a:rPr lang="en-US" sz="2800" b="1" dirty="0" err="1"/>
              <a:t>phương</a:t>
            </a:r>
            <a:r>
              <a:rPr lang="en-US" sz="2800" b="1" dirty="0"/>
              <a:t> </a:t>
            </a:r>
            <a:r>
              <a:rPr lang="en-US" sz="2800" b="1" dirty="0" err="1"/>
              <a:t>pháp</a:t>
            </a:r>
            <a:r>
              <a:rPr lang="en-US" sz="2800" b="1" dirty="0"/>
              <a:t> </a:t>
            </a:r>
            <a:r>
              <a:rPr lang="en-US" sz="2800" b="1" dirty="0" err="1"/>
              <a:t>luận</a:t>
            </a:r>
            <a:r>
              <a:rPr lang="en-US" sz="2800" b="1" dirty="0"/>
              <a:t> </a:t>
            </a:r>
            <a:r>
              <a:rPr lang="en-US" sz="2800" b="1" dirty="0" err="1"/>
              <a:t>phát</a:t>
            </a:r>
            <a:r>
              <a:rPr lang="en-US" sz="2800" b="1" dirty="0"/>
              <a:t> </a:t>
            </a:r>
            <a:r>
              <a:rPr lang="en-US" sz="2800" b="1" dirty="0" err="1"/>
              <a:t>triển</a:t>
            </a:r>
            <a:r>
              <a:rPr lang="en-US" sz="2800" b="1" dirty="0"/>
              <a:t> </a:t>
            </a:r>
            <a:r>
              <a:rPr lang="en-US" sz="2800" b="1" dirty="0" err="1"/>
              <a:t>phần</a:t>
            </a:r>
            <a:r>
              <a:rPr lang="en-US" sz="2800" b="1" dirty="0"/>
              <a:t> </a:t>
            </a:r>
            <a:r>
              <a:rPr lang="en-US" sz="2800" b="1" dirty="0" err="1"/>
              <a:t>mềm</a:t>
            </a:r>
            <a:endParaRPr lang="en-US" sz="2800" dirty="0"/>
          </a:p>
          <a:p>
            <a:pPr marL="514350" indent="-514350">
              <a:buFont typeface="+mj-lt"/>
              <a:buAutoNum type="arabicPeriod"/>
            </a:pPr>
            <a:r>
              <a:rPr lang="en-US" sz="2800" b="1" dirty="0" err="1"/>
              <a:t>Chương</a:t>
            </a:r>
            <a:r>
              <a:rPr lang="en-US" sz="2800" b="1" dirty="0"/>
              <a:t> 4 Thu </a:t>
            </a:r>
            <a:r>
              <a:rPr lang="en-US" sz="2800" b="1" dirty="0" err="1"/>
              <a:t>thập</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5 </a:t>
            </a:r>
            <a:r>
              <a:rPr lang="en-US" sz="2800" b="1" dirty="0" err="1"/>
              <a:t>Phân</a:t>
            </a:r>
            <a:r>
              <a:rPr lang="en-US" sz="2800" b="1" dirty="0"/>
              <a:t> </a:t>
            </a:r>
            <a:r>
              <a:rPr lang="en-US" sz="2800" b="1" dirty="0" err="1"/>
              <a:t>tích</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6 </a:t>
            </a:r>
            <a:r>
              <a:rPr lang="en-US" sz="2800" b="1" dirty="0" err="1"/>
              <a:t>Thiết</a:t>
            </a:r>
            <a:r>
              <a:rPr lang="en-US" sz="2800" b="1" dirty="0"/>
              <a:t> </a:t>
            </a:r>
            <a:r>
              <a:rPr lang="en-US" sz="2800" b="1" dirty="0" err="1"/>
              <a:t>kế</a:t>
            </a:r>
            <a:r>
              <a:rPr lang="en-US" sz="2800" b="1" dirty="0"/>
              <a:t> </a:t>
            </a:r>
            <a:r>
              <a:rPr lang="en-US" sz="2800" b="1" dirty="0" err="1"/>
              <a:t>kiến</a:t>
            </a:r>
            <a:r>
              <a:rPr lang="en-US" sz="2800" b="1" dirty="0"/>
              <a:t> </a:t>
            </a:r>
            <a:r>
              <a:rPr lang="en-US" sz="2800" b="1" dirty="0" err="1"/>
              <a:t>trúc</a:t>
            </a:r>
            <a:r>
              <a:rPr lang="en-US" sz="2800" b="1" dirty="0"/>
              <a:t> </a:t>
            </a:r>
            <a:r>
              <a:rPr lang="en-US" sz="2800" b="1" dirty="0" err="1"/>
              <a:t>hệ</a:t>
            </a:r>
            <a:r>
              <a:rPr lang="en-US" sz="2800" b="1" dirty="0"/>
              <a:t> </a:t>
            </a:r>
            <a:r>
              <a:rPr lang="en-US" sz="2800" b="1" dirty="0" err="1"/>
              <a:t>thống</a:t>
            </a:r>
            <a:endParaRPr lang="en-US" sz="2800" dirty="0"/>
          </a:p>
          <a:p>
            <a:pPr marL="514350" indent="-514350">
              <a:buFont typeface="+mj-lt"/>
              <a:buAutoNum type="arabicPeriod"/>
            </a:pPr>
            <a:r>
              <a:rPr lang="en-US" sz="2800" b="1" dirty="0" err="1"/>
              <a:t>Chương</a:t>
            </a:r>
            <a:r>
              <a:rPr lang="en-US" sz="2800" b="1" dirty="0"/>
              <a:t> 7 </a:t>
            </a:r>
            <a:r>
              <a:rPr lang="en-US" sz="2800" b="1" dirty="0" err="1"/>
              <a:t>Lựa</a:t>
            </a:r>
            <a:r>
              <a:rPr lang="en-US" sz="2800" b="1" dirty="0"/>
              <a:t> </a:t>
            </a:r>
            <a:r>
              <a:rPr lang="en-US" sz="2800" b="1" dirty="0" err="1"/>
              <a:t>chọn</a:t>
            </a:r>
            <a:r>
              <a:rPr lang="en-US" sz="2800" b="1" dirty="0"/>
              <a:t> </a:t>
            </a:r>
            <a:r>
              <a:rPr lang="en-US" sz="2800" b="1" dirty="0" err="1"/>
              <a:t>công</a:t>
            </a:r>
            <a:r>
              <a:rPr lang="en-US" sz="2800" b="1" dirty="0"/>
              <a:t> </a:t>
            </a:r>
            <a:r>
              <a:rPr lang="en-US" sz="2800" b="1" dirty="0" err="1"/>
              <a:t>nghệ</a:t>
            </a:r>
            <a:endParaRPr lang="en-US" sz="2800" dirty="0"/>
          </a:p>
          <a:p>
            <a:pPr marL="514350" indent="-514350">
              <a:buFont typeface="+mj-lt"/>
              <a:buAutoNum type="arabicPeriod"/>
            </a:pPr>
            <a:r>
              <a:rPr lang="en-US" sz="2800" b="1" dirty="0" err="1"/>
              <a:t>Chương</a:t>
            </a:r>
            <a:r>
              <a:rPr lang="en-US" sz="2800" b="1" dirty="0"/>
              <a:t> 8 </a:t>
            </a:r>
            <a:r>
              <a:rPr lang="en-US" sz="2800" b="1" dirty="0" err="1"/>
              <a:t>Thiết</a:t>
            </a:r>
            <a:r>
              <a:rPr lang="en-US" sz="2800" b="1" dirty="0"/>
              <a:t> </a:t>
            </a:r>
            <a:r>
              <a:rPr lang="en-US" sz="2800" b="1" dirty="0" err="1"/>
              <a:t>kế</a:t>
            </a:r>
            <a:r>
              <a:rPr lang="en-US" sz="2800" b="1" dirty="0"/>
              <a:t> </a:t>
            </a:r>
            <a:r>
              <a:rPr lang="en-US" sz="2800" b="1" dirty="0" err="1"/>
              <a:t>các</a:t>
            </a:r>
            <a:r>
              <a:rPr lang="en-US" sz="2800" b="1" dirty="0"/>
              <a:t> </a:t>
            </a:r>
            <a:r>
              <a:rPr lang="en-US" sz="2800" b="1" dirty="0" err="1"/>
              <a:t>hệ</a:t>
            </a:r>
            <a:r>
              <a:rPr lang="en-US" sz="2800" b="1" dirty="0"/>
              <a:t> </a:t>
            </a:r>
            <a:r>
              <a:rPr lang="en-US" sz="2800" b="1" dirty="0" err="1"/>
              <a:t>thống</a:t>
            </a:r>
            <a:r>
              <a:rPr lang="en-US" sz="2800" b="1" dirty="0"/>
              <a:t> con</a:t>
            </a:r>
            <a:endParaRPr lang="en-US" sz="2800" dirty="0"/>
          </a:p>
          <a:p>
            <a:pPr marL="514350" indent="-514350">
              <a:buFont typeface="+mj-lt"/>
              <a:buAutoNum type="arabicPeriod"/>
            </a:pPr>
            <a:endParaRPr lang="en-US" sz="2800" dirty="0"/>
          </a:p>
        </p:txBody>
      </p:sp>
      <p:sp>
        <p:nvSpPr>
          <p:cNvPr id="4" name="Slide Number Placeholder 3"/>
          <p:cNvSpPr>
            <a:spLocks noGrp="1"/>
          </p:cNvSpPr>
          <p:nvPr>
            <p:ph type="sldNum" sz="quarter" idx="4294967295"/>
          </p:nvPr>
        </p:nvSpPr>
        <p:spPr>
          <a:xfrm>
            <a:off x="5498513" y="6295841"/>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a:t>
            </a:fld>
            <a:endParaRPr lang="en-US" dirty="0">
              <a:solidFill>
                <a:srgbClr val="7F7F7F"/>
              </a:solidFill>
            </a:endParaRPr>
          </a:p>
        </p:txBody>
      </p:sp>
    </p:spTree>
    <p:extLst>
      <p:ext uri="{BB962C8B-B14F-4D97-AF65-F5344CB8AC3E}">
        <p14:creationId xmlns:p14="http://schemas.microsoft.com/office/powerpoint/2010/main" val="110442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3539109"/>
            <a:ext cx="1928495" cy="894476"/>
          </a:xfrm>
          <a:prstGeom prst="rect">
            <a:avLst/>
          </a:prstGeom>
        </p:spPr>
        <p:txBody>
          <a:bodyPr vert="horz" wrap="square" lIns="0" tIns="47625" rIns="0" bIns="0" rtlCol="0">
            <a:spAutoFit/>
          </a:bodyPr>
          <a:lstStyle/>
          <a:p>
            <a:pPr marL="12700" marR="5080" algn="just">
              <a:lnSpc>
                <a:spcPts val="2160"/>
              </a:lnSpc>
              <a:spcBef>
                <a:spcPts val="375"/>
              </a:spcBef>
            </a:pPr>
            <a:r>
              <a:rPr sz="2000" i="1" spc="-95" dirty="0">
                <a:solidFill>
                  <a:srgbClr val="585858"/>
                </a:solidFill>
                <a:latin typeface="Arial"/>
                <a:cs typeface="Arial"/>
              </a:rPr>
              <a:t>UML </a:t>
            </a:r>
            <a:r>
              <a:rPr sz="2000" i="1" spc="20" dirty="0">
                <a:solidFill>
                  <a:srgbClr val="585858"/>
                </a:solidFill>
                <a:latin typeface="Arial"/>
                <a:cs typeface="Arial"/>
              </a:rPr>
              <a:t>là </a:t>
            </a:r>
            <a:r>
              <a:rPr sz="2000" i="1" spc="-10" dirty="0">
                <a:solidFill>
                  <a:srgbClr val="585858"/>
                </a:solidFill>
                <a:latin typeface="Arial"/>
                <a:cs typeface="Arial"/>
              </a:rPr>
              <a:t>ngôn</a:t>
            </a:r>
            <a:r>
              <a:rPr sz="2000" i="1" spc="-45" dirty="0">
                <a:solidFill>
                  <a:srgbClr val="585858"/>
                </a:solidFill>
                <a:latin typeface="Arial"/>
                <a:cs typeface="Arial"/>
              </a:rPr>
              <a:t> </a:t>
            </a:r>
            <a:r>
              <a:rPr sz="2000" i="1" spc="-40" dirty="0">
                <a:solidFill>
                  <a:srgbClr val="585858"/>
                </a:solidFill>
                <a:latin typeface="Arial"/>
                <a:cs typeface="Arial"/>
              </a:rPr>
              <a:t>ngữ  </a:t>
            </a:r>
            <a:r>
              <a:rPr sz="2000" i="1" spc="-45" dirty="0">
                <a:solidFill>
                  <a:srgbClr val="585858"/>
                </a:solidFill>
                <a:latin typeface="Arial"/>
                <a:cs typeface="Arial"/>
              </a:rPr>
              <a:t>hợp </a:t>
            </a:r>
            <a:r>
              <a:rPr sz="2000" i="1" spc="20" dirty="0">
                <a:solidFill>
                  <a:srgbClr val="585858"/>
                </a:solidFill>
                <a:latin typeface="Arial"/>
                <a:cs typeface="Arial"/>
              </a:rPr>
              <a:t>nhất </a:t>
            </a:r>
            <a:r>
              <a:rPr sz="2000" i="1" spc="-95" dirty="0">
                <a:solidFill>
                  <a:srgbClr val="585858"/>
                </a:solidFill>
                <a:latin typeface="Arial"/>
                <a:cs typeface="Arial"/>
              </a:rPr>
              <a:t>các </a:t>
            </a:r>
            <a:r>
              <a:rPr sz="2000" i="1" spc="5" dirty="0">
                <a:solidFill>
                  <a:srgbClr val="585858"/>
                </a:solidFill>
                <a:latin typeface="Arial"/>
                <a:cs typeface="Arial"/>
              </a:rPr>
              <a:t>mô  </a:t>
            </a:r>
            <a:r>
              <a:rPr sz="2000" i="1" spc="-10" dirty="0">
                <a:solidFill>
                  <a:srgbClr val="585858"/>
                </a:solidFill>
                <a:latin typeface="Arial"/>
                <a:cs typeface="Arial"/>
              </a:rPr>
              <a:t>hình </a:t>
            </a:r>
            <a:r>
              <a:rPr sz="2000" i="1" spc="-45" dirty="0">
                <a:solidFill>
                  <a:srgbClr val="585858"/>
                </a:solidFill>
                <a:latin typeface="Arial"/>
                <a:cs typeface="Arial"/>
              </a:rPr>
              <a:t>khác</a:t>
            </a:r>
            <a:r>
              <a:rPr sz="2000" i="1" spc="-70" dirty="0">
                <a:solidFill>
                  <a:srgbClr val="585858"/>
                </a:solidFill>
                <a:latin typeface="Arial"/>
                <a:cs typeface="Arial"/>
              </a:rPr>
              <a:t> </a:t>
            </a:r>
            <a:r>
              <a:rPr sz="2000" i="1" dirty="0">
                <a:solidFill>
                  <a:srgbClr val="585858"/>
                </a:solidFill>
                <a:latin typeface="Arial"/>
                <a:cs typeface="Arial"/>
              </a:rPr>
              <a:t>nhau</a:t>
            </a:r>
            <a:endParaRPr sz="2000">
              <a:latin typeface="Arial"/>
              <a:cs typeface="Arial"/>
            </a:endParaRPr>
          </a:p>
        </p:txBody>
      </p:sp>
      <p:sp>
        <p:nvSpPr>
          <p:cNvPr id="3" name="object 3"/>
          <p:cNvSpPr txBox="1">
            <a:spLocks noGrp="1"/>
          </p:cNvSpPr>
          <p:nvPr>
            <p:ph type="title"/>
          </p:nvPr>
        </p:nvSpPr>
        <p:spPr>
          <a:xfrm>
            <a:off x="2575053" y="730454"/>
            <a:ext cx="5561965" cy="567463"/>
          </a:xfrm>
          <a:prstGeom prst="rect">
            <a:avLst/>
          </a:prstGeom>
        </p:spPr>
        <p:txBody>
          <a:bodyPr vert="horz" wrap="square" lIns="0" tIns="13335" rIns="0" bIns="0" rtlCol="0" anchor="t">
            <a:spAutoFit/>
          </a:bodyPr>
          <a:lstStyle/>
          <a:p>
            <a:pPr marL="12700">
              <a:spcBef>
                <a:spcPts val="105"/>
              </a:spcBef>
            </a:pPr>
            <a:r>
              <a:rPr spc="155" dirty="0"/>
              <a:t>Lịch</a:t>
            </a:r>
            <a:r>
              <a:rPr spc="-320" dirty="0"/>
              <a:t> </a:t>
            </a:r>
            <a:r>
              <a:rPr spc="-30" dirty="0"/>
              <a:t>sử</a:t>
            </a:r>
            <a:r>
              <a:rPr spc="-335" dirty="0"/>
              <a:t> </a:t>
            </a:r>
            <a:r>
              <a:rPr spc="120" dirty="0"/>
              <a:t>phát</a:t>
            </a:r>
            <a:r>
              <a:rPr spc="-325" dirty="0"/>
              <a:t> </a:t>
            </a:r>
            <a:r>
              <a:rPr spc="10" dirty="0"/>
              <a:t>triển</a:t>
            </a:r>
            <a:r>
              <a:rPr spc="-340" dirty="0"/>
              <a:t> </a:t>
            </a:r>
            <a:r>
              <a:rPr spc="254" dirty="0"/>
              <a:t>của</a:t>
            </a:r>
            <a:r>
              <a:rPr spc="-325" dirty="0"/>
              <a:t> </a:t>
            </a:r>
            <a:r>
              <a:rPr spc="130" dirty="0"/>
              <a:t>UML</a:t>
            </a:r>
          </a:p>
        </p:txBody>
      </p:sp>
      <p:sp>
        <p:nvSpPr>
          <p:cNvPr id="4" name="object 4"/>
          <p:cNvSpPr txBox="1"/>
          <p:nvPr/>
        </p:nvSpPr>
        <p:spPr>
          <a:xfrm>
            <a:off x="5031104" y="2709165"/>
            <a:ext cx="1035050" cy="1129665"/>
          </a:xfrm>
          <a:prstGeom prst="rect">
            <a:avLst/>
          </a:prstGeom>
        </p:spPr>
        <p:txBody>
          <a:bodyPr vert="horz" wrap="square" lIns="0" tIns="8255" rIns="0" bIns="0" rtlCol="0">
            <a:spAutoFit/>
          </a:bodyPr>
          <a:lstStyle/>
          <a:p>
            <a:pPr marL="12700" marR="12065" indent="492759">
              <a:lnSpc>
                <a:spcPct val="131900"/>
              </a:lnSpc>
              <a:spcBef>
                <a:spcPts val="65"/>
              </a:spcBef>
            </a:pPr>
            <a:r>
              <a:rPr sz="1200" spc="-5" dirty="0">
                <a:solidFill>
                  <a:srgbClr val="FF0000"/>
                </a:solidFill>
                <a:latin typeface="Arial"/>
                <a:cs typeface="Arial"/>
              </a:rPr>
              <a:t>Meyer  </a:t>
            </a:r>
            <a:r>
              <a:rPr sz="1100" i="1" dirty="0">
                <a:solidFill>
                  <a:srgbClr val="FF0000"/>
                </a:solidFill>
                <a:latin typeface="Arial"/>
                <a:cs typeface="Arial"/>
              </a:rPr>
              <a:t>Before and</a:t>
            </a:r>
            <a:r>
              <a:rPr sz="1100" i="1" spc="-110" dirty="0">
                <a:solidFill>
                  <a:srgbClr val="FF0000"/>
                </a:solidFill>
                <a:latin typeface="Arial"/>
                <a:cs typeface="Arial"/>
              </a:rPr>
              <a:t> </a:t>
            </a:r>
            <a:r>
              <a:rPr sz="1100" i="1" dirty="0">
                <a:solidFill>
                  <a:srgbClr val="FF0000"/>
                </a:solidFill>
                <a:latin typeface="Arial"/>
                <a:cs typeface="Arial"/>
              </a:rPr>
              <a:t>after  </a:t>
            </a:r>
            <a:r>
              <a:rPr sz="1100" i="1" spc="-5" dirty="0">
                <a:solidFill>
                  <a:srgbClr val="FF0000"/>
                </a:solidFill>
                <a:latin typeface="Arial"/>
                <a:cs typeface="Arial"/>
              </a:rPr>
              <a:t>conditions</a:t>
            </a:r>
            <a:endParaRPr sz="1100">
              <a:latin typeface="Arial"/>
              <a:cs typeface="Arial"/>
            </a:endParaRPr>
          </a:p>
          <a:p>
            <a:pPr marR="66675" algn="r">
              <a:spcBef>
                <a:spcPts val="445"/>
              </a:spcBef>
            </a:pPr>
            <a:r>
              <a:rPr sz="1200" spc="-5" dirty="0">
                <a:solidFill>
                  <a:srgbClr val="FF0000"/>
                </a:solidFill>
                <a:latin typeface="Arial"/>
                <a:cs typeface="Arial"/>
              </a:rPr>
              <a:t>Harel</a:t>
            </a:r>
            <a:endParaRPr sz="1200">
              <a:latin typeface="Arial"/>
              <a:cs typeface="Arial"/>
            </a:endParaRPr>
          </a:p>
          <a:p>
            <a:pPr marR="5080" algn="r">
              <a:spcBef>
                <a:spcPts val="105"/>
              </a:spcBef>
            </a:pPr>
            <a:r>
              <a:rPr sz="1100" i="1" dirty="0">
                <a:solidFill>
                  <a:srgbClr val="FF0000"/>
                </a:solidFill>
                <a:latin typeface="Arial"/>
                <a:cs typeface="Arial"/>
              </a:rPr>
              <a:t>State</a:t>
            </a:r>
            <a:r>
              <a:rPr sz="1100" i="1" spc="-114" dirty="0">
                <a:solidFill>
                  <a:srgbClr val="FF0000"/>
                </a:solidFill>
                <a:latin typeface="Arial"/>
                <a:cs typeface="Arial"/>
              </a:rPr>
              <a:t> </a:t>
            </a:r>
            <a:r>
              <a:rPr sz="1100" i="1" dirty="0">
                <a:solidFill>
                  <a:srgbClr val="FF0000"/>
                </a:solidFill>
                <a:latin typeface="Arial"/>
                <a:cs typeface="Arial"/>
              </a:rPr>
              <a:t>charts</a:t>
            </a:r>
            <a:endParaRPr sz="1100">
              <a:latin typeface="Arial"/>
              <a:cs typeface="Arial"/>
            </a:endParaRPr>
          </a:p>
        </p:txBody>
      </p:sp>
      <p:sp>
        <p:nvSpPr>
          <p:cNvPr id="5" name="object 5"/>
          <p:cNvSpPr txBox="1"/>
          <p:nvPr/>
        </p:nvSpPr>
        <p:spPr>
          <a:xfrm>
            <a:off x="8635745" y="2715524"/>
            <a:ext cx="1461770" cy="1847850"/>
          </a:xfrm>
          <a:prstGeom prst="rect">
            <a:avLst/>
          </a:prstGeom>
        </p:spPr>
        <p:txBody>
          <a:bodyPr vert="horz" wrap="square" lIns="0" tIns="62865" rIns="0" bIns="0" rtlCol="0">
            <a:spAutoFit/>
          </a:bodyPr>
          <a:lstStyle/>
          <a:p>
            <a:pPr marL="12700">
              <a:spcBef>
                <a:spcPts val="495"/>
              </a:spcBef>
            </a:pPr>
            <a:r>
              <a:rPr sz="1200" spc="-5" dirty="0">
                <a:solidFill>
                  <a:srgbClr val="FF0000"/>
                </a:solidFill>
                <a:latin typeface="Arial"/>
                <a:cs typeface="Arial"/>
              </a:rPr>
              <a:t>Fusion</a:t>
            </a:r>
            <a:endParaRPr sz="1200">
              <a:latin typeface="Arial"/>
              <a:cs typeface="Arial"/>
            </a:endParaRPr>
          </a:p>
          <a:p>
            <a:pPr marL="12700" marR="5080">
              <a:lnSpc>
                <a:spcPts val="1800"/>
              </a:lnSpc>
              <a:spcBef>
                <a:spcPts val="35"/>
              </a:spcBef>
            </a:pPr>
            <a:r>
              <a:rPr sz="1100" i="1" dirty="0">
                <a:solidFill>
                  <a:srgbClr val="FF0000"/>
                </a:solidFill>
                <a:latin typeface="Arial"/>
                <a:cs typeface="Arial"/>
              </a:rPr>
              <a:t>Operation</a:t>
            </a:r>
            <a:r>
              <a:rPr sz="1100" i="1" spc="-120" dirty="0">
                <a:solidFill>
                  <a:srgbClr val="FF0000"/>
                </a:solidFill>
                <a:latin typeface="Arial"/>
                <a:cs typeface="Arial"/>
              </a:rPr>
              <a:t> </a:t>
            </a:r>
            <a:r>
              <a:rPr sz="1100" i="1" dirty="0">
                <a:solidFill>
                  <a:srgbClr val="FF0000"/>
                </a:solidFill>
                <a:latin typeface="Arial"/>
                <a:cs typeface="Arial"/>
              </a:rPr>
              <a:t>descriptions,  message</a:t>
            </a:r>
            <a:r>
              <a:rPr sz="1100" i="1" spc="-35" dirty="0">
                <a:solidFill>
                  <a:srgbClr val="FF0000"/>
                </a:solidFill>
                <a:latin typeface="Arial"/>
                <a:cs typeface="Arial"/>
              </a:rPr>
              <a:t> </a:t>
            </a:r>
            <a:r>
              <a:rPr sz="1100" i="1" spc="-5" dirty="0">
                <a:solidFill>
                  <a:srgbClr val="FF0000"/>
                </a:solidFill>
                <a:latin typeface="Arial"/>
                <a:cs typeface="Arial"/>
              </a:rPr>
              <a:t>numbering</a:t>
            </a:r>
            <a:endParaRPr sz="1100">
              <a:latin typeface="Arial"/>
              <a:cs typeface="Arial"/>
            </a:endParaRPr>
          </a:p>
          <a:p>
            <a:pPr marL="17780">
              <a:spcBef>
                <a:spcPts val="305"/>
              </a:spcBef>
            </a:pPr>
            <a:r>
              <a:rPr sz="1200" dirty="0">
                <a:solidFill>
                  <a:srgbClr val="FF0000"/>
                </a:solidFill>
                <a:latin typeface="Arial"/>
                <a:cs typeface="Arial"/>
              </a:rPr>
              <a:t>Embley</a:t>
            </a:r>
            <a:endParaRPr sz="1200">
              <a:latin typeface="Arial"/>
              <a:cs typeface="Arial"/>
            </a:endParaRPr>
          </a:p>
          <a:p>
            <a:pPr marL="12700" marR="314325">
              <a:lnSpc>
                <a:spcPts val="1800"/>
              </a:lnSpc>
              <a:spcBef>
                <a:spcPts val="55"/>
              </a:spcBef>
            </a:pPr>
            <a:r>
              <a:rPr sz="1100" i="1" spc="-5" dirty="0">
                <a:solidFill>
                  <a:srgbClr val="FF0000"/>
                </a:solidFill>
                <a:latin typeface="Arial"/>
                <a:cs typeface="Arial"/>
              </a:rPr>
              <a:t>Singleton</a:t>
            </a:r>
            <a:r>
              <a:rPr sz="1100" i="1" spc="-30" dirty="0">
                <a:solidFill>
                  <a:srgbClr val="FF0000"/>
                </a:solidFill>
                <a:latin typeface="Arial"/>
                <a:cs typeface="Arial"/>
              </a:rPr>
              <a:t> </a:t>
            </a:r>
            <a:r>
              <a:rPr sz="1100" i="1" spc="-5" dirty="0">
                <a:solidFill>
                  <a:srgbClr val="FF0000"/>
                </a:solidFill>
                <a:latin typeface="Arial"/>
                <a:cs typeface="Arial"/>
              </a:rPr>
              <a:t>classes,  High</a:t>
            </a:r>
            <a:r>
              <a:rPr sz="1100" spc="-5" dirty="0">
                <a:solidFill>
                  <a:srgbClr val="FF0000"/>
                </a:solidFill>
                <a:latin typeface="Arial"/>
                <a:cs typeface="Arial"/>
              </a:rPr>
              <a:t>-</a:t>
            </a:r>
            <a:r>
              <a:rPr sz="1100" i="1" spc="-5" dirty="0">
                <a:solidFill>
                  <a:srgbClr val="FF0000"/>
                </a:solidFill>
                <a:latin typeface="Arial"/>
                <a:cs typeface="Arial"/>
              </a:rPr>
              <a:t>level</a:t>
            </a:r>
            <a:r>
              <a:rPr sz="1100" i="1" dirty="0">
                <a:solidFill>
                  <a:srgbClr val="FF0000"/>
                </a:solidFill>
                <a:latin typeface="Arial"/>
                <a:cs typeface="Arial"/>
              </a:rPr>
              <a:t> </a:t>
            </a:r>
            <a:r>
              <a:rPr sz="1100" i="1" spc="-5" dirty="0">
                <a:solidFill>
                  <a:srgbClr val="FF0000"/>
                </a:solidFill>
                <a:latin typeface="Arial"/>
                <a:cs typeface="Arial"/>
              </a:rPr>
              <a:t>view</a:t>
            </a:r>
            <a:endParaRPr sz="1100">
              <a:latin typeface="Arial"/>
              <a:cs typeface="Arial"/>
            </a:endParaRPr>
          </a:p>
          <a:p>
            <a:pPr marL="17780">
              <a:spcBef>
                <a:spcPts val="600"/>
              </a:spcBef>
            </a:pPr>
            <a:r>
              <a:rPr sz="1200" dirty="0">
                <a:solidFill>
                  <a:srgbClr val="FF0000"/>
                </a:solidFill>
                <a:latin typeface="Arial"/>
                <a:cs typeface="Arial"/>
              </a:rPr>
              <a:t>Wirfs-Brock</a:t>
            </a:r>
            <a:endParaRPr sz="1200">
              <a:latin typeface="Arial"/>
              <a:cs typeface="Arial"/>
            </a:endParaRPr>
          </a:p>
          <a:p>
            <a:pPr marL="12700">
              <a:spcBef>
                <a:spcPts val="114"/>
              </a:spcBef>
            </a:pPr>
            <a:r>
              <a:rPr sz="1100" i="1" spc="-5" dirty="0">
                <a:solidFill>
                  <a:srgbClr val="FF0000"/>
                </a:solidFill>
                <a:latin typeface="Arial"/>
                <a:cs typeface="Arial"/>
              </a:rPr>
              <a:t>Responsibilities</a:t>
            </a:r>
            <a:endParaRPr sz="1100">
              <a:latin typeface="Arial"/>
              <a:cs typeface="Arial"/>
            </a:endParaRPr>
          </a:p>
        </p:txBody>
      </p:sp>
      <p:sp>
        <p:nvSpPr>
          <p:cNvPr id="6" name="object 6"/>
          <p:cNvSpPr txBox="1"/>
          <p:nvPr/>
        </p:nvSpPr>
        <p:spPr>
          <a:xfrm>
            <a:off x="8525003" y="4820539"/>
            <a:ext cx="382905" cy="197490"/>
          </a:xfrm>
          <a:prstGeom prst="rect">
            <a:avLst/>
          </a:prstGeom>
        </p:spPr>
        <p:txBody>
          <a:bodyPr vert="horz" wrap="square" lIns="0" tIns="12700" rIns="0" bIns="0" rtlCol="0">
            <a:spAutoFit/>
          </a:bodyPr>
          <a:lstStyle/>
          <a:p>
            <a:pPr marL="12700">
              <a:spcBef>
                <a:spcPts val="100"/>
              </a:spcBef>
            </a:pPr>
            <a:r>
              <a:rPr sz="1200" dirty="0">
                <a:solidFill>
                  <a:srgbClr val="FF0000"/>
                </a:solidFill>
                <a:latin typeface="Arial"/>
                <a:cs typeface="Arial"/>
              </a:rPr>
              <a:t>O</a:t>
            </a:r>
            <a:r>
              <a:rPr sz="1200" spc="5" dirty="0">
                <a:solidFill>
                  <a:srgbClr val="FF0000"/>
                </a:solidFill>
                <a:latin typeface="Arial"/>
                <a:cs typeface="Arial"/>
              </a:rPr>
              <a:t>d</a:t>
            </a:r>
            <a:r>
              <a:rPr sz="1200" spc="-5" dirty="0">
                <a:solidFill>
                  <a:srgbClr val="FF0000"/>
                </a:solidFill>
                <a:latin typeface="Arial"/>
                <a:cs typeface="Arial"/>
              </a:rPr>
              <a:t>ell</a:t>
            </a:r>
            <a:endParaRPr sz="1200">
              <a:latin typeface="Arial"/>
              <a:cs typeface="Arial"/>
            </a:endParaRPr>
          </a:p>
        </p:txBody>
      </p:sp>
      <p:sp>
        <p:nvSpPr>
          <p:cNvPr id="7" name="object 7"/>
          <p:cNvSpPr txBox="1"/>
          <p:nvPr/>
        </p:nvSpPr>
        <p:spPr>
          <a:xfrm>
            <a:off x="8535669" y="5277104"/>
            <a:ext cx="848994" cy="182101"/>
          </a:xfrm>
          <a:prstGeom prst="rect">
            <a:avLst/>
          </a:prstGeom>
        </p:spPr>
        <p:txBody>
          <a:bodyPr vert="horz" wrap="square" lIns="0" tIns="12700" rIns="0" bIns="0" rtlCol="0">
            <a:spAutoFit/>
          </a:bodyPr>
          <a:lstStyle/>
          <a:p>
            <a:pPr marL="12700">
              <a:spcBef>
                <a:spcPts val="100"/>
              </a:spcBef>
            </a:pPr>
            <a:r>
              <a:rPr sz="1100" i="1" spc="-5" dirty="0">
                <a:solidFill>
                  <a:srgbClr val="FF0000"/>
                </a:solidFill>
                <a:latin typeface="Arial"/>
                <a:cs typeface="Arial"/>
              </a:rPr>
              <a:t>Classification</a:t>
            </a:r>
            <a:endParaRPr sz="1100">
              <a:latin typeface="Arial"/>
              <a:cs typeface="Arial"/>
            </a:endParaRPr>
          </a:p>
        </p:txBody>
      </p:sp>
      <p:sp>
        <p:nvSpPr>
          <p:cNvPr id="8" name="object 8"/>
          <p:cNvSpPr txBox="1"/>
          <p:nvPr/>
        </p:nvSpPr>
        <p:spPr>
          <a:xfrm>
            <a:off x="5307585" y="5277104"/>
            <a:ext cx="1034415" cy="182101"/>
          </a:xfrm>
          <a:prstGeom prst="rect">
            <a:avLst/>
          </a:prstGeom>
        </p:spPr>
        <p:txBody>
          <a:bodyPr vert="horz" wrap="square" lIns="0" tIns="12700" rIns="0" bIns="0" rtlCol="0">
            <a:spAutoFit/>
          </a:bodyPr>
          <a:lstStyle/>
          <a:p>
            <a:pPr marL="12700">
              <a:spcBef>
                <a:spcPts val="100"/>
              </a:spcBef>
            </a:pPr>
            <a:r>
              <a:rPr sz="1100" i="1" dirty="0">
                <a:solidFill>
                  <a:srgbClr val="FF0000"/>
                </a:solidFill>
                <a:latin typeface="Arial"/>
                <a:cs typeface="Arial"/>
              </a:rPr>
              <a:t>Object</a:t>
            </a:r>
            <a:r>
              <a:rPr sz="1100" i="1" spc="-60" dirty="0">
                <a:solidFill>
                  <a:srgbClr val="FF0000"/>
                </a:solidFill>
                <a:latin typeface="Arial"/>
                <a:cs typeface="Arial"/>
              </a:rPr>
              <a:t> </a:t>
            </a:r>
            <a:r>
              <a:rPr sz="1100" i="1" spc="-5" dirty="0">
                <a:solidFill>
                  <a:srgbClr val="FF0000"/>
                </a:solidFill>
                <a:latin typeface="Arial"/>
                <a:cs typeface="Arial"/>
              </a:rPr>
              <a:t>lifecycles</a:t>
            </a:r>
            <a:endParaRPr sz="1100">
              <a:latin typeface="Arial"/>
              <a:cs typeface="Arial"/>
            </a:endParaRPr>
          </a:p>
        </p:txBody>
      </p:sp>
      <p:sp>
        <p:nvSpPr>
          <p:cNvPr id="9" name="object 9"/>
          <p:cNvSpPr txBox="1"/>
          <p:nvPr/>
        </p:nvSpPr>
        <p:spPr>
          <a:xfrm>
            <a:off x="4685792" y="4106198"/>
            <a:ext cx="1583690" cy="922655"/>
          </a:xfrm>
          <a:prstGeom prst="rect">
            <a:avLst/>
          </a:prstGeom>
        </p:spPr>
        <p:txBody>
          <a:bodyPr vert="horz" wrap="square" lIns="0" tIns="14604" rIns="0" bIns="0" rtlCol="0">
            <a:spAutoFit/>
          </a:bodyPr>
          <a:lstStyle/>
          <a:p>
            <a:pPr marL="12700" marR="172085" indent="408305">
              <a:lnSpc>
                <a:spcPct val="135000"/>
              </a:lnSpc>
              <a:spcBef>
                <a:spcPts val="114"/>
              </a:spcBef>
            </a:pPr>
            <a:r>
              <a:rPr sz="1200" dirty="0">
                <a:solidFill>
                  <a:srgbClr val="FF0000"/>
                </a:solidFill>
                <a:latin typeface="Arial"/>
                <a:cs typeface="Arial"/>
              </a:rPr>
              <a:t>Gamma, et.al  </a:t>
            </a:r>
            <a:r>
              <a:rPr sz="1100" i="1" dirty="0">
                <a:solidFill>
                  <a:srgbClr val="FF0000"/>
                </a:solidFill>
                <a:latin typeface="Arial"/>
                <a:cs typeface="Arial"/>
              </a:rPr>
              <a:t>Frameworks,</a:t>
            </a:r>
            <a:r>
              <a:rPr sz="1100" i="1" spc="-110" dirty="0">
                <a:solidFill>
                  <a:srgbClr val="FF0000"/>
                </a:solidFill>
                <a:latin typeface="Arial"/>
                <a:cs typeface="Arial"/>
              </a:rPr>
              <a:t> </a:t>
            </a:r>
            <a:r>
              <a:rPr sz="1100" i="1" dirty="0">
                <a:solidFill>
                  <a:srgbClr val="FF0000"/>
                </a:solidFill>
                <a:latin typeface="Arial"/>
                <a:cs typeface="Arial"/>
              </a:rPr>
              <a:t>patterns,  notes</a:t>
            </a:r>
            <a:endParaRPr sz="1100">
              <a:latin typeface="Arial"/>
              <a:cs typeface="Arial"/>
            </a:endParaRPr>
          </a:p>
          <a:p>
            <a:pPr marL="623570">
              <a:spcBef>
                <a:spcPts val="60"/>
              </a:spcBef>
            </a:pPr>
            <a:r>
              <a:rPr sz="1200" dirty="0">
                <a:solidFill>
                  <a:srgbClr val="FF0000"/>
                </a:solidFill>
                <a:latin typeface="Arial"/>
                <a:cs typeface="Arial"/>
              </a:rPr>
              <a:t>Shlaer-</a:t>
            </a:r>
            <a:r>
              <a:rPr sz="1200" spc="-80" dirty="0">
                <a:solidFill>
                  <a:srgbClr val="FF0000"/>
                </a:solidFill>
                <a:latin typeface="Arial"/>
                <a:cs typeface="Arial"/>
              </a:rPr>
              <a:t> </a:t>
            </a:r>
            <a:r>
              <a:rPr sz="1200" spc="-5" dirty="0">
                <a:solidFill>
                  <a:srgbClr val="FF0000"/>
                </a:solidFill>
                <a:latin typeface="Arial"/>
                <a:cs typeface="Arial"/>
              </a:rPr>
              <a:t>Mellor</a:t>
            </a:r>
            <a:endParaRPr sz="1200">
              <a:latin typeface="Arial"/>
              <a:cs typeface="Arial"/>
            </a:endParaRPr>
          </a:p>
        </p:txBody>
      </p:sp>
      <p:grpSp>
        <p:nvGrpSpPr>
          <p:cNvPr id="10" name="object 10"/>
          <p:cNvGrpSpPr/>
          <p:nvPr/>
        </p:nvGrpSpPr>
        <p:grpSpPr>
          <a:xfrm>
            <a:off x="6645148" y="3358173"/>
            <a:ext cx="1315085" cy="782955"/>
            <a:chOff x="5121147" y="3358172"/>
            <a:chExt cx="1315085" cy="782955"/>
          </a:xfrm>
        </p:grpSpPr>
        <p:sp>
          <p:nvSpPr>
            <p:cNvPr id="11" name="object 11"/>
            <p:cNvSpPr/>
            <p:nvPr/>
          </p:nvSpPr>
          <p:spPr>
            <a:xfrm>
              <a:off x="5126227" y="3363391"/>
              <a:ext cx="1303401" cy="77134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124322" y="3361347"/>
              <a:ext cx="1308735" cy="776605"/>
            </a:xfrm>
            <a:custGeom>
              <a:avLst/>
              <a:gdLst/>
              <a:ahLst/>
              <a:cxnLst/>
              <a:rect l="l" t="t" r="r" b="b"/>
              <a:pathLst>
                <a:path w="1308735" h="776604">
                  <a:moveTo>
                    <a:pt x="0" y="776439"/>
                  </a:moveTo>
                  <a:lnTo>
                    <a:pt x="1308227" y="776439"/>
                  </a:lnTo>
                  <a:lnTo>
                    <a:pt x="1308227" y="0"/>
                  </a:lnTo>
                  <a:lnTo>
                    <a:pt x="0" y="0"/>
                  </a:lnTo>
                  <a:lnTo>
                    <a:pt x="0" y="776439"/>
                  </a:lnTo>
                  <a:close/>
                </a:path>
              </a:pathLst>
            </a:custGeom>
            <a:ln w="6350">
              <a:solidFill>
                <a:srgbClr val="000000"/>
              </a:solidFill>
            </a:ln>
          </p:spPr>
          <p:txBody>
            <a:bodyPr wrap="square" lIns="0" tIns="0" rIns="0" bIns="0" rtlCol="0"/>
            <a:lstStyle/>
            <a:p>
              <a:endParaRPr/>
            </a:p>
          </p:txBody>
        </p:sp>
      </p:grpSp>
      <p:sp>
        <p:nvSpPr>
          <p:cNvPr id="13" name="object 13"/>
          <p:cNvSpPr txBox="1"/>
          <p:nvPr/>
        </p:nvSpPr>
        <p:spPr>
          <a:xfrm>
            <a:off x="7033006" y="2307081"/>
            <a:ext cx="601345"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Boo</a:t>
            </a:r>
            <a:r>
              <a:rPr sz="1600" dirty="0">
                <a:solidFill>
                  <a:srgbClr val="FF0000"/>
                </a:solidFill>
                <a:latin typeface="Arial"/>
                <a:cs typeface="Arial"/>
              </a:rPr>
              <a:t>c</a:t>
            </a:r>
            <a:r>
              <a:rPr sz="1600" spc="-5" dirty="0">
                <a:solidFill>
                  <a:srgbClr val="FF0000"/>
                </a:solidFill>
                <a:latin typeface="Arial"/>
                <a:cs typeface="Arial"/>
              </a:rPr>
              <a:t>h</a:t>
            </a:r>
            <a:endParaRPr sz="1600">
              <a:latin typeface="Arial"/>
              <a:cs typeface="Arial"/>
            </a:endParaRPr>
          </a:p>
        </p:txBody>
      </p:sp>
      <p:sp>
        <p:nvSpPr>
          <p:cNvPr id="14" name="object 14"/>
          <p:cNvSpPr txBox="1"/>
          <p:nvPr/>
        </p:nvSpPr>
        <p:spPr>
          <a:xfrm>
            <a:off x="5830316" y="2307081"/>
            <a:ext cx="1017269"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Rumbaugh</a:t>
            </a:r>
            <a:endParaRPr sz="1600">
              <a:latin typeface="Arial"/>
              <a:cs typeface="Arial"/>
            </a:endParaRPr>
          </a:p>
        </p:txBody>
      </p:sp>
      <p:sp>
        <p:nvSpPr>
          <p:cNvPr id="15" name="object 15"/>
          <p:cNvSpPr txBox="1"/>
          <p:nvPr/>
        </p:nvSpPr>
        <p:spPr>
          <a:xfrm>
            <a:off x="7925561" y="2307081"/>
            <a:ext cx="895350"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Jacobson</a:t>
            </a:r>
            <a:endParaRPr sz="1600">
              <a:latin typeface="Arial"/>
              <a:cs typeface="Arial"/>
            </a:endParaRPr>
          </a:p>
        </p:txBody>
      </p:sp>
      <p:grpSp>
        <p:nvGrpSpPr>
          <p:cNvPr id="16" name="object 16"/>
          <p:cNvGrpSpPr/>
          <p:nvPr/>
        </p:nvGrpSpPr>
        <p:grpSpPr>
          <a:xfrm>
            <a:off x="5991479" y="2578735"/>
            <a:ext cx="1363345" cy="1056640"/>
            <a:chOff x="4467478" y="2578735"/>
            <a:chExt cx="1363345" cy="1056640"/>
          </a:xfrm>
        </p:grpSpPr>
        <p:sp>
          <p:nvSpPr>
            <p:cNvPr id="17" name="object 17"/>
            <p:cNvSpPr/>
            <p:nvPr/>
          </p:nvSpPr>
          <p:spPr>
            <a:xfrm>
              <a:off x="4814697" y="2578734"/>
              <a:ext cx="1016000" cy="742315"/>
            </a:xfrm>
            <a:custGeom>
              <a:avLst/>
              <a:gdLst/>
              <a:ahLst/>
              <a:cxnLst/>
              <a:rect l="l" t="t" r="r" b="b"/>
              <a:pathLst>
                <a:path w="1016000" h="742314">
                  <a:moveTo>
                    <a:pt x="621919" y="725678"/>
                  </a:moveTo>
                  <a:lnTo>
                    <a:pt x="610450" y="681101"/>
                  </a:lnTo>
                  <a:lnTo>
                    <a:pt x="598043" y="632841"/>
                  </a:lnTo>
                  <a:lnTo>
                    <a:pt x="576427" y="651573"/>
                  </a:lnTo>
                  <a:lnTo>
                    <a:pt x="21590" y="11938"/>
                  </a:lnTo>
                  <a:lnTo>
                    <a:pt x="0" y="30734"/>
                  </a:lnTo>
                  <a:lnTo>
                    <a:pt x="554850" y="670267"/>
                  </a:lnTo>
                  <a:lnTo>
                    <a:pt x="533273" y="688975"/>
                  </a:lnTo>
                  <a:lnTo>
                    <a:pt x="621919" y="725678"/>
                  </a:lnTo>
                  <a:close/>
                </a:path>
                <a:path w="1016000" h="742314">
                  <a:moveTo>
                    <a:pt x="1015873" y="656209"/>
                  </a:moveTo>
                  <a:lnTo>
                    <a:pt x="987209" y="656132"/>
                  </a:lnTo>
                  <a:lnTo>
                    <a:pt x="989330" y="127"/>
                  </a:lnTo>
                  <a:lnTo>
                    <a:pt x="960755" y="0"/>
                  </a:lnTo>
                  <a:lnTo>
                    <a:pt x="958634" y="656043"/>
                  </a:lnTo>
                  <a:lnTo>
                    <a:pt x="930148" y="655955"/>
                  </a:lnTo>
                  <a:lnTo>
                    <a:pt x="972693" y="741807"/>
                  </a:lnTo>
                  <a:lnTo>
                    <a:pt x="1008697" y="670433"/>
                  </a:lnTo>
                  <a:lnTo>
                    <a:pt x="1015873" y="656209"/>
                  </a:lnTo>
                  <a:close/>
                </a:path>
              </a:pathLst>
            </a:custGeom>
            <a:solidFill>
              <a:srgbClr val="000000"/>
            </a:solidFill>
          </p:spPr>
          <p:txBody>
            <a:bodyPr wrap="square" lIns="0" tIns="0" rIns="0" bIns="0" rtlCol="0"/>
            <a:lstStyle/>
            <a:p>
              <a:endParaRPr/>
            </a:p>
          </p:txBody>
        </p:sp>
        <p:sp>
          <p:nvSpPr>
            <p:cNvPr id="18" name="object 18"/>
            <p:cNvSpPr/>
            <p:nvPr/>
          </p:nvSpPr>
          <p:spPr>
            <a:xfrm>
              <a:off x="4467479" y="2867532"/>
              <a:ext cx="568960" cy="767715"/>
            </a:xfrm>
            <a:custGeom>
              <a:avLst/>
              <a:gdLst/>
              <a:ahLst/>
              <a:cxnLst/>
              <a:rect l="l" t="t" r="r" b="b"/>
              <a:pathLst>
                <a:path w="568960" h="767714">
                  <a:moveTo>
                    <a:pt x="568579" y="695833"/>
                  </a:moveTo>
                  <a:lnTo>
                    <a:pt x="540105" y="681609"/>
                  </a:lnTo>
                  <a:lnTo>
                    <a:pt x="425704" y="624459"/>
                  </a:lnTo>
                  <a:lnTo>
                    <a:pt x="471462" y="681609"/>
                  </a:lnTo>
                  <a:lnTo>
                    <a:pt x="56515" y="681609"/>
                  </a:lnTo>
                  <a:lnTo>
                    <a:pt x="56515" y="710184"/>
                  </a:lnTo>
                  <a:lnTo>
                    <a:pt x="471373" y="710184"/>
                  </a:lnTo>
                  <a:lnTo>
                    <a:pt x="425704" y="767334"/>
                  </a:lnTo>
                  <a:lnTo>
                    <a:pt x="539902" y="710184"/>
                  </a:lnTo>
                  <a:lnTo>
                    <a:pt x="568579" y="695833"/>
                  </a:lnTo>
                  <a:close/>
                </a:path>
                <a:path w="568960" h="767714">
                  <a:moveTo>
                    <a:pt x="568579" y="548894"/>
                  </a:moveTo>
                  <a:lnTo>
                    <a:pt x="551154" y="499745"/>
                  </a:lnTo>
                  <a:lnTo>
                    <a:pt x="515239" y="398399"/>
                  </a:lnTo>
                  <a:lnTo>
                    <a:pt x="508533" y="471246"/>
                  </a:lnTo>
                  <a:lnTo>
                    <a:pt x="506857" y="469633"/>
                  </a:lnTo>
                  <a:lnTo>
                    <a:pt x="506857" y="489458"/>
                  </a:lnTo>
                  <a:lnTo>
                    <a:pt x="496951" y="499745"/>
                  </a:lnTo>
                  <a:lnTo>
                    <a:pt x="506831" y="489470"/>
                  </a:lnTo>
                  <a:lnTo>
                    <a:pt x="506857" y="469633"/>
                  </a:lnTo>
                  <a:lnTo>
                    <a:pt x="19812" y="0"/>
                  </a:lnTo>
                  <a:lnTo>
                    <a:pt x="0" y="20574"/>
                  </a:lnTo>
                  <a:lnTo>
                    <a:pt x="488696" y="491794"/>
                  </a:lnTo>
                  <a:lnTo>
                    <a:pt x="416052" y="501142"/>
                  </a:lnTo>
                  <a:lnTo>
                    <a:pt x="568579" y="548894"/>
                  </a:lnTo>
                  <a:close/>
                </a:path>
              </a:pathLst>
            </a:custGeom>
            <a:solidFill>
              <a:srgbClr val="585858"/>
            </a:solidFill>
          </p:spPr>
          <p:txBody>
            <a:bodyPr wrap="square" lIns="0" tIns="0" rIns="0" bIns="0" rtlCol="0"/>
            <a:lstStyle/>
            <a:p>
              <a:endParaRPr/>
            </a:p>
          </p:txBody>
        </p:sp>
      </p:grpSp>
      <p:grpSp>
        <p:nvGrpSpPr>
          <p:cNvPr id="19" name="object 19"/>
          <p:cNvGrpSpPr/>
          <p:nvPr/>
        </p:nvGrpSpPr>
        <p:grpSpPr>
          <a:xfrm>
            <a:off x="7721473" y="2583942"/>
            <a:ext cx="896619" cy="783590"/>
            <a:chOff x="6197472" y="2583942"/>
            <a:chExt cx="896619" cy="783590"/>
          </a:xfrm>
        </p:grpSpPr>
        <p:sp>
          <p:nvSpPr>
            <p:cNvPr id="20" name="object 20"/>
            <p:cNvSpPr/>
            <p:nvPr/>
          </p:nvSpPr>
          <p:spPr>
            <a:xfrm>
              <a:off x="6197472" y="2583942"/>
              <a:ext cx="626745" cy="711200"/>
            </a:xfrm>
            <a:custGeom>
              <a:avLst/>
              <a:gdLst/>
              <a:ahLst/>
              <a:cxnLst/>
              <a:rect l="l" t="t" r="r" b="b"/>
              <a:pathLst>
                <a:path w="626745" h="711200">
                  <a:moveTo>
                    <a:pt x="24384" y="618236"/>
                  </a:moveTo>
                  <a:lnTo>
                    <a:pt x="0" y="710946"/>
                  </a:lnTo>
                  <a:lnTo>
                    <a:pt x="88773" y="674751"/>
                  </a:lnTo>
                  <a:lnTo>
                    <a:pt x="79512" y="666623"/>
                  </a:lnTo>
                  <a:lnTo>
                    <a:pt x="57912" y="666623"/>
                  </a:lnTo>
                  <a:lnTo>
                    <a:pt x="36449" y="647827"/>
                  </a:lnTo>
                  <a:lnTo>
                    <a:pt x="45866" y="637091"/>
                  </a:lnTo>
                  <a:lnTo>
                    <a:pt x="24384" y="618236"/>
                  </a:lnTo>
                  <a:close/>
                </a:path>
                <a:path w="626745" h="711200">
                  <a:moveTo>
                    <a:pt x="45866" y="637091"/>
                  </a:moveTo>
                  <a:lnTo>
                    <a:pt x="36449" y="647827"/>
                  </a:lnTo>
                  <a:lnTo>
                    <a:pt x="57912" y="666623"/>
                  </a:lnTo>
                  <a:lnTo>
                    <a:pt x="67308" y="655911"/>
                  </a:lnTo>
                  <a:lnTo>
                    <a:pt x="45866" y="637091"/>
                  </a:lnTo>
                  <a:close/>
                </a:path>
                <a:path w="626745" h="711200">
                  <a:moveTo>
                    <a:pt x="67308" y="655911"/>
                  </a:moveTo>
                  <a:lnTo>
                    <a:pt x="57912" y="666623"/>
                  </a:lnTo>
                  <a:lnTo>
                    <a:pt x="79512" y="666623"/>
                  </a:lnTo>
                  <a:lnTo>
                    <a:pt x="67308" y="655911"/>
                  </a:lnTo>
                  <a:close/>
                </a:path>
                <a:path w="626745" h="711200">
                  <a:moveTo>
                    <a:pt x="604774" y="0"/>
                  </a:moveTo>
                  <a:lnTo>
                    <a:pt x="45866" y="637091"/>
                  </a:lnTo>
                  <a:lnTo>
                    <a:pt x="67308" y="655911"/>
                  </a:lnTo>
                  <a:lnTo>
                    <a:pt x="626236" y="18796"/>
                  </a:lnTo>
                  <a:lnTo>
                    <a:pt x="604774" y="0"/>
                  </a:lnTo>
                  <a:close/>
                </a:path>
              </a:pathLst>
            </a:custGeom>
            <a:solidFill>
              <a:srgbClr val="000000"/>
            </a:solidFill>
          </p:spPr>
          <p:txBody>
            <a:bodyPr wrap="square" lIns="0" tIns="0" rIns="0" bIns="0" rtlCol="0"/>
            <a:lstStyle/>
            <a:p>
              <a:endParaRPr/>
            </a:p>
          </p:txBody>
        </p:sp>
        <p:sp>
          <p:nvSpPr>
            <p:cNvPr id="21" name="object 21"/>
            <p:cNvSpPr/>
            <p:nvPr/>
          </p:nvSpPr>
          <p:spPr>
            <a:xfrm>
              <a:off x="6525640" y="2867025"/>
              <a:ext cx="568325" cy="501015"/>
            </a:xfrm>
            <a:custGeom>
              <a:avLst/>
              <a:gdLst/>
              <a:ahLst/>
              <a:cxnLst/>
              <a:rect l="l" t="t" r="r" b="b"/>
              <a:pathLst>
                <a:path w="568325" h="501014">
                  <a:moveTo>
                    <a:pt x="60325" y="352551"/>
                  </a:moveTo>
                  <a:lnTo>
                    <a:pt x="0" y="500507"/>
                  </a:lnTo>
                  <a:lnTo>
                    <a:pt x="154558" y="459994"/>
                  </a:lnTo>
                  <a:lnTo>
                    <a:pt x="124502" y="454660"/>
                  </a:lnTo>
                  <a:lnTo>
                    <a:pt x="73913" y="454660"/>
                  </a:lnTo>
                  <a:lnTo>
                    <a:pt x="64530" y="444017"/>
                  </a:lnTo>
                  <a:lnTo>
                    <a:pt x="64388" y="443991"/>
                  </a:lnTo>
                  <a:lnTo>
                    <a:pt x="64382" y="443849"/>
                  </a:lnTo>
                  <a:lnTo>
                    <a:pt x="54990" y="433197"/>
                  </a:lnTo>
                  <a:lnTo>
                    <a:pt x="63574" y="425672"/>
                  </a:lnTo>
                  <a:lnTo>
                    <a:pt x="60325" y="352551"/>
                  </a:lnTo>
                  <a:close/>
                </a:path>
                <a:path w="568325" h="501014">
                  <a:moveTo>
                    <a:pt x="64530" y="444017"/>
                  </a:moveTo>
                  <a:lnTo>
                    <a:pt x="73913" y="454660"/>
                  </a:lnTo>
                  <a:lnTo>
                    <a:pt x="82429" y="447193"/>
                  </a:lnTo>
                  <a:lnTo>
                    <a:pt x="64530" y="444017"/>
                  </a:lnTo>
                  <a:close/>
                </a:path>
                <a:path w="568325" h="501014">
                  <a:moveTo>
                    <a:pt x="82429" y="447193"/>
                  </a:moveTo>
                  <a:lnTo>
                    <a:pt x="73913" y="454660"/>
                  </a:lnTo>
                  <a:lnTo>
                    <a:pt x="124502" y="454660"/>
                  </a:lnTo>
                  <a:lnTo>
                    <a:pt x="82429" y="447193"/>
                  </a:lnTo>
                  <a:close/>
                </a:path>
                <a:path w="568325" h="501014">
                  <a:moveTo>
                    <a:pt x="549148" y="0"/>
                  </a:moveTo>
                  <a:lnTo>
                    <a:pt x="63574" y="425672"/>
                  </a:lnTo>
                  <a:lnTo>
                    <a:pt x="64382" y="443849"/>
                  </a:lnTo>
                  <a:lnTo>
                    <a:pt x="64530" y="444017"/>
                  </a:lnTo>
                  <a:lnTo>
                    <a:pt x="82429" y="447193"/>
                  </a:lnTo>
                  <a:lnTo>
                    <a:pt x="567943" y="21462"/>
                  </a:lnTo>
                  <a:lnTo>
                    <a:pt x="549148" y="0"/>
                  </a:lnTo>
                  <a:close/>
                </a:path>
                <a:path w="568325" h="501014">
                  <a:moveTo>
                    <a:pt x="63574" y="425672"/>
                  </a:moveTo>
                  <a:lnTo>
                    <a:pt x="54990" y="433197"/>
                  </a:lnTo>
                  <a:lnTo>
                    <a:pt x="64382" y="443849"/>
                  </a:lnTo>
                  <a:lnTo>
                    <a:pt x="63574" y="425672"/>
                  </a:lnTo>
                  <a:close/>
                </a:path>
              </a:pathLst>
            </a:custGeom>
            <a:solidFill>
              <a:srgbClr val="585858"/>
            </a:solidFill>
          </p:spPr>
          <p:txBody>
            <a:bodyPr wrap="square" lIns="0" tIns="0" rIns="0" bIns="0" rtlCol="0"/>
            <a:lstStyle/>
            <a:p>
              <a:endParaRPr/>
            </a:p>
          </p:txBody>
        </p:sp>
      </p:grpSp>
      <p:sp>
        <p:nvSpPr>
          <p:cNvPr id="22" name="object 22"/>
          <p:cNvSpPr txBox="1"/>
          <p:nvPr/>
        </p:nvSpPr>
        <p:spPr>
          <a:xfrm>
            <a:off x="6600571" y="4820539"/>
            <a:ext cx="1562100" cy="197490"/>
          </a:xfrm>
          <a:prstGeom prst="rect">
            <a:avLst/>
          </a:prstGeom>
        </p:spPr>
        <p:txBody>
          <a:bodyPr vert="horz" wrap="square" lIns="0" tIns="12700" rIns="0" bIns="0" rtlCol="0">
            <a:spAutoFit/>
          </a:bodyPr>
          <a:lstStyle/>
          <a:p>
            <a:pPr marL="12700">
              <a:spcBef>
                <a:spcPts val="100"/>
              </a:spcBef>
            </a:pPr>
            <a:r>
              <a:rPr sz="1200" spc="-5" dirty="0">
                <a:solidFill>
                  <a:srgbClr val="FF0000"/>
                </a:solidFill>
                <a:latin typeface="Arial"/>
                <a:cs typeface="Arial"/>
              </a:rPr>
              <a:t>Selic, Gullekson,</a:t>
            </a:r>
            <a:r>
              <a:rPr sz="1200" spc="-60" dirty="0">
                <a:solidFill>
                  <a:srgbClr val="FF0000"/>
                </a:solidFill>
                <a:latin typeface="Arial"/>
                <a:cs typeface="Arial"/>
              </a:rPr>
              <a:t> </a:t>
            </a:r>
            <a:r>
              <a:rPr sz="1200" spc="-5" dirty="0">
                <a:solidFill>
                  <a:srgbClr val="FF0000"/>
                </a:solidFill>
                <a:latin typeface="Arial"/>
                <a:cs typeface="Arial"/>
              </a:rPr>
              <a:t>Ward</a:t>
            </a:r>
            <a:endParaRPr sz="1200">
              <a:latin typeface="Arial"/>
              <a:cs typeface="Arial"/>
            </a:endParaRPr>
          </a:p>
        </p:txBody>
      </p:sp>
      <p:sp>
        <p:nvSpPr>
          <p:cNvPr id="23" name="object 23"/>
          <p:cNvSpPr txBox="1"/>
          <p:nvPr/>
        </p:nvSpPr>
        <p:spPr>
          <a:xfrm>
            <a:off x="6611240" y="5253024"/>
            <a:ext cx="1660525" cy="483234"/>
          </a:xfrm>
          <a:prstGeom prst="rect">
            <a:avLst/>
          </a:prstGeom>
        </p:spPr>
        <p:txBody>
          <a:bodyPr vert="horz" wrap="square" lIns="0" tIns="73660" rIns="0" bIns="0" rtlCol="0">
            <a:spAutoFit/>
          </a:bodyPr>
          <a:lstStyle/>
          <a:p>
            <a:pPr marL="12700">
              <a:spcBef>
                <a:spcPts val="580"/>
              </a:spcBef>
            </a:pPr>
            <a:r>
              <a:rPr sz="1100" i="1" dirty="0">
                <a:solidFill>
                  <a:srgbClr val="FF0000"/>
                </a:solidFill>
                <a:latin typeface="Arial"/>
                <a:cs typeface="Arial"/>
              </a:rPr>
              <a:t>ROOM</a:t>
            </a:r>
            <a:r>
              <a:rPr sz="1100" i="1" spc="-45" dirty="0">
                <a:solidFill>
                  <a:srgbClr val="FF0000"/>
                </a:solidFill>
                <a:latin typeface="Arial"/>
                <a:cs typeface="Arial"/>
              </a:rPr>
              <a:t> </a:t>
            </a:r>
            <a:r>
              <a:rPr sz="1100" i="1" spc="-5" dirty="0">
                <a:solidFill>
                  <a:srgbClr val="FF0000"/>
                </a:solidFill>
                <a:latin typeface="Arial"/>
                <a:cs typeface="Arial"/>
              </a:rPr>
              <a:t>(Real-Time</a:t>
            </a:r>
            <a:endParaRPr sz="1100">
              <a:latin typeface="Arial"/>
              <a:cs typeface="Arial"/>
            </a:endParaRPr>
          </a:p>
          <a:p>
            <a:pPr marL="12700">
              <a:spcBef>
                <a:spcPts val="480"/>
              </a:spcBef>
            </a:pPr>
            <a:r>
              <a:rPr sz="1100" i="1" spc="-5" dirty="0">
                <a:solidFill>
                  <a:srgbClr val="FF0000"/>
                </a:solidFill>
                <a:latin typeface="Arial"/>
                <a:cs typeface="Arial"/>
              </a:rPr>
              <a:t>Object-Oriented</a:t>
            </a:r>
            <a:r>
              <a:rPr sz="1100" i="1" spc="-55" dirty="0">
                <a:solidFill>
                  <a:srgbClr val="FF0000"/>
                </a:solidFill>
                <a:latin typeface="Arial"/>
                <a:cs typeface="Arial"/>
              </a:rPr>
              <a:t> </a:t>
            </a:r>
            <a:r>
              <a:rPr sz="1100" i="1" spc="-5" dirty="0">
                <a:solidFill>
                  <a:srgbClr val="FF0000"/>
                </a:solidFill>
                <a:latin typeface="Arial"/>
                <a:cs typeface="Arial"/>
              </a:rPr>
              <a:t>Modeling)</a:t>
            </a:r>
            <a:endParaRPr sz="1100">
              <a:latin typeface="Arial"/>
              <a:cs typeface="Arial"/>
            </a:endParaRPr>
          </a:p>
        </p:txBody>
      </p:sp>
      <p:sp>
        <p:nvSpPr>
          <p:cNvPr id="24" name="object 24"/>
          <p:cNvSpPr/>
          <p:nvPr/>
        </p:nvSpPr>
        <p:spPr>
          <a:xfrm>
            <a:off x="5995289" y="4050284"/>
            <a:ext cx="704850" cy="892175"/>
          </a:xfrm>
          <a:custGeom>
            <a:avLst/>
            <a:gdLst/>
            <a:ahLst/>
            <a:cxnLst/>
            <a:rect l="l" t="t" r="r" b="b"/>
            <a:pathLst>
              <a:path w="704850" h="892175">
                <a:moveTo>
                  <a:pt x="518160" y="2921"/>
                </a:moveTo>
                <a:lnTo>
                  <a:pt x="358394" y="0"/>
                </a:lnTo>
                <a:lnTo>
                  <a:pt x="424319" y="31902"/>
                </a:lnTo>
                <a:lnTo>
                  <a:pt x="0" y="234823"/>
                </a:lnTo>
                <a:lnTo>
                  <a:pt x="12319" y="260604"/>
                </a:lnTo>
                <a:lnTo>
                  <a:pt x="436676" y="57670"/>
                </a:lnTo>
                <a:lnTo>
                  <a:pt x="420116" y="128905"/>
                </a:lnTo>
                <a:lnTo>
                  <a:pt x="499478" y="26924"/>
                </a:lnTo>
                <a:lnTo>
                  <a:pt x="518160" y="2921"/>
                </a:lnTo>
                <a:close/>
              </a:path>
              <a:path w="704850" h="892175">
                <a:moveTo>
                  <a:pt x="704342" y="198755"/>
                </a:moveTo>
                <a:lnTo>
                  <a:pt x="568960" y="283464"/>
                </a:lnTo>
                <a:lnTo>
                  <a:pt x="641438" y="274231"/>
                </a:lnTo>
                <a:lnTo>
                  <a:pt x="273177" y="876935"/>
                </a:lnTo>
                <a:lnTo>
                  <a:pt x="297561" y="891794"/>
                </a:lnTo>
                <a:lnTo>
                  <a:pt x="665886" y="289128"/>
                </a:lnTo>
                <a:lnTo>
                  <a:pt x="690880" y="357886"/>
                </a:lnTo>
                <a:lnTo>
                  <a:pt x="698779" y="264414"/>
                </a:lnTo>
                <a:lnTo>
                  <a:pt x="704342" y="198755"/>
                </a:lnTo>
                <a:close/>
              </a:path>
            </a:pathLst>
          </a:custGeom>
          <a:solidFill>
            <a:srgbClr val="585858"/>
          </a:solidFill>
        </p:spPr>
        <p:txBody>
          <a:bodyPr wrap="square" lIns="0" tIns="0" rIns="0" bIns="0" rtlCol="0"/>
          <a:lstStyle/>
          <a:p>
            <a:endParaRPr/>
          </a:p>
        </p:txBody>
      </p:sp>
      <p:sp>
        <p:nvSpPr>
          <p:cNvPr id="25" name="object 25"/>
          <p:cNvSpPr/>
          <p:nvPr/>
        </p:nvSpPr>
        <p:spPr>
          <a:xfrm>
            <a:off x="7233412" y="4249040"/>
            <a:ext cx="142875" cy="539115"/>
          </a:xfrm>
          <a:custGeom>
            <a:avLst/>
            <a:gdLst/>
            <a:ahLst/>
            <a:cxnLst/>
            <a:rect l="l" t="t" r="r" b="b"/>
            <a:pathLst>
              <a:path w="142875" h="539114">
                <a:moveTo>
                  <a:pt x="71374" y="85725"/>
                </a:moveTo>
                <a:lnTo>
                  <a:pt x="57150" y="97114"/>
                </a:lnTo>
                <a:lnTo>
                  <a:pt x="57150" y="538734"/>
                </a:lnTo>
                <a:lnTo>
                  <a:pt x="85725" y="538734"/>
                </a:lnTo>
                <a:lnTo>
                  <a:pt x="85623" y="97114"/>
                </a:lnTo>
                <a:lnTo>
                  <a:pt x="71374" y="85725"/>
                </a:lnTo>
                <a:close/>
              </a:path>
              <a:path w="142875" h="539114">
                <a:moveTo>
                  <a:pt x="71374" y="0"/>
                </a:moveTo>
                <a:lnTo>
                  <a:pt x="0" y="142875"/>
                </a:lnTo>
                <a:lnTo>
                  <a:pt x="57048" y="97195"/>
                </a:lnTo>
                <a:lnTo>
                  <a:pt x="57150" y="85725"/>
                </a:lnTo>
                <a:lnTo>
                  <a:pt x="114274" y="85725"/>
                </a:lnTo>
                <a:lnTo>
                  <a:pt x="71374" y="0"/>
                </a:lnTo>
                <a:close/>
              </a:path>
              <a:path w="142875" h="539114">
                <a:moveTo>
                  <a:pt x="114274" y="85725"/>
                </a:moveTo>
                <a:lnTo>
                  <a:pt x="85725" y="85725"/>
                </a:lnTo>
                <a:lnTo>
                  <a:pt x="85725" y="97195"/>
                </a:lnTo>
                <a:lnTo>
                  <a:pt x="142875" y="142875"/>
                </a:lnTo>
                <a:lnTo>
                  <a:pt x="114274" y="85725"/>
                </a:lnTo>
                <a:close/>
              </a:path>
              <a:path w="142875" h="539114">
                <a:moveTo>
                  <a:pt x="85725" y="85725"/>
                </a:moveTo>
                <a:lnTo>
                  <a:pt x="71374" y="85725"/>
                </a:lnTo>
                <a:lnTo>
                  <a:pt x="85725" y="97195"/>
                </a:lnTo>
                <a:lnTo>
                  <a:pt x="85725" y="85725"/>
                </a:lnTo>
                <a:close/>
              </a:path>
              <a:path w="142875" h="539114">
                <a:moveTo>
                  <a:pt x="71374" y="85725"/>
                </a:moveTo>
                <a:lnTo>
                  <a:pt x="57150" y="85725"/>
                </a:lnTo>
                <a:lnTo>
                  <a:pt x="57150" y="97114"/>
                </a:lnTo>
                <a:lnTo>
                  <a:pt x="71374" y="85725"/>
                </a:lnTo>
                <a:close/>
              </a:path>
            </a:pathLst>
          </a:custGeom>
          <a:solidFill>
            <a:srgbClr val="585858"/>
          </a:solidFill>
        </p:spPr>
        <p:txBody>
          <a:bodyPr wrap="square" lIns="0" tIns="0" rIns="0" bIns="0" rtlCol="0"/>
          <a:lstStyle/>
          <a:p>
            <a:endParaRPr/>
          </a:p>
        </p:txBody>
      </p:sp>
      <p:sp>
        <p:nvSpPr>
          <p:cNvPr id="26" name="object 26"/>
          <p:cNvSpPr/>
          <p:nvPr/>
        </p:nvSpPr>
        <p:spPr>
          <a:xfrm>
            <a:off x="8003032" y="4037458"/>
            <a:ext cx="563880" cy="808355"/>
          </a:xfrm>
          <a:custGeom>
            <a:avLst/>
            <a:gdLst/>
            <a:ahLst/>
            <a:cxnLst/>
            <a:rect l="l" t="t" r="r" b="b"/>
            <a:pathLst>
              <a:path w="563879" h="808354">
                <a:moveTo>
                  <a:pt x="476758" y="790448"/>
                </a:moveTo>
                <a:lnTo>
                  <a:pt x="71628" y="278879"/>
                </a:lnTo>
                <a:lnTo>
                  <a:pt x="144767" y="279273"/>
                </a:lnTo>
                <a:lnTo>
                  <a:pt x="124675" y="269875"/>
                </a:lnTo>
                <a:lnTo>
                  <a:pt x="53276" y="236499"/>
                </a:lnTo>
                <a:lnTo>
                  <a:pt x="53276" y="278765"/>
                </a:lnTo>
                <a:lnTo>
                  <a:pt x="53149" y="278866"/>
                </a:lnTo>
                <a:lnTo>
                  <a:pt x="53276" y="278765"/>
                </a:lnTo>
                <a:lnTo>
                  <a:pt x="53276" y="236499"/>
                </a:lnTo>
                <a:lnTo>
                  <a:pt x="0" y="211582"/>
                </a:lnTo>
                <a:lnTo>
                  <a:pt x="32766" y="367919"/>
                </a:lnTo>
                <a:lnTo>
                  <a:pt x="49110" y="296608"/>
                </a:lnTo>
                <a:lnTo>
                  <a:pt x="454279" y="808101"/>
                </a:lnTo>
                <a:lnTo>
                  <a:pt x="476758" y="790448"/>
                </a:lnTo>
                <a:close/>
              </a:path>
              <a:path w="563879" h="808354">
                <a:moveTo>
                  <a:pt x="563753" y="198247"/>
                </a:moveTo>
                <a:lnTo>
                  <a:pt x="142379" y="37109"/>
                </a:lnTo>
                <a:lnTo>
                  <a:pt x="149339" y="33020"/>
                </a:lnTo>
                <a:lnTo>
                  <a:pt x="205613" y="0"/>
                </a:lnTo>
                <a:lnTo>
                  <a:pt x="46609" y="15748"/>
                </a:lnTo>
                <a:lnTo>
                  <a:pt x="154559" y="133477"/>
                </a:lnTo>
                <a:lnTo>
                  <a:pt x="132194" y="63779"/>
                </a:lnTo>
                <a:lnTo>
                  <a:pt x="553593" y="224917"/>
                </a:lnTo>
                <a:lnTo>
                  <a:pt x="563753" y="198247"/>
                </a:lnTo>
                <a:close/>
              </a:path>
            </a:pathLst>
          </a:custGeom>
          <a:solidFill>
            <a:srgbClr val="585858"/>
          </a:solidFill>
        </p:spPr>
        <p:txBody>
          <a:bodyPr wrap="square" lIns="0" tIns="0" rIns="0" bIns="0" rtlCol="0"/>
          <a:lstStyle/>
          <a:p>
            <a:endParaRPr/>
          </a:p>
        </p:txBody>
      </p:sp>
      <p:sp>
        <p:nvSpPr>
          <p:cNvPr id="27" name="object 27"/>
          <p:cNvSpPr/>
          <p:nvPr/>
        </p:nvSpPr>
        <p:spPr>
          <a:xfrm>
            <a:off x="8049641" y="3491992"/>
            <a:ext cx="558800" cy="142875"/>
          </a:xfrm>
          <a:custGeom>
            <a:avLst/>
            <a:gdLst/>
            <a:ahLst/>
            <a:cxnLst/>
            <a:rect l="l" t="t" r="r" b="b"/>
            <a:pathLst>
              <a:path w="558800" h="142875">
                <a:moveTo>
                  <a:pt x="142875" y="0"/>
                </a:moveTo>
                <a:lnTo>
                  <a:pt x="0" y="71374"/>
                </a:lnTo>
                <a:lnTo>
                  <a:pt x="142875" y="142875"/>
                </a:lnTo>
                <a:lnTo>
                  <a:pt x="97195" y="85725"/>
                </a:lnTo>
                <a:lnTo>
                  <a:pt x="85725" y="85725"/>
                </a:lnTo>
                <a:lnTo>
                  <a:pt x="85725" y="57150"/>
                </a:lnTo>
                <a:lnTo>
                  <a:pt x="97114" y="57150"/>
                </a:lnTo>
                <a:lnTo>
                  <a:pt x="142875" y="0"/>
                </a:lnTo>
                <a:close/>
              </a:path>
              <a:path w="558800" h="142875">
                <a:moveTo>
                  <a:pt x="85725" y="71374"/>
                </a:moveTo>
                <a:lnTo>
                  <a:pt x="85725" y="85725"/>
                </a:lnTo>
                <a:lnTo>
                  <a:pt x="97195" y="85725"/>
                </a:lnTo>
                <a:lnTo>
                  <a:pt x="85725" y="71374"/>
                </a:lnTo>
                <a:close/>
              </a:path>
              <a:path w="558800" h="142875">
                <a:moveTo>
                  <a:pt x="558545" y="57150"/>
                </a:moveTo>
                <a:lnTo>
                  <a:pt x="97114" y="57150"/>
                </a:lnTo>
                <a:lnTo>
                  <a:pt x="85725" y="71374"/>
                </a:lnTo>
                <a:lnTo>
                  <a:pt x="97195" y="85725"/>
                </a:lnTo>
                <a:lnTo>
                  <a:pt x="558545" y="85725"/>
                </a:lnTo>
                <a:lnTo>
                  <a:pt x="558545" y="57150"/>
                </a:lnTo>
                <a:close/>
              </a:path>
              <a:path w="558800" h="142875">
                <a:moveTo>
                  <a:pt x="97114" y="57150"/>
                </a:moveTo>
                <a:lnTo>
                  <a:pt x="85725" y="57150"/>
                </a:lnTo>
                <a:lnTo>
                  <a:pt x="85725" y="71374"/>
                </a:lnTo>
                <a:lnTo>
                  <a:pt x="97114" y="57150"/>
                </a:lnTo>
                <a:close/>
              </a:path>
            </a:pathLst>
          </a:custGeom>
          <a:solidFill>
            <a:srgbClr val="585858"/>
          </a:solidFill>
        </p:spPr>
        <p:txBody>
          <a:bodyPr wrap="square" lIns="0" tIns="0" rIns="0" bIns="0" rtlCol="0"/>
          <a:lstStyle/>
          <a:p>
            <a:endParaRPr/>
          </a:p>
        </p:txBody>
      </p:sp>
      <p:sp>
        <p:nvSpPr>
          <p:cNvPr id="28" name="object 28"/>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20</a:t>
            </a:fld>
            <a:endParaRPr sz="1400">
              <a:latin typeface="Verdana"/>
              <a:cs typeface="Verdana"/>
            </a:endParaRPr>
          </a:p>
        </p:txBody>
      </p:sp>
    </p:spTree>
    <p:extLst>
      <p:ext uri="{BB962C8B-B14F-4D97-AF65-F5344CB8AC3E}">
        <p14:creationId xmlns:p14="http://schemas.microsoft.com/office/powerpoint/2010/main" val="2888304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1F1F1"/>
          </a:solidFill>
        </p:spPr>
        <p:txBody>
          <a:bodyPr wrap="square" lIns="0" tIns="0" rIns="0" bIns="0" rtlCol="0"/>
          <a:lstStyle/>
          <a:p>
            <a:endParaRPr/>
          </a:p>
        </p:txBody>
      </p:sp>
      <p:sp>
        <p:nvSpPr>
          <p:cNvPr id="9" name="object 9"/>
          <p:cNvSpPr txBox="1">
            <a:spLocks noGrp="1"/>
          </p:cNvSpPr>
          <p:nvPr>
            <p:ph type="title"/>
          </p:nvPr>
        </p:nvSpPr>
        <p:spPr>
          <a:xfrm>
            <a:off x="2136749" y="121665"/>
            <a:ext cx="5565140" cy="566822"/>
          </a:xfrm>
          <a:prstGeom prst="rect">
            <a:avLst/>
          </a:prstGeom>
        </p:spPr>
        <p:txBody>
          <a:bodyPr vert="horz" wrap="square" lIns="0" tIns="12700" rIns="0" bIns="0" rtlCol="0" anchor="t">
            <a:spAutoFit/>
          </a:bodyPr>
          <a:lstStyle/>
          <a:p>
            <a:pPr marL="12700">
              <a:spcBef>
                <a:spcPts val="100"/>
              </a:spcBef>
            </a:pPr>
            <a:r>
              <a:rPr spc="160" dirty="0">
                <a:solidFill>
                  <a:srgbClr val="585858"/>
                </a:solidFill>
              </a:rPr>
              <a:t>Lịch</a:t>
            </a:r>
            <a:r>
              <a:rPr spc="-325" dirty="0">
                <a:solidFill>
                  <a:srgbClr val="585858"/>
                </a:solidFill>
              </a:rPr>
              <a:t> </a:t>
            </a:r>
            <a:r>
              <a:rPr spc="-30" dirty="0">
                <a:solidFill>
                  <a:srgbClr val="585858"/>
                </a:solidFill>
              </a:rPr>
              <a:t>sử</a:t>
            </a:r>
            <a:r>
              <a:rPr spc="-335" dirty="0">
                <a:solidFill>
                  <a:srgbClr val="585858"/>
                </a:solidFill>
              </a:rPr>
              <a:t> </a:t>
            </a:r>
            <a:r>
              <a:rPr spc="120" dirty="0">
                <a:solidFill>
                  <a:srgbClr val="585858"/>
                </a:solidFill>
              </a:rPr>
              <a:t>phát</a:t>
            </a:r>
            <a:r>
              <a:rPr spc="-325" dirty="0">
                <a:solidFill>
                  <a:srgbClr val="585858"/>
                </a:solidFill>
              </a:rPr>
              <a:t> </a:t>
            </a:r>
            <a:r>
              <a:rPr spc="10" dirty="0">
                <a:solidFill>
                  <a:srgbClr val="585858"/>
                </a:solidFill>
              </a:rPr>
              <a:t>triển</a:t>
            </a:r>
            <a:r>
              <a:rPr spc="-335" dirty="0">
                <a:solidFill>
                  <a:srgbClr val="585858"/>
                </a:solidFill>
              </a:rPr>
              <a:t> </a:t>
            </a:r>
            <a:r>
              <a:rPr spc="254" dirty="0">
                <a:solidFill>
                  <a:srgbClr val="585858"/>
                </a:solidFill>
              </a:rPr>
              <a:t>của</a:t>
            </a:r>
            <a:r>
              <a:rPr spc="-320" dirty="0">
                <a:solidFill>
                  <a:srgbClr val="585858"/>
                </a:solidFill>
              </a:rPr>
              <a:t> </a:t>
            </a:r>
            <a:r>
              <a:rPr spc="135" dirty="0">
                <a:solidFill>
                  <a:srgbClr val="585858"/>
                </a:solidFill>
              </a:rPr>
              <a:t>UML</a:t>
            </a:r>
          </a:p>
        </p:txBody>
      </p:sp>
      <p:sp>
        <p:nvSpPr>
          <p:cNvPr id="10" name="object 10"/>
          <p:cNvSpPr/>
          <p:nvPr/>
        </p:nvSpPr>
        <p:spPr>
          <a:xfrm>
            <a:off x="1981201" y="3654489"/>
            <a:ext cx="1386205" cy="126091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782311" y="2798699"/>
            <a:ext cx="2026920" cy="673735"/>
          </a:xfrm>
          <a:custGeom>
            <a:avLst/>
            <a:gdLst/>
            <a:ahLst/>
            <a:cxnLst/>
            <a:rect l="l" t="t" r="r" b="b"/>
            <a:pathLst>
              <a:path w="2026920" h="673735">
                <a:moveTo>
                  <a:pt x="2026666" y="39878"/>
                </a:moveTo>
                <a:lnTo>
                  <a:pt x="2011578" y="34925"/>
                </a:lnTo>
                <a:lnTo>
                  <a:pt x="1905254" y="0"/>
                </a:lnTo>
                <a:lnTo>
                  <a:pt x="1910791" y="37693"/>
                </a:lnTo>
                <a:lnTo>
                  <a:pt x="0" y="317754"/>
                </a:lnTo>
                <a:lnTo>
                  <a:pt x="2794" y="336613"/>
                </a:lnTo>
                <a:lnTo>
                  <a:pt x="0" y="355473"/>
                </a:lnTo>
                <a:lnTo>
                  <a:pt x="1910791" y="635546"/>
                </a:lnTo>
                <a:lnTo>
                  <a:pt x="1905254" y="673227"/>
                </a:lnTo>
                <a:lnTo>
                  <a:pt x="2011578" y="638302"/>
                </a:lnTo>
                <a:lnTo>
                  <a:pt x="2026666" y="633349"/>
                </a:lnTo>
                <a:lnTo>
                  <a:pt x="1921891" y="560197"/>
                </a:lnTo>
                <a:lnTo>
                  <a:pt x="1916341" y="597827"/>
                </a:lnTo>
                <a:lnTo>
                  <a:pt x="134251" y="336626"/>
                </a:lnTo>
                <a:lnTo>
                  <a:pt x="1916341" y="75412"/>
                </a:lnTo>
                <a:lnTo>
                  <a:pt x="1921891" y="113030"/>
                </a:lnTo>
                <a:lnTo>
                  <a:pt x="2026666" y="39878"/>
                </a:lnTo>
                <a:close/>
              </a:path>
            </a:pathLst>
          </a:custGeom>
          <a:solidFill>
            <a:srgbClr val="FFCC00"/>
          </a:solidFill>
        </p:spPr>
        <p:txBody>
          <a:bodyPr wrap="square" lIns="0" tIns="0" rIns="0" bIns="0" rtlCol="0"/>
          <a:lstStyle/>
          <a:p>
            <a:endParaRPr/>
          </a:p>
        </p:txBody>
      </p:sp>
      <p:sp>
        <p:nvSpPr>
          <p:cNvPr id="12" name="object 12"/>
          <p:cNvSpPr txBox="1"/>
          <p:nvPr/>
        </p:nvSpPr>
        <p:spPr>
          <a:xfrm>
            <a:off x="3891152" y="2732888"/>
            <a:ext cx="608330" cy="550545"/>
          </a:xfrm>
          <a:prstGeom prst="rect">
            <a:avLst/>
          </a:prstGeom>
        </p:spPr>
        <p:txBody>
          <a:bodyPr vert="horz" wrap="square" lIns="0" tIns="22860" rIns="0" bIns="0" rtlCol="0">
            <a:spAutoFit/>
          </a:bodyPr>
          <a:lstStyle/>
          <a:p>
            <a:pPr algn="ctr">
              <a:spcBef>
                <a:spcPts val="180"/>
              </a:spcBef>
            </a:pPr>
            <a:r>
              <a:rPr sz="1100" spc="-10" dirty="0">
                <a:solidFill>
                  <a:srgbClr val="FFCC00"/>
                </a:solidFill>
                <a:latin typeface="Arial"/>
                <a:cs typeface="Arial"/>
              </a:rPr>
              <a:t>UML</a:t>
            </a:r>
            <a:endParaRPr sz="1100">
              <a:latin typeface="Arial"/>
              <a:cs typeface="Arial"/>
            </a:endParaRPr>
          </a:p>
          <a:p>
            <a:pPr algn="ctr">
              <a:spcBef>
                <a:spcPts val="85"/>
              </a:spcBef>
            </a:pPr>
            <a:r>
              <a:rPr sz="1100" spc="-5" dirty="0">
                <a:solidFill>
                  <a:srgbClr val="FFCC00"/>
                </a:solidFill>
                <a:latin typeface="Arial"/>
                <a:cs typeface="Arial"/>
              </a:rPr>
              <a:t>Partners’</a:t>
            </a:r>
            <a:endParaRPr sz="1100">
              <a:latin typeface="Arial"/>
              <a:cs typeface="Arial"/>
            </a:endParaRPr>
          </a:p>
          <a:p>
            <a:pPr algn="ctr">
              <a:spcBef>
                <a:spcPts val="5"/>
              </a:spcBef>
            </a:pPr>
            <a:r>
              <a:rPr sz="1100" spc="-5" dirty="0">
                <a:solidFill>
                  <a:srgbClr val="FFCC00"/>
                </a:solidFill>
                <a:latin typeface="Arial"/>
                <a:cs typeface="Arial"/>
              </a:rPr>
              <a:t>Expertise</a:t>
            </a:r>
            <a:endParaRPr sz="1100">
              <a:latin typeface="Arial"/>
              <a:cs typeface="Arial"/>
            </a:endParaRPr>
          </a:p>
        </p:txBody>
      </p:sp>
      <p:sp>
        <p:nvSpPr>
          <p:cNvPr id="13" name="object 13"/>
          <p:cNvSpPr txBox="1"/>
          <p:nvPr/>
        </p:nvSpPr>
        <p:spPr>
          <a:xfrm>
            <a:off x="6884035" y="3288539"/>
            <a:ext cx="786765"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14" dirty="0">
                <a:solidFill>
                  <a:srgbClr val="585858"/>
                </a:solidFill>
                <a:latin typeface="Arial"/>
                <a:cs typeface="Arial"/>
              </a:rPr>
              <a:t> </a:t>
            </a:r>
            <a:r>
              <a:rPr sz="1600" spc="-5" dirty="0">
                <a:solidFill>
                  <a:srgbClr val="585858"/>
                </a:solidFill>
                <a:latin typeface="Arial"/>
                <a:cs typeface="Arial"/>
              </a:rPr>
              <a:t>1.0</a:t>
            </a:r>
            <a:endParaRPr sz="1600">
              <a:latin typeface="Arial"/>
              <a:cs typeface="Arial"/>
            </a:endParaRPr>
          </a:p>
          <a:p>
            <a:pPr marL="12700">
              <a:lnSpc>
                <a:spcPts val="1185"/>
              </a:lnSpc>
            </a:pPr>
            <a:r>
              <a:rPr sz="1050" dirty="0">
                <a:solidFill>
                  <a:srgbClr val="FF0000"/>
                </a:solidFill>
                <a:latin typeface="Arial"/>
                <a:cs typeface="Arial"/>
              </a:rPr>
              <a:t>(Jan.</a:t>
            </a:r>
            <a:r>
              <a:rPr sz="1050" spc="-25" dirty="0">
                <a:solidFill>
                  <a:srgbClr val="FF0000"/>
                </a:solidFill>
                <a:latin typeface="Arial"/>
                <a:cs typeface="Arial"/>
              </a:rPr>
              <a:t> </a:t>
            </a:r>
            <a:r>
              <a:rPr sz="1050" dirty="0">
                <a:solidFill>
                  <a:srgbClr val="FF0000"/>
                </a:solidFill>
                <a:latin typeface="Arial"/>
                <a:cs typeface="Arial"/>
              </a:rPr>
              <a:t>‘97)</a:t>
            </a:r>
            <a:endParaRPr sz="1050">
              <a:latin typeface="Arial"/>
              <a:cs typeface="Arial"/>
            </a:endParaRPr>
          </a:p>
        </p:txBody>
      </p:sp>
      <p:sp>
        <p:nvSpPr>
          <p:cNvPr id="14" name="object 14"/>
          <p:cNvSpPr txBox="1"/>
          <p:nvPr/>
        </p:nvSpPr>
        <p:spPr>
          <a:xfrm>
            <a:off x="6884035" y="2695194"/>
            <a:ext cx="785495"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20" dirty="0">
                <a:solidFill>
                  <a:srgbClr val="585858"/>
                </a:solidFill>
                <a:latin typeface="Arial"/>
                <a:cs typeface="Arial"/>
              </a:rPr>
              <a:t> </a:t>
            </a:r>
            <a:r>
              <a:rPr sz="1600" spc="-5" dirty="0">
                <a:solidFill>
                  <a:srgbClr val="585858"/>
                </a:solidFill>
                <a:latin typeface="Arial"/>
                <a:cs typeface="Arial"/>
              </a:rPr>
              <a:t>1.1</a:t>
            </a:r>
            <a:endParaRPr sz="1600">
              <a:latin typeface="Arial"/>
              <a:cs typeface="Arial"/>
            </a:endParaRPr>
          </a:p>
          <a:p>
            <a:pPr marL="12700">
              <a:lnSpc>
                <a:spcPts val="1185"/>
              </a:lnSpc>
            </a:pPr>
            <a:r>
              <a:rPr sz="1050" spc="-5" dirty="0">
                <a:solidFill>
                  <a:srgbClr val="FFCCCC"/>
                </a:solidFill>
                <a:latin typeface="Arial"/>
                <a:cs typeface="Arial"/>
              </a:rPr>
              <a:t>(</a:t>
            </a:r>
            <a:r>
              <a:rPr sz="1050" spc="-5" dirty="0">
                <a:solidFill>
                  <a:srgbClr val="FF0000"/>
                </a:solidFill>
                <a:latin typeface="Arial"/>
                <a:cs typeface="Arial"/>
              </a:rPr>
              <a:t>Sept.</a:t>
            </a:r>
            <a:r>
              <a:rPr sz="1050" spc="-40" dirty="0">
                <a:solidFill>
                  <a:srgbClr val="FF0000"/>
                </a:solidFill>
                <a:latin typeface="Arial"/>
                <a:cs typeface="Arial"/>
              </a:rPr>
              <a:t> </a:t>
            </a:r>
            <a:r>
              <a:rPr sz="1050" spc="-5" dirty="0">
                <a:solidFill>
                  <a:srgbClr val="FF0000"/>
                </a:solidFill>
                <a:latin typeface="Arial"/>
                <a:cs typeface="Arial"/>
              </a:rPr>
              <a:t>‘97)</a:t>
            </a:r>
            <a:endParaRPr sz="1050">
              <a:latin typeface="Arial"/>
              <a:cs typeface="Arial"/>
            </a:endParaRPr>
          </a:p>
        </p:txBody>
      </p:sp>
      <p:sp>
        <p:nvSpPr>
          <p:cNvPr id="15" name="object 15"/>
          <p:cNvSpPr txBox="1"/>
          <p:nvPr/>
        </p:nvSpPr>
        <p:spPr>
          <a:xfrm>
            <a:off x="6631052" y="1256156"/>
            <a:ext cx="1042669" cy="1140460"/>
          </a:xfrm>
          <a:prstGeom prst="rect">
            <a:avLst/>
          </a:prstGeom>
        </p:spPr>
        <p:txBody>
          <a:bodyPr vert="horz" wrap="square" lIns="0" tIns="12065" rIns="0" bIns="0" rtlCol="0">
            <a:spAutoFit/>
          </a:bodyPr>
          <a:lstStyle/>
          <a:p>
            <a:pPr marL="256540" algn="ctr">
              <a:lnSpc>
                <a:spcPts val="1845"/>
              </a:lnSpc>
              <a:spcBef>
                <a:spcPts val="95"/>
              </a:spcBef>
            </a:pPr>
            <a:r>
              <a:rPr sz="1600" spc="-5" dirty="0">
                <a:solidFill>
                  <a:srgbClr val="585858"/>
                </a:solidFill>
                <a:latin typeface="Arial"/>
                <a:cs typeface="Arial"/>
              </a:rPr>
              <a:t>UML</a:t>
            </a:r>
            <a:r>
              <a:rPr sz="1600" spc="-125" dirty="0">
                <a:solidFill>
                  <a:srgbClr val="585858"/>
                </a:solidFill>
                <a:latin typeface="Arial"/>
                <a:cs typeface="Arial"/>
              </a:rPr>
              <a:t> </a:t>
            </a:r>
            <a:r>
              <a:rPr sz="1600" spc="-5" dirty="0">
                <a:solidFill>
                  <a:srgbClr val="585858"/>
                </a:solidFill>
                <a:latin typeface="Arial"/>
                <a:cs typeface="Arial"/>
              </a:rPr>
              <a:t>2.0</a:t>
            </a:r>
            <a:endParaRPr sz="1600">
              <a:latin typeface="Arial"/>
              <a:cs typeface="Arial"/>
            </a:endParaRPr>
          </a:p>
          <a:p>
            <a:pPr marL="255270" algn="ctr">
              <a:lnSpc>
                <a:spcPts val="1185"/>
              </a:lnSpc>
            </a:pPr>
            <a:r>
              <a:rPr sz="1050" dirty="0">
                <a:solidFill>
                  <a:srgbClr val="FF0000"/>
                </a:solidFill>
                <a:latin typeface="Arial"/>
                <a:cs typeface="Arial"/>
              </a:rPr>
              <a:t>(2004)</a:t>
            </a:r>
            <a:endParaRPr sz="1050">
              <a:latin typeface="Arial"/>
              <a:cs typeface="Arial"/>
            </a:endParaRPr>
          </a:p>
          <a:p>
            <a:pPr>
              <a:lnSpc>
                <a:spcPct val="100000"/>
              </a:lnSpc>
            </a:pPr>
            <a:endParaRPr sz="1200">
              <a:latin typeface="Arial"/>
              <a:cs typeface="Arial"/>
            </a:endParaRPr>
          </a:p>
          <a:p>
            <a:pPr>
              <a:spcBef>
                <a:spcPts val="10"/>
              </a:spcBef>
            </a:pPr>
            <a:endParaRPr sz="1150">
              <a:latin typeface="Arial"/>
              <a:cs typeface="Arial"/>
            </a:endParaRPr>
          </a:p>
          <a:p>
            <a:pPr marL="12700">
              <a:lnSpc>
                <a:spcPts val="1845"/>
              </a:lnSpc>
            </a:pPr>
            <a:r>
              <a:rPr sz="1600" spc="-5" dirty="0">
                <a:solidFill>
                  <a:srgbClr val="585858"/>
                </a:solidFill>
                <a:latin typeface="Arial"/>
                <a:cs typeface="Arial"/>
              </a:rPr>
              <a:t>UML</a:t>
            </a:r>
            <a:r>
              <a:rPr sz="1600" spc="-65" dirty="0">
                <a:solidFill>
                  <a:srgbClr val="585858"/>
                </a:solidFill>
                <a:latin typeface="Arial"/>
                <a:cs typeface="Arial"/>
              </a:rPr>
              <a:t> </a:t>
            </a:r>
            <a:r>
              <a:rPr sz="1600" spc="-5" dirty="0">
                <a:solidFill>
                  <a:srgbClr val="585858"/>
                </a:solidFill>
                <a:latin typeface="Arial"/>
                <a:cs typeface="Arial"/>
              </a:rPr>
              <a:t>1.5</a:t>
            </a:r>
            <a:endParaRPr sz="1600">
              <a:latin typeface="Arial"/>
              <a:cs typeface="Arial"/>
            </a:endParaRPr>
          </a:p>
          <a:p>
            <a:pPr marL="12700">
              <a:lnSpc>
                <a:spcPts val="1185"/>
              </a:lnSpc>
            </a:pPr>
            <a:r>
              <a:rPr sz="1050" spc="-5" dirty="0">
                <a:solidFill>
                  <a:srgbClr val="FF0000"/>
                </a:solidFill>
                <a:latin typeface="Arial"/>
                <a:cs typeface="Arial"/>
              </a:rPr>
              <a:t>(March,</a:t>
            </a:r>
            <a:r>
              <a:rPr sz="1050" spc="-25" dirty="0">
                <a:solidFill>
                  <a:srgbClr val="FF0000"/>
                </a:solidFill>
                <a:latin typeface="Arial"/>
                <a:cs typeface="Arial"/>
              </a:rPr>
              <a:t> </a:t>
            </a:r>
            <a:r>
              <a:rPr sz="1050" dirty="0">
                <a:solidFill>
                  <a:srgbClr val="FF0000"/>
                </a:solidFill>
                <a:latin typeface="Arial"/>
                <a:cs typeface="Arial"/>
              </a:rPr>
              <a:t>‘03)</a:t>
            </a:r>
            <a:endParaRPr sz="1050">
              <a:latin typeface="Arial"/>
              <a:cs typeface="Arial"/>
            </a:endParaRPr>
          </a:p>
        </p:txBody>
      </p:sp>
      <p:sp>
        <p:nvSpPr>
          <p:cNvPr id="16" name="object 16"/>
          <p:cNvSpPr txBox="1"/>
          <p:nvPr/>
        </p:nvSpPr>
        <p:spPr>
          <a:xfrm>
            <a:off x="3799459" y="6043066"/>
            <a:ext cx="560705" cy="341630"/>
          </a:xfrm>
          <a:prstGeom prst="rect">
            <a:avLst/>
          </a:prstGeom>
        </p:spPr>
        <p:txBody>
          <a:bodyPr vert="horz" wrap="square" lIns="0" tIns="34925" rIns="0" bIns="0" rtlCol="0">
            <a:spAutoFit/>
          </a:bodyPr>
          <a:lstStyle/>
          <a:p>
            <a:pPr marL="12700" marR="5080" indent="91440">
              <a:lnSpc>
                <a:spcPts val="1160"/>
              </a:lnSpc>
              <a:spcBef>
                <a:spcPts val="275"/>
              </a:spcBef>
            </a:pPr>
            <a:r>
              <a:rPr sz="1100" dirty="0">
                <a:solidFill>
                  <a:srgbClr val="585858"/>
                </a:solidFill>
                <a:latin typeface="Arial"/>
                <a:cs typeface="Arial"/>
              </a:rPr>
              <a:t>Other  </a:t>
            </a:r>
            <a:r>
              <a:rPr sz="1100" spc="-20" dirty="0">
                <a:solidFill>
                  <a:srgbClr val="585858"/>
                </a:solidFill>
                <a:latin typeface="Arial"/>
                <a:cs typeface="Arial"/>
              </a:rPr>
              <a:t>M</a:t>
            </a:r>
            <a:r>
              <a:rPr sz="1100" dirty="0">
                <a:solidFill>
                  <a:srgbClr val="585858"/>
                </a:solidFill>
                <a:latin typeface="Arial"/>
                <a:cs typeface="Arial"/>
              </a:rPr>
              <a:t>ethods</a:t>
            </a:r>
            <a:endParaRPr sz="1100">
              <a:latin typeface="Arial"/>
              <a:cs typeface="Arial"/>
            </a:endParaRPr>
          </a:p>
        </p:txBody>
      </p:sp>
      <p:sp>
        <p:nvSpPr>
          <p:cNvPr id="17" name="object 17"/>
          <p:cNvSpPr txBox="1"/>
          <p:nvPr/>
        </p:nvSpPr>
        <p:spPr>
          <a:xfrm>
            <a:off x="5703189" y="6050687"/>
            <a:ext cx="646430"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Booch</a:t>
            </a:r>
            <a:r>
              <a:rPr sz="1100" spc="-65" dirty="0">
                <a:solidFill>
                  <a:srgbClr val="585858"/>
                </a:solidFill>
                <a:latin typeface="Arial"/>
                <a:cs typeface="Arial"/>
              </a:rPr>
              <a:t> </a:t>
            </a:r>
            <a:r>
              <a:rPr sz="1100" spc="-5" dirty="0">
                <a:solidFill>
                  <a:srgbClr val="585858"/>
                </a:solidFill>
                <a:latin typeface="Arial"/>
                <a:cs typeface="Arial"/>
              </a:rPr>
              <a:t>‘91</a:t>
            </a:r>
            <a:endParaRPr sz="1100">
              <a:latin typeface="Arial"/>
              <a:cs typeface="Arial"/>
            </a:endParaRPr>
          </a:p>
        </p:txBody>
      </p:sp>
      <p:sp>
        <p:nvSpPr>
          <p:cNvPr id="18" name="object 18"/>
          <p:cNvSpPr txBox="1"/>
          <p:nvPr/>
        </p:nvSpPr>
        <p:spPr>
          <a:xfrm>
            <a:off x="7137020" y="6050687"/>
            <a:ext cx="53530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OMT </a:t>
            </a:r>
            <a:r>
              <a:rPr sz="1100" dirty="0">
                <a:solidFill>
                  <a:srgbClr val="585858"/>
                </a:solidFill>
                <a:latin typeface="Arial"/>
                <a:cs typeface="Arial"/>
              </a:rPr>
              <a:t>-</a:t>
            </a:r>
            <a:r>
              <a:rPr sz="1100" spc="-95" dirty="0">
                <a:solidFill>
                  <a:srgbClr val="585858"/>
                </a:solidFill>
                <a:latin typeface="Arial"/>
                <a:cs typeface="Arial"/>
              </a:rPr>
              <a:t> </a:t>
            </a:r>
            <a:r>
              <a:rPr sz="1100" dirty="0">
                <a:solidFill>
                  <a:srgbClr val="585858"/>
                </a:solidFill>
                <a:latin typeface="Arial"/>
                <a:cs typeface="Arial"/>
              </a:rPr>
              <a:t>1</a:t>
            </a:r>
            <a:endParaRPr sz="1100">
              <a:latin typeface="Arial"/>
              <a:cs typeface="Arial"/>
            </a:endParaRPr>
          </a:p>
        </p:txBody>
      </p:sp>
      <p:sp>
        <p:nvSpPr>
          <p:cNvPr id="19" name="object 19"/>
          <p:cNvSpPr txBox="1"/>
          <p:nvPr/>
        </p:nvSpPr>
        <p:spPr>
          <a:xfrm>
            <a:off x="2413813" y="6050687"/>
            <a:ext cx="431165" cy="182101"/>
          </a:xfrm>
          <a:prstGeom prst="rect">
            <a:avLst/>
          </a:prstGeom>
        </p:spPr>
        <p:txBody>
          <a:bodyPr vert="horz" wrap="square" lIns="0" tIns="12700" rIns="0" bIns="0" rtlCol="0">
            <a:spAutoFit/>
          </a:bodyPr>
          <a:lstStyle/>
          <a:p>
            <a:pPr marL="12700">
              <a:spcBef>
                <a:spcPts val="100"/>
              </a:spcBef>
            </a:pPr>
            <a:r>
              <a:rPr sz="1100" dirty="0">
                <a:solidFill>
                  <a:srgbClr val="585858"/>
                </a:solidFill>
                <a:latin typeface="Arial"/>
                <a:cs typeface="Arial"/>
              </a:rPr>
              <a:t>OO</a:t>
            </a:r>
            <a:r>
              <a:rPr sz="1100" spc="-5" dirty="0">
                <a:solidFill>
                  <a:srgbClr val="585858"/>
                </a:solidFill>
                <a:latin typeface="Arial"/>
                <a:cs typeface="Arial"/>
              </a:rPr>
              <a:t>S</a:t>
            </a:r>
            <a:r>
              <a:rPr sz="1100" dirty="0">
                <a:solidFill>
                  <a:srgbClr val="585858"/>
                </a:solidFill>
                <a:latin typeface="Arial"/>
                <a:cs typeface="Arial"/>
              </a:rPr>
              <a:t>E</a:t>
            </a:r>
            <a:endParaRPr sz="1100">
              <a:latin typeface="Arial"/>
              <a:cs typeface="Arial"/>
            </a:endParaRPr>
          </a:p>
        </p:txBody>
      </p:sp>
      <p:sp>
        <p:nvSpPr>
          <p:cNvPr id="20" name="object 20"/>
          <p:cNvSpPr txBox="1"/>
          <p:nvPr/>
        </p:nvSpPr>
        <p:spPr>
          <a:xfrm>
            <a:off x="6040629" y="5353559"/>
            <a:ext cx="64579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Booch</a:t>
            </a:r>
            <a:r>
              <a:rPr sz="1100" spc="-70" dirty="0">
                <a:solidFill>
                  <a:srgbClr val="585858"/>
                </a:solidFill>
                <a:latin typeface="Arial"/>
                <a:cs typeface="Arial"/>
              </a:rPr>
              <a:t> </a:t>
            </a:r>
            <a:r>
              <a:rPr sz="1100" spc="-5" dirty="0">
                <a:solidFill>
                  <a:srgbClr val="585858"/>
                </a:solidFill>
                <a:latin typeface="Arial"/>
                <a:cs typeface="Arial"/>
              </a:rPr>
              <a:t>’93</a:t>
            </a:r>
            <a:endParaRPr sz="1100">
              <a:latin typeface="Arial"/>
              <a:cs typeface="Arial"/>
            </a:endParaRPr>
          </a:p>
        </p:txBody>
      </p:sp>
      <p:sp>
        <p:nvSpPr>
          <p:cNvPr id="21" name="object 21"/>
          <p:cNvSpPr txBox="1"/>
          <p:nvPr/>
        </p:nvSpPr>
        <p:spPr>
          <a:xfrm>
            <a:off x="7137020" y="5353559"/>
            <a:ext cx="53530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OMT </a:t>
            </a:r>
            <a:r>
              <a:rPr sz="1100" dirty="0">
                <a:solidFill>
                  <a:srgbClr val="585858"/>
                </a:solidFill>
                <a:latin typeface="Arial"/>
                <a:cs typeface="Arial"/>
              </a:rPr>
              <a:t>-</a:t>
            </a:r>
            <a:r>
              <a:rPr sz="1100" spc="-95" dirty="0">
                <a:solidFill>
                  <a:srgbClr val="585858"/>
                </a:solidFill>
                <a:latin typeface="Arial"/>
                <a:cs typeface="Arial"/>
              </a:rPr>
              <a:t> </a:t>
            </a:r>
            <a:r>
              <a:rPr sz="1100" dirty="0">
                <a:solidFill>
                  <a:srgbClr val="585858"/>
                </a:solidFill>
                <a:latin typeface="Arial"/>
                <a:cs typeface="Arial"/>
              </a:rPr>
              <a:t>2</a:t>
            </a:r>
            <a:endParaRPr sz="1100">
              <a:latin typeface="Arial"/>
              <a:cs typeface="Arial"/>
            </a:endParaRPr>
          </a:p>
        </p:txBody>
      </p:sp>
      <p:sp>
        <p:nvSpPr>
          <p:cNvPr id="22" name="object 22"/>
          <p:cNvSpPr txBox="1"/>
          <p:nvPr/>
        </p:nvSpPr>
        <p:spPr>
          <a:xfrm>
            <a:off x="5619116" y="4582415"/>
            <a:ext cx="1729739"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Unified Method</a:t>
            </a:r>
            <a:r>
              <a:rPr sz="1600" spc="-40" dirty="0">
                <a:solidFill>
                  <a:srgbClr val="585858"/>
                </a:solidFill>
                <a:latin typeface="Arial"/>
                <a:cs typeface="Arial"/>
              </a:rPr>
              <a:t> </a:t>
            </a:r>
            <a:r>
              <a:rPr sz="1600" spc="-5" dirty="0">
                <a:solidFill>
                  <a:srgbClr val="585858"/>
                </a:solidFill>
                <a:latin typeface="Arial"/>
                <a:cs typeface="Arial"/>
              </a:rPr>
              <a:t>0.8</a:t>
            </a:r>
            <a:endParaRPr sz="1600">
              <a:latin typeface="Arial"/>
              <a:cs typeface="Arial"/>
            </a:endParaRPr>
          </a:p>
          <a:p>
            <a:pPr marL="12700">
              <a:lnSpc>
                <a:spcPts val="1185"/>
              </a:lnSpc>
            </a:pPr>
            <a:r>
              <a:rPr sz="1050" spc="-5" dirty="0">
                <a:solidFill>
                  <a:srgbClr val="FF0000"/>
                </a:solidFill>
                <a:latin typeface="Arial"/>
                <a:cs typeface="Arial"/>
              </a:rPr>
              <a:t>(OOPSLA</a:t>
            </a:r>
            <a:r>
              <a:rPr sz="1050" spc="-45" dirty="0">
                <a:solidFill>
                  <a:srgbClr val="FF0000"/>
                </a:solidFill>
                <a:latin typeface="Arial"/>
                <a:cs typeface="Arial"/>
              </a:rPr>
              <a:t> </a:t>
            </a:r>
            <a:r>
              <a:rPr sz="1050" dirty="0">
                <a:solidFill>
                  <a:srgbClr val="FF0000"/>
                </a:solidFill>
                <a:latin typeface="Arial"/>
                <a:cs typeface="Arial"/>
              </a:rPr>
              <a:t>’95)</a:t>
            </a:r>
            <a:endParaRPr sz="1050">
              <a:latin typeface="Arial"/>
              <a:cs typeface="Arial"/>
            </a:endParaRPr>
          </a:p>
        </p:txBody>
      </p:sp>
      <p:sp>
        <p:nvSpPr>
          <p:cNvPr id="23" name="object 23"/>
          <p:cNvSpPr txBox="1"/>
          <p:nvPr/>
        </p:nvSpPr>
        <p:spPr>
          <a:xfrm>
            <a:off x="5028691" y="3956431"/>
            <a:ext cx="786130"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20" dirty="0">
                <a:solidFill>
                  <a:srgbClr val="585858"/>
                </a:solidFill>
                <a:latin typeface="Arial"/>
                <a:cs typeface="Arial"/>
              </a:rPr>
              <a:t> </a:t>
            </a:r>
            <a:r>
              <a:rPr sz="1600" spc="-5" dirty="0">
                <a:solidFill>
                  <a:srgbClr val="585858"/>
                </a:solidFill>
                <a:latin typeface="Arial"/>
                <a:cs typeface="Arial"/>
              </a:rPr>
              <a:t>0.9</a:t>
            </a:r>
            <a:endParaRPr sz="1600">
              <a:latin typeface="Arial"/>
              <a:cs typeface="Arial"/>
            </a:endParaRPr>
          </a:p>
          <a:p>
            <a:pPr marL="12700">
              <a:lnSpc>
                <a:spcPts val="1185"/>
              </a:lnSpc>
            </a:pPr>
            <a:r>
              <a:rPr sz="1050" dirty="0">
                <a:solidFill>
                  <a:srgbClr val="FF0000"/>
                </a:solidFill>
                <a:latin typeface="Arial"/>
                <a:cs typeface="Arial"/>
              </a:rPr>
              <a:t>(June</a:t>
            </a:r>
            <a:r>
              <a:rPr sz="1050" spc="-15" dirty="0">
                <a:solidFill>
                  <a:srgbClr val="FF0000"/>
                </a:solidFill>
                <a:latin typeface="Arial"/>
                <a:cs typeface="Arial"/>
              </a:rPr>
              <a:t> </a:t>
            </a:r>
            <a:r>
              <a:rPr sz="1050" dirty="0">
                <a:solidFill>
                  <a:srgbClr val="FF0000"/>
                </a:solidFill>
                <a:latin typeface="Arial"/>
                <a:cs typeface="Arial"/>
              </a:rPr>
              <a:t>‘96)</a:t>
            </a:r>
            <a:endParaRPr sz="1050">
              <a:latin typeface="Arial"/>
              <a:cs typeface="Arial"/>
            </a:endParaRPr>
          </a:p>
        </p:txBody>
      </p:sp>
      <p:sp>
        <p:nvSpPr>
          <p:cNvPr id="24" name="object 24"/>
          <p:cNvSpPr txBox="1"/>
          <p:nvPr/>
        </p:nvSpPr>
        <p:spPr>
          <a:xfrm>
            <a:off x="6214110" y="3956431"/>
            <a:ext cx="1537335" cy="410845"/>
          </a:xfrm>
          <a:prstGeom prst="rect">
            <a:avLst/>
          </a:prstGeom>
        </p:spPr>
        <p:txBody>
          <a:bodyPr vert="horz" wrap="square" lIns="0" tIns="12065" rIns="0" bIns="0" rtlCol="0">
            <a:spAutoFit/>
          </a:bodyPr>
          <a:lstStyle/>
          <a:p>
            <a:pPr marL="12700">
              <a:lnSpc>
                <a:spcPts val="1845"/>
              </a:lnSpc>
              <a:spcBef>
                <a:spcPts val="95"/>
              </a:spcBef>
              <a:tabLst>
                <a:tab pos="650240" algn="l"/>
              </a:tabLst>
            </a:pPr>
            <a:r>
              <a:rPr sz="1600" spc="-5" dirty="0">
                <a:solidFill>
                  <a:srgbClr val="585858"/>
                </a:solidFill>
                <a:latin typeface="Arial"/>
                <a:cs typeface="Arial"/>
              </a:rPr>
              <a:t>and	UML</a:t>
            </a:r>
            <a:r>
              <a:rPr sz="1600" spc="-114" dirty="0">
                <a:solidFill>
                  <a:srgbClr val="585858"/>
                </a:solidFill>
                <a:latin typeface="Arial"/>
                <a:cs typeface="Arial"/>
              </a:rPr>
              <a:t> </a:t>
            </a:r>
            <a:r>
              <a:rPr sz="1600" spc="-5" dirty="0">
                <a:solidFill>
                  <a:srgbClr val="585858"/>
                </a:solidFill>
                <a:latin typeface="Arial"/>
                <a:cs typeface="Arial"/>
              </a:rPr>
              <a:t>0.91</a:t>
            </a:r>
            <a:endParaRPr sz="1600">
              <a:latin typeface="Arial"/>
              <a:cs typeface="Arial"/>
            </a:endParaRPr>
          </a:p>
          <a:p>
            <a:pPr marL="650875">
              <a:lnSpc>
                <a:spcPts val="1185"/>
              </a:lnSpc>
            </a:pPr>
            <a:r>
              <a:rPr sz="1050" spc="-5" dirty="0">
                <a:solidFill>
                  <a:srgbClr val="FF0000"/>
                </a:solidFill>
                <a:latin typeface="Arial"/>
                <a:cs typeface="Arial"/>
              </a:rPr>
              <a:t>(Oct.</a:t>
            </a:r>
            <a:r>
              <a:rPr sz="1050" spc="-35" dirty="0">
                <a:solidFill>
                  <a:srgbClr val="FF0000"/>
                </a:solidFill>
                <a:latin typeface="Arial"/>
                <a:cs typeface="Arial"/>
              </a:rPr>
              <a:t> </a:t>
            </a:r>
            <a:r>
              <a:rPr sz="1050" dirty="0">
                <a:solidFill>
                  <a:srgbClr val="FF0000"/>
                </a:solidFill>
                <a:latin typeface="Arial"/>
                <a:cs typeface="Arial"/>
              </a:rPr>
              <a:t>‘96)</a:t>
            </a:r>
            <a:endParaRPr sz="1050">
              <a:latin typeface="Arial"/>
              <a:cs typeface="Arial"/>
            </a:endParaRPr>
          </a:p>
        </p:txBody>
      </p:sp>
      <p:sp>
        <p:nvSpPr>
          <p:cNvPr id="25" name="object 25"/>
          <p:cNvSpPr/>
          <p:nvPr/>
        </p:nvSpPr>
        <p:spPr>
          <a:xfrm>
            <a:off x="6193791" y="5626252"/>
            <a:ext cx="288925" cy="436880"/>
          </a:xfrm>
          <a:custGeom>
            <a:avLst/>
            <a:gdLst/>
            <a:ahLst/>
            <a:cxnLst/>
            <a:rect l="l" t="t" r="r" b="b"/>
            <a:pathLst>
              <a:path w="288925" h="436879">
                <a:moveTo>
                  <a:pt x="210841" y="86102"/>
                </a:moveTo>
                <a:lnTo>
                  <a:pt x="0" y="416242"/>
                </a:lnTo>
                <a:lnTo>
                  <a:pt x="32131" y="436740"/>
                </a:lnTo>
                <a:lnTo>
                  <a:pt x="242973" y="106609"/>
                </a:lnTo>
                <a:lnTo>
                  <a:pt x="210841" y="86102"/>
                </a:lnTo>
                <a:close/>
              </a:path>
              <a:path w="288925" h="436879">
                <a:moveTo>
                  <a:pt x="281069" y="70027"/>
                </a:moveTo>
                <a:lnTo>
                  <a:pt x="221107" y="70027"/>
                </a:lnTo>
                <a:lnTo>
                  <a:pt x="253237" y="90538"/>
                </a:lnTo>
                <a:lnTo>
                  <a:pt x="242973" y="106609"/>
                </a:lnTo>
                <a:lnTo>
                  <a:pt x="275082" y="127101"/>
                </a:lnTo>
                <a:lnTo>
                  <a:pt x="281069" y="70027"/>
                </a:lnTo>
                <a:close/>
              </a:path>
              <a:path w="288925" h="436879">
                <a:moveTo>
                  <a:pt x="221107" y="70027"/>
                </a:moveTo>
                <a:lnTo>
                  <a:pt x="210841" y="86102"/>
                </a:lnTo>
                <a:lnTo>
                  <a:pt x="242973" y="106609"/>
                </a:lnTo>
                <a:lnTo>
                  <a:pt x="253237" y="90538"/>
                </a:lnTo>
                <a:lnTo>
                  <a:pt x="221107" y="70027"/>
                </a:lnTo>
                <a:close/>
              </a:path>
              <a:path w="288925" h="436879">
                <a:moveTo>
                  <a:pt x="288417" y="0"/>
                </a:moveTo>
                <a:lnTo>
                  <a:pt x="178688" y="65582"/>
                </a:lnTo>
                <a:lnTo>
                  <a:pt x="210841" y="86102"/>
                </a:lnTo>
                <a:lnTo>
                  <a:pt x="221107" y="70027"/>
                </a:lnTo>
                <a:lnTo>
                  <a:pt x="281069" y="70027"/>
                </a:lnTo>
                <a:lnTo>
                  <a:pt x="288417" y="0"/>
                </a:lnTo>
                <a:close/>
              </a:path>
            </a:pathLst>
          </a:custGeom>
          <a:solidFill>
            <a:srgbClr val="EEC118"/>
          </a:solidFill>
        </p:spPr>
        <p:txBody>
          <a:bodyPr wrap="square" lIns="0" tIns="0" rIns="0" bIns="0" rtlCol="0"/>
          <a:lstStyle/>
          <a:p>
            <a:endParaRPr/>
          </a:p>
        </p:txBody>
      </p:sp>
      <p:sp>
        <p:nvSpPr>
          <p:cNvPr id="26" name="object 26"/>
          <p:cNvSpPr/>
          <p:nvPr/>
        </p:nvSpPr>
        <p:spPr>
          <a:xfrm>
            <a:off x="6668135" y="4915408"/>
            <a:ext cx="288925" cy="436880"/>
          </a:xfrm>
          <a:custGeom>
            <a:avLst/>
            <a:gdLst/>
            <a:ahLst/>
            <a:cxnLst/>
            <a:rect l="l" t="t" r="r" b="b"/>
            <a:pathLst>
              <a:path w="288925" h="436879">
                <a:moveTo>
                  <a:pt x="210848" y="86166"/>
                </a:moveTo>
                <a:lnTo>
                  <a:pt x="0" y="416306"/>
                </a:lnTo>
                <a:lnTo>
                  <a:pt x="32130" y="436753"/>
                </a:lnTo>
                <a:lnTo>
                  <a:pt x="242960" y="106643"/>
                </a:lnTo>
                <a:lnTo>
                  <a:pt x="210848" y="86166"/>
                </a:lnTo>
                <a:close/>
              </a:path>
              <a:path w="288925" h="436879">
                <a:moveTo>
                  <a:pt x="281063" y="70104"/>
                </a:moveTo>
                <a:lnTo>
                  <a:pt x="221106" y="70104"/>
                </a:lnTo>
                <a:lnTo>
                  <a:pt x="253237" y="90551"/>
                </a:lnTo>
                <a:lnTo>
                  <a:pt x="242960" y="106643"/>
                </a:lnTo>
                <a:lnTo>
                  <a:pt x="275081" y="127127"/>
                </a:lnTo>
                <a:lnTo>
                  <a:pt x="281063" y="70104"/>
                </a:lnTo>
                <a:close/>
              </a:path>
              <a:path w="288925" h="436879">
                <a:moveTo>
                  <a:pt x="221106" y="70104"/>
                </a:moveTo>
                <a:lnTo>
                  <a:pt x="210848" y="86166"/>
                </a:lnTo>
                <a:lnTo>
                  <a:pt x="242960" y="106643"/>
                </a:lnTo>
                <a:lnTo>
                  <a:pt x="253237" y="90551"/>
                </a:lnTo>
                <a:lnTo>
                  <a:pt x="221106" y="70104"/>
                </a:lnTo>
                <a:close/>
              </a:path>
              <a:path w="288925" h="436879">
                <a:moveTo>
                  <a:pt x="288416" y="0"/>
                </a:moveTo>
                <a:lnTo>
                  <a:pt x="178688" y="65659"/>
                </a:lnTo>
                <a:lnTo>
                  <a:pt x="210848" y="86166"/>
                </a:lnTo>
                <a:lnTo>
                  <a:pt x="221106" y="70104"/>
                </a:lnTo>
                <a:lnTo>
                  <a:pt x="281063" y="70104"/>
                </a:lnTo>
                <a:lnTo>
                  <a:pt x="288416" y="0"/>
                </a:lnTo>
                <a:close/>
              </a:path>
            </a:pathLst>
          </a:custGeom>
          <a:solidFill>
            <a:srgbClr val="EEC118"/>
          </a:solidFill>
        </p:spPr>
        <p:txBody>
          <a:bodyPr wrap="square" lIns="0" tIns="0" rIns="0" bIns="0" rtlCol="0"/>
          <a:lstStyle/>
          <a:p>
            <a:endParaRPr/>
          </a:p>
        </p:txBody>
      </p:sp>
      <p:sp>
        <p:nvSpPr>
          <p:cNvPr id="27" name="object 27"/>
          <p:cNvSpPr/>
          <p:nvPr/>
        </p:nvSpPr>
        <p:spPr>
          <a:xfrm>
            <a:off x="7488809" y="5595353"/>
            <a:ext cx="114300" cy="433070"/>
          </a:xfrm>
          <a:custGeom>
            <a:avLst/>
            <a:gdLst/>
            <a:ahLst/>
            <a:cxnLst/>
            <a:rect l="l" t="t" r="r" b="b"/>
            <a:pathLst>
              <a:path w="114300" h="433070">
                <a:moveTo>
                  <a:pt x="38069" y="114138"/>
                </a:moveTo>
                <a:lnTo>
                  <a:pt x="35432" y="432511"/>
                </a:lnTo>
                <a:lnTo>
                  <a:pt x="73532" y="432816"/>
                </a:lnTo>
                <a:lnTo>
                  <a:pt x="76169" y="114447"/>
                </a:lnTo>
                <a:lnTo>
                  <a:pt x="38069" y="114138"/>
                </a:lnTo>
                <a:close/>
              </a:path>
              <a:path w="114300" h="433070">
                <a:moveTo>
                  <a:pt x="104655" y="95084"/>
                </a:moveTo>
                <a:lnTo>
                  <a:pt x="38226" y="95084"/>
                </a:lnTo>
                <a:lnTo>
                  <a:pt x="76326" y="95402"/>
                </a:lnTo>
                <a:lnTo>
                  <a:pt x="76169" y="114447"/>
                </a:lnTo>
                <a:lnTo>
                  <a:pt x="114300" y="114757"/>
                </a:lnTo>
                <a:lnTo>
                  <a:pt x="104655" y="95084"/>
                </a:lnTo>
                <a:close/>
              </a:path>
              <a:path w="114300" h="433070">
                <a:moveTo>
                  <a:pt x="38226" y="95084"/>
                </a:moveTo>
                <a:lnTo>
                  <a:pt x="38069" y="114138"/>
                </a:lnTo>
                <a:lnTo>
                  <a:pt x="76169" y="114447"/>
                </a:lnTo>
                <a:lnTo>
                  <a:pt x="76326" y="95402"/>
                </a:lnTo>
                <a:lnTo>
                  <a:pt x="38226" y="95084"/>
                </a:lnTo>
                <a:close/>
              </a:path>
              <a:path w="114300" h="433070">
                <a:moveTo>
                  <a:pt x="58038" y="0"/>
                </a:moveTo>
                <a:lnTo>
                  <a:pt x="0" y="113830"/>
                </a:lnTo>
                <a:lnTo>
                  <a:pt x="38069" y="114138"/>
                </a:lnTo>
                <a:lnTo>
                  <a:pt x="38226" y="95084"/>
                </a:lnTo>
                <a:lnTo>
                  <a:pt x="104655" y="95084"/>
                </a:lnTo>
                <a:lnTo>
                  <a:pt x="58038" y="0"/>
                </a:lnTo>
                <a:close/>
              </a:path>
            </a:pathLst>
          </a:custGeom>
          <a:solidFill>
            <a:srgbClr val="EEC118"/>
          </a:solidFill>
        </p:spPr>
        <p:txBody>
          <a:bodyPr wrap="square" lIns="0" tIns="0" rIns="0" bIns="0" rtlCol="0"/>
          <a:lstStyle/>
          <a:p>
            <a:endParaRPr/>
          </a:p>
        </p:txBody>
      </p:sp>
      <p:sp>
        <p:nvSpPr>
          <p:cNvPr id="28" name="object 28"/>
          <p:cNvSpPr/>
          <p:nvPr/>
        </p:nvSpPr>
        <p:spPr>
          <a:xfrm>
            <a:off x="7492238" y="4915409"/>
            <a:ext cx="114300" cy="421005"/>
          </a:xfrm>
          <a:custGeom>
            <a:avLst/>
            <a:gdLst/>
            <a:ahLst/>
            <a:cxnLst/>
            <a:rect l="l" t="t" r="r" b="b"/>
            <a:pathLst>
              <a:path w="114300" h="421004">
                <a:moveTo>
                  <a:pt x="38071" y="114130"/>
                </a:moveTo>
                <a:lnTo>
                  <a:pt x="35560" y="420243"/>
                </a:lnTo>
                <a:lnTo>
                  <a:pt x="73660" y="420497"/>
                </a:lnTo>
                <a:lnTo>
                  <a:pt x="76170" y="114469"/>
                </a:lnTo>
                <a:lnTo>
                  <a:pt x="38071" y="114130"/>
                </a:lnTo>
                <a:close/>
              </a:path>
              <a:path w="114300" h="421004">
                <a:moveTo>
                  <a:pt x="104675" y="95123"/>
                </a:moveTo>
                <a:lnTo>
                  <a:pt x="38226" y="95123"/>
                </a:lnTo>
                <a:lnTo>
                  <a:pt x="76326" y="95377"/>
                </a:lnTo>
                <a:lnTo>
                  <a:pt x="76170" y="114469"/>
                </a:lnTo>
                <a:lnTo>
                  <a:pt x="114300" y="114808"/>
                </a:lnTo>
                <a:lnTo>
                  <a:pt x="104675" y="95123"/>
                </a:lnTo>
                <a:close/>
              </a:path>
              <a:path w="114300" h="421004">
                <a:moveTo>
                  <a:pt x="38226" y="95123"/>
                </a:moveTo>
                <a:lnTo>
                  <a:pt x="38071" y="114130"/>
                </a:lnTo>
                <a:lnTo>
                  <a:pt x="76170" y="114469"/>
                </a:lnTo>
                <a:lnTo>
                  <a:pt x="76326" y="95377"/>
                </a:lnTo>
                <a:lnTo>
                  <a:pt x="38226" y="95123"/>
                </a:lnTo>
                <a:close/>
              </a:path>
              <a:path w="114300" h="421004">
                <a:moveTo>
                  <a:pt x="58165" y="0"/>
                </a:moveTo>
                <a:lnTo>
                  <a:pt x="0" y="113792"/>
                </a:lnTo>
                <a:lnTo>
                  <a:pt x="38071" y="114130"/>
                </a:lnTo>
                <a:lnTo>
                  <a:pt x="38226" y="95123"/>
                </a:lnTo>
                <a:lnTo>
                  <a:pt x="104675" y="95123"/>
                </a:lnTo>
                <a:lnTo>
                  <a:pt x="58165" y="0"/>
                </a:lnTo>
                <a:close/>
              </a:path>
            </a:pathLst>
          </a:custGeom>
          <a:solidFill>
            <a:srgbClr val="EEC118"/>
          </a:solidFill>
        </p:spPr>
        <p:txBody>
          <a:bodyPr wrap="square" lIns="0" tIns="0" rIns="0" bIns="0" rtlCol="0"/>
          <a:lstStyle/>
          <a:p>
            <a:endParaRPr/>
          </a:p>
        </p:txBody>
      </p:sp>
      <p:sp>
        <p:nvSpPr>
          <p:cNvPr id="29" name="object 29"/>
          <p:cNvSpPr/>
          <p:nvPr/>
        </p:nvSpPr>
        <p:spPr>
          <a:xfrm>
            <a:off x="2794509" y="4148964"/>
            <a:ext cx="2756535" cy="1905635"/>
          </a:xfrm>
          <a:custGeom>
            <a:avLst/>
            <a:gdLst/>
            <a:ahLst/>
            <a:cxnLst/>
            <a:rect l="l" t="t" r="r" b="b"/>
            <a:pathLst>
              <a:path w="2756535" h="1905635">
                <a:moveTo>
                  <a:pt x="2180336" y="0"/>
                </a:moveTo>
                <a:lnTo>
                  <a:pt x="2056257" y="30607"/>
                </a:lnTo>
                <a:lnTo>
                  <a:pt x="2080971" y="59613"/>
                </a:lnTo>
                <a:lnTo>
                  <a:pt x="0" y="1832102"/>
                </a:lnTo>
                <a:lnTo>
                  <a:pt x="24765" y="1861108"/>
                </a:lnTo>
                <a:lnTo>
                  <a:pt x="2105710" y="88620"/>
                </a:lnTo>
                <a:lnTo>
                  <a:pt x="2130425" y="117602"/>
                </a:lnTo>
                <a:lnTo>
                  <a:pt x="2160282" y="47244"/>
                </a:lnTo>
                <a:lnTo>
                  <a:pt x="2180336" y="0"/>
                </a:lnTo>
                <a:close/>
              </a:path>
              <a:path w="2756535" h="1905635">
                <a:moveTo>
                  <a:pt x="2756535" y="618109"/>
                </a:moveTo>
                <a:lnTo>
                  <a:pt x="2633345" y="651891"/>
                </a:lnTo>
                <a:lnTo>
                  <a:pt x="2658770" y="680250"/>
                </a:lnTo>
                <a:lnTo>
                  <a:pt x="1324356" y="1877250"/>
                </a:lnTo>
                <a:lnTo>
                  <a:pt x="1349756" y="1905596"/>
                </a:lnTo>
                <a:lnTo>
                  <a:pt x="2684234" y="708634"/>
                </a:lnTo>
                <a:lnTo>
                  <a:pt x="2709672" y="736981"/>
                </a:lnTo>
                <a:lnTo>
                  <a:pt x="2737053" y="667512"/>
                </a:lnTo>
                <a:lnTo>
                  <a:pt x="2756535" y="618109"/>
                </a:lnTo>
                <a:close/>
              </a:path>
            </a:pathLst>
          </a:custGeom>
          <a:solidFill>
            <a:srgbClr val="EEC118"/>
          </a:solidFill>
        </p:spPr>
        <p:txBody>
          <a:bodyPr wrap="square" lIns="0" tIns="0" rIns="0" bIns="0" rtlCol="0"/>
          <a:lstStyle/>
          <a:p>
            <a:endParaRPr/>
          </a:p>
        </p:txBody>
      </p:sp>
      <p:graphicFrame>
        <p:nvGraphicFramePr>
          <p:cNvPr id="30" name="object 30"/>
          <p:cNvGraphicFramePr>
            <a:graphicFrameLocks noGrp="1"/>
          </p:cNvGraphicFramePr>
          <p:nvPr/>
        </p:nvGraphicFramePr>
        <p:xfrm>
          <a:off x="8137143" y="4940160"/>
          <a:ext cx="168910" cy="1409267"/>
        </p:xfrm>
        <a:graphic>
          <a:graphicData uri="http://schemas.openxmlformats.org/drawingml/2006/table">
            <a:tbl>
              <a:tblPr firstRow="1" bandRow="1">
                <a:tableStyleId>{2D5ABB26-0587-4C30-8999-92F81FD0307C}</a:tableStyleId>
              </a:tblPr>
              <a:tblGrid>
                <a:gridCol w="168910">
                  <a:extLst>
                    <a:ext uri="{9D8B030D-6E8A-4147-A177-3AD203B41FA5}">
                      <a16:colId xmlns:a16="http://schemas.microsoft.com/office/drawing/2014/main" val="20000"/>
                    </a:ext>
                  </a:extLst>
                </a:gridCol>
              </a:tblGrid>
              <a:tr h="333775">
                <a:tc>
                  <a:txBody>
                    <a:bodyPr/>
                    <a:lstStyle/>
                    <a:p>
                      <a:pPr>
                        <a:lnSpc>
                          <a:spcPct val="100000"/>
                        </a:lnSpc>
                      </a:pPr>
                      <a:endParaRPr sz="1400">
                        <a:latin typeface="Times New Roman"/>
                        <a:cs typeface="Times New Roman"/>
                      </a:endParaRPr>
                    </a:p>
                  </a:txBody>
                  <a:tcPr marL="0" marR="0" marT="0" marB="0">
                    <a:lnB w="76200">
                      <a:solidFill>
                        <a:srgbClr val="FFFFFF"/>
                      </a:solidFill>
                      <a:prstDash val="solid"/>
                    </a:lnB>
                    <a:solidFill>
                      <a:srgbClr val="EEC118"/>
                    </a:solidFill>
                  </a:tcPr>
                </a:tc>
                <a:extLst>
                  <a:ext uri="{0D108BD9-81ED-4DB2-BD59-A6C34878D82A}">
                    <a16:rowId xmlns:a16="http://schemas.microsoft.com/office/drawing/2014/main" val="10000"/>
                  </a:ext>
                </a:extLst>
              </a:tr>
              <a:tr h="370865">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lnB w="76200">
                      <a:solidFill>
                        <a:srgbClr val="FFFFFF"/>
                      </a:solidFill>
                      <a:prstDash val="solid"/>
                    </a:lnB>
                    <a:solidFill>
                      <a:srgbClr val="EEC118"/>
                    </a:solidFill>
                  </a:tcPr>
                </a:tc>
                <a:extLst>
                  <a:ext uri="{0D108BD9-81ED-4DB2-BD59-A6C34878D82A}">
                    <a16:rowId xmlns:a16="http://schemas.microsoft.com/office/drawing/2014/main" val="10001"/>
                  </a:ext>
                </a:extLst>
              </a:tr>
              <a:tr h="370859">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lnB w="76200">
                      <a:solidFill>
                        <a:srgbClr val="FFFFFF"/>
                      </a:solidFill>
                      <a:prstDash val="solid"/>
                    </a:lnB>
                    <a:solidFill>
                      <a:srgbClr val="EEC118"/>
                    </a:solidFill>
                  </a:tcPr>
                </a:tc>
                <a:extLst>
                  <a:ext uri="{0D108BD9-81ED-4DB2-BD59-A6C34878D82A}">
                    <a16:rowId xmlns:a16="http://schemas.microsoft.com/office/drawing/2014/main" val="10002"/>
                  </a:ext>
                </a:extLst>
              </a:tr>
              <a:tr h="333768">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solidFill>
                      <a:srgbClr val="EEC118"/>
                    </a:solidFill>
                  </a:tcPr>
                </a:tc>
                <a:extLst>
                  <a:ext uri="{0D108BD9-81ED-4DB2-BD59-A6C34878D82A}">
                    <a16:rowId xmlns:a16="http://schemas.microsoft.com/office/drawing/2014/main" val="10003"/>
                  </a:ext>
                </a:extLst>
              </a:tr>
            </a:tbl>
          </a:graphicData>
        </a:graphic>
      </p:graphicFrame>
      <p:cxnSp>
        <p:nvCxnSpPr>
          <p:cNvPr id="32" name="Straight Arrow Connector 31"/>
          <p:cNvCxnSpPr/>
          <p:nvPr/>
        </p:nvCxnSpPr>
        <p:spPr>
          <a:xfrm flipV="1">
            <a:off x="7701889" y="914400"/>
            <a:ext cx="832511" cy="34175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Rectangle 32"/>
          <p:cNvSpPr/>
          <p:nvPr/>
        </p:nvSpPr>
        <p:spPr>
          <a:xfrm>
            <a:off x="8686800" y="688487"/>
            <a:ext cx="1295400" cy="37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UML </a:t>
            </a:r>
            <a:r>
              <a:rPr lang="en-US" dirty="0" err="1"/>
              <a:t>x.x</a:t>
            </a:r>
            <a:r>
              <a:rPr lang="en-US" dirty="0"/>
              <a:t>?</a:t>
            </a:r>
          </a:p>
        </p:txBody>
      </p:sp>
    </p:spTree>
    <p:extLst>
      <p:ext uri="{BB962C8B-B14F-4D97-AF65-F5344CB8AC3E}">
        <p14:creationId xmlns:p14="http://schemas.microsoft.com/office/powerpoint/2010/main" val="370216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136749" y="121665"/>
            <a:ext cx="5565140" cy="566822"/>
          </a:xfrm>
          <a:prstGeom prst="rect">
            <a:avLst/>
          </a:prstGeom>
        </p:spPr>
        <p:txBody>
          <a:bodyPr vert="horz" wrap="square" lIns="0" tIns="12700" rIns="0" bIns="0" rtlCol="0" anchor="t">
            <a:spAutoFit/>
          </a:bodyPr>
          <a:lstStyle/>
          <a:p>
            <a:pPr marL="12700">
              <a:spcBef>
                <a:spcPts val="100"/>
              </a:spcBef>
            </a:pPr>
            <a:r>
              <a:rPr spc="160" dirty="0">
                <a:solidFill>
                  <a:srgbClr val="585858"/>
                </a:solidFill>
              </a:rPr>
              <a:t>Lịch</a:t>
            </a:r>
            <a:r>
              <a:rPr spc="-325" dirty="0">
                <a:solidFill>
                  <a:srgbClr val="585858"/>
                </a:solidFill>
              </a:rPr>
              <a:t> </a:t>
            </a:r>
            <a:r>
              <a:rPr spc="-30" dirty="0">
                <a:solidFill>
                  <a:srgbClr val="585858"/>
                </a:solidFill>
              </a:rPr>
              <a:t>sử</a:t>
            </a:r>
            <a:r>
              <a:rPr spc="-335" dirty="0">
                <a:solidFill>
                  <a:srgbClr val="585858"/>
                </a:solidFill>
              </a:rPr>
              <a:t> </a:t>
            </a:r>
            <a:r>
              <a:rPr spc="120" dirty="0">
                <a:solidFill>
                  <a:srgbClr val="585858"/>
                </a:solidFill>
              </a:rPr>
              <a:t>phát</a:t>
            </a:r>
            <a:r>
              <a:rPr spc="-325" dirty="0">
                <a:solidFill>
                  <a:srgbClr val="585858"/>
                </a:solidFill>
              </a:rPr>
              <a:t> </a:t>
            </a:r>
            <a:r>
              <a:rPr spc="10" dirty="0">
                <a:solidFill>
                  <a:srgbClr val="585858"/>
                </a:solidFill>
              </a:rPr>
              <a:t>triển</a:t>
            </a:r>
            <a:r>
              <a:rPr spc="-335" dirty="0">
                <a:solidFill>
                  <a:srgbClr val="585858"/>
                </a:solidFill>
              </a:rPr>
              <a:t> </a:t>
            </a:r>
            <a:r>
              <a:rPr spc="254" dirty="0">
                <a:solidFill>
                  <a:srgbClr val="585858"/>
                </a:solidFill>
              </a:rPr>
              <a:t>của</a:t>
            </a:r>
            <a:r>
              <a:rPr spc="-320" dirty="0">
                <a:solidFill>
                  <a:srgbClr val="585858"/>
                </a:solidFill>
              </a:rPr>
              <a:t> </a:t>
            </a:r>
            <a:r>
              <a:rPr spc="135" dirty="0">
                <a:solidFill>
                  <a:srgbClr val="585858"/>
                </a:solidFill>
              </a:rPr>
              <a:t>UML</a:t>
            </a:r>
          </a:p>
        </p:txBody>
      </p:sp>
      <p:pic>
        <p:nvPicPr>
          <p:cNvPr id="3" name="Picture 2"/>
          <p:cNvPicPr>
            <a:picLocks noChangeAspect="1"/>
          </p:cNvPicPr>
          <p:nvPr/>
        </p:nvPicPr>
        <p:blipFill>
          <a:blip r:embed="rId2"/>
          <a:stretch>
            <a:fillRect/>
          </a:stretch>
        </p:blipFill>
        <p:spPr>
          <a:xfrm>
            <a:off x="2743200" y="838200"/>
            <a:ext cx="6701181" cy="5663671"/>
          </a:xfrm>
          <a:prstGeom prst="rect">
            <a:avLst/>
          </a:prstGeom>
        </p:spPr>
      </p:pic>
    </p:spTree>
    <p:extLst>
      <p:ext uri="{BB962C8B-B14F-4D97-AF65-F5344CB8AC3E}">
        <p14:creationId xmlns:p14="http://schemas.microsoft.com/office/powerpoint/2010/main" val="1972924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8245958" cy="567463"/>
          </a:xfrm>
          <a:prstGeom prst="rect">
            <a:avLst/>
          </a:prstGeom>
        </p:spPr>
        <p:txBody>
          <a:bodyPr vert="horz" wrap="square" lIns="0" tIns="13335" rIns="0" bIns="0" rtlCol="0" anchor="t">
            <a:spAutoFit/>
          </a:bodyPr>
          <a:lstStyle/>
          <a:p>
            <a:pPr marL="12700">
              <a:spcBef>
                <a:spcPts val="105"/>
              </a:spcBef>
            </a:pPr>
            <a:r>
              <a:rPr spc="275" dirty="0"/>
              <a:t>Mục</a:t>
            </a:r>
            <a:r>
              <a:rPr spc="-335" dirty="0"/>
              <a:t> </a:t>
            </a:r>
            <a:r>
              <a:rPr spc="204" dirty="0"/>
              <a:t>đích</a:t>
            </a:r>
            <a:r>
              <a:rPr spc="-340" dirty="0"/>
              <a:t> </a:t>
            </a:r>
            <a:r>
              <a:rPr spc="254" dirty="0" err="1"/>
              <a:t>của</a:t>
            </a:r>
            <a:r>
              <a:rPr spc="-345" dirty="0"/>
              <a:t> </a:t>
            </a:r>
            <a:r>
              <a:rPr lang="en-US" spc="10" dirty="0"/>
              <a:t>PTTK </a:t>
            </a:r>
            <a:r>
              <a:rPr lang="en-US" spc="10" dirty="0" err="1"/>
              <a:t>Hướng</a:t>
            </a:r>
            <a:r>
              <a:rPr lang="en-US" spc="10" dirty="0"/>
              <a:t> </a:t>
            </a:r>
            <a:r>
              <a:rPr lang="en-US" spc="10" dirty="0" err="1"/>
              <a:t>đối</a:t>
            </a:r>
            <a:r>
              <a:rPr lang="en-US" spc="10" dirty="0"/>
              <a:t> </a:t>
            </a:r>
            <a:r>
              <a:rPr lang="en-US" spc="10" dirty="0" err="1"/>
              <a:t>tượng</a:t>
            </a:r>
            <a:endParaRPr spc="10" dirty="0"/>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23</a:t>
            </a:fld>
            <a:endParaRPr sz="1400">
              <a:latin typeface="Verdana"/>
              <a:cs typeface="Verdana"/>
            </a:endParaRPr>
          </a:p>
        </p:txBody>
      </p:sp>
      <p:sp>
        <p:nvSpPr>
          <p:cNvPr id="3" name="object 3"/>
          <p:cNvSpPr txBox="1"/>
          <p:nvPr/>
        </p:nvSpPr>
        <p:spPr>
          <a:xfrm>
            <a:off x="2574442" y="1781378"/>
            <a:ext cx="6765290" cy="4004310"/>
          </a:xfrm>
          <a:prstGeom prst="rect">
            <a:avLst/>
          </a:prstGeom>
        </p:spPr>
        <p:txBody>
          <a:bodyPr vert="horz" wrap="square" lIns="0" tIns="12700" rIns="0" bIns="0" rtlCol="0">
            <a:spAutoFit/>
          </a:bodyPr>
          <a:lstStyle/>
          <a:p>
            <a:pPr marL="286385" indent="-274320">
              <a:lnSpc>
                <a:spcPts val="2590"/>
              </a:lnSpc>
              <a:spcBef>
                <a:spcPts val="100"/>
              </a:spcBef>
              <a:buChar char="•"/>
              <a:tabLst>
                <a:tab pos="286385" algn="l"/>
                <a:tab pos="287020" algn="l"/>
              </a:tabLst>
            </a:pPr>
            <a:r>
              <a:rPr sz="2400" spc="-55" dirty="0">
                <a:solidFill>
                  <a:srgbClr val="585858"/>
                </a:solidFill>
                <a:latin typeface="Arial"/>
                <a:cs typeface="Arial"/>
              </a:rPr>
              <a:t>Chuyển </a:t>
            </a:r>
            <a:r>
              <a:rPr sz="2400" spc="-100" dirty="0">
                <a:solidFill>
                  <a:srgbClr val="585858"/>
                </a:solidFill>
                <a:latin typeface="Arial"/>
                <a:cs typeface="Arial"/>
              </a:rPr>
              <a:t>các </a:t>
            </a:r>
            <a:r>
              <a:rPr sz="2400" spc="-35" dirty="0">
                <a:solidFill>
                  <a:srgbClr val="585858"/>
                </a:solidFill>
                <a:latin typeface="Arial"/>
                <a:cs typeface="Arial"/>
              </a:rPr>
              <a:t>yêu </a:t>
            </a:r>
            <a:r>
              <a:rPr sz="2400" spc="-60" dirty="0">
                <a:solidFill>
                  <a:srgbClr val="585858"/>
                </a:solidFill>
                <a:latin typeface="Arial"/>
                <a:cs typeface="Arial"/>
              </a:rPr>
              <a:t>cầu </a:t>
            </a:r>
            <a:r>
              <a:rPr sz="2400" spc="-65" dirty="0">
                <a:solidFill>
                  <a:srgbClr val="585858"/>
                </a:solidFill>
                <a:latin typeface="Arial"/>
                <a:cs typeface="Arial"/>
              </a:rPr>
              <a:t>của </a:t>
            </a:r>
            <a:r>
              <a:rPr sz="2400" spc="-10" dirty="0">
                <a:solidFill>
                  <a:srgbClr val="585858"/>
                </a:solidFill>
                <a:latin typeface="Arial"/>
                <a:cs typeface="Arial"/>
              </a:rPr>
              <a:t>bài </a:t>
            </a:r>
            <a:r>
              <a:rPr sz="2400" spc="15" dirty="0">
                <a:solidFill>
                  <a:srgbClr val="585858"/>
                </a:solidFill>
                <a:latin typeface="Arial"/>
                <a:cs typeface="Arial"/>
              </a:rPr>
              <a:t>toán </a:t>
            </a:r>
            <a:r>
              <a:rPr sz="2400" spc="20" dirty="0">
                <a:solidFill>
                  <a:srgbClr val="585858"/>
                </a:solidFill>
                <a:latin typeface="Arial"/>
                <a:cs typeface="Arial"/>
              </a:rPr>
              <a:t>thành </a:t>
            </a:r>
            <a:r>
              <a:rPr sz="2400" spc="90" dirty="0">
                <a:solidFill>
                  <a:srgbClr val="585858"/>
                </a:solidFill>
                <a:latin typeface="Arial"/>
                <a:cs typeface="Arial"/>
              </a:rPr>
              <a:t>một</a:t>
            </a:r>
            <a:r>
              <a:rPr sz="2400" spc="250" dirty="0">
                <a:solidFill>
                  <a:srgbClr val="585858"/>
                </a:solidFill>
                <a:latin typeface="Arial"/>
                <a:cs typeface="Arial"/>
              </a:rPr>
              <a:t> </a:t>
            </a:r>
            <a:r>
              <a:rPr sz="2400" spc="-5" dirty="0">
                <a:solidFill>
                  <a:srgbClr val="585858"/>
                </a:solidFill>
                <a:latin typeface="Arial"/>
                <a:cs typeface="Arial"/>
              </a:rPr>
              <a:t>bản</a:t>
            </a:r>
            <a:endParaRPr sz="2400">
              <a:latin typeface="Arial"/>
              <a:cs typeface="Arial"/>
            </a:endParaRPr>
          </a:p>
          <a:p>
            <a:pPr marL="286385">
              <a:lnSpc>
                <a:spcPts val="2590"/>
              </a:lnSpc>
            </a:pPr>
            <a:r>
              <a:rPr sz="2400" spc="55" dirty="0">
                <a:solidFill>
                  <a:srgbClr val="585858"/>
                </a:solidFill>
                <a:latin typeface="Arial"/>
                <a:cs typeface="Arial"/>
              </a:rPr>
              <a:t>thiết </a:t>
            </a:r>
            <a:r>
              <a:rPr sz="2400" spc="-50" dirty="0">
                <a:solidFill>
                  <a:srgbClr val="585858"/>
                </a:solidFill>
                <a:latin typeface="Arial"/>
                <a:cs typeface="Arial"/>
              </a:rPr>
              <a:t>kế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35" dirty="0">
                <a:solidFill>
                  <a:srgbClr val="585858"/>
                </a:solidFill>
                <a:latin typeface="Arial"/>
                <a:cs typeface="Arial"/>
              </a:rPr>
              <a:t>sẽ </a:t>
            </a:r>
            <a:r>
              <a:rPr sz="2400" spc="-90" dirty="0">
                <a:solidFill>
                  <a:srgbClr val="585858"/>
                </a:solidFill>
                <a:latin typeface="Arial"/>
                <a:cs typeface="Arial"/>
              </a:rPr>
              <a:t>được </a:t>
            </a:r>
            <a:r>
              <a:rPr sz="2400" spc="-85" dirty="0">
                <a:solidFill>
                  <a:srgbClr val="585858"/>
                </a:solidFill>
                <a:latin typeface="Arial"/>
                <a:cs typeface="Arial"/>
              </a:rPr>
              <a:t>xây</a:t>
            </a:r>
            <a:r>
              <a:rPr sz="2400" spc="195" dirty="0">
                <a:solidFill>
                  <a:srgbClr val="585858"/>
                </a:solidFill>
                <a:latin typeface="Arial"/>
                <a:cs typeface="Arial"/>
              </a:rPr>
              <a:t> </a:t>
            </a:r>
            <a:r>
              <a:rPr sz="2400" spc="-5" dirty="0">
                <a:solidFill>
                  <a:srgbClr val="585858"/>
                </a:solidFill>
                <a:latin typeface="Arial"/>
                <a:cs typeface="Arial"/>
              </a:rPr>
              <a:t>dựng</a:t>
            </a:r>
            <a:endParaRPr sz="2400">
              <a:latin typeface="Arial"/>
              <a:cs typeface="Arial"/>
            </a:endParaRPr>
          </a:p>
          <a:p>
            <a:pPr marL="286385" marR="132715" indent="-274320">
              <a:lnSpc>
                <a:spcPts val="2310"/>
              </a:lnSpc>
              <a:spcBef>
                <a:spcPts val="1775"/>
              </a:spcBef>
              <a:buChar char="•"/>
              <a:tabLst>
                <a:tab pos="286385" algn="l"/>
                <a:tab pos="287020" algn="l"/>
              </a:tabLst>
            </a:pPr>
            <a:r>
              <a:rPr sz="2400" spc="-85" dirty="0">
                <a:solidFill>
                  <a:srgbClr val="585858"/>
                </a:solidFill>
                <a:latin typeface="Arial"/>
                <a:cs typeface="Arial"/>
              </a:rPr>
              <a:t>Tập </a:t>
            </a:r>
            <a:r>
              <a:rPr sz="2400" spc="60" dirty="0">
                <a:solidFill>
                  <a:srgbClr val="585858"/>
                </a:solidFill>
                <a:latin typeface="Arial"/>
                <a:cs typeface="Arial"/>
              </a:rPr>
              <a:t>trung </a:t>
            </a:r>
            <a:r>
              <a:rPr sz="2400" spc="-50" dirty="0">
                <a:solidFill>
                  <a:srgbClr val="585858"/>
                </a:solidFill>
                <a:latin typeface="Arial"/>
                <a:cs typeface="Arial"/>
              </a:rPr>
              <a:t>vào </a:t>
            </a:r>
            <a:r>
              <a:rPr sz="2400" spc="-5" dirty="0">
                <a:solidFill>
                  <a:srgbClr val="585858"/>
                </a:solidFill>
                <a:latin typeface="Arial"/>
                <a:cs typeface="Arial"/>
              </a:rPr>
              <a:t>quá </a:t>
            </a:r>
            <a:r>
              <a:rPr sz="2400" spc="25" dirty="0">
                <a:solidFill>
                  <a:srgbClr val="585858"/>
                </a:solidFill>
                <a:latin typeface="Arial"/>
                <a:cs typeface="Arial"/>
              </a:rPr>
              <a:t>trình </a:t>
            </a:r>
            <a:r>
              <a:rPr sz="2400" dirty="0">
                <a:solidFill>
                  <a:srgbClr val="585858"/>
                </a:solidFill>
                <a:latin typeface="Arial"/>
                <a:cs typeface="Arial"/>
              </a:rPr>
              <a:t>phân </a:t>
            </a:r>
            <a:r>
              <a:rPr sz="2400" spc="-5" dirty="0">
                <a:solidFill>
                  <a:srgbClr val="585858"/>
                </a:solidFill>
                <a:latin typeface="Arial"/>
                <a:cs typeface="Arial"/>
              </a:rPr>
              <a:t>tích </a:t>
            </a:r>
            <a:r>
              <a:rPr sz="2400" spc="-100" dirty="0">
                <a:solidFill>
                  <a:srgbClr val="585858"/>
                </a:solidFill>
                <a:latin typeface="Arial"/>
                <a:cs typeface="Arial"/>
              </a:rPr>
              <a:t>các </a:t>
            </a:r>
            <a:r>
              <a:rPr sz="2400" spc="-250" dirty="0">
                <a:solidFill>
                  <a:srgbClr val="585858"/>
                </a:solidFill>
                <a:latin typeface="Arial"/>
                <a:cs typeface="Arial"/>
              </a:rPr>
              <a:t>YÊU </a:t>
            </a:r>
            <a:r>
              <a:rPr sz="2400" spc="-135" dirty="0">
                <a:solidFill>
                  <a:srgbClr val="585858"/>
                </a:solidFill>
                <a:latin typeface="Arial"/>
                <a:cs typeface="Arial"/>
              </a:rPr>
              <a:t>CẦU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10" dirty="0">
                <a:solidFill>
                  <a:srgbClr val="585858"/>
                </a:solidFill>
                <a:latin typeface="Arial"/>
                <a:cs typeface="Arial"/>
              </a:rPr>
              <a:t>và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100" dirty="0">
                <a:solidFill>
                  <a:srgbClr val="585858"/>
                </a:solidFill>
                <a:latin typeface="Arial"/>
                <a:cs typeface="Arial"/>
              </a:rPr>
              <a:t>các </a:t>
            </a:r>
            <a:r>
              <a:rPr sz="2400" spc="45" dirty="0">
                <a:solidFill>
                  <a:srgbClr val="585858"/>
                </a:solidFill>
                <a:latin typeface="Arial"/>
                <a:cs typeface="Arial"/>
              </a:rPr>
              <a:t>MÔ </a:t>
            </a:r>
            <a:r>
              <a:rPr sz="2400" spc="-10" dirty="0">
                <a:solidFill>
                  <a:srgbClr val="585858"/>
                </a:solidFill>
                <a:latin typeface="Arial"/>
                <a:cs typeface="Arial"/>
              </a:rPr>
              <a:t>HÌNH </a:t>
            </a:r>
            <a:r>
              <a:rPr sz="2400" dirty="0">
                <a:solidFill>
                  <a:srgbClr val="585858"/>
                </a:solidFill>
                <a:latin typeface="Arial"/>
                <a:cs typeface="Arial"/>
              </a:rPr>
              <a:t>cho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75" dirty="0">
                <a:solidFill>
                  <a:srgbClr val="585858"/>
                </a:solidFill>
                <a:latin typeface="Arial"/>
                <a:cs typeface="Arial"/>
              </a:rPr>
              <a:t>đó </a:t>
            </a:r>
            <a:r>
              <a:rPr sz="2400" spc="-50" dirty="0">
                <a:solidFill>
                  <a:srgbClr val="585858"/>
                </a:solidFill>
                <a:latin typeface="Arial"/>
                <a:cs typeface="Arial"/>
              </a:rPr>
              <a:t>trước </a:t>
            </a:r>
            <a:r>
              <a:rPr sz="2400" spc="15" dirty="0">
                <a:solidFill>
                  <a:srgbClr val="585858"/>
                </a:solidFill>
                <a:latin typeface="Arial"/>
                <a:cs typeface="Arial"/>
              </a:rPr>
              <a:t>giai đoạn </a:t>
            </a:r>
            <a:r>
              <a:rPr sz="2400" dirty="0">
                <a:solidFill>
                  <a:srgbClr val="585858"/>
                </a:solidFill>
                <a:latin typeface="Arial"/>
                <a:cs typeface="Arial"/>
              </a:rPr>
              <a:t>lập</a:t>
            </a:r>
            <a:r>
              <a:rPr sz="2400" spc="-140" dirty="0">
                <a:solidFill>
                  <a:srgbClr val="585858"/>
                </a:solidFill>
                <a:latin typeface="Arial"/>
                <a:cs typeface="Arial"/>
              </a:rPr>
              <a:t> </a:t>
            </a:r>
            <a:r>
              <a:rPr sz="2400" spc="25" dirty="0">
                <a:solidFill>
                  <a:srgbClr val="585858"/>
                </a:solidFill>
                <a:latin typeface="Arial"/>
                <a:cs typeface="Arial"/>
              </a:rPr>
              <a:t>trình</a:t>
            </a:r>
            <a:endParaRPr sz="2400">
              <a:latin typeface="Arial"/>
              <a:cs typeface="Arial"/>
            </a:endParaRPr>
          </a:p>
          <a:p>
            <a:pPr marL="286385" marR="26034" indent="-274320">
              <a:lnSpc>
                <a:spcPts val="2300"/>
              </a:lnSpc>
              <a:spcBef>
                <a:spcPts val="1795"/>
              </a:spcBef>
              <a:buChar char="•"/>
              <a:tabLst>
                <a:tab pos="286385" algn="l"/>
                <a:tab pos="287020" algn="l"/>
              </a:tabLst>
            </a:pPr>
            <a:r>
              <a:rPr sz="2400" spc="-125" dirty="0">
                <a:solidFill>
                  <a:srgbClr val="585858"/>
                </a:solidFill>
                <a:latin typeface="Arial"/>
                <a:cs typeface="Arial"/>
              </a:rPr>
              <a:t>Được </a:t>
            </a:r>
            <a:r>
              <a:rPr sz="2400" spc="-30" dirty="0">
                <a:solidFill>
                  <a:srgbClr val="585858"/>
                </a:solidFill>
                <a:latin typeface="Arial"/>
                <a:cs typeface="Arial"/>
              </a:rPr>
              <a:t>thực </a:t>
            </a:r>
            <a:r>
              <a:rPr sz="2400" dirty="0">
                <a:solidFill>
                  <a:srgbClr val="585858"/>
                </a:solidFill>
                <a:latin typeface="Arial"/>
                <a:cs typeface="Arial"/>
              </a:rPr>
              <a:t>hiện nhằm </a:t>
            </a:r>
            <a:r>
              <a:rPr sz="2400" spc="10" dirty="0">
                <a:solidFill>
                  <a:srgbClr val="585858"/>
                </a:solidFill>
                <a:latin typeface="Arial"/>
                <a:cs typeface="Arial"/>
              </a:rPr>
              <a:t>đảm bảo </a:t>
            </a:r>
            <a:r>
              <a:rPr sz="2400" spc="-5" dirty="0">
                <a:solidFill>
                  <a:srgbClr val="585858"/>
                </a:solidFill>
                <a:latin typeface="Arial"/>
                <a:cs typeface="Arial"/>
              </a:rPr>
              <a:t>mục </a:t>
            </a:r>
            <a:r>
              <a:rPr sz="2400" spc="-25" dirty="0">
                <a:solidFill>
                  <a:srgbClr val="585858"/>
                </a:solidFill>
                <a:latin typeface="Arial"/>
                <a:cs typeface="Arial"/>
              </a:rPr>
              <a:t>đích </a:t>
            </a:r>
            <a:r>
              <a:rPr sz="2400" spc="-110" dirty="0">
                <a:solidFill>
                  <a:srgbClr val="585858"/>
                </a:solidFill>
                <a:latin typeface="Arial"/>
                <a:cs typeface="Arial"/>
              </a:rPr>
              <a:t>và </a:t>
            </a:r>
            <a:r>
              <a:rPr sz="2400" spc="-35" dirty="0">
                <a:solidFill>
                  <a:srgbClr val="585858"/>
                </a:solidFill>
                <a:latin typeface="Arial"/>
                <a:cs typeface="Arial"/>
              </a:rPr>
              <a:t>yêu  </a:t>
            </a:r>
            <a:r>
              <a:rPr sz="2400" spc="-65" dirty="0">
                <a:solidFill>
                  <a:srgbClr val="585858"/>
                </a:solidFill>
                <a:latin typeface="Arial"/>
                <a:cs typeface="Arial"/>
              </a:rPr>
              <a:t>cầu 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90" dirty="0">
                <a:solidFill>
                  <a:srgbClr val="585858"/>
                </a:solidFill>
                <a:latin typeface="Arial"/>
                <a:cs typeface="Arial"/>
              </a:rPr>
              <a:t>được </a:t>
            </a:r>
            <a:r>
              <a:rPr sz="2400" spc="50" dirty="0">
                <a:solidFill>
                  <a:srgbClr val="585858"/>
                </a:solidFill>
                <a:latin typeface="Arial"/>
                <a:cs typeface="Arial"/>
              </a:rPr>
              <a:t>ghi </a:t>
            </a:r>
            <a:r>
              <a:rPr sz="2400" spc="-10" dirty="0">
                <a:solidFill>
                  <a:srgbClr val="585858"/>
                </a:solidFill>
                <a:latin typeface="Arial"/>
                <a:cs typeface="Arial"/>
              </a:rPr>
              <a:t>lại </a:t>
            </a:r>
            <a:r>
              <a:rPr sz="2400" spc="90" dirty="0">
                <a:solidFill>
                  <a:srgbClr val="585858"/>
                </a:solidFill>
                <a:latin typeface="Arial"/>
                <a:cs typeface="Arial"/>
              </a:rPr>
              <a:t>một </a:t>
            </a:r>
            <a:r>
              <a:rPr sz="2400" spc="-75" dirty="0">
                <a:solidFill>
                  <a:srgbClr val="585858"/>
                </a:solidFill>
                <a:latin typeface="Arial"/>
                <a:cs typeface="Arial"/>
              </a:rPr>
              <a:t>cách </a:t>
            </a:r>
            <a:r>
              <a:rPr sz="2400" spc="-20" dirty="0">
                <a:solidFill>
                  <a:srgbClr val="585858"/>
                </a:solidFill>
                <a:latin typeface="Arial"/>
                <a:cs typeface="Arial"/>
              </a:rPr>
              <a:t>hợp</a:t>
            </a:r>
            <a:r>
              <a:rPr sz="2400" spc="145" dirty="0">
                <a:solidFill>
                  <a:srgbClr val="585858"/>
                </a:solidFill>
                <a:latin typeface="Arial"/>
                <a:cs typeface="Arial"/>
              </a:rPr>
              <a:t> </a:t>
            </a:r>
            <a:r>
              <a:rPr sz="2400" spc="-5" dirty="0">
                <a:solidFill>
                  <a:srgbClr val="585858"/>
                </a:solidFill>
                <a:latin typeface="Arial"/>
                <a:cs typeface="Arial"/>
              </a:rPr>
              <a:t>lý</a:t>
            </a:r>
            <a:endParaRPr sz="2400">
              <a:latin typeface="Arial"/>
              <a:cs typeface="Arial"/>
            </a:endParaRPr>
          </a:p>
          <a:p>
            <a:pPr marL="286385">
              <a:lnSpc>
                <a:spcPts val="2330"/>
              </a:lnSpc>
            </a:pPr>
            <a:r>
              <a:rPr sz="2400" spc="-50" dirty="0">
                <a:solidFill>
                  <a:srgbClr val="585858"/>
                </a:solidFill>
                <a:latin typeface="Arial"/>
                <a:cs typeface="Arial"/>
              </a:rPr>
              <a:t>trước </a:t>
            </a:r>
            <a:r>
              <a:rPr sz="2400" spc="15" dirty="0">
                <a:solidFill>
                  <a:srgbClr val="585858"/>
                </a:solidFill>
                <a:latin typeface="Arial"/>
                <a:cs typeface="Arial"/>
              </a:rPr>
              <a:t>khi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90" dirty="0">
                <a:solidFill>
                  <a:srgbClr val="585858"/>
                </a:solidFill>
                <a:latin typeface="Arial"/>
                <a:cs typeface="Arial"/>
              </a:rPr>
              <a:t>được </a:t>
            </a:r>
            <a:r>
              <a:rPr sz="2400" spc="-85" dirty="0">
                <a:solidFill>
                  <a:srgbClr val="585858"/>
                </a:solidFill>
                <a:latin typeface="Arial"/>
                <a:cs typeface="Arial"/>
              </a:rPr>
              <a:t>xây</a:t>
            </a:r>
            <a:r>
              <a:rPr sz="2400" spc="55" dirty="0">
                <a:solidFill>
                  <a:srgbClr val="585858"/>
                </a:solidFill>
                <a:latin typeface="Arial"/>
                <a:cs typeface="Arial"/>
              </a:rPr>
              <a:t> </a:t>
            </a:r>
            <a:r>
              <a:rPr sz="2400" spc="-5" dirty="0">
                <a:solidFill>
                  <a:srgbClr val="585858"/>
                </a:solidFill>
                <a:latin typeface="Arial"/>
                <a:cs typeface="Arial"/>
              </a:rPr>
              <a:t>dựng</a:t>
            </a:r>
            <a:endParaRPr sz="2400">
              <a:latin typeface="Arial"/>
              <a:cs typeface="Arial"/>
            </a:endParaRPr>
          </a:p>
          <a:p>
            <a:pPr marL="286385" indent="-274320">
              <a:lnSpc>
                <a:spcPts val="2590"/>
              </a:lnSpc>
              <a:spcBef>
                <a:spcPts val="1225"/>
              </a:spcBef>
              <a:buChar char="•"/>
              <a:tabLst>
                <a:tab pos="286385" algn="l"/>
                <a:tab pos="287020" algn="l"/>
              </a:tabLst>
            </a:pPr>
            <a:r>
              <a:rPr sz="2400" spc="-35" dirty="0">
                <a:solidFill>
                  <a:srgbClr val="585858"/>
                </a:solidFill>
                <a:latin typeface="Arial"/>
                <a:cs typeface="Arial"/>
              </a:rPr>
              <a:t>Cung </a:t>
            </a:r>
            <a:r>
              <a:rPr sz="2400" spc="-45" dirty="0">
                <a:solidFill>
                  <a:srgbClr val="585858"/>
                </a:solidFill>
                <a:latin typeface="Arial"/>
                <a:cs typeface="Arial"/>
              </a:rPr>
              <a:t>cấp </a:t>
            </a:r>
            <a:r>
              <a:rPr sz="2400" spc="-5" dirty="0">
                <a:solidFill>
                  <a:srgbClr val="585858"/>
                </a:solidFill>
                <a:latin typeface="Arial"/>
                <a:cs typeface="Arial"/>
              </a:rPr>
              <a:t>cho </a:t>
            </a:r>
            <a:r>
              <a:rPr sz="2400" spc="-40" dirty="0">
                <a:solidFill>
                  <a:srgbClr val="585858"/>
                </a:solidFill>
                <a:latin typeface="Arial"/>
                <a:cs typeface="Arial"/>
              </a:rPr>
              <a:t>người </a:t>
            </a:r>
            <a:r>
              <a:rPr sz="2400" spc="10" dirty="0">
                <a:solidFill>
                  <a:srgbClr val="585858"/>
                </a:solidFill>
                <a:latin typeface="Arial"/>
                <a:cs typeface="Arial"/>
              </a:rPr>
              <a:t>dùng, </a:t>
            </a:r>
            <a:r>
              <a:rPr sz="2400" spc="-40" dirty="0">
                <a:solidFill>
                  <a:srgbClr val="585858"/>
                </a:solidFill>
                <a:latin typeface="Arial"/>
                <a:cs typeface="Arial"/>
              </a:rPr>
              <a:t>khách </a:t>
            </a:r>
            <a:r>
              <a:rPr sz="2400" spc="-30" dirty="0">
                <a:solidFill>
                  <a:srgbClr val="585858"/>
                </a:solidFill>
                <a:latin typeface="Arial"/>
                <a:cs typeface="Arial"/>
              </a:rPr>
              <a:t>hàng, kỹ</a:t>
            </a:r>
            <a:r>
              <a:rPr sz="2400" spc="200" dirty="0">
                <a:solidFill>
                  <a:srgbClr val="585858"/>
                </a:solidFill>
                <a:latin typeface="Arial"/>
                <a:cs typeface="Arial"/>
              </a:rPr>
              <a:t> </a:t>
            </a:r>
            <a:r>
              <a:rPr sz="2400" spc="-195" dirty="0">
                <a:solidFill>
                  <a:srgbClr val="585858"/>
                </a:solidFill>
                <a:latin typeface="Arial"/>
                <a:cs typeface="Arial"/>
              </a:rPr>
              <a:t>sư</a:t>
            </a:r>
            <a:endParaRPr sz="2400">
              <a:latin typeface="Arial"/>
              <a:cs typeface="Arial"/>
            </a:endParaRPr>
          </a:p>
          <a:p>
            <a:pPr marL="286385" marR="233679">
              <a:lnSpc>
                <a:spcPct val="80000"/>
              </a:lnSpc>
              <a:spcBef>
                <a:spcPts val="290"/>
              </a:spcBef>
            </a:pPr>
            <a:r>
              <a:rPr sz="2400" dirty="0">
                <a:solidFill>
                  <a:srgbClr val="585858"/>
                </a:solidFill>
                <a:latin typeface="Arial"/>
                <a:cs typeface="Arial"/>
              </a:rPr>
              <a:t>phân </a:t>
            </a:r>
            <a:r>
              <a:rPr sz="2400" spc="-35" dirty="0">
                <a:solidFill>
                  <a:srgbClr val="585858"/>
                </a:solidFill>
                <a:latin typeface="Arial"/>
                <a:cs typeface="Arial"/>
              </a:rPr>
              <a:t>tích,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5" dirty="0">
                <a:solidFill>
                  <a:srgbClr val="585858"/>
                </a:solidFill>
                <a:latin typeface="Arial"/>
                <a:cs typeface="Arial"/>
              </a:rPr>
              <a:t>nhiều </a:t>
            </a:r>
            <a:r>
              <a:rPr sz="2400" spc="-55" dirty="0">
                <a:solidFill>
                  <a:srgbClr val="585858"/>
                </a:solidFill>
                <a:latin typeface="Arial"/>
                <a:cs typeface="Arial"/>
              </a:rPr>
              <a:t>cái </a:t>
            </a:r>
            <a:r>
              <a:rPr sz="2400" spc="-10" dirty="0">
                <a:solidFill>
                  <a:srgbClr val="585858"/>
                </a:solidFill>
                <a:latin typeface="Arial"/>
                <a:cs typeface="Arial"/>
              </a:rPr>
              <a:t>nhìn </a:t>
            </a:r>
            <a:r>
              <a:rPr sz="2400" spc="-55" dirty="0">
                <a:solidFill>
                  <a:srgbClr val="585858"/>
                </a:solidFill>
                <a:latin typeface="Arial"/>
                <a:cs typeface="Arial"/>
              </a:rPr>
              <a:t>khác </a:t>
            </a:r>
            <a:r>
              <a:rPr sz="2400" spc="-15" dirty="0">
                <a:solidFill>
                  <a:srgbClr val="585858"/>
                </a:solidFill>
                <a:latin typeface="Arial"/>
                <a:cs typeface="Arial"/>
              </a:rPr>
              <a:t>nhau </a:t>
            </a:r>
            <a:r>
              <a:rPr sz="2400" spc="-65" dirty="0">
                <a:solidFill>
                  <a:srgbClr val="585858"/>
                </a:solidFill>
                <a:latin typeface="Arial"/>
                <a:cs typeface="Arial"/>
              </a:rPr>
              <a:t>về  </a:t>
            </a:r>
            <a:r>
              <a:rPr sz="2400" spc="5" dirty="0">
                <a:solidFill>
                  <a:srgbClr val="585858"/>
                </a:solidFill>
                <a:latin typeface="Arial"/>
                <a:cs typeface="Arial"/>
              </a:rPr>
              <a:t>cùng </a:t>
            </a:r>
            <a:r>
              <a:rPr sz="2400" spc="90" dirty="0">
                <a:solidFill>
                  <a:srgbClr val="585858"/>
                </a:solidFill>
                <a:latin typeface="Arial"/>
                <a:cs typeface="Arial"/>
              </a:rPr>
              <a:t>một </a:t>
            </a:r>
            <a:r>
              <a:rPr sz="2400" spc="-30" dirty="0">
                <a:solidFill>
                  <a:srgbClr val="585858"/>
                </a:solidFill>
                <a:latin typeface="Arial"/>
                <a:cs typeface="Arial"/>
              </a:rPr>
              <a:t>hệ</a:t>
            </a:r>
            <a:r>
              <a:rPr sz="2400" spc="-110"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p:txBody>
      </p:sp>
    </p:spTree>
    <p:extLst>
      <p:ext uri="{BB962C8B-B14F-4D97-AF65-F5344CB8AC3E}">
        <p14:creationId xmlns:p14="http://schemas.microsoft.com/office/powerpoint/2010/main" val="46952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687445" cy="567463"/>
          </a:xfrm>
          <a:prstGeom prst="rect">
            <a:avLst/>
          </a:prstGeom>
        </p:spPr>
        <p:txBody>
          <a:bodyPr vert="horz" wrap="square" lIns="0" tIns="13335" rIns="0" bIns="0" rtlCol="0" anchor="t">
            <a:spAutoFit/>
          </a:bodyPr>
          <a:lstStyle/>
          <a:p>
            <a:pPr marL="12700">
              <a:spcBef>
                <a:spcPts val="105"/>
              </a:spcBef>
            </a:pPr>
            <a:r>
              <a:rPr spc="260" dirty="0"/>
              <a:t>Các</a:t>
            </a:r>
            <a:r>
              <a:rPr spc="-345" dirty="0"/>
              <a:t> </a:t>
            </a:r>
            <a:r>
              <a:rPr spc="195" dirty="0"/>
              <a:t>công</a:t>
            </a:r>
            <a:r>
              <a:rPr spc="-340" dirty="0"/>
              <a:t> </a:t>
            </a:r>
            <a:r>
              <a:rPr spc="215" dirty="0"/>
              <a:t>cụ</a:t>
            </a:r>
            <a:r>
              <a:rPr spc="-340" dirty="0"/>
              <a:t> </a:t>
            </a:r>
            <a:r>
              <a:rPr spc="130" dirty="0"/>
              <a:t>UML</a:t>
            </a: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24</a:t>
            </a:fld>
            <a:endParaRPr sz="1400">
              <a:latin typeface="Verdana"/>
              <a:cs typeface="Verdana"/>
            </a:endParaRPr>
          </a:p>
        </p:txBody>
      </p:sp>
      <p:sp>
        <p:nvSpPr>
          <p:cNvPr id="3" name="object 3"/>
          <p:cNvSpPr txBox="1"/>
          <p:nvPr/>
        </p:nvSpPr>
        <p:spPr>
          <a:xfrm>
            <a:off x="2574442" y="1701064"/>
            <a:ext cx="4114800" cy="4331970"/>
          </a:xfrm>
          <a:prstGeom prst="rect">
            <a:avLst/>
          </a:prstGeom>
        </p:spPr>
        <p:txBody>
          <a:bodyPr vert="horz" wrap="square" lIns="0" tIns="93345" rIns="0" bIns="0" rtlCol="0">
            <a:spAutoFit/>
          </a:bodyPr>
          <a:lstStyle/>
          <a:p>
            <a:pPr marL="286385" indent="-274320">
              <a:spcBef>
                <a:spcPts val="735"/>
              </a:spcBef>
              <a:buChar char="•"/>
              <a:tabLst>
                <a:tab pos="286385" algn="l"/>
                <a:tab pos="287020" algn="l"/>
              </a:tabLst>
            </a:pPr>
            <a:r>
              <a:rPr sz="2400" spc="-25" dirty="0">
                <a:solidFill>
                  <a:srgbClr val="585858"/>
                </a:solidFill>
                <a:latin typeface="Arial"/>
                <a:cs typeface="Arial"/>
              </a:rPr>
              <a:t>Công </a:t>
            </a:r>
            <a:r>
              <a:rPr sz="2400" spc="-35" dirty="0">
                <a:solidFill>
                  <a:srgbClr val="585858"/>
                </a:solidFill>
                <a:latin typeface="Arial"/>
                <a:cs typeface="Arial"/>
              </a:rPr>
              <a:t>cụ </a:t>
            </a:r>
            <a:r>
              <a:rPr sz="2400" spc="-25" dirty="0">
                <a:solidFill>
                  <a:srgbClr val="585858"/>
                </a:solidFill>
                <a:latin typeface="Arial"/>
                <a:cs typeface="Arial"/>
              </a:rPr>
              <a:t>mã </a:t>
            </a:r>
            <a:r>
              <a:rPr sz="2400" spc="40" dirty="0">
                <a:solidFill>
                  <a:srgbClr val="585858"/>
                </a:solidFill>
                <a:latin typeface="Arial"/>
                <a:cs typeface="Arial"/>
              </a:rPr>
              <a:t>nguồn</a:t>
            </a:r>
            <a:r>
              <a:rPr sz="2400" spc="65" dirty="0">
                <a:solidFill>
                  <a:srgbClr val="585858"/>
                </a:solidFill>
                <a:latin typeface="Arial"/>
                <a:cs typeface="Arial"/>
              </a:rPr>
              <a:t> </a:t>
            </a:r>
            <a:r>
              <a:rPr sz="2400" spc="-60" dirty="0">
                <a:solidFill>
                  <a:srgbClr val="585858"/>
                </a:solidFill>
                <a:latin typeface="Arial"/>
                <a:cs typeface="Arial"/>
              </a:rPr>
              <a:t>mở:</a:t>
            </a:r>
            <a:endParaRPr sz="2400">
              <a:latin typeface="Arial"/>
              <a:cs typeface="Arial"/>
            </a:endParaRPr>
          </a:p>
          <a:p>
            <a:pPr marL="560705" lvl="1" indent="-229235">
              <a:spcBef>
                <a:spcPts val="530"/>
              </a:spcBef>
              <a:buFont typeface="Georgia"/>
              <a:buChar char="−"/>
              <a:tabLst>
                <a:tab pos="561340" algn="l"/>
              </a:tabLst>
            </a:pPr>
            <a:r>
              <a:rPr sz="2000" spc="-65" dirty="0">
                <a:solidFill>
                  <a:srgbClr val="585858"/>
                </a:solidFill>
                <a:latin typeface="Arial"/>
                <a:cs typeface="Arial"/>
              </a:rPr>
              <a:t>EclipseUML</a:t>
            </a:r>
            <a:endParaRPr sz="2000">
              <a:latin typeface="Arial"/>
              <a:cs typeface="Arial"/>
            </a:endParaRPr>
          </a:p>
          <a:p>
            <a:pPr marL="560705" lvl="1" indent="-229235">
              <a:spcBef>
                <a:spcPts val="515"/>
              </a:spcBef>
              <a:buFont typeface="Georgia"/>
              <a:buChar char="−"/>
              <a:tabLst>
                <a:tab pos="561340" algn="l"/>
              </a:tabLst>
            </a:pPr>
            <a:r>
              <a:rPr sz="2000" spc="-15" dirty="0">
                <a:solidFill>
                  <a:srgbClr val="585858"/>
                </a:solidFill>
                <a:latin typeface="Arial"/>
                <a:cs typeface="Arial"/>
              </a:rPr>
              <a:t>UmlDesigner</a:t>
            </a:r>
            <a:endParaRPr sz="2000">
              <a:latin typeface="Arial"/>
              <a:cs typeface="Arial"/>
            </a:endParaRPr>
          </a:p>
          <a:p>
            <a:pPr marL="560705" lvl="1" indent="-229235">
              <a:spcBef>
                <a:spcPts val="515"/>
              </a:spcBef>
              <a:buFont typeface="Georgia"/>
              <a:buChar char="−"/>
              <a:tabLst>
                <a:tab pos="561340" algn="l"/>
              </a:tabLst>
            </a:pPr>
            <a:r>
              <a:rPr sz="2000" spc="-55" dirty="0">
                <a:solidFill>
                  <a:srgbClr val="585858"/>
                </a:solidFill>
                <a:latin typeface="Arial"/>
                <a:cs typeface="Arial"/>
              </a:rPr>
              <a:t>StarUML</a:t>
            </a:r>
            <a:endParaRPr sz="2000">
              <a:latin typeface="Arial"/>
              <a:cs typeface="Arial"/>
            </a:endParaRPr>
          </a:p>
          <a:p>
            <a:pPr marL="560705" lvl="1" indent="-229235">
              <a:spcBef>
                <a:spcPts val="530"/>
              </a:spcBef>
              <a:buFont typeface="Georgia"/>
              <a:buChar char="−"/>
              <a:tabLst>
                <a:tab pos="561340" algn="l"/>
              </a:tabLst>
            </a:pPr>
            <a:r>
              <a:rPr sz="2000" spc="20" dirty="0">
                <a:solidFill>
                  <a:srgbClr val="585858"/>
                </a:solidFill>
                <a:latin typeface="Arial"/>
                <a:cs typeface="Arial"/>
              </a:rPr>
              <a:t>Argo</a:t>
            </a:r>
            <a:r>
              <a:rPr sz="2000" spc="-30" dirty="0">
                <a:solidFill>
                  <a:srgbClr val="585858"/>
                </a:solidFill>
                <a:latin typeface="Arial"/>
                <a:cs typeface="Arial"/>
              </a:rPr>
              <a:t> </a:t>
            </a:r>
            <a:r>
              <a:rPr sz="2000" spc="-80" dirty="0">
                <a:solidFill>
                  <a:srgbClr val="585858"/>
                </a:solidFill>
                <a:latin typeface="Arial"/>
                <a:cs typeface="Arial"/>
              </a:rPr>
              <a:t>UML...</a:t>
            </a:r>
            <a:endParaRPr sz="2000">
              <a:latin typeface="Arial"/>
              <a:cs typeface="Arial"/>
            </a:endParaRPr>
          </a:p>
          <a:p>
            <a:pPr marL="286385" indent="-274320">
              <a:spcBef>
                <a:spcPts val="1210"/>
              </a:spcBef>
              <a:buChar char="•"/>
              <a:tabLst>
                <a:tab pos="286385" algn="l"/>
                <a:tab pos="287020" algn="l"/>
              </a:tabLst>
            </a:pPr>
            <a:r>
              <a:rPr sz="2400" spc="-25" dirty="0">
                <a:solidFill>
                  <a:srgbClr val="585858"/>
                </a:solidFill>
                <a:latin typeface="Arial"/>
                <a:cs typeface="Arial"/>
              </a:rPr>
              <a:t>Công </a:t>
            </a:r>
            <a:r>
              <a:rPr sz="2400" spc="-35" dirty="0">
                <a:solidFill>
                  <a:srgbClr val="585858"/>
                </a:solidFill>
                <a:latin typeface="Arial"/>
                <a:cs typeface="Arial"/>
              </a:rPr>
              <a:t>cụ </a:t>
            </a:r>
            <a:r>
              <a:rPr sz="2400" spc="-15" dirty="0">
                <a:solidFill>
                  <a:srgbClr val="585858"/>
                </a:solidFill>
                <a:latin typeface="Arial"/>
                <a:cs typeface="Arial"/>
              </a:rPr>
              <a:t>thương</a:t>
            </a:r>
            <a:r>
              <a:rPr sz="2400" spc="65" dirty="0">
                <a:solidFill>
                  <a:srgbClr val="585858"/>
                </a:solidFill>
                <a:latin typeface="Arial"/>
                <a:cs typeface="Arial"/>
              </a:rPr>
              <a:t> </a:t>
            </a:r>
            <a:r>
              <a:rPr sz="2400" spc="-45" dirty="0">
                <a:solidFill>
                  <a:srgbClr val="585858"/>
                </a:solidFill>
                <a:latin typeface="Arial"/>
                <a:cs typeface="Arial"/>
              </a:rPr>
              <a:t>mại:</a:t>
            </a:r>
            <a:endParaRPr sz="2400">
              <a:latin typeface="Arial"/>
              <a:cs typeface="Arial"/>
            </a:endParaRPr>
          </a:p>
          <a:p>
            <a:pPr marL="560705" lvl="1" indent="-229235">
              <a:spcBef>
                <a:spcPts val="530"/>
              </a:spcBef>
              <a:buFont typeface="Georgia"/>
              <a:buChar char="−"/>
              <a:tabLst>
                <a:tab pos="561340" algn="l"/>
              </a:tabLst>
            </a:pPr>
            <a:r>
              <a:rPr sz="2000" spc="-35" dirty="0">
                <a:solidFill>
                  <a:srgbClr val="585858"/>
                </a:solidFill>
                <a:latin typeface="Arial"/>
                <a:cs typeface="Arial"/>
              </a:rPr>
              <a:t>Enterprise</a:t>
            </a:r>
            <a:r>
              <a:rPr sz="2000" spc="-5" dirty="0">
                <a:solidFill>
                  <a:srgbClr val="585858"/>
                </a:solidFill>
                <a:latin typeface="Arial"/>
                <a:cs typeface="Arial"/>
              </a:rPr>
              <a:t> </a:t>
            </a:r>
            <a:r>
              <a:rPr sz="2000" spc="5" dirty="0">
                <a:solidFill>
                  <a:srgbClr val="585858"/>
                </a:solidFill>
                <a:latin typeface="Arial"/>
                <a:cs typeface="Arial"/>
              </a:rPr>
              <a:t>Architect</a:t>
            </a:r>
            <a:endParaRPr sz="2000">
              <a:latin typeface="Arial"/>
              <a:cs typeface="Arial"/>
            </a:endParaRPr>
          </a:p>
          <a:p>
            <a:pPr marL="560705" lvl="1" indent="-229235">
              <a:spcBef>
                <a:spcPts val="520"/>
              </a:spcBef>
              <a:buFont typeface="Georgia"/>
              <a:buChar char="−"/>
              <a:tabLst>
                <a:tab pos="561340" algn="l"/>
              </a:tabLst>
            </a:pPr>
            <a:r>
              <a:rPr sz="2000" spc="-30" dirty="0">
                <a:solidFill>
                  <a:srgbClr val="585858"/>
                </a:solidFill>
                <a:latin typeface="Arial"/>
                <a:cs typeface="Arial"/>
              </a:rPr>
              <a:t>IBM </a:t>
            </a:r>
            <a:r>
              <a:rPr sz="2000" spc="-25" dirty="0">
                <a:solidFill>
                  <a:srgbClr val="585858"/>
                </a:solidFill>
                <a:latin typeface="Arial"/>
                <a:cs typeface="Arial"/>
              </a:rPr>
              <a:t>Rational Software </a:t>
            </a:r>
            <a:r>
              <a:rPr sz="2000" spc="5" dirty="0">
                <a:solidFill>
                  <a:srgbClr val="585858"/>
                </a:solidFill>
                <a:latin typeface="Arial"/>
                <a:cs typeface="Arial"/>
              </a:rPr>
              <a:t>Architect</a:t>
            </a:r>
            <a:endParaRPr sz="2000">
              <a:latin typeface="Arial"/>
              <a:cs typeface="Arial"/>
            </a:endParaRPr>
          </a:p>
          <a:p>
            <a:pPr marL="560705" lvl="1" indent="-229235">
              <a:spcBef>
                <a:spcPts val="530"/>
              </a:spcBef>
              <a:buFont typeface="Georgia"/>
              <a:buChar char="−"/>
              <a:tabLst>
                <a:tab pos="561340" algn="l"/>
              </a:tabLst>
            </a:pPr>
            <a:r>
              <a:rPr sz="2000" spc="25" dirty="0">
                <a:solidFill>
                  <a:srgbClr val="585858"/>
                </a:solidFill>
                <a:latin typeface="Arial"/>
                <a:cs typeface="Arial"/>
              </a:rPr>
              <a:t>Microsoft</a:t>
            </a:r>
            <a:r>
              <a:rPr sz="2000" spc="-5" dirty="0">
                <a:solidFill>
                  <a:srgbClr val="585858"/>
                </a:solidFill>
                <a:latin typeface="Arial"/>
                <a:cs typeface="Arial"/>
              </a:rPr>
              <a:t> </a:t>
            </a:r>
            <a:r>
              <a:rPr sz="2000" spc="-25" dirty="0">
                <a:solidFill>
                  <a:srgbClr val="585858"/>
                </a:solidFill>
                <a:latin typeface="Arial"/>
                <a:cs typeface="Arial"/>
              </a:rPr>
              <a:t>Visio</a:t>
            </a:r>
            <a:endParaRPr sz="2000">
              <a:latin typeface="Arial"/>
              <a:cs typeface="Arial"/>
            </a:endParaRPr>
          </a:p>
          <a:p>
            <a:pPr marL="560705" lvl="1" indent="-229235">
              <a:spcBef>
                <a:spcPts val="515"/>
              </a:spcBef>
              <a:buFont typeface="Georgia"/>
              <a:buChar char="−"/>
              <a:tabLst>
                <a:tab pos="561340" algn="l"/>
              </a:tabLst>
            </a:pPr>
            <a:r>
              <a:rPr sz="2000" spc="-45" dirty="0">
                <a:solidFill>
                  <a:srgbClr val="585858"/>
                </a:solidFill>
                <a:latin typeface="Arial"/>
                <a:cs typeface="Arial"/>
              </a:rPr>
              <a:t>Visual </a:t>
            </a:r>
            <a:r>
              <a:rPr sz="2000" spc="-25" dirty="0">
                <a:solidFill>
                  <a:srgbClr val="585858"/>
                </a:solidFill>
                <a:latin typeface="Arial"/>
                <a:cs typeface="Arial"/>
              </a:rPr>
              <a:t>Paradigm </a:t>
            </a:r>
            <a:r>
              <a:rPr sz="2000" spc="50" dirty="0">
                <a:solidFill>
                  <a:srgbClr val="585858"/>
                </a:solidFill>
                <a:latin typeface="Arial"/>
                <a:cs typeface="Arial"/>
              </a:rPr>
              <a:t>for</a:t>
            </a:r>
            <a:r>
              <a:rPr sz="2000" spc="5" dirty="0">
                <a:solidFill>
                  <a:srgbClr val="585858"/>
                </a:solidFill>
                <a:latin typeface="Arial"/>
                <a:cs typeface="Arial"/>
              </a:rPr>
              <a:t> </a:t>
            </a:r>
            <a:r>
              <a:rPr sz="2000" spc="-35" dirty="0">
                <a:solidFill>
                  <a:srgbClr val="585858"/>
                </a:solidFill>
                <a:latin typeface="Arial"/>
                <a:cs typeface="Arial"/>
              </a:rPr>
              <a:t>UML</a:t>
            </a:r>
            <a:endParaRPr sz="2000">
              <a:latin typeface="Arial"/>
              <a:cs typeface="Arial"/>
            </a:endParaRPr>
          </a:p>
          <a:p>
            <a:pPr marL="560705" lvl="1" indent="-229235">
              <a:spcBef>
                <a:spcPts val="515"/>
              </a:spcBef>
              <a:buFont typeface="Georgia"/>
              <a:buChar char="−"/>
              <a:tabLst>
                <a:tab pos="561340" algn="l"/>
              </a:tabLst>
            </a:pPr>
            <a:r>
              <a:rPr sz="2000" spc="-55" dirty="0">
                <a:solidFill>
                  <a:srgbClr val="585858"/>
                </a:solidFill>
                <a:latin typeface="Arial"/>
                <a:cs typeface="Arial"/>
              </a:rPr>
              <a:t>SmartDraw...</a:t>
            </a:r>
            <a:endParaRPr sz="2000">
              <a:latin typeface="Arial"/>
              <a:cs typeface="Arial"/>
            </a:endParaRPr>
          </a:p>
        </p:txBody>
      </p:sp>
    </p:spTree>
    <p:extLst>
      <p:ext uri="{BB962C8B-B14F-4D97-AF65-F5344CB8AC3E}">
        <p14:creationId xmlns:p14="http://schemas.microsoft.com/office/powerpoint/2010/main" val="1295285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630535"/>
            <a:ext cx="6648450" cy="4401185"/>
          </a:xfrm>
          <a:prstGeom prst="rect">
            <a:avLst/>
          </a:prstGeom>
        </p:spPr>
        <p:txBody>
          <a:bodyPr vert="horz" wrap="square" lIns="0" tIns="154940" rIns="0" bIns="0" rtlCol="0">
            <a:spAutoFit/>
          </a:bodyPr>
          <a:lstStyle/>
          <a:p>
            <a:pPr marL="286385" indent="-274320">
              <a:spcBef>
                <a:spcPts val="1220"/>
              </a:spcBef>
              <a:buChar char="•"/>
              <a:tabLst>
                <a:tab pos="286385" algn="l"/>
                <a:tab pos="287020" algn="l"/>
              </a:tabLst>
            </a:pPr>
            <a:r>
              <a:rPr sz="1900" spc="-55" dirty="0">
                <a:solidFill>
                  <a:srgbClr val="585858"/>
                </a:solidFill>
                <a:latin typeface="Arial"/>
                <a:cs typeface="Arial"/>
              </a:rPr>
              <a:t>Biểu </a:t>
            </a:r>
            <a:r>
              <a:rPr sz="1900" spc="55" dirty="0">
                <a:solidFill>
                  <a:srgbClr val="585858"/>
                </a:solidFill>
                <a:latin typeface="Arial"/>
                <a:cs typeface="Arial"/>
              </a:rPr>
              <a:t>đồ </a:t>
            </a:r>
            <a:r>
              <a:rPr sz="1900" spc="-70" dirty="0">
                <a:solidFill>
                  <a:srgbClr val="585858"/>
                </a:solidFill>
                <a:latin typeface="Arial"/>
                <a:cs typeface="Arial"/>
              </a:rPr>
              <a:t>use </a:t>
            </a:r>
            <a:r>
              <a:rPr sz="1900" spc="-100" dirty="0">
                <a:solidFill>
                  <a:srgbClr val="585858"/>
                </a:solidFill>
                <a:latin typeface="Arial"/>
                <a:cs typeface="Arial"/>
              </a:rPr>
              <a:t>case </a:t>
            </a:r>
            <a:r>
              <a:rPr sz="1900" spc="-85" dirty="0">
                <a:solidFill>
                  <a:srgbClr val="585858"/>
                </a:solidFill>
                <a:latin typeface="Arial"/>
                <a:cs typeface="Arial"/>
              </a:rPr>
              <a:t>(Use </a:t>
            </a:r>
            <a:r>
              <a:rPr sz="1900" spc="-130" dirty="0">
                <a:solidFill>
                  <a:srgbClr val="585858"/>
                </a:solidFill>
                <a:latin typeface="Arial"/>
                <a:cs typeface="Arial"/>
              </a:rPr>
              <a:t>Case</a:t>
            </a:r>
            <a:r>
              <a:rPr sz="1900" spc="190"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20"/>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0" dirty="0">
                <a:solidFill>
                  <a:srgbClr val="585858"/>
                </a:solidFill>
                <a:latin typeface="Arial"/>
                <a:cs typeface="Arial"/>
              </a:rPr>
              <a:t>hoạt </a:t>
            </a:r>
            <a:r>
              <a:rPr sz="1900" spc="45" dirty="0">
                <a:solidFill>
                  <a:srgbClr val="585858"/>
                </a:solidFill>
                <a:latin typeface="Arial"/>
                <a:cs typeface="Arial"/>
              </a:rPr>
              <a:t>động </a:t>
            </a:r>
            <a:r>
              <a:rPr sz="1900" dirty="0">
                <a:solidFill>
                  <a:srgbClr val="585858"/>
                </a:solidFill>
                <a:latin typeface="Arial"/>
                <a:cs typeface="Arial"/>
              </a:rPr>
              <a:t>(Activity</a:t>
            </a:r>
            <a:r>
              <a:rPr sz="1900" spc="-55"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0" dirty="0">
                <a:solidFill>
                  <a:srgbClr val="585858"/>
                </a:solidFill>
                <a:latin typeface="Arial"/>
                <a:cs typeface="Arial"/>
              </a:rPr>
              <a:t>tương tác </a:t>
            </a:r>
            <a:r>
              <a:rPr sz="1900" dirty="0">
                <a:solidFill>
                  <a:srgbClr val="585858"/>
                </a:solidFill>
                <a:latin typeface="Arial"/>
                <a:cs typeface="Arial"/>
              </a:rPr>
              <a:t>(Interaction</a:t>
            </a:r>
            <a:r>
              <a:rPr sz="1900" spc="30"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0" dirty="0">
                <a:solidFill>
                  <a:srgbClr val="585858"/>
                </a:solidFill>
                <a:latin typeface="Arial"/>
                <a:cs typeface="Arial"/>
              </a:rPr>
              <a:t>trình </a:t>
            </a:r>
            <a:r>
              <a:rPr sz="1600" spc="-20" dirty="0">
                <a:solidFill>
                  <a:srgbClr val="585858"/>
                </a:solidFill>
                <a:latin typeface="Arial"/>
                <a:cs typeface="Arial"/>
              </a:rPr>
              <a:t>tự </a:t>
            </a:r>
            <a:r>
              <a:rPr sz="1600" spc="-50" dirty="0">
                <a:solidFill>
                  <a:srgbClr val="585858"/>
                </a:solidFill>
                <a:latin typeface="Arial"/>
                <a:cs typeface="Arial"/>
              </a:rPr>
              <a:t>(Sequence</a:t>
            </a:r>
            <a:r>
              <a:rPr sz="1600" spc="-35"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5" dirty="0">
                <a:solidFill>
                  <a:srgbClr val="585858"/>
                </a:solidFill>
                <a:latin typeface="Arial"/>
                <a:cs typeface="Arial"/>
              </a:rPr>
              <a:t>giao </a:t>
            </a:r>
            <a:r>
              <a:rPr sz="1600" spc="35" dirty="0">
                <a:solidFill>
                  <a:srgbClr val="585858"/>
                </a:solidFill>
                <a:latin typeface="Arial"/>
                <a:cs typeface="Arial"/>
              </a:rPr>
              <a:t>tiếp/cộng </a:t>
            </a:r>
            <a:r>
              <a:rPr sz="1600" spc="-15" dirty="0">
                <a:solidFill>
                  <a:srgbClr val="585858"/>
                </a:solidFill>
                <a:latin typeface="Arial"/>
                <a:cs typeface="Arial"/>
              </a:rPr>
              <a:t>tác </a:t>
            </a:r>
            <a:r>
              <a:rPr sz="1600" spc="5" dirty="0">
                <a:solidFill>
                  <a:srgbClr val="585858"/>
                </a:solidFill>
                <a:latin typeface="Arial"/>
                <a:cs typeface="Arial"/>
              </a:rPr>
              <a:t>(Communication/Collaboration</a:t>
            </a:r>
            <a:r>
              <a:rPr sz="1600" spc="-5"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286385" indent="-274320">
              <a:spcBef>
                <a:spcPts val="110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5" dirty="0">
                <a:solidFill>
                  <a:srgbClr val="585858"/>
                </a:solidFill>
                <a:latin typeface="Arial"/>
                <a:cs typeface="Arial"/>
              </a:rPr>
              <a:t>trạng </a:t>
            </a:r>
            <a:r>
              <a:rPr sz="1900" spc="15" dirty="0">
                <a:solidFill>
                  <a:srgbClr val="585858"/>
                </a:solidFill>
                <a:latin typeface="Arial"/>
                <a:cs typeface="Arial"/>
              </a:rPr>
              <a:t>thái </a:t>
            </a:r>
            <a:r>
              <a:rPr sz="1900" spc="-30" dirty="0">
                <a:solidFill>
                  <a:srgbClr val="585858"/>
                </a:solidFill>
                <a:latin typeface="Arial"/>
                <a:cs typeface="Arial"/>
              </a:rPr>
              <a:t>(Statechart</a:t>
            </a:r>
            <a:r>
              <a:rPr sz="1900" spc="-45"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50" dirty="0">
                <a:solidFill>
                  <a:srgbClr val="585858"/>
                </a:solidFill>
                <a:latin typeface="Arial"/>
                <a:cs typeface="Arial"/>
              </a:rPr>
              <a:t>cấu </a:t>
            </a:r>
            <a:r>
              <a:rPr sz="1900" spc="20" dirty="0">
                <a:solidFill>
                  <a:srgbClr val="585858"/>
                </a:solidFill>
                <a:latin typeface="Arial"/>
                <a:cs typeface="Arial"/>
              </a:rPr>
              <a:t>trúc </a:t>
            </a:r>
            <a:r>
              <a:rPr sz="1900" spc="15" dirty="0">
                <a:solidFill>
                  <a:srgbClr val="585858"/>
                </a:solidFill>
                <a:latin typeface="Arial"/>
                <a:cs typeface="Arial"/>
              </a:rPr>
              <a:t>tĩnh </a:t>
            </a:r>
            <a:r>
              <a:rPr sz="1900" spc="-40" dirty="0">
                <a:solidFill>
                  <a:srgbClr val="585858"/>
                </a:solidFill>
                <a:latin typeface="Arial"/>
                <a:cs typeface="Arial"/>
              </a:rPr>
              <a:t>(Static </a:t>
            </a:r>
            <a:r>
              <a:rPr sz="1900" spc="-20" dirty="0">
                <a:solidFill>
                  <a:srgbClr val="585858"/>
                </a:solidFill>
                <a:latin typeface="Arial"/>
                <a:cs typeface="Arial"/>
              </a:rPr>
              <a:t>Structure</a:t>
            </a:r>
            <a:r>
              <a:rPr sz="1900" spc="55"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5" dirty="0">
                <a:solidFill>
                  <a:srgbClr val="585858"/>
                </a:solidFill>
                <a:latin typeface="Arial"/>
                <a:cs typeface="Arial"/>
              </a:rPr>
              <a:t>lớp </a:t>
            </a:r>
            <a:r>
              <a:rPr sz="1600" spc="-90" dirty="0">
                <a:solidFill>
                  <a:srgbClr val="585858"/>
                </a:solidFill>
                <a:latin typeface="Arial"/>
                <a:cs typeface="Arial"/>
              </a:rPr>
              <a:t>(Class</a:t>
            </a:r>
            <a:r>
              <a:rPr sz="1600" spc="-2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40" dirty="0">
                <a:solidFill>
                  <a:srgbClr val="585858"/>
                </a:solidFill>
                <a:latin typeface="Arial"/>
                <a:cs typeface="Arial"/>
              </a:rPr>
              <a:t>đối </a:t>
            </a:r>
            <a:r>
              <a:rPr sz="1600" spc="-20" dirty="0">
                <a:solidFill>
                  <a:srgbClr val="585858"/>
                </a:solidFill>
                <a:latin typeface="Arial"/>
                <a:cs typeface="Arial"/>
              </a:rPr>
              <a:t>tượng </a:t>
            </a:r>
            <a:r>
              <a:rPr sz="1600" spc="-10" dirty="0">
                <a:solidFill>
                  <a:srgbClr val="585858"/>
                </a:solidFill>
                <a:latin typeface="Arial"/>
                <a:cs typeface="Arial"/>
              </a:rPr>
              <a:t>(Object</a:t>
            </a:r>
            <a:r>
              <a:rPr sz="1600" spc="-5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30" dirty="0">
                <a:solidFill>
                  <a:srgbClr val="585858"/>
                </a:solidFill>
                <a:latin typeface="Arial"/>
                <a:cs typeface="Arial"/>
              </a:rPr>
              <a:t>thực </a:t>
            </a:r>
            <a:r>
              <a:rPr sz="1900" spc="55" dirty="0">
                <a:solidFill>
                  <a:srgbClr val="585858"/>
                </a:solidFill>
                <a:latin typeface="Arial"/>
                <a:cs typeface="Arial"/>
              </a:rPr>
              <a:t>thi </a:t>
            </a:r>
            <a:r>
              <a:rPr sz="1900" spc="15" dirty="0">
                <a:solidFill>
                  <a:srgbClr val="585858"/>
                </a:solidFill>
                <a:latin typeface="Arial"/>
                <a:cs typeface="Arial"/>
              </a:rPr>
              <a:t>(Implementation</a:t>
            </a:r>
            <a:r>
              <a:rPr sz="1900" spc="-40"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5" dirty="0">
                <a:solidFill>
                  <a:srgbClr val="585858"/>
                </a:solidFill>
                <a:latin typeface="Arial"/>
                <a:cs typeface="Arial"/>
              </a:rPr>
              <a:t>thành </a:t>
            </a:r>
            <a:r>
              <a:rPr sz="1600" spc="-5" dirty="0">
                <a:solidFill>
                  <a:srgbClr val="585858"/>
                </a:solidFill>
                <a:latin typeface="Arial"/>
                <a:cs typeface="Arial"/>
              </a:rPr>
              <a:t>phần </a:t>
            </a:r>
            <a:r>
              <a:rPr sz="1600" dirty="0">
                <a:solidFill>
                  <a:srgbClr val="585858"/>
                </a:solidFill>
                <a:latin typeface="Arial"/>
                <a:cs typeface="Arial"/>
              </a:rPr>
              <a:t>(Component</a:t>
            </a:r>
            <a:r>
              <a:rPr sz="1600" spc="-7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5" dirty="0">
                <a:solidFill>
                  <a:srgbClr val="585858"/>
                </a:solidFill>
                <a:latin typeface="Arial"/>
                <a:cs typeface="Arial"/>
              </a:rPr>
              <a:t>triển </a:t>
            </a:r>
            <a:r>
              <a:rPr sz="1600" spc="-15" dirty="0">
                <a:solidFill>
                  <a:srgbClr val="585858"/>
                </a:solidFill>
                <a:latin typeface="Arial"/>
                <a:cs typeface="Arial"/>
              </a:rPr>
              <a:t>khai </a:t>
            </a:r>
            <a:r>
              <a:rPr sz="1600" dirty="0">
                <a:solidFill>
                  <a:srgbClr val="585858"/>
                </a:solidFill>
                <a:latin typeface="Arial"/>
                <a:cs typeface="Arial"/>
              </a:rPr>
              <a:t>(Deployment</a:t>
            </a:r>
            <a:r>
              <a:rPr sz="1600" spc="-2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25</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spTree>
    <p:extLst>
      <p:ext uri="{BB962C8B-B14F-4D97-AF65-F5344CB8AC3E}">
        <p14:creationId xmlns:p14="http://schemas.microsoft.com/office/powerpoint/2010/main" val="301214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0" y="1499351"/>
            <a:ext cx="8915400" cy="4690002"/>
          </a:xfrm>
          <a:prstGeom prst="rect">
            <a:avLst/>
          </a:prstGeom>
        </p:spPr>
        <p:txBody>
          <a:bodyPr vert="horz" wrap="square" lIns="0" tIns="154940" rIns="0" bIns="0" rtlCol="0">
            <a:spAutoFit/>
          </a:bodyPr>
          <a:lstStyle/>
          <a:p>
            <a:pPr algn="just">
              <a:lnSpc>
                <a:spcPct val="120000"/>
              </a:lnSpc>
              <a:spcBef>
                <a:spcPts val="600"/>
              </a:spcBef>
            </a:pPr>
            <a:r>
              <a:rPr lang="en-US" dirty="0" err="1"/>
              <a:t>Dựa</a:t>
            </a:r>
            <a:r>
              <a:rPr lang="en-US" dirty="0"/>
              <a:t> </a:t>
            </a:r>
            <a:r>
              <a:rPr lang="en-US" dirty="0" err="1"/>
              <a:t>trên</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các</a:t>
            </a:r>
            <a:r>
              <a:rPr lang="en-US" dirty="0"/>
              <a:t> </a:t>
            </a:r>
            <a:r>
              <a:rPr lang="en-US" dirty="0" err="1"/>
              <a:t>biểu</a:t>
            </a:r>
            <a:r>
              <a:rPr lang="en-US" dirty="0"/>
              <a:t> </a:t>
            </a:r>
            <a:r>
              <a:rPr lang="en-US" dirty="0" err="1"/>
              <a:t>đồ</a:t>
            </a:r>
            <a:r>
              <a:rPr lang="en-US" dirty="0"/>
              <a:t>, UML chia </a:t>
            </a:r>
            <a:r>
              <a:rPr lang="en-US" dirty="0" err="1"/>
              <a:t>các</a:t>
            </a:r>
            <a:r>
              <a:rPr lang="en-US" dirty="0"/>
              <a:t> </a:t>
            </a:r>
            <a:r>
              <a:rPr lang="en-US" dirty="0" err="1"/>
              <a:t>biểu</a:t>
            </a:r>
            <a:r>
              <a:rPr lang="en-US" dirty="0"/>
              <a:t> </a:t>
            </a:r>
            <a:r>
              <a:rPr lang="en-US" dirty="0" err="1"/>
              <a:t>đồ</a:t>
            </a:r>
            <a:r>
              <a:rPr lang="en-US" dirty="0"/>
              <a:t> </a:t>
            </a:r>
            <a:r>
              <a:rPr lang="en-US" dirty="0" err="1"/>
              <a:t>thành</a:t>
            </a:r>
            <a:r>
              <a:rPr lang="en-US" dirty="0"/>
              <a:t> </a:t>
            </a:r>
            <a:r>
              <a:rPr lang="en-US" dirty="0" err="1"/>
              <a:t>hai</a:t>
            </a:r>
            <a:r>
              <a:rPr lang="en-US" dirty="0"/>
              <a:t> </a:t>
            </a:r>
            <a:r>
              <a:rPr lang="en-US" dirty="0" err="1"/>
              <a:t>lớp</a:t>
            </a:r>
            <a:r>
              <a:rPr lang="en-US" dirty="0"/>
              <a:t> </a:t>
            </a:r>
            <a:r>
              <a:rPr lang="en-US" dirty="0" err="1"/>
              <a:t>mô</a:t>
            </a:r>
            <a:r>
              <a:rPr lang="en-US" dirty="0"/>
              <a:t> hình</a:t>
            </a:r>
            <a:r>
              <a:rPr lang="en-US" sz="800" dirty="0"/>
              <a:t>1</a:t>
            </a:r>
            <a:r>
              <a:rPr lang="en-US" dirty="0"/>
              <a:t>:</a:t>
            </a:r>
          </a:p>
          <a:p>
            <a:pPr algn="just">
              <a:lnSpc>
                <a:spcPct val="120000"/>
              </a:lnSpc>
              <a:spcBef>
                <a:spcPts val="600"/>
              </a:spcBef>
            </a:pPr>
            <a:endParaRPr lang="en-US" dirty="0"/>
          </a:p>
          <a:p>
            <a:pPr marL="342900" indent="-342900" algn="just">
              <a:lnSpc>
                <a:spcPct val="120000"/>
              </a:lnSpc>
              <a:spcBef>
                <a:spcPts val="600"/>
              </a:spcBef>
              <a:buAutoNum type="arabicPeriod"/>
            </a:pPr>
            <a:r>
              <a:rPr lang="vi-VN" b="1" dirty="0"/>
              <a:t>Biểu đồ mô hình cấu trúc (Structural Modeling Diagrams): </a:t>
            </a:r>
            <a:r>
              <a:rPr lang="vi-VN" dirty="0"/>
              <a:t>biểu diễn các cấu trúc tĩnh của hệ thống phần mềm được mô hình hoá. </a:t>
            </a:r>
            <a:r>
              <a:rPr lang="en-US" dirty="0"/>
              <a:t>T</a:t>
            </a:r>
            <a:r>
              <a:rPr lang="vi-VN" dirty="0"/>
              <a:t>ập trung biểu diễn khía cạnh tĩnh của hệ thống, liên quan đến cấu trúc cơ bản cũng như các phần tử chính trong miền quan tâm của bài toán. Các biểu đồ trong mô hình tĩnh bao gồm:</a:t>
            </a:r>
            <a:r>
              <a:rPr lang="en-US" dirty="0"/>
              <a:t> </a:t>
            </a:r>
            <a:r>
              <a:rPr lang="en-US" dirty="0" err="1"/>
              <a:t>Biểu</a:t>
            </a:r>
            <a:r>
              <a:rPr lang="en-US" dirty="0"/>
              <a:t> </a:t>
            </a:r>
            <a:r>
              <a:rPr lang="en-US" dirty="0" err="1"/>
              <a:t>đồ</a:t>
            </a:r>
            <a:r>
              <a:rPr lang="en-US" dirty="0"/>
              <a:t> </a:t>
            </a:r>
            <a:r>
              <a:rPr lang="en-US" dirty="0" err="1"/>
              <a:t>gói</a:t>
            </a:r>
            <a:r>
              <a:rPr lang="en-US" dirty="0"/>
              <a:t>; B</a:t>
            </a:r>
            <a:r>
              <a:rPr lang="vi-VN" dirty="0"/>
              <a:t>iểu đồ đối tượng và lớp</a:t>
            </a:r>
            <a:r>
              <a:rPr lang="en-US" dirty="0"/>
              <a:t>; </a:t>
            </a:r>
            <a:r>
              <a:rPr lang="en-US" dirty="0" err="1"/>
              <a:t>Biểu</a:t>
            </a:r>
            <a:r>
              <a:rPr lang="en-US" dirty="0"/>
              <a:t> </a:t>
            </a:r>
            <a:r>
              <a:rPr lang="en-US" dirty="0" err="1"/>
              <a:t>đồ</a:t>
            </a:r>
            <a:r>
              <a:rPr lang="en-US" dirty="0"/>
              <a:t> </a:t>
            </a:r>
            <a:r>
              <a:rPr lang="en-US" dirty="0" err="1"/>
              <a:t>thành</a:t>
            </a:r>
            <a:r>
              <a:rPr lang="en-US" dirty="0"/>
              <a:t> </a:t>
            </a:r>
            <a:r>
              <a:rPr lang="en-US" dirty="0" err="1"/>
              <a:t>phần</a:t>
            </a:r>
            <a:r>
              <a:rPr lang="en-US" dirty="0"/>
              <a:t>; </a:t>
            </a:r>
            <a:r>
              <a:rPr lang="en-US" dirty="0" err="1"/>
              <a:t>Biểu</a:t>
            </a:r>
            <a:r>
              <a:rPr lang="en-US" dirty="0"/>
              <a:t> </a:t>
            </a:r>
            <a:r>
              <a:rPr lang="en-US" dirty="0" err="1"/>
              <a:t>đồ</a:t>
            </a:r>
            <a:r>
              <a:rPr lang="en-US" dirty="0"/>
              <a:t> </a:t>
            </a:r>
            <a:r>
              <a:rPr lang="en-US" dirty="0" err="1"/>
              <a:t>triển</a:t>
            </a:r>
            <a:r>
              <a:rPr lang="en-US" dirty="0"/>
              <a:t> </a:t>
            </a:r>
            <a:r>
              <a:rPr lang="en-US" dirty="0" err="1"/>
              <a:t>khai</a:t>
            </a:r>
            <a:r>
              <a:rPr lang="en-US" dirty="0"/>
              <a:t>.</a:t>
            </a:r>
          </a:p>
          <a:p>
            <a:pPr marL="342900" indent="-342900" algn="just">
              <a:lnSpc>
                <a:spcPct val="120000"/>
              </a:lnSpc>
              <a:spcBef>
                <a:spcPts val="600"/>
              </a:spcBef>
              <a:buAutoNum type="arabicPeriod"/>
            </a:pPr>
            <a:r>
              <a:rPr lang="vi-VN" sz="2000" b="1" dirty="0"/>
              <a:t>Biểu đồ mô hình hành vi (</a:t>
            </a:r>
            <a:r>
              <a:rPr lang="vi-VN" b="1" dirty="0"/>
              <a:t>Behavioral Modeling Diagrams): </a:t>
            </a:r>
            <a:r>
              <a:rPr lang="vi-VN" dirty="0"/>
              <a:t>Nắm bắt đến các hoạt động và hành vi của hệ thống, cũng như tương tác giữa các phần tử bên trong và bên ngoài hệ thống. Các dạng biểu đồ trong mô hình động bao gồm:</a:t>
            </a:r>
            <a:r>
              <a:rPr lang="en-US" dirty="0"/>
              <a:t> </a:t>
            </a:r>
            <a:r>
              <a:rPr lang="en-US" dirty="0" err="1"/>
              <a:t>Biểu</a:t>
            </a:r>
            <a:r>
              <a:rPr lang="en-US" dirty="0"/>
              <a:t> </a:t>
            </a:r>
            <a:r>
              <a:rPr lang="en-US" dirty="0" err="1"/>
              <a:t>đồ</a:t>
            </a:r>
            <a:r>
              <a:rPr lang="en-US" dirty="0"/>
              <a:t> use case; </a:t>
            </a:r>
            <a:r>
              <a:rPr lang="vi-VN" dirty="0"/>
              <a:t>Biểu đồ tương tác dạng tuần tự</a:t>
            </a:r>
            <a:r>
              <a:rPr lang="en-US" dirty="0"/>
              <a:t>; </a:t>
            </a:r>
            <a:r>
              <a:rPr lang="vi-VN" dirty="0"/>
              <a:t>Biểu đồ tương tác dạng cộng tác</a:t>
            </a:r>
            <a:r>
              <a:rPr lang="en-US" dirty="0"/>
              <a:t>; </a:t>
            </a:r>
            <a:r>
              <a:rPr lang="en-US" dirty="0" err="1"/>
              <a:t>Biểu</a:t>
            </a:r>
            <a:r>
              <a:rPr lang="en-US" dirty="0"/>
              <a:t> </a:t>
            </a:r>
            <a:r>
              <a:rPr lang="en-US" dirty="0" err="1"/>
              <a:t>đồ</a:t>
            </a:r>
            <a:r>
              <a:rPr lang="en-US" dirty="0"/>
              <a:t> </a:t>
            </a:r>
            <a:r>
              <a:rPr lang="en-US" dirty="0" err="1"/>
              <a:t>trạng</a:t>
            </a:r>
            <a:r>
              <a:rPr lang="en-US" dirty="0"/>
              <a:t> </a:t>
            </a:r>
            <a:r>
              <a:rPr lang="en-US" dirty="0" err="1"/>
              <a:t>thái</a:t>
            </a:r>
            <a:r>
              <a:rPr lang="en-US" dirty="0"/>
              <a:t>; </a:t>
            </a:r>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a:t>
            </a:r>
          </a:p>
          <a:p>
            <a:pPr marL="342900" indent="-342900" algn="just">
              <a:buAutoNum type="arabicPeriod"/>
            </a:pPr>
            <a:endParaRPr lang="en-US" dirty="0"/>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26</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spTree>
    <p:extLst>
      <p:ext uri="{BB962C8B-B14F-4D97-AF65-F5344CB8AC3E}">
        <p14:creationId xmlns:p14="http://schemas.microsoft.com/office/powerpoint/2010/main" val="4000937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27</a:t>
            </a:fld>
            <a:endParaRPr sz="1400">
              <a:latin typeface="Verdana"/>
              <a:cs typeface="Verdana"/>
            </a:endParaRPr>
          </a:p>
        </p:txBody>
      </p:sp>
      <p:sp>
        <p:nvSpPr>
          <p:cNvPr id="3" name="object 3"/>
          <p:cNvSpPr txBox="1">
            <a:spLocks noGrp="1"/>
          </p:cNvSpPr>
          <p:nvPr>
            <p:ph type="title"/>
          </p:nvPr>
        </p:nvSpPr>
        <p:spPr>
          <a:xfrm>
            <a:off x="1371600" y="304800"/>
            <a:ext cx="6096000" cy="567463"/>
          </a:xfrm>
          <a:prstGeom prst="rect">
            <a:avLst/>
          </a:prstGeom>
        </p:spPr>
        <p:txBody>
          <a:bodyPr vert="horz" wrap="square" lIns="0" tIns="13335" rIns="0" bIns="0" rtlCol="0" anchor="t">
            <a:spAutoFit/>
          </a:bodyPr>
          <a:lstStyle/>
          <a:p>
            <a:pPr marL="12700">
              <a:spcBef>
                <a:spcPts val="105"/>
              </a:spcBef>
            </a:pPr>
            <a:r>
              <a:rPr spc="260" dirty="0" err="1"/>
              <a:t>Các</a:t>
            </a:r>
            <a:r>
              <a:rPr spc="-340" dirty="0"/>
              <a:t> </a:t>
            </a:r>
            <a:r>
              <a:rPr lang="en-US" spc="160" dirty="0" err="1"/>
              <a:t>hướng</a:t>
            </a:r>
            <a:r>
              <a:rPr lang="en-US" spc="160" dirty="0"/>
              <a:t> </a:t>
            </a:r>
            <a:r>
              <a:rPr lang="en-US" spc="160" dirty="0" err="1"/>
              <a:t>nhìn</a:t>
            </a:r>
            <a:r>
              <a:rPr lang="en-US" spc="160" dirty="0"/>
              <a:t> (View)</a:t>
            </a:r>
            <a:endParaRPr spc="130" dirty="0"/>
          </a:p>
        </p:txBody>
      </p:sp>
      <p:pic>
        <p:nvPicPr>
          <p:cNvPr id="5" name="Picture 4"/>
          <p:cNvPicPr>
            <a:picLocks noChangeAspect="1"/>
          </p:cNvPicPr>
          <p:nvPr/>
        </p:nvPicPr>
        <p:blipFill>
          <a:blip r:embed="rId2"/>
          <a:stretch>
            <a:fillRect/>
          </a:stretch>
        </p:blipFill>
        <p:spPr>
          <a:xfrm>
            <a:off x="3200400" y="1066800"/>
            <a:ext cx="6019800" cy="5661478"/>
          </a:xfrm>
          <a:prstGeom prst="rect">
            <a:avLst/>
          </a:prstGeom>
        </p:spPr>
      </p:pic>
      <p:sp>
        <p:nvSpPr>
          <p:cNvPr id="2" name="Flowchart: Document 1"/>
          <p:cNvSpPr/>
          <p:nvPr/>
        </p:nvSpPr>
        <p:spPr>
          <a:xfrm>
            <a:off x="10134600" y="2286000"/>
            <a:ext cx="1828800" cy="16764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Tại</a:t>
            </a:r>
            <a:r>
              <a:rPr lang="en-US" dirty="0"/>
              <a:t> </a:t>
            </a:r>
            <a:r>
              <a:rPr lang="en-US" dirty="0" err="1"/>
              <a:t>sao</a:t>
            </a:r>
            <a:r>
              <a:rPr lang="en-US" dirty="0"/>
              <a:t> </a:t>
            </a:r>
            <a:r>
              <a:rPr lang="en-US" dirty="0" err="1"/>
              <a:t>cần</a:t>
            </a:r>
            <a:r>
              <a:rPr lang="en-US" dirty="0"/>
              <a:t> </a:t>
            </a:r>
            <a:r>
              <a:rPr lang="en-US" dirty="0" err="1"/>
              <a:t>có</a:t>
            </a:r>
            <a:r>
              <a:rPr lang="en-US" dirty="0"/>
              <a:t> </a:t>
            </a:r>
            <a:r>
              <a:rPr lang="en-US" dirty="0" err="1"/>
              <a:t>nhiều</a:t>
            </a:r>
            <a:r>
              <a:rPr lang="en-US" dirty="0"/>
              <a:t> </a:t>
            </a:r>
            <a:r>
              <a:rPr lang="en-US" dirty="0" err="1"/>
              <a:t>hướng</a:t>
            </a:r>
            <a:r>
              <a:rPr lang="en-US" dirty="0"/>
              <a:t> </a:t>
            </a:r>
            <a:r>
              <a:rPr lang="en-US" dirty="0" err="1"/>
              <a:t>nhìn</a:t>
            </a:r>
            <a:r>
              <a:rPr lang="en-US" dirty="0"/>
              <a:t>???</a:t>
            </a:r>
          </a:p>
        </p:txBody>
      </p:sp>
    </p:spTree>
    <p:extLst>
      <p:ext uri="{BB962C8B-B14F-4D97-AF65-F5344CB8AC3E}">
        <p14:creationId xmlns:p14="http://schemas.microsoft.com/office/powerpoint/2010/main" val="369332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005" y="372247"/>
            <a:ext cx="8229600" cy="731611"/>
          </a:xfrm>
          <a:prstGeom prst="rect">
            <a:avLst/>
          </a:prstGeom>
          <a:ln w="19811">
            <a:no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00" dirty="0">
                <a:latin typeface="Times New Roman"/>
                <a:cs typeface="Times New Roman"/>
              </a:rPr>
              <a:t>góc </a:t>
            </a:r>
            <a:r>
              <a:rPr sz="4200" spc="-25" dirty="0">
                <a:latin typeface="Times New Roman"/>
                <a:cs typeface="Times New Roman"/>
              </a:rPr>
              <a:t>nhìn </a:t>
            </a:r>
            <a:r>
              <a:rPr sz="4200" spc="-95" dirty="0" err="1">
                <a:latin typeface="Times New Roman"/>
                <a:cs typeface="Times New Roman"/>
              </a:rPr>
              <a:t>c</a:t>
            </a:r>
            <a:r>
              <a:rPr sz="4200" spc="-95" dirty="0" err="1">
                <a:latin typeface="Arial"/>
                <a:cs typeface="Arial"/>
              </a:rPr>
              <a:t>ủ</a:t>
            </a:r>
            <a:r>
              <a:rPr sz="4200" spc="-95" dirty="0" err="1">
                <a:latin typeface="Times New Roman"/>
                <a:cs typeface="Times New Roman"/>
              </a:rPr>
              <a:t>a</a:t>
            </a:r>
            <a:r>
              <a:rPr sz="4200" spc="-95" dirty="0">
                <a:latin typeface="Times New Roman"/>
                <a:cs typeface="Times New Roman"/>
              </a:rPr>
              <a:t> </a:t>
            </a:r>
            <a:r>
              <a:rPr sz="4200" spc="-155" dirty="0">
                <a:latin typeface="Times New Roman"/>
                <a:cs typeface="Times New Roman"/>
              </a:rPr>
              <a:t>UML</a:t>
            </a:r>
            <a:endParaRPr sz="4200" dirty="0">
              <a:latin typeface="Times New Roman"/>
              <a:cs typeface="Times New Roman"/>
            </a:endParaRPr>
          </a:p>
        </p:txBody>
      </p:sp>
      <p:sp>
        <p:nvSpPr>
          <p:cNvPr id="3" name="object 3"/>
          <p:cNvSpPr txBox="1"/>
          <p:nvPr/>
        </p:nvSpPr>
        <p:spPr>
          <a:xfrm>
            <a:off x="2059940" y="1473834"/>
            <a:ext cx="7625080" cy="3348354"/>
          </a:xfrm>
          <a:prstGeom prst="rect">
            <a:avLst/>
          </a:prstGeom>
        </p:spPr>
        <p:txBody>
          <a:bodyPr vert="horz" wrap="square" lIns="0" tIns="165100" rIns="0" bIns="0" rtlCol="0">
            <a:spAutoFit/>
          </a:bodyPr>
          <a:lstStyle/>
          <a:p>
            <a:pPr marL="355600" indent="-342900">
              <a:spcBef>
                <a:spcPts val="1300"/>
              </a:spcBef>
              <a:buClr>
                <a:srgbClr val="CC9900"/>
              </a:buClr>
              <a:buSzPct val="64583"/>
              <a:buFont typeface="Wingdings"/>
              <a:buChar char="◼"/>
              <a:tabLst>
                <a:tab pos="354965" algn="l"/>
                <a:tab pos="355600" algn="l"/>
              </a:tabLst>
            </a:pPr>
            <a:r>
              <a:rPr sz="2400" spc="-5" dirty="0">
                <a:latin typeface="Arial"/>
                <a:cs typeface="Arial"/>
              </a:rPr>
              <a:t>UML </a:t>
            </a:r>
            <a:r>
              <a:rPr sz="2400" dirty="0">
                <a:latin typeface="Arial"/>
                <a:cs typeface="Arial"/>
              </a:rPr>
              <a:t>cung cấp các mô </a:t>
            </a:r>
            <a:r>
              <a:rPr sz="2400" spc="-5" dirty="0">
                <a:latin typeface="Arial"/>
                <a:cs typeface="Arial"/>
              </a:rPr>
              <a:t>hình để diễn </a:t>
            </a:r>
            <a:r>
              <a:rPr sz="2400" dirty="0">
                <a:latin typeface="Arial"/>
                <a:cs typeface="Arial"/>
              </a:rPr>
              <a:t>tả </a:t>
            </a:r>
            <a:r>
              <a:rPr sz="2400" spc="-5" dirty="0">
                <a:latin typeface="Arial"/>
                <a:cs typeface="Arial"/>
              </a:rPr>
              <a:t>hệ</a:t>
            </a:r>
            <a:r>
              <a:rPr sz="2400" spc="30" dirty="0">
                <a:latin typeface="Arial"/>
                <a:cs typeface="Arial"/>
              </a:rPr>
              <a:t> </a:t>
            </a:r>
            <a:r>
              <a:rPr sz="2400" spc="-5" dirty="0">
                <a:latin typeface="Arial"/>
                <a:cs typeface="Arial"/>
              </a:rPr>
              <a:t>thống</a:t>
            </a:r>
            <a:endParaRPr sz="2400" dirty="0">
              <a:latin typeface="Arial"/>
              <a:cs typeface="Arial"/>
            </a:endParaRPr>
          </a:p>
          <a:p>
            <a:pPr marL="355600" marR="65405" indent="-342900">
              <a:spcBef>
                <a:spcPts val="1200"/>
              </a:spcBef>
              <a:buClr>
                <a:srgbClr val="CC9900"/>
              </a:buClr>
              <a:buSzPct val="64583"/>
              <a:buFont typeface="Wingdings"/>
              <a:buChar char="◼"/>
              <a:tabLst>
                <a:tab pos="354965" algn="l"/>
                <a:tab pos="355600" algn="l"/>
              </a:tabLst>
            </a:pPr>
            <a:r>
              <a:rPr sz="2400" spc="-5" dirty="0">
                <a:latin typeface="Arial"/>
                <a:cs typeface="Arial"/>
              </a:rPr>
              <a:t>Mỗi </a:t>
            </a:r>
            <a:r>
              <a:rPr sz="2400" dirty="0">
                <a:latin typeface="Arial"/>
                <a:cs typeface="Arial"/>
              </a:rPr>
              <a:t>mô </a:t>
            </a:r>
            <a:r>
              <a:rPr sz="2400" spc="-5" dirty="0">
                <a:latin typeface="Arial"/>
                <a:cs typeface="Arial"/>
              </a:rPr>
              <a:t>hình </a:t>
            </a:r>
            <a:r>
              <a:rPr sz="2400" dirty="0">
                <a:latin typeface="Arial"/>
                <a:cs typeface="Arial"/>
              </a:rPr>
              <a:t>chỉ có thể </a:t>
            </a:r>
            <a:r>
              <a:rPr sz="2400" spc="-5" dirty="0">
                <a:latin typeface="Arial"/>
                <a:cs typeface="Arial"/>
              </a:rPr>
              <a:t>diễn </a:t>
            </a:r>
            <a:r>
              <a:rPr sz="2400" dirty="0">
                <a:latin typeface="Arial"/>
                <a:cs typeface="Arial"/>
              </a:rPr>
              <a:t>tả </a:t>
            </a:r>
            <a:r>
              <a:rPr sz="2400" spc="-5" dirty="0">
                <a:latin typeface="Arial"/>
                <a:cs typeface="Arial"/>
              </a:rPr>
              <a:t>hệ thống </a:t>
            </a:r>
            <a:r>
              <a:rPr sz="2400" dirty="0">
                <a:latin typeface="Arial"/>
                <a:cs typeface="Arial"/>
              </a:rPr>
              <a:t>theo </a:t>
            </a:r>
            <a:r>
              <a:rPr sz="2400" spc="-5" dirty="0">
                <a:latin typeface="Arial"/>
                <a:cs typeface="Arial"/>
              </a:rPr>
              <a:t>một </a:t>
            </a:r>
            <a:r>
              <a:rPr sz="2400" spc="-140" dirty="0">
                <a:latin typeface="Arial"/>
                <a:cs typeface="Arial"/>
              </a:rPr>
              <a:t>góc  </a:t>
            </a:r>
            <a:r>
              <a:rPr sz="2400" spc="-5" dirty="0">
                <a:latin typeface="Arial"/>
                <a:cs typeface="Arial"/>
              </a:rPr>
              <a:t>nhìn (view) nhất</a:t>
            </a:r>
            <a:r>
              <a:rPr sz="2400" spc="25" dirty="0">
                <a:latin typeface="Arial"/>
                <a:cs typeface="Arial"/>
              </a:rPr>
              <a:t> </a:t>
            </a:r>
            <a:r>
              <a:rPr sz="2400" spc="-5" dirty="0">
                <a:latin typeface="Arial"/>
                <a:cs typeface="Arial"/>
              </a:rPr>
              <a:t>định</a:t>
            </a:r>
            <a:endParaRPr sz="2400" dirty="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UML </a:t>
            </a:r>
            <a:r>
              <a:rPr sz="2400" dirty="0">
                <a:latin typeface="Arial"/>
                <a:cs typeface="Arial"/>
              </a:rPr>
              <a:t>cung cấp 5 </a:t>
            </a:r>
            <a:r>
              <a:rPr sz="2400" spc="-5" dirty="0">
                <a:latin typeface="Arial"/>
                <a:cs typeface="Arial"/>
              </a:rPr>
              <a:t>góc nhìn đối </a:t>
            </a:r>
            <a:r>
              <a:rPr sz="2400" dirty="0">
                <a:latin typeface="Arial"/>
                <a:cs typeface="Arial"/>
              </a:rPr>
              <a:t>với </a:t>
            </a:r>
            <a:r>
              <a:rPr sz="2400" spc="-5" dirty="0">
                <a:latin typeface="Arial"/>
                <a:cs typeface="Arial"/>
              </a:rPr>
              <a:t>hệ</a:t>
            </a:r>
            <a:r>
              <a:rPr sz="2400" spc="45" dirty="0">
                <a:latin typeface="Arial"/>
                <a:cs typeface="Arial"/>
              </a:rPr>
              <a:t> </a:t>
            </a:r>
            <a:r>
              <a:rPr sz="2400" spc="-5" dirty="0">
                <a:latin typeface="Arial"/>
                <a:cs typeface="Arial"/>
              </a:rPr>
              <a:t>thống</a:t>
            </a:r>
            <a:endParaRPr sz="2400" dirty="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Mỗi góc nhìn </a:t>
            </a:r>
            <a:r>
              <a:rPr sz="2400" dirty="0">
                <a:latin typeface="Arial"/>
                <a:cs typeface="Arial"/>
              </a:rPr>
              <a:t>thực </a:t>
            </a:r>
            <a:r>
              <a:rPr sz="2400" spc="-5" dirty="0">
                <a:latin typeface="Arial"/>
                <a:cs typeface="Arial"/>
              </a:rPr>
              <a:t>hiện bởi </a:t>
            </a:r>
            <a:r>
              <a:rPr sz="2400" dirty="0">
                <a:latin typeface="Arial"/>
                <a:cs typeface="Arial"/>
              </a:rPr>
              <a:t>một số </a:t>
            </a:r>
            <a:r>
              <a:rPr sz="2400" spc="-5" dirty="0">
                <a:latin typeface="Arial"/>
                <a:cs typeface="Arial"/>
              </a:rPr>
              <a:t>biểu đồ </a:t>
            </a:r>
            <a:r>
              <a:rPr sz="2400" dirty="0">
                <a:latin typeface="Arial"/>
                <a:cs typeface="Arial"/>
              </a:rPr>
              <a:t>(mô</a:t>
            </a:r>
            <a:r>
              <a:rPr sz="2400" spc="20" dirty="0">
                <a:latin typeface="Arial"/>
                <a:cs typeface="Arial"/>
              </a:rPr>
              <a:t> </a:t>
            </a:r>
            <a:r>
              <a:rPr sz="2400" spc="-5" dirty="0">
                <a:latin typeface="Arial"/>
                <a:cs typeface="Arial"/>
              </a:rPr>
              <a:t>hình)</a:t>
            </a:r>
            <a:endParaRPr sz="2400" dirty="0">
              <a:latin typeface="Arial"/>
              <a:cs typeface="Arial"/>
            </a:endParaRPr>
          </a:p>
          <a:p>
            <a:pPr marL="355600" marR="5080" indent="-342900">
              <a:spcBef>
                <a:spcPts val="1205"/>
              </a:spcBef>
              <a:buClr>
                <a:srgbClr val="CC9900"/>
              </a:buClr>
              <a:buSzPct val="64583"/>
              <a:buFont typeface="Wingdings"/>
              <a:buChar char="◼"/>
              <a:tabLst>
                <a:tab pos="354965" algn="l"/>
                <a:tab pos="355600" algn="l"/>
              </a:tabLst>
            </a:pPr>
            <a:r>
              <a:rPr sz="2400" spc="-5" dirty="0">
                <a:latin typeface="Arial"/>
                <a:cs typeface="Arial"/>
              </a:rPr>
              <a:t>Có </a:t>
            </a:r>
            <a:r>
              <a:rPr sz="2400" dirty="0">
                <a:latin typeface="Arial"/>
                <a:cs typeface="Arial"/>
              </a:rPr>
              <a:t>thể có </a:t>
            </a:r>
            <a:r>
              <a:rPr sz="2400" spc="-5" dirty="0">
                <a:latin typeface="Arial"/>
                <a:cs typeface="Arial"/>
              </a:rPr>
              <a:t>biểu đồ thuộc </a:t>
            </a:r>
            <a:r>
              <a:rPr sz="2400" dirty="0">
                <a:latin typeface="Arial"/>
                <a:cs typeface="Arial"/>
              </a:rPr>
              <a:t>vào </a:t>
            </a:r>
            <a:r>
              <a:rPr sz="2400" spc="-5" dirty="0">
                <a:latin typeface="Arial"/>
                <a:cs typeface="Arial"/>
              </a:rPr>
              <a:t>nhiều </a:t>
            </a:r>
            <a:r>
              <a:rPr sz="2400" dirty="0">
                <a:latin typeface="Arial"/>
                <a:cs typeface="Arial"/>
              </a:rPr>
              <a:t>(&gt;1) </a:t>
            </a:r>
            <a:r>
              <a:rPr sz="2400" spc="-5" dirty="0">
                <a:latin typeface="Arial"/>
                <a:cs typeface="Arial"/>
              </a:rPr>
              <a:t>góc nhìn </a:t>
            </a:r>
            <a:r>
              <a:rPr sz="2400" spc="-105" dirty="0">
                <a:latin typeface="Arial"/>
                <a:cs typeface="Arial"/>
              </a:rPr>
              <a:t>khác  </a:t>
            </a:r>
            <a:r>
              <a:rPr sz="2400" spc="-5" dirty="0">
                <a:latin typeface="Arial"/>
                <a:cs typeface="Arial"/>
              </a:rPr>
              <a:t>nhau</a:t>
            </a:r>
            <a:endParaRPr sz="2400" dirty="0">
              <a:latin typeface="Arial"/>
              <a:cs typeface="Arial"/>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28</a:t>
            </a:fld>
            <a:endParaRPr spc="-40" dirty="0"/>
          </a:p>
        </p:txBody>
      </p:sp>
    </p:spTree>
    <p:extLst>
      <p:ext uri="{BB962C8B-B14F-4D97-AF65-F5344CB8AC3E}">
        <p14:creationId xmlns:p14="http://schemas.microsoft.com/office/powerpoint/2010/main" val="4101768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005" y="372247"/>
            <a:ext cx="8229600" cy="731611"/>
          </a:xfrm>
          <a:prstGeom prst="rect">
            <a:avLst/>
          </a:prstGeom>
          <a:ln w="19811">
            <a:no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00" dirty="0">
                <a:latin typeface="Times New Roman"/>
                <a:cs typeface="Times New Roman"/>
              </a:rPr>
              <a:t>góc </a:t>
            </a:r>
            <a:r>
              <a:rPr sz="4200" spc="-25" dirty="0">
                <a:latin typeface="Times New Roman"/>
                <a:cs typeface="Times New Roman"/>
              </a:rPr>
              <a:t>nhìn </a:t>
            </a:r>
            <a:r>
              <a:rPr sz="4200" spc="-95" dirty="0" err="1">
                <a:latin typeface="Times New Roman"/>
                <a:cs typeface="Times New Roman"/>
              </a:rPr>
              <a:t>c</a:t>
            </a:r>
            <a:r>
              <a:rPr sz="4200" spc="-95" dirty="0" err="1">
                <a:latin typeface="Arial"/>
                <a:cs typeface="Arial"/>
              </a:rPr>
              <a:t>ủ</a:t>
            </a:r>
            <a:r>
              <a:rPr sz="4200" spc="-95" dirty="0" err="1">
                <a:latin typeface="Times New Roman"/>
                <a:cs typeface="Times New Roman"/>
              </a:rPr>
              <a:t>a</a:t>
            </a:r>
            <a:r>
              <a:rPr sz="4200" spc="-95" dirty="0">
                <a:latin typeface="Times New Roman"/>
                <a:cs typeface="Times New Roman"/>
              </a:rPr>
              <a:t> </a:t>
            </a:r>
            <a:r>
              <a:rPr sz="4200" spc="-155" dirty="0">
                <a:latin typeface="Times New Roman"/>
                <a:cs typeface="Times New Roman"/>
              </a:rPr>
              <a:t>UML</a:t>
            </a:r>
            <a:endParaRPr sz="4200" dirty="0">
              <a:latin typeface="Times New Roman"/>
              <a:cs typeface="Times New Roman"/>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29</a:t>
            </a:fld>
            <a:endParaRPr spc="-40" dirty="0"/>
          </a:p>
        </p:txBody>
      </p:sp>
      <p:grpSp>
        <p:nvGrpSpPr>
          <p:cNvPr id="19" name="object 3"/>
          <p:cNvGrpSpPr/>
          <p:nvPr/>
        </p:nvGrpSpPr>
        <p:grpSpPr>
          <a:xfrm>
            <a:off x="2276601" y="1438402"/>
            <a:ext cx="3449320" cy="1696720"/>
            <a:chOff x="752601" y="1438402"/>
            <a:chExt cx="3449320" cy="1696720"/>
          </a:xfrm>
        </p:grpSpPr>
        <p:sp>
          <p:nvSpPr>
            <p:cNvPr id="20" name="object 4"/>
            <p:cNvSpPr/>
            <p:nvPr/>
          </p:nvSpPr>
          <p:spPr>
            <a:xfrm>
              <a:off x="762761" y="1448562"/>
              <a:ext cx="3429000" cy="1676400"/>
            </a:xfrm>
            <a:custGeom>
              <a:avLst/>
              <a:gdLst/>
              <a:ahLst/>
              <a:cxnLst/>
              <a:rect l="l" t="t" r="r" b="b"/>
              <a:pathLst>
                <a:path w="3429000" h="1676400">
                  <a:moveTo>
                    <a:pt x="3429000" y="0"/>
                  </a:moveTo>
                  <a:lnTo>
                    <a:pt x="0" y="0"/>
                  </a:lnTo>
                  <a:lnTo>
                    <a:pt x="0" y="1676400"/>
                  </a:lnTo>
                  <a:lnTo>
                    <a:pt x="3429000" y="1676400"/>
                  </a:lnTo>
                  <a:lnTo>
                    <a:pt x="3429000" y="0"/>
                  </a:lnTo>
                  <a:close/>
                </a:path>
              </a:pathLst>
            </a:custGeom>
            <a:solidFill>
              <a:srgbClr val="CCFFCC"/>
            </a:solidFill>
          </p:spPr>
          <p:txBody>
            <a:bodyPr wrap="square" lIns="0" tIns="0" rIns="0" bIns="0" rtlCol="0"/>
            <a:lstStyle/>
            <a:p>
              <a:endParaRPr/>
            </a:p>
          </p:txBody>
        </p:sp>
        <p:sp>
          <p:nvSpPr>
            <p:cNvPr id="21" name="object 5"/>
            <p:cNvSpPr/>
            <p:nvPr/>
          </p:nvSpPr>
          <p:spPr>
            <a:xfrm>
              <a:off x="762761" y="1448562"/>
              <a:ext cx="3429000" cy="1676400"/>
            </a:xfrm>
            <a:custGeom>
              <a:avLst/>
              <a:gdLst/>
              <a:ahLst/>
              <a:cxnLst/>
              <a:rect l="l" t="t" r="r" b="b"/>
              <a:pathLst>
                <a:path w="3429000" h="1676400">
                  <a:moveTo>
                    <a:pt x="0" y="1676400"/>
                  </a:moveTo>
                  <a:lnTo>
                    <a:pt x="3429000" y="1676400"/>
                  </a:lnTo>
                  <a:lnTo>
                    <a:pt x="3429000"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22" name="object 6"/>
          <p:cNvSpPr txBox="1"/>
          <p:nvPr/>
        </p:nvSpPr>
        <p:spPr>
          <a:xfrm>
            <a:off x="2443379" y="1906651"/>
            <a:ext cx="3114675" cy="756920"/>
          </a:xfrm>
          <a:prstGeom prst="rect">
            <a:avLst/>
          </a:prstGeom>
        </p:spPr>
        <p:txBody>
          <a:bodyPr vert="horz" wrap="square" lIns="0" tIns="12700" rIns="0" bIns="0" rtlCol="0">
            <a:spAutoFit/>
          </a:bodyPr>
          <a:lstStyle/>
          <a:p>
            <a:pPr marL="12700" marR="5080" indent="228600">
              <a:spcBef>
                <a:spcPts val="100"/>
              </a:spcBef>
            </a:pPr>
            <a:r>
              <a:rPr sz="2400" spc="-5" dirty="0">
                <a:latin typeface="Verdana"/>
                <a:cs typeface="Verdana"/>
              </a:rPr>
              <a:t>Góc nhìn </a:t>
            </a:r>
            <a:r>
              <a:rPr sz="2400" spc="-10" dirty="0">
                <a:latin typeface="Verdana"/>
                <a:cs typeface="Verdana"/>
              </a:rPr>
              <a:t>thiết </a:t>
            </a:r>
            <a:r>
              <a:rPr sz="2400" dirty="0">
                <a:latin typeface="Verdana"/>
                <a:cs typeface="Verdana"/>
              </a:rPr>
              <a:t>kế  </a:t>
            </a:r>
            <a:r>
              <a:rPr sz="2400" spc="-15" dirty="0">
                <a:latin typeface="Verdana"/>
                <a:cs typeface="Verdana"/>
              </a:rPr>
              <a:t>(lớp, </a:t>
            </a:r>
            <a:r>
              <a:rPr sz="2400" spc="-5" dirty="0">
                <a:latin typeface="Verdana"/>
                <a:cs typeface="Verdana"/>
              </a:rPr>
              <a:t>gói, đối</a:t>
            </a:r>
            <a:r>
              <a:rPr sz="2400" spc="15" dirty="0">
                <a:latin typeface="Verdana"/>
                <a:cs typeface="Verdana"/>
              </a:rPr>
              <a:t> </a:t>
            </a:r>
            <a:r>
              <a:rPr sz="2400" spc="-5" dirty="0">
                <a:latin typeface="Verdana"/>
                <a:cs typeface="Verdana"/>
              </a:rPr>
              <a:t>tượng)</a:t>
            </a:r>
            <a:endParaRPr sz="2400">
              <a:latin typeface="Verdana"/>
              <a:cs typeface="Verdana"/>
            </a:endParaRPr>
          </a:p>
        </p:txBody>
      </p:sp>
      <p:grpSp>
        <p:nvGrpSpPr>
          <p:cNvPr id="23" name="object 7"/>
          <p:cNvGrpSpPr/>
          <p:nvPr/>
        </p:nvGrpSpPr>
        <p:grpSpPr>
          <a:xfrm>
            <a:off x="6772402" y="1438402"/>
            <a:ext cx="3449320" cy="1696720"/>
            <a:chOff x="5248402" y="1438402"/>
            <a:chExt cx="3449320" cy="1696720"/>
          </a:xfrm>
        </p:grpSpPr>
        <p:sp>
          <p:nvSpPr>
            <p:cNvPr id="24" name="object 8"/>
            <p:cNvSpPr/>
            <p:nvPr/>
          </p:nvSpPr>
          <p:spPr>
            <a:xfrm>
              <a:off x="5258562" y="1448562"/>
              <a:ext cx="3429000" cy="1676400"/>
            </a:xfrm>
            <a:custGeom>
              <a:avLst/>
              <a:gdLst/>
              <a:ahLst/>
              <a:cxnLst/>
              <a:rect l="l" t="t" r="r" b="b"/>
              <a:pathLst>
                <a:path w="3429000" h="1676400">
                  <a:moveTo>
                    <a:pt x="3428999" y="0"/>
                  </a:moveTo>
                  <a:lnTo>
                    <a:pt x="0" y="0"/>
                  </a:lnTo>
                  <a:lnTo>
                    <a:pt x="0" y="1676400"/>
                  </a:lnTo>
                  <a:lnTo>
                    <a:pt x="3428999" y="1676400"/>
                  </a:lnTo>
                  <a:lnTo>
                    <a:pt x="3428999" y="0"/>
                  </a:lnTo>
                  <a:close/>
                </a:path>
              </a:pathLst>
            </a:custGeom>
            <a:solidFill>
              <a:srgbClr val="CCFFCC"/>
            </a:solidFill>
          </p:spPr>
          <p:txBody>
            <a:bodyPr wrap="square" lIns="0" tIns="0" rIns="0" bIns="0" rtlCol="0"/>
            <a:lstStyle/>
            <a:p>
              <a:endParaRPr/>
            </a:p>
          </p:txBody>
        </p:sp>
        <p:sp>
          <p:nvSpPr>
            <p:cNvPr id="25" name="object 9"/>
            <p:cNvSpPr/>
            <p:nvPr/>
          </p:nvSpPr>
          <p:spPr>
            <a:xfrm>
              <a:off x="5258562" y="1448562"/>
              <a:ext cx="3429000" cy="1676400"/>
            </a:xfrm>
            <a:custGeom>
              <a:avLst/>
              <a:gdLst/>
              <a:ahLst/>
              <a:cxnLst/>
              <a:rect l="l" t="t" r="r" b="b"/>
              <a:pathLst>
                <a:path w="3429000" h="1676400">
                  <a:moveTo>
                    <a:pt x="0" y="1676400"/>
                  </a:moveTo>
                  <a:lnTo>
                    <a:pt x="3428999" y="1676400"/>
                  </a:lnTo>
                  <a:lnTo>
                    <a:pt x="3428999"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26" name="object 10"/>
          <p:cNvSpPr txBox="1"/>
          <p:nvPr/>
        </p:nvSpPr>
        <p:spPr>
          <a:xfrm>
            <a:off x="7163816" y="1906651"/>
            <a:ext cx="2663825" cy="756920"/>
          </a:xfrm>
          <a:prstGeom prst="rect">
            <a:avLst/>
          </a:prstGeom>
        </p:spPr>
        <p:txBody>
          <a:bodyPr vert="horz" wrap="square" lIns="0" tIns="12700" rIns="0" bIns="0" rtlCol="0">
            <a:spAutoFit/>
          </a:bodyPr>
          <a:lstStyle/>
          <a:p>
            <a:pPr marL="317500" marR="5080" indent="-304800">
              <a:spcBef>
                <a:spcPts val="100"/>
              </a:spcBef>
            </a:pPr>
            <a:r>
              <a:rPr sz="2400" spc="-5" dirty="0">
                <a:latin typeface="Verdana"/>
                <a:cs typeface="Verdana"/>
              </a:rPr>
              <a:t>Góc nhìn thực thi  (thành</a:t>
            </a:r>
            <a:r>
              <a:rPr sz="2400" spc="-15" dirty="0">
                <a:latin typeface="Verdana"/>
                <a:cs typeface="Verdana"/>
              </a:rPr>
              <a:t> </a:t>
            </a:r>
            <a:r>
              <a:rPr sz="2400" dirty="0">
                <a:latin typeface="Verdana"/>
                <a:cs typeface="Verdana"/>
              </a:rPr>
              <a:t>phần)</a:t>
            </a:r>
            <a:endParaRPr sz="2400">
              <a:latin typeface="Verdana"/>
              <a:cs typeface="Verdana"/>
            </a:endParaRPr>
          </a:p>
        </p:txBody>
      </p:sp>
      <p:grpSp>
        <p:nvGrpSpPr>
          <p:cNvPr id="27" name="object 11"/>
          <p:cNvGrpSpPr/>
          <p:nvPr/>
        </p:nvGrpSpPr>
        <p:grpSpPr>
          <a:xfrm>
            <a:off x="6772402" y="4105402"/>
            <a:ext cx="3449320" cy="1696720"/>
            <a:chOff x="5248402" y="4105402"/>
            <a:chExt cx="3449320" cy="1696720"/>
          </a:xfrm>
        </p:grpSpPr>
        <p:sp>
          <p:nvSpPr>
            <p:cNvPr id="28" name="object 12"/>
            <p:cNvSpPr/>
            <p:nvPr/>
          </p:nvSpPr>
          <p:spPr>
            <a:xfrm>
              <a:off x="5258562" y="4115562"/>
              <a:ext cx="3429000" cy="1676400"/>
            </a:xfrm>
            <a:custGeom>
              <a:avLst/>
              <a:gdLst/>
              <a:ahLst/>
              <a:cxnLst/>
              <a:rect l="l" t="t" r="r" b="b"/>
              <a:pathLst>
                <a:path w="3429000" h="1676400">
                  <a:moveTo>
                    <a:pt x="3428999" y="0"/>
                  </a:moveTo>
                  <a:lnTo>
                    <a:pt x="0" y="0"/>
                  </a:lnTo>
                  <a:lnTo>
                    <a:pt x="0" y="1676400"/>
                  </a:lnTo>
                  <a:lnTo>
                    <a:pt x="3428999" y="1676400"/>
                  </a:lnTo>
                  <a:lnTo>
                    <a:pt x="3428999" y="0"/>
                  </a:lnTo>
                  <a:close/>
                </a:path>
              </a:pathLst>
            </a:custGeom>
            <a:solidFill>
              <a:srgbClr val="CCFFCC"/>
            </a:solidFill>
          </p:spPr>
          <p:txBody>
            <a:bodyPr wrap="square" lIns="0" tIns="0" rIns="0" bIns="0" rtlCol="0"/>
            <a:lstStyle/>
            <a:p>
              <a:endParaRPr/>
            </a:p>
          </p:txBody>
        </p:sp>
        <p:sp>
          <p:nvSpPr>
            <p:cNvPr id="29" name="object 13"/>
            <p:cNvSpPr/>
            <p:nvPr/>
          </p:nvSpPr>
          <p:spPr>
            <a:xfrm>
              <a:off x="5258562" y="4115562"/>
              <a:ext cx="3429000" cy="1676400"/>
            </a:xfrm>
            <a:custGeom>
              <a:avLst/>
              <a:gdLst/>
              <a:ahLst/>
              <a:cxnLst/>
              <a:rect l="l" t="t" r="r" b="b"/>
              <a:pathLst>
                <a:path w="3429000" h="1676400">
                  <a:moveTo>
                    <a:pt x="0" y="1676400"/>
                  </a:moveTo>
                  <a:lnTo>
                    <a:pt x="3428999" y="1676400"/>
                  </a:lnTo>
                  <a:lnTo>
                    <a:pt x="3428999"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30" name="object 14"/>
          <p:cNvSpPr txBox="1"/>
          <p:nvPr/>
        </p:nvSpPr>
        <p:spPr>
          <a:xfrm>
            <a:off x="7025133" y="4391406"/>
            <a:ext cx="2943225" cy="1123315"/>
          </a:xfrm>
          <a:prstGeom prst="rect">
            <a:avLst/>
          </a:prstGeom>
        </p:spPr>
        <p:txBody>
          <a:bodyPr vert="horz" wrap="square" lIns="0" tIns="12700" rIns="0" bIns="0" rtlCol="0">
            <a:spAutoFit/>
          </a:bodyPr>
          <a:lstStyle/>
          <a:p>
            <a:pPr marL="12700" marR="5080" algn="ctr">
              <a:spcBef>
                <a:spcPts val="100"/>
              </a:spcBef>
            </a:pPr>
            <a:r>
              <a:rPr sz="2400" spc="-5" dirty="0">
                <a:latin typeface="Verdana"/>
                <a:cs typeface="Verdana"/>
              </a:rPr>
              <a:t>Góc nhìn triển</a:t>
            </a:r>
            <a:r>
              <a:rPr sz="2400" spc="-30" dirty="0">
                <a:latin typeface="Verdana"/>
                <a:cs typeface="Verdana"/>
              </a:rPr>
              <a:t> </a:t>
            </a:r>
            <a:r>
              <a:rPr sz="2400" dirty="0">
                <a:latin typeface="Verdana"/>
                <a:cs typeface="Verdana"/>
              </a:rPr>
              <a:t>khai  </a:t>
            </a:r>
            <a:r>
              <a:rPr sz="2400" spc="-5" dirty="0">
                <a:latin typeface="Verdana"/>
                <a:cs typeface="Verdana"/>
              </a:rPr>
              <a:t>(thành</a:t>
            </a:r>
            <a:r>
              <a:rPr sz="2400" spc="-10" dirty="0">
                <a:latin typeface="Verdana"/>
                <a:cs typeface="Verdana"/>
              </a:rPr>
              <a:t> </a:t>
            </a:r>
            <a:r>
              <a:rPr sz="2400" dirty="0">
                <a:latin typeface="Verdana"/>
                <a:cs typeface="Verdana"/>
              </a:rPr>
              <a:t>phần,</a:t>
            </a:r>
            <a:endParaRPr sz="2400">
              <a:latin typeface="Verdana"/>
              <a:cs typeface="Verdana"/>
            </a:endParaRPr>
          </a:p>
          <a:p>
            <a:pPr marL="635" algn="ctr"/>
            <a:r>
              <a:rPr sz="2400" spc="-5" dirty="0">
                <a:latin typeface="Verdana"/>
                <a:cs typeface="Verdana"/>
              </a:rPr>
              <a:t>triển</a:t>
            </a:r>
            <a:r>
              <a:rPr sz="2400" dirty="0">
                <a:latin typeface="Verdana"/>
                <a:cs typeface="Verdana"/>
              </a:rPr>
              <a:t> </a:t>
            </a:r>
            <a:r>
              <a:rPr sz="2400" spc="-5" dirty="0">
                <a:latin typeface="Verdana"/>
                <a:cs typeface="Verdana"/>
              </a:rPr>
              <a:t>khai)</a:t>
            </a:r>
            <a:endParaRPr sz="2400">
              <a:latin typeface="Verdana"/>
              <a:cs typeface="Verdana"/>
            </a:endParaRPr>
          </a:p>
        </p:txBody>
      </p:sp>
      <p:grpSp>
        <p:nvGrpSpPr>
          <p:cNvPr id="31" name="object 15"/>
          <p:cNvGrpSpPr/>
          <p:nvPr/>
        </p:nvGrpSpPr>
        <p:grpSpPr>
          <a:xfrm>
            <a:off x="2352802" y="4105402"/>
            <a:ext cx="3449320" cy="1696720"/>
            <a:chOff x="828802" y="4105402"/>
            <a:chExt cx="3449320" cy="1696720"/>
          </a:xfrm>
        </p:grpSpPr>
        <p:sp>
          <p:nvSpPr>
            <p:cNvPr id="32" name="object 16"/>
            <p:cNvSpPr/>
            <p:nvPr/>
          </p:nvSpPr>
          <p:spPr>
            <a:xfrm>
              <a:off x="838962" y="4115562"/>
              <a:ext cx="3429000" cy="1676400"/>
            </a:xfrm>
            <a:custGeom>
              <a:avLst/>
              <a:gdLst/>
              <a:ahLst/>
              <a:cxnLst/>
              <a:rect l="l" t="t" r="r" b="b"/>
              <a:pathLst>
                <a:path w="3429000" h="1676400">
                  <a:moveTo>
                    <a:pt x="3429000" y="0"/>
                  </a:moveTo>
                  <a:lnTo>
                    <a:pt x="0" y="0"/>
                  </a:lnTo>
                  <a:lnTo>
                    <a:pt x="0" y="1676400"/>
                  </a:lnTo>
                  <a:lnTo>
                    <a:pt x="3429000" y="1676400"/>
                  </a:lnTo>
                  <a:lnTo>
                    <a:pt x="3429000" y="0"/>
                  </a:lnTo>
                  <a:close/>
                </a:path>
              </a:pathLst>
            </a:custGeom>
            <a:solidFill>
              <a:srgbClr val="CCFFCC"/>
            </a:solidFill>
          </p:spPr>
          <p:txBody>
            <a:bodyPr wrap="square" lIns="0" tIns="0" rIns="0" bIns="0" rtlCol="0"/>
            <a:lstStyle/>
            <a:p>
              <a:endParaRPr/>
            </a:p>
          </p:txBody>
        </p:sp>
        <p:sp>
          <p:nvSpPr>
            <p:cNvPr id="33" name="object 17"/>
            <p:cNvSpPr/>
            <p:nvPr/>
          </p:nvSpPr>
          <p:spPr>
            <a:xfrm>
              <a:off x="838962" y="4115562"/>
              <a:ext cx="3429000" cy="1676400"/>
            </a:xfrm>
            <a:custGeom>
              <a:avLst/>
              <a:gdLst/>
              <a:ahLst/>
              <a:cxnLst/>
              <a:rect l="l" t="t" r="r" b="b"/>
              <a:pathLst>
                <a:path w="3429000" h="1676400">
                  <a:moveTo>
                    <a:pt x="0" y="1676400"/>
                  </a:moveTo>
                  <a:lnTo>
                    <a:pt x="3429000" y="1676400"/>
                  </a:lnTo>
                  <a:lnTo>
                    <a:pt x="3429000"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34" name="object 18"/>
          <p:cNvSpPr txBox="1"/>
          <p:nvPr/>
        </p:nvSpPr>
        <p:spPr>
          <a:xfrm>
            <a:off x="2537867" y="4208527"/>
            <a:ext cx="2974975" cy="1489075"/>
          </a:xfrm>
          <a:prstGeom prst="rect">
            <a:avLst/>
          </a:prstGeom>
        </p:spPr>
        <p:txBody>
          <a:bodyPr vert="horz" wrap="square" lIns="0" tIns="12700" rIns="0" bIns="0" rtlCol="0">
            <a:spAutoFit/>
          </a:bodyPr>
          <a:lstStyle/>
          <a:p>
            <a:pPr marL="12700" marR="5080" indent="97155" algn="ctr">
              <a:spcBef>
                <a:spcPts val="100"/>
              </a:spcBef>
            </a:pPr>
            <a:r>
              <a:rPr sz="2400" spc="-5" dirty="0">
                <a:latin typeface="Verdana"/>
                <a:cs typeface="Verdana"/>
              </a:rPr>
              <a:t>Góc nhìn </a:t>
            </a:r>
            <a:r>
              <a:rPr sz="2400" dirty="0">
                <a:latin typeface="Verdana"/>
                <a:cs typeface="Verdana"/>
              </a:rPr>
              <a:t>quá</a:t>
            </a:r>
            <a:r>
              <a:rPr sz="2400" spc="-50" dirty="0">
                <a:latin typeface="Verdana"/>
                <a:cs typeface="Verdana"/>
              </a:rPr>
              <a:t> </a:t>
            </a:r>
            <a:r>
              <a:rPr sz="2400" spc="-5" dirty="0">
                <a:latin typeface="Verdana"/>
                <a:cs typeface="Verdana"/>
              </a:rPr>
              <a:t>trình  (trình tự, giao </a:t>
            </a:r>
            <a:r>
              <a:rPr sz="2400" spc="-15" dirty="0">
                <a:latin typeface="Verdana"/>
                <a:cs typeface="Verdana"/>
              </a:rPr>
              <a:t>tiếp,  </a:t>
            </a:r>
            <a:r>
              <a:rPr sz="2400" dirty="0">
                <a:latin typeface="Verdana"/>
                <a:cs typeface="Verdana"/>
              </a:rPr>
              <a:t>máy </a:t>
            </a:r>
            <a:r>
              <a:rPr sz="2400" spc="-5" dirty="0">
                <a:latin typeface="Verdana"/>
                <a:cs typeface="Verdana"/>
              </a:rPr>
              <a:t>trạng</a:t>
            </a:r>
            <a:r>
              <a:rPr sz="2400" spc="-25" dirty="0">
                <a:latin typeface="Verdana"/>
                <a:cs typeface="Verdana"/>
              </a:rPr>
              <a:t> </a:t>
            </a:r>
            <a:r>
              <a:rPr sz="2400" spc="-5" dirty="0">
                <a:latin typeface="Verdana"/>
                <a:cs typeface="Verdana"/>
              </a:rPr>
              <a:t>thái,</a:t>
            </a:r>
            <a:endParaRPr sz="2400">
              <a:latin typeface="Verdana"/>
              <a:cs typeface="Verdana"/>
            </a:endParaRPr>
          </a:p>
          <a:p>
            <a:pPr marL="100965" algn="ctr"/>
            <a:r>
              <a:rPr sz="2400" dirty="0">
                <a:latin typeface="Verdana"/>
                <a:cs typeface="Verdana"/>
              </a:rPr>
              <a:t>hoạt </a:t>
            </a:r>
            <a:r>
              <a:rPr sz="2400" spc="-5" dirty="0">
                <a:latin typeface="Verdana"/>
                <a:cs typeface="Verdana"/>
              </a:rPr>
              <a:t>động)</a:t>
            </a:r>
            <a:endParaRPr sz="2400">
              <a:latin typeface="Verdana"/>
              <a:cs typeface="Verdana"/>
            </a:endParaRPr>
          </a:p>
        </p:txBody>
      </p:sp>
      <p:grpSp>
        <p:nvGrpSpPr>
          <p:cNvPr id="35" name="object 19"/>
          <p:cNvGrpSpPr/>
          <p:nvPr/>
        </p:nvGrpSpPr>
        <p:grpSpPr>
          <a:xfrm>
            <a:off x="4257801" y="2733801"/>
            <a:ext cx="3830320" cy="1772920"/>
            <a:chOff x="2733801" y="2733801"/>
            <a:chExt cx="3830320" cy="1772920"/>
          </a:xfrm>
        </p:grpSpPr>
        <p:sp>
          <p:nvSpPr>
            <p:cNvPr id="36" name="object 20"/>
            <p:cNvSpPr/>
            <p:nvPr/>
          </p:nvSpPr>
          <p:spPr>
            <a:xfrm>
              <a:off x="2743961" y="2743961"/>
              <a:ext cx="3810000" cy="1752600"/>
            </a:xfrm>
            <a:custGeom>
              <a:avLst/>
              <a:gdLst/>
              <a:ahLst/>
              <a:cxnLst/>
              <a:rect l="l" t="t" r="r" b="b"/>
              <a:pathLst>
                <a:path w="3810000" h="1752600">
                  <a:moveTo>
                    <a:pt x="1905000" y="0"/>
                  </a:moveTo>
                  <a:lnTo>
                    <a:pt x="1840842" y="487"/>
                  </a:lnTo>
                  <a:lnTo>
                    <a:pt x="1777215" y="1940"/>
                  </a:lnTo>
                  <a:lnTo>
                    <a:pt x="1714152" y="4342"/>
                  </a:lnTo>
                  <a:lnTo>
                    <a:pt x="1651687" y="7679"/>
                  </a:lnTo>
                  <a:lnTo>
                    <a:pt x="1589853" y="11934"/>
                  </a:lnTo>
                  <a:lnTo>
                    <a:pt x="1528683" y="17094"/>
                  </a:lnTo>
                  <a:lnTo>
                    <a:pt x="1468211" y="23142"/>
                  </a:lnTo>
                  <a:lnTo>
                    <a:pt x="1408470" y="30062"/>
                  </a:lnTo>
                  <a:lnTo>
                    <a:pt x="1349494" y="37841"/>
                  </a:lnTo>
                  <a:lnTo>
                    <a:pt x="1291315" y="46462"/>
                  </a:lnTo>
                  <a:lnTo>
                    <a:pt x="1233967" y="55910"/>
                  </a:lnTo>
                  <a:lnTo>
                    <a:pt x="1177484" y="66169"/>
                  </a:lnTo>
                  <a:lnTo>
                    <a:pt x="1121898" y="77225"/>
                  </a:lnTo>
                  <a:lnTo>
                    <a:pt x="1067244" y="89062"/>
                  </a:lnTo>
                  <a:lnTo>
                    <a:pt x="1013554" y="101665"/>
                  </a:lnTo>
                  <a:lnTo>
                    <a:pt x="960861" y="115018"/>
                  </a:lnTo>
                  <a:lnTo>
                    <a:pt x="909200" y="129107"/>
                  </a:lnTo>
                  <a:lnTo>
                    <a:pt x="858604" y="143914"/>
                  </a:lnTo>
                  <a:lnTo>
                    <a:pt x="809105" y="159427"/>
                  </a:lnTo>
                  <a:lnTo>
                    <a:pt x="760737" y="175628"/>
                  </a:lnTo>
                  <a:lnTo>
                    <a:pt x="713534" y="192503"/>
                  </a:lnTo>
                  <a:lnTo>
                    <a:pt x="667528" y="210037"/>
                  </a:lnTo>
                  <a:lnTo>
                    <a:pt x="622754" y="228213"/>
                  </a:lnTo>
                  <a:lnTo>
                    <a:pt x="579244" y="247018"/>
                  </a:lnTo>
                  <a:lnTo>
                    <a:pt x="537032" y="266435"/>
                  </a:lnTo>
                  <a:lnTo>
                    <a:pt x="496152" y="286448"/>
                  </a:lnTo>
                  <a:lnTo>
                    <a:pt x="456636" y="307044"/>
                  </a:lnTo>
                  <a:lnTo>
                    <a:pt x="418517" y="328206"/>
                  </a:lnTo>
                  <a:lnTo>
                    <a:pt x="381830" y="349919"/>
                  </a:lnTo>
                  <a:lnTo>
                    <a:pt x="346608" y="372168"/>
                  </a:lnTo>
                  <a:lnTo>
                    <a:pt x="312884" y="394937"/>
                  </a:lnTo>
                  <a:lnTo>
                    <a:pt x="280690" y="418212"/>
                  </a:lnTo>
                  <a:lnTo>
                    <a:pt x="250062" y="441976"/>
                  </a:lnTo>
                  <a:lnTo>
                    <a:pt x="193632" y="490912"/>
                  </a:lnTo>
                  <a:lnTo>
                    <a:pt x="143861" y="541623"/>
                  </a:lnTo>
                  <a:lnTo>
                    <a:pt x="101014" y="593987"/>
                  </a:lnTo>
                  <a:lnTo>
                    <a:pt x="65360" y="647880"/>
                  </a:lnTo>
                  <a:lnTo>
                    <a:pt x="37165" y="703181"/>
                  </a:lnTo>
                  <a:lnTo>
                    <a:pt x="16695" y="759766"/>
                  </a:lnTo>
                  <a:lnTo>
                    <a:pt x="4218" y="817513"/>
                  </a:lnTo>
                  <a:lnTo>
                    <a:pt x="0" y="876300"/>
                  </a:lnTo>
                  <a:lnTo>
                    <a:pt x="1060" y="905815"/>
                  </a:lnTo>
                  <a:lnTo>
                    <a:pt x="9441" y="964097"/>
                  </a:lnTo>
                  <a:lnTo>
                    <a:pt x="25948" y="1021278"/>
                  </a:lnTo>
                  <a:lnTo>
                    <a:pt x="50314" y="1077236"/>
                  </a:lnTo>
                  <a:lnTo>
                    <a:pt x="82272" y="1131849"/>
                  </a:lnTo>
                  <a:lnTo>
                    <a:pt x="121555" y="1184993"/>
                  </a:lnTo>
                  <a:lnTo>
                    <a:pt x="167897" y="1236546"/>
                  </a:lnTo>
                  <a:lnTo>
                    <a:pt x="221031" y="1286385"/>
                  </a:lnTo>
                  <a:lnTo>
                    <a:pt x="280690" y="1334387"/>
                  </a:lnTo>
                  <a:lnTo>
                    <a:pt x="312884" y="1357662"/>
                  </a:lnTo>
                  <a:lnTo>
                    <a:pt x="346608" y="1380431"/>
                  </a:lnTo>
                  <a:lnTo>
                    <a:pt x="381830" y="1402680"/>
                  </a:lnTo>
                  <a:lnTo>
                    <a:pt x="418517" y="1424393"/>
                  </a:lnTo>
                  <a:lnTo>
                    <a:pt x="456636" y="1445555"/>
                  </a:lnTo>
                  <a:lnTo>
                    <a:pt x="496152" y="1466151"/>
                  </a:lnTo>
                  <a:lnTo>
                    <a:pt x="537032" y="1486164"/>
                  </a:lnTo>
                  <a:lnTo>
                    <a:pt x="579244" y="1505581"/>
                  </a:lnTo>
                  <a:lnTo>
                    <a:pt x="622754" y="1524386"/>
                  </a:lnTo>
                  <a:lnTo>
                    <a:pt x="667528" y="1542562"/>
                  </a:lnTo>
                  <a:lnTo>
                    <a:pt x="713534" y="1560096"/>
                  </a:lnTo>
                  <a:lnTo>
                    <a:pt x="760737" y="1576971"/>
                  </a:lnTo>
                  <a:lnTo>
                    <a:pt x="809105" y="1593172"/>
                  </a:lnTo>
                  <a:lnTo>
                    <a:pt x="858604" y="1608685"/>
                  </a:lnTo>
                  <a:lnTo>
                    <a:pt x="909200" y="1623492"/>
                  </a:lnTo>
                  <a:lnTo>
                    <a:pt x="960861" y="1637581"/>
                  </a:lnTo>
                  <a:lnTo>
                    <a:pt x="1013554" y="1650934"/>
                  </a:lnTo>
                  <a:lnTo>
                    <a:pt x="1067244" y="1663537"/>
                  </a:lnTo>
                  <a:lnTo>
                    <a:pt x="1121898" y="1675374"/>
                  </a:lnTo>
                  <a:lnTo>
                    <a:pt x="1177484" y="1686430"/>
                  </a:lnTo>
                  <a:lnTo>
                    <a:pt x="1233967" y="1696689"/>
                  </a:lnTo>
                  <a:lnTo>
                    <a:pt x="1291315" y="1706137"/>
                  </a:lnTo>
                  <a:lnTo>
                    <a:pt x="1349494" y="1714758"/>
                  </a:lnTo>
                  <a:lnTo>
                    <a:pt x="1408470" y="1722537"/>
                  </a:lnTo>
                  <a:lnTo>
                    <a:pt x="1468211" y="1729457"/>
                  </a:lnTo>
                  <a:lnTo>
                    <a:pt x="1528683" y="1735505"/>
                  </a:lnTo>
                  <a:lnTo>
                    <a:pt x="1589853" y="1740665"/>
                  </a:lnTo>
                  <a:lnTo>
                    <a:pt x="1651687" y="1744920"/>
                  </a:lnTo>
                  <a:lnTo>
                    <a:pt x="1714152" y="1748257"/>
                  </a:lnTo>
                  <a:lnTo>
                    <a:pt x="1777215" y="1750659"/>
                  </a:lnTo>
                  <a:lnTo>
                    <a:pt x="1840842" y="1752112"/>
                  </a:lnTo>
                  <a:lnTo>
                    <a:pt x="1905000" y="1752600"/>
                  </a:lnTo>
                  <a:lnTo>
                    <a:pt x="1969157" y="1752112"/>
                  </a:lnTo>
                  <a:lnTo>
                    <a:pt x="2032784" y="1750659"/>
                  </a:lnTo>
                  <a:lnTo>
                    <a:pt x="2095847" y="1748257"/>
                  </a:lnTo>
                  <a:lnTo>
                    <a:pt x="2158312" y="1744920"/>
                  </a:lnTo>
                  <a:lnTo>
                    <a:pt x="2220146" y="1740665"/>
                  </a:lnTo>
                  <a:lnTo>
                    <a:pt x="2281316" y="1735505"/>
                  </a:lnTo>
                  <a:lnTo>
                    <a:pt x="2341788" y="1729457"/>
                  </a:lnTo>
                  <a:lnTo>
                    <a:pt x="2401529" y="1722537"/>
                  </a:lnTo>
                  <a:lnTo>
                    <a:pt x="2460505" y="1714758"/>
                  </a:lnTo>
                  <a:lnTo>
                    <a:pt x="2518684" y="1706137"/>
                  </a:lnTo>
                  <a:lnTo>
                    <a:pt x="2576032" y="1696689"/>
                  </a:lnTo>
                  <a:lnTo>
                    <a:pt x="2632515" y="1686430"/>
                  </a:lnTo>
                  <a:lnTo>
                    <a:pt x="2688101" y="1675374"/>
                  </a:lnTo>
                  <a:lnTo>
                    <a:pt x="2742755" y="1663537"/>
                  </a:lnTo>
                  <a:lnTo>
                    <a:pt x="2796445" y="1650934"/>
                  </a:lnTo>
                  <a:lnTo>
                    <a:pt x="2849138" y="1637581"/>
                  </a:lnTo>
                  <a:lnTo>
                    <a:pt x="2900799" y="1623492"/>
                  </a:lnTo>
                  <a:lnTo>
                    <a:pt x="2951395" y="1608685"/>
                  </a:lnTo>
                  <a:lnTo>
                    <a:pt x="3000894" y="1593172"/>
                  </a:lnTo>
                  <a:lnTo>
                    <a:pt x="3049262" y="1576971"/>
                  </a:lnTo>
                  <a:lnTo>
                    <a:pt x="3096465" y="1560096"/>
                  </a:lnTo>
                  <a:lnTo>
                    <a:pt x="3142471" y="1542562"/>
                  </a:lnTo>
                  <a:lnTo>
                    <a:pt x="3187245" y="1524386"/>
                  </a:lnTo>
                  <a:lnTo>
                    <a:pt x="3230755" y="1505581"/>
                  </a:lnTo>
                  <a:lnTo>
                    <a:pt x="3272967" y="1486164"/>
                  </a:lnTo>
                  <a:lnTo>
                    <a:pt x="3313847" y="1466151"/>
                  </a:lnTo>
                  <a:lnTo>
                    <a:pt x="3353363" y="1445555"/>
                  </a:lnTo>
                  <a:lnTo>
                    <a:pt x="3391482" y="1424393"/>
                  </a:lnTo>
                  <a:lnTo>
                    <a:pt x="3428169" y="1402680"/>
                  </a:lnTo>
                  <a:lnTo>
                    <a:pt x="3463391" y="1380431"/>
                  </a:lnTo>
                  <a:lnTo>
                    <a:pt x="3497115" y="1357662"/>
                  </a:lnTo>
                  <a:lnTo>
                    <a:pt x="3529309" y="1334387"/>
                  </a:lnTo>
                  <a:lnTo>
                    <a:pt x="3559937" y="1310623"/>
                  </a:lnTo>
                  <a:lnTo>
                    <a:pt x="3616367" y="1261687"/>
                  </a:lnTo>
                  <a:lnTo>
                    <a:pt x="3666138" y="1210976"/>
                  </a:lnTo>
                  <a:lnTo>
                    <a:pt x="3708985" y="1158612"/>
                  </a:lnTo>
                  <a:lnTo>
                    <a:pt x="3744639" y="1104719"/>
                  </a:lnTo>
                  <a:lnTo>
                    <a:pt x="3772834" y="1049418"/>
                  </a:lnTo>
                  <a:lnTo>
                    <a:pt x="3793304" y="992833"/>
                  </a:lnTo>
                  <a:lnTo>
                    <a:pt x="3805781" y="935086"/>
                  </a:lnTo>
                  <a:lnTo>
                    <a:pt x="3809999" y="876300"/>
                  </a:lnTo>
                  <a:lnTo>
                    <a:pt x="3808939" y="846784"/>
                  </a:lnTo>
                  <a:lnTo>
                    <a:pt x="3800558" y="788502"/>
                  </a:lnTo>
                  <a:lnTo>
                    <a:pt x="3784051" y="731321"/>
                  </a:lnTo>
                  <a:lnTo>
                    <a:pt x="3759685" y="675363"/>
                  </a:lnTo>
                  <a:lnTo>
                    <a:pt x="3727727" y="620750"/>
                  </a:lnTo>
                  <a:lnTo>
                    <a:pt x="3688444" y="567606"/>
                  </a:lnTo>
                  <a:lnTo>
                    <a:pt x="3642102" y="516053"/>
                  </a:lnTo>
                  <a:lnTo>
                    <a:pt x="3588968" y="466214"/>
                  </a:lnTo>
                  <a:lnTo>
                    <a:pt x="3529309" y="418212"/>
                  </a:lnTo>
                  <a:lnTo>
                    <a:pt x="3497115" y="394937"/>
                  </a:lnTo>
                  <a:lnTo>
                    <a:pt x="3463391" y="372168"/>
                  </a:lnTo>
                  <a:lnTo>
                    <a:pt x="3428169" y="349919"/>
                  </a:lnTo>
                  <a:lnTo>
                    <a:pt x="3391482" y="328206"/>
                  </a:lnTo>
                  <a:lnTo>
                    <a:pt x="3353363" y="307044"/>
                  </a:lnTo>
                  <a:lnTo>
                    <a:pt x="3313847" y="286448"/>
                  </a:lnTo>
                  <a:lnTo>
                    <a:pt x="3272967" y="266435"/>
                  </a:lnTo>
                  <a:lnTo>
                    <a:pt x="3230755" y="247018"/>
                  </a:lnTo>
                  <a:lnTo>
                    <a:pt x="3187245" y="228213"/>
                  </a:lnTo>
                  <a:lnTo>
                    <a:pt x="3142471" y="210037"/>
                  </a:lnTo>
                  <a:lnTo>
                    <a:pt x="3096465" y="192503"/>
                  </a:lnTo>
                  <a:lnTo>
                    <a:pt x="3049262" y="175628"/>
                  </a:lnTo>
                  <a:lnTo>
                    <a:pt x="3000894" y="159427"/>
                  </a:lnTo>
                  <a:lnTo>
                    <a:pt x="2951395" y="143914"/>
                  </a:lnTo>
                  <a:lnTo>
                    <a:pt x="2900799" y="129107"/>
                  </a:lnTo>
                  <a:lnTo>
                    <a:pt x="2849138" y="115018"/>
                  </a:lnTo>
                  <a:lnTo>
                    <a:pt x="2796445" y="101665"/>
                  </a:lnTo>
                  <a:lnTo>
                    <a:pt x="2742755" y="89062"/>
                  </a:lnTo>
                  <a:lnTo>
                    <a:pt x="2688101" y="77225"/>
                  </a:lnTo>
                  <a:lnTo>
                    <a:pt x="2632515" y="66169"/>
                  </a:lnTo>
                  <a:lnTo>
                    <a:pt x="2576032" y="55910"/>
                  </a:lnTo>
                  <a:lnTo>
                    <a:pt x="2518684" y="46462"/>
                  </a:lnTo>
                  <a:lnTo>
                    <a:pt x="2460505" y="37841"/>
                  </a:lnTo>
                  <a:lnTo>
                    <a:pt x="2401529" y="30062"/>
                  </a:lnTo>
                  <a:lnTo>
                    <a:pt x="2341788" y="23142"/>
                  </a:lnTo>
                  <a:lnTo>
                    <a:pt x="2281316" y="17094"/>
                  </a:lnTo>
                  <a:lnTo>
                    <a:pt x="2220146" y="11934"/>
                  </a:lnTo>
                  <a:lnTo>
                    <a:pt x="2158312" y="7679"/>
                  </a:lnTo>
                  <a:lnTo>
                    <a:pt x="2095847" y="4342"/>
                  </a:lnTo>
                  <a:lnTo>
                    <a:pt x="2032784" y="1940"/>
                  </a:lnTo>
                  <a:lnTo>
                    <a:pt x="1969157" y="487"/>
                  </a:lnTo>
                  <a:lnTo>
                    <a:pt x="1905000" y="0"/>
                  </a:lnTo>
                  <a:close/>
                </a:path>
              </a:pathLst>
            </a:custGeom>
            <a:solidFill>
              <a:srgbClr val="FFCC00">
                <a:alpha val="39999"/>
              </a:srgbClr>
            </a:solidFill>
          </p:spPr>
          <p:txBody>
            <a:bodyPr wrap="square" lIns="0" tIns="0" rIns="0" bIns="0" rtlCol="0"/>
            <a:lstStyle/>
            <a:p>
              <a:endParaRPr/>
            </a:p>
          </p:txBody>
        </p:sp>
        <p:sp>
          <p:nvSpPr>
            <p:cNvPr id="37" name="object 21"/>
            <p:cNvSpPr/>
            <p:nvPr/>
          </p:nvSpPr>
          <p:spPr>
            <a:xfrm>
              <a:off x="2743961" y="2743961"/>
              <a:ext cx="3810000" cy="1752600"/>
            </a:xfrm>
            <a:custGeom>
              <a:avLst/>
              <a:gdLst/>
              <a:ahLst/>
              <a:cxnLst/>
              <a:rect l="l" t="t" r="r" b="b"/>
              <a:pathLst>
                <a:path w="3810000" h="1752600">
                  <a:moveTo>
                    <a:pt x="0" y="876300"/>
                  </a:moveTo>
                  <a:lnTo>
                    <a:pt x="4218" y="817513"/>
                  </a:lnTo>
                  <a:lnTo>
                    <a:pt x="16695" y="759766"/>
                  </a:lnTo>
                  <a:lnTo>
                    <a:pt x="37165" y="703181"/>
                  </a:lnTo>
                  <a:lnTo>
                    <a:pt x="65360" y="647880"/>
                  </a:lnTo>
                  <a:lnTo>
                    <a:pt x="101014" y="593987"/>
                  </a:lnTo>
                  <a:lnTo>
                    <a:pt x="143861" y="541623"/>
                  </a:lnTo>
                  <a:lnTo>
                    <a:pt x="193632" y="490912"/>
                  </a:lnTo>
                  <a:lnTo>
                    <a:pt x="250062" y="441976"/>
                  </a:lnTo>
                  <a:lnTo>
                    <a:pt x="280690" y="418212"/>
                  </a:lnTo>
                  <a:lnTo>
                    <a:pt x="312884" y="394937"/>
                  </a:lnTo>
                  <a:lnTo>
                    <a:pt x="346608" y="372168"/>
                  </a:lnTo>
                  <a:lnTo>
                    <a:pt x="381830" y="349919"/>
                  </a:lnTo>
                  <a:lnTo>
                    <a:pt x="418517" y="328206"/>
                  </a:lnTo>
                  <a:lnTo>
                    <a:pt x="456636" y="307044"/>
                  </a:lnTo>
                  <a:lnTo>
                    <a:pt x="496152" y="286448"/>
                  </a:lnTo>
                  <a:lnTo>
                    <a:pt x="537032" y="266435"/>
                  </a:lnTo>
                  <a:lnTo>
                    <a:pt x="579244" y="247018"/>
                  </a:lnTo>
                  <a:lnTo>
                    <a:pt x="622754" y="228213"/>
                  </a:lnTo>
                  <a:lnTo>
                    <a:pt x="667528" y="210037"/>
                  </a:lnTo>
                  <a:lnTo>
                    <a:pt x="713534" y="192503"/>
                  </a:lnTo>
                  <a:lnTo>
                    <a:pt x="760737" y="175628"/>
                  </a:lnTo>
                  <a:lnTo>
                    <a:pt x="809105" y="159427"/>
                  </a:lnTo>
                  <a:lnTo>
                    <a:pt x="858604" y="143914"/>
                  </a:lnTo>
                  <a:lnTo>
                    <a:pt x="909200" y="129107"/>
                  </a:lnTo>
                  <a:lnTo>
                    <a:pt x="960861" y="115018"/>
                  </a:lnTo>
                  <a:lnTo>
                    <a:pt x="1013554" y="101665"/>
                  </a:lnTo>
                  <a:lnTo>
                    <a:pt x="1067244" y="89062"/>
                  </a:lnTo>
                  <a:lnTo>
                    <a:pt x="1121898" y="77225"/>
                  </a:lnTo>
                  <a:lnTo>
                    <a:pt x="1177484" y="66169"/>
                  </a:lnTo>
                  <a:lnTo>
                    <a:pt x="1233967" y="55910"/>
                  </a:lnTo>
                  <a:lnTo>
                    <a:pt x="1291315" y="46462"/>
                  </a:lnTo>
                  <a:lnTo>
                    <a:pt x="1349494" y="37841"/>
                  </a:lnTo>
                  <a:lnTo>
                    <a:pt x="1408470" y="30062"/>
                  </a:lnTo>
                  <a:lnTo>
                    <a:pt x="1468211" y="23142"/>
                  </a:lnTo>
                  <a:lnTo>
                    <a:pt x="1528683" y="17094"/>
                  </a:lnTo>
                  <a:lnTo>
                    <a:pt x="1589853" y="11934"/>
                  </a:lnTo>
                  <a:lnTo>
                    <a:pt x="1651687" y="7679"/>
                  </a:lnTo>
                  <a:lnTo>
                    <a:pt x="1714152" y="4342"/>
                  </a:lnTo>
                  <a:lnTo>
                    <a:pt x="1777215" y="1940"/>
                  </a:lnTo>
                  <a:lnTo>
                    <a:pt x="1840842" y="487"/>
                  </a:lnTo>
                  <a:lnTo>
                    <a:pt x="1905000" y="0"/>
                  </a:lnTo>
                  <a:lnTo>
                    <a:pt x="1969157" y="487"/>
                  </a:lnTo>
                  <a:lnTo>
                    <a:pt x="2032784" y="1940"/>
                  </a:lnTo>
                  <a:lnTo>
                    <a:pt x="2095847" y="4342"/>
                  </a:lnTo>
                  <a:lnTo>
                    <a:pt x="2158312" y="7679"/>
                  </a:lnTo>
                  <a:lnTo>
                    <a:pt x="2220146" y="11934"/>
                  </a:lnTo>
                  <a:lnTo>
                    <a:pt x="2281316" y="17094"/>
                  </a:lnTo>
                  <a:lnTo>
                    <a:pt x="2341788" y="23142"/>
                  </a:lnTo>
                  <a:lnTo>
                    <a:pt x="2401529" y="30062"/>
                  </a:lnTo>
                  <a:lnTo>
                    <a:pt x="2460505" y="37841"/>
                  </a:lnTo>
                  <a:lnTo>
                    <a:pt x="2518684" y="46462"/>
                  </a:lnTo>
                  <a:lnTo>
                    <a:pt x="2576032" y="55910"/>
                  </a:lnTo>
                  <a:lnTo>
                    <a:pt x="2632515" y="66169"/>
                  </a:lnTo>
                  <a:lnTo>
                    <a:pt x="2688101" y="77225"/>
                  </a:lnTo>
                  <a:lnTo>
                    <a:pt x="2742755" y="89062"/>
                  </a:lnTo>
                  <a:lnTo>
                    <a:pt x="2796445" y="101665"/>
                  </a:lnTo>
                  <a:lnTo>
                    <a:pt x="2849138" y="115018"/>
                  </a:lnTo>
                  <a:lnTo>
                    <a:pt x="2900799" y="129107"/>
                  </a:lnTo>
                  <a:lnTo>
                    <a:pt x="2951395" y="143914"/>
                  </a:lnTo>
                  <a:lnTo>
                    <a:pt x="3000894" y="159427"/>
                  </a:lnTo>
                  <a:lnTo>
                    <a:pt x="3049262" y="175628"/>
                  </a:lnTo>
                  <a:lnTo>
                    <a:pt x="3096465" y="192503"/>
                  </a:lnTo>
                  <a:lnTo>
                    <a:pt x="3142471" y="210037"/>
                  </a:lnTo>
                  <a:lnTo>
                    <a:pt x="3187245" y="228213"/>
                  </a:lnTo>
                  <a:lnTo>
                    <a:pt x="3230755" y="247018"/>
                  </a:lnTo>
                  <a:lnTo>
                    <a:pt x="3272967" y="266435"/>
                  </a:lnTo>
                  <a:lnTo>
                    <a:pt x="3313847" y="286448"/>
                  </a:lnTo>
                  <a:lnTo>
                    <a:pt x="3353363" y="307044"/>
                  </a:lnTo>
                  <a:lnTo>
                    <a:pt x="3391482" y="328206"/>
                  </a:lnTo>
                  <a:lnTo>
                    <a:pt x="3428169" y="349919"/>
                  </a:lnTo>
                  <a:lnTo>
                    <a:pt x="3463391" y="372168"/>
                  </a:lnTo>
                  <a:lnTo>
                    <a:pt x="3497115" y="394937"/>
                  </a:lnTo>
                  <a:lnTo>
                    <a:pt x="3529309" y="418212"/>
                  </a:lnTo>
                  <a:lnTo>
                    <a:pt x="3559937" y="441976"/>
                  </a:lnTo>
                  <a:lnTo>
                    <a:pt x="3616367" y="490912"/>
                  </a:lnTo>
                  <a:lnTo>
                    <a:pt x="3666138" y="541623"/>
                  </a:lnTo>
                  <a:lnTo>
                    <a:pt x="3708985" y="593987"/>
                  </a:lnTo>
                  <a:lnTo>
                    <a:pt x="3744639" y="647880"/>
                  </a:lnTo>
                  <a:lnTo>
                    <a:pt x="3772834" y="703181"/>
                  </a:lnTo>
                  <a:lnTo>
                    <a:pt x="3793304" y="759766"/>
                  </a:lnTo>
                  <a:lnTo>
                    <a:pt x="3805781" y="817513"/>
                  </a:lnTo>
                  <a:lnTo>
                    <a:pt x="3809999" y="876300"/>
                  </a:lnTo>
                  <a:lnTo>
                    <a:pt x="3808939" y="905815"/>
                  </a:lnTo>
                  <a:lnTo>
                    <a:pt x="3800558" y="964097"/>
                  </a:lnTo>
                  <a:lnTo>
                    <a:pt x="3784051" y="1021278"/>
                  </a:lnTo>
                  <a:lnTo>
                    <a:pt x="3759685" y="1077236"/>
                  </a:lnTo>
                  <a:lnTo>
                    <a:pt x="3727727" y="1131849"/>
                  </a:lnTo>
                  <a:lnTo>
                    <a:pt x="3688444" y="1184993"/>
                  </a:lnTo>
                  <a:lnTo>
                    <a:pt x="3642102" y="1236546"/>
                  </a:lnTo>
                  <a:lnTo>
                    <a:pt x="3588968" y="1286385"/>
                  </a:lnTo>
                  <a:lnTo>
                    <a:pt x="3529309" y="1334387"/>
                  </a:lnTo>
                  <a:lnTo>
                    <a:pt x="3497115" y="1357662"/>
                  </a:lnTo>
                  <a:lnTo>
                    <a:pt x="3463391" y="1380431"/>
                  </a:lnTo>
                  <a:lnTo>
                    <a:pt x="3428169" y="1402680"/>
                  </a:lnTo>
                  <a:lnTo>
                    <a:pt x="3391482" y="1424393"/>
                  </a:lnTo>
                  <a:lnTo>
                    <a:pt x="3353363" y="1445555"/>
                  </a:lnTo>
                  <a:lnTo>
                    <a:pt x="3313847" y="1466151"/>
                  </a:lnTo>
                  <a:lnTo>
                    <a:pt x="3272967" y="1486164"/>
                  </a:lnTo>
                  <a:lnTo>
                    <a:pt x="3230755" y="1505581"/>
                  </a:lnTo>
                  <a:lnTo>
                    <a:pt x="3187245" y="1524386"/>
                  </a:lnTo>
                  <a:lnTo>
                    <a:pt x="3142471" y="1542562"/>
                  </a:lnTo>
                  <a:lnTo>
                    <a:pt x="3096465" y="1560096"/>
                  </a:lnTo>
                  <a:lnTo>
                    <a:pt x="3049262" y="1576971"/>
                  </a:lnTo>
                  <a:lnTo>
                    <a:pt x="3000894" y="1593172"/>
                  </a:lnTo>
                  <a:lnTo>
                    <a:pt x="2951395" y="1608685"/>
                  </a:lnTo>
                  <a:lnTo>
                    <a:pt x="2900799" y="1623492"/>
                  </a:lnTo>
                  <a:lnTo>
                    <a:pt x="2849138" y="1637581"/>
                  </a:lnTo>
                  <a:lnTo>
                    <a:pt x="2796445" y="1650934"/>
                  </a:lnTo>
                  <a:lnTo>
                    <a:pt x="2742755" y="1663537"/>
                  </a:lnTo>
                  <a:lnTo>
                    <a:pt x="2688101" y="1675374"/>
                  </a:lnTo>
                  <a:lnTo>
                    <a:pt x="2632515" y="1686430"/>
                  </a:lnTo>
                  <a:lnTo>
                    <a:pt x="2576032" y="1696689"/>
                  </a:lnTo>
                  <a:lnTo>
                    <a:pt x="2518684" y="1706137"/>
                  </a:lnTo>
                  <a:lnTo>
                    <a:pt x="2460505" y="1714758"/>
                  </a:lnTo>
                  <a:lnTo>
                    <a:pt x="2401529" y="1722537"/>
                  </a:lnTo>
                  <a:lnTo>
                    <a:pt x="2341788" y="1729457"/>
                  </a:lnTo>
                  <a:lnTo>
                    <a:pt x="2281316" y="1735505"/>
                  </a:lnTo>
                  <a:lnTo>
                    <a:pt x="2220146" y="1740665"/>
                  </a:lnTo>
                  <a:lnTo>
                    <a:pt x="2158312" y="1744920"/>
                  </a:lnTo>
                  <a:lnTo>
                    <a:pt x="2095847" y="1748257"/>
                  </a:lnTo>
                  <a:lnTo>
                    <a:pt x="2032784" y="1750659"/>
                  </a:lnTo>
                  <a:lnTo>
                    <a:pt x="1969157" y="1752112"/>
                  </a:lnTo>
                  <a:lnTo>
                    <a:pt x="1905000" y="1752600"/>
                  </a:lnTo>
                  <a:lnTo>
                    <a:pt x="1840842" y="1752112"/>
                  </a:lnTo>
                  <a:lnTo>
                    <a:pt x="1777215" y="1750659"/>
                  </a:lnTo>
                  <a:lnTo>
                    <a:pt x="1714152" y="1748257"/>
                  </a:lnTo>
                  <a:lnTo>
                    <a:pt x="1651687" y="1744920"/>
                  </a:lnTo>
                  <a:lnTo>
                    <a:pt x="1589853" y="1740665"/>
                  </a:lnTo>
                  <a:lnTo>
                    <a:pt x="1528683" y="1735505"/>
                  </a:lnTo>
                  <a:lnTo>
                    <a:pt x="1468211" y="1729457"/>
                  </a:lnTo>
                  <a:lnTo>
                    <a:pt x="1408470" y="1722537"/>
                  </a:lnTo>
                  <a:lnTo>
                    <a:pt x="1349494" y="1714758"/>
                  </a:lnTo>
                  <a:lnTo>
                    <a:pt x="1291315" y="1706137"/>
                  </a:lnTo>
                  <a:lnTo>
                    <a:pt x="1233967" y="1696689"/>
                  </a:lnTo>
                  <a:lnTo>
                    <a:pt x="1177484" y="1686430"/>
                  </a:lnTo>
                  <a:lnTo>
                    <a:pt x="1121898" y="1675374"/>
                  </a:lnTo>
                  <a:lnTo>
                    <a:pt x="1067244" y="1663537"/>
                  </a:lnTo>
                  <a:lnTo>
                    <a:pt x="1013554" y="1650934"/>
                  </a:lnTo>
                  <a:lnTo>
                    <a:pt x="960861" y="1637581"/>
                  </a:lnTo>
                  <a:lnTo>
                    <a:pt x="909200" y="1623492"/>
                  </a:lnTo>
                  <a:lnTo>
                    <a:pt x="858604" y="1608685"/>
                  </a:lnTo>
                  <a:lnTo>
                    <a:pt x="809105" y="1593172"/>
                  </a:lnTo>
                  <a:lnTo>
                    <a:pt x="760737" y="1576971"/>
                  </a:lnTo>
                  <a:lnTo>
                    <a:pt x="713534" y="1560096"/>
                  </a:lnTo>
                  <a:lnTo>
                    <a:pt x="667528" y="1542562"/>
                  </a:lnTo>
                  <a:lnTo>
                    <a:pt x="622754" y="1524386"/>
                  </a:lnTo>
                  <a:lnTo>
                    <a:pt x="579244" y="1505581"/>
                  </a:lnTo>
                  <a:lnTo>
                    <a:pt x="537032" y="1486164"/>
                  </a:lnTo>
                  <a:lnTo>
                    <a:pt x="496152" y="1466151"/>
                  </a:lnTo>
                  <a:lnTo>
                    <a:pt x="456636" y="1445555"/>
                  </a:lnTo>
                  <a:lnTo>
                    <a:pt x="418517" y="1424393"/>
                  </a:lnTo>
                  <a:lnTo>
                    <a:pt x="381830" y="1402680"/>
                  </a:lnTo>
                  <a:lnTo>
                    <a:pt x="346608" y="1380431"/>
                  </a:lnTo>
                  <a:lnTo>
                    <a:pt x="312884" y="1357662"/>
                  </a:lnTo>
                  <a:lnTo>
                    <a:pt x="280690" y="1334387"/>
                  </a:lnTo>
                  <a:lnTo>
                    <a:pt x="250062" y="1310623"/>
                  </a:lnTo>
                  <a:lnTo>
                    <a:pt x="193632" y="1261687"/>
                  </a:lnTo>
                  <a:lnTo>
                    <a:pt x="143861" y="1210976"/>
                  </a:lnTo>
                  <a:lnTo>
                    <a:pt x="101014" y="1158612"/>
                  </a:lnTo>
                  <a:lnTo>
                    <a:pt x="65360" y="1104719"/>
                  </a:lnTo>
                  <a:lnTo>
                    <a:pt x="37165" y="1049418"/>
                  </a:lnTo>
                  <a:lnTo>
                    <a:pt x="16695" y="992833"/>
                  </a:lnTo>
                  <a:lnTo>
                    <a:pt x="4218" y="935086"/>
                  </a:lnTo>
                  <a:lnTo>
                    <a:pt x="0" y="876300"/>
                  </a:lnTo>
                  <a:close/>
                </a:path>
              </a:pathLst>
            </a:custGeom>
            <a:ln w="19812">
              <a:solidFill>
                <a:srgbClr val="000000"/>
              </a:solidFill>
            </a:ln>
          </p:spPr>
          <p:txBody>
            <a:bodyPr wrap="square" lIns="0" tIns="0" rIns="0" bIns="0" rtlCol="0"/>
            <a:lstStyle/>
            <a:p>
              <a:endParaRPr/>
            </a:p>
          </p:txBody>
        </p:sp>
      </p:grpSp>
      <p:sp>
        <p:nvSpPr>
          <p:cNvPr id="38" name="object 22"/>
          <p:cNvSpPr txBox="1"/>
          <p:nvPr/>
        </p:nvSpPr>
        <p:spPr>
          <a:xfrm>
            <a:off x="4586478" y="3240404"/>
            <a:ext cx="3169285" cy="756920"/>
          </a:xfrm>
          <a:prstGeom prst="rect">
            <a:avLst/>
          </a:prstGeom>
        </p:spPr>
        <p:txBody>
          <a:bodyPr vert="horz" wrap="square" lIns="0" tIns="12700" rIns="0" bIns="0" rtlCol="0">
            <a:spAutoFit/>
          </a:bodyPr>
          <a:lstStyle/>
          <a:p>
            <a:pPr marL="603885" marR="5080" indent="-591820">
              <a:spcBef>
                <a:spcPts val="100"/>
              </a:spcBef>
            </a:pPr>
            <a:r>
              <a:rPr sz="2400" spc="-5" dirty="0">
                <a:latin typeface="Verdana"/>
                <a:cs typeface="Verdana"/>
              </a:rPr>
              <a:t>Góc nhìn </a:t>
            </a:r>
            <a:r>
              <a:rPr sz="2400" dirty="0">
                <a:latin typeface="Verdana"/>
                <a:cs typeface="Verdana"/>
              </a:rPr>
              <a:t>ca sử</a:t>
            </a:r>
            <a:r>
              <a:rPr sz="2400" spc="-45" dirty="0">
                <a:latin typeface="Verdana"/>
                <a:cs typeface="Verdana"/>
              </a:rPr>
              <a:t> </a:t>
            </a:r>
            <a:r>
              <a:rPr sz="2400" dirty="0">
                <a:latin typeface="Verdana"/>
                <a:cs typeface="Verdana"/>
              </a:rPr>
              <a:t>dụng  </a:t>
            </a:r>
            <a:r>
              <a:rPr sz="2400" spc="-5" dirty="0">
                <a:latin typeface="Verdana"/>
                <a:cs typeface="Verdana"/>
              </a:rPr>
              <a:t>(ca sử </a:t>
            </a:r>
            <a:r>
              <a:rPr sz="2400" dirty="0">
                <a:latin typeface="Verdana"/>
                <a:cs typeface="Verdana"/>
              </a:rPr>
              <a:t>dụng)</a:t>
            </a:r>
            <a:endParaRPr sz="2400">
              <a:latin typeface="Verdana"/>
              <a:cs typeface="Verdana"/>
            </a:endParaRPr>
          </a:p>
        </p:txBody>
      </p:sp>
    </p:spTree>
    <p:extLst>
      <p:ext uri="{BB962C8B-B14F-4D97-AF65-F5344CB8AC3E}">
        <p14:creationId xmlns:p14="http://schemas.microsoft.com/office/powerpoint/2010/main" val="211882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Nội</a:t>
            </a:r>
            <a:r>
              <a:rPr lang="en-US" b="1" dirty="0">
                <a:solidFill>
                  <a:srgbClr val="0070C0"/>
                </a:solidFill>
              </a:rPr>
              <a:t> dung</a:t>
            </a: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Dữ</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Số</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Thông</a:t>
            </a:r>
            <a:r>
              <a:rPr lang="en-US" sz="3600" b="1" dirty="0"/>
              <a:t> tin?</a:t>
            </a:r>
          </a:p>
          <a:p>
            <a:pPr marL="514350" indent="-514350" algn="just">
              <a:buFont typeface="+mj-lt"/>
              <a:buAutoNum type="arabicPeriod"/>
              <a:defRPr/>
            </a:pPr>
            <a:r>
              <a:rPr lang="en-US" sz="3600" b="1" dirty="0" err="1"/>
              <a:t>Một</a:t>
            </a:r>
            <a:r>
              <a:rPr lang="en-US" sz="3600" b="1" dirty="0"/>
              <a:t> </a:t>
            </a:r>
            <a:r>
              <a:rPr lang="en-US" sz="3600" b="1" dirty="0" err="1"/>
              <a:t>số</a:t>
            </a:r>
            <a:r>
              <a:rPr lang="en-US" sz="3600" b="1" dirty="0"/>
              <a:t> </a:t>
            </a:r>
            <a:r>
              <a:rPr lang="en-US" sz="3600" b="1" dirty="0" err="1"/>
              <a:t>loại</a:t>
            </a:r>
            <a:r>
              <a:rPr lang="en-US" sz="3600" b="1" dirty="0"/>
              <a:t> </a:t>
            </a:r>
            <a:r>
              <a:rPr lang="en-US" sz="3600" b="1" dirty="0" err="1"/>
              <a:t>hệ</a:t>
            </a:r>
            <a:r>
              <a:rPr lang="en-US" sz="3600" b="1" dirty="0"/>
              <a:t> </a:t>
            </a:r>
            <a:r>
              <a:rPr lang="en-US" sz="3600" b="1" dirty="0" err="1"/>
              <a:t>thống</a:t>
            </a:r>
            <a:r>
              <a:rPr lang="en-US" sz="3600" b="1" dirty="0"/>
              <a:t> </a:t>
            </a:r>
            <a:r>
              <a:rPr lang="en-US" sz="3600" b="1" dirty="0" err="1"/>
              <a:t>thông</a:t>
            </a:r>
            <a:r>
              <a:rPr lang="en-US" sz="3600" b="1" dirty="0"/>
              <a:t> tin?</a:t>
            </a:r>
          </a:p>
          <a:p>
            <a:pPr marL="514350" indent="-514350" algn="just">
              <a:buFont typeface="+mj-lt"/>
              <a:buAutoNum type="arabicPeriod"/>
              <a:defRPr/>
            </a:pPr>
            <a:r>
              <a:rPr lang="en-US" sz="3600" b="1" dirty="0" err="1"/>
              <a:t>Phương</a:t>
            </a:r>
            <a:r>
              <a:rPr lang="en-US" sz="3600" b="1" dirty="0"/>
              <a:t> </a:t>
            </a:r>
            <a:r>
              <a:rPr lang="en-US" sz="3600" b="1" dirty="0" err="1"/>
              <a:t>pháp</a:t>
            </a:r>
            <a:r>
              <a:rPr lang="en-US" sz="3600" b="1" dirty="0"/>
              <a:t> </a:t>
            </a:r>
            <a:r>
              <a:rPr lang="en-US" sz="3600" b="1" dirty="0" err="1"/>
              <a:t>luận</a:t>
            </a:r>
            <a:r>
              <a:rPr lang="en-US" sz="3600" b="1" dirty="0"/>
              <a:t>, </a:t>
            </a:r>
            <a:r>
              <a:rPr lang="en-US" sz="3600" b="1" dirty="0" err="1"/>
              <a:t>Mô</a:t>
            </a:r>
            <a:r>
              <a:rPr lang="en-US" sz="3600" b="1" dirty="0"/>
              <a:t> </a:t>
            </a:r>
            <a:r>
              <a:rPr lang="en-US" sz="3600" b="1" dirty="0" err="1"/>
              <a:t>hình</a:t>
            </a:r>
            <a:r>
              <a:rPr lang="en-US" sz="3600" b="1" dirty="0"/>
              <a:t> </a:t>
            </a:r>
            <a:r>
              <a:rPr lang="en-US" sz="3600" b="1" dirty="0" err="1"/>
              <a:t>hóa</a:t>
            </a:r>
            <a:r>
              <a:rPr lang="en-US" sz="3600" b="1" dirty="0"/>
              <a:t>?</a:t>
            </a:r>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a:t>
            </a:fld>
            <a:endParaRPr lang="en-US" dirty="0">
              <a:solidFill>
                <a:srgbClr val="7F7F7F"/>
              </a:solidFill>
            </a:endParaRPr>
          </a:p>
        </p:txBody>
      </p:sp>
    </p:spTree>
    <p:extLst>
      <p:ext uri="{BB962C8B-B14F-4D97-AF65-F5344CB8AC3E}">
        <p14:creationId xmlns:p14="http://schemas.microsoft.com/office/powerpoint/2010/main" val="175789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b="1" dirty="0">
                <a:latin typeface="Arial"/>
                <a:cs typeface="Arial"/>
              </a:rPr>
              <a:t>Góc nhìn </a:t>
            </a:r>
            <a:r>
              <a:rPr sz="2400" b="1" spc="-5" dirty="0">
                <a:latin typeface="Arial"/>
                <a:cs typeface="Arial"/>
              </a:rPr>
              <a:t>ca sử </a:t>
            </a:r>
            <a:r>
              <a:rPr sz="2400" b="1" dirty="0">
                <a:latin typeface="Arial"/>
                <a:cs typeface="Arial"/>
              </a:rPr>
              <a:t>dụng (Use </a:t>
            </a:r>
            <a:r>
              <a:rPr sz="2400" b="1" spc="-5" dirty="0">
                <a:latin typeface="Arial"/>
                <a:cs typeface="Arial"/>
              </a:rPr>
              <a:t>case</a:t>
            </a:r>
            <a:r>
              <a:rPr sz="2400" b="1" spc="-15" dirty="0">
                <a:latin typeface="Arial"/>
                <a:cs typeface="Arial"/>
              </a:rPr>
              <a:t> </a:t>
            </a:r>
            <a:r>
              <a:rPr sz="2400" b="1" dirty="0">
                <a:latin typeface="Arial"/>
                <a:cs typeface="Arial"/>
              </a:rPr>
              <a:t>view)</a:t>
            </a:r>
            <a:endParaRPr sz="2400" dirty="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Là góc nhìn </a:t>
            </a:r>
            <a:r>
              <a:rPr sz="2400" dirty="0">
                <a:latin typeface="Arial"/>
                <a:cs typeface="Arial"/>
              </a:rPr>
              <a:t>từ </a:t>
            </a:r>
            <a:r>
              <a:rPr sz="2400" spc="-10" dirty="0">
                <a:latin typeface="Arial"/>
                <a:cs typeface="Arial"/>
              </a:rPr>
              <a:t>ngoài </a:t>
            </a:r>
            <a:r>
              <a:rPr sz="2400" spc="-5" dirty="0">
                <a:latin typeface="Arial"/>
                <a:cs typeface="Arial"/>
              </a:rPr>
              <a:t>nhìn </a:t>
            </a:r>
            <a:r>
              <a:rPr sz="2400" dirty="0">
                <a:latin typeface="Arial"/>
                <a:cs typeface="Arial"/>
              </a:rPr>
              <a:t>vào </a:t>
            </a:r>
            <a:r>
              <a:rPr sz="2400" spc="-5" dirty="0">
                <a:latin typeface="Arial"/>
                <a:cs typeface="Arial"/>
              </a:rPr>
              <a:t>hệ</a:t>
            </a:r>
            <a:r>
              <a:rPr sz="2400" spc="10" dirty="0">
                <a:latin typeface="Arial"/>
                <a:cs typeface="Arial"/>
              </a:rPr>
              <a:t> </a:t>
            </a:r>
            <a:r>
              <a:rPr sz="2400" dirty="0">
                <a:latin typeface="Arial"/>
                <a:cs typeface="Arial"/>
              </a:rPr>
              <a:t>thống</a:t>
            </a:r>
          </a:p>
          <a:p>
            <a:pPr marL="683260" marR="293370" lvl="1" indent="-327025">
              <a:spcBef>
                <a:spcPts val="575"/>
              </a:spcBef>
              <a:buClr>
                <a:srgbClr val="3A812E"/>
              </a:buClr>
              <a:buSzPct val="60416"/>
              <a:buFont typeface="Wingdings"/>
              <a:buChar char=""/>
              <a:tabLst>
                <a:tab pos="683260" algn="l"/>
                <a:tab pos="683895" algn="l"/>
              </a:tabLst>
            </a:pPr>
            <a:r>
              <a:rPr sz="2400" spc="-5" dirty="0">
                <a:latin typeface="Arial"/>
                <a:cs typeface="Arial"/>
              </a:rPr>
              <a:t>Là </a:t>
            </a:r>
            <a:r>
              <a:rPr sz="2400" dirty="0">
                <a:latin typeface="Arial"/>
                <a:cs typeface="Arial"/>
              </a:rPr>
              <a:t>cách </a:t>
            </a:r>
            <a:r>
              <a:rPr sz="2400" spc="-5" dirty="0">
                <a:latin typeface="Arial"/>
                <a:cs typeface="Arial"/>
              </a:rPr>
              <a:t>nhìn </a:t>
            </a:r>
            <a:r>
              <a:rPr sz="2400" dirty="0">
                <a:latin typeface="Arial"/>
                <a:cs typeface="Arial"/>
              </a:rPr>
              <a:t>của </a:t>
            </a:r>
            <a:r>
              <a:rPr sz="2400" i="1" spc="-5" dirty="0">
                <a:latin typeface="Arial"/>
                <a:cs typeface="Arial"/>
              </a:rPr>
              <a:t>người dùng cuối</a:t>
            </a:r>
            <a:r>
              <a:rPr sz="2400" spc="-5" dirty="0">
                <a:latin typeface="Arial"/>
                <a:cs typeface="Arial"/>
              </a:rPr>
              <a:t>, </a:t>
            </a:r>
            <a:r>
              <a:rPr sz="2400" i="1" spc="-5" dirty="0">
                <a:latin typeface="Arial"/>
                <a:cs typeface="Arial"/>
              </a:rPr>
              <a:t>người phân </a:t>
            </a:r>
            <a:r>
              <a:rPr sz="2400" i="1" dirty="0">
                <a:latin typeface="Arial"/>
                <a:cs typeface="Arial"/>
              </a:rPr>
              <a:t>tích</a:t>
            </a:r>
            <a:r>
              <a:rPr sz="2400" dirty="0">
                <a:latin typeface="Arial"/>
                <a:cs typeface="Arial"/>
              </a:rPr>
              <a:t>,  </a:t>
            </a:r>
            <a:r>
              <a:rPr sz="2400" i="1" spc="-5" dirty="0">
                <a:latin typeface="Arial"/>
                <a:cs typeface="Arial"/>
              </a:rPr>
              <a:t>người kiểm</a:t>
            </a:r>
            <a:r>
              <a:rPr sz="2400" i="1" spc="15" dirty="0">
                <a:latin typeface="Arial"/>
                <a:cs typeface="Arial"/>
              </a:rPr>
              <a:t> </a:t>
            </a:r>
            <a:r>
              <a:rPr sz="2400" i="1" dirty="0">
                <a:latin typeface="Arial"/>
                <a:cs typeface="Arial"/>
              </a:rPr>
              <a:t>thử</a:t>
            </a:r>
            <a:endParaRPr sz="2400" dirty="0">
              <a:latin typeface="Arial"/>
              <a:cs typeface="Arial"/>
            </a:endParaRPr>
          </a:p>
          <a:p>
            <a:pPr marL="683260" marR="5080" lvl="1" indent="-327025">
              <a:spcBef>
                <a:spcPts val="580"/>
              </a:spcBef>
              <a:buClr>
                <a:srgbClr val="3A812E"/>
              </a:buClr>
              <a:buSzPct val="60416"/>
              <a:buFont typeface="Wingdings"/>
              <a:buChar char=""/>
              <a:tabLst>
                <a:tab pos="683260" algn="l"/>
                <a:tab pos="683895" algn="l"/>
              </a:tabLst>
            </a:pPr>
            <a:r>
              <a:rPr sz="2400" spc="-5" dirty="0">
                <a:latin typeface="Arial"/>
                <a:cs typeface="Arial"/>
              </a:rPr>
              <a:t>Không phản ánh </a:t>
            </a:r>
            <a:r>
              <a:rPr sz="2400" dirty="0">
                <a:latin typeface="Arial"/>
                <a:cs typeface="Arial"/>
              </a:rPr>
              <a:t>tổ </a:t>
            </a:r>
            <a:r>
              <a:rPr sz="2400" spc="-5" dirty="0">
                <a:latin typeface="Arial"/>
                <a:cs typeface="Arial"/>
              </a:rPr>
              <a:t>chức bên trong, </a:t>
            </a:r>
            <a:r>
              <a:rPr sz="2400" dirty="0">
                <a:latin typeface="Arial"/>
                <a:cs typeface="Arial"/>
              </a:rPr>
              <a:t>mà chỉ </a:t>
            </a:r>
            <a:r>
              <a:rPr sz="2400" spc="-5" dirty="0">
                <a:latin typeface="Arial"/>
                <a:cs typeface="Arial"/>
              </a:rPr>
              <a:t>làm </a:t>
            </a:r>
            <a:r>
              <a:rPr sz="2400" dirty="0">
                <a:latin typeface="Arial"/>
                <a:cs typeface="Arial"/>
              </a:rPr>
              <a:t>rõ </a:t>
            </a:r>
            <a:r>
              <a:rPr sz="2400" spc="-5" dirty="0">
                <a:latin typeface="Arial"/>
                <a:cs typeface="Arial"/>
              </a:rPr>
              <a:t>các  </a:t>
            </a:r>
            <a:r>
              <a:rPr sz="2400" dirty="0">
                <a:latin typeface="Arial"/>
                <a:cs typeface="Arial"/>
              </a:rPr>
              <a:t>chức </a:t>
            </a:r>
            <a:r>
              <a:rPr sz="2400" spc="-5" dirty="0">
                <a:latin typeface="Arial"/>
                <a:cs typeface="Arial"/>
              </a:rPr>
              <a:t>năng </a:t>
            </a:r>
            <a:r>
              <a:rPr sz="2400" dirty="0">
                <a:latin typeface="Arial"/>
                <a:cs typeface="Arial"/>
              </a:rPr>
              <a:t>chính/quan </a:t>
            </a:r>
            <a:r>
              <a:rPr sz="2400" spc="-5" dirty="0">
                <a:latin typeface="Arial"/>
                <a:cs typeface="Arial"/>
              </a:rPr>
              <a:t>trọng </a:t>
            </a:r>
            <a:r>
              <a:rPr sz="2400" dirty="0">
                <a:latin typeface="Arial"/>
                <a:cs typeface="Arial"/>
              </a:rPr>
              <a:t>mà </a:t>
            </a:r>
            <a:r>
              <a:rPr sz="2400" spc="-5" dirty="0">
                <a:latin typeface="Arial"/>
                <a:cs typeface="Arial"/>
              </a:rPr>
              <a:t>hệ </a:t>
            </a:r>
            <a:r>
              <a:rPr sz="2400" dirty="0">
                <a:latin typeface="Arial"/>
                <a:cs typeface="Arial"/>
              </a:rPr>
              <a:t>thống </a:t>
            </a:r>
            <a:r>
              <a:rPr sz="2400" spc="-5" dirty="0">
                <a:latin typeface="Arial"/>
                <a:cs typeface="Arial"/>
              </a:rPr>
              <a:t>phải đáp  ứng cho người</a:t>
            </a:r>
            <a:r>
              <a:rPr sz="2400" spc="5" dirty="0">
                <a:latin typeface="Arial"/>
                <a:cs typeface="Arial"/>
              </a:rPr>
              <a:t> </a:t>
            </a:r>
            <a:r>
              <a:rPr sz="2400" spc="-5" dirty="0">
                <a:latin typeface="Arial"/>
                <a:cs typeface="Arial"/>
              </a:rPr>
              <a:t>dùng</a:t>
            </a:r>
            <a:endParaRPr sz="2400" dirty="0">
              <a:latin typeface="Arial"/>
              <a:cs typeface="Arial"/>
            </a:endParaRPr>
          </a:p>
          <a:p>
            <a:pPr marL="683260" lvl="1" indent="-327025">
              <a:spcBef>
                <a:spcPts val="575"/>
              </a:spcBef>
              <a:buClr>
                <a:srgbClr val="3A812E"/>
              </a:buClr>
              <a:buSzPct val="60416"/>
              <a:buFont typeface="Wingdings"/>
              <a:buChar char=""/>
              <a:tabLst>
                <a:tab pos="683260" algn="l"/>
                <a:tab pos="683895" algn="l"/>
              </a:tabLst>
            </a:pPr>
            <a:r>
              <a:rPr sz="2400" spc="-5" dirty="0">
                <a:latin typeface="Arial"/>
                <a:cs typeface="Arial"/>
              </a:rPr>
              <a:t>Sắc thái tĩnh: Biểu đồ </a:t>
            </a:r>
            <a:r>
              <a:rPr sz="2400" dirty="0">
                <a:latin typeface="Arial"/>
                <a:cs typeface="Arial"/>
              </a:rPr>
              <a:t>ca sử </a:t>
            </a:r>
            <a:r>
              <a:rPr sz="2400" spc="-5" dirty="0">
                <a:latin typeface="Arial"/>
                <a:cs typeface="Arial"/>
              </a:rPr>
              <a:t>dụng </a:t>
            </a:r>
            <a:r>
              <a:rPr sz="2400" dirty="0">
                <a:latin typeface="Arial"/>
                <a:cs typeface="Arial"/>
              </a:rPr>
              <a:t>(Use case</a:t>
            </a:r>
            <a:r>
              <a:rPr sz="2400" spc="5" dirty="0">
                <a:latin typeface="Arial"/>
                <a:cs typeface="Arial"/>
              </a:rPr>
              <a:t> </a:t>
            </a:r>
            <a:r>
              <a:rPr sz="2400" spc="-10" dirty="0">
                <a:latin typeface="Arial"/>
                <a:cs typeface="Arial"/>
              </a:rPr>
              <a:t>diagram)</a:t>
            </a:r>
            <a:endParaRPr sz="2400" dirty="0">
              <a:latin typeface="Arial"/>
              <a:cs typeface="Arial"/>
            </a:endParaRPr>
          </a:p>
          <a:p>
            <a:pPr marL="683260" marR="173990" lvl="1" indent="-327025">
              <a:spcBef>
                <a:spcPts val="580"/>
              </a:spcBef>
              <a:buClr>
                <a:srgbClr val="3A812E"/>
              </a:buClr>
              <a:buSzPct val="60416"/>
              <a:buFont typeface="Wingdings"/>
              <a:buChar char=""/>
              <a:tabLst>
                <a:tab pos="683260" algn="l"/>
                <a:tab pos="683895" algn="l"/>
              </a:tabLst>
            </a:pPr>
            <a:r>
              <a:rPr sz="2400" spc="-5" dirty="0">
                <a:latin typeface="Arial"/>
                <a:cs typeface="Arial"/>
              </a:rPr>
              <a:t>Sắc thái động: </a:t>
            </a:r>
            <a:r>
              <a:rPr sz="2400" dirty="0">
                <a:latin typeface="Arial"/>
                <a:cs typeface="Arial"/>
              </a:rPr>
              <a:t>Biểu </a:t>
            </a:r>
            <a:r>
              <a:rPr sz="2400" spc="-5" dirty="0">
                <a:latin typeface="Arial"/>
                <a:cs typeface="Arial"/>
              </a:rPr>
              <a:t>đồ giao </a:t>
            </a:r>
            <a:r>
              <a:rPr sz="2400" dirty="0">
                <a:latin typeface="Arial"/>
                <a:cs typeface="Arial"/>
              </a:rPr>
              <a:t>tiếp </a:t>
            </a:r>
            <a:r>
              <a:rPr sz="2400" spc="-5" dirty="0">
                <a:latin typeface="Arial"/>
                <a:cs typeface="Arial"/>
              </a:rPr>
              <a:t>(Communication  diagram), Biểu đồ </a:t>
            </a:r>
            <a:r>
              <a:rPr sz="2400" dirty="0">
                <a:latin typeface="Arial"/>
                <a:cs typeface="Arial"/>
              </a:rPr>
              <a:t>máy trạng thái (State </a:t>
            </a:r>
            <a:r>
              <a:rPr sz="2400" spc="-5" dirty="0">
                <a:latin typeface="Arial"/>
                <a:cs typeface="Arial"/>
              </a:rPr>
              <a:t>diagram), </a:t>
            </a:r>
            <a:r>
              <a:rPr sz="2400" dirty="0">
                <a:latin typeface="Arial"/>
                <a:cs typeface="Arial"/>
              </a:rPr>
              <a:t>và  </a:t>
            </a:r>
            <a:r>
              <a:rPr sz="2400" spc="-5" dirty="0">
                <a:latin typeface="Arial"/>
                <a:cs typeface="Arial"/>
              </a:rPr>
              <a:t>Biểu đồ hoạt động </a:t>
            </a:r>
            <a:r>
              <a:rPr sz="2400" dirty="0">
                <a:latin typeface="Arial"/>
                <a:cs typeface="Arial"/>
              </a:rPr>
              <a:t>(Activity</a:t>
            </a:r>
            <a:r>
              <a:rPr sz="2400" spc="10" dirty="0">
                <a:latin typeface="Arial"/>
                <a:cs typeface="Arial"/>
              </a:rPr>
              <a:t> </a:t>
            </a:r>
            <a:r>
              <a:rPr sz="2400" spc="-10" dirty="0">
                <a:latin typeface="Arial"/>
                <a:cs typeface="Arial"/>
              </a:rPr>
              <a:t>diagram)</a:t>
            </a:r>
            <a:endParaRPr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30</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a:latin typeface="Times New Roman"/>
                <a:cs typeface="Times New Roman"/>
              </a:rPr>
              <a:t>Các </a:t>
            </a:r>
            <a:r>
              <a:rPr lang="en-US" sz="4200" spc="-100">
                <a:latin typeface="Times New Roman"/>
                <a:cs typeface="Times New Roman"/>
              </a:rPr>
              <a:t>góc </a:t>
            </a:r>
            <a:r>
              <a:rPr lang="en-US" sz="4200" spc="-25">
                <a:latin typeface="Times New Roman"/>
                <a:cs typeface="Times New Roman"/>
              </a:rPr>
              <a:t>nhìn </a:t>
            </a:r>
            <a:r>
              <a:rPr lang="en-US" sz="4200" spc="-95">
                <a:latin typeface="Times New Roman"/>
                <a:cs typeface="Times New Roman"/>
              </a:rPr>
              <a:t>c</a:t>
            </a:r>
            <a:r>
              <a:rPr lang="en-US" sz="4200" spc="-95">
                <a:latin typeface="Arial"/>
                <a:cs typeface="Arial"/>
              </a:rPr>
              <a:t>ủ</a:t>
            </a:r>
            <a:r>
              <a:rPr lang="en-US" sz="4200" spc="-95">
                <a:latin typeface="Times New Roman"/>
                <a:cs typeface="Times New Roman"/>
              </a:rPr>
              <a:t>a </a:t>
            </a:r>
            <a:r>
              <a:rPr lang="en-US" sz="4200" spc="-155">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1796806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spcBef>
                <a:spcPts val="830"/>
              </a:spcBef>
              <a:buClr>
                <a:srgbClr val="CC9900"/>
              </a:buClr>
              <a:buSzPct val="65000"/>
              <a:buFont typeface="Wingdings"/>
              <a:buChar char="◼"/>
              <a:tabLst>
                <a:tab pos="354965" algn="l"/>
                <a:tab pos="355600" algn="l"/>
              </a:tabLst>
            </a:pPr>
            <a:r>
              <a:rPr lang="vi-VN" sz="3000" b="1" dirty="0">
                <a:latin typeface="Arial"/>
                <a:cs typeface="Arial"/>
              </a:rPr>
              <a:t>Góc nhìn thiết </a:t>
            </a:r>
            <a:r>
              <a:rPr lang="vi-VN" sz="3000" b="1" spc="-5" dirty="0">
                <a:latin typeface="Arial"/>
                <a:cs typeface="Arial"/>
              </a:rPr>
              <a:t>kế (Design</a:t>
            </a:r>
            <a:r>
              <a:rPr lang="vi-VN" sz="3000" b="1" spc="35" dirty="0">
                <a:latin typeface="Arial"/>
                <a:cs typeface="Arial"/>
              </a:rPr>
              <a:t> </a:t>
            </a:r>
            <a:r>
              <a:rPr lang="vi-VN" sz="3000" b="1" spc="-5" dirty="0">
                <a:latin typeface="Arial"/>
                <a:cs typeface="Arial"/>
              </a:rPr>
              <a:t>view)</a:t>
            </a:r>
            <a:endParaRPr lang="vi-VN" sz="3000" dirty="0">
              <a:latin typeface="Arial"/>
              <a:cs typeface="Arial"/>
            </a:endParaRPr>
          </a:p>
          <a:p>
            <a:pPr marL="683260" lvl="1" indent="-327025">
              <a:spcBef>
                <a:spcPts val="640"/>
              </a:spcBef>
              <a:buClr>
                <a:srgbClr val="3A812E"/>
              </a:buClr>
              <a:buSzPct val="59615"/>
              <a:buFont typeface="Wingdings"/>
              <a:buChar char=""/>
              <a:tabLst>
                <a:tab pos="683260" algn="l"/>
                <a:tab pos="683895" algn="l"/>
              </a:tabLst>
            </a:pPr>
            <a:r>
              <a:rPr lang="vi-VN" sz="2600" dirty="0">
                <a:latin typeface="Arial"/>
                <a:cs typeface="Arial"/>
              </a:rPr>
              <a:t>Còn </a:t>
            </a:r>
            <a:r>
              <a:rPr lang="vi-VN" sz="2600" spc="-5" dirty="0">
                <a:latin typeface="Arial"/>
                <a:cs typeface="Arial"/>
              </a:rPr>
              <a:t>được </a:t>
            </a:r>
            <a:r>
              <a:rPr lang="vi-VN" sz="2600" dirty="0">
                <a:latin typeface="Arial"/>
                <a:cs typeface="Arial"/>
              </a:rPr>
              <a:t>gọi </a:t>
            </a:r>
            <a:r>
              <a:rPr lang="vi-VN" sz="2600" spc="-5" dirty="0">
                <a:latin typeface="Arial"/>
                <a:cs typeface="Arial"/>
              </a:rPr>
              <a:t>là </a:t>
            </a:r>
            <a:r>
              <a:rPr lang="vi-VN" sz="2600" dirty="0">
                <a:latin typeface="Arial"/>
                <a:cs typeface="Arial"/>
              </a:rPr>
              <a:t>góc nhìn </a:t>
            </a:r>
            <a:r>
              <a:rPr lang="vi-VN" sz="2600" spc="-5" dirty="0">
                <a:latin typeface="Arial"/>
                <a:cs typeface="Arial"/>
              </a:rPr>
              <a:t>logic </a:t>
            </a:r>
            <a:r>
              <a:rPr lang="vi-VN" sz="2600" dirty="0">
                <a:latin typeface="Arial"/>
                <a:cs typeface="Arial"/>
              </a:rPr>
              <a:t>(Logical</a:t>
            </a:r>
            <a:r>
              <a:rPr lang="vi-VN" sz="2600" spc="-75" dirty="0">
                <a:latin typeface="Arial"/>
                <a:cs typeface="Arial"/>
              </a:rPr>
              <a:t> </a:t>
            </a:r>
            <a:r>
              <a:rPr lang="vi-VN" sz="2600" dirty="0">
                <a:latin typeface="Arial"/>
                <a:cs typeface="Arial"/>
              </a:rPr>
              <a:t>view)</a:t>
            </a:r>
          </a:p>
          <a:p>
            <a:pPr marL="683260" marR="45974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Là góc </a:t>
            </a:r>
            <a:r>
              <a:rPr lang="vi-VN" sz="2600" spc="-5" dirty="0">
                <a:latin typeface="Arial"/>
                <a:cs typeface="Arial"/>
              </a:rPr>
              <a:t>nhìn </a:t>
            </a:r>
            <a:r>
              <a:rPr lang="vi-VN" sz="2600" dirty="0">
                <a:latin typeface="Arial"/>
                <a:cs typeface="Arial"/>
              </a:rPr>
              <a:t>vào bên trong (cấu trúc) hệ thống,  cho thấy các </a:t>
            </a:r>
            <a:r>
              <a:rPr lang="vi-VN" sz="2600" spc="-5" dirty="0">
                <a:latin typeface="Arial"/>
                <a:cs typeface="Arial"/>
              </a:rPr>
              <a:t>nhiệm </a:t>
            </a:r>
            <a:r>
              <a:rPr lang="vi-VN" sz="2600" dirty="0">
                <a:latin typeface="Arial"/>
                <a:cs typeface="Arial"/>
              </a:rPr>
              <a:t>vụ của </a:t>
            </a:r>
            <a:r>
              <a:rPr lang="vi-VN" sz="2600" spc="-5" dirty="0">
                <a:latin typeface="Arial"/>
                <a:cs typeface="Arial"/>
              </a:rPr>
              <a:t>hệ</a:t>
            </a:r>
            <a:r>
              <a:rPr lang="vi-VN" sz="2600" spc="-30" dirty="0">
                <a:latin typeface="Arial"/>
                <a:cs typeface="Arial"/>
              </a:rPr>
              <a:t> </a:t>
            </a:r>
            <a:r>
              <a:rPr lang="vi-VN" sz="2600" spc="-5" dirty="0">
                <a:latin typeface="Arial"/>
                <a:cs typeface="Arial"/>
              </a:rPr>
              <a:t>thống</a:t>
            </a:r>
            <a:endParaRPr lang="vi-VN" sz="2600" dirty="0">
              <a:latin typeface="Arial"/>
              <a:cs typeface="Arial"/>
            </a:endParaRPr>
          </a:p>
          <a:p>
            <a:pPr marL="683260" lvl="1" indent="-327025">
              <a:spcBef>
                <a:spcPts val="625"/>
              </a:spcBef>
              <a:buClr>
                <a:srgbClr val="3A812E"/>
              </a:buClr>
              <a:buSzPct val="59615"/>
              <a:buFont typeface="Wingdings"/>
              <a:buChar char=""/>
              <a:tabLst>
                <a:tab pos="683260" algn="l"/>
                <a:tab pos="683895" algn="l"/>
              </a:tabLst>
            </a:pPr>
            <a:r>
              <a:rPr lang="vi-VN" sz="2600" spc="-5" dirty="0">
                <a:latin typeface="Arial"/>
                <a:cs typeface="Arial"/>
              </a:rPr>
              <a:t>Là </a:t>
            </a:r>
            <a:r>
              <a:rPr lang="vi-VN" sz="2600" dirty="0">
                <a:latin typeface="Arial"/>
                <a:cs typeface="Arial"/>
              </a:rPr>
              <a:t>cách nhìn của </a:t>
            </a:r>
            <a:r>
              <a:rPr lang="vi-VN" sz="2600" i="1" dirty="0">
                <a:latin typeface="Arial"/>
                <a:cs typeface="Arial"/>
              </a:rPr>
              <a:t>người thiết </a:t>
            </a:r>
            <a:r>
              <a:rPr lang="vi-VN" sz="2600" i="1" spc="5" dirty="0">
                <a:latin typeface="Arial"/>
                <a:cs typeface="Arial"/>
              </a:rPr>
              <a:t>kế </a:t>
            </a:r>
            <a:r>
              <a:rPr lang="vi-VN" sz="2600" i="1" spc="-5" dirty="0">
                <a:latin typeface="Arial"/>
                <a:cs typeface="Arial"/>
              </a:rPr>
              <a:t>hệ</a:t>
            </a:r>
            <a:r>
              <a:rPr lang="vi-VN" sz="2600" i="1" spc="-15" dirty="0">
                <a:latin typeface="Arial"/>
                <a:cs typeface="Arial"/>
              </a:rPr>
              <a:t> </a:t>
            </a:r>
            <a:r>
              <a:rPr lang="vi-VN" sz="2600" i="1" spc="-5" dirty="0">
                <a:latin typeface="Arial"/>
                <a:cs typeface="Arial"/>
              </a:rPr>
              <a:t>thống</a:t>
            </a:r>
            <a:endParaRPr lang="vi-VN" sz="2600" dirty="0">
              <a:latin typeface="Arial"/>
              <a:cs typeface="Arial"/>
            </a:endParaRPr>
          </a:p>
          <a:p>
            <a:pPr marL="683260" marR="287655" lvl="1" indent="-327025">
              <a:spcBef>
                <a:spcPts val="630"/>
              </a:spcBef>
              <a:buClr>
                <a:srgbClr val="3A812E"/>
              </a:buClr>
              <a:buSzPct val="59615"/>
              <a:buFont typeface="Wingdings"/>
              <a:buChar char=""/>
              <a:tabLst>
                <a:tab pos="683260" algn="l"/>
                <a:tab pos="683895" algn="l"/>
              </a:tabLst>
            </a:pPr>
            <a:r>
              <a:rPr lang="vi-VN" sz="2600" dirty="0">
                <a:latin typeface="Arial"/>
                <a:cs typeface="Arial"/>
              </a:rPr>
              <a:t>Sắc thái </a:t>
            </a:r>
            <a:r>
              <a:rPr lang="vi-VN" sz="2600" spc="-5" dirty="0">
                <a:latin typeface="Arial"/>
                <a:cs typeface="Arial"/>
              </a:rPr>
              <a:t>tĩnh: </a:t>
            </a:r>
            <a:r>
              <a:rPr lang="vi-VN" sz="2600" dirty="0">
                <a:latin typeface="Arial"/>
                <a:cs typeface="Arial"/>
              </a:rPr>
              <a:t>Biểu </a:t>
            </a:r>
            <a:r>
              <a:rPr lang="vi-VN" sz="2600" spc="-5" dirty="0">
                <a:latin typeface="Arial"/>
                <a:cs typeface="Arial"/>
              </a:rPr>
              <a:t>đồ lớp (Class </a:t>
            </a:r>
            <a:r>
              <a:rPr lang="vi-VN" sz="2600" dirty="0">
                <a:latin typeface="Arial"/>
                <a:cs typeface="Arial"/>
              </a:rPr>
              <a:t>diagram), Biểu  </a:t>
            </a:r>
            <a:r>
              <a:rPr lang="vi-VN" sz="2600" spc="-5" dirty="0">
                <a:latin typeface="Arial"/>
                <a:cs typeface="Arial"/>
              </a:rPr>
              <a:t>đồ đối tượng </a:t>
            </a:r>
            <a:r>
              <a:rPr lang="vi-VN" sz="2600" dirty="0">
                <a:latin typeface="Arial"/>
                <a:cs typeface="Arial"/>
              </a:rPr>
              <a:t>(Object diagram)</a:t>
            </a:r>
          </a:p>
          <a:p>
            <a:pPr marL="683260" marR="5080" lvl="1" indent="-327025" algn="just">
              <a:spcBef>
                <a:spcPts val="620"/>
              </a:spcBef>
              <a:buClr>
                <a:srgbClr val="3A812E"/>
              </a:buClr>
              <a:buSzPct val="59615"/>
              <a:buFont typeface="Wingdings"/>
              <a:buChar char=""/>
              <a:tabLst>
                <a:tab pos="683895" algn="l"/>
              </a:tabLst>
            </a:pPr>
            <a:r>
              <a:rPr lang="vi-VN" sz="2600" dirty="0">
                <a:latin typeface="Arial"/>
                <a:cs typeface="Arial"/>
              </a:rPr>
              <a:t>Sắc thái động: Biểu </a:t>
            </a:r>
            <a:r>
              <a:rPr lang="vi-VN" sz="2600" spc="-5" dirty="0">
                <a:latin typeface="Arial"/>
                <a:cs typeface="Arial"/>
              </a:rPr>
              <a:t>đồ giao tiếp (Communication  </a:t>
            </a:r>
            <a:r>
              <a:rPr lang="vi-VN" sz="2600" dirty="0">
                <a:latin typeface="Arial"/>
                <a:cs typeface="Arial"/>
              </a:rPr>
              <a:t>diagram), Biểu </a:t>
            </a:r>
            <a:r>
              <a:rPr lang="vi-VN" sz="2600" spc="-5" dirty="0">
                <a:latin typeface="Arial"/>
                <a:cs typeface="Arial"/>
              </a:rPr>
              <a:t>đồ </a:t>
            </a:r>
            <a:r>
              <a:rPr lang="vi-VN" sz="2600" dirty="0">
                <a:latin typeface="Arial"/>
                <a:cs typeface="Arial"/>
              </a:rPr>
              <a:t>máy trạng thái (State diagram),  Biểu </a:t>
            </a:r>
            <a:r>
              <a:rPr lang="vi-VN" sz="2600" spc="-5" dirty="0">
                <a:latin typeface="Arial"/>
                <a:cs typeface="Arial"/>
              </a:rPr>
              <a:t>đồ hoạt động </a:t>
            </a:r>
            <a:r>
              <a:rPr lang="vi-VN" sz="2600" dirty="0">
                <a:latin typeface="Arial"/>
                <a:cs typeface="Arial"/>
              </a:rPr>
              <a:t>(Activity</a:t>
            </a:r>
            <a:r>
              <a:rPr lang="vi-VN" sz="2600" spc="5" dirty="0">
                <a:latin typeface="Arial"/>
                <a:cs typeface="Arial"/>
              </a:rPr>
              <a:t> </a:t>
            </a:r>
            <a:r>
              <a:rPr lang="vi-VN" sz="2600" dirty="0">
                <a:latin typeface="Arial"/>
                <a:cs typeface="Arial"/>
              </a:rPr>
              <a:t>diagram)</a:t>
            </a:r>
            <a:endParaRPr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31</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a:latin typeface="Times New Roman"/>
                <a:cs typeface="Times New Roman"/>
              </a:rPr>
              <a:t>Các </a:t>
            </a:r>
            <a:r>
              <a:rPr lang="en-US" sz="4200" spc="-100">
                <a:latin typeface="Times New Roman"/>
                <a:cs typeface="Times New Roman"/>
              </a:rPr>
              <a:t>góc </a:t>
            </a:r>
            <a:r>
              <a:rPr lang="en-US" sz="4200" spc="-25">
                <a:latin typeface="Times New Roman"/>
                <a:cs typeface="Times New Roman"/>
              </a:rPr>
              <a:t>nhìn </a:t>
            </a:r>
            <a:r>
              <a:rPr lang="en-US" sz="4200" spc="-95">
                <a:latin typeface="Times New Roman"/>
                <a:cs typeface="Times New Roman"/>
              </a:rPr>
              <a:t>c</a:t>
            </a:r>
            <a:r>
              <a:rPr lang="en-US" sz="4200" spc="-95">
                <a:latin typeface="Arial"/>
                <a:cs typeface="Arial"/>
              </a:rPr>
              <a:t>ủ</a:t>
            </a:r>
            <a:r>
              <a:rPr lang="en-US" sz="4200" spc="-95">
                <a:latin typeface="Times New Roman"/>
                <a:cs typeface="Times New Roman"/>
              </a:rPr>
              <a:t>a </a:t>
            </a:r>
            <a:r>
              <a:rPr lang="en-US" sz="4200" spc="-155">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3812279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334520"/>
          </a:xfrm>
          <a:prstGeom prst="rect">
            <a:avLst/>
          </a:prstGeom>
        </p:spPr>
        <p:txBody>
          <a:bodyPr vert="horz" wrap="square" lIns="0" tIns="86360" rIns="0" bIns="0" rtlCol="0">
            <a:spAutoFit/>
          </a:bodyPr>
          <a:lstStyle/>
          <a:p>
            <a:pPr marL="355600" indent="-342900">
              <a:spcBef>
                <a:spcPts val="830"/>
              </a:spcBef>
              <a:buClr>
                <a:srgbClr val="CC9900"/>
              </a:buClr>
              <a:buSzPct val="65000"/>
              <a:buFont typeface="Wingdings"/>
              <a:buChar char="◼"/>
              <a:tabLst>
                <a:tab pos="354965" algn="l"/>
                <a:tab pos="355600" algn="l"/>
              </a:tabLst>
            </a:pPr>
            <a:r>
              <a:rPr lang="vi-VN" sz="3000" b="1" dirty="0">
                <a:latin typeface="Arial"/>
                <a:cs typeface="Arial"/>
              </a:rPr>
              <a:t>Góc nhìn quá trình (Process</a:t>
            </a:r>
            <a:r>
              <a:rPr lang="vi-VN" sz="3000" b="1" spc="10" dirty="0">
                <a:latin typeface="Arial"/>
                <a:cs typeface="Arial"/>
              </a:rPr>
              <a:t> </a:t>
            </a:r>
            <a:r>
              <a:rPr lang="vi-VN" sz="3000" b="1" dirty="0">
                <a:latin typeface="Arial"/>
                <a:cs typeface="Arial"/>
              </a:rPr>
              <a:t>view)</a:t>
            </a:r>
            <a:endParaRPr lang="vi-VN" sz="3000" dirty="0">
              <a:latin typeface="Arial"/>
              <a:cs typeface="Arial"/>
            </a:endParaRPr>
          </a:p>
          <a:p>
            <a:pPr marL="683260" lvl="1" indent="-327025">
              <a:spcBef>
                <a:spcPts val="640"/>
              </a:spcBef>
              <a:buClr>
                <a:srgbClr val="3A812E"/>
              </a:buClr>
              <a:buSzPct val="59615"/>
              <a:buFont typeface="Wingdings"/>
              <a:buChar char=""/>
              <a:tabLst>
                <a:tab pos="683260" algn="l"/>
                <a:tab pos="683895" algn="l"/>
              </a:tabLst>
            </a:pPr>
            <a:r>
              <a:rPr lang="vi-VN" sz="2600" dirty="0">
                <a:latin typeface="Arial"/>
                <a:cs typeface="Arial"/>
              </a:rPr>
              <a:t>Còn </a:t>
            </a:r>
            <a:r>
              <a:rPr lang="vi-VN" sz="2600" spc="-5" dirty="0">
                <a:latin typeface="Arial"/>
                <a:cs typeface="Arial"/>
              </a:rPr>
              <a:t>được </a:t>
            </a:r>
            <a:r>
              <a:rPr lang="vi-VN" sz="2600" dirty="0">
                <a:latin typeface="Arial"/>
                <a:cs typeface="Arial"/>
              </a:rPr>
              <a:t>gọi </a:t>
            </a:r>
            <a:r>
              <a:rPr lang="vi-VN" sz="2600" spc="-5" dirty="0">
                <a:latin typeface="Arial"/>
                <a:cs typeface="Arial"/>
              </a:rPr>
              <a:t>là </a:t>
            </a:r>
            <a:r>
              <a:rPr lang="vi-VN" sz="2600" dirty="0">
                <a:latin typeface="Arial"/>
                <a:cs typeface="Arial"/>
              </a:rPr>
              <a:t>góc nhìn song</a:t>
            </a:r>
            <a:r>
              <a:rPr lang="vi-VN" sz="2600" spc="-35" dirty="0">
                <a:latin typeface="Arial"/>
                <a:cs typeface="Arial"/>
              </a:rPr>
              <a:t> </a:t>
            </a:r>
            <a:r>
              <a:rPr lang="vi-VN" sz="2600" spc="-5" dirty="0">
                <a:latin typeface="Arial"/>
                <a:cs typeface="Arial"/>
              </a:rPr>
              <a:t>hành</a:t>
            </a:r>
            <a:endParaRPr lang="vi-VN" sz="2600" dirty="0">
              <a:latin typeface="Arial"/>
              <a:cs typeface="Arial"/>
            </a:endParaRPr>
          </a:p>
          <a:p>
            <a:pPr marL="683260" marR="3683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Phản ánh các quá trình </a:t>
            </a:r>
            <a:r>
              <a:rPr lang="vi-VN" sz="2600" spc="-5" dirty="0">
                <a:latin typeface="Arial"/>
                <a:cs typeface="Arial"/>
              </a:rPr>
              <a:t>điều </a:t>
            </a:r>
            <a:r>
              <a:rPr lang="vi-VN" sz="2600" dirty="0">
                <a:latin typeface="Arial"/>
                <a:cs typeface="Arial"/>
              </a:rPr>
              <a:t>khiển, các quá </a:t>
            </a:r>
            <a:r>
              <a:rPr lang="vi-VN" sz="2600" spc="-5" dirty="0">
                <a:latin typeface="Arial"/>
                <a:cs typeface="Arial"/>
              </a:rPr>
              <a:t>trình  </a:t>
            </a:r>
            <a:r>
              <a:rPr lang="vi-VN" sz="2600" dirty="0">
                <a:latin typeface="Arial"/>
                <a:cs typeface="Arial"/>
              </a:rPr>
              <a:t>thực </a:t>
            </a:r>
            <a:r>
              <a:rPr lang="vi-VN" sz="2600" spc="-5" dirty="0">
                <a:latin typeface="Arial"/>
                <a:cs typeface="Arial"/>
              </a:rPr>
              <a:t>hiện, </a:t>
            </a:r>
            <a:r>
              <a:rPr lang="vi-VN" sz="2600" dirty="0">
                <a:latin typeface="Arial"/>
                <a:cs typeface="Arial"/>
              </a:rPr>
              <a:t>cho thấy sự </a:t>
            </a:r>
            <a:r>
              <a:rPr lang="vi-VN" sz="2600" spc="-5" dirty="0">
                <a:latin typeface="Arial"/>
                <a:cs typeface="Arial"/>
              </a:rPr>
              <a:t>hoạt động đồng bộ </a:t>
            </a:r>
            <a:r>
              <a:rPr lang="vi-VN" sz="2600" dirty="0">
                <a:latin typeface="Arial"/>
                <a:cs typeface="Arial"/>
              </a:rPr>
              <a:t>của </a:t>
            </a:r>
            <a:r>
              <a:rPr lang="vi-VN" sz="2600" spc="-5" dirty="0">
                <a:latin typeface="Arial"/>
                <a:cs typeface="Arial"/>
              </a:rPr>
              <a:t>hệ  </a:t>
            </a:r>
            <a:r>
              <a:rPr lang="vi-VN" sz="2600" dirty="0">
                <a:latin typeface="Arial"/>
                <a:cs typeface="Arial"/>
              </a:rPr>
              <a:t>thống</a:t>
            </a:r>
          </a:p>
          <a:p>
            <a:pPr marL="683260" marR="508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Được thể </a:t>
            </a:r>
            <a:r>
              <a:rPr lang="vi-VN" sz="2600" spc="-5" dirty="0">
                <a:latin typeface="Arial"/>
                <a:cs typeface="Arial"/>
              </a:rPr>
              <a:t>hiện </a:t>
            </a:r>
            <a:r>
              <a:rPr lang="vi-VN" sz="2600" dirty="0">
                <a:latin typeface="Arial"/>
                <a:cs typeface="Arial"/>
              </a:rPr>
              <a:t>(sử dụng) với các </a:t>
            </a:r>
            <a:r>
              <a:rPr lang="vi-VN" sz="2600" spc="-5" dirty="0">
                <a:latin typeface="Arial"/>
                <a:cs typeface="Arial"/>
              </a:rPr>
              <a:t>biểu </a:t>
            </a:r>
            <a:r>
              <a:rPr lang="vi-VN" sz="2600" dirty="0">
                <a:latin typeface="Arial"/>
                <a:cs typeface="Arial"/>
              </a:rPr>
              <a:t>đồ như  trong Góc nhìn thiết kế, tập </a:t>
            </a:r>
            <a:r>
              <a:rPr lang="vi-VN" sz="2600" spc="-5" dirty="0">
                <a:latin typeface="Arial"/>
                <a:cs typeface="Arial"/>
              </a:rPr>
              <a:t>trung </a:t>
            </a:r>
            <a:r>
              <a:rPr lang="vi-VN" sz="2600" dirty="0">
                <a:latin typeface="Arial"/>
                <a:cs typeface="Arial"/>
              </a:rPr>
              <a:t>vào các </a:t>
            </a:r>
            <a:r>
              <a:rPr lang="vi-VN" sz="2600" spc="-5" dirty="0">
                <a:latin typeface="Arial"/>
                <a:cs typeface="Arial"/>
              </a:rPr>
              <a:t>lớp </a:t>
            </a:r>
            <a:r>
              <a:rPr lang="vi-VN" sz="2600" dirty="0">
                <a:latin typeface="Arial"/>
                <a:cs typeface="Arial"/>
              </a:rPr>
              <a:t>chủ  động</a:t>
            </a:r>
            <a:endParaRPr lang="en-US" sz="2600" dirty="0">
              <a:latin typeface="Arial"/>
              <a:cs typeface="Arial"/>
            </a:endParaRPr>
          </a:p>
          <a:p>
            <a:pPr marL="683260" marR="5080" lvl="1" indent="-327025">
              <a:spcBef>
                <a:spcPts val="625"/>
              </a:spcBef>
              <a:buClr>
                <a:srgbClr val="3A812E"/>
              </a:buClr>
              <a:buSzPct val="59615"/>
              <a:buFont typeface="Wingdings"/>
              <a:buChar char=""/>
              <a:tabLst>
                <a:tab pos="683260" algn="l"/>
                <a:tab pos="683895" algn="l"/>
              </a:tabLst>
            </a:pPr>
            <a:r>
              <a:rPr lang="vi-VN" sz="2200" spc="-5" dirty="0">
                <a:latin typeface="Arial"/>
                <a:cs typeface="Arial"/>
              </a:rPr>
              <a:t>Lớp chủ động: Lớp biểu diễn cho các quá trình</a:t>
            </a:r>
            <a:r>
              <a:rPr lang="vi-VN" sz="2200" spc="35" dirty="0">
                <a:latin typeface="Arial"/>
                <a:cs typeface="Arial"/>
              </a:rPr>
              <a:t> </a:t>
            </a:r>
            <a:r>
              <a:rPr lang="vi-VN" sz="2200" spc="-5" dirty="0">
                <a:latin typeface="Arial"/>
                <a:cs typeface="Arial"/>
              </a:rPr>
              <a:t>điều</a:t>
            </a:r>
            <a:endParaRPr lang="vi-VN" sz="2200" dirty="0">
              <a:latin typeface="Arial"/>
              <a:cs typeface="Arial"/>
            </a:endParaRPr>
          </a:p>
          <a:p>
            <a:pPr marL="1035050">
              <a:spcBef>
                <a:spcPts val="5"/>
              </a:spcBef>
            </a:pPr>
            <a:r>
              <a:rPr lang="vi-VN" sz="2200" spc="-5" dirty="0">
                <a:latin typeface="Arial"/>
                <a:cs typeface="Arial"/>
              </a:rPr>
              <a:t>khiển và quá trình thực</a:t>
            </a:r>
            <a:r>
              <a:rPr lang="vi-VN" sz="2200" spc="10" dirty="0">
                <a:latin typeface="Arial"/>
                <a:cs typeface="Arial"/>
              </a:rPr>
              <a:t> </a:t>
            </a:r>
            <a:r>
              <a:rPr lang="vi-VN" sz="2200" spc="-10" dirty="0">
                <a:latin typeface="Arial"/>
                <a:cs typeface="Arial"/>
              </a:rPr>
              <a:t>hiện</a:t>
            </a:r>
            <a:endParaRPr lang="vi-VN" sz="22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32</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a:latin typeface="Times New Roman"/>
                <a:cs typeface="Times New Roman"/>
              </a:rPr>
              <a:t>Các </a:t>
            </a:r>
            <a:r>
              <a:rPr lang="en-US" sz="4200" spc="-100">
                <a:latin typeface="Times New Roman"/>
                <a:cs typeface="Times New Roman"/>
              </a:rPr>
              <a:t>góc </a:t>
            </a:r>
            <a:r>
              <a:rPr lang="en-US" sz="4200" spc="-25">
                <a:latin typeface="Times New Roman"/>
                <a:cs typeface="Times New Roman"/>
              </a:rPr>
              <a:t>nhìn </a:t>
            </a:r>
            <a:r>
              <a:rPr lang="en-US" sz="4200" spc="-95">
                <a:latin typeface="Times New Roman"/>
                <a:cs typeface="Times New Roman"/>
              </a:rPr>
              <a:t>c</a:t>
            </a:r>
            <a:r>
              <a:rPr lang="en-US" sz="4200" spc="-95">
                <a:latin typeface="Arial"/>
                <a:cs typeface="Arial"/>
              </a:rPr>
              <a:t>ủ</a:t>
            </a:r>
            <a:r>
              <a:rPr lang="en-US" sz="4200" spc="-95">
                <a:latin typeface="Times New Roman"/>
                <a:cs typeface="Times New Roman"/>
              </a:rPr>
              <a:t>a </a:t>
            </a:r>
            <a:r>
              <a:rPr lang="en-US" sz="4200" spc="-155">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423245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lgn="just">
              <a:spcBef>
                <a:spcPts val="675"/>
              </a:spcBef>
              <a:buClr>
                <a:srgbClr val="CC9900"/>
              </a:buClr>
              <a:buSzPct val="64583"/>
              <a:buFont typeface="Wingdings"/>
              <a:buChar char="◼"/>
              <a:tabLst>
                <a:tab pos="354965" algn="l"/>
                <a:tab pos="355600" algn="l"/>
              </a:tabLst>
            </a:pPr>
            <a:r>
              <a:rPr lang="vi-VN" sz="2400" b="1" dirty="0">
                <a:latin typeface="Arial"/>
                <a:cs typeface="Arial"/>
              </a:rPr>
              <a:t>Góc nhìn </a:t>
            </a:r>
            <a:r>
              <a:rPr lang="vi-VN" sz="2400" b="1" spc="-5" dirty="0">
                <a:latin typeface="Arial"/>
                <a:cs typeface="Arial"/>
              </a:rPr>
              <a:t>thực </a:t>
            </a:r>
            <a:r>
              <a:rPr lang="vi-VN" sz="2400" b="1" dirty="0">
                <a:latin typeface="Arial"/>
                <a:cs typeface="Arial"/>
              </a:rPr>
              <a:t>thi </a:t>
            </a:r>
            <a:r>
              <a:rPr lang="vi-VN" sz="2400" b="1" spc="-5" dirty="0">
                <a:latin typeface="Arial"/>
                <a:cs typeface="Arial"/>
              </a:rPr>
              <a:t>(Implementation</a:t>
            </a:r>
            <a:r>
              <a:rPr lang="vi-VN" sz="2400" b="1" spc="-60" dirty="0">
                <a:latin typeface="Arial"/>
                <a:cs typeface="Arial"/>
              </a:rPr>
              <a:t> </a:t>
            </a:r>
            <a:r>
              <a:rPr lang="vi-VN" sz="2400" b="1" dirty="0">
                <a:latin typeface="Arial"/>
                <a:cs typeface="Arial"/>
              </a:rPr>
              <a:t>view)</a:t>
            </a:r>
            <a:endParaRPr lang="vi-VN" sz="2400" dirty="0">
              <a:latin typeface="Arial"/>
              <a:cs typeface="Arial"/>
            </a:endParaRPr>
          </a:p>
          <a:p>
            <a:pPr marL="683260" marR="460375" lvl="1" indent="-327025" algn="just">
              <a:spcBef>
                <a:spcPts val="575"/>
              </a:spcBef>
              <a:buClr>
                <a:srgbClr val="3A812E"/>
              </a:buClr>
              <a:buSzPct val="60416"/>
              <a:buFont typeface="Wingdings"/>
              <a:buChar char=""/>
              <a:tabLst>
                <a:tab pos="683260" algn="l"/>
                <a:tab pos="683895" algn="l"/>
              </a:tabLst>
            </a:pPr>
            <a:r>
              <a:rPr lang="vi-VN" sz="2400" spc="-5" dirty="0">
                <a:latin typeface="Arial"/>
                <a:cs typeface="Arial"/>
              </a:rPr>
              <a:t>Còn được gọi là góc nhìn thành phần (Component  view)</a:t>
            </a:r>
            <a:endParaRPr lang="vi-VN" sz="2400" dirty="0">
              <a:latin typeface="Arial"/>
              <a:cs typeface="Arial"/>
            </a:endParaRPr>
          </a:p>
          <a:p>
            <a:pPr marL="683260" lvl="1" indent="-327025" algn="just">
              <a:spcBef>
                <a:spcPts val="580"/>
              </a:spcBef>
              <a:buClr>
                <a:srgbClr val="3A812E"/>
              </a:buClr>
              <a:buSzPct val="60416"/>
              <a:buFont typeface="Wingdings"/>
              <a:buChar char=""/>
              <a:tabLst>
                <a:tab pos="683260" algn="l"/>
                <a:tab pos="683895" algn="l"/>
              </a:tabLst>
            </a:pPr>
            <a:r>
              <a:rPr lang="vi-VN" sz="2400" spc="-5" dirty="0">
                <a:latin typeface="Arial"/>
                <a:cs typeface="Arial"/>
              </a:rPr>
              <a:t>Là góc nhìn đối </a:t>
            </a:r>
            <a:r>
              <a:rPr lang="vi-VN" sz="2400" dirty="0">
                <a:latin typeface="Arial"/>
                <a:cs typeface="Arial"/>
              </a:rPr>
              <a:t>với </a:t>
            </a:r>
            <a:r>
              <a:rPr lang="vi-VN" sz="2400" spc="-5" dirty="0">
                <a:latin typeface="Arial"/>
                <a:cs typeface="Arial"/>
              </a:rPr>
              <a:t>dạng phát hành </a:t>
            </a:r>
            <a:r>
              <a:rPr lang="vi-VN" sz="2400" dirty="0">
                <a:latin typeface="Arial"/>
                <a:cs typeface="Arial"/>
              </a:rPr>
              <a:t>của </a:t>
            </a:r>
            <a:r>
              <a:rPr lang="vi-VN" sz="2400" spc="-5" dirty="0">
                <a:latin typeface="Arial"/>
                <a:cs typeface="Arial"/>
              </a:rPr>
              <a:t>phần</a:t>
            </a:r>
            <a:r>
              <a:rPr lang="vi-VN" sz="2400" spc="-15" dirty="0">
                <a:latin typeface="Arial"/>
                <a:cs typeface="Arial"/>
              </a:rPr>
              <a:t> </a:t>
            </a:r>
            <a:r>
              <a:rPr lang="vi-VN" sz="2400" dirty="0">
                <a:latin typeface="Arial"/>
                <a:cs typeface="Arial"/>
              </a:rPr>
              <a:t>mềm</a:t>
            </a:r>
          </a:p>
          <a:p>
            <a:pPr marL="683260" marR="5080" lvl="1" indent="-327025" algn="just">
              <a:spcBef>
                <a:spcPts val="575"/>
              </a:spcBef>
              <a:buClr>
                <a:srgbClr val="3A812E"/>
              </a:buClr>
              <a:buSzPct val="60416"/>
              <a:buFont typeface="Wingdings"/>
              <a:buChar char=""/>
              <a:tabLst>
                <a:tab pos="683260" algn="l"/>
                <a:tab pos="683895" algn="l"/>
              </a:tabLst>
            </a:pPr>
            <a:r>
              <a:rPr lang="vi-VN" sz="2400" spc="-5" dirty="0">
                <a:latin typeface="Arial"/>
                <a:cs typeface="Arial"/>
              </a:rPr>
              <a:t>Cho </a:t>
            </a:r>
            <a:r>
              <a:rPr lang="vi-VN" sz="2400" dirty="0">
                <a:latin typeface="Arial"/>
                <a:cs typeface="Arial"/>
              </a:rPr>
              <a:t>thấy </a:t>
            </a:r>
            <a:r>
              <a:rPr lang="vi-VN" sz="2400" spc="-5" dirty="0">
                <a:latin typeface="Arial"/>
                <a:cs typeface="Arial"/>
              </a:rPr>
              <a:t>các thành phần </a:t>
            </a:r>
            <a:r>
              <a:rPr lang="vi-VN" sz="2400" dirty="0">
                <a:latin typeface="Arial"/>
                <a:cs typeface="Arial"/>
              </a:rPr>
              <a:t>và tập tin </a:t>
            </a:r>
            <a:r>
              <a:rPr lang="vi-VN" sz="2400" spc="-5" dirty="0">
                <a:latin typeface="Arial"/>
                <a:cs typeface="Arial"/>
              </a:rPr>
              <a:t>tương đối độc </a:t>
            </a:r>
            <a:r>
              <a:rPr lang="vi-VN" sz="2400" spc="-10" dirty="0">
                <a:latin typeface="Arial"/>
                <a:cs typeface="Arial"/>
              </a:rPr>
              <a:t>lập,  </a:t>
            </a:r>
            <a:r>
              <a:rPr lang="vi-VN" sz="2400" dirty="0">
                <a:latin typeface="Arial"/>
                <a:cs typeface="Arial"/>
              </a:rPr>
              <a:t>có thể </a:t>
            </a:r>
            <a:r>
              <a:rPr lang="vi-VN" sz="2400" spc="-5" dirty="0">
                <a:latin typeface="Arial"/>
                <a:cs typeface="Arial"/>
              </a:rPr>
              <a:t>lắp </a:t>
            </a:r>
            <a:r>
              <a:rPr lang="vi-VN" sz="2400" dirty="0">
                <a:latin typeface="Arial"/>
                <a:cs typeface="Arial"/>
              </a:rPr>
              <a:t>ráp </a:t>
            </a:r>
            <a:r>
              <a:rPr lang="vi-VN" sz="2400" spc="-5" dirty="0">
                <a:latin typeface="Arial"/>
                <a:cs typeface="Arial"/>
              </a:rPr>
              <a:t>để hệ thống </a:t>
            </a:r>
            <a:r>
              <a:rPr lang="vi-VN" sz="2400" dirty="0">
                <a:latin typeface="Arial"/>
                <a:cs typeface="Arial"/>
              </a:rPr>
              <a:t>chạy</a:t>
            </a:r>
            <a:r>
              <a:rPr lang="vi-VN" sz="2400" spc="-25" dirty="0">
                <a:latin typeface="Arial"/>
                <a:cs typeface="Arial"/>
              </a:rPr>
              <a:t> </a:t>
            </a:r>
            <a:r>
              <a:rPr lang="vi-VN" sz="2400" spc="-5" dirty="0">
                <a:latin typeface="Arial"/>
                <a:cs typeface="Arial"/>
              </a:rPr>
              <a:t>được</a:t>
            </a:r>
            <a:endParaRPr lang="vi-VN" sz="2400" dirty="0">
              <a:latin typeface="Arial"/>
              <a:cs typeface="Arial"/>
            </a:endParaRPr>
          </a:p>
          <a:p>
            <a:pPr marL="683260" marR="1001394" lvl="1" indent="-327025" algn="just">
              <a:spcBef>
                <a:spcPts val="580"/>
              </a:spcBef>
              <a:buClr>
                <a:srgbClr val="3A812E"/>
              </a:buClr>
              <a:buSzPct val="60416"/>
              <a:buFont typeface="Wingdings"/>
              <a:buChar char=""/>
              <a:tabLst>
                <a:tab pos="683260" algn="l"/>
                <a:tab pos="683895" algn="l"/>
              </a:tabLst>
            </a:pPr>
            <a:r>
              <a:rPr lang="vi-VN" sz="2400" spc="-5" dirty="0">
                <a:latin typeface="Arial"/>
                <a:cs typeface="Arial"/>
              </a:rPr>
              <a:t>Sắc thái tĩnh: Biểu đồ </a:t>
            </a:r>
            <a:r>
              <a:rPr lang="vi-VN" sz="2400" dirty="0">
                <a:latin typeface="Arial"/>
                <a:cs typeface="Arial"/>
              </a:rPr>
              <a:t>thành </a:t>
            </a:r>
            <a:r>
              <a:rPr lang="vi-VN" sz="2400" spc="-5" dirty="0">
                <a:latin typeface="Arial"/>
                <a:cs typeface="Arial"/>
              </a:rPr>
              <a:t>phần (Component  diagram)</a:t>
            </a:r>
            <a:endParaRPr lang="vi-VN" sz="2400" dirty="0">
              <a:latin typeface="Arial"/>
              <a:cs typeface="Arial"/>
            </a:endParaRPr>
          </a:p>
          <a:p>
            <a:pPr marL="683260" marR="578485" lvl="1" indent="-327025" algn="just">
              <a:spcBef>
                <a:spcPts val="575"/>
              </a:spcBef>
              <a:buClr>
                <a:srgbClr val="3A812E"/>
              </a:buClr>
              <a:buSzPct val="60416"/>
              <a:buFont typeface="Wingdings"/>
              <a:buChar char=""/>
              <a:tabLst>
                <a:tab pos="683895" algn="l"/>
              </a:tabLst>
            </a:pPr>
            <a:r>
              <a:rPr lang="vi-VN" sz="2400" spc="-5" dirty="0">
                <a:latin typeface="Arial"/>
                <a:cs typeface="Arial"/>
              </a:rPr>
              <a:t>Sắc </a:t>
            </a:r>
            <a:r>
              <a:rPr lang="vi-VN" sz="2400" dirty="0">
                <a:latin typeface="Arial"/>
                <a:cs typeface="Arial"/>
              </a:rPr>
              <a:t>thái </a:t>
            </a:r>
            <a:r>
              <a:rPr lang="vi-VN" sz="2400" spc="-5" dirty="0">
                <a:latin typeface="Arial"/>
                <a:cs typeface="Arial"/>
              </a:rPr>
              <a:t>động: Biểu đồ giao </a:t>
            </a:r>
            <a:r>
              <a:rPr lang="vi-VN" sz="2400" dirty="0">
                <a:latin typeface="Arial"/>
                <a:cs typeface="Arial"/>
              </a:rPr>
              <a:t>tiếp </a:t>
            </a:r>
            <a:r>
              <a:rPr lang="vi-VN" sz="2400" spc="-5" dirty="0">
                <a:latin typeface="Arial"/>
                <a:cs typeface="Arial"/>
              </a:rPr>
              <a:t>(Communication  diagram), Biểu đồ </a:t>
            </a:r>
            <a:r>
              <a:rPr lang="vi-VN" sz="2400" dirty="0">
                <a:latin typeface="Arial"/>
                <a:cs typeface="Arial"/>
              </a:rPr>
              <a:t>máy trạng thái (State </a:t>
            </a:r>
            <a:r>
              <a:rPr lang="vi-VN" sz="2400" spc="-5" dirty="0">
                <a:latin typeface="Arial"/>
                <a:cs typeface="Arial"/>
              </a:rPr>
              <a:t>diagram),  Biểu đồ hoạt động </a:t>
            </a:r>
            <a:r>
              <a:rPr lang="vi-VN" sz="2400" dirty="0">
                <a:latin typeface="Arial"/>
                <a:cs typeface="Arial"/>
              </a:rPr>
              <a:t>(Activity</a:t>
            </a:r>
            <a:r>
              <a:rPr lang="vi-VN" sz="2400" spc="10" dirty="0">
                <a:latin typeface="Arial"/>
                <a:cs typeface="Arial"/>
              </a:rPr>
              <a:t> </a:t>
            </a:r>
            <a:r>
              <a:rPr lang="vi-VN" sz="2400" spc="-10" dirty="0">
                <a:latin typeface="Arial"/>
                <a:cs typeface="Arial"/>
              </a:rPr>
              <a:t>diagram)</a:t>
            </a:r>
            <a:endParaRPr lang="vi-VN"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33</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a:latin typeface="Times New Roman"/>
                <a:cs typeface="Times New Roman"/>
              </a:rPr>
              <a:t>Các </a:t>
            </a:r>
            <a:r>
              <a:rPr lang="en-US" sz="4200" spc="-100">
                <a:latin typeface="Times New Roman"/>
                <a:cs typeface="Times New Roman"/>
              </a:rPr>
              <a:t>góc </a:t>
            </a:r>
            <a:r>
              <a:rPr lang="en-US" sz="4200" spc="-25">
                <a:latin typeface="Times New Roman"/>
                <a:cs typeface="Times New Roman"/>
              </a:rPr>
              <a:t>nhìn </a:t>
            </a:r>
            <a:r>
              <a:rPr lang="en-US" sz="4200" spc="-95">
                <a:latin typeface="Times New Roman"/>
                <a:cs typeface="Times New Roman"/>
              </a:rPr>
              <a:t>c</a:t>
            </a:r>
            <a:r>
              <a:rPr lang="en-US" sz="4200" spc="-95">
                <a:latin typeface="Arial"/>
                <a:cs typeface="Arial"/>
              </a:rPr>
              <a:t>ủ</a:t>
            </a:r>
            <a:r>
              <a:rPr lang="en-US" sz="4200" spc="-95">
                <a:latin typeface="Times New Roman"/>
                <a:cs typeface="Times New Roman"/>
              </a:rPr>
              <a:t>a </a:t>
            </a:r>
            <a:r>
              <a:rPr lang="en-US" sz="4200" spc="-155">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1560879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765407"/>
          </a:xfrm>
          <a:prstGeom prst="rect">
            <a:avLst/>
          </a:prstGeom>
        </p:spPr>
        <p:txBody>
          <a:bodyPr vert="horz" wrap="square" lIns="0" tIns="86360" rIns="0" bIns="0" rtlCol="0">
            <a:spAutoFit/>
          </a:bodyPr>
          <a:lstStyle/>
          <a:p>
            <a:pPr marL="355600" indent="-342900" algn="just">
              <a:spcBef>
                <a:spcPts val="1300"/>
              </a:spcBef>
              <a:buClr>
                <a:srgbClr val="CC9900"/>
              </a:buClr>
              <a:buSzPct val="64583"/>
              <a:buFont typeface="Wingdings"/>
              <a:buChar char="◼"/>
              <a:tabLst>
                <a:tab pos="354965" algn="l"/>
                <a:tab pos="355600" algn="l"/>
              </a:tabLst>
            </a:pPr>
            <a:r>
              <a:rPr lang="vi-VN" sz="2400" b="1" dirty="0">
                <a:latin typeface="Arial"/>
                <a:cs typeface="Arial"/>
              </a:rPr>
              <a:t>Góc nhìn triển </a:t>
            </a:r>
            <a:r>
              <a:rPr lang="vi-VN" sz="2400" b="1" spc="-5" dirty="0">
                <a:latin typeface="Arial"/>
                <a:cs typeface="Arial"/>
              </a:rPr>
              <a:t>khai (Deployment</a:t>
            </a:r>
            <a:r>
              <a:rPr lang="vi-VN" sz="2400" b="1" spc="-20" dirty="0">
                <a:latin typeface="Arial"/>
                <a:cs typeface="Arial"/>
              </a:rPr>
              <a:t> </a:t>
            </a:r>
            <a:r>
              <a:rPr lang="vi-VN" sz="2400" b="1" dirty="0">
                <a:latin typeface="Arial"/>
                <a:cs typeface="Arial"/>
              </a:rPr>
              <a:t>view)</a:t>
            </a:r>
            <a:endParaRPr lang="vi-VN" sz="2400" dirty="0">
              <a:latin typeface="Arial"/>
              <a:cs typeface="Arial"/>
            </a:endParaRPr>
          </a:p>
          <a:p>
            <a:pPr marL="683260" marR="44323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Là góc nhìn </a:t>
            </a:r>
            <a:r>
              <a:rPr lang="vi-VN" sz="2400" dirty="0">
                <a:latin typeface="Arial"/>
                <a:cs typeface="Arial"/>
              </a:rPr>
              <a:t>về kiến trúc </a:t>
            </a:r>
            <a:r>
              <a:rPr lang="vi-VN" sz="2400" spc="-5" dirty="0">
                <a:latin typeface="Arial"/>
                <a:cs typeface="Arial"/>
              </a:rPr>
              <a:t>phần </a:t>
            </a:r>
            <a:r>
              <a:rPr lang="vi-VN" sz="2400" dirty="0">
                <a:latin typeface="Arial"/>
                <a:cs typeface="Arial"/>
              </a:rPr>
              <a:t>cứng và </a:t>
            </a:r>
            <a:r>
              <a:rPr lang="vi-VN" sz="2400" spc="-5" dirty="0">
                <a:latin typeface="Arial"/>
                <a:cs typeface="Arial"/>
              </a:rPr>
              <a:t>nền </a:t>
            </a:r>
            <a:r>
              <a:rPr lang="vi-VN" sz="2400" dirty="0">
                <a:latin typeface="Arial"/>
                <a:cs typeface="Arial"/>
              </a:rPr>
              <a:t>tảng </a:t>
            </a:r>
            <a:r>
              <a:rPr lang="vi-VN" sz="2400" spc="-5" dirty="0">
                <a:latin typeface="Arial"/>
                <a:cs typeface="Arial"/>
              </a:rPr>
              <a:t>hạ  </a:t>
            </a:r>
            <a:r>
              <a:rPr lang="vi-VN" sz="2400" dirty="0">
                <a:latin typeface="Arial"/>
                <a:cs typeface="Arial"/>
              </a:rPr>
              <a:t>tầng mà trên </a:t>
            </a:r>
            <a:r>
              <a:rPr lang="vi-VN" sz="2400" spc="-5" dirty="0">
                <a:latin typeface="Arial"/>
                <a:cs typeface="Arial"/>
              </a:rPr>
              <a:t>đó hệ </a:t>
            </a:r>
            <a:r>
              <a:rPr lang="vi-VN" sz="2400" dirty="0">
                <a:latin typeface="Arial"/>
                <a:cs typeface="Arial"/>
              </a:rPr>
              <a:t>thống </a:t>
            </a:r>
            <a:r>
              <a:rPr lang="vi-VN" sz="2400" spc="-5" dirty="0">
                <a:latin typeface="Arial"/>
                <a:cs typeface="Arial"/>
              </a:rPr>
              <a:t>được </a:t>
            </a:r>
            <a:r>
              <a:rPr lang="vi-VN" sz="2400" dirty="0">
                <a:latin typeface="Arial"/>
                <a:cs typeface="Arial"/>
              </a:rPr>
              <a:t>triển</a:t>
            </a:r>
            <a:r>
              <a:rPr lang="vi-VN" sz="2400" spc="-55" dirty="0">
                <a:latin typeface="Arial"/>
                <a:cs typeface="Arial"/>
              </a:rPr>
              <a:t> </a:t>
            </a:r>
            <a:r>
              <a:rPr lang="vi-VN" sz="2400" dirty="0">
                <a:latin typeface="Arial"/>
                <a:cs typeface="Arial"/>
              </a:rPr>
              <a:t>khai</a:t>
            </a:r>
          </a:p>
          <a:p>
            <a:pPr marL="683260" marR="13970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Chỉ </a:t>
            </a:r>
            <a:r>
              <a:rPr lang="vi-VN" sz="2400" dirty="0">
                <a:latin typeface="Arial"/>
                <a:cs typeface="Arial"/>
              </a:rPr>
              <a:t>rõ sự </a:t>
            </a:r>
            <a:r>
              <a:rPr lang="vi-VN" sz="2400" spc="-5" dirty="0">
                <a:latin typeface="Arial"/>
                <a:cs typeface="Arial"/>
              </a:rPr>
              <a:t>phân bố, </a:t>
            </a:r>
            <a:r>
              <a:rPr lang="vi-VN" sz="2400" dirty="0">
                <a:latin typeface="Arial"/>
                <a:cs typeface="Arial"/>
              </a:rPr>
              <a:t>sắp </a:t>
            </a:r>
            <a:r>
              <a:rPr lang="vi-VN" sz="2400" spc="-5" dirty="0">
                <a:latin typeface="Arial"/>
                <a:cs typeface="Arial"/>
              </a:rPr>
              <a:t>đặt </a:t>
            </a:r>
            <a:r>
              <a:rPr lang="vi-VN" sz="2400" dirty="0">
                <a:latin typeface="Arial"/>
                <a:cs typeface="Arial"/>
              </a:rPr>
              <a:t>các thành </a:t>
            </a:r>
            <a:r>
              <a:rPr lang="vi-VN" sz="2400" spc="-5" dirty="0">
                <a:latin typeface="Arial"/>
                <a:cs typeface="Arial"/>
              </a:rPr>
              <a:t>phần </a:t>
            </a:r>
            <a:r>
              <a:rPr lang="vi-VN" sz="2400" dirty="0">
                <a:latin typeface="Arial"/>
                <a:cs typeface="Arial"/>
              </a:rPr>
              <a:t>của </a:t>
            </a:r>
            <a:r>
              <a:rPr lang="vi-VN" sz="2400" spc="-5" dirty="0">
                <a:latin typeface="Arial"/>
                <a:cs typeface="Arial"/>
              </a:rPr>
              <a:t>hệ  </a:t>
            </a:r>
            <a:r>
              <a:rPr lang="vi-VN" sz="2400" dirty="0">
                <a:latin typeface="Arial"/>
                <a:cs typeface="Arial"/>
              </a:rPr>
              <a:t>thống trên các </a:t>
            </a:r>
            <a:r>
              <a:rPr lang="vi-VN" sz="2400" spc="-5" dirty="0">
                <a:latin typeface="Arial"/>
                <a:cs typeface="Arial"/>
              </a:rPr>
              <a:t>đơn </a:t>
            </a:r>
            <a:r>
              <a:rPr lang="vi-VN" sz="2400" dirty="0">
                <a:latin typeface="Arial"/>
                <a:cs typeface="Arial"/>
              </a:rPr>
              <a:t>vị </a:t>
            </a:r>
            <a:r>
              <a:rPr lang="vi-VN" sz="2400" spc="-5" dirty="0">
                <a:latin typeface="Arial"/>
                <a:cs typeface="Arial"/>
              </a:rPr>
              <a:t>phần </a:t>
            </a:r>
            <a:r>
              <a:rPr lang="vi-VN" sz="2400" dirty="0">
                <a:latin typeface="Arial"/>
                <a:cs typeface="Arial"/>
              </a:rPr>
              <a:t>cứng và </a:t>
            </a:r>
            <a:r>
              <a:rPr lang="vi-VN" sz="2400" spc="-5" dirty="0">
                <a:latin typeface="Arial"/>
                <a:cs typeface="Arial"/>
              </a:rPr>
              <a:t>nền </a:t>
            </a:r>
            <a:r>
              <a:rPr lang="vi-VN" sz="2400" dirty="0">
                <a:latin typeface="Arial"/>
                <a:cs typeface="Arial"/>
              </a:rPr>
              <a:t>tảng </a:t>
            </a:r>
            <a:r>
              <a:rPr lang="vi-VN" sz="2400" spc="-5" dirty="0">
                <a:latin typeface="Arial"/>
                <a:cs typeface="Arial"/>
              </a:rPr>
              <a:t>hạ</a:t>
            </a:r>
            <a:r>
              <a:rPr lang="vi-VN" sz="2400" spc="-75" dirty="0">
                <a:latin typeface="Arial"/>
                <a:cs typeface="Arial"/>
              </a:rPr>
              <a:t> </a:t>
            </a:r>
            <a:r>
              <a:rPr lang="vi-VN" sz="2400" spc="-5" dirty="0">
                <a:latin typeface="Arial"/>
                <a:cs typeface="Arial"/>
              </a:rPr>
              <a:t>tầng</a:t>
            </a:r>
            <a:endParaRPr lang="vi-VN" sz="2400" dirty="0">
              <a:latin typeface="Arial"/>
              <a:cs typeface="Arial"/>
            </a:endParaRPr>
          </a:p>
          <a:p>
            <a:pPr marL="68326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Sắc </a:t>
            </a:r>
            <a:r>
              <a:rPr lang="vi-VN" sz="2400" dirty="0">
                <a:latin typeface="Arial"/>
                <a:cs typeface="Arial"/>
              </a:rPr>
              <a:t>thái </a:t>
            </a:r>
            <a:r>
              <a:rPr lang="vi-VN" sz="2400" spc="-10" dirty="0">
                <a:latin typeface="Arial"/>
                <a:cs typeface="Arial"/>
              </a:rPr>
              <a:t>tĩnh: </a:t>
            </a:r>
            <a:r>
              <a:rPr lang="vi-VN" sz="2400" spc="-5" dirty="0">
                <a:latin typeface="Arial"/>
                <a:cs typeface="Arial"/>
              </a:rPr>
              <a:t>Biểu đồ </a:t>
            </a:r>
            <a:r>
              <a:rPr lang="vi-VN" sz="2400" dirty="0">
                <a:latin typeface="Arial"/>
                <a:cs typeface="Arial"/>
              </a:rPr>
              <a:t>triển khai </a:t>
            </a:r>
            <a:r>
              <a:rPr lang="vi-VN" sz="2400" spc="-5" dirty="0">
                <a:latin typeface="Arial"/>
                <a:cs typeface="Arial"/>
              </a:rPr>
              <a:t>(Deployment</a:t>
            </a:r>
            <a:r>
              <a:rPr lang="vi-VN" sz="2400" spc="65" dirty="0">
                <a:latin typeface="Arial"/>
                <a:cs typeface="Arial"/>
              </a:rPr>
              <a:t> </a:t>
            </a:r>
            <a:r>
              <a:rPr lang="vi-VN" sz="2400" spc="-5" dirty="0">
                <a:latin typeface="Arial"/>
                <a:cs typeface="Arial"/>
              </a:rPr>
              <a:t>diagram)</a:t>
            </a:r>
            <a:endParaRPr lang="vi-VN" sz="2400" dirty="0">
              <a:latin typeface="Arial"/>
              <a:cs typeface="Arial"/>
            </a:endParaRPr>
          </a:p>
          <a:p>
            <a:pPr marL="683260" marR="633095" lvl="1" indent="-327025" algn="just">
              <a:spcBef>
                <a:spcPts val="1205"/>
              </a:spcBef>
              <a:buClr>
                <a:srgbClr val="3A812E"/>
              </a:buClr>
              <a:buSzPct val="60416"/>
              <a:buFont typeface="Wingdings"/>
              <a:buChar char=""/>
              <a:tabLst>
                <a:tab pos="683895" algn="l"/>
              </a:tabLst>
            </a:pPr>
            <a:r>
              <a:rPr lang="vi-VN" sz="2400" spc="-5" dirty="0">
                <a:latin typeface="Arial"/>
                <a:cs typeface="Arial"/>
              </a:rPr>
              <a:t>Sắc thái động: </a:t>
            </a:r>
            <a:r>
              <a:rPr lang="vi-VN" sz="2400" dirty="0">
                <a:latin typeface="Arial"/>
                <a:cs typeface="Arial"/>
              </a:rPr>
              <a:t>Biểu </a:t>
            </a:r>
            <a:r>
              <a:rPr lang="vi-VN" sz="2400" spc="-5" dirty="0">
                <a:latin typeface="Arial"/>
                <a:cs typeface="Arial"/>
              </a:rPr>
              <a:t>đồ giao </a:t>
            </a:r>
            <a:r>
              <a:rPr lang="vi-VN" sz="2400" dirty="0">
                <a:latin typeface="Arial"/>
                <a:cs typeface="Arial"/>
              </a:rPr>
              <a:t>tiếp </a:t>
            </a:r>
            <a:r>
              <a:rPr lang="vi-VN" sz="2400" spc="-5" dirty="0">
                <a:latin typeface="Arial"/>
                <a:cs typeface="Arial"/>
              </a:rPr>
              <a:t>(Communication  diagram), Biểu đồ </a:t>
            </a:r>
            <a:r>
              <a:rPr lang="vi-VN" sz="2400" dirty="0">
                <a:latin typeface="Arial"/>
                <a:cs typeface="Arial"/>
              </a:rPr>
              <a:t>máy trạng thái (State </a:t>
            </a:r>
            <a:r>
              <a:rPr lang="vi-VN" sz="2400" spc="-5" dirty="0">
                <a:latin typeface="Arial"/>
                <a:cs typeface="Arial"/>
              </a:rPr>
              <a:t>diagram),  Biểu đồ hoạt động (Activity</a:t>
            </a:r>
            <a:r>
              <a:rPr lang="vi-VN" sz="2400" spc="20" dirty="0">
                <a:latin typeface="Arial"/>
                <a:cs typeface="Arial"/>
              </a:rPr>
              <a:t> </a:t>
            </a:r>
            <a:r>
              <a:rPr lang="vi-VN" sz="2400" spc="-10" dirty="0">
                <a:latin typeface="Arial"/>
                <a:cs typeface="Arial"/>
              </a:rPr>
              <a:t>diagram)</a:t>
            </a:r>
            <a:endParaRPr lang="vi-VN"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34</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dirty="0" err="1">
                <a:latin typeface="Times New Roman"/>
                <a:cs typeface="Times New Roman"/>
              </a:rPr>
              <a:t>Các</a:t>
            </a:r>
            <a:r>
              <a:rPr lang="en-US" sz="4200" spc="-140" dirty="0">
                <a:latin typeface="Times New Roman"/>
                <a:cs typeface="Times New Roman"/>
              </a:rPr>
              <a:t> </a:t>
            </a:r>
            <a:r>
              <a:rPr lang="en-US" sz="4200" spc="-100" dirty="0" err="1">
                <a:latin typeface="Times New Roman"/>
                <a:cs typeface="Times New Roman"/>
              </a:rPr>
              <a:t>góc</a:t>
            </a:r>
            <a:r>
              <a:rPr lang="en-US" sz="4200" spc="-100" dirty="0">
                <a:latin typeface="Times New Roman"/>
                <a:cs typeface="Times New Roman"/>
              </a:rPr>
              <a:t> </a:t>
            </a:r>
            <a:r>
              <a:rPr lang="en-US" sz="4200" spc="-25" dirty="0" err="1">
                <a:latin typeface="Times New Roman"/>
                <a:cs typeface="Times New Roman"/>
              </a:rPr>
              <a:t>nhìn</a:t>
            </a:r>
            <a:r>
              <a:rPr lang="en-US" sz="4200" spc="-25" dirty="0">
                <a:latin typeface="Times New Roman"/>
                <a:cs typeface="Times New Roman"/>
              </a:rPr>
              <a:t> </a:t>
            </a:r>
            <a:r>
              <a:rPr lang="en-US" sz="4200" spc="-95" dirty="0" err="1">
                <a:latin typeface="Times New Roman"/>
                <a:cs typeface="Times New Roman"/>
              </a:rPr>
              <a:t>c</a:t>
            </a:r>
            <a:r>
              <a:rPr lang="en-US" sz="4200" spc="-95" dirty="0" err="1">
                <a:latin typeface="Arial"/>
                <a:cs typeface="Arial"/>
              </a:rPr>
              <a:t>ủ</a:t>
            </a:r>
            <a:r>
              <a:rPr lang="en-US" sz="4200" spc="-95" dirty="0" err="1">
                <a:latin typeface="Times New Roman"/>
                <a:cs typeface="Times New Roman"/>
              </a:rPr>
              <a:t>a</a:t>
            </a:r>
            <a:r>
              <a:rPr lang="en-US" sz="4200" spc="-95" dirty="0">
                <a:latin typeface="Times New Roman"/>
                <a:cs typeface="Times New Roman"/>
              </a:rPr>
              <a:t> </a:t>
            </a:r>
            <a:r>
              <a:rPr lang="en-US" sz="4200" spc="-155" dirty="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2949784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626235"/>
            <a:ext cx="7816850" cy="3043555"/>
          </a:xfrm>
          <a:prstGeom prst="rect">
            <a:avLst/>
          </a:prstGeom>
        </p:spPr>
        <p:txBody>
          <a:bodyPr vert="horz" wrap="square" lIns="0" tIns="12700" rIns="0" bIns="0" rtlCol="0">
            <a:spAutoFit/>
          </a:bodyPr>
          <a:lstStyle/>
          <a:p>
            <a:pPr marL="355600" marR="5080" indent="-342900" algn="just">
              <a:spcBef>
                <a:spcPts val="100"/>
              </a:spcBef>
              <a:buClr>
                <a:srgbClr val="CC9900"/>
              </a:buClr>
              <a:buSzPct val="64583"/>
              <a:buFont typeface="Wingdings"/>
              <a:buChar char="◼"/>
              <a:tabLst>
                <a:tab pos="354965" algn="l"/>
                <a:tab pos="355600" algn="l"/>
              </a:tabLst>
            </a:pPr>
            <a:r>
              <a:rPr sz="2400" spc="-5" dirty="0">
                <a:latin typeface="Arial"/>
                <a:cs typeface="Arial"/>
              </a:rPr>
              <a:t>Mỗi vai </a:t>
            </a:r>
            <a:r>
              <a:rPr sz="2400" dirty="0">
                <a:latin typeface="Arial"/>
                <a:cs typeface="Arial"/>
              </a:rPr>
              <a:t>trò trong tiến trình </a:t>
            </a:r>
            <a:r>
              <a:rPr sz="2400" spc="-5" dirty="0">
                <a:latin typeface="Arial"/>
                <a:cs typeface="Arial"/>
              </a:rPr>
              <a:t>phát </a:t>
            </a:r>
            <a:r>
              <a:rPr sz="2400" dirty="0">
                <a:latin typeface="Arial"/>
                <a:cs typeface="Arial"/>
              </a:rPr>
              <a:t>triển </a:t>
            </a:r>
            <a:r>
              <a:rPr sz="2400" spc="-5" dirty="0">
                <a:latin typeface="Arial"/>
                <a:cs typeface="Arial"/>
              </a:rPr>
              <a:t>hệ thống </a:t>
            </a:r>
            <a:r>
              <a:rPr sz="2400" dirty="0">
                <a:latin typeface="Arial"/>
                <a:cs typeface="Arial"/>
              </a:rPr>
              <a:t>(vd: </a:t>
            </a:r>
            <a:r>
              <a:rPr sz="2400" spc="-110" dirty="0">
                <a:latin typeface="Arial"/>
                <a:cs typeface="Arial"/>
              </a:rPr>
              <a:t>phân  </a:t>
            </a:r>
            <a:r>
              <a:rPr sz="2400" dirty="0">
                <a:latin typeface="Arial"/>
                <a:cs typeface="Arial"/>
              </a:rPr>
              <a:t>tích, </a:t>
            </a:r>
            <a:r>
              <a:rPr sz="2400" spc="-5" dirty="0">
                <a:latin typeface="Arial"/>
                <a:cs typeface="Arial"/>
              </a:rPr>
              <a:t>thiết </a:t>
            </a:r>
            <a:r>
              <a:rPr sz="2400" dirty="0">
                <a:latin typeface="Arial"/>
                <a:cs typeface="Arial"/>
              </a:rPr>
              <a:t>kế, tích </a:t>
            </a:r>
            <a:r>
              <a:rPr sz="2400" spc="-5" dirty="0">
                <a:latin typeface="Arial"/>
                <a:cs typeface="Arial"/>
              </a:rPr>
              <a:t>hợp, </a:t>
            </a:r>
            <a:r>
              <a:rPr sz="2400" dirty="0">
                <a:latin typeface="Arial"/>
                <a:cs typeface="Arial"/>
              </a:rPr>
              <a:t>kiểm </a:t>
            </a:r>
            <a:r>
              <a:rPr sz="2400" spc="-5" dirty="0">
                <a:latin typeface="Arial"/>
                <a:cs typeface="Arial"/>
              </a:rPr>
              <a:t>định, người dùng </a:t>
            </a:r>
            <a:r>
              <a:rPr sz="2400" dirty="0">
                <a:latin typeface="Arial"/>
                <a:cs typeface="Arial"/>
              </a:rPr>
              <a:t>cuối,…)  </a:t>
            </a:r>
            <a:r>
              <a:rPr sz="2400" spc="-5" dirty="0">
                <a:latin typeface="Arial"/>
                <a:cs typeface="Arial"/>
              </a:rPr>
              <a:t>thường </a:t>
            </a:r>
            <a:r>
              <a:rPr sz="2400" dirty="0">
                <a:latin typeface="Arial"/>
                <a:cs typeface="Arial"/>
              </a:rPr>
              <a:t>chỉ </a:t>
            </a:r>
            <a:r>
              <a:rPr sz="2400" spc="-5" dirty="0">
                <a:latin typeface="Arial"/>
                <a:cs typeface="Arial"/>
              </a:rPr>
              <a:t>quan </a:t>
            </a:r>
            <a:r>
              <a:rPr sz="2400" dirty="0">
                <a:latin typeface="Arial"/>
                <a:cs typeface="Arial"/>
              </a:rPr>
              <a:t>tâm tới một </a:t>
            </a:r>
            <a:r>
              <a:rPr sz="2400" spc="-5" dirty="0">
                <a:latin typeface="Arial"/>
                <a:cs typeface="Arial"/>
              </a:rPr>
              <a:t>góc nhìn nào đó </a:t>
            </a:r>
            <a:r>
              <a:rPr sz="2400" dirty="0">
                <a:latin typeface="Arial"/>
                <a:cs typeface="Arial"/>
              </a:rPr>
              <a:t>của </a:t>
            </a:r>
            <a:r>
              <a:rPr sz="2400" spc="-5" dirty="0">
                <a:latin typeface="Arial"/>
                <a:cs typeface="Arial"/>
              </a:rPr>
              <a:t>hệ  </a:t>
            </a:r>
            <a:r>
              <a:rPr sz="2400" dirty="0">
                <a:latin typeface="Arial"/>
                <a:cs typeface="Arial"/>
              </a:rPr>
              <a:t>thống</a:t>
            </a:r>
          </a:p>
          <a:p>
            <a:pPr marL="355600" indent="-342900" algn="just">
              <a:spcBef>
                <a:spcPts val="1800"/>
              </a:spcBef>
              <a:buClr>
                <a:srgbClr val="CC9900"/>
              </a:buClr>
              <a:buSzPct val="64583"/>
              <a:buFont typeface="Wingdings"/>
              <a:buChar char="◼"/>
              <a:tabLst>
                <a:tab pos="354965" algn="l"/>
                <a:tab pos="355600" algn="l"/>
              </a:tabLst>
            </a:pPr>
            <a:r>
              <a:rPr sz="2400" dirty="0">
                <a:latin typeface="Arial"/>
                <a:cs typeface="Arial"/>
              </a:rPr>
              <a:t>5 </a:t>
            </a:r>
            <a:r>
              <a:rPr sz="2400" spc="-5" dirty="0">
                <a:latin typeface="Arial"/>
                <a:cs typeface="Arial"/>
              </a:rPr>
              <a:t>góc nhìn </a:t>
            </a:r>
            <a:r>
              <a:rPr sz="2400" dirty="0">
                <a:latin typeface="Arial"/>
                <a:cs typeface="Arial"/>
              </a:rPr>
              <a:t>có sự </a:t>
            </a:r>
            <a:r>
              <a:rPr sz="2400" spc="-5" dirty="0">
                <a:latin typeface="Arial"/>
                <a:cs typeface="Arial"/>
              </a:rPr>
              <a:t>liên hệ </a:t>
            </a:r>
            <a:r>
              <a:rPr sz="2400" dirty="0">
                <a:latin typeface="Arial"/>
                <a:cs typeface="Arial"/>
              </a:rPr>
              <a:t>và </a:t>
            </a:r>
            <a:r>
              <a:rPr sz="2400" spc="-5" dirty="0">
                <a:latin typeface="Arial"/>
                <a:cs typeface="Arial"/>
              </a:rPr>
              <a:t>bổ </a:t>
            </a:r>
            <a:r>
              <a:rPr sz="2400" dirty="0">
                <a:latin typeface="Arial"/>
                <a:cs typeface="Arial"/>
              </a:rPr>
              <a:t>trợ </a:t>
            </a:r>
            <a:r>
              <a:rPr sz="2400" spc="-5" dirty="0">
                <a:latin typeface="Arial"/>
                <a:cs typeface="Arial"/>
              </a:rPr>
              <a:t>lẫn</a:t>
            </a:r>
            <a:r>
              <a:rPr sz="2400" spc="50" dirty="0">
                <a:latin typeface="Arial"/>
                <a:cs typeface="Arial"/>
              </a:rPr>
              <a:t> </a:t>
            </a:r>
            <a:r>
              <a:rPr sz="2400" spc="-5" dirty="0">
                <a:latin typeface="Arial"/>
                <a:cs typeface="Arial"/>
              </a:rPr>
              <a:t>nhau</a:t>
            </a:r>
            <a:endParaRPr sz="2400" dirty="0">
              <a:latin typeface="Arial"/>
              <a:cs typeface="Arial"/>
            </a:endParaRPr>
          </a:p>
          <a:p>
            <a:pPr marL="355600" indent="-342900" algn="just">
              <a:spcBef>
                <a:spcPts val="1800"/>
              </a:spcBef>
              <a:buClr>
                <a:srgbClr val="CC9900"/>
              </a:buClr>
              <a:buSzPct val="64583"/>
              <a:buFont typeface="Wingdings"/>
              <a:buChar char="◼"/>
              <a:tabLst>
                <a:tab pos="354965" algn="l"/>
                <a:tab pos="355600" algn="l"/>
              </a:tabLst>
            </a:pPr>
            <a:r>
              <a:rPr sz="2400" dirty="0">
                <a:latin typeface="Arial"/>
                <a:cs typeface="Arial"/>
              </a:rPr>
              <a:t>Góc </a:t>
            </a:r>
            <a:r>
              <a:rPr sz="2400" spc="-5" dirty="0">
                <a:latin typeface="Arial"/>
                <a:cs typeface="Arial"/>
              </a:rPr>
              <a:t>nhìn </a:t>
            </a:r>
            <a:r>
              <a:rPr sz="2400" dirty="0">
                <a:latin typeface="Arial"/>
                <a:cs typeface="Arial"/>
              </a:rPr>
              <a:t>ca sử </a:t>
            </a:r>
            <a:r>
              <a:rPr sz="2400" spc="-5" dirty="0">
                <a:latin typeface="Arial"/>
                <a:cs typeface="Arial"/>
              </a:rPr>
              <a:t>dụng </a:t>
            </a:r>
            <a:r>
              <a:rPr sz="2400" dirty="0">
                <a:latin typeface="Arial"/>
                <a:cs typeface="Arial"/>
              </a:rPr>
              <a:t>(Use case </a:t>
            </a:r>
            <a:r>
              <a:rPr sz="2400" spc="-5" dirty="0">
                <a:latin typeface="Arial"/>
                <a:cs typeface="Arial"/>
              </a:rPr>
              <a:t>view) </a:t>
            </a:r>
            <a:r>
              <a:rPr sz="2400" dirty="0">
                <a:latin typeface="Arial"/>
                <a:cs typeface="Arial"/>
              </a:rPr>
              <a:t>có </a:t>
            </a:r>
            <a:r>
              <a:rPr sz="2400" spc="-5" dirty="0">
                <a:latin typeface="Arial"/>
                <a:cs typeface="Arial"/>
              </a:rPr>
              <a:t>ảnh</a:t>
            </a:r>
            <a:r>
              <a:rPr sz="2400" spc="40" dirty="0">
                <a:latin typeface="Arial"/>
                <a:cs typeface="Arial"/>
              </a:rPr>
              <a:t> </a:t>
            </a:r>
            <a:r>
              <a:rPr sz="2400" spc="-5" dirty="0">
                <a:latin typeface="Arial"/>
                <a:cs typeface="Arial"/>
              </a:rPr>
              <a:t>hưởng</a:t>
            </a:r>
            <a:endParaRPr sz="2400" dirty="0">
              <a:latin typeface="Arial"/>
              <a:cs typeface="Arial"/>
            </a:endParaRPr>
          </a:p>
          <a:p>
            <a:pPr marL="355600" algn="just">
              <a:spcBef>
                <a:spcPts val="5"/>
              </a:spcBef>
            </a:pPr>
            <a:r>
              <a:rPr sz="2400" dirty="0">
                <a:latin typeface="Arial"/>
                <a:cs typeface="Arial"/>
              </a:rPr>
              <a:t>(liên </a:t>
            </a:r>
            <a:r>
              <a:rPr sz="2400" spc="-5" dirty="0">
                <a:latin typeface="Arial"/>
                <a:cs typeface="Arial"/>
              </a:rPr>
              <a:t>quan) đến </a:t>
            </a:r>
            <a:r>
              <a:rPr sz="2400" dirty="0">
                <a:latin typeface="Arial"/>
                <a:cs typeface="Arial"/>
              </a:rPr>
              <a:t>4 </a:t>
            </a:r>
            <a:r>
              <a:rPr sz="2400" spc="-5" dirty="0">
                <a:latin typeface="Arial"/>
                <a:cs typeface="Arial"/>
              </a:rPr>
              <a:t>góc nhìn </a:t>
            </a:r>
            <a:r>
              <a:rPr sz="2400" dirty="0">
                <a:latin typeface="Arial"/>
                <a:cs typeface="Arial"/>
              </a:rPr>
              <a:t>còn</a:t>
            </a:r>
            <a:r>
              <a:rPr sz="2400" spc="50" dirty="0">
                <a:latin typeface="Arial"/>
                <a:cs typeface="Arial"/>
              </a:rPr>
              <a:t> </a:t>
            </a:r>
            <a:r>
              <a:rPr sz="2400" spc="-5" dirty="0">
                <a:latin typeface="Arial"/>
                <a:cs typeface="Arial"/>
              </a:rPr>
              <a:t>lại</a:t>
            </a:r>
            <a:endParaRPr sz="2400" dirty="0">
              <a:latin typeface="Arial"/>
              <a:cs typeface="Arial"/>
            </a:endParaRPr>
          </a:p>
        </p:txBody>
      </p:sp>
      <p:sp>
        <p:nvSpPr>
          <p:cNvPr id="8" name="object 8"/>
          <p:cNvSpPr txBox="1">
            <a:spLocks noGrp="1"/>
          </p:cNvSpPr>
          <p:nvPr>
            <p:ph type="sldNum" sz="quarter" idx="4294967295"/>
          </p:nvPr>
        </p:nvSpPr>
        <p:spPr>
          <a:xfrm>
            <a:off x="9937751" y="647012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35</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dirty="0" err="1">
                <a:latin typeface="Times New Roman"/>
                <a:cs typeface="Times New Roman"/>
              </a:rPr>
              <a:t>Các</a:t>
            </a:r>
            <a:r>
              <a:rPr lang="en-US" sz="4200" spc="-140" dirty="0">
                <a:latin typeface="Times New Roman"/>
                <a:cs typeface="Times New Roman"/>
              </a:rPr>
              <a:t> </a:t>
            </a:r>
            <a:r>
              <a:rPr lang="en-US" sz="4200" spc="-100" dirty="0" err="1">
                <a:latin typeface="Times New Roman"/>
                <a:cs typeface="Times New Roman"/>
              </a:rPr>
              <a:t>góc</a:t>
            </a:r>
            <a:r>
              <a:rPr lang="en-US" sz="4200" spc="-100" dirty="0">
                <a:latin typeface="Times New Roman"/>
                <a:cs typeface="Times New Roman"/>
              </a:rPr>
              <a:t> </a:t>
            </a:r>
            <a:r>
              <a:rPr lang="en-US" sz="4200" spc="-25" dirty="0" err="1">
                <a:latin typeface="Times New Roman"/>
                <a:cs typeface="Times New Roman"/>
              </a:rPr>
              <a:t>nhìn</a:t>
            </a:r>
            <a:r>
              <a:rPr lang="en-US" sz="4200" spc="-25" dirty="0">
                <a:latin typeface="Times New Roman"/>
                <a:cs typeface="Times New Roman"/>
              </a:rPr>
              <a:t> </a:t>
            </a:r>
            <a:r>
              <a:rPr lang="en-US" sz="4200" spc="-95" dirty="0" err="1">
                <a:latin typeface="Times New Roman"/>
                <a:cs typeface="Times New Roman"/>
              </a:rPr>
              <a:t>c</a:t>
            </a:r>
            <a:r>
              <a:rPr lang="en-US" sz="4200" spc="-95" dirty="0" err="1">
                <a:latin typeface="Arial"/>
                <a:cs typeface="Arial"/>
              </a:rPr>
              <a:t>ủ</a:t>
            </a:r>
            <a:r>
              <a:rPr lang="en-US" sz="4200" spc="-95" dirty="0" err="1">
                <a:latin typeface="Times New Roman"/>
                <a:cs typeface="Times New Roman"/>
              </a:rPr>
              <a:t>a</a:t>
            </a:r>
            <a:r>
              <a:rPr lang="en-US" sz="4200" spc="-95" dirty="0">
                <a:latin typeface="Times New Roman"/>
                <a:cs typeface="Times New Roman"/>
              </a:rPr>
              <a:t> </a:t>
            </a:r>
            <a:r>
              <a:rPr lang="en-US" sz="4200" spc="-155" dirty="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2254638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noFill/>
          </a:ln>
        </p:spPr>
        <p:txBody>
          <a:bodyPr vert="horz" wrap="square" lIns="0" tIns="84455" rIns="0" bIns="0" rtlCol="0" anchor="t">
            <a:spAutoFit/>
          </a:bodyPr>
          <a:lstStyle/>
          <a:p>
            <a:pPr marL="166370">
              <a:spcBef>
                <a:spcPts val="665"/>
              </a:spcBef>
              <a:tabLst>
                <a:tab pos="3806190" algn="l"/>
              </a:tabLst>
            </a:pPr>
            <a:r>
              <a:rPr sz="4200" spc="-100" dirty="0">
                <a:latin typeface="Times New Roman"/>
                <a:cs typeface="Times New Roman"/>
              </a:rPr>
              <a:t>Mô </a:t>
            </a:r>
            <a:r>
              <a:rPr sz="4200" spc="-25" dirty="0">
                <a:latin typeface="Times New Roman"/>
                <a:cs typeface="Times New Roman"/>
              </a:rPr>
              <a:t>hình</a:t>
            </a:r>
            <a:r>
              <a:rPr sz="4200" spc="80" dirty="0">
                <a:latin typeface="Times New Roman"/>
                <a:cs typeface="Times New Roman"/>
              </a:rPr>
              <a:t> </a:t>
            </a:r>
            <a:r>
              <a:rPr sz="4200" spc="-30" dirty="0">
                <a:latin typeface="Times New Roman"/>
                <a:cs typeface="Times New Roman"/>
              </a:rPr>
              <a:t>hóa</a:t>
            </a:r>
            <a:r>
              <a:rPr sz="4200" dirty="0">
                <a:latin typeface="Times New Roman"/>
                <a:cs typeface="Times New Roman"/>
              </a:rPr>
              <a:t> </a:t>
            </a:r>
            <a:r>
              <a:rPr sz="4200" spc="-190" dirty="0">
                <a:latin typeface="Times New Roman"/>
                <a:cs typeface="Times New Roman"/>
              </a:rPr>
              <a:t>v</a:t>
            </a:r>
            <a:r>
              <a:rPr sz="4200" spc="-190" dirty="0">
                <a:latin typeface="Arial"/>
                <a:cs typeface="Arial"/>
              </a:rPr>
              <a:t>ớ</a:t>
            </a:r>
            <a:r>
              <a:rPr sz="4200" spc="-190" dirty="0">
                <a:latin typeface="Times New Roman"/>
                <a:cs typeface="Times New Roman"/>
              </a:rPr>
              <a:t>i	</a:t>
            </a:r>
            <a:r>
              <a:rPr sz="4200" spc="-160" dirty="0">
                <a:latin typeface="Times New Roman"/>
                <a:cs typeface="Times New Roman"/>
              </a:rPr>
              <a:t>UML</a:t>
            </a:r>
            <a:endParaRPr sz="4200" dirty="0">
              <a:latin typeface="Times New Roman"/>
              <a:cs typeface="Times New Roman"/>
            </a:endParaRPr>
          </a:p>
        </p:txBody>
      </p:sp>
      <p:sp>
        <p:nvSpPr>
          <p:cNvPr id="3" name="object 3"/>
          <p:cNvSpPr txBox="1"/>
          <p:nvPr/>
        </p:nvSpPr>
        <p:spPr>
          <a:xfrm>
            <a:off x="2059941" y="1399603"/>
            <a:ext cx="7795895" cy="4645660"/>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dirty="0">
                <a:latin typeface="Arial"/>
                <a:cs typeface="Arial"/>
              </a:rPr>
              <a:t>Mô </a:t>
            </a:r>
            <a:r>
              <a:rPr sz="2400" spc="-5" dirty="0">
                <a:latin typeface="Arial"/>
                <a:cs typeface="Arial"/>
              </a:rPr>
              <a:t>hình hóa hệ thống theo nhiều góc</a:t>
            </a:r>
            <a:r>
              <a:rPr sz="2400" spc="65" dirty="0">
                <a:latin typeface="Arial"/>
                <a:cs typeface="Arial"/>
              </a:rPr>
              <a:t> </a:t>
            </a:r>
            <a:r>
              <a:rPr sz="2400" spc="-5" dirty="0">
                <a:latin typeface="Arial"/>
                <a:cs typeface="Arial"/>
              </a:rPr>
              <a:t>nhìn</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Có </a:t>
            </a:r>
            <a:r>
              <a:rPr sz="2400" dirty="0">
                <a:latin typeface="Arial"/>
                <a:cs typeface="Arial"/>
              </a:rPr>
              <a:t>thể sử </a:t>
            </a:r>
            <a:r>
              <a:rPr sz="2400" spc="-5" dirty="0">
                <a:latin typeface="Arial"/>
                <a:cs typeface="Arial"/>
              </a:rPr>
              <a:t>dụng </a:t>
            </a:r>
            <a:r>
              <a:rPr sz="2400" dirty="0">
                <a:latin typeface="Arial"/>
                <a:cs typeface="Arial"/>
              </a:rPr>
              <a:t>5 </a:t>
            </a:r>
            <a:r>
              <a:rPr sz="2400" spc="-5" dirty="0">
                <a:latin typeface="Arial"/>
                <a:cs typeface="Arial"/>
              </a:rPr>
              <a:t>góc nhìn đối </a:t>
            </a:r>
            <a:r>
              <a:rPr sz="2400" dirty="0">
                <a:latin typeface="Arial"/>
                <a:cs typeface="Arial"/>
              </a:rPr>
              <a:t>với </a:t>
            </a:r>
            <a:r>
              <a:rPr sz="2400" spc="-5" dirty="0">
                <a:latin typeface="Arial"/>
                <a:cs typeface="Arial"/>
              </a:rPr>
              <a:t>hệ</a:t>
            </a:r>
            <a:r>
              <a:rPr sz="2400" spc="-40" dirty="0">
                <a:latin typeface="Arial"/>
                <a:cs typeface="Arial"/>
              </a:rPr>
              <a:t> </a:t>
            </a:r>
            <a:r>
              <a:rPr sz="2400" spc="-5" dirty="0">
                <a:latin typeface="Arial"/>
                <a:cs typeface="Arial"/>
              </a:rPr>
              <a:t>thống</a:t>
            </a:r>
            <a:endParaRPr sz="2400">
              <a:latin typeface="Arial"/>
              <a:cs typeface="Arial"/>
            </a:endParaRPr>
          </a:p>
          <a:p>
            <a:pPr marL="683260" marR="19050" lvl="1" indent="-327025">
              <a:spcBef>
                <a:spcPts val="575"/>
              </a:spcBef>
              <a:buClr>
                <a:srgbClr val="3A812E"/>
              </a:buClr>
              <a:buSzPct val="60416"/>
              <a:buFont typeface="Wingdings"/>
              <a:buChar char=""/>
              <a:tabLst>
                <a:tab pos="683260" algn="l"/>
                <a:tab pos="683895" algn="l"/>
              </a:tabLst>
            </a:pPr>
            <a:r>
              <a:rPr sz="2400" dirty="0">
                <a:latin typeface="Arial"/>
                <a:cs typeface="Arial"/>
              </a:rPr>
              <a:t>Tùy vào </a:t>
            </a:r>
            <a:r>
              <a:rPr sz="2400" spc="-5" dirty="0">
                <a:latin typeface="Arial"/>
                <a:cs typeface="Arial"/>
              </a:rPr>
              <a:t>hệ </a:t>
            </a:r>
            <a:r>
              <a:rPr sz="2400" dirty="0">
                <a:latin typeface="Arial"/>
                <a:cs typeface="Arial"/>
              </a:rPr>
              <a:t>thống </a:t>
            </a:r>
            <a:r>
              <a:rPr sz="2400" spc="-5" dirty="0">
                <a:latin typeface="Arial"/>
                <a:cs typeface="Arial"/>
              </a:rPr>
              <a:t>nhỏ/lớn, đơn giản/phức </a:t>
            </a:r>
            <a:r>
              <a:rPr sz="2400" dirty="0">
                <a:latin typeface="Arial"/>
                <a:cs typeface="Arial"/>
              </a:rPr>
              <a:t>tạp =&gt;  Quyết </a:t>
            </a:r>
            <a:r>
              <a:rPr sz="2400" spc="-5" dirty="0">
                <a:latin typeface="Arial"/>
                <a:cs typeface="Arial"/>
              </a:rPr>
              <a:t>định </a:t>
            </a:r>
            <a:r>
              <a:rPr sz="2400" dirty="0">
                <a:latin typeface="Arial"/>
                <a:cs typeface="Arial"/>
              </a:rPr>
              <a:t>mô tả </a:t>
            </a:r>
            <a:r>
              <a:rPr sz="2400" spc="-5" dirty="0">
                <a:latin typeface="Arial"/>
                <a:cs typeface="Arial"/>
              </a:rPr>
              <a:t>hệ thống </a:t>
            </a:r>
            <a:r>
              <a:rPr sz="2400" dirty="0">
                <a:latin typeface="Arial"/>
                <a:cs typeface="Arial"/>
              </a:rPr>
              <a:t>theo </a:t>
            </a:r>
            <a:r>
              <a:rPr sz="2400" spc="-5" dirty="0">
                <a:latin typeface="Arial"/>
                <a:cs typeface="Arial"/>
              </a:rPr>
              <a:t>những góc nhìn phù  hợp</a:t>
            </a:r>
            <a:endParaRPr sz="2400">
              <a:latin typeface="Arial"/>
              <a:cs typeface="Arial"/>
            </a:endParaRPr>
          </a:p>
          <a:p>
            <a:pPr marL="355600" indent="-342900">
              <a:spcBef>
                <a:spcPts val="1800"/>
              </a:spcBef>
              <a:buClr>
                <a:srgbClr val="CC9900"/>
              </a:buClr>
              <a:buSzPct val="64583"/>
              <a:buFont typeface="Wingdings"/>
              <a:buChar char="◼"/>
              <a:tabLst>
                <a:tab pos="354965" algn="l"/>
                <a:tab pos="355600" algn="l"/>
              </a:tabLst>
            </a:pPr>
            <a:r>
              <a:rPr sz="2400" dirty="0">
                <a:latin typeface="Arial"/>
                <a:cs typeface="Arial"/>
              </a:rPr>
              <a:t>Mô </a:t>
            </a:r>
            <a:r>
              <a:rPr sz="2400" spc="-5" dirty="0">
                <a:latin typeface="Arial"/>
                <a:cs typeface="Arial"/>
              </a:rPr>
              <a:t>hình hóa hệ thống theo nhiều </a:t>
            </a:r>
            <a:r>
              <a:rPr sz="2400" dirty="0">
                <a:latin typeface="Arial"/>
                <a:cs typeface="Arial"/>
              </a:rPr>
              <a:t>mức </a:t>
            </a:r>
            <a:r>
              <a:rPr sz="2400" spc="-5" dirty="0">
                <a:latin typeface="Arial"/>
                <a:cs typeface="Arial"/>
              </a:rPr>
              <a:t>độ </a:t>
            </a:r>
            <a:r>
              <a:rPr sz="2400" dirty="0">
                <a:latin typeface="Arial"/>
                <a:cs typeface="Arial"/>
              </a:rPr>
              <a:t>trừu</a:t>
            </a:r>
            <a:r>
              <a:rPr sz="2400" spc="70" dirty="0">
                <a:latin typeface="Arial"/>
                <a:cs typeface="Arial"/>
              </a:rPr>
              <a:t> </a:t>
            </a:r>
            <a:r>
              <a:rPr sz="2400" dirty="0">
                <a:latin typeface="Arial"/>
                <a:cs typeface="Arial"/>
              </a:rPr>
              <a:t>tượng</a:t>
            </a:r>
            <a:endParaRPr sz="2400">
              <a:latin typeface="Arial"/>
              <a:cs typeface="Arial"/>
            </a:endParaRPr>
          </a:p>
          <a:p>
            <a:pPr marL="355600">
              <a:spcBef>
                <a:spcPts val="5"/>
              </a:spcBef>
            </a:pPr>
            <a:r>
              <a:rPr sz="2400" spc="-5" dirty="0">
                <a:latin typeface="Arial"/>
                <a:cs typeface="Arial"/>
              </a:rPr>
              <a:t>hóa khác nhau </a:t>
            </a:r>
            <a:r>
              <a:rPr sz="2400" dirty="0">
                <a:latin typeface="Arial"/>
                <a:cs typeface="Arial"/>
              </a:rPr>
              <a:t>(different abstraction</a:t>
            </a:r>
            <a:r>
              <a:rPr sz="2400" spc="60" dirty="0">
                <a:latin typeface="Arial"/>
                <a:cs typeface="Arial"/>
              </a:rPr>
              <a:t> </a:t>
            </a:r>
            <a:r>
              <a:rPr sz="2400" spc="-5" dirty="0">
                <a:latin typeface="Arial"/>
                <a:cs typeface="Arial"/>
              </a:rPr>
              <a:t>levels)</a:t>
            </a:r>
            <a:endParaRPr sz="2400">
              <a:latin typeface="Arial"/>
              <a:cs typeface="Arial"/>
            </a:endParaRPr>
          </a:p>
          <a:p>
            <a:pPr marL="683260" marR="140335" lvl="1" indent="-327025">
              <a:spcBef>
                <a:spcPts val="575"/>
              </a:spcBef>
              <a:buClr>
                <a:srgbClr val="3A812E"/>
              </a:buClr>
              <a:buSzPct val="60416"/>
              <a:buFont typeface="Wingdings"/>
              <a:buChar char=""/>
              <a:tabLst>
                <a:tab pos="683260" algn="l"/>
                <a:tab pos="683895" algn="l"/>
              </a:tabLst>
            </a:pPr>
            <a:r>
              <a:rPr sz="2400" dirty="0">
                <a:latin typeface="Arial"/>
                <a:cs typeface="Arial"/>
              </a:rPr>
              <a:t>Tùy thuộc vào </a:t>
            </a:r>
            <a:r>
              <a:rPr sz="2400" spc="-5" dirty="0">
                <a:latin typeface="Arial"/>
                <a:cs typeface="Arial"/>
              </a:rPr>
              <a:t>giai đoạn </a:t>
            </a:r>
            <a:r>
              <a:rPr sz="2400" dirty="0">
                <a:latin typeface="Arial"/>
                <a:cs typeface="Arial"/>
              </a:rPr>
              <a:t>(của </a:t>
            </a:r>
            <a:r>
              <a:rPr sz="2400" spc="-5" dirty="0">
                <a:latin typeface="Arial"/>
                <a:cs typeface="Arial"/>
              </a:rPr>
              <a:t>tiến </a:t>
            </a:r>
            <a:r>
              <a:rPr sz="2400" dirty="0">
                <a:latin typeface="Arial"/>
                <a:cs typeface="Arial"/>
              </a:rPr>
              <a:t>trình </a:t>
            </a:r>
            <a:r>
              <a:rPr sz="2400" spc="-5" dirty="0">
                <a:latin typeface="Arial"/>
                <a:cs typeface="Arial"/>
              </a:rPr>
              <a:t>phát triển hệ  </a:t>
            </a:r>
            <a:r>
              <a:rPr sz="2400" dirty="0">
                <a:latin typeface="Arial"/>
                <a:cs typeface="Arial"/>
              </a:rPr>
              <a:t>thống) và </a:t>
            </a:r>
            <a:r>
              <a:rPr sz="2400" spc="-5" dirty="0">
                <a:latin typeface="Arial"/>
                <a:cs typeface="Arial"/>
              </a:rPr>
              <a:t>nhu </a:t>
            </a:r>
            <a:r>
              <a:rPr sz="2400" dirty="0">
                <a:latin typeface="Arial"/>
                <a:cs typeface="Arial"/>
              </a:rPr>
              <a:t>cầu sử</a:t>
            </a:r>
            <a:r>
              <a:rPr sz="2400" spc="-10" dirty="0">
                <a:latin typeface="Arial"/>
                <a:cs typeface="Arial"/>
              </a:rPr>
              <a:t> </a:t>
            </a:r>
            <a:r>
              <a:rPr sz="2400" spc="-5" dirty="0">
                <a:latin typeface="Arial"/>
                <a:cs typeface="Arial"/>
              </a:rPr>
              <a:t>dụng</a:t>
            </a:r>
            <a:endParaRPr sz="2400">
              <a:latin typeface="Arial"/>
              <a:cs typeface="Arial"/>
            </a:endParaRPr>
          </a:p>
          <a:p>
            <a:pPr marL="683260" marR="5080" lvl="1" indent="-327025">
              <a:spcBef>
                <a:spcPts val="580"/>
              </a:spcBef>
              <a:buClr>
                <a:srgbClr val="3A812E"/>
              </a:buClr>
              <a:buSzPct val="60416"/>
              <a:buFont typeface="Wingdings"/>
              <a:buChar char=""/>
              <a:tabLst>
                <a:tab pos="683260" algn="l"/>
                <a:tab pos="683895" algn="l"/>
              </a:tabLst>
            </a:pPr>
            <a:r>
              <a:rPr sz="2400" spc="-5" dirty="0">
                <a:latin typeface="Arial"/>
                <a:cs typeface="Arial"/>
              </a:rPr>
              <a:t>Có </a:t>
            </a:r>
            <a:r>
              <a:rPr sz="2400" dirty="0">
                <a:latin typeface="Arial"/>
                <a:cs typeface="Arial"/>
              </a:rPr>
              <a:t>thể ở mức khái </a:t>
            </a:r>
            <a:r>
              <a:rPr sz="2400" spc="-5" dirty="0">
                <a:latin typeface="Arial"/>
                <a:cs typeface="Arial"/>
              </a:rPr>
              <a:t>quát (logical/overview level) hoặc  </a:t>
            </a:r>
            <a:r>
              <a:rPr sz="2400" dirty="0">
                <a:latin typeface="Arial"/>
                <a:cs typeface="Arial"/>
              </a:rPr>
              <a:t>ở mức chi </a:t>
            </a:r>
            <a:r>
              <a:rPr sz="2400" spc="-5" dirty="0">
                <a:latin typeface="Arial"/>
                <a:cs typeface="Arial"/>
              </a:rPr>
              <a:t>tiết (detailed</a:t>
            </a:r>
            <a:r>
              <a:rPr sz="2400" spc="5" dirty="0">
                <a:latin typeface="Arial"/>
                <a:cs typeface="Arial"/>
              </a:rPr>
              <a:t> </a:t>
            </a:r>
            <a:r>
              <a:rPr sz="2400" spc="-5" dirty="0">
                <a:latin typeface="Arial"/>
                <a:cs typeface="Arial"/>
              </a:rPr>
              <a:t>level)</a:t>
            </a:r>
            <a:endParaRPr sz="2400">
              <a:latin typeface="Arial"/>
              <a:cs typeface="Arial"/>
            </a:endParaRPr>
          </a:p>
        </p:txBody>
      </p:sp>
      <p:sp>
        <p:nvSpPr>
          <p:cNvPr id="8" name="object 8"/>
          <p:cNvSpPr txBox="1">
            <a:spLocks noGrp="1"/>
          </p:cNvSpPr>
          <p:nvPr>
            <p:ph type="sldNum" sz="quarter" idx="4294967295"/>
          </p:nvPr>
        </p:nvSpPr>
        <p:spPr>
          <a:xfrm>
            <a:off x="9937751" y="6470120"/>
            <a:ext cx="1111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36</a:t>
            </a:fld>
            <a:endParaRPr spc="-40" dirty="0"/>
          </a:p>
        </p:txBody>
      </p:sp>
    </p:spTree>
    <p:extLst>
      <p:ext uri="{BB962C8B-B14F-4D97-AF65-F5344CB8AC3E}">
        <p14:creationId xmlns:p14="http://schemas.microsoft.com/office/powerpoint/2010/main" val="2564292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37</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pic>
        <p:nvPicPr>
          <p:cNvPr id="5" name="Picture 4"/>
          <p:cNvPicPr>
            <a:picLocks noChangeAspect="1"/>
          </p:cNvPicPr>
          <p:nvPr/>
        </p:nvPicPr>
        <p:blipFill>
          <a:blip r:embed="rId2"/>
          <a:stretch>
            <a:fillRect/>
          </a:stretch>
        </p:blipFill>
        <p:spPr>
          <a:xfrm>
            <a:off x="914400" y="1752600"/>
            <a:ext cx="5695950" cy="3867150"/>
          </a:xfrm>
          <a:prstGeom prst="rect">
            <a:avLst/>
          </a:prstGeom>
        </p:spPr>
      </p:pic>
      <p:pic>
        <p:nvPicPr>
          <p:cNvPr id="6" name="Picture 5"/>
          <p:cNvPicPr>
            <a:picLocks noChangeAspect="1"/>
          </p:cNvPicPr>
          <p:nvPr/>
        </p:nvPicPr>
        <p:blipFill>
          <a:blip r:embed="rId3"/>
          <a:stretch>
            <a:fillRect/>
          </a:stretch>
        </p:blipFill>
        <p:spPr>
          <a:xfrm>
            <a:off x="7010400" y="2209800"/>
            <a:ext cx="4727831" cy="2305050"/>
          </a:xfrm>
          <a:prstGeom prst="rect">
            <a:avLst/>
          </a:prstGeom>
        </p:spPr>
      </p:pic>
      <p:sp>
        <p:nvSpPr>
          <p:cNvPr id="7" name="TextBox 6"/>
          <p:cNvSpPr txBox="1"/>
          <p:nvPr/>
        </p:nvSpPr>
        <p:spPr>
          <a:xfrm>
            <a:off x="2238375" y="5704847"/>
            <a:ext cx="3048000" cy="369332"/>
          </a:xfrm>
          <a:prstGeom prst="rect">
            <a:avLst/>
          </a:prstGeom>
          <a:noFill/>
        </p:spPr>
        <p:txBody>
          <a:bodyPr wrap="square" rtlCol="0">
            <a:spAutoFit/>
          </a:bodyPr>
          <a:lstStyle/>
          <a:p>
            <a:r>
              <a:rPr lang="en-US" dirty="0" err="1"/>
              <a:t>Một</a:t>
            </a:r>
            <a:r>
              <a:rPr lang="en-US" dirty="0"/>
              <a:t> </a:t>
            </a:r>
            <a:r>
              <a:rPr lang="en-US" dirty="0" err="1"/>
              <a:t>số</a:t>
            </a:r>
            <a:r>
              <a:rPr lang="en-US" dirty="0"/>
              <a:t> </a:t>
            </a:r>
            <a:r>
              <a:rPr lang="en-US" dirty="0" err="1"/>
              <a:t>phần</a:t>
            </a:r>
            <a:r>
              <a:rPr lang="en-US" dirty="0"/>
              <a:t> </a:t>
            </a:r>
            <a:r>
              <a:rPr lang="en-US" dirty="0" err="1"/>
              <a:t>tử</a:t>
            </a:r>
            <a:r>
              <a:rPr lang="en-US" dirty="0"/>
              <a:t> </a:t>
            </a:r>
            <a:r>
              <a:rPr lang="en-US" dirty="0" err="1"/>
              <a:t>mô</a:t>
            </a:r>
            <a:r>
              <a:rPr lang="en-US" dirty="0"/>
              <a:t> </a:t>
            </a:r>
            <a:r>
              <a:rPr lang="en-US" dirty="0" err="1"/>
              <a:t>hình</a:t>
            </a:r>
            <a:endParaRPr lang="en-US" dirty="0"/>
          </a:p>
        </p:txBody>
      </p:sp>
      <p:sp>
        <p:nvSpPr>
          <p:cNvPr id="8" name="TextBox 7"/>
          <p:cNvSpPr txBox="1"/>
          <p:nvPr/>
        </p:nvSpPr>
        <p:spPr>
          <a:xfrm>
            <a:off x="8153400" y="4724400"/>
            <a:ext cx="3048000" cy="369332"/>
          </a:xfrm>
          <a:prstGeom prst="rect">
            <a:avLst/>
          </a:prstGeom>
          <a:noFill/>
        </p:spPr>
        <p:txBody>
          <a:bodyPr wrap="square" rtlCol="0">
            <a:spAutoFit/>
          </a:bodyPr>
          <a:lstStyle/>
          <a:p>
            <a:r>
              <a:rPr lang="en-US" dirty="0" err="1"/>
              <a:t>Một</a:t>
            </a:r>
            <a:r>
              <a:rPr lang="en-US" dirty="0"/>
              <a:t> </a:t>
            </a:r>
            <a:r>
              <a:rPr lang="en-US" dirty="0" err="1"/>
              <a:t>số</a:t>
            </a:r>
            <a:r>
              <a:rPr lang="en-US" dirty="0"/>
              <a:t> </a:t>
            </a:r>
            <a:r>
              <a:rPr lang="en-US" dirty="0" err="1"/>
              <a:t>dạng</a:t>
            </a:r>
            <a:r>
              <a:rPr lang="en-US" dirty="0"/>
              <a:t> </a:t>
            </a:r>
            <a:r>
              <a:rPr lang="en-US" dirty="0" err="1"/>
              <a:t>quan</a:t>
            </a:r>
            <a:r>
              <a:rPr lang="en-US" dirty="0"/>
              <a:t> </a:t>
            </a:r>
            <a:r>
              <a:rPr lang="en-US" dirty="0" err="1"/>
              <a:t>hệ</a:t>
            </a:r>
            <a:endParaRPr lang="en-US" dirty="0"/>
          </a:p>
        </p:txBody>
      </p:sp>
    </p:spTree>
    <p:extLst>
      <p:ext uri="{BB962C8B-B14F-4D97-AF65-F5344CB8AC3E}">
        <p14:creationId xmlns:p14="http://schemas.microsoft.com/office/powerpoint/2010/main" val="260073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USECASE</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38</a:t>
            </a:fld>
            <a:endParaRPr lang="en-US" dirty="0">
              <a:solidFill>
                <a:srgbClr val="7F7F7F"/>
              </a:solidFill>
            </a:endParaRPr>
          </a:p>
        </p:txBody>
      </p:sp>
    </p:spTree>
    <p:extLst>
      <p:ext uri="{BB962C8B-B14F-4D97-AF65-F5344CB8AC3E}">
        <p14:creationId xmlns:p14="http://schemas.microsoft.com/office/powerpoint/2010/main" val="543049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Biểu</a:t>
            </a:r>
            <a:r>
              <a:rPr lang="en-US" sz="3600" b="1" dirty="0"/>
              <a:t> </a:t>
            </a:r>
            <a:r>
              <a:rPr lang="en-US" sz="3600" b="1" dirty="0" err="1"/>
              <a:t>đồ</a:t>
            </a:r>
            <a:r>
              <a:rPr lang="en-US" sz="3600" b="1" dirty="0"/>
              <a:t> </a:t>
            </a:r>
            <a:r>
              <a:rPr lang="en-US" sz="3600" b="1" dirty="0" err="1"/>
              <a:t>UseCase</a:t>
            </a:r>
            <a:r>
              <a:rPr lang="en-US" sz="3600" b="1" dirty="0"/>
              <a:t>?</a:t>
            </a:r>
          </a:p>
          <a:p>
            <a:pPr marL="514350" indent="-514350" algn="just">
              <a:buFont typeface="+mj-lt"/>
              <a:buAutoNum type="arabicPeriod"/>
              <a:defRPr/>
            </a:pPr>
            <a:r>
              <a:rPr lang="en-US" sz="3600" b="1" dirty="0" err="1"/>
              <a:t>Tại</a:t>
            </a:r>
            <a:r>
              <a:rPr lang="en-US" sz="3600" b="1" dirty="0"/>
              <a:t> </a:t>
            </a:r>
            <a:r>
              <a:rPr lang="en-US" sz="3600" b="1" dirty="0" err="1"/>
              <a:t>sao</a:t>
            </a:r>
            <a:r>
              <a:rPr lang="en-US" sz="3600" b="1" dirty="0"/>
              <a:t> </a:t>
            </a:r>
            <a:r>
              <a:rPr lang="en-US" sz="3600" b="1" dirty="0" err="1"/>
              <a:t>cần</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39</a:t>
            </a:fld>
            <a:endParaRPr lang="en-US" dirty="0">
              <a:solidFill>
                <a:srgbClr val="7F7F7F"/>
              </a:solidFill>
            </a:endParaRPr>
          </a:p>
        </p:txBody>
      </p:sp>
    </p:spTree>
    <p:extLst>
      <p:ext uri="{BB962C8B-B14F-4D97-AF65-F5344CB8AC3E}">
        <p14:creationId xmlns:p14="http://schemas.microsoft.com/office/powerpoint/2010/main" val="157819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r>
              <a:rPr lang="en-US" b="1" dirty="0">
                <a:solidFill>
                  <a:srgbClr val="0070C0"/>
                </a:solidFill>
              </a:rPr>
              <a:t> </a:t>
            </a:r>
            <a:r>
              <a:rPr lang="en-US" b="1" dirty="0" err="1">
                <a:solidFill>
                  <a:srgbClr val="0070C0"/>
                </a:solidFill>
              </a:rPr>
              <a:t>ôn</a:t>
            </a:r>
            <a:r>
              <a:rPr lang="en-US" b="1" dirty="0">
                <a:solidFill>
                  <a:srgbClr val="0070C0"/>
                </a:solidFill>
              </a:rPr>
              <a:t> </a:t>
            </a:r>
            <a:r>
              <a:rPr lang="en-US" b="1" dirty="0" err="1">
                <a:solidFill>
                  <a:srgbClr val="0070C0"/>
                </a:solidFill>
              </a:rPr>
              <a:t>tập</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Dữ</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Số</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Thông</a:t>
            </a:r>
            <a:r>
              <a:rPr lang="en-US" sz="3600" b="1" dirty="0"/>
              <a:t> tin?</a:t>
            </a:r>
          </a:p>
          <a:p>
            <a:pPr marL="514350" indent="-514350" algn="just">
              <a:buFont typeface="+mj-lt"/>
              <a:buAutoNum type="arabicPeriod"/>
              <a:defRPr/>
            </a:pPr>
            <a:r>
              <a:rPr lang="en-US" sz="3600" b="1" dirty="0" err="1"/>
              <a:t>Một</a:t>
            </a:r>
            <a:r>
              <a:rPr lang="en-US" sz="3600" b="1" dirty="0"/>
              <a:t> </a:t>
            </a:r>
            <a:r>
              <a:rPr lang="en-US" sz="3600" b="1" dirty="0" err="1"/>
              <a:t>số</a:t>
            </a:r>
            <a:r>
              <a:rPr lang="en-US" sz="3600" b="1" dirty="0"/>
              <a:t> </a:t>
            </a:r>
            <a:r>
              <a:rPr lang="en-US" sz="3600" b="1" dirty="0" err="1"/>
              <a:t>loại</a:t>
            </a:r>
            <a:r>
              <a:rPr lang="en-US" sz="3600" b="1" dirty="0"/>
              <a:t> </a:t>
            </a:r>
            <a:r>
              <a:rPr lang="en-US" sz="3600" b="1" dirty="0" err="1"/>
              <a:t>hệ</a:t>
            </a:r>
            <a:r>
              <a:rPr lang="en-US" sz="3600" b="1" dirty="0"/>
              <a:t> </a:t>
            </a:r>
            <a:r>
              <a:rPr lang="en-US" sz="3600" b="1" dirty="0" err="1"/>
              <a:t>thống</a:t>
            </a:r>
            <a:r>
              <a:rPr lang="en-US" sz="3600" b="1" dirty="0"/>
              <a:t> </a:t>
            </a:r>
            <a:r>
              <a:rPr lang="en-US" sz="3600" b="1" dirty="0" err="1"/>
              <a:t>thông</a:t>
            </a:r>
            <a:r>
              <a:rPr lang="en-US" sz="3600" b="1" dirty="0"/>
              <a:t> tin?</a:t>
            </a:r>
          </a:p>
          <a:p>
            <a:pPr marL="514350" indent="-514350" algn="just">
              <a:buFont typeface="+mj-lt"/>
              <a:buAutoNum type="arabicPeriod"/>
              <a:defRPr/>
            </a:pPr>
            <a:r>
              <a:rPr lang="en-US" sz="3600" b="1" dirty="0" err="1"/>
              <a:t>Phương</a:t>
            </a:r>
            <a:r>
              <a:rPr lang="en-US" sz="3600" b="1" dirty="0"/>
              <a:t> </a:t>
            </a:r>
            <a:r>
              <a:rPr lang="en-US" sz="3600" b="1" dirty="0" err="1"/>
              <a:t>pháp</a:t>
            </a:r>
            <a:r>
              <a:rPr lang="en-US" sz="3600" b="1" dirty="0"/>
              <a:t> </a:t>
            </a:r>
            <a:r>
              <a:rPr lang="en-US" sz="3600" b="1" dirty="0" err="1"/>
              <a:t>luận</a:t>
            </a:r>
            <a:r>
              <a:rPr lang="en-US" sz="3600" b="1" dirty="0"/>
              <a:t>, </a:t>
            </a:r>
            <a:r>
              <a:rPr lang="en-US" sz="3600" b="1" dirty="0" err="1"/>
              <a:t>Mô</a:t>
            </a:r>
            <a:r>
              <a:rPr lang="en-US" sz="3600" b="1" dirty="0"/>
              <a:t> </a:t>
            </a:r>
            <a:r>
              <a:rPr lang="en-US" sz="3600" b="1" dirty="0" err="1"/>
              <a:t>hình</a:t>
            </a:r>
            <a:r>
              <a:rPr lang="en-US" sz="3600" b="1" dirty="0"/>
              <a:t> </a:t>
            </a:r>
            <a:r>
              <a:rPr lang="en-US" sz="3600" b="1" dirty="0" err="1"/>
              <a:t>hóa</a:t>
            </a:r>
            <a:r>
              <a:rPr lang="en-US" sz="3600" b="1" dirty="0"/>
              <a:t>?</a:t>
            </a:r>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a:t>
            </a:fld>
            <a:endParaRPr lang="en-US" dirty="0">
              <a:solidFill>
                <a:srgbClr val="7F7F7F"/>
              </a:solidFill>
            </a:endParaRPr>
          </a:p>
        </p:txBody>
      </p:sp>
    </p:spTree>
    <p:extLst>
      <p:ext uri="{BB962C8B-B14F-4D97-AF65-F5344CB8AC3E}">
        <p14:creationId xmlns:p14="http://schemas.microsoft.com/office/powerpoint/2010/main" val="787924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62750" cy="308737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Mỗi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20" dirty="0">
                <a:solidFill>
                  <a:srgbClr val="585858"/>
                </a:solidFill>
                <a:latin typeface="Arial"/>
                <a:cs typeface="Arial"/>
              </a:rPr>
              <a:t>tương tác </a:t>
            </a:r>
            <a:r>
              <a:rPr sz="2400" spc="-50" dirty="0">
                <a:solidFill>
                  <a:srgbClr val="585858"/>
                </a:solidFill>
                <a:latin typeface="Arial"/>
                <a:cs typeface="Arial"/>
              </a:rPr>
              <a:t>với </a:t>
            </a:r>
            <a:r>
              <a:rPr sz="2400" spc="-5" dirty="0">
                <a:solidFill>
                  <a:srgbClr val="585858"/>
                </a:solidFill>
                <a:latin typeface="Arial"/>
                <a:cs typeface="Arial"/>
              </a:rPr>
              <a:t>con </a:t>
            </a:r>
            <a:r>
              <a:rPr sz="2400" spc="-40" dirty="0">
                <a:solidFill>
                  <a:srgbClr val="585858"/>
                </a:solidFill>
                <a:latin typeface="Arial"/>
                <a:cs typeface="Arial"/>
              </a:rPr>
              <a:t>người </a:t>
            </a:r>
            <a:r>
              <a:rPr sz="2400" spc="-30" dirty="0">
                <a:solidFill>
                  <a:srgbClr val="585858"/>
                </a:solidFill>
                <a:latin typeface="Arial"/>
                <a:cs typeface="Arial"/>
              </a:rPr>
              <a:t>hoặc</a:t>
            </a:r>
            <a:r>
              <a:rPr sz="2400" spc="20" dirty="0">
                <a:solidFill>
                  <a:srgbClr val="585858"/>
                </a:solidFill>
                <a:latin typeface="Arial"/>
                <a:cs typeface="Arial"/>
              </a:rPr>
              <a:t> </a:t>
            </a:r>
            <a:r>
              <a:rPr sz="2400" spc="-105" dirty="0">
                <a:solidFill>
                  <a:srgbClr val="585858"/>
                </a:solidFill>
                <a:latin typeface="Arial"/>
                <a:cs typeface="Arial"/>
              </a:rPr>
              <a:t>các</a:t>
            </a:r>
            <a:endParaRPr sz="2400">
              <a:latin typeface="Arial"/>
              <a:cs typeface="Arial"/>
            </a:endParaRPr>
          </a:p>
          <a:p>
            <a:pPr marL="286385">
              <a:lnSpc>
                <a:spcPts val="2735"/>
              </a:lnSpc>
            </a:pPr>
            <a:r>
              <a:rPr sz="2400" spc="-30" dirty="0">
                <a:solidFill>
                  <a:srgbClr val="585858"/>
                </a:solidFill>
                <a:latin typeface="Arial"/>
                <a:cs typeface="Arial"/>
              </a:rPr>
              <a:t>hệ </a:t>
            </a:r>
            <a:r>
              <a:rPr sz="2400" spc="65" dirty="0">
                <a:solidFill>
                  <a:srgbClr val="585858"/>
                </a:solidFill>
                <a:latin typeface="Arial"/>
                <a:cs typeface="Arial"/>
              </a:rPr>
              <a:t>thống </a:t>
            </a:r>
            <a:r>
              <a:rPr sz="2400" spc="-55" dirty="0">
                <a:solidFill>
                  <a:srgbClr val="585858"/>
                </a:solidFill>
                <a:latin typeface="Arial"/>
                <a:cs typeface="Arial"/>
              </a:rPr>
              <a:t>khác </a:t>
            </a:r>
            <a:r>
              <a:rPr sz="2400" spc="-5" dirty="0">
                <a:solidFill>
                  <a:srgbClr val="585858"/>
                </a:solidFill>
                <a:latin typeface="Arial"/>
                <a:cs typeface="Arial"/>
              </a:rPr>
              <a:t>để </a:t>
            </a:r>
            <a:r>
              <a:rPr sz="2400" spc="-30" dirty="0">
                <a:solidFill>
                  <a:srgbClr val="585858"/>
                </a:solidFill>
                <a:latin typeface="Arial"/>
                <a:cs typeface="Arial"/>
              </a:rPr>
              <a:t>thực </a:t>
            </a:r>
            <a:r>
              <a:rPr sz="2400" dirty="0">
                <a:solidFill>
                  <a:srgbClr val="585858"/>
                </a:solidFill>
                <a:latin typeface="Arial"/>
                <a:cs typeface="Arial"/>
              </a:rPr>
              <a:t>hiện </a:t>
            </a:r>
            <a:r>
              <a:rPr sz="2400" spc="15" dirty="0">
                <a:solidFill>
                  <a:srgbClr val="585858"/>
                </a:solidFill>
                <a:latin typeface="Arial"/>
                <a:cs typeface="Arial"/>
              </a:rPr>
              <a:t>nhiệm</a:t>
            </a:r>
            <a:r>
              <a:rPr sz="2400" spc="45" dirty="0">
                <a:solidFill>
                  <a:srgbClr val="585858"/>
                </a:solidFill>
                <a:latin typeface="Arial"/>
                <a:cs typeface="Arial"/>
              </a:rPr>
              <a:t> </a:t>
            </a:r>
            <a:r>
              <a:rPr sz="2400" spc="-15" dirty="0">
                <a:solidFill>
                  <a:srgbClr val="585858"/>
                </a:solidFill>
                <a:latin typeface="Arial"/>
                <a:cs typeface="Arial"/>
              </a:rPr>
              <a:t>vụ</a:t>
            </a:r>
            <a:endParaRPr sz="2400">
              <a:latin typeface="Arial"/>
              <a:cs typeface="Arial"/>
            </a:endParaRPr>
          </a:p>
          <a:p>
            <a:pPr marL="286385" marR="495300" indent="-274320">
              <a:lnSpc>
                <a:spcPts val="2590"/>
              </a:lnSpc>
              <a:spcBef>
                <a:spcPts val="1839"/>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hành </a:t>
            </a:r>
            <a:r>
              <a:rPr sz="2400" spc="-5" dirty="0">
                <a:solidFill>
                  <a:srgbClr val="585858"/>
                </a:solidFill>
                <a:latin typeface="Arial"/>
                <a:cs typeface="Arial"/>
              </a:rPr>
              <a:t>vi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0" dirty="0">
                <a:solidFill>
                  <a:srgbClr val="585858"/>
                </a:solidFill>
                <a:latin typeface="Arial"/>
                <a:cs typeface="Arial"/>
              </a:rPr>
              <a:t>có </a:t>
            </a:r>
            <a:r>
              <a:rPr sz="2400" spc="30" dirty="0">
                <a:solidFill>
                  <a:srgbClr val="585858"/>
                </a:solidFill>
                <a:latin typeface="Arial"/>
                <a:cs typeface="Arial"/>
              </a:rPr>
              <a:t>thể </a:t>
            </a:r>
            <a:r>
              <a:rPr sz="2400" spc="-90" dirty="0">
                <a:solidFill>
                  <a:srgbClr val="585858"/>
                </a:solidFill>
                <a:latin typeface="Arial"/>
                <a:cs typeface="Arial"/>
              </a:rPr>
              <a:t>được </a:t>
            </a:r>
            <a:r>
              <a:rPr sz="2400" spc="65" dirty="0">
                <a:solidFill>
                  <a:srgbClr val="585858"/>
                </a:solidFill>
                <a:latin typeface="Arial"/>
                <a:cs typeface="Arial"/>
              </a:rPr>
              <a:t>mô </a:t>
            </a:r>
            <a:r>
              <a:rPr sz="2400" spc="15" dirty="0">
                <a:solidFill>
                  <a:srgbClr val="585858"/>
                </a:solidFill>
                <a:latin typeface="Arial"/>
                <a:cs typeface="Arial"/>
              </a:rPr>
              <a:t>tả  </a:t>
            </a:r>
            <a:r>
              <a:rPr sz="2400" spc="60" dirty="0">
                <a:solidFill>
                  <a:srgbClr val="585858"/>
                </a:solidFill>
                <a:latin typeface="Arial"/>
                <a:cs typeface="Arial"/>
              </a:rPr>
              <a:t>trong </a:t>
            </a:r>
            <a:r>
              <a:rPr sz="2400" spc="-100" dirty="0">
                <a:solidFill>
                  <a:srgbClr val="585858"/>
                </a:solidFill>
                <a:latin typeface="Arial"/>
                <a:cs typeface="Arial"/>
              </a:rPr>
              <a:t>các </a:t>
            </a:r>
            <a:r>
              <a:rPr sz="2400" spc="-80" dirty="0">
                <a:solidFill>
                  <a:srgbClr val="585858"/>
                </a:solidFill>
                <a:latin typeface="Arial"/>
                <a:cs typeface="Arial"/>
              </a:rPr>
              <a:t>use</a:t>
            </a:r>
            <a:r>
              <a:rPr sz="2400" spc="20" dirty="0">
                <a:solidFill>
                  <a:srgbClr val="585858"/>
                </a:solidFill>
                <a:latin typeface="Arial"/>
                <a:cs typeface="Arial"/>
              </a:rPr>
              <a:t> </a:t>
            </a:r>
            <a:r>
              <a:rPr sz="2400" spc="-125" dirty="0">
                <a:solidFill>
                  <a:srgbClr val="585858"/>
                </a:solidFill>
                <a:latin typeface="Arial"/>
                <a:cs typeface="Arial"/>
              </a:rPr>
              <a:t>case.</a:t>
            </a:r>
            <a:endParaRPr sz="2400">
              <a:latin typeface="Arial"/>
              <a:cs typeface="Arial"/>
            </a:endParaRPr>
          </a:p>
          <a:p>
            <a:pPr marL="560705" lvl="1" indent="-229235">
              <a:spcBef>
                <a:spcPts val="740"/>
              </a:spcBef>
              <a:buFont typeface="Georgia"/>
              <a:buChar char="−"/>
              <a:tabLst>
                <a:tab pos="561340" algn="l"/>
              </a:tabLst>
            </a:pPr>
            <a:r>
              <a:rPr sz="2000" spc="-20" dirty="0">
                <a:solidFill>
                  <a:srgbClr val="585858"/>
                </a:solidFill>
                <a:latin typeface="Arial"/>
                <a:cs typeface="Arial"/>
              </a:rPr>
              <a:t>What, </a:t>
            </a:r>
            <a:r>
              <a:rPr sz="2000" spc="70" dirty="0">
                <a:solidFill>
                  <a:srgbClr val="585858"/>
                </a:solidFill>
                <a:latin typeface="Arial"/>
                <a:cs typeface="Arial"/>
              </a:rPr>
              <a:t>not</a:t>
            </a:r>
            <a:r>
              <a:rPr sz="2000" spc="-25" dirty="0">
                <a:solidFill>
                  <a:srgbClr val="585858"/>
                </a:solidFill>
                <a:latin typeface="Arial"/>
                <a:cs typeface="Arial"/>
              </a:rPr>
              <a:t> </a:t>
            </a:r>
            <a:r>
              <a:rPr sz="2000" spc="10" dirty="0">
                <a:solidFill>
                  <a:srgbClr val="585858"/>
                </a:solidFill>
                <a:latin typeface="Arial"/>
                <a:cs typeface="Arial"/>
              </a:rPr>
              <a:t>How</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130" dirty="0">
                <a:solidFill>
                  <a:srgbClr val="585858"/>
                </a:solidFill>
                <a:latin typeface="Arial"/>
                <a:cs typeface="Arial"/>
              </a:rPr>
              <a:t>Các </a:t>
            </a:r>
            <a:r>
              <a:rPr sz="2000" spc="-65" dirty="0">
                <a:solidFill>
                  <a:srgbClr val="585858"/>
                </a:solidFill>
                <a:latin typeface="Arial"/>
                <a:cs typeface="Arial"/>
              </a:rPr>
              <a:t>use </a:t>
            </a:r>
            <a:r>
              <a:rPr sz="2000" spc="-100" dirty="0">
                <a:solidFill>
                  <a:srgbClr val="585858"/>
                </a:solidFill>
                <a:latin typeface="Arial"/>
                <a:cs typeface="Arial"/>
              </a:rPr>
              <a:t>case </a:t>
            </a:r>
            <a:r>
              <a:rPr sz="2000" spc="55" dirty="0">
                <a:solidFill>
                  <a:srgbClr val="585858"/>
                </a:solidFill>
                <a:latin typeface="Arial"/>
                <a:cs typeface="Arial"/>
              </a:rPr>
              <a:t>mô </a:t>
            </a:r>
            <a:r>
              <a:rPr sz="2000" spc="15" dirty="0">
                <a:solidFill>
                  <a:srgbClr val="585858"/>
                </a:solidFill>
                <a:latin typeface="Arial"/>
                <a:cs typeface="Arial"/>
              </a:rPr>
              <a:t>tả </a:t>
            </a:r>
            <a:r>
              <a:rPr sz="2000" spc="-85" dirty="0">
                <a:solidFill>
                  <a:srgbClr val="585858"/>
                </a:solidFill>
                <a:latin typeface="Arial"/>
                <a:cs typeface="Arial"/>
              </a:rPr>
              <a:t>các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90" dirty="0">
                <a:solidFill>
                  <a:srgbClr val="585858"/>
                </a:solidFill>
                <a:latin typeface="Arial"/>
                <a:cs typeface="Arial"/>
              </a:rPr>
              <a:t>và </a:t>
            </a:r>
            <a:r>
              <a:rPr sz="2000" spc="45" dirty="0">
                <a:solidFill>
                  <a:srgbClr val="585858"/>
                </a:solidFill>
                <a:latin typeface="Arial"/>
                <a:cs typeface="Arial"/>
              </a:rPr>
              <a:t>môi  </a:t>
            </a:r>
            <a:r>
              <a:rPr sz="2000" spc="-5" dirty="0">
                <a:solidFill>
                  <a:srgbClr val="585858"/>
                </a:solidFill>
                <a:latin typeface="Arial"/>
                <a:cs typeface="Arial"/>
              </a:rPr>
              <a:t>trường </a:t>
            </a:r>
            <a:r>
              <a:rPr sz="2000" spc="-50" dirty="0">
                <a:solidFill>
                  <a:srgbClr val="585858"/>
                </a:solidFill>
                <a:latin typeface="Arial"/>
                <a:cs typeface="Arial"/>
              </a:rPr>
              <a:t>của</a:t>
            </a:r>
            <a:r>
              <a:rPr sz="2000" spc="-35" dirty="0">
                <a:solidFill>
                  <a:srgbClr val="585858"/>
                </a:solidFill>
                <a:latin typeface="Arial"/>
                <a:cs typeface="Arial"/>
              </a:rPr>
              <a:t> </a:t>
            </a:r>
            <a:r>
              <a:rPr sz="2000" spc="40" dirty="0">
                <a:solidFill>
                  <a:srgbClr val="585858"/>
                </a:solidFill>
                <a:latin typeface="Arial"/>
                <a:cs typeface="Arial"/>
              </a:rPr>
              <a:t>nó</a:t>
            </a:r>
            <a:endParaRPr sz="2000">
              <a:latin typeface="Arial"/>
              <a:cs typeface="Arial"/>
            </a:endParaRPr>
          </a:p>
          <a:p>
            <a:pPr marL="560705">
              <a:spcBef>
                <a:spcPts val="730"/>
              </a:spcBef>
            </a:pPr>
            <a:r>
              <a:rPr sz="2000" spc="5" dirty="0">
                <a:solidFill>
                  <a:srgbClr val="585858"/>
                </a:solidFill>
                <a:latin typeface="Wingdings"/>
                <a:cs typeface="Wingdings"/>
              </a:rPr>
              <a:t></a:t>
            </a:r>
            <a:r>
              <a:rPr sz="2000" spc="5" dirty="0">
                <a:solidFill>
                  <a:srgbClr val="585858"/>
                </a:solidFill>
                <a:latin typeface="Times New Roman"/>
                <a:cs typeface="Times New Roman"/>
              </a:rPr>
              <a:t> </a:t>
            </a:r>
            <a:r>
              <a:rPr sz="2000" spc="-55" dirty="0">
                <a:solidFill>
                  <a:srgbClr val="585858"/>
                </a:solidFill>
                <a:latin typeface="Arial"/>
                <a:cs typeface="Arial"/>
              </a:rPr>
              <a:t>Biểu </a:t>
            </a:r>
            <a:r>
              <a:rPr sz="2000" spc="65" dirty="0">
                <a:solidFill>
                  <a:srgbClr val="585858"/>
                </a:solidFill>
                <a:latin typeface="Arial"/>
                <a:cs typeface="Arial"/>
              </a:rPr>
              <a:t>đồ </a:t>
            </a:r>
            <a:r>
              <a:rPr sz="2000" spc="-65" dirty="0">
                <a:solidFill>
                  <a:srgbClr val="585858"/>
                </a:solidFill>
                <a:latin typeface="Arial"/>
                <a:cs typeface="Arial"/>
              </a:rPr>
              <a:t>use</a:t>
            </a:r>
            <a:r>
              <a:rPr sz="2000" spc="15" dirty="0">
                <a:solidFill>
                  <a:srgbClr val="585858"/>
                </a:solidFill>
                <a:latin typeface="Arial"/>
                <a:cs typeface="Arial"/>
              </a:rPr>
              <a:t> </a:t>
            </a:r>
            <a:r>
              <a:rPr sz="2000" spc="-95" dirty="0">
                <a:solidFill>
                  <a:srgbClr val="585858"/>
                </a:solidFill>
                <a:latin typeface="Arial"/>
                <a:cs typeface="Arial"/>
              </a:rPr>
              <a:t>case</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40</a:t>
            </a:fld>
            <a:endParaRPr spc="-90" dirty="0"/>
          </a:p>
        </p:txBody>
      </p:sp>
      <p:sp>
        <p:nvSpPr>
          <p:cNvPr id="3" name="object 3"/>
          <p:cNvSpPr txBox="1">
            <a:spLocks noGrp="1"/>
          </p:cNvSpPr>
          <p:nvPr>
            <p:ph type="title"/>
          </p:nvPr>
        </p:nvSpPr>
        <p:spPr>
          <a:xfrm>
            <a:off x="2574442" y="730708"/>
            <a:ext cx="2308860" cy="567463"/>
          </a:xfrm>
          <a:prstGeom prst="rect">
            <a:avLst/>
          </a:prstGeom>
        </p:spPr>
        <p:txBody>
          <a:bodyPr vert="horz" wrap="square" lIns="0" tIns="13335" rIns="0" bIns="0" rtlCol="0" anchor="t">
            <a:spAutoFit/>
          </a:bodyPr>
          <a:lstStyle/>
          <a:p>
            <a:pPr marL="12700">
              <a:spcBef>
                <a:spcPts val="105"/>
              </a:spcBef>
            </a:pPr>
            <a:r>
              <a:rPr spc="90" dirty="0"/>
              <a:t>Tổng</a:t>
            </a:r>
            <a:r>
              <a:rPr spc="-405" dirty="0"/>
              <a:t> </a:t>
            </a:r>
            <a:r>
              <a:rPr spc="220" dirty="0"/>
              <a:t>quan</a:t>
            </a:r>
          </a:p>
        </p:txBody>
      </p:sp>
    </p:spTree>
    <p:extLst>
      <p:ext uri="{BB962C8B-B14F-4D97-AF65-F5344CB8AC3E}">
        <p14:creationId xmlns:p14="http://schemas.microsoft.com/office/powerpoint/2010/main" val="657007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781165" cy="16084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65" dirty="0">
                <a:solidFill>
                  <a:srgbClr val="585858"/>
                </a:solidFill>
                <a:latin typeface="Arial"/>
                <a:cs typeface="Arial"/>
              </a:rPr>
              <a:t>mô </a:t>
            </a:r>
            <a:r>
              <a:rPr sz="2400" spc="15" dirty="0">
                <a:solidFill>
                  <a:srgbClr val="585858"/>
                </a:solidFill>
                <a:latin typeface="Arial"/>
                <a:cs typeface="Arial"/>
              </a:rPr>
              <a:t>tả </a:t>
            </a:r>
            <a:r>
              <a:rPr sz="2400" spc="-100"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a:t>
            </a:r>
            <a:r>
              <a:rPr sz="2400" spc="150" dirty="0">
                <a:solidFill>
                  <a:srgbClr val="585858"/>
                </a:solidFill>
                <a:latin typeface="Arial"/>
                <a:cs typeface="Arial"/>
              </a:rPr>
              <a:t> </a:t>
            </a:r>
            <a:r>
              <a:rPr sz="2400" spc="-30" dirty="0">
                <a:solidFill>
                  <a:srgbClr val="585858"/>
                </a:solidFill>
                <a:latin typeface="Arial"/>
                <a:cs typeface="Arial"/>
              </a:rPr>
              <a:t>hệ</a:t>
            </a:r>
            <a:endParaRPr sz="2400" dirty="0">
              <a:latin typeface="Arial"/>
              <a:cs typeface="Arial"/>
            </a:endParaRPr>
          </a:p>
          <a:p>
            <a:pPr marL="286385">
              <a:lnSpc>
                <a:spcPts val="2735"/>
              </a:lnSpc>
            </a:pPr>
            <a:r>
              <a:rPr sz="2400" spc="65" dirty="0">
                <a:solidFill>
                  <a:srgbClr val="585858"/>
                </a:solidFill>
                <a:latin typeface="Arial"/>
                <a:cs typeface="Arial"/>
              </a:rPr>
              <a:t>thống </a:t>
            </a:r>
            <a:r>
              <a:rPr sz="2400" spc="-55" dirty="0">
                <a:solidFill>
                  <a:srgbClr val="585858"/>
                </a:solidFill>
                <a:latin typeface="Arial"/>
                <a:cs typeface="Arial"/>
              </a:rPr>
              <a:t>dưới </a:t>
            </a:r>
            <a:r>
              <a:rPr sz="2400" spc="15" dirty="0">
                <a:solidFill>
                  <a:srgbClr val="585858"/>
                </a:solidFill>
                <a:latin typeface="Arial"/>
                <a:cs typeface="Arial"/>
              </a:rPr>
              <a:t>dạng </a:t>
            </a:r>
            <a:r>
              <a:rPr sz="2400" spc="-105" dirty="0">
                <a:solidFill>
                  <a:srgbClr val="585858"/>
                </a:solidFill>
                <a:latin typeface="Arial"/>
                <a:cs typeface="Arial"/>
              </a:rPr>
              <a:t>các </a:t>
            </a:r>
            <a:r>
              <a:rPr sz="2400" spc="-80" dirty="0">
                <a:solidFill>
                  <a:srgbClr val="585858"/>
                </a:solidFill>
                <a:latin typeface="Arial"/>
                <a:cs typeface="Arial"/>
              </a:rPr>
              <a:t>use</a:t>
            </a:r>
            <a:r>
              <a:rPr sz="2400" spc="80" dirty="0">
                <a:solidFill>
                  <a:srgbClr val="585858"/>
                </a:solidFill>
                <a:latin typeface="Arial"/>
                <a:cs typeface="Arial"/>
              </a:rPr>
              <a:t> </a:t>
            </a:r>
            <a:r>
              <a:rPr sz="2400" spc="-125" dirty="0">
                <a:solidFill>
                  <a:srgbClr val="585858"/>
                </a:solidFill>
                <a:latin typeface="Arial"/>
                <a:cs typeface="Arial"/>
              </a:rPr>
              <a:t>case.</a:t>
            </a:r>
            <a:endParaRPr sz="2400" dirty="0">
              <a:latin typeface="Arial"/>
              <a:cs typeface="Arial"/>
            </a:endParaRPr>
          </a:p>
          <a:p>
            <a:pPr marL="286385" marR="5080" indent="-274320">
              <a:lnSpc>
                <a:spcPts val="2590"/>
              </a:lnSpc>
              <a:spcBef>
                <a:spcPts val="1839"/>
              </a:spcBef>
              <a:buChar char="•"/>
              <a:tabLst>
                <a:tab pos="286385" algn="l"/>
                <a:tab pos="287020" algn="l"/>
              </a:tabLst>
            </a:pPr>
            <a:r>
              <a:rPr sz="2400" spc="-95" dirty="0">
                <a:solidFill>
                  <a:srgbClr val="585858"/>
                </a:solidFill>
                <a:latin typeface="Arial"/>
                <a:cs typeface="Arial"/>
              </a:rPr>
              <a:t>Bao </a:t>
            </a:r>
            <a:r>
              <a:rPr sz="2400" spc="70" dirty="0">
                <a:solidFill>
                  <a:srgbClr val="585858"/>
                </a:solidFill>
                <a:latin typeface="Arial"/>
                <a:cs typeface="Arial"/>
              </a:rPr>
              <a:t>gồm </a:t>
            </a:r>
            <a:r>
              <a:rPr sz="2400" spc="-105" dirty="0">
                <a:solidFill>
                  <a:srgbClr val="585858"/>
                </a:solidFill>
                <a:latin typeface="Arial"/>
                <a:cs typeface="Arial"/>
              </a:rPr>
              <a:t>các </a:t>
            </a:r>
            <a:r>
              <a:rPr sz="2400" spc="-90" dirty="0">
                <a:solidFill>
                  <a:srgbClr val="585858"/>
                </a:solidFill>
                <a:latin typeface="Arial"/>
                <a:cs typeface="Arial"/>
              </a:rPr>
              <a:t>chức </a:t>
            </a:r>
            <a:r>
              <a:rPr sz="2400" dirty="0">
                <a:solidFill>
                  <a:srgbClr val="585858"/>
                </a:solidFill>
                <a:latin typeface="Arial"/>
                <a:cs typeface="Arial"/>
              </a:rPr>
              <a:t>năng </a:t>
            </a:r>
            <a:r>
              <a:rPr sz="2400" spc="55" dirty="0">
                <a:solidFill>
                  <a:srgbClr val="585858"/>
                </a:solidFill>
                <a:latin typeface="Arial"/>
                <a:cs typeface="Arial"/>
              </a:rPr>
              <a:t>mong </a:t>
            </a:r>
            <a:r>
              <a:rPr sz="2400" spc="-10" dirty="0">
                <a:solidFill>
                  <a:srgbClr val="585858"/>
                </a:solidFill>
                <a:latin typeface="Arial"/>
                <a:cs typeface="Arial"/>
              </a:rPr>
              <a:t>đợi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80" dirty="0">
                <a:solidFill>
                  <a:srgbClr val="585858"/>
                </a:solidFill>
                <a:latin typeface="Arial"/>
                <a:cs typeface="Arial"/>
              </a:rPr>
              <a:t>(use </a:t>
            </a:r>
            <a:r>
              <a:rPr sz="2400" spc="-110" dirty="0">
                <a:solidFill>
                  <a:srgbClr val="585858"/>
                </a:solidFill>
                <a:latin typeface="Arial"/>
                <a:cs typeface="Arial"/>
              </a:rPr>
              <a:t>case) </a:t>
            </a:r>
            <a:r>
              <a:rPr sz="2400" spc="-85" dirty="0">
                <a:solidFill>
                  <a:srgbClr val="585858"/>
                </a:solidFill>
                <a:latin typeface="Arial"/>
                <a:cs typeface="Arial"/>
              </a:rPr>
              <a:t>và </a:t>
            </a:r>
            <a:r>
              <a:rPr sz="2400" spc="55" dirty="0">
                <a:solidFill>
                  <a:srgbClr val="585858"/>
                </a:solidFill>
                <a:latin typeface="Arial"/>
                <a:cs typeface="Arial"/>
              </a:rPr>
              <a:t>môi </a:t>
            </a:r>
            <a:r>
              <a:rPr sz="2400" spc="-10" dirty="0">
                <a:solidFill>
                  <a:srgbClr val="585858"/>
                </a:solidFill>
                <a:latin typeface="Arial"/>
                <a:cs typeface="Arial"/>
              </a:rPr>
              <a:t>trường </a:t>
            </a:r>
            <a:r>
              <a:rPr sz="2400" spc="-20" dirty="0">
                <a:solidFill>
                  <a:srgbClr val="585858"/>
                </a:solidFill>
                <a:latin typeface="Arial"/>
                <a:cs typeface="Arial"/>
              </a:rPr>
              <a:t>(actor) </a:t>
            </a:r>
            <a:r>
              <a:rPr sz="2400" spc="-65" dirty="0">
                <a:solidFill>
                  <a:srgbClr val="585858"/>
                </a:solidFill>
                <a:latin typeface="Arial"/>
                <a:cs typeface="Arial"/>
              </a:rPr>
              <a:t>của</a:t>
            </a:r>
            <a:r>
              <a:rPr sz="2400" spc="229" dirty="0">
                <a:solidFill>
                  <a:srgbClr val="585858"/>
                </a:solidFill>
                <a:latin typeface="Arial"/>
                <a:cs typeface="Arial"/>
              </a:rPr>
              <a:t> </a:t>
            </a:r>
            <a:r>
              <a:rPr sz="2400" spc="-20" dirty="0">
                <a:solidFill>
                  <a:srgbClr val="585858"/>
                </a:solidFill>
                <a:latin typeface="Arial"/>
                <a:cs typeface="Arial"/>
              </a:rPr>
              <a:t>nó.</a:t>
            </a:r>
            <a:endParaRPr sz="2400" dirty="0">
              <a:latin typeface="Arial"/>
              <a:cs typeface="Arial"/>
            </a:endParaRPr>
          </a:p>
        </p:txBody>
      </p:sp>
      <p:sp>
        <p:nvSpPr>
          <p:cNvPr id="3" name="object 3"/>
          <p:cNvSpPr txBox="1">
            <a:spLocks noGrp="1"/>
          </p:cNvSpPr>
          <p:nvPr>
            <p:ph type="title"/>
          </p:nvPr>
        </p:nvSpPr>
        <p:spPr>
          <a:xfrm>
            <a:off x="2574443" y="730708"/>
            <a:ext cx="6523355" cy="567463"/>
          </a:xfrm>
          <a:prstGeom prst="rect">
            <a:avLst/>
          </a:prstGeom>
        </p:spPr>
        <p:txBody>
          <a:bodyPr vert="horz" wrap="square" lIns="0" tIns="13335" rIns="0" bIns="0" rtlCol="0" anchor="t">
            <a:spAutoFit/>
          </a:bodyPr>
          <a:lstStyle/>
          <a:p>
            <a:pPr marL="12700">
              <a:spcBef>
                <a:spcPts val="105"/>
              </a:spcBef>
            </a:pPr>
            <a:r>
              <a:rPr spc="90" dirty="0"/>
              <a:t>Tổng</a:t>
            </a:r>
            <a:r>
              <a:rPr spc="-335" dirty="0"/>
              <a:t> </a:t>
            </a:r>
            <a:r>
              <a:rPr spc="220" dirty="0"/>
              <a:t>quan</a:t>
            </a:r>
            <a:r>
              <a:rPr spc="-335" dirty="0"/>
              <a:t> </a:t>
            </a:r>
            <a:r>
              <a:rPr spc="20" dirty="0"/>
              <a:t>về</a:t>
            </a:r>
            <a:r>
              <a:rPr spc="-325" dirty="0"/>
              <a:t> </a:t>
            </a:r>
            <a:r>
              <a:rPr spc="160" dirty="0"/>
              <a:t>biểu</a:t>
            </a:r>
            <a:r>
              <a:rPr spc="-315" dirty="0"/>
              <a:t> </a:t>
            </a:r>
            <a:r>
              <a:rPr spc="170" dirty="0"/>
              <a:t>đồ</a:t>
            </a:r>
            <a:r>
              <a:rPr spc="-325" dirty="0"/>
              <a:t> </a:t>
            </a:r>
            <a:r>
              <a:rPr spc="45" dirty="0"/>
              <a:t>use</a:t>
            </a:r>
            <a:r>
              <a:rPr spc="-340" dirty="0"/>
              <a:t> </a:t>
            </a:r>
            <a:r>
              <a:rPr spc="160" dirty="0"/>
              <a:t>case</a:t>
            </a:r>
          </a:p>
        </p:txBody>
      </p:sp>
      <p:grpSp>
        <p:nvGrpSpPr>
          <p:cNvPr id="4" name="object 4"/>
          <p:cNvGrpSpPr/>
          <p:nvPr/>
        </p:nvGrpSpPr>
        <p:grpSpPr>
          <a:xfrm>
            <a:off x="6188965" y="3848100"/>
            <a:ext cx="2247265" cy="746760"/>
            <a:chOff x="4664964" y="3848100"/>
            <a:chExt cx="2247265" cy="746760"/>
          </a:xfrm>
        </p:grpSpPr>
        <p:sp>
          <p:nvSpPr>
            <p:cNvPr id="5" name="object 5"/>
            <p:cNvSpPr/>
            <p:nvPr/>
          </p:nvSpPr>
          <p:spPr>
            <a:xfrm>
              <a:off x="4671314" y="3854450"/>
              <a:ext cx="2234565" cy="734060"/>
            </a:xfrm>
            <a:custGeom>
              <a:avLst/>
              <a:gdLst/>
              <a:ahLst/>
              <a:cxnLst/>
              <a:rect l="l" t="t" r="r" b="b"/>
              <a:pathLst>
                <a:path w="2234565" h="734060">
                  <a:moveTo>
                    <a:pt x="1117219" y="0"/>
                  </a:moveTo>
                  <a:lnTo>
                    <a:pt x="1049167" y="669"/>
                  </a:lnTo>
                  <a:lnTo>
                    <a:pt x="982192" y="2653"/>
                  </a:lnTo>
                  <a:lnTo>
                    <a:pt x="916412" y="5913"/>
                  </a:lnTo>
                  <a:lnTo>
                    <a:pt x="851943" y="10410"/>
                  </a:lnTo>
                  <a:lnTo>
                    <a:pt x="788903" y="16107"/>
                  </a:lnTo>
                  <a:lnTo>
                    <a:pt x="727408" y="22963"/>
                  </a:lnTo>
                  <a:lnTo>
                    <a:pt x="667574" y="30942"/>
                  </a:lnTo>
                  <a:lnTo>
                    <a:pt x="609520" y="40005"/>
                  </a:lnTo>
                  <a:lnTo>
                    <a:pt x="553362" y="50113"/>
                  </a:lnTo>
                  <a:lnTo>
                    <a:pt x="499217" y="61228"/>
                  </a:lnTo>
                  <a:lnTo>
                    <a:pt x="447201" y="73311"/>
                  </a:lnTo>
                  <a:lnTo>
                    <a:pt x="397432" y="86325"/>
                  </a:lnTo>
                  <a:lnTo>
                    <a:pt x="350027" y="100230"/>
                  </a:lnTo>
                  <a:lnTo>
                    <a:pt x="305102" y="114989"/>
                  </a:lnTo>
                  <a:lnTo>
                    <a:pt x="262774" y="130562"/>
                  </a:lnTo>
                  <a:lnTo>
                    <a:pt x="223161" y="146912"/>
                  </a:lnTo>
                  <a:lnTo>
                    <a:pt x="186379" y="164000"/>
                  </a:lnTo>
                  <a:lnTo>
                    <a:pt x="152545" y="181788"/>
                  </a:lnTo>
                  <a:lnTo>
                    <a:pt x="94190" y="219310"/>
                  </a:lnTo>
                  <a:lnTo>
                    <a:pt x="49030" y="259169"/>
                  </a:lnTo>
                  <a:lnTo>
                    <a:pt x="18001" y="301059"/>
                  </a:lnTo>
                  <a:lnTo>
                    <a:pt x="2039" y="344672"/>
                  </a:lnTo>
                  <a:lnTo>
                    <a:pt x="0" y="367030"/>
                  </a:lnTo>
                  <a:lnTo>
                    <a:pt x="2198" y="390226"/>
                  </a:lnTo>
                  <a:lnTo>
                    <a:pt x="19391" y="435428"/>
                  </a:lnTo>
                  <a:lnTo>
                    <a:pt x="52773" y="478756"/>
                  </a:lnTo>
                  <a:lnTo>
                    <a:pt x="101297" y="519866"/>
                  </a:lnTo>
                  <a:lnTo>
                    <a:pt x="163916" y="558413"/>
                  </a:lnTo>
                  <a:lnTo>
                    <a:pt x="200183" y="576619"/>
                  </a:lnTo>
                  <a:lnTo>
                    <a:pt x="239582" y="594054"/>
                  </a:lnTo>
                  <a:lnTo>
                    <a:pt x="281980" y="610676"/>
                  </a:lnTo>
                  <a:lnTo>
                    <a:pt x="327247" y="626443"/>
                  </a:lnTo>
                  <a:lnTo>
                    <a:pt x="375252" y="641310"/>
                  </a:lnTo>
                  <a:lnTo>
                    <a:pt x="425864" y="655236"/>
                  </a:lnTo>
                  <a:lnTo>
                    <a:pt x="478952" y="668177"/>
                  </a:lnTo>
                  <a:lnTo>
                    <a:pt x="534386" y="680089"/>
                  </a:lnTo>
                  <a:lnTo>
                    <a:pt x="592033" y="690930"/>
                  </a:lnTo>
                  <a:lnTo>
                    <a:pt x="651765" y="700657"/>
                  </a:lnTo>
                  <a:lnTo>
                    <a:pt x="713448" y="709227"/>
                  </a:lnTo>
                  <a:lnTo>
                    <a:pt x="776953" y="716597"/>
                  </a:lnTo>
                  <a:lnTo>
                    <a:pt x="842149" y="722723"/>
                  </a:lnTo>
                  <a:lnTo>
                    <a:pt x="908904" y="727562"/>
                  </a:lnTo>
                  <a:lnTo>
                    <a:pt x="977088" y="731073"/>
                  </a:lnTo>
                  <a:lnTo>
                    <a:pt x="1046570" y="733210"/>
                  </a:lnTo>
                  <a:lnTo>
                    <a:pt x="1117219" y="733932"/>
                  </a:lnTo>
                  <a:lnTo>
                    <a:pt x="1187881" y="733210"/>
                  </a:lnTo>
                  <a:lnTo>
                    <a:pt x="1257374" y="731073"/>
                  </a:lnTo>
                  <a:lnTo>
                    <a:pt x="1325567" y="727562"/>
                  </a:lnTo>
                  <a:lnTo>
                    <a:pt x="1392330" y="722723"/>
                  </a:lnTo>
                  <a:lnTo>
                    <a:pt x="1457532" y="716597"/>
                  </a:lnTo>
                  <a:lnTo>
                    <a:pt x="1521041" y="709227"/>
                  </a:lnTo>
                  <a:lnTo>
                    <a:pt x="1582727" y="700657"/>
                  </a:lnTo>
                  <a:lnTo>
                    <a:pt x="1642460" y="690930"/>
                  </a:lnTo>
                  <a:lnTo>
                    <a:pt x="1700108" y="680089"/>
                  </a:lnTo>
                  <a:lnTo>
                    <a:pt x="1755540" y="668177"/>
                  </a:lnTo>
                  <a:lnTo>
                    <a:pt x="1808627" y="655236"/>
                  </a:lnTo>
                  <a:lnTo>
                    <a:pt x="1859236" y="641310"/>
                  </a:lnTo>
                  <a:lnTo>
                    <a:pt x="1907238" y="626443"/>
                  </a:lnTo>
                  <a:lnTo>
                    <a:pt x="1952501" y="610676"/>
                  </a:lnTo>
                  <a:lnTo>
                    <a:pt x="1994895" y="594054"/>
                  </a:lnTo>
                  <a:lnTo>
                    <a:pt x="2034288" y="576619"/>
                  </a:lnTo>
                  <a:lnTo>
                    <a:pt x="2070551" y="558413"/>
                  </a:lnTo>
                  <a:lnTo>
                    <a:pt x="2133160" y="519866"/>
                  </a:lnTo>
                  <a:lnTo>
                    <a:pt x="2181675" y="478756"/>
                  </a:lnTo>
                  <a:lnTo>
                    <a:pt x="2215051" y="435428"/>
                  </a:lnTo>
                  <a:lnTo>
                    <a:pt x="2232240" y="390226"/>
                  </a:lnTo>
                  <a:lnTo>
                    <a:pt x="2234438" y="367030"/>
                  </a:lnTo>
                  <a:lnTo>
                    <a:pt x="2232399" y="344672"/>
                  </a:lnTo>
                  <a:lnTo>
                    <a:pt x="2216440" y="301059"/>
                  </a:lnTo>
                  <a:lnTo>
                    <a:pt x="2185418" y="259169"/>
                  </a:lnTo>
                  <a:lnTo>
                    <a:pt x="2140266" y="219310"/>
                  </a:lnTo>
                  <a:lnTo>
                    <a:pt x="2081920" y="181788"/>
                  </a:lnTo>
                  <a:lnTo>
                    <a:pt x="2048091" y="164000"/>
                  </a:lnTo>
                  <a:lnTo>
                    <a:pt x="2011313" y="146912"/>
                  </a:lnTo>
                  <a:lnTo>
                    <a:pt x="1971705" y="130562"/>
                  </a:lnTo>
                  <a:lnTo>
                    <a:pt x="1929381" y="114989"/>
                  </a:lnTo>
                  <a:lnTo>
                    <a:pt x="1884460" y="100230"/>
                  </a:lnTo>
                  <a:lnTo>
                    <a:pt x="1837057" y="86325"/>
                  </a:lnTo>
                  <a:lnTo>
                    <a:pt x="1787291" y="73311"/>
                  </a:lnTo>
                  <a:lnTo>
                    <a:pt x="1735276" y="61228"/>
                  </a:lnTo>
                  <a:lnTo>
                    <a:pt x="1681131" y="50113"/>
                  </a:lnTo>
                  <a:lnTo>
                    <a:pt x="1624973" y="40005"/>
                  </a:lnTo>
                  <a:lnTo>
                    <a:pt x="1566917" y="30942"/>
                  </a:lnTo>
                  <a:lnTo>
                    <a:pt x="1507081" y="22963"/>
                  </a:lnTo>
                  <a:lnTo>
                    <a:pt x="1445581" y="16107"/>
                  </a:lnTo>
                  <a:lnTo>
                    <a:pt x="1382535" y="10410"/>
                  </a:lnTo>
                  <a:lnTo>
                    <a:pt x="1318058" y="5913"/>
                  </a:lnTo>
                  <a:lnTo>
                    <a:pt x="1252269" y="2653"/>
                  </a:lnTo>
                  <a:lnTo>
                    <a:pt x="1185284" y="669"/>
                  </a:lnTo>
                  <a:lnTo>
                    <a:pt x="1117219" y="0"/>
                  </a:lnTo>
                  <a:close/>
                </a:path>
              </a:pathLst>
            </a:custGeom>
            <a:solidFill>
              <a:srgbClr val="FFFFCC"/>
            </a:solidFill>
          </p:spPr>
          <p:txBody>
            <a:bodyPr wrap="square" lIns="0" tIns="0" rIns="0" bIns="0" rtlCol="0"/>
            <a:lstStyle/>
            <a:p>
              <a:endParaRPr/>
            </a:p>
          </p:txBody>
        </p:sp>
        <p:sp>
          <p:nvSpPr>
            <p:cNvPr id="6" name="object 6"/>
            <p:cNvSpPr/>
            <p:nvPr/>
          </p:nvSpPr>
          <p:spPr>
            <a:xfrm>
              <a:off x="4671314" y="3854450"/>
              <a:ext cx="2234565" cy="734060"/>
            </a:xfrm>
            <a:custGeom>
              <a:avLst/>
              <a:gdLst/>
              <a:ahLst/>
              <a:cxnLst/>
              <a:rect l="l" t="t" r="r" b="b"/>
              <a:pathLst>
                <a:path w="2234565" h="734060">
                  <a:moveTo>
                    <a:pt x="0" y="367030"/>
                  </a:moveTo>
                  <a:lnTo>
                    <a:pt x="8078" y="322669"/>
                  </a:lnTo>
                  <a:lnTo>
                    <a:pt x="31691" y="279879"/>
                  </a:lnTo>
                  <a:lnTo>
                    <a:pt x="69902" y="238966"/>
                  </a:lnTo>
                  <a:lnTo>
                    <a:pt x="121777" y="200237"/>
                  </a:lnTo>
                  <a:lnTo>
                    <a:pt x="186379" y="164000"/>
                  </a:lnTo>
                  <a:lnTo>
                    <a:pt x="223161" y="146912"/>
                  </a:lnTo>
                  <a:lnTo>
                    <a:pt x="262774" y="130562"/>
                  </a:lnTo>
                  <a:lnTo>
                    <a:pt x="305102" y="114989"/>
                  </a:lnTo>
                  <a:lnTo>
                    <a:pt x="350027" y="100230"/>
                  </a:lnTo>
                  <a:lnTo>
                    <a:pt x="397432" y="86325"/>
                  </a:lnTo>
                  <a:lnTo>
                    <a:pt x="447201" y="73311"/>
                  </a:lnTo>
                  <a:lnTo>
                    <a:pt x="499217" y="61228"/>
                  </a:lnTo>
                  <a:lnTo>
                    <a:pt x="553362" y="50113"/>
                  </a:lnTo>
                  <a:lnTo>
                    <a:pt x="609520" y="40005"/>
                  </a:lnTo>
                  <a:lnTo>
                    <a:pt x="667574" y="30942"/>
                  </a:lnTo>
                  <a:lnTo>
                    <a:pt x="727408" y="22963"/>
                  </a:lnTo>
                  <a:lnTo>
                    <a:pt x="788903" y="16107"/>
                  </a:lnTo>
                  <a:lnTo>
                    <a:pt x="851943" y="10410"/>
                  </a:lnTo>
                  <a:lnTo>
                    <a:pt x="916412" y="5913"/>
                  </a:lnTo>
                  <a:lnTo>
                    <a:pt x="982192" y="2653"/>
                  </a:lnTo>
                  <a:lnTo>
                    <a:pt x="1049167" y="669"/>
                  </a:lnTo>
                  <a:lnTo>
                    <a:pt x="1117219" y="0"/>
                  </a:lnTo>
                  <a:lnTo>
                    <a:pt x="1185284" y="669"/>
                  </a:lnTo>
                  <a:lnTo>
                    <a:pt x="1252269" y="2653"/>
                  </a:lnTo>
                  <a:lnTo>
                    <a:pt x="1318058" y="5913"/>
                  </a:lnTo>
                  <a:lnTo>
                    <a:pt x="1382535" y="10410"/>
                  </a:lnTo>
                  <a:lnTo>
                    <a:pt x="1445581" y="16107"/>
                  </a:lnTo>
                  <a:lnTo>
                    <a:pt x="1507081" y="22963"/>
                  </a:lnTo>
                  <a:lnTo>
                    <a:pt x="1566917" y="30942"/>
                  </a:lnTo>
                  <a:lnTo>
                    <a:pt x="1624973" y="40005"/>
                  </a:lnTo>
                  <a:lnTo>
                    <a:pt x="1681131" y="50113"/>
                  </a:lnTo>
                  <a:lnTo>
                    <a:pt x="1735276" y="61228"/>
                  </a:lnTo>
                  <a:lnTo>
                    <a:pt x="1787291" y="73311"/>
                  </a:lnTo>
                  <a:lnTo>
                    <a:pt x="1837057" y="86325"/>
                  </a:lnTo>
                  <a:lnTo>
                    <a:pt x="1884460" y="100230"/>
                  </a:lnTo>
                  <a:lnTo>
                    <a:pt x="1929381" y="114989"/>
                  </a:lnTo>
                  <a:lnTo>
                    <a:pt x="1971705" y="130562"/>
                  </a:lnTo>
                  <a:lnTo>
                    <a:pt x="2011313" y="146912"/>
                  </a:lnTo>
                  <a:lnTo>
                    <a:pt x="2048091" y="164000"/>
                  </a:lnTo>
                  <a:lnTo>
                    <a:pt x="2081920" y="181788"/>
                  </a:lnTo>
                  <a:lnTo>
                    <a:pt x="2140266" y="219310"/>
                  </a:lnTo>
                  <a:lnTo>
                    <a:pt x="2185418" y="259169"/>
                  </a:lnTo>
                  <a:lnTo>
                    <a:pt x="2216440" y="301059"/>
                  </a:lnTo>
                  <a:lnTo>
                    <a:pt x="2232399" y="344672"/>
                  </a:lnTo>
                  <a:lnTo>
                    <a:pt x="2234438" y="367030"/>
                  </a:lnTo>
                  <a:lnTo>
                    <a:pt x="2232240" y="390226"/>
                  </a:lnTo>
                  <a:lnTo>
                    <a:pt x="2215051" y="435428"/>
                  </a:lnTo>
                  <a:lnTo>
                    <a:pt x="2181675" y="478756"/>
                  </a:lnTo>
                  <a:lnTo>
                    <a:pt x="2133160" y="519866"/>
                  </a:lnTo>
                  <a:lnTo>
                    <a:pt x="2070551" y="558413"/>
                  </a:lnTo>
                  <a:lnTo>
                    <a:pt x="2034288" y="576619"/>
                  </a:lnTo>
                  <a:lnTo>
                    <a:pt x="1994895" y="594054"/>
                  </a:lnTo>
                  <a:lnTo>
                    <a:pt x="1952501" y="610676"/>
                  </a:lnTo>
                  <a:lnTo>
                    <a:pt x="1907238" y="626443"/>
                  </a:lnTo>
                  <a:lnTo>
                    <a:pt x="1859236" y="641310"/>
                  </a:lnTo>
                  <a:lnTo>
                    <a:pt x="1808627" y="655236"/>
                  </a:lnTo>
                  <a:lnTo>
                    <a:pt x="1755540" y="668177"/>
                  </a:lnTo>
                  <a:lnTo>
                    <a:pt x="1700108" y="680089"/>
                  </a:lnTo>
                  <a:lnTo>
                    <a:pt x="1642460" y="690930"/>
                  </a:lnTo>
                  <a:lnTo>
                    <a:pt x="1582727" y="700657"/>
                  </a:lnTo>
                  <a:lnTo>
                    <a:pt x="1521041" y="709227"/>
                  </a:lnTo>
                  <a:lnTo>
                    <a:pt x="1457532" y="716597"/>
                  </a:lnTo>
                  <a:lnTo>
                    <a:pt x="1392330" y="722723"/>
                  </a:lnTo>
                  <a:lnTo>
                    <a:pt x="1325567" y="727562"/>
                  </a:lnTo>
                  <a:lnTo>
                    <a:pt x="1257374" y="731073"/>
                  </a:lnTo>
                  <a:lnTo>
                    <a:pt x="1187881" y="733210"/>
                  </a:lnTo>
                  <a:lnTo>
                    <a:pt x="1117219" y="733932"/>
                  </a:lnTo>
                  <a:lnTo>
                    <a:pt x="1046570" y="733210"/>
                  </a:lnTo>
                  <a:lnTo>
                    <a:pt x="977088" y="731073"/>
                  </a:lnTo>
                  <a:lnTo>
                    <a:pt x="908904" y="727562"/>
                  </a:lnTo>
                  <a:lnTo>
                    <a:pt x="842149" y="722723"/>
                  </a:lnTo>
                  <a:lnTo>
                    <a:pt x="776953" y="716597"/>
                  </a:lnTo>
                  <a:lnTo>
                    <a:pt x="713448" y="709227"/>
                  </a:lnTo>
                  <a:lnTo>
                    <a:pt x="651765" y="700657"/>
                  </a:lnTo>
                  <a:lnTo>
                    <a:pt x="592033" y="690930"/>
                  </a:lnTo>
                  <a:lnTo>
                    <a:pt x="534386" y="680089"/>
                  </a:lnTo>
                  <a:lnTo>
                    <a:pt x="478952" y="668177"/>
                  </a:lnTo>
                  <a:lnTo>
                    <a:pt x="425864" y="655236"/>
                  </a:lnTo>
                  <a:lnTo>
                    <a:pt x="375252" y="641310"/>
                  </a:lnTo>
                  <a:lnTo>
                    <a:pt x="327247" y="626443"/>
                  </a:lnTo>
                  <a:lnTo>
                    <a:pt x="281980" y="610676"/>
                  </a:lnTo>
                  <a:lnTo>
                    <a:pt x="239582" y="594054"/>
                  </a:lnTo>
                  <a:lnTo>
                    <a:pt x="200183" y="576619"/>
                  </a:lnTo>
                  <a:lnTo>
                    <a:pt x="163916" y="558413"/>
                  </a:lnTo>
                  <a:lnTo>
                    <a:pt x="101297" y="519866"/>
                  </a:lnTo>
                  <a:lnTo>
                    <a:pt x="52773" y="478756"/>
                  </a:lnTo>
                  <a:lnTo>
                    <a:pt x="19391" y="435428"/>
                  </a:lnTo>
                  <a:lnTo>
                    <a:pt x="2198" y="390226"/>
                  </a:lnTo>
                  <a:lnTo>
                    <a:pt x="0" y="367030"/>
                  </a:lnTo>
                  <a:close/>
                </a:path>
              </a:pathLst>
            </a:custGeom>
            <a:ln w="12700">
              <a:solidFill>
                <a:srgbClr val="585858"/>
              </a:solidFill>
            </a:ln>
          </p:spPr>
          <p:txBody>
            <a:bodyPr wrap="square" lIns="0" tIns="0" rIns="0" bIns="0" rtlCol="0"/>
            <a:lstStyle/>
            <a:p>
              <a:endParaRPr/>
            </a:p>
          </p:txBody>
        </p:sp>
      </p:grpSp>
      <p:sp>
        <p:nvSpPr>
          <p:cNvPr id="7" name="object 7"/>
          <p:cNvSpPr txBox="1"/>
          <p:nvPr/>
        </p:nvSpPr>
        <p:spPr>
          <a:xfrm>
            <a:off x="6486905" y="4095369"/>
            <a:ext cx="1623060" cy="258404"/>
          </a:xfrm>
          <a:prstGeom prst="rect">
            <a:avLst/>
          </a:prstGeom>
        </p:spPr>
        <p:txBody>
          <a:bodyPr vert="horz" wrap="square" lIns="0" tIns="12065" rIns="0" bIns="0" rtlCol="0">
            <a:spAutoFit/>
          </a:bodyPr>
          <a:lstStyle/>
          <a:p>
            <a:pPr marL="12700">
              <a:spcBef>
                <a:spcPts val="95"/>
              </a:spcBef>
            </a:pPr>
            <a:r>
              <a:rPr lang="en-US" sz="1600" spc="-10" dirty="0" err="1">
                <a:solidFill>
                  <a:srgbClr val="585858"/>
                </a:solidFill>
                <a:latin typeface="Arial"/>
                <a:cs typeface="Arial"/>
              </a:rPr>
              <a:t>Xem</a:t>
            </a:r>
            <a:r>
              <a:rPr lang="en-US" sz="1600" spc="-10" dirty="0">
                <a:solidFill>
                  <a:srgbClr val="585858"/>
                </a:solidFill>
                <a:latin typeface="Arial"/>
                <a:cs typeface="Arial"/>
              </a:rPr>
              <a:t> </a:t>
            </a:r>
            <a:r>
              <a:rPr lang="en-US" sz="1600" spc="-10" dirty="0" err="1">
                <a:solidFill>
                  <a:srgbClr val="585858"/>
                </a:solidFill>
                <a:latin typeface="Arial"/>
                <a:cs typeface="Arial"/>
              </a:rPr>
              <a:t>khóa</a:t>
            </a:r>
            <a:r>
              <a:rPr lang="en-US" sz="1600" spc="-10" dirty="0">
                <a:solidFill>
                  <a:srgbClr val="585858"/>
                </a:solidFill>
                <a:latin typeface="Arial"/>
                <a:cs typeface="Arial"/>
              </a:rPr>
              <a:t> </a:t>
            </a:r>
            <a:r>
              <a:rPr lang="en-US" sz="1600" spc="-10" dirty="0" err="1">
                <a:solidFill>
                  <a:srgbClr val="585858"/>
                </a:solidFill>
                <a:latin typeface="Arial"/>
                <a:cs typeface="Arial"/>
              </a:rPr>
              <a:t>học</a:t>
            </a:r>
            <a:endParaRPr sz="1600" dirty="0">
              <a:latin typeface="Arial"/>
              <a:cs typeface="Arial"/>
            </a:endParaRPr>
          </a:p>
        </p:txBody>
      </p:sp>
      <p:sp>
        <p:nvSpPr>
          <p:cNvPr id="8" name="object 8"/>
          <p:cNvSpPr/>
          <p:nvPr/>
        </p:nvSpPr>
        <p:spPr>
          <a:xfrm>
            <a:off x="3502787" y="4535551"/>
            <a:ext cx="716915" cy="1066800"/>
          </a:xfrm>
          <a:custGeom>
            <a:avLst/>
            <a:gdLst/>
            <a:ahLst/>
            <a:cxnLst/>
            <a:rect l="l" t="t" r="r" b="b"/>
            <a:pathLst>
              <a:path w="716914" h="1066800">
                <a:moveTo>
                  <a:pt x="155575" y="179578"/>
                </a:moveTo>
                <a:lnTo>
                  <a:pt x="162708" y="131835"/>
                </a:lnTo>
                <a:lnTo>
                  <a:pt x="182837" y="88937"/>
                </a:lnTo>
                <a:lnTo>
                  <a:pt x="214058" y="52593"/>
                </a:lnTo>
                <a:lnTo>
                  <a:pt x="254465" y="24515"/>
                </a:lnTo>
                <a:lnTo>
                  <a:pt x="302154" y="6414"/>
                </a:lnTo>
                <a:lnTo>
                  <a:pt x="355219" y="0"/>
                </a:lnTo>
                <a:lnTo>
                  <a:pt x="408337" y="6414"/>
                </a:lnTo>
                <a:lnTo>
                  <a:pt x="456061" y="24515"/>
                </a:lnTo>
                <a:lnTo>
                  <a:pt x="496490" y="52593"/>
                </a:lnTo>
                <a:lnTo>
                  <a:pt x="527722" y="88937"/>
                </a:lnTo>
                <a:lnTo>
                  <a:pt x="547856" y="131835"/>
                </a:lnTo>
                <a:lnTo>
                  <a:pt x="554989" y="179578"/>
                </a:lnTo>
                <a:lnTo>
                  <a:pt x="547856" y="227310"/>
                </a:lnTo>
                <a:lnTo>
                  <a:pt x="527722" y="270185"/>
                </a:lnTo>
                <a:lnTo>
                  <a:pt x="496490" y="306498"/>
                </a:lnTo>
                <a:lnTo>
                  <a:pt x="456061" y="334546"/>
                </a:lnTo>
                <a:lnTo>
                  <a:pt x="408337" y="352624"/>
                </a:lnTo>
                <a:lnTo>
                  <a:pt x="355219" y="359029"/>
                </a:lnTo>
                <a:lnTo>
                  <a:pt x="302154" y="352624"/>
                </a:lnTo>
                <a:lnTo>
                  <a:pt x="254465" y="334546"/>
                </a:lnTo>
                <a:lnTo>
                  <a:pt x="214058" y="306498"/>
                </a:lnTo>
                <a:lnTo>
                  <a:pt x="182837" y="270185"/>
                </a:lnTo>
                <a:lnTo>
                  <a:pt x="162708" y="227310"/>
                </a:lnTo>
                <a:lnTo>
                  <a:pt x="155575" y="179578"/>
                </a:lnTo>
                <a:close/>
              </a:path>
              <a:path w="716914" h="1066800">
                <a:moveTo>
                  <a:pt x="355219" y="359029"/>
                </a:moveTo>
                <a:lnTo>
                  <a:pt x="356743" y="740537"/>
                </a:lnTo>
              </a:path>
              <a:path w="716914" h="1066800">
                <a:moveTo>
                  <a:pt x="2920" y="506984"/>
                </a:moveTo>
                <a:lnTo>
                  <a:pt x="707644" y="508254"/>
                </a:lnTo>
              </a:path>
              <a:path w="716914" h="1066800">
                <a:moveTo>
                  <a:pt x="0" y="1056068"/>
                </a:moveTo>
                <a:lnTo>
                  <a:pt x="352298" y="739267"/>
                </a:lnTo>
                <a:lnTo>
                  <a:pt x="716407" y="1066622"/>
                </a:lnTo>
              </a:path>
            </a:pathLst>
          </a:custGeom>
          <a:ln w="12700">
            <a:solidFill>
              <a:srgbClr val="585858"/>
            </a:solidFill>
          </a:ln>
        </p:spPr>
        <p:txBody>
          <a:bodyPr wrap="square" lIns="0" tIns="0" rIns="0" bIns="0" rtlCol="0"/>
          <a:lstStyle/>
          <a:p>
            <a:endParaRPr/>
          </a:p>
        </p:txBody>
      </p:sp>
      <p:sp>
        <p:nvSpPr>
          <p:cNvPr id="9" name="object 9"/>
          <p:cNvSpPr txBox="1"/>
          <p:nvPr/>
        </p:nvSpPr>
        <p:spPr>
          <a:xfrm>
            <a:off x="3124200" y="5675478"/>
            <a:ext cx="1191259" cy="289823"/>
          </a:xfrm>
          <a:prstGeom prst="rect">
            <a:avLst/>
          </a:prstGeom>
        </p:spPr>
        <p:txBody>
          <a:bodyPr vert="horz" wrap="square" lIns="0" tIns="12700" rIns="0" bIns="0" rtlCol="0">
            <a:spAutoFit/>
          </a:bodyPr>
          <a:lstStyle/>
          <a:p>
            <a:pPr marL="12700" algn="ctr">
              <a:spcBef>
                <a:spcPts val="100"/>
              </a:spcBef>
            </a:pPr>
            <a:r>
              <a:rPr lang="en-US" spc="-5" dirty="0" err="1">
                <a:solidFill>
                  <a:srgbClr val="585858"/>
                </a:solidFill>
                <a:latin typeface="Arial"/>
                <a:cs typeface="Arial"/>
              </a:rPr>
              <a:t>Sinh</a:t>
            </a:r>
            <a:r>
              <a:rPr lang="en-US" spc="-5" dirty="0">
                <a:solidFill>
                  <a:srgbClr val="585858"/>
                </a:solidFill>
                <a:latin typeface="Arial"/>
                <a:cs typeface="Arial"/>
              </a:rPr>
              <a:t> </a:t>
            </a:r>
            <a:r>
              <a:rPr lang="en-US" spc="-5" dirty="0" err="1">
                <a:solidFill>
                  <a:srgbClr val="585858"/>
                </a:solidFill>
                <a:latin typeface="Arial"/>
                <a:cs typeface="Arial"/>
              </a:rPr>
              <a:t>viên</a:t>
            </a:r>
            <a:endParaRPr dirty="0">
              <a:latin typeface="Arial"/>
              <a:cs typeface="Arial"/>
            </a:endParaRPr>
          </a:p>
        </p:txBody>
      </p:sp>
      <p:grpSp>
        <p:nvGrpSpPr>
          <p:cNvPr id="10" name="object 10"/>
          <p:cNvGrpSpPr/>
          <p:nvPr/>
        </p:nvGrpSpPr>
        <p:grpSpPr>
          <a:xfrm>
            <a:off x="6188965" y="4745735"/>
            <a:ext cx="2247265" cy="746760"/>
            <a:chOff x="4664964" y="4745735"/>
            <a:chExt cx="2247265" cy="746760"/>
          </a:xfrm>
        </p:grpSpPr>
        <p:sp>
          <p:nvSpPr>
            <p:cNvPr id="11" name="object 11"/>
            <p:cNvSpPr/>
            <p:nvPr/>
          </p:nvSpPr>
          <p:spPr>
            <a:xfrm>
              <a:off x="4671314" y="4752085"/>
              <a:ext cx="2234565" cy="734060"/>
            </a:xfrm>
            <a:custGeom>
              <a:avLst/>
              <a:gdLst/>
              <a:ahLst/>
              <a:cxnLst/>
              <a:rect l="l" t="t" r="r" b="b"/>
              <a:pathLst>
                <a:path w="2234565" h="734060">
                  <a:moveTo>
                    <a:pt x="1117219" y="0"/>
                  </a:moveTo>
                  <a:lnTo>
                    <a:pt x="1046570" y="722"/>
                  </a:lnTo>
                  <a:lnTo>
                    <a:pt x="977088" y="2859"/>
                  </a:lnTo>
                  <a:lnTo>
                    <a:pt x="908904" y="6370"/>
                  </a:lnTo>
                  <a:lnTo>
                    <a:pt x="842149" y="11209"/>
                  </a:lnTo>
                  <a:lnTo>
                    <a:pt x="776953" y="17335"/>
                  </a:lnTo>
                  <a:lnTo>
                    <a:pt x="713448" y="24705"/>
                  </a:lnTo>
                  <a:lnTo>
                    <a:pt x="651765" y="33275"/>
                  </a:lnTo>
                  <a:lnTo>
                    <a:pt x="592033" y="43002"/>
                  </a:lnTo>
                  <a:lnTo>
                    <a:pt x="534386" y="53843"/>
                  </a:lnTo>
                  <a:lnTo>
                    <a:pt x="478952" y="65755"/>
                  </a:lnTo>
                  <a:lnTo>
                    <a:pt x="425864" y="78696"/>
                  </a:lnTo>
                  <a:lnTo>
                    <a:pt x="375252" y="92622"/>
                  </a:lnTo>
                  <a:lnTo>
                    <a:pt x="327247" y="107489"/>
                  </a:lnTo>
                  <a:lnTo>
                    <a:pt x="281980" y="123256"/>
                  </a:lnTo>
                  <a:lnTo>
                    <a:pt x="239582" y="139878"/>
                  </a:lnTo>
                  <a:lnTo>
                    <a:pt x="200183" y="157313"/>
                  </a:lnTo>
                  <a:lnTo>
                    <a:pt x="163916" y="175519"/>
                  </a:lnTo>
                  <a:lnTo>
                    <a:pt x="101297" y="214066"/>
                  </a:lnTo>
                  <a:lnTo>
                    <a:pt x="52773" y="255176"/>
                  </a:lnTo>
                  <a:lnTo>
                    <a:pt x="19391" y="298504"/>
                  </a:lnTo>
                  <a:lnTo>
                    <a:pt x="2198" y="343706"/>
                  </a:lnTo>
                  <a:lnTo>
                    <a:pt x="0" y="366902"/>
                  </a:lnTo>
                  <a:lnTo>
                    <a:pt x="2039" y="389260"/>
                  </a:lnTo>
                  <a:lnTo>
                    <a:pt x="18001" y="432873"/>
                  </a:lnTo>
                  <a:lnTo>
                    <a:pt x="49030" y="474763"/>
                  </a:lnTo>
                  <a:lnTo>
                    <a:pt x="94190" y="514622"/>
                  </a:lnTo>
                  <a:lnTo>
                    <a:pt x="152545" y="552144"/>
                  </a:lnTo>
                  <a:lnTo>
                    <a:pt x="186379" y="569932"/>
                  </a:lnTo>
                  <a:lnTo>
                    <a:pt x="223161" y="587020"/>
                  </a:lnTo>
                  <a:lnTo>
                    <a:pt x="262774" y="603370"/>
                  </a:lnTo>
                  <a:lnTo>
                    <a:pt x="305102" y="618943"/>
                  </a:lnTo>
                  <a:lnTo>
                    <a:pt x="350027" y="633702"/>
                  </a:lnTo>
                  <a:lnTo>
                    <a:pt x="397432" y="647607"/>
                  </a:lnTo>
                  <a:lnTo>
                    <a:pt x="447201" y="660621"/>
                  </a:lnTo>
                  <a:lnTo>
                    <a:pt x="499217" y="672704"/>
                  </a:lnTo>
                  <a:lnTo>
                    <a:pt x="553362" y="683819"/>
                  </a:lnTo>
                  <a:lnTo>
                    <a:pt x="609520" y="693927"/>
                  </a:lnTo>
                  <a:lnTo>
                    <a:pt x="667574" y="702990"/>
                  </a:lnTo>
                  <a:lnTo>
                    <a:pt x="727408" y="710969"/>
                  </a:lnTo>
                  <a:lnTo>
                    <a:pt x="788903" y="717825"/>
                  </a:lnTo>
                  <a:lnTo>
                    <a:pt x="851943" y="723522"/>
                  </a:lnTo>
                  <a:lnTo>
                    <a:pt x="916412" y="728019"/>
                  </a:lnTo>
                  <a:lnTo>
                    <a:pt x="982192" y="731279"/>
                  </a:lnTo>
                  <a:lnTo>
                    <a:pt x="1049167" y="733263"/>
                  </a:lnTo>
                  <a:lnTo>
                    <a:pt x="1117219" y="733932"/>
                  </a:lnTo>
                  <a:lnTo>
                    <a:pt x="1185284" y="733263"/>
                  </a:lnTo>
                  <a:lnTo>
                    <a:pt x="1252269" y="731279"/>
                  </a:lnTo>
                  <a:lnTo>
                    <a:pt x="1318058" y="728019"/>
                  </a:lnTo>
                  <a:lnTo>
                    <a:pt x="1382535" y="723522"/>
                  </a:lnTo>
                  <a:lnTo>
                    <a:pt x="1445581" y="717825"/>
                  </a:lnTo>
                  <a:lnTo>
                    <a:pt x="1507081" y="710969"/>
                  </a:lnTo>
                  <a:lnTo>
                    <a:pt x="1566917" y="702990"/>
                  </a:lnTo>
                  <a:lnTo>
                    <a:pt x="1624973" y="693927"/>
                  </a:lnTo>
                  <a:lnTo>
                    <a:pt x="1681131" y="683819"/>
                  </a:lnTo>
                  <a:lnTo>
                    <a:pt x="1735276" y="672704"/>
                  </a:lnTo>
                  <a:lnTo>
                    <a:pt x="1787291" y="660621"/>
                  </a:lnTo>
                  <a:lnTo>
                    <a:pt x="1837057" y="647607"/>
                  </a:lnTo>
                  <a:lnTo>
                    <a:pt x="1884460" y="633702"/>
                  </a:lnTo>
                  <a:lnTo>
                    <a:pt x="1929381" y="618943"/>
                  </a:lnTo>
                  <a:lnTo>
                    <a:pt x="1971705" y="603370"/>
                  </a:lnTo>
                  <a:lnTo>
                    <a:pt x="2011313" y="587020"/>
                  </a:lnTo>
                  <a:lnTo>
                    <a:pt x="2048091" y="569932"/>
                  </a:lnTo>
                  <a:lnTo>
                    <a:pt x="2081920" y="552144"/>
                  </a:lnTo>
                  <a:lnTo>
                    <a:pt x="2140266" y="514622"/>
                  </a:lnTo>
                  <a:lnTo>
                    <a:pt x="2185418" y="474763"/>
                  </a:lnTo>
                  <a:lnTo>
                    <a:pt x="2216440" y="432873"/>
                  </a:lnTo>
                  <a:lnTo>
                    <a:pt x="2232399" y="389260"/>
                  </a:lnTo>
                  <a:lnTo>
                    <a:pt x="2234438" y="366902"/>
                  </a:lnTo>
                  <a:lnTo>
                    <a:pt x="2232240" y="343706"/>
                  </a:lnTo>
                  <a:lnTo>
                    <a:pt x="2215051" y="298504"/>
                  </a:lnTo>
                  <a:lnTo>
                    <a:pt x="2181675" y="255176"/>
                  </a:lnTo>
                  <a:lnTo>
                    <a:pt x="2133160" y="214066"/>
                  </a:lnTo>
                  <a:lnTo>
                    <a:pt x="2070551" y="175519"/>
                  </a:lnTo>
                  <a:lnTo>
                    <a:pt x="2034288" y="157313"/>
                  </a:lnTo>
                  <a:lnTo>
                    <a:pt x="1994895" y="139878"/>
                  </a:lnTo>
                  <a:lnTo>
                    <a:pt x="1952501" y="123256"/>
                  </a:lnTo>
                  <a:lnTo>
                    <a:pt x="1907238" y="107489"/>
                  </a:lnTo>
                  <a:lnTo>
                    <a:pt x="1859236" y="92622"/>
                  </a:lnTo>
                  <a:lnTo>
                    <a:pt x="1808627" y="78696"/>
                  </a:lnTo>
                  <a:lnTo>
                    <a:pt x="1755540" y="65755"/>
                  </a:lnTo>
                  <a:lnTo>
                    <a:pt x="1700108" y="53843"/>
                  </a:lnTo>
                  <a:lnTo>
                    <a:pt x="1642460" y="43002"/>
                  </a:lnTo>
                  <a:lnTo>
                    <a:pt x="1582727" y="33275"/>
                  </a:lnTo>
                  <a:lnTo>
                    <a:pt x="1521041" y="24705"/>
                  </a:lnTo>
                  <a:lnTo>
                    <a:pt x="1457532" y="17335"/>
                  </a:lnTo>
                  <a:lnTo>
                    <a:pt x="1392330" y="11209"/>
                  </a:lnTo>
                  <a:lnTo>
                    <a:pt x="1325567" y="6370"/>
                  </a:lnTo>
                  <a:lnTo>
                    <a:pt x="1257374" y="2859"/>
                  </a:lnTo>
                  <a:lnTo>
                    <a:pt x="1187881" y="722"/>
                  </a:lnTo>
                  <a:lnTo>
                    <a:pt x="1117219" y="0"/>
                  </a:lnTo>
                  <a:close/>
                </a:path>
              </a:pathLst>
            </a:custGeom>
            <a:solidFill>
              <a:srgbClr val="FFFFCC"/>
            </a:solidFill>
          </p:spPr>
          <p:txBody>
            <a:bodyPr wrap="square" lIns="0" tIns="0" rIns="0" bIns="0" rtlCol="0"/>
            <a:lstStyle/>
            <a:p>
              <a:endParaRPr/>
            </a:p>
          </p:txBody>
        </p:sp>
        <p:sp>
          <p:nvSpPr>
            <p:cNvPr id="12" name="object 12"/>
            <p:cNvSpPr/>
            <p:nvPr/>
          </p:nvSpPr>
          <p:spPr>
            <a:xfrm>
              <a:off x="4671314" y="4752085"/>
              <a:ext cx="2234565" cy="734060"/>
            </a:xfrm>
            <a:custGeom>
              <a:avLst/>
              <a:gdLst/>
              <a:ahLst/>
              <a:cxnLst/>
              <a:rect l="l" t="t" r="r" b="b"/>
              <a:pathLst>
                <a:path w="2234565" h="734060">
                  <a:moveTo>
                    <a:pt x="0" y="366902"/>
                  </a:moveTo>
                  <a:lnTo>
                    <a:pt x="8705" y="320893"/>
                  </a:lnTo>
                  <a:lnTo>
                    <a:pt x="34124" y="276585"/>
                  </a:lnTo>
                  <a:lnTo>
                    <a:pt x="75208" y="234322"/>
                  </a:lnTo>
                  <a:lnTo>
                    <a:pt x="130910" y="194450"/>
                  </a:lnTo>
                  <a:lnTo>
                    <a:pt x="200183" y="157313"/>
                  </a:lnTo>
                  <a:lnTo>
                    <a:pt x="239582" y="139878"/>
                  </a:lnTo>
                  <a:lnTo>
                    <a:pt x="281980" y="123256"/>
                  </a:lnTo>
                  <a:lnTo>
                    <a:pt x="327247" y="107489"/>
                  </a:lnTo>
                  <a:lnTo>
                    <a:pt x="375252" y="92622"/>
                  </a:lnTo>
                  <a:lnTo>
                    <a:pt x="425864" y="78696"/>
                  </a:lnTo>
                  <a:lnTo>
                    <a:pt x="478952" y="65755"/>
                  </a:lnTo>
                  <a:lnTo>
                    <a:pt x="534386" y="53843"/>
                  </a:lnTo>
                  <a:lnTo>
                    <a:pt x="592033" y="43002"/>
                  </a:lnTo>
                  <a:lnTo>
                    <a:pt x="651765" y="33275"/>
                  </a:lnTo>
                  <a:lnTo>
                    <a:pt x="713448" y="24705"/>
                  </a:lnTo>
                  <a:lnTo>
                    <a:pt x="776953" y="17335"/>
                  </a:lnTo>
                  <a:lnTo>
                    <a:pt x="842149" y="11209"/>
                  </a:lnTo>
                  <a:lnTo>
                    <a:pt x="908904" y="6370"/>
                  </a:lnTo>
                  <a:lnTo>
                    <a:pt x="977088" y="2859"/>
                  </a:lnTo>
                  <a:lnTo>
                    <a:pt x="1046570" y="722"/>
                  </a:lnTo>
                  <a:lnTo>
                    <a:pt x="1117219" y="0"/>
                  </a:lnTo>
                  <a:lnTo>
                    <a:pt x="1187881" y="722"/>
                  </a:lnTo>
                  <a:lnTo>
                    <a:pt x="1257374" y="2859"/>
                  </a:lnTo>
                  <a:lnTo>
                    <a:pt x="1325567" y="6370"/>
                  </a:lnTo>
                  <a:lnTo>
                    <a:pt x="1392330" y="11209"/>
                  </a:lnTo>
                  <a:lnTo>
                    <a:pt x="1457532" y="17335"/>
                  </a:lnTo>
                  <a:lnTo>
                    <a:pt x="1521041" y="24705"/>
                  </a:lnTo>
                  <a:lnTo>
                    <a:pt x="1582727" y="33275"/>
                  </a:lnTo>
                  <a:lnTo>
                    <a:pt x="1642460" y="43002"/>
                  </a:lnTo>
                  <a:lnTo>
                    <a:pt x="1700108" y="53843"/>
                  </a:lnTo>
                  <a:lnTo>
                    <a:pt x="1755540" y="65755"/>
                  </a:lnTo>
                  <a:lnTo>
                    <a:pt x="1808627" y="78696"/>
                  </a:lnTo>
                  <a:lnTo>
                    <a:pt x="1859236" y="92622"/>
                  </a:lnTo>
                  <a:lnTo>
                    <a:pt x="1907238" y="107489"/>
                  </a:lnTo>
                  <a:lnTo>
                    <a:pt x="1952501" y="123256"/>
                  </a:lnTo>
                  <a:lnTo>
                    <a:pt x="1994895" y="139878"/>
                  </a:lnTo>
                  <a:lnTo>
                    <a:pt x="2034288" y="157313"/>
                  </a:lnTo>
                  <a:lnTo>
                    <a:pt x="2070551" y="175519"/>
                  </a:lnTo>
                  <a:lnTo>
                    <a:pt x="2133160" y="214066"/>
                  </a:lnTo>
                  <a:lnTo>
                    <a:pt x="2181675" y="255176"/>
                  </a:lnTo>
                  <a:lnTo>
                    <a:pt x="2215051" y="298504"/>
                  </a:lnTo>
                  <a:lnTo>
                    <a:pt x="2232240" y="343706"/>
                  </a:lnTo>
                  <a:lnTo>
                    <a:pt x="2234438" y="366902"/>
                  </a:lnTo>
                  <a:lnTo>
                    <a:pt x="2232399" y="389260"/>
                  </a:lnTo>
                  <a:lnTo>
                    <a:pt x="2216440" y="432873"/>
                  </a:lnTo>
                  <a:lnTo>
                    <a:pt x="2185418" y="474763"/>
                  </a:lnTo>
                  <a:lnTo>
                    <a:pt x="2140266" y="514622"/>
                  </a:lnTo>
                  <a:lnTo>
                    <a:pt x="2081920" y="552144"/>
                  </a:lnTo>
                  <a:lnTo>
                    <a:pt x="2048091" y="569932"/>
                  </a:lnTo>
                  <a:lnTo>
                    <a:pt x="2011313" y="587020"/>
                  </a:lnTo>
                  <a:lnTo>
                    <a:pt x="1971705" y="603370"/>
                  </a:lnTo>
                  <a:lnTo>
                    <a:pt x="1929381" y="618943"/>
                  </a:lnTo>
                  <a:lnTo>
                    <a:pt x="1884460" y="633702"/>
                  </a:lnTo>
                  <a:lnTo>
                    <a:pt x="1837057" y="647607"/>
                  </a:lnTo>
                  <a:lnTo>
                    <a:pt x="1787291" y="660621"/>
                  </a:lnTo>
                  <a:lnTo>
                    <a:pt x="1735276" y="672704"/>
                  </a:lnTo>
                  <a:lnTo>
                    <a:pt x="1681131" y="683819"/>
                  </a:lnTo>
                  <a:lnTo>
                    <a:pt x="1624973" y="693927"/>
                  </a:lnTo>
                  <a:lnTo>
                    <a:pt x="1566917" y="702990"/>
                  </a:lnTo>
                  <a:lnTo>
                    <a:pt x="1507081" y="710969"/>
                  </a:lnTo>
                  <a:lnTo>
                    <a:pt x="1445581" y="717825"/>
                  </a:lnTo>
                  <a:lnTo>
                    <a:pt x="1382535" y="723522"/>
                  </a:lnTo>
                  <a:lnTo>
                    <a:pt x="1318058" y="728019"/>
                  </a:lnTo>
                  <a:lnTo>
                    <a:pt x="1252269" y="731279"/>
                  </a:lnTo>
                  <a:lnTo>
                    <a:pt x="1185284" y="733263"/>
                  </a:lnTo>
                  <a:lnTo>
                    <a:pt x="1117219" y="733932"/>
                  </a:lnTo>
                  <a:lnTo>
                    <a:pt x="1049167" y="733263"/>
                  </a:lnTo>
                  <a:lnTo>
                    <a:pt x="982192" y="731279"/>
                  </a:lnTo>
                  <a:lnTo>
                    <a:pt x="916412" y="728019"/>
                  </a:lnTo>
                  <a:lnTo>
                    <a:pt x="851943" y="723522"/>
                  </a:lnTo>
                  <a:lnTo>
                    <a:pt x="788903" y="717825"/>
                  </a:lnTo>
                  <a:lnTo>
                    <a:pt x="727408" y="710969"/>
                  </a:lnTo>
                  <a:lnTo>
                    <a:pt x="667574" y="702990"/>
                  </a:lnTo>
                  <a:lnTo>
                    <a:pt x="609520" y="693927"/>
                  </a:lnTo>
                  <a:lnTo>
                    <a:pt x="553362" y="683819"/>
                  </a:lnTo>
                  <a:lnTo>
                    <a:pt x="499217" y="672704"/>
                  </a:lnTo>
                  <a:lnTo>
                    <a:pt x="447201" y="660621"/>
                  </a:lnTo>
                  <a:lnTo>
                    <a:pt x="397432" y="647607"/>
                  </a:lnTo>
                  <a:lnTo>
                    <a:pt x="350027" y="633702"/>
                  </a:lnTo>
                  <a:lnTo>
                    <a:pt x="305102" y="618943"/>
                  </a:lnTo>
                  <a:lnTo>
                    <a:pt x="262774" y="603370"/>
                  </a:lnTo>
                  <a:lnTo>
                    <a:pt x="223161" y="587020"/>
                  </a:lnTo>
                  <a:lnTo>
                    <a:pt x="186379" y="569932"/>
                  </a:lnTo>
                  <a:lnTo>
                    <a:pt x="152545" y="552144"/>
                  </a:lnTo>
                  <a:lnTo>
                    <a:pt x="94190" y="514622"/>
                  </a:lnTo>
                  <a:lnTo>
                    <a:pt x="49030" y="474763"/>
                  </a:lnTo>
                  <a:lnTo>
                    <a:pt x="18001" y="432873"/>
                  </a:lnTo>
                  <a:lnTo>
                    <a:pt x="2039" y="389260"/>
                  </a:lnTo>
                  <a:lnTo>
                    <a:pt x="0" y="366902"/>
                  </a:lnTo>
                  <a:close/>
                </a:path>
              </a:pathLst>
            </a:custGeom>
            <a:ln w="12700">
              <a:solidFill>
                <a:srgbClr val="585858"/>
              </a:solidFill>
            </a:ln>
          </p:spPr>
          <p:txBody>
            <a:bodyPr wrap="square" lIns="0" tIns="0" rIns="0" bIns="0" rtlCol="0"/>
            <a:lstStyle/>
            <a:p>
              <a:endParaRPr/>
            </a:p>
          </p:txBody>
        </p:sp>
      </p:grpSp>
      <p:sp>
        <p:nvSpPr>
          <p:cNvPr id="13" name="object 13"/>
          <p:cNvSpPr txBox="1"/>
          <p:nvPr/>
        </p:nvSpPr>
        <p:spPr>
          <a:xfrm>
            <a:off x="6351779" y="4997322"/>
            <a:ext cx="1887855" cy="258404"/>
          </a:xfrm>
          <a:prstGeom prst="rect">
            <a:avLst/>
          </a:prstGeom>
        </p:spPr>
        <p:txBody>
          <a:bodyPr vert="horz" wrap="square" lIns="0" tIns="12065" rIns="0" bIns="0" rtlCol="0">
            <a:spAutoFit/>
          </a:bodyPr>
          <a:lstStyle/>
          <a:p>
            <a:pPr marL="12700">
              <a:spcBef>
                <a:spcPts val="95"/>
              </a:spcBef>
            </a:pPr>
            <a:r>
              <a:rPr lang="en-US" sz="1600" spc="-5" dirty="0" err="1">
                <a:solidFill>
                  <a:srgbClr val="585858"/>
                </a:solidFill>
                <a:latin typeface="Arial"/>
                <a:cs typeface="Arial"/>
              </a:rPr>
              <a:t>Đăng</a:t>
            </a:r>
            <a:r>
              <a:rPr lang="en-US" sz="1600" spc="-5" dirty="0">
                <a:solidFill>
                  <a:srgbClr val="585858"/>
                </a:solidFill>
                <a:latin typeface="Arial"/>
                <a:cs typeface="Arial"/>
              </a:rPr>
              <a:t> </a:t>
            </a:r>
            <a:r>
              <a:rPr lang="en-US" sz="1600" spc="-5" dirty="0" err="1">
                <a:solidFill>
                  <a:srgbClr val="585858"/>
                </a:solidFill>
                <a:latin typeface="Arial"/>
                <a:cs typeface="Arial"/>
              </a:rPr>
              <a:t>ký</a:t>
            </a:r>
            <a:r>
              <a:rPr lang="en-US" sz="1600" spc="-5" dirty="0">
                <a:solidFill>
                  <a:srgbClr val="585858"/>
                </a:solidFill>
                <a:latin typeface="Arial"/>
                <a:cs typeface="Arial"/>
              </a:rPr>
              <a:t> </a:t>
            </a:r>
            <a:r>
              <a:rPr lang="en-US" sz="1600" spc="-5" dirty="0" err="1">
                <a:solidFill>
                  <a:srgbClr val="585858"/>
                </a:solidFill>
                <a:latin typeface="Arial"/>
                <a:cs typeface="Arial"/>
              </a:rPr>
              <a:t>khóa</a:t>
            </a:r>
            <a:r>
              <a:rPr lang="en-US" sz="1600" spc="-5" dirty="0">
                <a:solidFill>
                  <a:srgbClr val="585858"/>
                </a:solidFill>
                <a:latin typeface="Arial"/>
                <a:cs typeface="Arial"/>
              </a:rPr>
              <a:t> </a:t>
            </a:r>
            <a:r>
              <a:rPr lang="en-US" sz="1600" spc="-5" dirty="0" err="1">
                <a:solidFill>
                  <a:srgbClr val="585858"/>
                </a:solidFill>
                <a:latin typeface="Arial"/>
                <a:cs typeface="Arial"/>
              </a:rPr>
              <a:t>học</a:t>
            </a:r>
            <a:endParaRPr sz="1600" dirty="0">
              <a:latin typeface="Arial"/>
              <a:cs typeface="Arial"/>
            </a:endParaRPr>
          </a:p>
        </p:txBody>
      </p:sp>
      <p:grpSp>
        <p:nvGrpSpPr>
          <p:cNvPr id="14" name="object 14"/>
          <p:cNvGrpSpPr/>
          <p:nvPr/>
        </p:nvGrpSpPr>
        <p:grpSpPr>
          <a:xfrm>
            <a:off x="6188965" y="5660504"/>
            <a:ext cx="2247265" cy="746760"/>
            <a:chOff x="4664964" y="5660504"/>
            <a:chExt cx="2247265" cy="746760"/>
          </a:xfrm>
        </p:grpSpPr>
        <p:sp>
          <p:nvSpPr>
            <p:cNvPr id="15" name="object 15"/>
            <p:cNvSpPr/>
            <p:nvPr/>
          </p:nvSpPr>
          <p:spPr>
            <a:xfrm>
              <a:off x="4671314" y="5666854"/>
              <a:ext cx="2234565" cy="734060"/>
            </a:xfrm>
            <a:custGeom>
              <a:avLst/>
              <a:gdLst/>
              <a:ahLst/>
              <a:cxnLst/>
              <a:rect l="l" t="t" r="r" b="b"/>
              <a:pathLst>
                <a:path w="2234565" h="734060">
                  <a:moveTo>
                    <a:pt x="1117219" y="0"/>
                  </a:moveTo>
                  <a:lnTo>
                    <a:pt x="1046570" y="721"/>
                  </a:lnTo>
                  <a:lnTo>
                    <a:pt x="977088" y="2859"/>
                  </a:lnTo>
                  <a:lnTo>
                    <a:pt x="908904" y="6368"/>
                  </a:lnTo>
                  <a:lnTo>
                    <a:pt x="842149" y="11207"/>
                  </a:lnTo>
                  <a:lnTo>
                    <a:pt x="776953" y="17332"/>
                  </a:lnTo>
                  <a:lnTo>
                    <a:pt x="713448" y="24701"/>
                  </a:lnTo>
                  <a:lnTo>
                    <a:pt x="651765" y="33270"/>
                  </a:lnTo>
                  <a:lnTo>
                    <a:pt x="592033" y="42996"/>
                  </a:lnTo>
                  <a:lnTo>
                    <a:pt x="534386" y="53837"/>
                  </a:lnTo>
                  <a:lnTo>
                    <a:pt x="478952" y="65749"/>
                  </a:lnTo>
                  <a:lnTo>
                    <a:pt x="425864" y="78690"/>
                  </a:lnTo>
                  <a:lnTo>
                    <a:pt x="375252" y="92616"/>
                  </a:lnTo>
                  <a:lnTo>
                    <a:pt x="327247" y="107484"/>
                  </a:lnTo>
                  <a:lnTo>
                    <a:pt x="281980" y="123252"/>
                  </a:lnTo>
                  <a:lnTo>
                    <a:pt x="239582" y="139877"/>
                  </a:lnTo>
                  <a:lnTo>
                    <a:pt x="200183" y="157315"/>
                  </a:lnTo>
                  <a:lnTo>
                    <a:pt x="163916" y="175523"/>
                  </a:lnTo>
                  <a:lnTo>
                    <a:pt x="101297" y="214079"/>
                  </a:lnTo>
                  <a:lnTo>
                    <a:pt x="52773" y="255202"/>
                  </a:lnTo>
                  <a:lnTo>
                    <a:pt x="19391" y="298547"/>
                  </a:lnTo>
                  <a:lnTo>
                    <a:pt x="2198" y="343770"/>
                  </a:lnTo>
                  <a:lnTo>
                    <a:pt x="0" y="366979"/>
                  </a:lnTo>
                  <a:lnTo>
                    <a:pt x="2198" y="390186"/>
                  </a:lnTo>
                  <a:lnTo>
                    <a:pt x="19391" y="435407"/>
                  </a:lnTo>
                  <a:lnTo>
                    <a:pt x="52773" y="478749"/>
                  </a:lnTo>
                  <a:lnTo>
                    <a:pt x="101297" y="519870"/>
                  </a:lnTo>
                  <a:lnTo>
                    <a:pt x="163916" y="558425"/>
                  </a:lnTo>
                  <a:lnTo>
                    <a:pt x="200183" y="576633"/>
                  </a:lnTo>
                  <a:lnTo>
                    <a:pt x="239582" y="594070"/>
                  </a:lnTo>
                  <a:lnTo>
                    <a:pt x="281980" y="610694"/>
                  </a:lnTo>
                  <a:lnTo>
                    <a:pt x="327247" y="626462"/>
                  </a:lnTo>
                  <a:lnTo>
                    <a:pt x="375252" y="641330"/>
                  </a:lnTo>
                  <a:lnTo>
                    <a:pt x="425864" y="655256"/>
                  </a:lnTo>
                  <a:lnTo>
                    <a:pt x="478952" y="668196"/>
                  </a:lnTo>
                  <a:lnTo>
                    <a:pt x="534386" y="680108"/>
                  </a:lnTo>
                  <a:lnTo>
                    <a:pt x="592033" y="690949"/>
                  </a:lnTo>
                  <a:lnTo>
                    <a:pt x="651765" y="700675"/>
                  </a:lnTo>
                  <a:lnTo>
                    <a:pt x="713448" y="709244"/>
                  </a:lnTo>
                  <a:lnTo>
                    <a:pt x="776953" y="716612"/>
                  </a:lnTo>
                  <a:lnTo>
                    <a:pt x="842149" y="722737"/>
                  </a:lnTo>
                  <a:lnTo>
                    <a:pt x="908904" y="727576"/>
                  </a:lnTo>
                  <a:lnTo>
                    <a:pt x="977088" y="731086"/>
                  </a:lnTo>
                  <a:lnTo>
                    <a:pt x="1046570" y="733223"/>
                  </a:lnTo>
                  <a:lnTo>
                    <a:pt x="1117219" y="733945"/>
                  </a:lnTo>
                  <a:lnTo>
                    <a:pt x="1187881" y="733223"/>
                  </a:lnTo>
                  <a:lnTo>
                    <a:pt x="1257374" y="731086"/>
                  </a:lnTo>
                  <a:lnTo>
                    <a:pt x="1325567" y="727576"/>
                  </a:lnTo>
                  <a:lnTo>
                    <a:pt x="1392330" y="722737"/>
                  </a:lnTo>
                  <a:lnTo>
                    <a:pt x="1457532" y="716612"/>
                  </a:lnTo>
                  <a:lnTo>
                    <a:pt x="1521041" y="709244"/>
                  </a:lnTo>
                  <a:lnTo>
                    <a:pt x="1582727" y="700675"/>
                  </a:lnTo>
                  <a:lnTo>
                    <a:pt x="1642460" y="690949"/>
                  </a:lnTo>
                  <a:lnTo>
                    <a:pt x="1700108" y="680108"/>
                  </a:lnTo>
                  <a:lnTo>
                    <a:pt x="1755540" y="668196"/>
                  </a:lnTo>
                  <a:lnTo>
                    <a:pt x="1808627" y="655256"/>
                  </a:lnTo>
                  <a:lnTo>
                    <a:pt x="1859236" y="641330"/>
                  </a:lnTo>
                  <a:lnTo>
                    <a:pt x="1907238" y="626462"/>
                  </a:lnTo>
                  <a:lnTo>
                    <a:pt x="1952501" y="610694"/>
                  </a:lnTo>
                  <a:lnTo>
                    <a:pt x="1994895" y="594070"/>
                  </a:lnTo>
                  <a:lnTo>
                    <a:pt x="2034288" y="576633"/>
                  </a:lnTo>
                  <a:lnTo>
                    <a:pt x="2070551" y="558425"/>
                  </a:lnTo>
                  <a:lnTo>
                    <a:pt x="2133160" y="519870"/>
                  </a:lnTo>
                  <a:lnTo>
                    <a:pt x="2181675" y="478749"/>
                  </a:lnTo>
                  <a:lnTo>
                    <a:pt x="2215051" y="435407"/>
                  </a:lnTo>
                  <a:lnTo>
                    <a:pt x="2232240" y="390186"/>
                  </a:lnTo>
                  <a:lnTo>
                    <a:pt x="2234438" y="366979"/>
                  </a:lnTo>
                  <a:lnTo>
                    <a:pt x="2232240" y="343770"/>
                  </a:lnTo>
                  <a:lnTo>
                    <a:pt x="2215051" y="298547"/>
                  </a:lnTo>
                  <a:lnTo>
                    <a:pt x="2181675" y="255202"/>
                  </a:lnTo>
                  <a:lnTo>
                    <a:pt x="2133160" y="214079"/>
                  </a:lnTo>
                  <a:lnTo>
                    <a:pt x="2070551" y="175523"/>
                  </a:lnTo>
                  <a:lnTo>
                    <a:pt x="2034288" y="157315"/>
                  </a:lnTo>
                  <a:lnTo>
                    <a:pt x="1994895" y="139877"/>
                  </a:lnTo>
                  <a:lnTo>
                    <a:pt x="1952501" y="123252"/>
                  </a:lnTo>
                  <a:lnTo>
                    <a:pt x="1907238" y="107484"/>
                  </a:lnTo>
                  <a:lnTo>
                    <a:pt x="1859236" y="92616"/>
                  </a:lnTo>
                  <a:lnTo>
                    <a:pt x="1808627" y="78690"/>
                  </a:lnTo>
                  <a:lnTo>
                    <a:pt x="1755540" y="65749"/>
                  </a:lnTo>
                  <a:lnTo>
                    <a:pt x="1700108" y="53837"/>
                  </a:lnTo>
                  <a:lnTo>
                    <a:pt x="1642460" y="42996"/>
                  </a:lnTo>
                  <a:lnTo>
                    <a:pt x="1582727" y="33270"/>
                  </a:lnTo>
                  <a:lnTo>
                    <a:pt x="1521041" y="24701"/>
                  </a:lnTo>
                  <a:lnTo>
                    <a:pt x="1457532" y="17332"/>
                  </a:lnTo>
                  <a:lnTo>
                    <a:pt x="1392330" y="11207"/>
                  </a:lnTo>
                  <a:lnTo>
                    <a:pt x="1325567" y="6368"/>
                  </a:lnTo>
                  <a:lnTo>
                    <a:pt x="1257374" y="2859"/>
                  </a:lnTo>
                  <a:lnTo>
                    <a:pt x="1187881" y="721"/>
                  </a:lnTo>
                  <a:lnTo>
                    <a:pt x="1117219" y="0"/>
                  </a:lnTo>
                  <a:close/>
                </a:path>
              </a:pathLst>
            </a:custGeom>
            <a:solidFill>
              <a:srgbClr val="FFFFCC"/>
            </a:solidFill>
          </p:spPr>
          <p:txBody>
            <a:bodyPr wrap="square" lIns="0" tIns="0" rIns="0" bIns="0" rtlCol="0"/>
            <a:lstStyle/>
            <a:p>
              <a:endParaRPr/>
            </a:p>
          </p:txBody>
        </p:sp>
        <p:sp>
          <p:nvSpPr>
            <p:cNvPr id="16" name="object 16"/>
            <p:cNvSpPr/>
            <p:nvPr/>
          </p:nvSpPr>
          <p:spPr>
            <a:xfrm>
              <a:off x="4671314" y="5666854"/>
              <a:ext cx="2234565" cy="734060"/>
            </a:xfrm>
            <a:custGeom>
              <a:avLst/>
              <a:gdLst/>
              <a:ahLst/>
              <a:cxnLst/>
              <a:rect l="l" t="t" r="r" b="b"/>
              <a:pathLst>
                <a:path w="2234565" h="734060">
                  <a:moveTo>
                    <a:pt x="0" y="366979"/>
                  </a:moveTo>
                  <a:lnTo>
                    <a:pt x="8705" y="320945"/>
                  </a:lnTo>
                  <a:lnTo>
                    <a:pt x="34124" y="276618"/>
                  </a:lnTo>
                  <a:lnTo>
                    <a:pt x="75208" y="234341"/>
                  </a:lnTo>
                  <a:lnTo>
                    <a:pt x="130910" y="194459"/>
                  </a:lnTo>
                  <a:lnTo>
                    <a:pt x="200183" y="157315"/>
                  </a:lnTo>
                  <a:lnTo>
                    <a:pt x="239582" y="139877"/>
                  </a:lnTo>
                  <a:lnTo>
                    <a:pt x="281980" y="123252"/>
                  </a:lnTo>
                  <a:lnTo>
                    <a:pt x="327247" y="107484"/>
                  </a:lnTo>
                  <a:lnTo>
                    <a:pt x="375252" y="92616"/>
                  </a:lnTo>
                  <a:lnTo>
                    <a:pt x="425864" y="78690"/>
                  </a:lnTo>
                  <a:lnTo>
                    <a:pt x="478952" y="65749"/>
                  </a:lnTo>
                  <a:lnTo>
                    <a:pt x="534386" y="53837"/>
                  </a:lnTo>
                  <a:lnTo>
                    <a:pt x="592033" y="42996"/>
                  </a:lnTo>
                  <a:lnTo>
                    <a:pt x="651765" y="33270"/>
                  </a:lnTo>
                  <a:lnTo>
                    <a:pt x="713448" y="24701"/>
                  </a:lnTo>
                  <a:lnTo>
                    <a:pt x="776953" y="17332"/>
                  </a:lnTo>
                  <a:lnTo>
                    <a:pt x="842149" y="11207"/>
                  </a:lnTo>
                  <a:lnTo>
                    <a:pt x="908904" y="6368"/>
                  </a:lnTo>
                  <a:lnTo>
                    <a:pt x="977088" y="2859"/>
                  </a:lnTo>
                  <a:lnTo>
                    <a:pt x="1046570" y="721"/>
                  </a:lnTo>
                  <a:lnTo>
                    <a:pt x="1117219" y="0"/>
                  </a:lnTo>
                  <a:lnTo>
                    <a:pt x="1187881" y="721"/>
                  </a:lnTo>
                  <a:lnTo>
                    <a:pt x="1257374" y="2859"/>
                  </a:lnTo>
                  <a:lnTo>
                    <a:pt x="1325567" y="6368"/>
                  </a:lnTo>
                  <a:lnTo>
                    <a:pt x="1392330" y="11207"/>
                  </a:lnTo>
                  <a:lnTo>
                    <a:pt x="1457532" y="17332"/>
                  </a:lnTo>
                  <a:lnTo>
                    <a:pt x="1521041" y="24701"/>
                  </a:lnTo>
                  <a:lnTo>
                    <a:pt x="1582727" y="33270"/>
                  </a:lnTo>
                  <a:lnTo>
                    <a:pt x="1642460" y="42996"/>
                  </a:lnTo>
                  <a:lnTo>
                    <a:pt x="1700108" y="53837"/>
                  </a:lnTo>
                  <a:lnTo>
                    <a:pt x="1755540" y="65749"/>
                  </a:lnTo>
                  <a:lnTo>
                    <a:pt x="1808627" y="78690"/>
                  </a:lnTo>
                  <a:lnTo>
                    <a:pt x="1859236" y="92616"/>
                  </a:lnTo>
                  <a:lnTo>
                    <a:pt x="1907238" y="107484"/>
                  </a:lnTo>
                  <a:lnTo>
                    <a:pt x="1952501" y="123252"/>
                  </a:lnTo>
                  <a:lnTo>
                    <a:pt x="1994895" y="139877"/>
                  </a:lnTo>
                  <a:lnTo>
                    <a:pt x="2034288" y="157315"/>
                  </a:lnTo>
                  <a:lnTo>
                    <a:pt x="2070551" y="175523"/>
                  </a:lnTo>
                  <a:lnTo>
                    <a:pt x="2133160" y="214079"/>
                  </a:lnTo>
                  <a:lnTo>
                    <a:pt x="2181675" y="255202"/>
                  </a:lnTo>
                  <a:lnTo>
                    <a:pt x="2215051" y="298547"/>
                  </a:lnTo>
                  <a:lnTo>
                    <a:pt x="2232240" y="343770"/>
                  </a:lnTo>
                  <a:lnTo>
                    <a:pt x="2234438" y="366979"/>
                  </a:lnTo>
                  <a:lnTo>
                    <a:pt x="2232240" y="390186"/>
                  </a:lnTo>
                  <a:lnTo>
                    <a:pt x="2215051" y="435407"/>
                  </a:lnTo>
                  <a:lnTo>
                    <a:pt x="2181675" y="478749"/>
                  </a:lnTo>
                  <a:lnTo>
                    <a:pt x="2133160" y="519870"/>
                  </a:lnTo>
                  <a:lnTo>
                    <a:pt x="2070551" y="558425"/>
                  </a:lnTo>
                  <a:lnTo>
                    <a:pt x="2034288" y="576633"/>
                  </a:lnTo>
                  <a:lnTo>
                    <a:pt x="1994895" y="594070"/>
                  </a:lnTo>
                  <a:lnTo>
                    <a:pt x="1952501" y="610694"/>
                  </a:lnTo>
                  <a:lnTo>
                    <a:pt x="1907238" y="626462"/>
                  </a:lnTo>
                  <a:lnTo>
                    <a:pt x="1859236" y="641330"/>
                  </a:lnTo>
                  <a:lnTo>
                    <a:pt x="1808627" y="655256"/>
                  </a:lnTo>
                  <a:lnTo>
                    <a:pt x="1755540" y="668196"/>
                  </a:lnTo>
                  <a:lnTo>
                    <a:pt x="1700108" y="680108"/>
                  </a:lnTo>
                  <a:lnTo>
                    <a:pt x="1642460" y="690949"/>
                  </a:lnTo>
                  <a:lnTo>
                    <a:pt x="1582727" y="700675"/>
                  </a:lnTo>
                  <a:lnTo>
                    <a:pt x="1521041" y="709244"/>
                  </a:lnTo>
                  <a:lnTo>
                    <a:pt x="1457532" y="716612"/>
                  </a:lnTo>
                  <a:lnTo>
                    <a:pt x="1392330" y="722737"/>
                  </a:lnTo>
                  <a:lnTo>
                    <a:pt x="1325567" y="727576"/>
                  </a:lnTo>
                  <a:lnTo>
                    <a:pt x="1257374" y="731086"/>
                  </a:lnTo>
                  <a:lnTo>
                    <a:pt x="1187881" y="733223"/>
                  </a:lnTo>
                  <a:lnTo>
                    <a:pt x="1117219" y="733945"/>
                  </a:lnTo>
                  <a:lnTo>
                    <a:pt x="1046570" y="733223"/>
                  </a:lnTo>
                  <a:lnTo>
                    <a:pt x="977088" y="731086"/>
                  </a:lnTo>
                  <a:lnTo>
                    <a:pt x="908904" y="727576"/>
                  </a:lnTo>
                  <a:lnTo>
                    <a:pt x="842149" y="722737"/>
                  </a:lnTo>
                  <a:lnTo>
                    <a:pt x="776953" y="716612"/>
                  </a:lnTo>
                  <a:lnTo>
                    <a:pt x="713448" y="709244"/>
                  </a:lnTo>
                  <a:lnTo>
                    <a:pt x="651765" y="700675"/>
                  </a:lnTo>
                  <a:lnTo>
                    <a:pt x="592033" y="690949"/>
                  </a:lnTo>
                  <a:lnTo>
                    <a:pt x="534386" y="680108"/>
                  </a:lnTo>
                  <a:lnTo>
                    <a:pt x="478952" y="668196"/>
                  </a:lnTo>
                  <a:lnTo>
                    <a:pt x="425864" y="655256"/>
                  </a:lnTo>
                  <a:lnTo>
                    <a:pt x="375252" y="641330"/>
                  </a:lnTo>
                  <a:lnTo>
                    <a:pt x="327247" y="626462"/>
                  </a:lnTo>
                  <a:lnTo>
                    <a:pt x="281980" y="610694"/>
                  </a:lnTo>
                  <a:lnTo>
                    <a:pt x="239582" y="594070"/>
                  </a:lnTo>
                  <a:lnTo>
                    <a:pt x="200183" y="576633"/>
                  </a:lnTo>
                  <a:lnTo>
                    <a:pt x="163916" y="558425"/>
                  </a:lnTo>
                  <a:lnTo>
                    <a:pt x="101297" y="519870"/>
                  </a:lnTo>
                  <a:lnTo>
                    <a:pt x="52773" y="478749"/>
                  </a:lnTo>
                  <a:lnTo>
                    <a:pt x="19391" y="435407"/>
                  </a:lnTo>
                  <a:lnTo>
                    <a:pt x="2198" y="390186"/>
                  </a:lnTo>
                  <a:lnTo>
                    <a:pt x="0" y="366979"/>
                  </a:lnTo>
                  <a:close/>
                </a:path>
              </a:pathLst>
            </a:custGeom>
            <a:ln w="12700">
              <a:solidFill>
                <a:srgbClr val="585858"/>
              </a:solidFill>
            </a:ln>
          </p:spPr>
          <p:txBody>
            <a:bodyPr wrap="square" lIns="0" tIns="0" rIns="0" bIns="0" rtlCol="0"/>
            <a:lstStyle/>
            <a:p>
              <a:endParaRPr/>
            </a:p>
          </p:txBody>
        </p:sp>
      </p:grpSp>
      <p:sp>
        <p:nvSpPr>
          <p:cNvPr id="17" name="object 17"/>
          <p:cNvSpPr txBox="1"/>
          <p:nvPr/>
        </p:nvSpPr>
        <p:spPr>
          <a:xfrm>
            <a:off x="6705600" y="5912002"/>
            <a:ext cx="1219200" cy="258404"/>
          </a:xfrm>
          <a:prstGeom prst="rect">
            <a:avLst/>
          </a:prstGeom>
        </p:spPr>
        <p:txBody>
          <a:bodyPr vert="horz" wrap="square" lIns="0" tIns="12065" rIns="0" bIns="0" rtlCol="0">
            <a:spAutoFit/>
          </a:bodyPr>
          <a:lstStyle/>
          <a:p>
            <a:pPr marL="12700">
              <a:spcBef>
                <a:spcPts val="95"/>
              </a:spcBef>
            </a:pPr>
            <a:r>
              <a:rPr lang="en-US" sz="1600" spc="-5" dirty="0" err="1">
                <a:solidFill>
                  <a:srgbClr val="585858"/>
                </a:solidFill>
                <a:latin typeface="Arial"/>
                <a:cs typeface="Arial"/>
              </a:rPr>
              <a:t>Đăng</a:t>
            </a:r>
            <a:r>
              <a:rPr lang="en-US" sz="1600" spc="-5" dirty="0">
                <a:solidFill>
                  <a:srgbClr val="585858"/>
                </a:solidFill>
                <a:latin typeface="Arial"/>
                <a:cs typeface="Arial"/>
              </a:rPr>
              <a:t> </a:t>
            </a:r>
            <a:r>
              <a:rPr lang="en-US" sz="1600" spc="-5" dirty="0" err="1">
                <a:solidFill>
                  <a:srgbClr val="585858"/>
                </a:solidFill>
                <a:latin typeface="Arial"/>
                <a:cs typeface="Arial"/>
              </a:rPr>
              <a:t>nhập</a:t>
            </a:r>
            <a:endParaRPr sz="1600" dirty="0">
              <a:latin typeface="Arial"/>
              <a:cs typeface="Arial"/>
            </a:endParaRPr>
          </a:p>
        </p:txBody>
      </p:sp>
      <p:sp>
        <p:nvSpPr>
          <p:cNvPr id="18" name="object 18"/>
          <p:cNvSpPr/>
          <p:nvPr/>
        </p:nvSpPr>
        <p:spPr>
          <a:xfrm>
            <a:off x="4337304" y="4293108"/>
            <a:ext cx="1858010" cy="1668145"/>
          </a:xfrm>
          <a:custGeom>
            <a:avLst/>
            <a:gdLst/>
            <a:ahLst/>
            <a:cxnLst/>
            <a:rect l="l" t="t" r="r" b="b"/>
            <a:pathLst>
              <a:path w="1858010" h="1668145">
                <a:moveTo>
                  <a:pt x="1822831" y="839089"/>
                </a:moveTo>
                <a:lnTo>
                  <a:pt x="1811362" y="832739"/>
                </a:lnTo>
                <a:lnTo>
                  <a:pt x="1698371" y="770128"/>
                </a:lnTo>
                <a:lnTo>
                  <a:pt x="1695323" y="768477"/>
                </a:lnTo>
                <a:lnTo>
                  <a:pt x="1691513" y="769620"/>
                </a:lnTo>
                <a:lnTo>
                  <a:pt x="1689735" y="772668"/>
                </a:lnTo>
                <a:lnTo>
                  <a:pt x="1688084" y="775716"/>
                </a:lnTo>
                <a:lnTo>
                  <a:pt x="1689227" y="779526"/>
                </a:lnTo>
                <a:lnTo>
                  <a:pt x="1692275" y="781304"/>
                </a:lnTo>
                <a:lnTo>
                  <a:pt x="1785073" y="832764"/>
                </a:lnTo>
                <a:lnTo>
                  <a:pt x="14097" y="834136"/>
                </a:lnTo>
                <a:lnTo>
                  <a:pt x="14097" y="846836"/>
                </a:lnTo>
                <a:lnTo>
                  <a:pt x="1785302" y="845464"/>
                </a:lnTo>
                <a:lnTo>
                  <a:pt x="1689227" y="898906"/>
                </a:lnTo>
                <a:lnTo>
                  <a:pt x="1688211" y="902716"/>
                </a:lnTo>
                <a:lnTo>
                  <a:pt x="1689862" y="905776"/>
                </a:lnTo>
                <a:lnTo>
                  <a:pt x="1691640" y="908951"/>
                </a:lnTo>
                <a:lnTo>
                  <a:pt x="1695450" y="909955"/>
                </a:lnTo>
                <a:lnTo>
                  <a:pt x="1698498" y="908304"/>
                </a:lnTo>
                <a:lnTo>
                  <a:pt x="1822831" y="839089"/>
                </a:lnTo>
                <a:close/>
              </a:path>
              <a:path w="1858010" h="1668145">
                <a:moveTo>
                  <a:pt x="1858010" y="1646999"/>
                </a:moveTo>
                <a:lnTo>
                  <a:pt x="1766443" y="1538198"/>
                </a:lnTo>
                <a:lnTo>
                  <a:pt x="1764157" y="1535518"/>
                </a:lnTo>
                <a:lnTo>
                  <a:pt x="1760220" y="1535163"/>
                </a:lnTo>
                <a:lnTo>
                  <a:pt x="1754886" y="1539684"/>
                </a:lnTo>
                <a:lnTo>
                  <a:pt x="1754505" y="1543685"/>
                </a:lnTo>
                <a:lnTo>
                  <a:pt x="1756791" y="1546377"/>
                </a:lnTo>
                <a:lnTo>
                  <a:pt x="1825205" y="1627682"/>
                </a:lnTo>
                <a:lnTo>
                  <a:pt x="4572" y="933589"/>
                </a:lnTo>
                <a:lnTo>
                  <a:pt x="0" y="945388"/>
                </a:lnTo>
                <a:lnTo>
                  <a:pt x="1820646" y="1639557"/>
                </a:lnTo>
                <a:lnTo>
                  <a:pt x="1711960" y="1655165"/>
                </a:lnTo>
                <a:lnTo>
                  <a:pt x="1709547" y="1658378"/>
                </a:lnTo>
                <a:lnTo>
                  <a:pt x="1710563" y="1665325"/>
                </a:lnTo>
                <a:lnTo>
                  <a:pt x="1713738" y="1667738"/>
                </a:lnTo>
                <a:lnTo>
                  <a:pt x="1849170" y="1648269"/>
                </a:lnTo>
                <a:lnTo>
                  <a:pt x="1858010" y="1646999"/>
                </a:lnTo>
                <a:close/>
              </a:path>
              <a:path w="1858010" h="1668145">
                <a:moveTo>
                  <a:pt x="1858010" y="20701"/>
                </a:moveTo>
                <a:lnTo>
                  <a:pt x="1849158" y="19431"/>
                </a:lnTo>
                <a:lnTo>
                  <a:pt x="1713738" y="0"/>
                </a:lnTo>
                <a:lnTo>
                  <a:pt x="1710563" y="2413"/>
                </a:lnTo>
                <a:lnTo>
                  <a:pt x="1709547" y="9271"/>
                </a:lnTo>
                <a:lnTo>
                  <a:pt x="1711960" y="12573"/>
                </a:lnTo>
                <a:lnTo>
                  <a:pt x="1820659" y="28155"/>
                </a:lnTo>
                <a:lnTo>
                  <a:pt x="0" y="722376"/>
                </a:lnTo>
                <a:lnTo>
                  <a:pt x="4572" y="734187"/>
                </a:lnTo>
                <a:lnTo>
                  <a:pt x="1825167" y="40119"/>
                </a:lnTo>
                <a:lnTo>
                  <a:pt x="1756791" y="121285"/>
                </a:lnTo>
                <a:lnTo>
                  <a:pt x="1754505" y="124079"/>
                </a:lnTo>
                <a:lnTo>
                  <a:pt x="1754886" y="128016"/>
                </a:lnTo>
                <a:lnTo>
                  <a:pt x="1760220" y="132588"/>
                </a:lnTo>
                <a:lnTo>
                  <a:pt x="1764157" y="132207"/>
                </a:lnTo>
                <a:lnTo>
                  <a:pt x="1766443" y="129540"/>
                </a:lnTo>
                <a:lnTo>
                  <a:pt x="1858010" y="20701"/>
                </a:lnTo>
                <a:close/>
              </a:path>
            </a:pathLst>
          </a:custGeom>
          <a:solidFill>
            <a:srgbClr val="585858"/>
          </a:solidFill>
        </p:spPr>
        <p:txBody>
          <a:bodyPr wrap="square" lIns="0" tIns="0" rIns="0" bIns="0" rtlCol="0"/>
          <a:lstStyle/>
          <a:p>
            <a:endParaRPr/>
          </a:p>
        </p:txBody>
      </p:sp>
      <p:sp>
        <p:nvSpPr>
          <p:cNvPr id="19" name="object 19"/>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41</a:t>
            </a:fld>
            <a:endParaRPr spc="-90" dirty="0"/>
          </a:p>
        </p:txBody>
      </p:sp>
    </p:spTree>
    <p:extLst>
      <p:ext uri="{BB962C8B-B14F-4D97-AF65-F5344CB8AC3E}">
        <p14:creationId xmlns:p14="http://schemas.microsoft.com/office/powerpoint/2010/main" val="3190405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1600200"/>
            <a:ext cx="8447786" cy="4383251"/>
          </a:xfrm>
          <a:prstGeom prst="rect">
            <a:avLst/>
          </a:prstGeom>
        </p:spPr>
        <p:txBody>
          <a:bodyPr vert="horz" wrap="square" lIns="0" tIns="12700" rIns="0" bIns="0" rtlCol="0">
            <a:spAutoFit/>
          </a:bodyPr>
          <a:lstStyle/>
          <a:p>
            <a:pPr algn="just"/>
            <a:r>
              <a:rPr lang="vi-VN" sz="2400" spc="-60" dirty="0">
                <a:solidFill>
                  <a:srgbClr val="585858"/>
                </a:solidFill>
                <a:latin typeface="Arial"/>
                <a:cs typeface="Arial"/>
              </a:rPr>
              <a:t>Mỗi use case mô tả một chức năng mà hệ thống cần phải có xét từ quan điểm người sử dụng. Tác nhân là con người hay hệ thống thực khác cung cấp thông tin hay tác động tới hệ thống.</a:t>
            </a:r>
            <a:endParaRPr lang="en-US" sz="2400" spc="-60" dirty="0">
              <a:solidFill>
                <a:srgbClr val="585858"/>
              </a:solidFill>
              <a:latin typeface="Arial"/>
              <a:cs typeface="Arial"/>
            </a:endParaRPr>
          </a:p>
          <a:p>
            <a:pPr algn="just"/>
            <a:endParaRPr lang="vi-VN" sz="2400" spc="-60" dirty="0">
              <a:solidFill>
                <a:srgbClr val="585858"/>
              </a:solidFill>
              <a:latin typeface="Arial"/>
              <a:cs typeface="Arial"/>
            </a:endParaRPr>
          </a:p>
          <a:p>
            <a:pPr algn="just"/>
            <a:r>
              <a:rPr lang="vi-VN" sz="2400" spc="-60" dirty="0">
                <a:solidFill>
                  <a:srgbClr val="585858"/>
                </a:solidFill>
                <a:latin typeface="Arial"/>
                <a:cs typeface="Arial"/>
              </a:rPr>
              <a:t>Một biểu đồ use case là một tập hợp các tác nhân, các use case và các mối quan hệ giữa chúng. Các use case trong biểu đồ use case có thể được phân rã theo nhiều mức khác nhau.</a:t>
            </a:r>
            <a:endParaRPr lang="en-US" sz="2400" spc="-60" dirty="0">
              <a:solidFill>
                <a:srgbClr val="585858"/>
              </a:solidFill>
              <a:latin typeface="Arial"/>
              <a:cs typeface="Arial"/>
            </a:endParaRPr>
          </a:p>
          <a:p>
            <a:pPr algn="just"/>
            <a:endParaRPr lang="en-US" sz="2400" spc="-60" dirty="0">
              <a:solidFill>
                <a:srgbClr val="585858"/>
              </a:solidFill>
              <a:latin typeface="Arial"/>
              <a:cs typeface="Arial"/>
            </a:endParaRPr>
          </a:p>
          <a:p>
            <a:pPr algn="just"/>
            <a:r>
              <a:rPr lang="vi-VN" sz="2400" spc="-60" dirty="0">
                <a:solidFill>
                  <a:srgbClr val="585858"/>
                </a:solidFill>
                <a:latin typeface="Arial"/>
                <a:cs typeface="Arial"/>
              </a:rPr>
              <a:t>Đi kèm với biểu đồ use case là các kịch bản (scenario). Có thể nói, biểu đồ use case chỉ ra </a:t>
            </a:r>
            <a:r>
              <a:rPr lang="vi-VN" sz="2400" b="1" spc="-60" dirty="0">
                <a:solidFill>
                  <a:srgbClr val="585858"/>
                </a:solidFill>
                <a:latin typeface="Arial"/>
                <a:cs typeface="Arial"/>
              </a:rPr>
              <a:t>sự tương tác giữa các tác nhân và hệ thống thông qua các use case. </a:t>
            </a:r>
          </a:p>
          <a:p>
            <a:endParaRPr sz="20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42</a:t>
            </a:fld>
            <a:endParaRPr spc="-90" dirty="0"/>
          </a:p>
        </p:txBody>
      </p:sp>
      <p:sp>
        <p:nvSpPr>
          <p:cNvPr id="3" name="object 3"/>
          <p:cNvSpPr txBox="1">
            <a:spLocks noGrp="1"/>
          </p:cNvSpPr>
          <p:nvPr>
            <p:ph type="title"/>
          </p:nvPr>
        </p:nvSpPr>
        <p:spPr>
          <a:xfrm>
            <a:off x="2574442" y="730708"/>
            <a:ext cx="1986280" cy="567463"/>
          </a:xfrm>
          <a:prstGeom prst="rect">
            <a:avLst/>
          </a:prstGeom>
        </p:spPr>
        <p:txBody>
          <a:bodyPr vert="horz" wrap="square" lIns="0" tIns="13335" rIns="0" bIns="0" rtlCol="0" anchor="t">
            <a:spAutoFit/>
          </a:bodyPr>
          <a:lstStyle/>
          <a:p>
            <a:pPr marL="12700">
              <a:spcBef>
                <a:spcPts val="105"/>
              </a:spcBef>
            </a:pPr>
            <a:r>
              <a:rPr spc="275" dirty="0"/>
              <a:t>Mục</a:t>
            </a:r>
            <a:r>
              <a:rPr spc="-390" dirty="0"/>
              <a:t> </a:t>
            </a:r>
            <a:r>
              <a:rPr spc="204" dirty="0"/>
              <a:t>đích</a:t>
            </a:r>
          </a:p>
        </p:txBody>
      </p:sp>
    </p:spTree>
    <p:extLst>
      <p:ext uri="{BB962C8B-B14F-4D97-AF65-F5344CB8AC3E}">
        <p14:creationId xmlns:p14="http://schemas.microsoft.com/office/powerpoint/2010/main" val="2014414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971030" cy="341693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 dirty="0">
                <a:solidFill>
                  <a:srgbClr val="585858"/>
                </a:solidFill>
                <a:latin typeface="Arial"/>
                <a:cs typeface="Arial"/>
              </a:rPr>
              <a:t>Giống </a:t>
            </a:r>
            <a:r>
              <a:rPr sz="2400" spc="-55" dirty="0">
                <a:solidFill>
                  <a:srgbClr val="585858"/>
                </a:solidFill>
                <a:latin typeface="Arial"/>
                <a:cs typeface="Arial"/>
              </a:rPr>
              <a:t>như </a:t>
            </a:r>
            <a:r>
              <a:rPr sz="2400" spc="90" dirty="0">
                <a:solidFill>
                  <a:srgbClr val="585858"/>
                </a:solidFill>
                <a:latin typeface="Arial"/>
                <a:cs typeface="Arial"/>
              </a:rPr>
              <a:t>một </a:t>
            </a:r>
            <a:r>
              <a:rPr sz="2400" spc="-5" dirty="0">
                <a:solidFill>
                  <a:srgbClr val="585858"/>
                </a:solidFill>
                <a:latin typeface="Arial"/>
                <a:cs typeface="Arial"/>
              </a:rPr>
              <a:t>bản </a:t>
            </a:r>
            <a:r>
              <a:rPr sz="2400" spc="-20" dirty="0">
                <a:solidFill>
                  <a:srgbClr val="585858"/>
                </a:solidFill>
                <a:latin typeface="Arial"/>
                <a:cs typeface="Arial"/>
              </a:rPr>
              <a:t>hợp </a:t>
            </a:r>
            <a:r>
              <a:rPr sz="2400" spc="60" dirty="0">
                <a:solidFill>
                  <a:srgbClr val="585858"/>
                </a:solidFill>
                <a:latin typeface="Arial"/>
                <a:cs typeface="Arial"/>
              </a:rPr>
              <a:t>đồng </a:t>
            </a:r>
            <a:r>
              <a:rPr sz="2400" spc="-45" dirty="0">
                <a:solidFill>
                  <a:srgbClr val="585858"/>
                </a:solidFill>
                <a:latin typeface="Arial"/>
                <a:cs typeface="Arial"/>
              </a:rPr>
              <a:t>giữa </a:t>
            </a:r>
            <a:r>
              <a:rPr sz="2400" spc="-40" dirty="0">
                <a:solidFill>
                  <a:srgbClr val="585858"/>
                </a:solidFill>
                <a:latin typeface="Arial"/>
                <a:cs typeface="Arial"/>
              </a:rPr>
              <a:t>người</a:t>
            </a:r>
            <a:r>
              <a:rPr sz="2400" spc="-10" dirty="0">
                <a:solidFill>
                  <a:srgbClr val="585858"/>
                </a:solidFill>
                <a:latin typeface="Arial"/>
                <a:cs typeface="Arial"/>
              </a:rPr>
              <a:t> </a:t>
            </a:r>
            <a:r>
              <a:rPr sz="2400" spc="30" dirty="0">
                <a:solidFill>
                  <a:srgbClr val="585858"/>
                </a:solidFill>
                <a:latin typeface="Arial"/>
                <a:cs typeface="Arial"/>
              </a:rPr>
              <a:t>phát</a:t>
            </a:r>
            <a:endParaRPr sz="2400">
              <a:latin typeface="Arial"/>
              <a:cs typeface="Arial"/>
            </a:endParaRPr>
          </a:p>
          <a:p>
            <a:pPr marL="286385">
              <a:lnSpc>
                <a:spcPts val="2735"/>
              </a:lnSpc>
            </a:pPr>
            <a:r>
              <a:rPr sz="2400" spc="30" dirty="0">
                <a:solidFill>
                  <a:srgbClr val="585858"/>
                </a:solidFill>
                <a:latin typeface="Arial"/>
                <a:cs typeface="Arial"/>
              </a:rPr>
              <a:t>triển </a:t>
            </a:r>
            <a:r>
              <a:rPr sz="2400" dirty="0">
                <a:solidFill>
                  <a:srgbClr val="585858"/>
                </a:solidFill>
                <a:latin typeface="Arial"/>
                <a:cs typeface="Arial"/>
              </a:rPr>
              <a:t>phần </a:t>
            </a:r>
            <a:r>
              <a:rPr sz="2400" spc="15" dirty="0">
                <a:solidFill>
                  <a:srgbClr val="585858"/>
                </a:solidFill>
                <a:latin typeface="Arial"/>
                <a:cs typeface="Arial"/>
              </a:rPr>
              <a:t>mềm </a:t>
            </a:r>
            <a:r>
              <a:rPr sz="2400" spc="-105" dirty="0">
                <a:solidFill>
                  <a:srgbClr val="585858"/>
                </a:solidFill>
                <a:latin typeface="Arial"/>
                <a:cs typeface="Arial"/>
              </a:rPr>
              <a:t>và </a:t>
            </a:r>
            <a:r>
              <a:rPr sz="2400" spc="-40" dirty="0">
                <a:solidFill>
                  <a:srgbClr val="585858"/>
                </a:solidFill>
                <a:latin typeface="Arial"/>
                <a:cs typeface="Arial"/>
              </a:rPr>
              <a:t>khách</a:t>
            </a:r>
            <a:r>
              <a:rPr sz="2400" spc="20" dirty="0">
                <a:solidFill>
                  <a:srgbClr val="585858"/>
                </a:solidFill>
                <a:latin typeface="Arial"/>
                <a:cs typeface="Arial"/>
              </a:rPr>
              <a:t> </a:t>
            </a:r>
            <a:r>
              <a:rPr sz="2400" spc="-30" dirty="0">
                <a:solidFill>
                  <a:srgbClr val="585858"/>
                </a:solidFill>
                <a:latin typeface="Arial"/>
                <a:cs typeface="Arial"/>
              </a:rPr>
              <a:t>hàng.</a:t>
            </a:r>
            <a:endParaRPr sz="2400">
              <a:latin typeface="Arial"/>
              <a:cs typeface="Arial"/>
            </a:endParaRPr>
          </a:p>
          <a:p>
            <a:pPr marL="286385" marR="255904" indent="-274320">
              <a:lnSpc>
                <a:spcPct val="90200"/>
              </a:lnSpc>
              <a:spcBef>
                <a:spcPts val="1785"/>
              </a:spcBef>
              <a:buChar char="•"/>
              <a:tabLst>
                <a:tab pos="286385" algn="l"/>
                <a:tab pos="287020" algn="l"/>
              </a:tabLst>
            </a:pPr>
            <a:r>
              <a:rPr sz="2400" spc="-165" dirty="0">
                <a:solidFill>
                  <a:srgbClr val="585858"/>
                </a:solidFill>
                <a:latin typeface="Arial"/>
                <a:cs typeface="Arial"/>
              </a:rPr>
              <a:t>Là </a:t>
            </a:r>
            <a:r>
              <a:rPr sz="2400" spc="20" dirty="0">
                <a:solidFill>
                  <a:srgbClr val="585858"/>
                </a:solidFill>
                <a:latin typeface="Arial"/>
                <a:cs typeface="Arial"/>
              </a:rPr>
              <a:t>công </a:t>
            </a:r>
            <a:r>
              <a:rPr sz="2400" spc="-35" dirty="0">
                <a:solidFill>
                  <a:srgbClr val="585858"/>
                </a:solidFill>
                <a:latin typeface="Arial"/>
                <a:cs typeface="Arial"/>
              </a:rPr>
              <a:t>cụ </a:t>
            </a:r>
            <a:r>
              <a:rPr sz="2400" spc="-5" dirty="0">
                <a:solidFill>
                  <a:srgbClr val="585858"/>
                </a:solidFill>
                <a:latin typeface="Arial"/>
                <a:cs typeface="Arial"/>
              </a:rPr>
              <a:t>mạnh </a:t>
            </a:r>
            <a:r>
              <a:rPr sz="2400" spc="-10" dirty="0">
                <a:solidFill>
                  <a:srgbClr val="585858"/>
                </a:solidFill>
                <a:latin typeface="Arial"/>
                <a:cs typeface="Arial"/>
              </a:rPr>
              <a:t>mẽ </a:t>
            </a:r>
            <a:r>
              <a:rPr sz="2400" spc="-5" dirty="0">
                <a:solidFill>
                  <a:srgbClr val="585858"/>
                </a:solidFill>
                <a:latin typeface="Arial"/>
                <a:cs typeface="Arial"/>
              </a:rPr>
              <a:t>cho </a:t>
            </a:r>
            <a:r>
              <a:rPr sz="2400" spc="-45" dirty="0">
                <a:solidFill>
                  <a:srgbClr val="585858"/>
                </a:solidFill>
                <a:latin typeface="Arial"/>
                <a:cs typeface="Arial"/>
              </a:rPr>
              <a:t>việc </a:t>
            </a:r>
            <a:r>
              <a:rPr sz="2400" dirty="0">
                <a:solidFill>
                  <a:srgbClr val="585858"/>
                </a:solidFill>
                <a:latin typeface="Arial"/>
                <a:cs typeface="Arial"/>
              </a:rPr>
              <a:t>lập </a:t>
            </a:r>
            <a:r>
              <a:rPr sz="2400" spc="-50" dirty="0">
                <a:solidFill>
                  <a:srgbClr val="585858"/>
                </a:solidFill>
                <a:latin typeface="Arial"/>
                <a:cs typeface="Arial"/>
              </a:rPr>
              <a:t>kế </a:t>
            </a:r>
            <a:r>
              <a:rPr sz="2400" spc="-20" dirty="0">
                <a:solidFill>
                  <a:srgbClr val="585858"/>
                </a:solidFill>
                <a:latin typeface="Arial"/>
                <a:cs typeface="Arial"/>
              </a:rPr>
              <a:t>hoạch </a:t>
            </a:r>
            <a:r>
              <a:rPr sz="2400" dirty="0">
                <a:solidFill>
                  <a:srgbClr val="585858"/>
                </a:solidFill>
                <a:latin typeface="Wingdings"/>
                <a:cs typeface="Wingdings"/>
              </a:rPr>
              <a:t></a:t>
            </a:r>
            <a:r>
              <a:rPr sz="2400" dirty="0">
                <a:solidFill>
                  <a:srgbClr val="585858"/>
                </a:solidFill>
                <a:latin typeface="Times New Roman"/>
                <a:cs typeface="Times New Roman"/>
              </a:rPr>
              <a:t> </a:t>
            </a:r>
            <a:r>
              <a:rPr sz="2400" spc="-120" dirty="0">
                <a:solidFill>
                  <a:srgbClr val="585858"/>
                </a:solidFill>
                <a:latin typeface="Arial"/>
                <a:cs typeface="Arial"/>
              </a:rPr>
              <a:t>Được </a:t>
            </a:r>
            <a:r>
              <a:rPr sz="2400" spc="50" dirty="0">
                <a:solidFill>
                  <a:srgbClr val="585858"/>
                </a:solidFill>
                <a:latin typeface="Arial"/>
                <a:cs typeface="Arial"/>
              </a:rPr>
              <a:t>dùng </a:t>
            </a:r>
            <a:r>
              <a:rPr sz="2400" spc="60" dirty="0">
                <a:solidFill>
                  <a:srgbClr val="585858"/>
                </a:solidFill>
                <a:latin typeface="Arial"/>
                <a:cs typeface="Arial"/>
              </a:rPr>
              <a:t>trong tất </a:t>
            </a:r>
            <a:r>
              <a:rPr sz="2400" spc="-105" dirty="0">
                <a:solidFill>
                  <a:srgbClr val="585858"/>
                </a:solidFill>
                <a:latin typeface="Arial"/>
                <a:cs typeface="Arial"/>
              </a:rPr>
              <a:t>cả </a:t>
            </a:r>
            <a:r>
              <a:rPr sz="2400" spc="-100" dirty="0">
                <a:solidFill>
                  <a:srgbClr val="585858"/>
                </a:solidFill>
                <a:latin typeface="Arial"/>
                <a:cs typeface="Arial"/>
              </a:rPr>
              <a:t>các </a:t>
            </a:r>
            <a:r>
              <a:rPr sz="2400" spc="15" dirty="0">
                <a:solidFill>
                  <a:srgbClr val="585858"/>
                </a:solidFill>
                <a:latin typeface="Arial"/>
                <a:cs typeface="Arial"/>
              </a:rPr>
              <a:t>giai đoạn </a:t>
            </a:r>
            <a:r>
              <a:rPr sz="2400" spc="60" dirty="0">
                <a:solidFill>
                  <a:srgbClr val="585858"/>
                </a:solidFill>
                <a:latin typeface="Arial"/>
                <a:cs typeface="Arial"/>
              </a:rPr>
              <a:t>trong </a:t>
            </a:r>
            <a:r>
              <a:rPr sz="2400" spc="20" dirty="0">
                <a:solidFill>
                  <a:srgbClr val="585858"/>
                </a:solidFill>
                <a:latin typeface="Arial"/>
                <a:cs typeface="Arial"/>
              </a:rPr>
              <a:t>quy  </a:t>
            </a:r>
            <a:r>
              <a:rPr sz="2400" spc="25" dirty="0">
                <a:solidFill>
                  <a:srgbClr val="585858"/>
                </a:solidFill>
                <a:latin typeface="Arial"/>
                <a:cs typeface="Arial"/>
              </a:rPr>
              <a:t>trình </a:t>
            </a:r>
            <a:r>
              <a:rPr sz="2400" spc="30" dirty="0">
                <a:solidFill>
                  <a:srgbClr val="585858"/>
                </a:solidFill>
                <a:latin typeface="Arial"/>
                <a:cs typeface="Arial"/>
              </a:rPr>
              <a:t>phát triển </a:t>
            </a:r>
            <a:r>
              <a:rPr sz="2400" spc="-30" dirty="0">
                <a:solidFill>
                  <a:srgbClr val="585858"/>
                </a:solidFill>
                <a:latin typeface="Arial"/>
                <a:cs typeface="Arial"/>
              </a:rPr>
              <a:t>hệ</a:t>
            </a:r>
            <a:r>
              <a:rPr sz="2400" spc="-120"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560705" lvl="1" indent="-229235">
              <a:spcBef>
                <a:spcPts val="770"/>
              </a:spcBef>
              <a:buFont typeface="Georgia"/>
              <a:buChar char="−"/>
              <a:tabLst>
                <a:tab pos="561340" algn="l"/>
              </a:tabLst>
            </a:pPr>
            <a:r>
              <a:rPr sz="2000" spc="-60" dirty="0">
                <a:solidFill>
                  <a:srgbClr val="585858"/>
                </a:solidFill>
                <a:latin typeface="Arial"/>
                <a:cs typeface="Arial"/>
              </a:rPr>
              <a:t>Khách </a:t>
            </a:r>
            <a:r>
              <a:rPr sz="2000" dirty="0">
                <a:solidFill>
                  <a:srgbClr val="585858"/>
                </a:solidFill>
                <a:latin typeface="Arial"/>
                <a:cs typeface="Arial"/>
              </a:rPr>
              <a:t>hàng </a:t>
            </a:r>
            <a:r>
              <a:rPr sz="2000" spc="5" dirty="0">
                <a:solidFill>
                  <a:srgbClr val="585858"/>
                </a:solidFill>
                <a:latin typeface="Arial"/>
                <a:cs typeface="Arial"/>
              </a:rPr>
              <a:t>phê </a:t>
            </a:r>
            <a:r>
              <a:rPr sz="2000" spc="-20" dirty="0">
                <a:solidFill>
                  <a:srgbClr val="585858"/>
                </a:solidFill>
                <a:latin typeface="Arial"/>
                <a:cs typeface="Arial"/>
              </a:rPr>
              <a:t>chuẩn </a:t>
            </a:r>
            <a:r>
              <a:rPr sz="2000" spc="10" dirty="0">
                <a:solidFill>
                  <a:srgbClr val="585858"/>
                </a:solidFill>
                <a:latin typeface="Arial"/>
                <a:cs typeface="Arial"/>
              </a:rPr>
              <a:t>biểu </a:t>
            </a:r>
            <a:r>
              <a:rPr sz="2000" spc="60" dirty="0">
                <a:solidFill>
                  <a:srgbClr val="585858"/>
                </a:solidFill>
                <a:latin typeface="Arial"/>
                <a:cs typeface="Arial"/>
              </a:rPr>
              <a:t>đồ</a:t>
            </a:r>
            <a:r>
              <a:rPr sz="2000" spc="10" dirty="0">
                <a:solidFill>
                  <a:srgbClr val="585858"/>
                </a:solidFill>
                <a:latin typeface="Arial"/>
                <a:cs typeface="Arial"/>
              </a:rPr>
              <a:t> </a:t>
            </a:r>
            <a:r>
              <a:rPr sz="2000" spc="-55" dirty="0">
                <a:solidFill>
                  <a:srgbClr val="585858"/>
                </a:solidFill>
                <a:latin typeface="Arial"/>
                <a:cs typeface="Arial"/>
              </a:rPr>
              <a:t>use-case</a:t>
            </a:r>
            <a:endParaRPr sz="2000">
              <a:latin typeface="Arial"/>
              <a:cs typeface="Arial"/>
            </a:endParaRPr>
          </a:p>
          <a:p>
            <a:pPr marL="560705" lvl="1" indent="-229235">
              <a:spcBef>
                <a:spcPts val="755"/>
              </a:spcBef>
              <a:buFont typeface="Georgia"/>
              <a:buChar char="−"/>
              <a:tabLst>
                <a:tab pos="561340" algn="l"/>
              </a:tabLst>
            </a:pPr>
            <a:r>
              <a:rPr sz="2000" spc="-220" dirty="0">
                <a:solidFill>
                  <a:srgbClr val="585858"/>
                </a:solidFill>
                <a:latin typeface="Arial"/>
                <a:cs typeface="Arial"/>
              </a:rPr>
              <a:t>Sử </a:t>
            </a:r>
            <a:r>
              <a:rPr sz="2000" spc="45" dirty="0">
                <a:solidFill>
                  <a:srgbClr val="585858"/>
                </a:solidFill>
                <a:latin typeface="Arial"/>
                <a:cs typeface="Arial"/>
              </a:rPr>
              <a:t>dụng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65" dirty="0">
                <a:solidFill>
                  <a:srgbClr val="585858"/>
                </a:solidFill>
                <a:latin typeface="Arial"/>
                <a:cs typeface="Arial"/>
              </a:rPr>
              <a:t>use </a:t>
            </a:r>
            <a:r>
              <a:rPr sz="2000" spc="-100" dirty="0">
                <a:solidFill>
                  <a:srgbClr val="585858"/>
                </a:solidFill>
                <a:latin typeface="Arial"/>
                <a:cs typeface="Arial"/>
              </a:rPr>
              <a:t>case </a:t>
            </a:r>
            <a:r>
              <a:rPr sz="2000" dirty="0">
                <a:solidFill>
                  <a:srgbClr val="585858"/>
                </a:solidFill>
                <a:latin typeface="Arial"/>
                <a:cs typeface="Arial"/>
              </a:rPr>
              <a:t>để </a:t>
            </a:r>
            <a:r>
              <a:rPr sz="2000" spc="25" dirty="0">
                <a:solidFill>
                  <a:srgbClr val="585858"/>
                </a:solidFill>
                <a:latin typeface="Arial"/>
                <a:cs typeface="Arial"/>
              </a:rPr>
              <a:t>thảo </a:t>
            </a:r>
            <a:r>
              <a:rPr sz="2000" spc="-10" dirty="0">
                <a:solidFill>
                  <a:srgbClr val="585858"/>
                </a:solidFill>
                <a:latin typeface="Arial"/>
                <a:cs typeface="Arial"/>
              </a:rPr>
              <a:t>luận </a:t>
            </a:r>
            <a:r>
              <a:rPr sz="2000" spc="-40" dirty="0">
                <a:solidFill>
                  <a:srgbClr val="585858"/>
                </a:solidFill>
                <a:latin typeface="Arial"/>
                <a:cs typeface="Arial"/>
              </a:rPr>
              <a:t>với </a:t>
            </a:r>
            <a:r>
              <a:rPr sz="2000" spc="-25" dirty="0">
                <a:solidFill>
                  <a:srgbClr val="585858"/>
                </a:solidFill>
                <a:latin typeface="Arial"/>
                <a:cs typeface="Arial"/>
              </a:rPr>
              <a:t>khách</a:t>
            </a:r>
            <a:r>
              <a:rPr sz="2000" spc="-155" dirty="0">
                <a:solidFill>
                  <a:srgbClr val="585858"/>
                </a:solidFill>
                <a:latin typeface="Arial"/>
                <a:cs typeface="Arial"/>
              </a:rPr>
              <a:t> </a:t>
            </a:r>
            <a:r>
              <a:rPr sz="2000" spc="-20" dirty="0">
                <a:solidFill>
                  <a:srgbClr val="585858"/>
                </a:solidFill>
                <a:latin typeface="Arial"/>
                <a:cs typeface="Arial"/>
              </a:rPr>
              <a:t>hàng.</a:t>
            </a:r>
            <a:endParaRPr sz="2000">
              <a:latin typeface="Arial"/>
              <a:cs typeface="Arial"/>
            </a:endParaRPr>
          </a:p>
          <a:p>
            <a:pPr marL="560705" lvl="1" indent="-229235">
              <a:lnSpc>
                <a:spcPts val="2280"/>
              </a:lnSpc>
              <a:spcBef>
                <a:spcPts val="760"/>
              </a:spcBef>
              <a:buFont typeface="Georgia"/>
              <a:buChar char="−"/>
              <a:tabLst>
                <a:tab pos="561340" algn="l"/>
              </a:tabLst>
            </a:pPr>
            <a:r>
              <a:rPr sz="2000" spc="-130" dirty="0">
                <a:solidFill>
                  <a:srgbClr val="585858"/>
                </a:solidFill>
                <a:latin typeface="Arial"/>
                <a:cs typeface="Arial"/>
              </a:rPr>
              <a:t>Các </a:t>
            </a:r>
            <a:r>
              <a:rPr sz="2000" spc="20" dirty="0">
                <a:solidFill>
                  <a:srgbClr val="585858"/>
                </a:solidFill>
                <a:latin typeface="Arial"/>
                <a:cs typeface="Arial"/>
              </a:rPr>
              <a:t>thành </a:t>
            </a:r>
            <a:r>
              <a:rPr sz="2000" spc="-15" dirty="0">
                <a:solidFill>
                  <a:srgbClr val="585858"/>
                </a:solidFill>
                <a:latin typeface="Arial"/>
                <a:cs typeface="Arial"/>
              </a:rPr>
              <a:t>viên </a:t>
            </a:r>
            <a:r>
              <a:rPr sz="2000" spc="30" dirty="0">
                <a:solidFill>
                  <a:srgbClr val="585858"/>
                </a:solidFill>
                <a:latin typeface="Arial"/>
                <a:cs typeface="Arial"/>
              </a:rPr>
              <a:t>tham </a:t>
            </a:r>
            <a:r>
              <a:rPr sz="2000" dirty="0">
                <a:solidFill>
                  <a:srgbClr val="585858"/>
                </a:solidFill>
                <a:latin typeface="Arial"/>
                <a:cs typeface="Arial"/>
              </a:rPr>
              <a:t>gia </a:t>
            </a:r>
            <a:r>
              <a:rPr sz="2000" spc="-40" dirty="0">
                <a:solidFill>
                  <a:srgbClr val="585858"/>
                </a:solidFill>
                <a:latin typeface="Arial"/>
                <a:cs typeface="Arial"/>
              </a:rPr>
              <a:t>vào </a:t>
            </a:r>
            <a:r>
              <a:rPr sz="2000" spc="-50" dirty="0">
                <a:solidFill>
                  <a:srgbClr val="585858"/>
                </a:solidFill>
                <a:latin typeface="Arial"/>
                <a:cs typeface="Arial"/>
              </a:rPr>
              <a:t>dự </a:t>
            </a:r>
            <a:r>
              <a:rPr sz="2000" spc="-65" dirty="0">
                <a:solidFill>
                  <a:srgbClr val="585858"/>
                </a:solidFill>
                <a:latin typeface="Arial"/>
                <a:cs typeface="Arial"/>
              </a:rPr>
              <a:t>án, </a:t>
            </a:r>
            <a:r>
              <a:rPr sz="2000" spc="-160" dirty="0">
                <a:solidFill>
                  <a:srgbClr val="585858"/>
                </a:solidFill>
                <a:latin typeface="Arial"/>
                <a:cs typeface="Arial"/>
              </a:rPr>
              <a:t>sử </a:t>
            </a:r>
            <a:r>
              <a:rPr sz="2000" spc="45" dirty="0">
                <a:solidFill>
                  <a:srgbClr val="585858"/>
                </a:solidFill>
                <a:latin typeface="Arial"/>
                <a:cs typeface="Arial"/>
              </a:rPr>
              <a:t>dụng </a:t>
            </a:r>
            <a:r>
              <a:rPr sz="2000" spc="60" dirty="0">
                <a:solidFill>
                  <a:srgbClr val="585858"/>
                </a:solidFill>
                <a:latin typeface="Arial"/>
                <a:cs typeface="Arial"/>
              </a:rPr>
              <a:t>mô </a:t>
            </a:r>
            <a:r>
              <a:rPr sz="2000" spc="-5" dirty="0">
                <a:solidFill>
                  <a:srgbClr val="585858"/>
                </a:solidFill>
                <a:latin typeface="Arial"/>
                <a:cs typeface="Arial"/>
              </a:rPr>
              <a:t>hình</a:t>
            </a:r>
            <a:r>
              <a:rPr sz="2000" spc="-275" dirty="0">
                <a:solidFill>
                  <a:srgbClr val="585858"/>
                </a:solidFill>
                <a:latin typeface="Arial"/>
                <a:cs typeface="Arial"/>
              </a:rPr>
              <a:t> </a:t>
            </a:r>
            <a:r>
              <a:rPr sz="2000" spc="-35" dirty="0">
                <a:solidFill>
                  <a:srgbClr val="585858"/>
                </a:solidFill>
                <a:latin typeface="Arial"/>
                <a:cs typeface="Arial"/>
              </a:rPr>
              <a:t>này</a:t>
            </a:r>
            <a:endParaRPr sz="2000">
              <a:latin typeface="Arial"/>
              <a:cs typeface="Arial"/>
            </a:endParaRPr>
          </a:p>
          <a:p>
            <a:pPr marL="560705">
              <a:lnSpc>
                <a:spcPts val="2280"/>
              </a:lnSpc>
            </a:pPr>
            <a:r>
              <a:rPr sz="2000" dirty="0">
                <a:solidFill>
                  <a:srgbClr val="585858"/>
                </a:solidFill>
                <a:latin typeface="Arial"/>
                <a:cs typeface="Arial"/>
              </a:rPr>
              <a:t>để hiểu </a:t>
            </a:r>
            <a:r>
              <a:rPr sz="2000" spc="40" dirty="0">
                <a:solidFill>
                  <a:srgbClr val="585858"/>
                </a:solidFill>
                <a:latin typeface="Arial"/>
                <a:cs typeface="Arial"/>
              </a:rPr>
              <a:t>rõ </a:t>
            </a:r>
            <a:r>
              <a:rPr sz="2000" spc="-25" dirty="0">
                <a:solidFill>
                  <a:srgbClr val="585858"/>
                </a:solidFill>
                <a:latin typeface="Arial"/>
                <a:cs typeface="Arial"/>
              </a:rPr>
              <a:t>hơn </a:t>
            </a:r>
            <a:r>
              <a:rPr sz="2000" spc="-55" dirty="0">
                <a:solidFill>
                  <a:srgbClr val="585858"/>
                </a:solidFill>
                <a:latin typeface="Arial"/>
                <a:cs typeface="Arial"/>
              </a:rPr>
              <a:t>về </a:t>
            </a:r>
            <a:r>
              <a:rPr sz="2000" spc="-25" dirty="0">
                <a:solidFill>
                  <a:srgbClr val="585858"/>
                </a:solidFill>
                <a:latin typeface="Arial"/>
                <a:cs typeface="Arial"/>
              </a:rPr>
              <a:t>hệ</a:t>
            </a:r>
            <a:r>
              <a:rPr sz="2000" spc="5"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43</a:t>
            </a:fld>
            <a:endParaRPr spc="-90" dirty="0"/>
          </a:p>
        </p:txBody>
      </p:sp>
      <p:sp>
        <p:nvSpPr>
          <p:cNvPr id="3" name="object 3"/>
          <p:cNvSpPr txBox="1">
            <a:spLocks noGrp="1"/>
          </p:cNvSpPr>
          <p:nvPr>
            <p:ph type="title"/>
          </p:nvPr>
        </p:nvSpPr>
        <p:spPr>
          <a:xfrm>
            <a:off x="2574442" y="730708"/>
            <a:ext cx="1986280" cy="567463"/>
          </a:xfrm>
          <a:prstGeom prst="rect">
            <a:avLst/>
          </a:prstGeom>
        </p:spPr>
        <p:txBody>
          <a:bodyPr vert="horz" wrap="square" lIns="0" tIns="13335" rIns="0" bIns="0" rtlCol="0" anchor="t">
            <a:spAutoFit/>
          </a:bodyPr>
          <a:lstStyle/>
          <a:p>
            <a:pPr marL="12700">
              <a:spcBef>
                <a:spcPts val="105"/>
              </a:spcBef>
            </a:pPr>
            <a:r>
              <a:rPr spc="275" dirty="0"/>
              <a:t>Mục</a:t>
            </a:r>
            <a:r>
              <a:rPr spc="-390" dirty="0"/>
              <a:t> </a:t>
            </a:r>
            <a:r>
              <a:rPr spc="204" dirty="0"/>
              <a:t>đích</a:t>
            </a:r>
          </a:p>
        </p:txBody>
      </p:sp>
    </p:spTree>
    <p:extLst>
      <p:ext uri="{BB962C8B-B14F-4D97-AF65-F5344CB8AC3E}">
        <p14:creationId xmlns:p14="http://schemas.microsoft.com/office/powerpoint/2010/main" val="3422624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1"/>
            <a:ext cx="6939280" cy="431913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20" dirty="0">
                <a:solidFill>
                  <a:srgbClr val="585858"/>
                </a:solidFill>
                <a:latin typeface="Arial"/>
                <a:cs typeface="Arial"/>
              </a:rPr>
              <a:t>Tác</a:t>
            </a:r>
            <a:r>
              <a:rPr sz="2400" spc="-10" dirty="0">
                <a:solidFill>
                  <a:srgbClr val="585858"/>
                </a:solidFill>
                <a:latin typeface="Arial"/>
                <a:cs typeface="Arial"/>
              </a:rPr>
              <a:t> </a:t>
            </a:r>
            <a:r>
              <a:rPr sz="2400" spc="-15" dirty="0">
                <a:solidFill>
                  <a:srgbClr val="585858"/>
                </a:solidFill>
                <a:latin typeface="Arial"/>
                <a:cs typeface="Arial"/>
              </a:rPr>
              <a:t>nhân</a:t>
            </a:r>
            <a:endParaRPr sz="2400">
              <a:latin typeface="Arial"/>
              <a:cs typeface="Arial"/>
            </a:endParaRPr>
          </a:p>
          <a:p>
            <a:pPr marL="560705" marR="5080" indent="-228600">
              <a:lnSpc>
                <a:spcPts val="2160"/>
              </a:lnSpc>
              <a:spcBef>
                <a:spcPts val="1045"/>
              </a:spcBef>
            </a:pPr>
            <a:r>
              <a:rPr sz="2000" dirty="0">
                <a:solidFill>
                  <a:srgbClr val="585858"/>
                </a:solidFill>
                <a:latin typeface="Georgia"/>
                <a:cs typeface="Georgia"/>
              </a:rPr>
              <a:t>− </a:t>
            </a:r>
            <a:r>
              <a:rPr sz="2000" spc="-30" dirty="0">
                <a:solidFill>
                  <a:srgbClr val="585858"/>
                </a:solidFill>
                <a:latin typeface="Arial"/>
                <a:cs typeface="Arial"/>
              </a:rPr>
              <a:t>là </a:t>
            </a:r>
            <a:r>
              <a:rPr sz="2000" spc="30" dirty="0">
                <a:solidFill>
                  <a:srgbClr val="585858"/>
                </a:solidFill>
                <a:latin typeface="Arial"/>
                <a:cs typeface="Arial"/>
              </a:rPr>
              <a:t>bất </a:t>
            </a:r>
            <a:r>
              <a:rPr sz="2000" spc="-20" dirty="0">
                <a:solidFill>
                  <a:srgbClr val="585858"/>
                </a:solidFill>
                <a:latin typeface="Arial"/>
                <a:cs typeface="Arial"/>
              </a:rPr>
              <a:t>kỳ </a:t>
            </a:r>
            <a:r>
              <a:rPr sz="2000" spc="-5" dirty="0">
                <a:solidFill>
                  <a:srgbClr val="585858"/>
                </a:solidFill>
                <a:latin typeface="Arial"/>
                <a:cs typeface="Arial"/>
              </a:rPr>
              <a:t>thứ gì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10" dirty="0">
                <a:solidFill>
                  <a:srgbClr val="585858"/>
                </a:solidFill>
                <a:latin typeface="Arial"/>
                <a:cs typeface="Arial"/>
              </a:rPr>
              <a:t>có </a:t>
            </a:r>
            <a:r>
              <a:rPr sz="2000" spc="-160" dirty="0">
                <a:solidFill>
                  <a:srgbClr val="585858"/>
                </a:solidFill>
                <a:latin typeface="Arial"/>
                <a:cs typeface="Arial"/>
              </a:rPr>
              <a:t>sự </a:t>
            </a:r>
            <a:r>
              <a:rPr sz="2000" spc="30" dirty="0">
                <a:solidFill>
                  <a:srgbClr val="585858"/>
                </a:solidFill>
                <a:latin typeface="Arial"/>
                <a:cs typeface="Arial"/>
              </a:rPr>
              <a:t>trao </a:t>
            </a:r>
            <a:r>
              <a:rPr sz="2000" spc="55" dirty="0">
                <a:solidFill>
                  <a:srgbClr val="585858"/>
                </a:solidFill>
                <a:latin typeface="Arial"/>
                <a:cs typeface="Arial"/>
              </a:rPr>
              <a:t>đổi </a:t>
            </a:r>
            <a:r>
              <a:rPr sz="2000" spc="-50" dirty="0">
                <a:solidFill>
                  <a:srgbClr val="585858"/>
                </a:solidFill>
                <a:latin typeface="Arial"/>
                <a:cs typeface="Arial"/>
              </a:rPr>
              <a:t>dữ  </a:t>
            </a:r>
            <a:r>
              <a:rPr sz="2000" dirty="0">
                <a:solidFill>
                  <a:srgbClr val="585858"/>
                </a:solidFill>
                <a:latin typeface="Arial"/>
                <a:cs typeface="Arial"/>
              </a:rPr>
              <a:t>liệu </a:t>
            </a:r>
            <a:r>
              <a:rPr sz="2000" spc="-40" dirty="0">
                <a:solidFill>
                  <a:srgbClr val="585858"/>
                </a:solidFill>
                <a:latin typeface="Arial"/>
                <a:cs typeface="Arial"/>
              </a:rPr>
              <a:t>với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10" dirty="0">
                <a:solidFill>
                  <a:srgbClr val="585858"/>
                </a:solidFill>
                <a:latin typeface="Arial"/>
                <a:cs typeface="Arial"/>
              </a:rPr>
              <a:t>có </a:t>
            </a:r>
            <a:r>
              <a:rPr sz="2000" spc="25" dirty="0">
                <a:solidFill>
                  <a:srgbClr val="585858"/>
                </a:solidFill>
                <a:latin typeface="Arial"/>
                <a:cs typeface="Arial"/>
              </a:rPr>
              <a:t>thể</a:t>
            </a:r>
            <a:r>
              <a:rPr sz="2000" spc="-10" dirty="0">
                <a:solidFill>
                  <a:srgbClr val="585858"/>
                </a:solidFill>
                <a:latin typeface="Arial"/>
                <a:cs typeface="Arial"/>
              </a:rPr>
              <a:t> </a:t>
            </a:r>
            <a:r>
              <a:rPr sz="2000" spc="-65" dirty="0">
                <a:solidFill>
                  <a:srgbClr val="585858"/>
                </a:solidFill>
                <a:latin typeface="Arial"/>
                <a:cs typeface="Arial"/>
              </a:rPr>
              <a:t>là:</a:t>
            </a:r>
            <a:endParaRPr sz="2000">
              <a:latin typeface="Arial"/>
              <a:cs typeface="Arial"/>
            </a:endParaRPr>
          </a:p>
          <a:p>
            <a:pPr marL="606425">
              <a:spcBef>
                <a:spcPts val="550"/>
              </a:spcBef>
              <a:tabLst>
                <a:tab pos="897890" algn="l"/>
              </a:tabLst>
            </a:pPr>
            <a:r>
              <a:rPr spc="180" dirty="0">
                <a:solidFill>
                  <a:srgbClr val="585858"/>
                </a:solidFill>
                <a:latin typeface="Arial"/>
                <a:cs typeface="Arial"/>
              </a:rPr>
              <a:t>+	</a:t>
            </a:r>
            <a:r>
              <a:rPr spc="-30" dirty="0">
                <a:solidFill>
                  <a:srgbClr val="585858"/>
                </a:solidFill>
                <a:latin typeface="Arial"/>
                <a:cs typeface="Arial"/>
              </a:rPr>
              <a:t>Người</a:t>
            </a:r>
            <a:r>
              <a:rPr spc="-5" dirty="0">
                <a:solidFill>
                  <a:srgbClr val="585858"/>
                </a:solidFill>
                <a:latin typeface="Arial"/>
                <a:cs typeface="Arial"/>
              </a:rPr>
              <a:t> </a:t>
            </a:r>
            <a:r>
              <a:rPr spc="5" dirty="0">
                <a:solidFill>
                  <a:srgbClr val="585858"/>
                </a:solidFill>
                <a:latin typeface="Arial"/>
                <a:cs typeface="Arial"/>
              </a:rPr>
              <a:t>dùng,</a:t>
            </a:r>
            <a:endParaRPr>
              <a:latin typeface="Arial"/>
              <a:cs typeface="Arial"/>
            </a:endParaRPr>
          </a:p>
          <a:p>
            <a:pPr marL="606425">
              <a:spcBef>
                <a:spcPts val="590"/>
              </a:spcBef>
              <a:tabLst>
                <a:tab pos="897890" algn="l"/>
              </a:tabLst>
            </a:pPr>
            <a:r>
              <a:rPr spc="180" dirty="0">
                <a:solidFill>
                  <a:srgbClr val="585858"/>
                </a:solidFill>
                <a:latin typeface="Arial"/>
                <a:cs typeface="Arial"/>
              </a:rPr>
              <a:t>+	</a:t>
            </a:r>
            <a:r>
              <a:rPr spc="-15" dirty="0">
                <a:solidFill>
                  <a:srgbClr val="585858"/>
                </a:solidFill>
                <a:latin typeface="Arial"/>
                <a:cs typeface="Arial"/>
              </a:rPr>
              <a:t>Thiết </a:t>
            </a:r>
            <a:r>
              <a:rPr spc="45" dirty="0">
                <a:solidFill>
                  <a:srgbClr val="585858"/>
                </a:solidFill>
                <a:latin typeface="Arial"/>
                <a:cs typeface="Arial"/>
              </a:rPr>
              <a:t>bị </a:t>
            </a:r>
            <a:r>
              <a:rPr dirty="0">
                <a:solidFill>
                  <a:srgbClr val="585858"/>
                </a:solidFill>
                <a:latin typeface="Arial"/>
                <a:cs typeface="Arial"/>
              </a:rPr>
              <a:t>phần</a:t>
            </a:r>
            <a:r>
              <a:rPr spc="-100" dirty="0">
                <a:solidFill>
                  <a:srgbClr val="585858"/>
                </a:solidFill>
                <a:latin typeface="Arial"/>
                <a:cs typeface="Arial"/>
              </a:rPr>
              <a:t> </a:t>
            </a:r>
            <a:r>
              <a:rPr spc="-40" dirty="0">
                <a:solidFill>
                  <a:srgbClr val="585858"/>
                </a:solidFill>
                <a:latin typeface="Arial"/>
                <a:cs typeface="Arial"/>
              </a:rPr>
              <a:t>cứng</a:t>
            </a:r>
            <a:endParaRPr>
              <a:latin typeface="Arial"/>
              <a:cs typeface="Arial"/>
            </a:endParaRPr>
          </a:p>
          <a:p>
            <a:pPr marL="606425">
              <a:spcBef>
                <a:spcPts val="580"/>
              </a:spcBef>
              <a:tabLst>
                <a:tab pos="897890" algn="l"/>
              </a:tabLst>
            </a:pPr>
            <a:r>
              <a:rPr spc="180" dirty="0">
                <a:solidFill>
                  <a:srgbClr val="585858"/>
                </a:solidFill>
                <a:latin typeface="Arial"/>
                <a:cs typeface="Arial"/>
              </a:rPr>
              <a:t>+	</a:t>
            </a:r>
            <a:r>
              <a:rPr spc="-50" dirty="0">
                <a:solidFill>
                  <a:srgbClr val="585858"/>
                </a:solidFill>
                <a:latin typeface="Arial"/>
                <a:cs typeface="Arial"/>
              </a:rPr>
              <a:t>Hệ </a:t>
            </a:r>
            <a:r>
              <a:rPr spc="50" dirty="0">
                <a:solidFill>
                  <a:srgbClr val="585858"/>
                </a:solidFill>
                <a:latin typeface="Arial"/>
                <a:cs typeface="Arial"/>
              </a:rPr>
              <a:t>thống </a:t>
            </a:r>
            <a:r>
              <a:rPr spc="-5" dirty="0">
                <a:solidFill>
                  <a:srgbClr val="585858"/>
                </a:solidFill>
                <a:latin typeface="Arial"/>
                <a:cs typeface="Arial"/>
              </a:rPr>
              <a:t>phần </a:t>
            </a:r>
            <a:r>
              <a:rPr spc="5" dirty="0">
                <a:solidFill>
                  <a:srgbClr val="585858"/>
                </a:solidFill>
                <a:latin typeface="Arial"/>
                <a:cs typeface="Arial"/>
              </a:rPr>
              <a:t>mềm</a:t>
            </a:r>
            <a:r>
              <a:rPr spc="-80" dirty="0">
                <a:solidFill>
                  <a:srgbClr val="585858"/>
                </a:solidFill>
                <a:latin typeface="Arial"/>
                <a:cs typeface="Arial"/>
              </a:rPr>
              <a:t> </a:t>
            </a:r>
            <a:r>
              <a:rPr spc="-45" dirty="0">
                <a:solidFill>
                  <a:srgbClr val="585858"/>
                </a:solidFill>
                <a:latin typeface="Arial"/>
                <a:cs typeface="Arial"/>
              </a:rPr>
              <a:t>khác</a:t>
            </a:r>
            <a:endParaRPr>
              <a:latin typeface="Arial"/>
              <a:cs typeface="Arial"/>
            </a:endParaRPr>
          </a:p>
          <a:p>
            <a:pPr marL="560705" marR="208915" indent="-228600">
              <a:lnSpc>
                <a:spcPts val="2160"/>
              </a:lnSpc>
              <a:spcBef>
                <a:spcPts val="1030"/>
              </a:spcBef>
              <a:buFont typeface="Georgia"/>
              <a:buChar char="−"/>
              <a:tabLst>
                <a:tab pos="561340" algn="l"/>
              </a:tabLst>
            </a:pPr>
            <a:r>
              <a:rPr sz="2000" spc="-135" dirty="0">
                <a:solidFill>
                  <a:srgbClr val="585858"/>
                </a:solidFill>
                <a:latin typeface="Arial"/>
                <a:cs typeface="Arial"/>
              </a:rPr>
              <a:t>Là </a:t>
            </a:r>
            <a:r>
              <a:rPr sz="2000" spc="80" dirty="0">
                <a:solidFill>
                  <a:srgbClr val="585858"/>
                </a:solidFill>
                <a:latin typeface="Arial"/>
                <a:cs typeface="Arial"/>
              </a:rPr>
              <a:t>một </a:t>
            </a:r>
            <a:r>
              <a:rPr sz="2000" spc="25" dirty="0">
                <a:solidFill>
                  <a:srgbClr val="585858"/>
                </a:solidFill>
                <a:latin typeface="Arial"/>
                <a:cs typeface="Arial"/>
              </a:rPr>
              <a:t>lớp/loại </a:t>
            </a:r>
            <a:r>
              <a:rPr sz="2000" spc="-30" dirty="0">
                <a:solidFill>
                  <a:srgbClr val="585858"/>
                </a:solidFill>
                <a:latin typeface="Arial"/>
                <a:cs typeface="Arial"/>
              </a:rPr>
              <a:t>người </a:t>
            </a:r>
            <a:r>
              <a:rPr sz="2000" spc="40" dirty="0">
                <a:solidFill>
                  <a:srgbClr val="585858"/>
                </a:solidFill>
                <a:latin typeface="Arial"/>
                <a:cs typeface="Arial"/>
              </a:rPr>
              <a:t>dùng </a:t>
            </a:r>
            <a:r>
              <a:rPr sz="2000" spc="-75" dirty="0">
                <a:solidFill>
                  <a:srgbClr val="585858"/>
                </a:solidFill>
                <a:latin typeface="Arial"/>
                <a:cs typeface="Arial"/>
              </a:rPr>
              <a:t>chứ </a:t>
            </a:r>
            <a:r>
              <a:rPr sz="2000" spc="30" dirty="0">
                <a:solidFill>
                  <a:srgbClr val="585858"/>
                </a:solidFill>
                <a:latin typeface="Arial"/>
                <a:cs typeface="Arial"/>
              </a:rPr>
              <a:t>không </a:t>
            </a:r>
            <a:r>
              <a:rPr sz="2000" spc="5" dirty="0">
                <a:solidFill>
                  <a:srgbClr val="585858"/>
                </a:solidFill>
                <a:latin typeface="Arial"/>
                <a:cs typeface="Arial"/>
              </a:rPr>
              <a:t>phải </a:t>
            </a:r>
            <a:r>
              <a:rPr sz="2000" spc="80" dirty="0">
                <a:solidFill>
                  <a:srgbClr val="585858"/>
                </a:solidFill>
                <a:latin typeface="Arial"/>
                <a:cs typeface="Arial"/>
              </a:rPr>
              <a:t>một</a:t>
            </a:r>
            <a:r>
              <a:rPr sz="2000" spc="-40" dirty="0">
                <a:solidFill>
                  <a:srgbClr val="585858"/>
                </a:solidFill>
                <a:latin typeface="Arial"/>
                <a:cs typeface="Arial"/>
              </a:rPr>
              <a:t> </a:t>
            </a:r>
            <a:r>
              <a:rPr sz="2000" spc="-30" dirty="0">
                <a:solidFill>
                  <a:srgbClr val="585858"/>
                </a:solidFill>
                <a:latin typeface="Arial"/>
                <a:cs typeface="Arial"/>
              </a:rPr>
              <a:t>người  cụ</a:t>
            </a:r>
            <a:r>
              <a:rPr sz="2000" spc="-5" dirty="0">
                <a:solidFill>
                  <a:srgbClr val="585858"/>
                </a:solidFill>
                <a:latin typeface="Arial"/>
                <a:cs typeface="Arial"/>
              </a:rPr>
              <a:t> </a:t>
            </a:r>
            <a:r>
              <a:rPr sz="2000" spc="25" dirty="0">
                <a:solidFill>
                  <a:srgbClr val="585858"/>
                </a:solidFill>
                <a:latin typeface="Arial"/>
                <a:cs typeface="Arial"/>
              </a:rPr>
              <a:t>thể</a:t>
            </a:r>
            <a:endParaRPr sz="2000">
              <a:latin typeface="Arial"/>
              <a:cs typeface="Arial"/>
            </a:endParaRPr>
          </a:p>
          <a:p>
            <a:pPr marL="560705" marR="334010" indent="-228600">
              <a:lnSpc>
                <a:spcPts val="2160"/>
              </a:lnSpc>
              <a:spcBef>
                <a:spcPts val="1000"/>
              </a:spcBef>
              <a:buFont typeface="Georgia"/>
              <a:buChar char="−"/>
              <a:tabLst>
                <a:tab pos="561340" algn="l"/>
              </a:tabLst>
            </a:pPr>
            <a:r>
              <a:rPr sz="2000" spc="105" dirty="0">
                <a:solidFill>
                  <a:srgbClr val="585858"/>
                </a:solidFill>
                <a:latin typeface="Arial"/>
                <a:cs typeface="Arial"/>
              </a:rPr>
              <a:t>Một </a:t>
            </a:r>
            <a:r>
              <a:rPr sz="2000" spc="-30" dirty="0">
                <a:solidFill>
                  <a:srgbClr val="585858"/>
                </a:solidFill>
                <a:latin typeface="Arial"/>
                <a:cs typeface="Arial"/>
              </a:rPr>
              <a:t>người </a:t>
            </a:r>
            <a:r>
              <a:rPr sz="2000" spc="40" dirty="0">
                <a:solidFill>
                  <a:srgbClr val="585858"/>
                </a:solidFill>
                <a:latin typeface="Arial"/>
                <a:cs typeface="Arial"/>
              </a:rPr>
              <a:t>dùng </a:t>
            </a:r>
            <a:r>
              <a:rPr sz="2000" spc="-25" dirty="0">
                <a:solidFill>
                  <a:srgbClr val="585858"/>
                </a:solidFill>
                <a:latin typeface="Arial"/>
                <a:cs typeface="Arial"/>
              </a:rPr>
              <a:t>cụ </a:t>
            </a:r>
            <a:r>
              <a:rPr sz="2000" spc="25" dirty="0">
                <a:solidFill>
                  <a:srgbClr val="585858"/>
                </a:solidFill>
                <a:latin typeface="Arial"/>
                <a:cs typeface="Arial"/>
              </a:rPr>
              <a:t>thể </a:t>
            </a:r>
            <a:r>
              <a:rPr sz="2000" spc="-5" dirty="0">
                <a:solidFill>
                  <a:srgbClr val="585858"/>
                </a:solidFill>
                <a:latin typeface="Arial"/>
                <a:cs typeface="Arial"/>
              </a:rPr>
              <a:t>có </a:t>
            </a:r>
            <a:r>
              <a:rPr sz="2000" spc="25" dirty="0">
                <a:solidFill>
                  <a:srgbClr val="585858"/>
                </a:solidFill>
                <a:latin typeface="Arial"/>
                <a:cs typeface="Arial"/>
              </a:rPr>
              <a:t>thể </a:t>
            </a:r>
            <a:r>
              <a:rPr sz="2000" spc="50" dirty="0">
                <a:solidFill>
                  <a:srgbClr val="585858"/>
                </a:solidFill>
                <a:latin typeface="Arial"/>
                <a:cs typeface="Arial"/>
              </a:rPr>
              <a:t>đóng </a:t>
            </a:r>
            <a:r>
              <a:rPr sz="2000" spc="-45" dirty="0">
                <a:solidFill>
                  <a:srgbClr val="585858"/>
                </a:solidFill>
                <a:latin typeface="Arial"/>
                <a:cs typeface="Arial"/>
              </a:rPr>
              <a:t>vai </a:t>
            </a:r>
            <a:r>
              <a:rPr sz="2000" spc="50" dirty="0">
                <a:solidFill>
                  <a:srgbClr val="585858"/>
                </a:solidFill>
                <a:latin typeface="Arial"/>
                <a:cs typeface="Arial"/>
              </a:rPr>
              <a:t>trò </a:t>
            </a:r>
            <a:r>
              <a:rPr sz="2000" spc="-30" dirty="0">
                <a:solidFill>
                  <a:srgbClr val="585858"/>
                </a:solidFill>
                <a:latin typeface="Arial"/>
                <a:cs typeface="Arial"/>
              </a:rPr>
              <a:t>là </a:t>
            </a:r>
            <a:r>
              <a:rPr sz="2000" spc="-80" dirty="0">
                <a:solidFill>
                  <a:srgbClr val="585858"/>
                </a:solidFill>
                <a:latin typeface="Arial"/>
                <a:cs typeface="Arial"/>
              </a:rPr>
              <a:t>các </a:t>
            </a:r>
            <a:r>
              <a:rPr sz="2000" spc="-20" dirty="0">
                <a:solidFill>
                  <a:srgbClr val="585858"/>
                </a:solidFill>
                <a:latin typeface="Arial"/>
                <a:cs typeface="Arial"/>
              </a:rPr>
              <a:t>tác  </a:t>
            </a:r>
            <a:r>
              <a:rPr sz="2000" spc="-5" dirty="0">
                <a:solidFill>
                  <a:srgbClr val="585858"/>
                </a:solidFill>
                <a:latin typeface="Arial"/>
                <a:cs typeface="Arial"/>
              </a:rPr>
              <a:t>nhân </a:t>
            </a:r>
            <a:r>
              <a:rPr sz="2000" spc="-40" dirty="0">
                <a:solidFill>
                  <a:srgbClr val="585858"/>
                </a:solidFill>
                <a:latin typeface="Arial"/>
                <a:cs typeface="Arial"/>
              </a:rPr>
              <a:t>khác </a:t>
            </a:r>
            <a:r>
              <a:rPr sz="2000" spc="-30" dirty="0">
                <a:solidFill>
                  <a:srgbClr val="585858"/>
                </a:solidFill>
                <a:latin typeface="Arial"/>
                <a:cs typeface="Arial"/>
              </a:rPr>
              <a:t>nhau, </a:t>
            </a:r>
            <a:r>
              <a:rPr sz="2000" spc="-10" dirty="0">
                <a:solidFill>
                  <a:srgbClr val="585858"/>
                </a:solidFill>
                <a:latin typeface="Arial"/>
                <a:cs typeface="Arial"/>
              </a:rPr>
              <a:t>có </a:t>
            </a:r>
            <a:r>
              <a:rPr sz="2000" spc="-15" dirty="0">
                <a:solidFill>
                  <a:srgbClr val="585858"/>
                </a:solidFill>
                <a:latin typeface="Arial"/>
                <a:cs typeface="Arial"/>
              </a:rPr>
              <a:t>nghĩa </a:t>
            </a:r>
            <a:r>
              <a:rPr sz="2000" spc="-30" dirty="0">
                <a:solidFill>
                  <a:srgbClr val="585858"/>
                </a:solidFill>
                <a:latin typeface="Arial"/>
                <a:cs typeface="Arial"/>
              </a:rPr>
              <a:t>là người </a:t>
            </a:r>
            <a:r>
              <a:rPr sz="2000" spc="60" dirty="0">
                <a:solidFill>
                  <a:srgbClr val="585858"/>
                </a:solidFill>
                <a:latin typeface="Arial"/>
                <a:cs typeface="Arial"/>
              </a:rPr>
              <a:t>đó </a:t>
            </a:r>
            <a:r>
              <a:rPr sz="2000" spc="-10" dirty="0">
                <a:solidFill>
                  <a:srgbClr val="585858"/>
                </a:solidFill>
                <a:latin typeface="Arial"/>
                <a:cs typeface="Arial"/>
              </a:rPr>
              <a:t>có </a:t>
            </a:r>
            <a:r>
              <a:rPr sz="2000" spc="5" dirty="0">
                <a:solidFill>
                  <a:srgbClr val="585858"/>
                </a:solidFill>
                <a:latin typeface="Arial"/>
                <a:cs typeface="Arial"/>
              </a:rPr>
              <a:t>nhiều </a:t>
            </a:r>
            <a:r>
              <a:rPr sz="2000" spc="-45" dirty="0">
                <a:solidFill>
                  <a:srgbClr val="585858"/>
                </a:solidFill>
                <a:latin typeface="Arial"/>
                <a:cs typeface="Arial"/>
              </a:rPr>
              <a:t>vai </a:t>
            </a:r>
            <a:r>
              <a:rPr sz="2000" spc="50" dirty="0">
                <a:solidFill>
                  <a:srgbClr val="585858"/>
                </a:solidFill>
                <a:latin typeface="Arial"/>
                <a:cs typeface="Arial"/>
              </a:rPr>
              <a:t>trò  </a:t>
            </a:r>
            <a:r>
              <a:rPr sz="2000" spc="-40" dirty="0">
                <a:solidFill>
                  <a:srgbClr val="585858"/>
                </a:solidFill>
                <a:latin typeface="Arial"/>
                <a:cs typeface="Arial"/>
              </a:rPr>
              <a:t>khác </a:t>
            </a:r>
            <a:r>
              <a:rPr sz="2000" spc="-5" dirty="0">
                <a:solidFill>
                  <a:srgbClr val="585858"/>
                </a:solidFill>
                <a:latin typeface="Arial"/>
                <a:cs typeface="Arial"/>
              </a:rPr>
              <a:t>nhau </a:t>
            </a:r>
            <a:r>
              <a:rPr sz="2000" spc="55" dirty="0">
                <a:solidFill>
                  <a:srgbClr val="585858"/>
                </a:solidFill>
                <a:latin typeface="Arial"/>
                <a:cs typeface="Arial"/>
              </a:rPr>
              <a:t>trong </a:t>
            </a:r>
            <a:r>
              <a:rPr sz="2000" spc="-25" dirty="0">
                <a:solidFill>
                  <a:srgbClr val="585858"/>
                </a:solidFill>
                <a:latin typeface="Arial"/>
                <a:cs typeface="Arial"/>
              </a:rPr>
              <a:t>hệ</a:t>
            </a:r>
            <a:r>
              <a:rPr sz="2000" spc="-70"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a:p>
            <a:pPr marL="560705" indent="-229235">
              <a:spcBef>
                <a:spcPts val="735"/>
              </a:spcBef>
              <a:buFont typeface="Georgia"/>
              <a:buChar char="−"/>
              <a:tabLst>
                <a:tab pos="561340" algn="l"/>
              </a:tabLst>
            </a:pPr>
            <a:r>
              <a:rPr sz="2000" dirty="0">
                <a:solidFill>
                  <a:srgbClr val="585858"/>
                </a:solidFill>
                <a:latin typeface="Arial"/>
                <a:cs typeface="Arial"/>
              </a:rPr>
              <a:t>Không </a:t>
            </a:r>
            <a:r>
              <a:rPr sz="2000" spc="5" dirty="0">
                <a:solidFill>
                  <a:srgbClr val="585858"/>
                </a:solidFill>
                <a:latin typeface="Arial"/>
                <a:cs typeface="Arial"/>
              </a:rPr>
              <a:t>phải </a:t>
            </a:r>
            <a:r>
              <a:rPr sz="2000" spc="-30" dirty="0">
                <a:solidFill>
                  <a:srgbClr val="585858"/>
                </a:solidFill>
                <a:latin typeface="Arial"/>
                <a:cs typeface="Arial"/>
              </a:rPr>
              <a:t>là </a:t>
            </a:r>
            <a:r>
              <a:rPr sz="2000" spc="75" dirty="0">
                <a:solidFill>
                  <a:srgbClr val="585858"/>
                </a:solidFill>
                <a:latin typeface="Arial"/>
                <a:cs typeface="Arial"/>
              </a:rPr>
              <a:t>một </a:t>
            </a:r>
            <a:r>
              <a:rPr sz="2000" dirty="0">
                <a:solidFill>
                  <a:srgbClr val="585858"/>
                </a:solidFill>
                <a:latin typeface="Arial"/>
                <a:cs typeface="Arial"/>
              </a:rPr>
              <a:t>phần </a:t>
            </a:r>
            <a:r>
              <a:rPr sz="2000" spc="-50" dirty="0">
                <a:solidFill>
                  <a:srgbClr val="585858"/>
                </a:solidFill>
                <a:latin typeface="Arial"/>
                <a:cs typeface="Arial"/>
              </a:rPr>
              <a:t>của </a:t>
            </a:r>
            <a:r>
              <a:rPr sz="2000" spc="-25" dirty="0">
                <a:solidFill>
                  <a:srgbClr val="585858"/>
                </a:solidFill>
                <a:latin typeface="Arial"/>
                <a:cs typeface="Arial"/>
              </a:rPr>
              <a:t>hệ</a:t>
            </a:r>
            <a:r>
              <a:rPr sz="2000" spc="-100"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p:txBody>
      </p:sp>
      <p:sp>
        <p:nvSpPr>
          <p:cNvPr id="3" name="object 3"/>
          <p:cNvSpPr txBox="1">
            <a:spLocks noGrp="1"/>
          </p:cNvSpPr>
          <p:nvPr>
            <p:ph type="title"/>
          </p:nvPr>
        </p:nvSpPr>
        <p:spPr>
          <a:xfrm>
            <a:off x="2574443" y="730708"/>
            <a:ext cx="4745355" cy="567463"/>
          </a:xfrm>
          <a:prstGeom prst="rect">
            <a:avLst/>
          </a:prstGeom>
        </p:spPr>
        <p:txBody>
          <a:bodyPr vert="horz" wrap="square" lIns="0" tIns="13335" rIns="0" bIns="0" rtlCol="0" anchor="t">
            <a:spAutoFit/>
          </a:bodyPr>
          <a:lstStyle/>
          <a:p>
            <a:pPr marL="12700">
              <a:spcBef>
                <a:spcPts val="105"/>
              </a:spcBef>
            </a:pPr>
            <a:r>
              <a:rPr spc="260" dirty="0"/>
              <a:t>Các</a:t>
            </a:r>
            <a:r>
              <a:rPr spc="-335" dirty="0"/>
              <a:t> </a:t>
            </a:r>
            <a:r>
              <a:rPr spc="105" dirty="0"/>
              <a:t>thành</a:t>
            </a:r>
            <a:r>
              <a:rPr spc="-365" dirty="0"/>
              <a:t> </a:t>
            </a:r>
            <a:r>
              <a:rPr spc="220" dirty="0"/>
              <a:t>phần</a:t>
            </a:r>
            <a:r>
              <a:rPr spc="-345" dirty="0"/>
              <a:t> </a:t>
            </a:r>
            <a:r>
              <a:rPr spc="170" dirty="0"/>
              <a:t>chính</a:t>
            </a:r>
          </a:p>
        </p:txBody>
      </p:sp>
      <p:sp>
        <p:nvSpPr>
          <p:cNvPr id="4" name="object 4"/>
          <p:cNvSpPr/>
          <p:nvPr/>
        </p:nvSpPr>
        <p:spPr>
          <a:xfrm>
            <a:off x="10168254" y="3656839"/>
            <a:ext cx="373380" cy="709295"/>
          </a:xfrm>
          <a:custGeom>
            <a:avLst/>
            <a:gdLst/>
            <a:ahLst/>
            <a:cxnLst/>
            <a:rect l="l" t="t" r="r" b="b"/>
            <a:pathLst>
              <a:path w="373379" h="709295">
                <a:moveTo>
                  <a:pt x="372999" y="0"/>
                </a:moveTo>
                <a:lnTo>
                  <a:pt x="372999" y="327913"/>
                </a:lnTo>
                <a:lnTo>
                  <a:pt x="0" y="709040"/>
                </a:lnTo>
              </a:path>
            </a:pathLst>
          </a:custGeom>
          <a:ln w="3175">
            <a:solidFill>
              <a:srgbClr val="585858"/>
            </a:solidFill>
          </a:ln>
        </p:spPr>
        <p:txBody>
          <a:bodyPr wrap="square" lIns="0" tIns="0" rIns="0" bIns="0" rtlCol="0"/>
          <a:lstStyle/>
          <a:p>
            <a:endParaRPr/>
          </a:p>
        </p:txBody>
      </p:sp>
      <p:sp>
        <p:nvSpPr>
          <p:cNvPr id="5" name="object 5"/>
          <p:cNvSpPr txBox="1"/>
          <p:nvPr/>
        </p:nvSpPr>
        <p:spPr>
          <a:xfrm>
            <a:off x="10257283" y="4395342"/>
            <a:ext cx="499745" cy="258404"/>
          </a:xfrm>
          <a:prstGeom prst="rect">
            <a:avLst/>
          </a:prstGeom>
        </p:spPr>
        <p:txBody>
          <a:bodyPr vert="horz" wrap="square" lIns="0" tIns="12065" rIns="0" bIns="0" rtlCol="0">
            <a:spAutoFit/>
          </a:bodyPr>
          <a:lstStyle/>
          <a:p>
            <a:pPr marL="12700">
              <a:spcBef>
                <a:spcPts val="95"/>
              </a:spcBef>
            </a:pPr>
            <a:r>
              <a:rPr sz="1600" spc="-5" dirty="0">
                <a:solidFill>
                  <a:srgbClr val="1EB8C1"/>
                </a:solidFill>
                <a:latin typeface="Arial"/>
                <a:cs typeface="Arial"/>
              </a:rPr>
              <a:t>A</a:t>
            </a:r>
            <a:r>
              <a:rPr sz="1600" dirty="0">
                <a:solidFill>
                  <a:srgbClr val="1EB8C1"/>
                </a:solidFill>
                <a:latin typeface="Arial"/>
                <a:cs typeface="Arial"/>
              </a:rPr>
              <a:t>c</a:t>
            </a:r>
            <a:r>
              <a:rPr sz="1600" spc="-5" dirty="0">
                <a:solidFill>
                  <a:srgbClr val="1EB8C1"/>
                </a:solidFill>
                <a:latin typeface="Arial"/>
                <a:cs typeface="Arial"/>
              </a:rPr>
              <a:t>tor</a:t>
            </a:r>
            <a:endParaRPr sz="1600">
              <a:latin typeface="Arial"/>
              <a:cs typeface="Arial"/>
            </a:endParaRPr>
          </a:p>
        </p:txBody>
      </p:sp>
      <p:sp>
        <p:nvSpPr>
          <p:cNvPr id="6" name="object 6"/>
          <p:cNvSpPr/>
          <p:nvPr/>
        </p:nvSpPr>
        <p:spPr>
          <a:xfrm>
            <a:off x="10300716" y="3276600"/>
            <a:ext cx="601345" cy="1112520"/>
          </a:xfrm>
          <a:custGeom>
            <a:avLst/>
            <a:gdLst/>
            <a:ahLst/>
            <a:cxnLst/>
            <a:rect l="l" t="t" r="r" b="b"/>
            <a:pathLst>
              <a:path w="601345" h="1112520">
                <a:moveTo>
                  <a:pt x="253492" y="0"/>
                </a:moveTo>
                <a:lnTo>
                  <a:pt x="319786" y="17652"/>
                </a:lnTo>
                <a:lnTo>
                  <a:pt x="368808" y="62484"/>
                </a:lnTo>
                <a:lnTo>
                  <a:pt x="410083" y="115570"/>
                </a:lnTo>
                <a:lnTo>
                  <a:pt x="427482" y="186182"/>
                </a:lnTo>
                <a:lnTo>
                  <a:pt x="410083" y="256921"/>
                </a:lnTo>
                <a:lnTo>
                  <a:pt x="368808" y="319404"/>
                </a:lnTo>
                <a:lnTo>
                  <a:pt x="319786" y="362965"/>
                </a:lnTo>
                <a:lnTo>
                  <a:pt x="253492" y="372490"/>
                </a:lnTo>
                <a:lnTo>
                  <a:pt x="187071" y="362965"/>
                </a:lnTo>
                <a:lnTo>
                  <a:pt x="129413" y="319404"/>
                </a:lnTo>
                <a:lnTo>
                  <a:pt x="95758" y="256921"/>
                </a:lnTo>
                <a:lnTo>
                  <a:pt x="79375" y="186182"/>
                </a:lnTo>
                <a:lnTo>
                  <a:pt x="95758" y="115570"/>
                </a:lnTo>
                <a:lnTo>
                  <a:pt x="129413" y="62484"/>
                </a:lnTo>
                <a:lnTo>
                  <a:pt x="187071" y="17652"/>
                </a:lnTo>
                <a:lnTo>
                  <a:pt x="253492" y="0"/>
                </a:lnTo>
              </a:path>
              <a:path w="601345" h="1112520">
                <a:moveTo>
                  <a:pt x="0" y="478154"/>
                </a:moveTo>
                <a:lnTo>
                  <a:pt x="479171" y="479678"/>
                </a:lnTo>
              </a:path>
              <a:path w="601345" h="1112520">
                <a:moveTo>
                  <a:pt x="236600" y="714501"/>
                </a:moveTo>
                <a:lnTo>
                  <a:pt x="601091" y="1112392"/>
                </a:lnTo>
              </a:path>
            </a:pathLst>
          </a:custGeom>
          <a:ln w="3175">
            <a:solidFill>
              <a:srgbClr val="585858"/>
            </a:solidFill>
          </a:ln>
        </p:spPr>
        <p:txBody>
          <a:bodyPr wrap="square" lIns="0" tIns="0" rIns="0" bIns="0" rtlCol="0"/>
          <a:lstStyle/>
          <a:p>
            <a:endParaRPr/>
          </a:p>
        </p:txBody>
      </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44</a:t>
            </a:fld>
            <a:endParaRPr spc="-90" dirty="0"/>
          </a:p>
        </p:txBody>
      </p:sp>
    </p:spTree>
    <p:extLst>
      <p:ext uri="{BB962C8B-B14F-4D97-AF65-F5344CB8AC3E}">
        <p14:creationId xmlns:p14="http://schemas.microsoft.com/office/powerpoint/2010/main" val="698649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3141980" cy="4710264"/>
          </a:xfrm>
          <a:prstGeom prst="rect">
            <a:avLst/>
          </a:prstGeom>
        </p:spPr>
        <p:txBody>
          <a:bodyPr vert="horz" wrap="square" lIns="0" tIns="54610" rIns="0" bIns="0" rtlCol="0">
            <a:spAutoFit/>
          </a:bodyPr>
          <a:lstStyle/>
          <a:p>
            <a:pPr marL="286385" marR="518795" indent="-274320">
              <a:lnSpc>
                <a:spcPts val="2590"/>
              </a:lnSpc>
              <a:spcBef>
                <a:spcPts val="430"/>
              </a:spcBef>
              <a:buChar char="•"/>
              <a:tabLst>
                <a:tab pos="286385" algn="l"/>
                <a:tab pos="287020" algn="l"/>
              </a:tabLst>
            </a:pPr>
            <a:r>
              <a:rPr sz="2400" spc="-220" dirty="0">
                <a:solidFill>
                  <a:srgbClr val="585858"/>
                </a:solidFill>
                <a:latin typeface="Arial"/>
                <a:cs typeface="Arial"/>
              </a:rPr>
              <a:t>Tác </a:t>
            </a:r>
            <a:r>
              <a:rPr sz="2400" spc="-15" dirty="0">
                <a:solidFill>
                  <a:srgbClr val="585858"/>
                </a:solidFill>
                <a:latin typeface="Arial"/>
                <a:cs typeface="Arial"/>
              </a:rPr>
              <a:t>nhân </a:t>
            </a:r>
            <a:r>
              <a:rPr sz="2400" spc="35" dirty="0">
                <a:solidFill>
                  <a:srgbClr val="585858"/>
                </a:solidFill>
                <a:latin typeface="Arial"/>
                <a:cs typeface="Arial"/>
              </a:rPr>
              <a:t>trao </a:t>
            </a:r>
            <a:r>
              <a:rPr sz="2400" spc="65" dirty="0">
                <a:solidFill>
                  <a:srgbClr val="585858"/>
                </a:solidFill>
                <a:latin typeface="Arial"/>
                <a:cs typeface="Arial"/>
              </a:rPr>
              <a:t>đổi  thông </a:t>
            </a:r>
            <a:r>
              <a:rPr sz="2400" spc="70" dirty="0">
                <a:solidFill>
                  <a:srgbClr val="585858"/>
                </a:solidFill>
                <a:latin typeface="Arial"/>
                <a:cs typeface="Arial"/>
              </a:rPr>
              <a:t>tin </a:t>
            </a:r>
            <a:r>
              <a:rPr sz="2400" spc="-50" dirty="0">
                <a:solidFill>
                  <a:srgbClr val="585858"/>
                </a:solidFill>
                <a:latin typeface="Arial"/>
                <a:cs typeface="Arial"/>
              </a:rPr>
              <a:t>với </a:t>
            </a:r>
            <a:r>
              <a:rPr sz="2400" spc="-30" dirty="0">
                <a:solidFill>
                  <a:srgbClr val="585858"/>
                </a:solidFill>
                <a:latin typeface="Arial"/>
                <a:cs typeface="Arial"/>
              </a:rPr>
              <a:t>hệ  </a:t>
            </a:r>
            <a:r>
              <a:rPr sz="2400" spc="30" dirty="0">
                <a:solidFill>
                  <a:srgbClr val="585858"/>
                </a:solidFill>
                <a:latin typeface="Arial"/>
                <a:cs typeface="Arial"/>
              </a:rPr>
              <a:t>thống:</a:t>
            </a:r>
            <a:endParaRPr sz="2400" dirty="0">
              <a:latin typeface="Arial"/>
              <a:cs typeface="Arial"/>
            </a:endParaRPr>
          </a:p>
          <a:p>
            <a:pPr marL="560705" lvl="1" indent="-229235">
              <a:lnSpc>
                <a:spcPts val="2280"/>
              </a:lnSpc>
              <a:spcBef>
                <a:spcPts val="735"/>
              </a:spcBef>
              <a:buChar char="•"/>
              <a:tabLst>
                <a:tab pos="560705" algn="l"/>
                <a:tab pos="561340" algn="l"/>
              </a:tabLst>
            </a:pPr>
            <a:r>
              <a:rPr sz="2000" spc="-105" dirty="0">
                <a:solidFill>
                  <a:srgbClr val="585858"/>
                </a:solidFill>
                <a:latin typeface="Arial"/>
                <a:cs typeface="Arial"/>
              </a:rPr>
              <a:t>Gửi </a:t>
            </a:r>
            <a:r>
              <a:rPr sz="2000" spc="60" dirty="0">
                <a:solidFill>
                  <a:srgbClr val="585858"/>
                </a:solidFill>
                <a:latin typeface="Arial"/>
                <a:cs typeface="Arial"/>
              </a:rPr>
              <a:t>thông tin </a:t>
            </a:r>
            <a:r>
              <a:rPr sz="2000" spc="15" dirty="0">
                <a:solidFill>
                  <a:srgbClr val="585858"/>
                </a:solidFill>
                <a:latin typeface="Arial"/>
                <a:cs typeface="Arial"/>
              </a:rPr>
              <a:t>tới</a:t>
            </a:r>
            <a:r>
              <a:rPr sz="2000" spc="-100" dirty="0">
                <a:solidFill>
                  <a:srgbClr val="585858"/>
                </a:solidFill>
                <a:latin typeface="Arial"/>
                <a:cs typeface="Arial"/>
              </a:rPr>
              <a:t> </a:t>
            </a:r>
            <a:r>
              <a:rPr sz="2000" spc="-25" dirty="0">
                <a:solidFill>
                  <a:srgbClr val="585858"/>
                </a:solidFill>
                <a:latin typeface="Arial"/>
                <a:cs typeface="Arial"/>
              </a:rPr>
              <a:t>hệ</a:t>
            </a:r>
            <a:endParaRPr sz="2000" dirty="0">
              <a:latin typeface="Arial"/>
              <a:cs typeface="Arial"/>
            </a:endParaRPr>
          </a:p>
          <a:p>
            <a:pPr marL="560705">
              <a:lnSpc>
                <a:spcPts val="2280"/>
              </a:lnSpc>
            </a:pPr>
            <a:r>
              <a:rPr sz="2000" spc="60" dirty="0">
                <a:solidFill>
                  <a:srgbClr val="585858"/>
                </a:solidFill>
                <a:latin typeface="Arial"/>
                <a:cs typeface="Arial"/>
              </a:rPr>
              <a:t>thống</a:t>
            </a:r>
            <a:endParaRPr sz="2000" dirty="0">
              <a:latin typeface="Arial"/>
              <a:cs typeface="Arial"/>
            </a:endParaRPr>
          </a:p>
          <a:p>
            <a:pPr marL="560705" marR="208279" lvl="1" indent="-228600">
              <a:lnSpc>
                <a:spcPts val="2160"/>
              </a:lnSpc>
              <a:spcBef>
                <a:spcPts val="1030"/>
              </a:spcBef>
              <a:buChar char="•"/>
              <a:tabLst>
                <a:tab pos="560705" algn="l"/>
                <a:tab pos="561340" algn="l"/>
              </a:tabLst>
            </a:pPr>
            <a:r>
              <a:rPr sz="2000" dirty="0">
                <a:solidFill>
                  <a:srgbClr val="585858"/>
                </a:solidFill>
                <a:latin typeface="Arial"/>
                <a:cs typeface="Arial"/>
              </a:rPr>
              <a:t>Nhận </a:t>
            </a:r>
            <a:r>
              <a:rPr sz="2000" spc="60" dirty="0">
                <a:solidFill>
                  <a:srgbClr val="585858"/>
                </a:solidFill>
                <a:latin typeface="Arial"/>
                <a:cs typeface="Arial"/>
              </a:rPr>
              <a:t>thông tin </a:t>
            </a:r>
            <a:r>
              <a:rPr sz="2000" spc="-20" dirty="0">
                <a:solidFill>
                  <a:srgbClr val="585858"/>
                </a:solidFill>
                <a:latin typeface="Arial"/>
                <a:cs typeface="Arial"/>
              </a:rPr>
              <a:t>từ</a:t>
            </a:r>
            <a:r>
              <a:rPr sz="2000" spc="-260" dirty="0">
                <a:solidFill>
                  <a:srgbClr val="585858"/>
                </a:solidFill>
                <a:latin typeface="Arial"/>
                <a:cs typeface="Arial"/>
              </a:rPr>
              <a:t> </a:t>
            </a:r>
            <a:r>
              <a:rPr sz="2000" spc="-25" dirty="0">
                <a:solidFill>
                  <a:srgbClr val="585858"/>
                </a:solidFill>
                <a:latin typeface="Arial"/>
                <a:cs typeface="Arial"/>
              </a:rPr>
              <a:t>hệ  </a:t>
            </a:r>
            <a:r>
              <a:rPr sz="2000" spc="60" dirty="0">
                <a:solidFill>
                  <a:srgbClr val="585858"/>
                </a:solidFill>
                <a:latin typeface="Arial"/>
                <a:cs typeface="Arial"/>
              </a:rPr>
              <a:t>thống</a:t>
            </a:r>
            <a:endParaRPr sz="2000" dirty="0">
              <a:latin typeface="Arial"/>
              <a:cs typeface="Arial"/>
            </a:endParaRPr>
          </a:p>
          <a:p>
            <a:pPr marL="12700">
              <a:lnSpc>
                <a:spcPts val="2735"/>
              </a:lnSpc>
              <a:spcBef>
                <a:spcPts val="1465"/>
              </a:spcBef>
              <a:tabLst>
                <a:tab pos="286385" algn="l"/>
              </a:tabLst>
            </a:pPr>
            <a:r>
              <a:rPr sz="2400" spc="160" dirty="0">
                <a:solidFill>
                  <a:srgbClr val="585858"/>
                </a:solidFill>
                <a:latin typeface="Arial"/>
                <a:cs typeface="Arial"/>
              </a:rPr>
              <a:t>-	</a:t>
            </a:r>
            <a:r>
              <a:rPr sz="2400" spc="-225" dirty="0">
                <a:solidFill>
                  <a:srgbClr val="585858"/>
                </a:solidFill>
                <a:latin typeface="Arial"/>
                <a:cs typeface="Arial"/>
              </a:rPr>
              <a:t>Tác </a:t>
            </a:r>
            <a:r>
              <a:rPr sz="2400" spc="-15" dirty="0">
                <a:solidFill>
                  <a:srgbClr val="585858"/>
                </a:solidFill>
                <a:latin typeface="Arial"/>
                <a:cs typeface="Arial"/>
              </a:rPr>
              <a:t>nhân</a:t>
            </a:r>
            <a:r>
              <a:rPr sz="2400" spc="-225" dirty="0">
                <a:solidFill>
                  <a:srgbClr val="585858"/>
                </a:solidFill>
                <a:latin typeface="Arial"/>
                <a:cs typeface="Arial"/>
              </a:rPr>
              <a:t> </a:t>
            </a:r>
            <a:r>
              <a:rPr sz="2400" spc="-95" dirty="0">
                <a:solidFill>
                  <a:srgbClr val="585858"/>
                </a:solidFill>
                <a:latin typeface="Arial"/>
                <a:cs typeface="Arial"/>
              </a:rPr>
              <a:t>KHÔNG</a:t>
            </a:r>
            <a:endParaRPr sz="2400" dirty="0">
              <a:latin typeface="Arial"/>
              <a:cs typeface="Arial"/>
            </a:endParaRPr>
          </a:p>
          <a:p>
            <a:pPr marL="286385" marR="5080">
              <a:lnSpc>
                <a:spcPts val="2590"/>
              </a:lnSpc>
              <a:spcBef>
                <a:spcPts val="185"/>
              </a:spcBef>
            </a:pPr>
            <a:r>
              <a:rPr sz="2400" spc="5" dirty="0">
                <a:solidFill>
                  <a:srgbClr val="585858"/>
                </a:solidFill>
                <a:latin typeface="Arial"/>
                <a:cs typeface="Arial"/>
              </a:rPr>
              <a:t>phải </a:t>
            </a:r>
            <a:r>
              <a:rPr sz="2400" spc="-40" dirty="0">
                <a:solidFill>
                  <a:srgbClr val="585858"/>
                </a:solidFill>
                <a:latin typeface="Arial"/>
                <a:cs typeface="Arial"/>
              </a:rPr>
              <a:t>là </a:t>
            </a:r>
            <a:r>
              <a:rPr sz="2400" spc="90" dirty="0">
                <a:solidFill>
                  <a:srgbClr val="585858"/>
                </a:solidFill>
                <a:latin typeface="Arial"/>
                <a:cs typeface="Arial"/>
              </a:rPr>
              <a:t>một </a:t>
            </a:r>
            <a:r>
              <a:rPr sz="2400" dirty="0">
                <a:solidFill>
                  <a:srgbClr val="585858"/>
                </a:solidFill>
                <a:latin typeface="Arial"/>
                <a:cs typeface="Arial"/>
              </a:rPr>
              <a:t>phần</a:t>
            </a:r>
            <a:r>
              <a:rPr sz="2400" spc="-105" dirty="0">
                <a:solidFill>
                  <a:srgbClr val="585858"/>
                </a:solidFill>
                <a:latin typeface="Arial"/>
                <a:cs typeface="Arial"/>
              </a:rPr>
              <a:t> </a:t>
            </a:r>
            <a:r>
              <a:rPr sz="2400" spc="-65" dirty="0">
                <a:solidFill>
                  <a:srgbClr val="585858"/>
                </a:solidFill>
                <a:latin typeface="Arial"/>
                <a:cs typeface="Arial"/>
              </a:rPr>
              <a:t>của  </a:t>
            </a:r>
            <a:r>
              <a:rPr sz="2400" spc="-30" dirty="0" err="1">
                <a:solidFill>
                  <a:srgbClr val="585858"/>
                </a:solidFill>
                <a:latin typeface="Arial"/>
                <a:cs typeface="Arial"/>
              </a:rPr>
              <a:t>hệ</a:t>
            </a:r>
            <a:r>
              <a:rPr sz="2400" spc="-10" dirty="0">
                <a:solidFill>
                  <a:srgbClr val="585858"/>
                </a:solidFill>
                <a:latin typeface="Arial"/>
                <a:cs typeface="Arial"/>
              </a:rPr>
              <a:t> </a:t>
            </a:r>
            <a:r>
              <a:rPr sz="2400" spc="65" dirty="0" err="1">
                <a:solidFill>
                  <a:srgbClr val="585858"/>
                </a:solidFill>
                <a:latin typeface="Arial"/>
                <a:cs typeface="Arial"/>
              </a:rPr>
              <a:t>thống</a:t>
            </a:r>
            <a:endParaRPr lang="en-US" sz="2400" spc="65" dirty="0">
              <a:solidFill>
                <a:srgbClr val="585858"/>
              </a:solidFill>
              <a:latin typeface="Arial"/>
              <a:cs typeface="Arial"/>
            </a:endParaRPr>
          </a:p>
          <a:p>
            <a:pPr marL="286385" marR="5080">
              <a:lnSpc>
                <a:spcPts val="2590"/>
              </a:lnSpc>
              <a:spcBef>
                <a:spcPts val="185"/>
              </a:spcBef>
            </a:pPr>
            <a:endParaRPr lang="en-US" sz="2400" spc="65" dirty="0">
              <a:solidFill>
                <a:srgbClr val="585858"/>
              </a:solidFill>
              <a:latin typeface="Arial"/>
              <a:cs typeface="Arial"/>
            </a:endParaRPr>
          </a:p>
          <a:p>
            <a:pPr marL="286385" marR="5080">
              <a:lnSpc>
                <a:spcPts val="2590"/>
              </a:lnSpc>
              <a:spcBef>
                <a:spcPts val="185"/>
              </a:spcBef>
            </a:pPr>
            <a:r>
              <a:rPr lang="en-US" sz="2400" b="1" spc="65" dirty="0" err="1">
                <a:solidFill>
                  <a:srgbClr val="FF0000"/>
                </a:solidFill>
                <a:latin typeface="Arial"/>
                <a:cs typeface="Arial"/>
              </a:rPr>
              <a:t>Ví</a:t>
            </a:r>
            <a:r>
              <a:rPr lang="en-US" sz="2400" b="1" spc="65" dirty="0">
                <a:solidFill>
                  <a:srgbClr val="FF0000"/>
                </a:solidFill>
                <a:latin typeface="Arial"/>
                <a:cs typeface="Arial"/>
              </a:rPr>
              <a:t> </a:t>
            </a:r>
            <a:r>
              <a:rPr lang="en-US" sz="2400" b="1" spc="65" dirty="0" err="1">
                <a:solidFill>
                  <a:srgbClr val="FF0000"/>
                </a:solidFill>
                <a:latin typeface="Arial"/>
                <a:cs typeface="Arial"/>
              </a:rPr>
              <a:t>dụ</a:t>
            </a:r>
            <a:r>
              <a:rPr lang="en-US" sz="2400" b="1" spc="65" dirty="0">
                <a:solidFill>
                  <a:srgbClr val="FF0000"/>
                </a:solidFill>
                <a:latin typeface="Arial"/>
                <a:cs typeface="Arial"/>
              </a:rPr>
              <a:t> </a:t>
            </a:r>
            <a:r>
              <a:rPr lang="en-US" sz="2400" b="1" spc="65" dirty="0" err="1">
                <a:solidFill>
                  <a:srgbClr val="FF0000"/>
                </a:solidFill>
                <a:latin typeface="Arial"/>
                <a:cs typeface="Arial"/>
              </a:rPr>
              <a:t>với</a:t>
            </a:r>
            <a:r>
              <a:rPr lang="en-US" sz="2400" b="1" spc="65" dirty="0">
                <a:solidFill>
                  <a:srgbClr val="FF0000"/>
                </a:solidFill>
                <a:latin typeface="Arial"/>
                <a:cs typeface="Arial"/>
              </a:rPr>
              <a:t> </a:t>
            </a:r>
            <a:r>
              <a:rPr lang="en-US" sz="2400" b="1" spc="65" dirty="0" err="1">
                <a:solidFill>
                  <a:srgbClr val="FF0000"/>
                </a:solidFill>
                <a:latin typeface="Arial"/>
                <a:cs typeface="Arial"/>
              </a:rPr>
              <a:t>hệ</a:t>
            </a:r>
            <a:r>
              <a:rPr lang="en-US" sz="2400" b="1" spc="65" dirty="0">
                <a:solidFill>
                  <a:srgbClr val="FF0000"/>
                </a:solidFill>
                <a:latin typeface="Arial"/>
                <a:cs typeface="Arial"/>
              </a:rPr>
              <a:t> </a:t>
            </a:r>
            <a:r>
              <a:rPr lang="en-US" sz="2400" b="1" spc="65" dirty="0" err="1">
                <a:solidFill>
                  <a:srgbClr val="FF0000"/>
                </a:solidFill>
                <a:latin typeface="Arial"/>
                <a:cs typeface="Arial"/>
              </a:rPr>
              <a:t>thống</a:t>
            </a:r>
            <a:r>
              <a:rPr lang="en-US" sz="2400" b="1" spc="65" dirty="0">
                <a:solidFill>
                  <a:srgbClr val="FF0000"/>
                </a:solidFill>
                <a:latin typeface="Arial"/>
                <a:cs typeface="Arial"/>
              </a:rPr>
              <a:t> </a:t>
            </a:r>
            <a:r>
              <a:rPr lang="en-US" sz="2400" b="1" spc="65" dirty="0" err="1">
                <a:solidFill>
                  <a:srgbClr val="FF0000"/>
                </a:solidFill>
                <a:latin typeface="Arial"/>
                <a:cs typeface="Arial"/>
              </a:rPr>
              <a:t>đăng</a:t>
            </a:r>
            <a:r>
              <a:rPr lang="en-US" sz="2400" b="1" spc="65" dirty="0">
                <a:solidFill>
                  <a:srgbClr val="FF0000"/>
                </a:solidFill>
                <a:latin typeface="Arial"/>
                <a:cs typeface="Arial"/>
              </a:rPr>
              <a:t> </a:t>
            </a:r>
            <a:r>
              <a:rPr lang="en-US" sz="2400" b="1" spc="65" dirty="0" err="1">
                <a:solidFill>
                  <a:srgbClr val="FF0000"/>
                </a:solidFill>
                <a:latin typeface="Arial"/>
                <a:cs typeface="Arial"/>
              </a:rPr>
              <a:t>ký</a:t>
            </a:r>
            <a:r>
              <a:rPr lang="en-US" sz="2400" b="1" spc="65" dirty="0">
                <a:solidFill>
                  <a:srgbClr val="FF0000"/>
                </a:solidFill>
                <a:latin typeface="Arial"/>
                <a:cs typeface="Arial"/>
              </a:rPr>
              <a:t> </a:t>
            </a:r>
            <a:r>
              <a:rPr lang="en-US" sz="2400" b="1" spc="65" dirty="0" err="1">
                <a:solidFill>
                  <a:srgbClr val="FF0000"/>
                </a:solidFill>
                <a:latin typeface="Arial"/>
                <a:cs typeface="Arial"/>
              </a:rPr>
              <a:t>tín</a:t>
            </a:r>
            <a:r>
              <a:rPr lang="en-US" sz="2400" b="1" spc="65" dirty="0">
                <a:solidFill>
                  <a:srgbClr val="FF0000"/>
                </a:solidFill>
                <a:latin typeface="Arial"/>
                <a:cs typeface="Arial"/>
              </a:rPr>
              <a:t> </a:t>
            </a:r>
            <a:r>
              <a:rPr lang="en-US" sz="2400" b="1" spc="65" dirty="0" err="1">
                <a:solidFill>
                  <a:srgbClr val="FF0000"/>
                </a:solidFill>
                <a:latin typeface="Arial"/>
                <a:cs typeface="Arial"/>
              </a:rPr>
              <a:t>chỉ</a:t>
            </a:r>
            <a:r>
              <a:rPr lang="en-US" sz="2400" b="1" spc="65" dirty="0">
                <a:solidFill>
                  <a:srgbClr val="FF0000"/>
                </a:solidFill>
                <a:latin typeface="Arial"/>
                <a:cs typeface="Arial"/>
              </a:rPr>
              <a:t>???</a:t>
            </a:r>
            <a:endParaRPr sz="2400" b="1" dirty="0">
              <a:solidFill>
                <a:srgbClr val="FF0000"/>
              </a:solidFill>
              <a:latin typeface="Arial"/>
              <a:cs typeface="Arial"/>
            </a:endParaRPr>
          </a:p>
        </p:txBody>
      </p:sp>
      <p:sp>
        <p:nvSpPr>
          <p:cNvPr id="3" name="object 3"/>
          <p:cNvSpPr txBox="1"/>
          <p:nvPr/>
        </p:nvSpPr>
        <p:spPr>
          <a:xfrm>
            <a:off x="6346952" y="1817955"/>
            <a:ext cx="2866390" cy="720725"/>
          </a:xfrm>
          <a:prstGeom prst="rect">
            <a:avLst/>
          </a:prstGeom>
        </p:spPr>
        <p:txBody>
          <a:bodyPr vert="horz" wrap="square" lIns="0" tIns="12700" rIns="0" bIns="0" rtlCol="0">
            <a:spAutoFit/>
          </a:bodyPr>
          <a:lstStyle/>
          <a:p>
            <a:pPr marL="287020" indent="-274320">
              <a:lnSpc>
                <a:spcPts val="2735"/>
              </a:lnSpc>
              <a:spcBef>
                <a:spcPts val="100"/>
              </a:spcBef>
              <a:buChar char="•"/>
              <a:tabLst>
                <a:tab pos="286385" algn="l"/>
                <a:tab pos="287020" algn="l"/>
              </a:tabLst>
            </a:pPr>
            <a:r>
              <a:rPr sz="2400" spc="-100" dirty="0">
                <a:solidFill>
                  <a:srgbClr val="585858"/>
                </a:solidFill>
                <a:latin typeface="Arial"/>
                <a:cs typeface="Arial"/>
              </a:rPr>
              <a:t>Ví </a:t>
            </a:r>
            <a:r>
              <a:rPr sz="2400" spc="-15" dirty="0">
                <a:solidFill>
                  <a:srgbClr val="585858"/>
                </a:solidFill>
                <a:latin typeface="Arial"/>
                <a:cs typeface="Arial"/>
              </a:rPr>
              <a:t>dụ: </a:t>
            </a:r>
            <a:r>
              <a:rPr sz="2400" spc="-55" dirty="0">
                <a:solidFill>
                  <a:srgbClr val="585858"/>
                </a:solidFill>
                <a:latin typeface="Arial"/>
                <a:cs typeface="Arial"/>
              </a:rPr>
              <a:t>Hệ </a:t>
            </a:r>
            <a:r>
              <a:rPr sz="2400" spc="65" dirty="0">
                <a:solidFill>
                  <a:srgbClr val="585858"/>
                </a:solidFill>
                <a:latin typeface="Arial"/>
                <a:cs typeface="Arial"/>
              </a:rPr>
              <a:t>thống</a:t>
            </a:r>
            <a:r>
              <a:rPr sz="2400" spc="85" dirty="0">
                <a:solidFill>
                  <a:srgbClr val="585858"/>
                </a:solidFill>
                <a:latin typeface="Arial"/>
                <a:cs typeface="Arial"/>
              </a:rPr>
              <a:t> </a:t>
            </a:r>
            <a:r>
              <a:rPr sz="2400" spc="20" dirty="0">
                <a:solidFill>
                  <a:srgbClr val="585858"/>
                </a:solidFill>
                <a:latin typeface="Arial"/>
                <a:cs typeface="Arial"/>
              </a:rPr>
              <a:t>trả</a:t>
            </a:r>
            <a:endParaRPr sz="2400">
              <a:latin typeface="Arial"/>
              <a:cs typeface="Arial"/>
            </a:endParaRPr>
          </a:p>
          <a:p>
            <a:pPr marL="287020">
              <a:lnSpc>
                <a:spcPts val="2735"/>
              </a:lnSpc>
            </a:pPr>
            <a:r>
              <a:rPr sz="2400" spc="-25" dirty="0">
                <a:solidFill>
                  <a:srgbClr val="585858"/>
                </a:solidFill>
                <a:latin typeface="Arial"/>
                <a:cs typeface="Arial"/>
              </a:rPr>
              <a:t>lời tự</a:t>
            </a:r>
            <a:r>
              <a:rPr sz="2400" spc="25" dirty="0">
                <a:solidFill>
                  <a:srgbClr val="585858"/>
                </a:solidFill>
                <a:latin typeface="Arial"/>
                <a:cs typeface="Arial"/>
              </a:rPr>
              <a:t> </a:t>
            </a:r>
            <a:r>
              <a:rPr sz="2400" spc="60" dirty="0">
                <a:solidFill>
                  <a:srgbClr val="585858"/>
                </a:solidFill>
                <a:latin typeface="Arial"/>
                <a:cs typeface="Arial"/>
              </a:rPr>
              <a:t>động</a:t>
            </a:r>
            <a:endParaRPr sz="2400">
              <a:latin typeface="Arial"/>
              <a:cs typeface="Arial"/>
            </a:endParaRPr>
          </a:p>
        </p:txBody>
      </p:sp>
      <p:sp>
        <p:nvSpPr>
          <p:cNvPr id="4" name="object 4"/>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5" name="object 5"/>
          <p:cNvSpPr/>
          <p:nvPr/>
        </p:nvSpPr>
        <p:spPr>
          <a:xfrm>
            <a:off x="6240017" y="2849245"/>
            <a:ext cx="3888486" cy="271335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45</a:t>
            </a:fld>
            <a:endParaRPr spc="-90" dirty="0"/>
          </a:p>
        </p:txBody>
      </p:sp>
    </p:spTree>
    <p:extLst>
      <p:ext uri="{BB962C8B-B14F-4D97-AF65-F5344CB8AC3E}">
        <p14:creationId xmlns:p14="http://schemas.microsoft.com/office/powerpoint/2010/main" val="1541423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064"/>
            <a:ext cx="7001509" cy="4323080"/>
          </a:xfrm>
          <a:prstGeom prst="rect">
            <a:avLst/>
          </a:prstGeom>
        </p:spPr>
        <p:txBody>
          <a:bodyPr vert="horz" wrap="square" lIns="0" tIns="93345" rIns="0" bIns="0" rtlCol="0">
            <a:spAutoFit/>
          </a:bodyPr>
          <a:lstStyle/>
          <a:p>
            <a:pPr marL="286385" indent="-274320">
              <a:spcBef>
                <a:spcPts val="735"/>
              </a:spcBef>
              <a:buChar char="•"/>
              <a:tabLst>
                <a:tab pos="286385" algn="l"/>
                <a:tab pos="287020" algn="l"/>
              </a:tabLst>
            </a:pPr>
            <a:r>
              <a:rPr sz="2400" spc="-10" dirty="0">
                <a:solidFill>
                  <a:srgbClr val="585858"/>
                </a:solidFill>
                <a:latin typeface="Arial"/>
                <a:cs typeface="Arial"/>
              </a:rPr>
              <a:t>Đặt </a:t>
            </a:r>
            <a:r>
              <a:rPr sz="2400" spc="-100" dirty="0">
                <a:solidFill>
                  <a:srgbClr val="585858"/>
                </a:solidFill>
                <a:latin typeface="Arial"/>
                <a:cs typeface="Arial"/>
              </a:rPr>
              <a:t>các </a:t>
            </a:r>
            <a:r>
              <a:rPr sz="2400" spc="-60" dirty="0">
                <a:solidFill>
                  <a:srgbClr val="585858"/>
                </a:solidFill>
                <a:latin typeface="Arial"/>
                <a:cs typeface="Arial"/>
              </a:rPr>
              <a:t>câu </a:t>
            </a:r>
            <a:r>
              <a:rPr sz="2400" spc="45" dirty="0">
                <a:solidFill>
                  <a:srgbClr val="585858"/>
                </a:solidFill>
                <a:latin typeface="Arial"/>
                <a:cs typeface="Arial"/>
              </a:rPr>
              <a:t>hỏi</a:t>
            </a:r>
            <a:r>
              <a:rPr sz="2400" spc="160" dirty="0">
                <a:solidFill>
                  <a:srgbClr val="585858"/>
                </a:solidFill>
                <a:latin typeface="Arial"/>
                <a:cs typeface="Arial"/>
              </a:rPr>
              <a:t> </a:t>
            </a:r>
            <a:r>
              <a:rPr sz="2400" spc="-95" dirty="0">
                <a:solidFill>
                  <a:srgbClr val="585858"/>
                </a:solidFill>
                <a:latin typeface="Arial"/>
                <a:cs typeface="Arial"/>
              </a:rPr>
              <a:t>sau</a:t>
            </a:r>
            <a:endParaRPr sz="2400">
              <a:latin typeface="Arial"/>
              <a:cs typeface="Arial"/>
            </a:endParaRPr>
          </a:p>
          <a:p>
            <a:pPr marL="560705" lvl="1" indent="-229235">
              <a:spcBef>
                <a:spcPts val="530"/>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30" dirty="0">
                <a:solidFill>
                  <a:srgbClr val="585858"/>
                </a:solidFill>
                <a:latin typeface="Arial"/>
                <a:cs typeface="Arial"/>
              </a:rPr>
              <a:t>yêu </a:t>
            </a:r>
            <a:r>
              <a:rPr sz="2000" spc="-50" dirty="0">
                <a:solidFill>
                  <a:srgbClr val="585858"/>
                </a:solidFill>
                <a:latin typeface="Arial"/>
                <a:cs typeface="Arial"/>
              </a:rPr>
              <a:t>cầu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5" dirty="0">
                <a:solidFill>
                  <a:srgbClr val="585858"/>
                </a:solidFill>
                <a:latin typeface="Arial"/>
                <a:cs typeface="Arial"/>
              </a:rPr>
              <a:t>làm </a:t>
            </a:r>
            <a:r>
              <a:rPr sz="2000" spc="-40" dirty="0">
                <a:solidFill>
                  <a:srgbClr val="585858"/>
                </a:solidFill>
                <a:latin typeface="Arial"/>
                <a:cs typeface="Arial"/>
              </a:rPr>
              <a:t>việc </a:t>
            </a:r>
            <a:r>
              <a:rPr sz="2000" spc="45" dirty="0">
                <a:solidFill>
                  <a:srgbClr val="585858"/>
                </a:solidFill>
                <a:latin typeface="Arial"/>
                <a:cs typeface="Arial"/>
              </a:rPr>
              <a:t>giúp</a:t>
            </a:r>
            <a:r>
              <a:rPr sz="2000" spc="-35" dirty="0">
                <a:solidFill>
                  <a:srgbClr val="585858"/>
                </a:solidFill>
                <a:latin typeface="Arial"/>
                <a:cs typeface="Arial"/>
              </a:rPr>
              <a:t> </a:t>
            </a:r>
            <a:r>
              <a:rPr sz="2000" spc="-45" dirty="0">
                <a:solidFill>
                  <a:srgbClr val="585858"/>
                </a:solidFill>
                <a:latin typeface="Arial"/>
                <a:cs typeface="Arial"/>
              </a:rPr>
              <a:t>họ?</a:t>
            </a:r>
            <a:endParaRPr sz="2000">
              <a:latin typeface="Arial"/>
              <a:cs typeface="Arial"/>
            </a:endParaRPr>
          </a:p>
          <a:p>
            <a:pPr marL="560705" lvl="1" indent="-229235">
              <a:spcBef>
                <a:spcPts val="515"/>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40" dirty="0">
                <a:solidFill>
                  <a:srgbClr val="585858"/>
                </a:solidFill>
                <a:latin typeface="Arial"/>
                <a:cs typeface="Arial"/>
              </a:rPr>
              <a:t>kích </a:t>
            </a:r>
            <a:r>
              <a:rPr sz="2000" spc="25" dirty="0">
                <a:solidFill>
                  <a:srgbClr val="585858"/>
                </a:solidFill>
                <a:latin typeface="Arial"/>
                <a:cs typeface="Arial"/>
              </a:rPr>
              <a:t>hoạt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a:t>
            </a:r>
            <a:r>
              <a:rPr sz="2000" spc="20" dirty="0">
                <a:solidFill>
                  <a:srgbClr val="585858"/>
                </a:solidFill>
                <a:latin typeface="Arial"/>
                <a:cs typeface="Arial"/>
              </a:rPr>
              <a:t> </a:t>
            </a:r>
            <a:r>
              <a:rPr sz="2000" spc="15" dirty="0">
                <a:solidFill>
                  <a:srgbClr val="585858"/>
                </a:solidFill>
                <a:latin typeface="Arial"/>
                <a:cs typeface="Arial"/>
              </a:rPr>
              <a:t>thống?</a:t>
            </a:r>
            <a:endParaRPr sz="2000">
              <a:latin typeface="Arial"/>
              <a:cs typeface="Arial"/>
            </a:endParaRPr>
          </a:p>
          <a:p>
            <a:pPr marL="560705" lvl="1" indent="-229235">
              <a:lnSpc>
                <a:spcPts val="2160"/>
              </a:lnSpc>
              <a:spcBef>
                <a:spcPts val="515"/>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110" dirty="0">
                <a:solidFill>
                  <a:srgbClr val="585858"/>
                </a:solidFill>
                <a:latin typeface="Arial"/>
                <a:cs typeface="Arial"/>
              </a:rPr>
              <a:t>sẽ </a:t>
            </a:r>
            <a:r>
              <a:rPr sz="2000" spc="15" dirty="0">
                <a:solidFill>
                  <a:srgbClr val="585858"/>
                </a:solidFill>
                <a:latin typeface="Arial"/>
                <a:cs typeface="Arial"/>
              </a:rPr>
              <a:t>duy </a:t>
            </a:r>
            <a:r>
              <a:rPr sz="2000" spc="25" dirty="0">
                <a:solidFill>
                  <a:srgbClr val="585858"/>
                </a:solidFill>
                <a:latin typeface="Arial"/>
                <a:cs typeface="Arial"/>
              </a:rPr>
              <a:t>trì </a:t>
            </a:r>
            <a:r>
              <a:rPr sz="2000" spc="-85" dirty="0">
                <a:solidFill>
                  <a:srgbClr val="585858"/>
                </a:solidFill>
                <a:latin typeface="Arial"/>
                <a:cs typeface="Arial"/>
              </a:rPr>
              <a:t>và </a:t>
            </a:r>
            <a:r>
              <a:rPr sz="2000" dirty="0">
                <a:solidFill>
                  <a:srgbClr val="585858"/>
                </a:solidFill>
                <a:latin typeface="Arial"/>
                <a:cs typeface="Arial"/>
              </a:rPr>
              <a:t>quản </a:t>
            </a:r>
            <a:r>
              <a:rPr sz="2000" spc="65" dirty="0">
                <a:solidFill>
                  <a:srgbClr val="585858"/>
                </a:solidFill>
                <a:latin typeface="Arial"/>
                <a:cs typeface="Arial"/>
              </a:rPr>
              <a:t>trị </a:t>
            </a:r>
            <a:r>
              <a:rPr sz="2000" spc="-25" dirty="0">
                <a:solidFill>
                  <a:srgbClr val="585858"/>
                </a:solidFill>
                <a:latin typeface="Arial"/>
                <a:cs typeface="Arial"/>
              </a:rPr>
              <a:t>hệ </a:t>
            </a:r>
            <a:r>
              <a:rPr sz="2000" spc="60" dirty="0">
                <a:solidFill>
                  <a:srgbClr val="585858"/>
                </a:solidFill>
                <a:latin typeface="Arial"/>
                <a:cs typeface="Arial"/>
              </a:rPr>
              <a:t>thống</a:t>
            </a:r>
            <a:r>
              <a:rPr sz="2000" spc="-45" dirty="0">
                <a:solidFill>
                  <a:srgbClr val="585858"/>
                </a:solidFill>
                <a:latin typeface="Arial"/>
                <a:cs typeface="Arial"/>
              </a:rPr>
              <a:t> </a:t>
            </a:r>
            <a:r>
              <a:rPr sz="2000" spc="25" dirty="0">
                <a:solidFill>
                  <a:srgbClr val="585858"/>
                </a:solidFill>
                <a:latin typeface="Arial"/>
                <a:cs typeface="Arial"/>
              </a:rPr>
              <a:t>hoạt</a:t>
            </a:r>
            <a:endParaRPr sz="2000">
              <a:latin typeface="Arial"/>
              <a:cs typeface="Arial"/>
            </a:endParaRPr>
          </a:p>
          <a:p>
            <a:pPr marL="560705">
              <a:lnSpc>
                <a:spcPts val="2160"/>
              </a:lnSpc>
            </a:pPr>
            <a:r>
              <a:rPr sz="2000" dirty="0">
                <a:solidFill>
                  <a:srgbClr val="585858"/>
                </a:solidFill>
                <a:latin typeface="Arial"/>
                <a:cs typeface="Arial"/>
              </a:rPr>
              <a:t>động?</a:t>
            </a:r>
            <a:endParaRPr sz="2000">
              <a:latin typeface="Arial"/>
              <a:cs typeface="Arial"/>
            </a:endParaRPr>
          </a:p>
          <a:p>
            <a:pPr marL="560705" marR="441959" lvl="1" indent="-228600">
              <a:lnSpc>
                <a:spcPct val="80000"/>
              </a:lnSpc>
              <a:spcBef>
                <a:spcPts val="1010"/>
              </a:spcBef>
              <a:buFont typeface="Georgia"/>
              <a:buChar char="−"/>
              <a:tabLst>
                <a:tab pos="561340" algn="l"/>
              </a:tabLst>
            </a:pPr>
            <a:r>
              <a:rPr sz="2000" spc="-45" dirty="0">
                <a:solidFill>
                  <a:srgbClr val="585858"/>
                </a:solidFill>
                <a:latin typeface="Arial"/>
                <a:cs typeface="Arial"/>
              </a:rPr>
              <a:t>Hệ </a:t>
            </a:r>
            <a:r>
              <a:rPr sz="2000" spc="60" dirty="0">
                <a:solidFill>
                  <a:srgbClr val="585858"/>
                </a:solidFill>
                <a:latin typeface="Arial"/>
                <a:cs typeface="Arial"/>
              </a:rPr>
              <a:t>thống </a:t>
            </a:r>
            <a:r>
              <a:rPr sz="2000" spc="-10" dirty="0">
                <a:solidFill>
                  <a:srgbClr val="585858"/>
                </a:solidFill>
                <a:latin typeface="Arial"/>
                <a:cs typeface="Arial"/>
              </a:rPr>
              <a:t>có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85" dirty="0">
                <a:solidFill>
                  <a:srgbClr val="585858"/>
                </a:solidFill>
                <a:latin typeface="Arial"/>
                <a:cs typeface="Arial"/>
              </a:rPr>
              <a:t>các </a:t>
            </a:r>
            <a:r>
              <a:rPr sz="2000" spc="45" dirty="0">
                <a:solidFill>
                  <a:srgbClr val="585858"/>
                </a:solidFill>
                <a:latin typeface="Arial"/>
                <a:cs typeface="Arial"/>
              </a:rPr>
              <a:t>thiết bị </a:t>
            </a:r>
            <a:r>
              <a:rPr sz="2000" spc="-35" dirty="0">
                <a:solidFill>
                  <a:srgbClr val="585858"/>
                </a:solidFill>
                <a:latin typeface="Arial"/>
                <a:cs typeface="Arial"/>
              </a:rPr>
              <a:t>hay </a:t>
            </a:r>
            <a:r>
              <a:rPr sz="2000" dirty="0">
                <a:solidFill>
                  <a:srgbClr val="585858"/>
                </a:solidFill>
                <a:latin typeface="Arial"/>
                <a:cs typeface="Arial"/>
              </a:rPr>
              <a:t>phần </a:t>
            </a:r>
            <a:r>
              <a:rPr sz="2000" spc="10" dirty="0">
                <a:solidFill>
                  <a:srgbClr val="585858"/>
                </a:solidFill>
                <a:latin typeface="Arial"/>
                <a:cs typeface="Arial"/>
              </a:rPr>
              <a:t>mềm  </a:t>
            </a:r>
            <a:r>
              <a:rPr sz="2000" spc="20" dirty="0">
                <a:solidFill>
                  <a:srgbClr val="585858"/>
                </a:solidFill>
                <a:latin typeface="Arial"/>
                <a:cs typeface="Arial"/>
              </a:rPr>
              <a:t>ngoại </a:t>
            </a:r>
            <a:r>
              <a:rPr sz="2000" dirty="0">
                <a:solidFill>
                  <a:srgbClr val="585858"/>
                </a:solidFill>
                <a:latin typeface="Arial"/>
                <a:cs typeface="Arial"/>
              </a:rPr>
              <a:t>vi </a:t>
            </a:r>
            <a:r>
              <a:rPr sz="2000" spc="-5" dirty="0">
                <a:solidFill>
                  <a:srgbClr val="585858"/>
                </a:solidFill>
                <a:latin typeface="Arial"/>
                <a:cs typeface="Arial"/>
              </a:rPr>
              <a:t>nào </a:t>
            </a:r>
            <a:r>
              <a:rPr sz="2000" spc="-45" dirty="0">
                <a:solidFill>
                  <a:srgbClr val="585858"/>
                </a:solidFill>
                <a:latin typeface="Arial"/>
                <a:cs typeface="Arial"/>
              </a:rPr>
              <a:t>khác </a:t>
            </a:r>
            <a:r>
              <a:rPr sz="2000" spc="-35" dirty="0">
                <a:solidFill>
                  <a:srgbClr val="585858"/>
                </a:solidFill>
                <a:latin typeface="Arial"/>
                <a:cs typeface="Arial"/>
              </a:rPr>
              <a:t>hay</a:t>
            </a:r>
            <a:r>
              <a:rPr sz="2000" spc="-40" dirty="0">
                <a:solidFill>
                  <a:srgbClr val="585858"/>
                </a:solidFill>
                <a:latin typeface="Arial"/>
                <a:cs typeface="Arial"/>
              </a:rPr>
              <a:t> </a:t>
            </a:r>
            <a:r>
              <a:rPr sz="2000" spc="-10" dirty="0">
                <a:solidFill>
                  <a:srgbClr val="585858"/>
                </a:solidFill>
                <a:latin typeface="Arial"/>
                <a:cs typeface="Arial"/>
              </a:rPr>
              <a:t>không?</a:t>
            </a:r>
            <a:endParaRPr sz="2000">
              <a:latin typeface="Arial"/>
              <a:cs typeface="Arial"/>
            </a:endParaRPr>
          </a:p>
          <a:p>
            <a:pPr marL="286385" indent="-274320">
              <a:spcBef>
                <a:spcPts val="1210"/>
              </a:spcBef>
              <a:buChar char="•"/>
              <a:tabLst>
                <a:tab pos="286385" algn="l"/>
                <a:tab pos="287020" algn="l"/>
              </a:tabLst>
            </a:pPr>
            <a:r>
              <a:rPr sz="2400" spc="-5" dirty="0">
                <a:solidFill>
                  <a:srgbClr val="585858"/>
                </a:solidFill>
                <a:latin typeface="Arial"/>
                <a:cs typeface="Arial"/>
              </a:rPr>
              <a:t>Thông </a:t>
            </a:r>
            <a:r>
              <a:rPr sz="2400" spc="70" dirty="0">
                <a:solidFill>
                  <a:srgbClr val="585858"/>
                </a:solidFill>
                <a:latin typeface="Arial"/>
                <a:cs typeface="Arial"/>
              </a:rPr>
              <a:t>tin </a:t>
            </a:r>
            <a:r>
              <a:rPr sz="2400" spc="-65" dirty="0">
                <a:solidFill>
                  <a:srgbClr val="585858"/>
                </a:solidFill>
                <a:latin typeface="Arial"/>
                <a:cs typeface="Arial"/>
              </a:rPr>
              <a:t>về </a:t>
            </a:r>
            <a:r>
              <a:rPr sz="2400" spc="-20" dirty="0">
                <a:solidFill>
                  <a:srgbClr val="585858"/>
                </a:solidFill>
                <a:latin typeface="Arial"/>
                <a:cs typeface="Arial"/>
              </a:rPr>
              <a:t>tác</a:t>
            </a:r>
            <a:r>
              <a:rPr sz="2400" spc="-15" dirty="0">
                <a:solidFill>
                  <a:srgbClr val="585858"/>
                </a:solidFill>
                <a:latin typeface="Arial"/>
                <a:cs typeface="Arial"/>
              </a:rPr>
              <a:t> nhân</a:t>
            </a:r>
            <a:endParaRPr sz="2400">
              <a:latin typeface="Arial"/>
              <a:cs typeface="Arial"/>
            </a:endParaRPr>
          </a:p>
          <a:p>
            <a:pPr marL="560705" lvl="1" indent="-229235">
              <a:lnSpc>
                <a:spcPts val="2160"/>
              </a:lnSpc>
              <a:spcBef>
                <a:spcPts val="535"/>
              </a:spcBef>
              <a:buFont typeface="Georgia"/>
              <a:buChar char="−"/>
              <a:tabLst>
                <a:tab pos="561340" algn="l"/>
              </a:tabLst>
            </a:pPr>
            <a:r>
              <a:rPr sz="2000" spc="-145" dirty="0">
                <a:solidFill>
                  <a:srgbClr val="585858"/>
                </a:solidFill>
                <a:latin typeface="Arial"/>
                <a:cs typeface="Arial"/>
              </a:rPr>
              <a:t>Tên </a:t>
            </a:r>
            <a:r>
              <a:rPr sz="2000" spc="-15" dirty="0">
                <a:solidFill>
                  <a:srgbClr val="585858"/>
                </a:solidFill>
                <a:latin typeface="Arial"/>
                <a:cs typeface="Arial"/>
              </a:rPr>
              <a:t>tác </a:t>
            </a:r>
            <a:r>
              <a:rPr sz="2000" spc="-5" dirty="0">
                <a:solidFill>
                  <a:srgbClr val="585858"/>
                </a:solidFill>
                <a:latin typeface="Arial"/>
                <a:cs typeface="Arial"/>
              </a:rPr>
              <a:t>nhân </a:t>
            </a:r>
            <a:r>
              <a:rPr sz="2000" spc="10" dirty="0">
                <a:solidFill>
                  <a:srgbClr val="585858"/>
                </a:solidFill>
                <a:latin typeface="Arial"/>
                <a:cs typeface="Arial"/>
              </a:rPr>
              <a:t>phải </a:t>
            </a:r>
            <a:r>
              <a:rPr sz="2000" spc="60" dirty="0">
                <a:solidFill>
                  <a:srgbClr val="585858"/>
                </a:solidFill>
                <a:latin typeface="Arial"/>
                <a:cs typeface="Arial"/>
              </a:rPr>
              <a:t>mô </a:t>
            </a:r>
            <a:r>
              <a:rPr sz="2000" spc="15" dirty="0">
                <a:solidFill>
                  <a:srgbClr val="585858"/>
                </a:solidFill>
                <a:latin typeface="Arial"/>
                <a:cs typeface="Arial"/>
              </a:rPr>
              <a:t>tả </a:t>
            </a:r>
            <a:r>
              <a:rPr sz="2000" spc="-45" dirty="0">
                <a:solidFill>
                  <a:srgbClr val="585858"/>
                </a:solidFill>
                <a:latin typeface="Arial"/>
                <a:cs typeface="Arial"/>
              </a:rPr>
              <a:t>vai </a:t>
            </a:r>
            <a:r>
              <a:rPr sz="2000" spc="45" dirty="0">
                <a:solidFill>
                  <a:srgbClr val="585858"/>
                </a:solidFill>
                <a:latin typeface="Arial"/>
                <a:cs typeface="Arial"/>
              </a:rPr>
              <a:t>trò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 </a:t>
            </a:r>
            <a:r>
              <a:rPr sz="2000" spc="65" dirty="0">
                <a:solidFill>
                  <a:srgbClr val="585858"/>
                </a:solidFill>
                <a:latin typeface="Arial"/>
                <a:cs typeface="Arial"/>
              </a:rPr>
              <a:t>đó </a:t>
            </a:r>
            <a:r>
              <a:rPr sz="2000" spc="75" dirty="0">
                <a:solidFill>
                  <a:srgbClr val="585858"/>
                </a:solidFill>
                <a:latin typeface="Arial"/>
                <a:cs typeface="Arial"/>
              </a:rPr>
              <a:t>một</a:t>
            </a:r>
            <a:r>
              <a:rPr sz="2000" spc="-165" dirty="0">
                <a:solidFill>
                  <a:srgbClr val="585858"/>
                </a:solidFill>
                <a:latin typeface="Arial"/>
                <a:cs typeface="Arial"/>
              </a:rPr>
              <a:t> </a:t>
            </a:r>
            <a:r>
              <a:rPr sz="2000" spc="-60" dirty="0">
                <a:solidFill>
                  <a:srgbClr val="585858"/>
                </a:solidFill>
                <a:latin typeface="Arial"/>
                <a:cs typeface="Arial"/>
              </a:rPr>
              <a:t>cách</a:t>
            </a:r>
            <a:endParaRPr sz="2000">
              <a:latin typeface="Arial"/>
              <a:cs typeface="Arial"/>
            </a:endParaRPr>
          </a:p>
          <a:p>
            <a:pPr marL="560705">
              <a:lnSpc>
                <a:spcPts val="2160"/>
              </a:lnSpc>
            </a:pPr>
            <a:r>
              <a:rPr sz="2000" spc="30" dirty="0">
                <a:solidFill>
                  <a:srgbClr val="585858"/>
                </a:solidFill>
                <a:latin typeface="Arial"/>
                <a:cs typeface="Arial"/>
              </a:rPr>
              <a:t>rõ</a:t>
            </a:r>
            <a:r>
              <a:rPr sz="2000" spc="-15" dirty="0">
                <a:solidFill>
                  <a:srgbClr val="585858"/>
                </a:solidFill>
                <a:latin typeface="Arial"/>
                <a:cs typeface="Arial"/>
              </a:rPr>
              <a:t> </a:t>
            </a:r>
            <a:r>
              <a:rPr sz="2000" spc="5" dirty="0">
                <a:solidFill>
                  <a:srgbClr val="585858"/>
                </a:solidFill>
                <a:latin typeface="Arial"/>
                <a:cs typeface="Arial"/>
              </a:rPr>
              <a:t>ràng</a:t>
            </a:r>
            <a:endParaRPr sz="2000">
              <a:latin typeface="Arial"/>
              <a:cs typeface="Arial"/>
            </a:endParaRPr>
          </a:p>
          <a:p>
            <a:pPr marL="560705" lvl="1" indent="-229235">
              <a:spcBef>
                <a:spcPts val="515"/>
              </a:spcBef>
              <a:buFont typeface="Georgia"/>
              <a:buChar char="−"/>
              <a:tabLst>
                <a:tab pos="561340" algn="l"/>
              </a:tabLst>
            </a:pPr>
            <a:r>
              <a:rPr sz="2000" spc="-145" dirty="0">
                <a:solidFill>
                  <a:srgbClr val="585858"/>
                </a:solidFill>
                <a:latin typeface="Arial"/>
                <a:cs typeface="Arial"/>
              </a:rPr>
              <a:t>Tên </a:t>
            </a:r>
            <a:r>
              <a:rPr sz="2000" spc="-10" dirty="0">
                <a:solidFill>
                  <a:srgbClr val="585858"/>
                </a:solidFill>
                <a:latin typeface="Arial"/>
                <a:cs typeface="Arial"/>
              </a:rPr>
              <a:t>nên </a:t>
            </a:r>
            <a:r>
              <a:rPr sz="2000" spc="-30" dirty="0">
                <a:solidFill>
                  <a:srgbClr val="585858"/>
                </a:solidFill>
                <a:latin typeface="Arial"/>
                <a:cs typeface="Arial"/>
              </a:rPr>
              <a:t>là </a:t>
            </a:r>
            <a:r>
              <a:rPr sz="2000" dirty="0">
                <a:solidFill>
                  <a:srgbClr val="585858"/>
                </a:solidFill>
                <a:latin typeface="Arial"/>
                <a:cs typeface="Arial"/>
              </a:rPr>
              <a:t>danh</a:t>
            </a:r>
            <a:r>
              <a:rPr sz="2000" spc="140" dirty="0">
                <a:solidFill>
                  <a:srgbClr val="585858"/>
                </a:solidFill>
                <a:latin typeface="Arial"/>
                <a:cs typeface="Arial"/>
              </a:rPr>
              <a:t> </a:t>
            </a:r>
            <a:r>
              <a:rPr sz="2000" spc="-20" dirty="0">
                <a:solidFill>
                  <a:srgbClr val="585858"/>
                </a:solidFill>
                <a:latin typeface="Arial"/>
                <a:cs typeface="Arial"/>
              </a:rPr>
              <a:t>từ</a:t>
            </a:r>
            <a:endParaRPr sz="2000">
              <a:latin typeface="Arial"/>
              <a:cs typeface="Arial"/>
            </a:endParaRPr>
          </a:p>
          <a:p>
            <a:pPr marL="560705" lvl="1" indent="-229235">
              <a:spcBef>
                <a:spcPts val="525"/>
              </a:spcBef>
              <a:buFont typeface="Georgia"/>
              <a:buChar char="−"/>
              <a:tabLst>
                <a:tab pos="561340" algn="l"/>
              </a:tabLst>
            </a:pPr>
            <a:r>
              <a:rPr sz="2000" spc="-95" dirty="0">
                <a:solidFill>
                  <a:srgbClr val="585858"/>
                </a:solidFill>
                <a:latin typeface="Arial"/>
                <a:cs typeface="Arial"/>
              </a:rPr>
              <a:t>Cần </a:t>
            </a:r>
            <a:r>
              <a:rPr sz="2000" spc="55" dirty="0">
                <a:solidFill>
                  <a:srgbClr val="585858"/>
                </a:solidFill>
                <a:latin typeface="Arial"/>
                <a:cs typeface="Arial"/>
              </a:rPr>
              <a:t>mô </a:t>
            </a:r>
            <a:r>
              <a:rPr sz="2000" spc="15" dirty="0">
                <a:solidFill>
                  <a:srgbClr val="585858"/>
                </a:solidFill>
                <a:latin typeface="Arial"/>
                <a:cs typeface="Arial"/>
              </a:rPr>
              <a:t>tả </a:t>
            </a:r>
            <a:r>
              <a:rPr sz="2000" spc="-15" dirty="0">
                <a:solidFill>
                  <a:srgbClr val="585858"/>
                </a:solidFill>
                <a:latin typeface="Arial"/>
                <a:cs typeface="Arial"/>
              </a:rPr>
              <a:t>khái </a:t>
            </a:r>
            <a:r>
              <a:rPr sz="2000" spc="30" dirty="0">
                <a:solidFill>
                  <a:srgbClr val="585858"/>
                </a:solidFill>
                <a:latin typeface="Arial"/>
                <a:cs typeface="Arial"/>
              </a:rPr>
              <a:t>quát </a:t>
            </a:r>
            <a:r>
              <a:rPr sz="2000" spc="-30" dirty="0">
                <a:solidFill>
                  <a:srgbClr val="585858"/>
                </a:solidFill>
                <a:latin typeface="Arial"/>
                <a:cs typeface="Arial"/>
              </a:rPr>
              <a:t>khả </a:t>
            </a:r>
            <a:r>
              <a:rPr sz="2000" spc="5" dirty="0">
                <a:solidFill>
                  <a:srgbClr val="585858"/>
                </a:solidFill>
                <a:latin typeface="Arial"/>
                <a:cs typeface="Arial"/>
              </a:rPr>
              <a:t>năng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a:t>
            </a:r>
            <a:r>
              <a:rPr sz="2000" spc="-100" dirty="0">
                <a:solidFill>
                  <a:srgbClr val="585858"/>
                </a:solidFill>
                <a:latin typeface="Arial"/>
                <a:cs typeface="Arial"/>
              </a:rPr>
              <a:t> </a:t>
            </a:r>
            <a:r>
              <a:rPr sz="2000" spc="60" dirty="0">
                <a:solidFill>
                  <a:srgbClr val="585858"/>
                </a:solidFill>
                <a:latin typeface="Arial"/>
                <a:cs typeface="Arial"/>
              </a:rPr>
              <a:t>đó</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46</a:t>
            </a:fld>
            <a:endParaRPr spc="-90" dirty="0"/>
          </a:p>
        </p:txBody>
      </p:sp>
      <p:sp>
        <p:nvSpPr>
          <p:cNvPr id="3" name="object 3"/>
          <p:cNvSpPr txBox="1">
            <a:spLocks noGrp="1"/>
          </p:cNvSpPr>
          <p:nvPr>
            <p:ph type="title"/>
          </p:nvPr>
        </p:nvSpPr>
        <p:spPr>
          <a:xfrm>
            <a:off x="2574443" y="730708"/>
            <a:ext cx="6768465" cy="567463"/>
          </a:xfrm>
          <a:prstGeom prst="rect">
            <a:avLst/>
          </a:prstGeom>
        </p:spPr>
        <p:txBody>
          <a:bodyPr vert="horz" wrap="square" lIns="0" tIns="13335" rIns="0" bIns="0" rtlCol="0" anchor="t">
            <a:spAutoFit/>
          </a:bodyPr>
          <a:lstStyle/>
          <a:p>
            <a:pPr marL="12700">
              <a:spcBef>
                <a:spcPts val="105"/>
              </a:spcBef>
            </a:pPr>
            <a:r>
              <a:rPr spc="195" dirty="0"/>
              <a:t>Xác</a:t>
            </a:r>
            <a:r>
              <a:rPr spc="-330" dirty="0"/>
              <a:t> </a:t>
            </a:r>
            <a:r>
              <a:rPr spc="170" dirty="0"/>
              <a:t>định</a:t>
            </a:r>
            <a:r>
              <a:rPr spc="-340" dirty="0"/>
              <a:t> </a:t>
            </a:r>
            <a:r>
              <a:rPr spc="130" dirty="0"/>
              <a:t>tác</a:t>
            </a:r>
            <a:r>
              <a:rPr spc="-330" dirty="0"/>
              <a:t> </a:t>
            </a:r>
            <a:r>
              <a:rPr spc="195" dirty="0"/>
              <a:t>nhân</a:t>
            </a:r>
            <a:r>
              <a:rPr spc="-350" dirty="0"/>
              <a:t> </a:t>
            </a:r>
            <a:r>
              <a:rPr spc="254" dirty="0"/>
              <a:t>của</a:t>
            </a:r>
            <a:r>
              <a:rPr spc="-320" dirty="0"/>
              <a:t> </a:t>
            </a:r>
            <a:r>
              <a:rPr spc="130" dirty="0"/>
              <a:t>hệ</a:t>
            </a:r>
            <a:r>
              <a:rPr spc="-325" dirty="0"/>
              <a:t> </a:t>
            </a:r>
            <a:r>
              <a:rPr spc="75" dirty="0"/>
              <a:t>thống</a:t>
            </a:r>
          </a:p>
        </p:txBody>
      </p:sp>
    </p:spTree>
    <p:extLst>
      <p:ext uri="{BB962C8B-B14F-4D97-AF65-F5344CB8AC3E}">
        <p14:creationId xmlns:p14="http://schemas.microsoft.com/office/powerpoint/2010/main" val="3335654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5956300"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05" dirty="0"/>
              <a:t>thành</a:t>
            </a:r>
            <a:r>
              <a:rPr spc="-355" dirty="0"/>
              <a:t> </a:t>
            </a:r>
            <a:r>
              <a:rPr spc="220" dirty="0"/>
              <a:t>phần</a:t>
            </a:r>
            <a:r>
              <a:rPr spc="-340" dirty="0"/>
              <a:t> </a:t>
            </a:r>
            <a:r>
              <a:rPr spc="170" dirty="0"/>
              <a:t>chính</a:t>
            </a:r>
            <a:r>
              <a:rPr spc="-320" dirty="0"/>
              <a:t> </a:t>
            </a:r>
            <a:r>
              <a:rPr spc="-45" dirty="0"/>
              <a:t>(tiếp)</a:t>
            </a:r>
          </a:p>
        </p:txBody>
      </p:sp>
      <p:grpSp>
        <p:nvGrpSpPr>
          <p:cNvPr id="3" name="object 3"/>
          <p:cNvGrpSpPr/>
          <p:nvPr/>
        </p:nvGrpSpPr>
        <p:grpSpPr>
          <a:xfrm>
            <a:off x="4931155" y="4864100"/>
            <a:ext cx="2159000" cy="1092200"/>
            <a:chOff x="3407155" y="4864100"/>
            <a:chExt cx="2159000" cy="1092200"/>
          </a:xfrm>
        </p:grpSpPr>
        <p:sp>
          <p:nvSpPr>
            <p:cNvPr id="4" name="object 4"/>
            <p:cNvSpPr/>
            <p:nvPr/>
          </p:nvSpPr>
          <p:spPr>
            <a:xfrm>
              <a:off x="3419855" y="4876800"/>
              <a:ext cx="2133600" cy="1066800"/>
            </a:xfrm>
            <a:custGeom>
              <a:avLst/>
              <a:gdLst/>
              <a:ahLst/>
              <a:cxnLst/>
              <a:rect l="l" t="t" r="r" b="b"/>
              <a:pathLst>
                <a:path w="2133600" h="1066800">
                  <a:moveTo>
                    <a:pt x="1066800" y="0"/>
                  </a:moveTo>
                  <a:lnTo>
                    <a:pt x="1004119" y="905"/>
                  </a:lnTo>
                  <a:lnTo>
                    <a:pt x="942393" y="3587"/>
                  </a:lnTo>
                  <a:lnTo>
                    <a:pt x="881719" y="7997"/>
                  </a:lnTo>
                  <a:lnTo>
                    <a:pt x="822200" y="14084"/>
                  </a:lnTo>
                  <a:lnTo>
                    <a:pt x="763934" y="21799"/>
                  </a:lnTo>
                  <a:lnTo>
                    <a:pt x="707022" y="31090"/>
                  </a:lnTo>
                  <a:lnTo>
                    <a:pt x="651563" y="41909"/>
                  </a:lnTo>
                  <a:lnTo>
                    <a:pt x="597659" y="54206"/>
                  </a:lnTo>
                  <a:lnTo>
                    <a:pt x="545408" y="67930"/>
                  </a:lnTo>
                  <a:lnTo>
                    <a:pt x="494911" y="83031"/>
                  </a:lnTo>
                  <a:lnTo>
                    <a:pt x="446269" y="99459"/>
                  </a:lnTo>
                  <a:lnTo>
                    <a:pt x="399581" y="117165"/>
                  </a:lnTo>
                  <a:lnTo>
                    <a:pt x="354947" y="136099"/>
                  </a:lnTo>
                  <a:lnTo>
                    <a:pt x="312467" y="156209"/>
                  </a:lnTo>
                  <a:lnTo>
                    <a:pt x="272242" y="177448"/>
                  </a:lnTo>
                  <a:lnTo>
                    <a:pt x="234371" y="199763"/>
                  </a:lnTo>
                  <a:lnTo>
                    <a:pt x="198955" y="223107"/>
                  </a:lnTo>
                  <a:lnTo>
                    <a:pt x="166093" y="247427"/>
                  </a:lnTo>
                  <a:lnTo>
                    <a:pt x="135887" y="272676"/>
                  </a:lnTo>
                  <a:lnTo>
                    <a:pt x="83837" y="325755"/>
                  </a:lnTo>
                  <a:lnTo>
                    <a:pt x="43608" y="381944"/>
                  </a:lnTo>
                  <a:lnTo>
                    <a:pt x="15999" y="440843"/>
                  </a:lnTo>
                  <a:lnTo>
                    <a:pt x="1811" y="502053"/>
                  </a:lnTo>
                  <a:lnTo>
                    <a:pt x="0" y="533400"/>
                  </a:lnTo>
                  <a:lnTo>
                    <a:pt x="1811" y="564741"/>
                  </a:lnTo>
                  <a:lnTo>
                    <a:pt x="15999" y="625943"/>
                  </a:lnTo>
                  <a:lnTo>
                    <a:pt x="43608" y="684837"/>
                  </a:lnTo>
                  <a:lnTo>
                    <a:pt x="83837" y="741023"/>
                  </a:lnTo>
                  <a:lnTo>
                    <a:pt x="135887" y="794101"/>
                  </a:lnTo>
                  <a:lnTo>
                    <a:pt x="166093" y="819349"/>
                  </a:lnTo>
                  <a:lnTo>
                    <a:pt x="198955" y="843670"/>
                  </a:lnTo>
                  <a:lnTo>
                    <a:pt x="234371" y="867014"/>
                  </a:lnTo>
                  <a:lnTo>
                    <a:pt x="272242" y="889331"/>
                  </a:lnTo>
                  <a:lnTo>
                    <a:pt x="312467" y="910570"/>
                  </a:lnTo>
                  <a:lnTo>
                    <a:pt x="354947" y="930683"/>
                  </a:lnTo>
                  <a:lnTo>
                    <a:pt x="399581" y="949618"/>
                  </a:lnTo>
                  <a:lnTo>
                    <a:pt x="446269" y="967325"/>
                  </a:lnTo>
                  <a:lnTo>
                    <a:pt x="494911" y="983756"/>
                  </a:lnTo>
                  <a:lnTo>
                    <a:pt x="545408" y="998859"/>
                  </a:lnTo>
                  <a:lnTo>
                    <a:pt x="597659" y="1012584"/>
                  </a:lnTo>
                  <a:lnTo>
                    <a:pt x="651563" y="1024882"/>
                  </a:lnTo>
                  <a:lnTo>
                    <a:pt x="707022" y="1035703"/>
                  </a:lnTo>
                  <a:lnTo>
                    <a:pt x="763934" y="1044996"/>
                  </a:lnTo>
                  <a:lnTo>
                    <a:pt x="822200" y="1052712"/>
                  </a:lnTo>
                  <a:lnTo>
                    <a:pt x="881719" y="1058800"/>
                  </a:lnTo>
                  <a:lnTo>
                    <a:pt x="942393" y="1063211"/>
                  </a:lnTo>
                  <a:lnTo>
                    <a:pt x="1004119" y="1065894"/>
                  </a:lnTo>
                  <a:lnTo>
                    <a:pt x="1066800" y="1066800"/>
                  </a:lnTo>
                  <a:lnTo>
                    <a:pt x="1129480" y="1065894"/>
                  </a:lnTo>
                  <a:lnTo>
                    <a:pt x="1191206" y="1063211"/>
                  </a:lnTo>
                  <a:lnTo>
                    <a:pt x="1251880" y="1058800"/>
                  </a:lnTo>
                  <a:lnTo>
                    <a:pt x="1311399" y="1052712"/>
                  </a:lnTo>
                  <a:lnTo>
                    <a:pt x="1369665" y="1044996"/>
                  </a:lnTo>
                  <a:lnTo>
                    <a:pt x="1426577" y="1035703"/>
                  </a:lnTo>
                  <a:lnTo>
                    <a:pt x="1482036" y="1024882"/>
                  </a:lnTo>
                  <a:lnTo>
                    <a:pt x="1535940" y="1012584"/>
                  </a:lnTo>
                  <a:lnTo>
                    <a:pt x="1588191" y="998859"/>
                  </a:lnTo>
                  <a:lnTo>
                    <a:pt x="1638688" y="983756"/>
                  </a:lnTo>
                  <a:lnTo>
                    <a:pt x="1687330" y="967325"/>
                  </a:lnTo>
                  <a:lnTo>
                    <a:pt x="1734018" y="949618"/>
                  </a:lnTo>
                  <a:lnTo>
                    <a:pt x="1778652" y="930683"/>
                  </a:lnTo>
                  <a:lnTo>
                    <a:pt x="1821132" y="910570"/>
                  </a:lnTo>
                  <a:lnTo>
                    <a:pt x="1861357" y="889331"/>
                  </a:lnTo>
                  <a:lnTo>
                    <a:pt x="1899228" y="867014"/>
                  </a:lnTo>
                  <a:lnTo>
                    <a:pt x="1934644" y="843670"/>
                  </a:lnTo>
                  <a:lnTo>
                    <a:pt x="1967506" y="819349"/>
                  </a:lnTo>
                  <a:lnTo>
                    <a:pt x="1997712" y="794101"/>
                  </a:lnTo>
                  <a:lnTo>
                    <a:pt x="2049762" y="741023"/>
                  </a:lnTo>
                  <a:lnTo>
                    <a:pt x="2089991" y="684837"/>
                  </a:lnTo>
                  <a:lnTo>
                    <a:pt x="2117600" y="625943"/>
                  </a:lnTo>
                  <a:lnTo>
                    <a:pt x="2131788" y="564741"/>
                  </a:lnTo>
                  <a:lnTo>
                    <a:pt x="2133600" y="533400"/>
                  </a:lnTo>
                  <a:lnTo>
                    <a:pt x="2131788" y="502053"/>
                  </a:lnTo>
                  <a:lnTo>
                    <a:pt x="2117600" y="440843"/>
                  </a:lnTo>
                  <a:lnTo>
                    <a:pt x="2089991" y="381944"/>
                  </a:lnTo>
                  <a:lnTo>
                    <a:pt x="2049762" y="325755"/>
                  </a:lnTo>
                  <a:lnTo>
                    <a:pt x="1997712" y="272676"/>
                  </a:lnTo>
                  <a:lnTo>
                    <a:pt x="1967506" y="247427"/>
                  </a:lnTo>
                  <a:lnTo>
                    <a:pt x="1934644" y="223107"/>
                  </a:lnTo>
                  <a:lnTo>
                    <a:pt x="1899228" y="199763"/>
                  </a:lnTo>
                  <a:lnTo>
                    <a:pt x="1861357" y="177448"/>
                  </a:lnTo>
                  <a:lnTo>
                    <a:pt x="1821132" y="156210"/>
                  </a:lnTo>
                  <a:lnTo>
                    <a:pt x="1778652" y="136099"/>
                  </a:lnTo>
                  <a:lnTo>
                    <a:pt x="1734018" y="117165"/>
                  </a:lnTo>
                  <a:lnTo>
                    <a:pt x="1687330" y="99459"/>
                  </a:lnTo>
                  <a:lnTo>
                    <a:pt x="1638688" y="83031"/>
                  </a:lnTo>
                  <a:lnTo>
                    <a:pt x="1588191" y="67930"/>
                  </a:lnTo>
                  <a:lnTo>
                    <a:pt x="1535940" y="54206"/>
                  </a:lnTo>
                  <a:lnTo>
                    <a:pt x="1482036" y="41909"/>
                  </a:lnTo>
                  <a:lnTo>
                    <a:pt x="1426577" y="31090"/>
                  </a:lnTo>
                  <a:lnTo>
                    <a:pt x="1369665" y="21799"/>
                  </a:lnTo>
                  <a:lnTo>
                    <a:pt x="1311399" y="14084"/>
                  </a:lnTo>
                  <a:lnTo>
                    <a:pt x="1251880" y="7997"/>
                  </a:lnTo>
                  <a:lnTo>
                    <a:pt x="1191206" y="3587"/>
                  </a:lnTo>
                  <a:lnTo>
                    <a:pt x="1129480" y="905"/>
                  </a:lnTo>
                  <a:lnTo>
                    <a:pt x="1066800" y="0"/>
                  </a:lnTo>
                  <a:close/>
                </a:path>
              </a:pathLst>
            </a:custGeom>
            <a:solidFill>
              <a:srgbClr val="FFFFCC"/>
            </a:solidFill>
          </p:spPr>
          <p:txBody>
            <a:bodyPr wrap="square" lIns="0" tIns="0" rIns="0" bIns="0" rtlCol="0"/>
            <a:lstStyle/>
            <a:p>
              <a:endParaRPr/>
            </a:p>
          </p:txBody>
        </p:sp>
        <p:sp>
          <p:nvSpPr>
            <p:cNvPr id="5" name="object 5"/>
            <p:cNvSpPr/>
            <p:nvPr/>
          </p:nvSpPr>
          <p:spPr>
            <a:xfrm>
              <a:off x="3419855" y="4876800"/>
              <a:ext cx="2133600" cy="1066800"/>
            </a:xfrm>
            <a:custGeom>
              <a:avLst/>
              <a:gdLst/>
              <a:ahLst/>
              <a:cxnLst/>
              <a:rect l="l" t="t" r="r" b="b"/>
              <a:pathLst>
                <a:path w="2133600" h="1066800">
                  <a:moveTo>
                    <a:pt x="0" y="533400"/>
                  </a:moveTo>
                  <a:lnTo>
                    <a:pt x="7177" y="471184"/>
                  </a:lnTo>
                  <a:lnTo>
                    <a:pt x="28176" y="411080"/>
                  </a:lnTo>
                  <a:lnTo>
                    <a:pt x="62195" y="353485"/>
                  </a:lnTo>
                  <a:lnTo>
                    <a:pt x="108435" y="298801"/>
                  </a:lnTo>
                  <a:lnTo>
                    <a:pt x="166093" y="247427"/>
                  </a:lnTo>
                  <a:lnTo>
                    <a:pt x="198955" y="223107"/>
                  </a:lnTo>
                  <a:lnTo>
                    <a:pt x="234371" y="199763"/>
                  </a:lnTo>
                  <a:lnTo>
                    <a:pt x="272242" y="177448"/>
                  </a:lnTo>
                  <a:lnTo>
                    <a:pt x="312467" y="156209"/>
                  </a:lnTo>
                  <a:lnTo>
                    <a:pt x="354947" y="136099"/>
                  </a:lnTo>
                  <a:lnTo>
                    <a:pt x="399581" y="117165"/>
                  </a:lnTo>
                  <a:lnTo>
                    <a:pt x="446269" y="99459"/>
                  </a:lnTo>
                  <a:lnTo>
                    <a:pt x="494911" y="83031"/>
                  </a:lnTo>
                  <a:lnTo>
                    <a:pt x="545408" y="67930"/>
                  </a:lnTo>
                  <a:lnTo>
                    <a:pt x="597659" y="54206"/>
                  </a:lnTo>
                  <a:lnTo>
                    <a:pt x="651563" y="41909"/>
                  </a:lnTo>
                  <a:lnTo>
                    <a:pt x="707022" y="31090"/>
                  </a:lnTo>
                  <a:lnTo>
                    <a:pt x="763934" y="21799"/>
                  </a:lnTo>
                  <a:lnTo>
                    <a:pt x="822200" y="14084"/>
                  </a:lnTo>
                  <a:lnTo>
                    <a:pt x="881719" y="7997"/>
                  </a:lnTo>
                  <a:lnTo>
                    <a:pt x="942393" y="3587"/>
                  </a:lnTo>
                  <a:lnTo>
                    <a:pt x="1004119" y="905"/>
                  </a:lnTo>
                  <a:lnTo>
                    <a:pt x="1066800" y="0"/>
                  </a:lnTo>
                  <a:lnTo>
                    <a:pt x="1129480" y="905"/>
                  </a:lnTo>
                  <a:lnTo>
                    <a:pt x="1191206" y="3587"/>
                  </a:lnTo>
                  <a:lnTo>
                    <a:pt x="1251880" y="7997"/>
                  </a:lnTo>
                  <a:lnTo>
                    <a:pt x="1311399" y="14084"/>
                  </a:lnTo>
                  <a:lnTo>
                    <a:pt x="1369665" y="21799"/>
                  </a:lnTo>
                  <a:lnTo>
                    <a:pt x="1426577" y="31090"/>
                  </a:lnTo>
                  <a:lnTo>
                    <a:pt x="1482036" y="41909"/>
                  </a:lnTo>
                  <a:lnTo>
                    <a:pt x="1535940" y="54206"/>
                  </a:lnTo>
                  <a:lnTo>
                    <a:pt x="1588191" y="67930"/>
                  </a:lnTo>
                  <a:lnTo>
                    <a:pt x="1638688" y="83031"/>
                  </a:lnTo>
                  <a:lnTo>
                    <a:pt x="1687330" y="99459"/>
                  </a:lnTo>
                  <a:lnTo>
                    <a:pt x="1734018" y="117165"/>
                  </a:lnTo>
                  <a:lnTo>
                    <a:pt x="1778652" y="136099"/>
                  </a:lnTo>
                  <a:lnTo>
                    <a:pt x="1821132" y="156210"/>
                  </a:lnTo>
                  <a:lnTo>
                    <a:pt x="1861357" y="177448"/>
                  </a:lnTo>
                  <a:lnTo>
                    <a:pt x="1899228" y="199763"/>
                  </a:lnTo>
                  <a:lnTo>
                    <a:pt x="1934644" y="223107"/>
                  </a:lnTo>
                  <a:lnTo>
                    <a:pt x="1967506" y="247427"/>
                  </a:lnTo>
                  <a:lnTo>
                    <a:pt x="1997712" y="272676"/>
                  </a:lnTo>
                  <a:lnTo>
                    <a:pt x="2049762" y="325755"/>
                  </a:lnTo>
                  <a:lnTo>
                    <a:pt x="2089991" y="381944"/>
                  </a:lnTo>
                  <a:lnTo>
                    <a:pt x="2117600" y="440843"/>
                  </a:lnTo>
                  <a:lnTo>
                    <a:pt x="2131788" y="502053"/>
                  </a:lnTo>
                  <a:lnTo>
                    <a:pt x="2133600" y="533400"/>
                  </a:lnTo>
                  <a:lnTo>
                    <a:pt x="2131788" y="564741"/>
                  </a:lnTo>
                  <a:lnTo>
                    <a:pt x="2117600" y="625943"/>
                  </a:lnTo>
                  <a:lnTo>
                    <a:pt x="2089991" y="684837"/>
                  </a:lnTo>
                  <a:lnTo>
                    <a:pt x="2049762" y="741023"/>
                  </a:lnTo>
                  <a:lnTo>
                    <a:pt x="1997712" y="794101"/>
                  </a:lnTo>
                  <a:lnTo>
                    <a:pt x="1967506" y="819349"/>
                  </a:lnTo>
                  <a:lnTo>
                    <a:pt x="1934644" y="843670"/>
                  </a:lnTo>
                  <a:lnTo>
                    <a:pt x="1899228" y="867014"/>
                  </a:lnTo>
                  <a:lnTo>
                    <a:pt x="1861357" y="889331"/>
                  </a:lnTo>
                  <a:lnTo>
                    <a:pt x="1821132" y="910570"/>
                  </a:lnTo>
                  <a:lnTo>
                    <a:pt x="1778652" y="930683"/>
                  </a:lnTo>
                  <a:lnTo>
                    <a:pt x="1734018" y="949618"/>
                  </a:lnTo>
                  <a:lnTo>
                    <a:pt x="1687330" y="967325"/>
                  </a:lnTo>
                  <a:lnTo>
                    <a:pt x="1638688" y="983756"/>
                  </a:lnTo>
                  <a:lnTo>
                    <a:pt x="1588191" y="998859"/>
                  </a:lnTo>
                  <a:lnTo>
                    <a:pt x="1535940" y="1012584"/>
                  </a:lnTo>
                  <a:lnTo>
                    <a:pt x="1482036" y="1024882"/>
                  </a:lnTo>
                  <a:lnTo>
                    <a:pt x="1426577" y="1035703"/>
                  </a:lnTo>
                  <a:lnTo>
                    <a:pt x="1369665" y="1044996"/>
                  </a:lnTo>
                  <a:lnTo>
                    <a:pt x="1311399" y="1052712"/>
                  </a:lnTo>
                  <a:lnTo>
                    <a:pt x="1251880" y="1058800"/>
                  </a:lnTo>
                  <a:lnTo>
                    <a:pt x="1191206" y="1063211"/>
                  </a:lnTo>
                  <a:lnTo>
                    <a:pt x="1129480" y="1065894"/>
                  </a:lnTo>
                  <a:lnTo>
                    <a:pt x="1066800" y="1066800"/>
                  </a:lnTo>
                  <a:lnTo>
                    <a:pt x="1004119" y="1065894"/>
                  </a:lnTo>
                  <a:lnTo>
                    <a:pt x="942393" y="1063211"/>
                  </a:lnTo>
                  <a:lnTo>
                    <a:pt x="881719" y="1058800"/>
                  </a:lnTo>
                  <a:lnTo>
                    <a:pt x="822200" y="1052712"/>
                  </a:lnTo>
                  <a:lnTo>
                    <a:pt x="763934" y="1044996"/>
                  </a:lnTo>
                  <a:lnTo>
                    <a:pt x="707022" y="1035703"/>
                  </a:lnTo>
                  <a:lnTo>
                    <a:pt x="651563" y="1024882"/>
                  </a:lnTo>
                  <a:lnTo>
                    <a:pt x="597659" y="1012584"/>
                  </a:lnTo>
                  <a:lnTo>
                    <a:pt x="545408" y="998859"/>
                  </a:lnTo>
                  <a:lnTo>
                    <a:pt x="494911" y="983756"/>
                  </a:lnTo>
                  <a:lnTo>
                    <a:pt x="446269" y="967325"/>
                  </a:lnTo>
                  <a:lnTo>
                    <a:pt x="399581" y="949618"/>
                  </a:lnTo>
                  <a:lnTo>
                    <a:pt x="354947" y="930683"/>
                  </a:lnTo>
                  <a:lnTo>
                    <a:pt x="312467" y="910570"/>
                  </a:lnTo>
                  <a:lnTo>
                    <a:pt x="272242" y="889331"/>
                  </a:lnTo>
                  <a:lnTo>
                    <a:pt x="234371" y="867014"/>
                  </a:lnTo>
                  <a:lnTo>
                    <a:pt x="198955" y="843670"/>
                  </a:lnTo>
                  <a:lnTo>
                    <a:pt x="166093" y="819349"/>
                  </a:lnTo>
                  <a:lnTo>
                    <a:pt x="135887" y="794101"/>
                  </a:lnTo>
                  <a:lnTo>
                    <a:pt x="83837" y="741023"/>
                  </a:lnTo>
                  <a:lnTo>
                    <a:pt x="43608" y="684837"/>
                  </a:lnTo>
                  <a:lnTo>
                    <a:pt x="15999" y="625943"/>
                  </a:lnTo>
                  <a:lnTo>
                    <a:pt x="1811" y="564741"/>
                  </a:lnTo>
                  <a:lnTo>
                    <a:pt x="0" y="533400"/>
                  </a:lnTo>
                  <a:close/>
                </a:path>
              </a:pathLst>
            </a:custGeom>
            <a:ln w="25400">
              <a:solidFill>
                <a:srgbClr val="585858"/>
              </a:solidFill>
            </a:ln>
          </p:spPr>
          <p:txBody>
            <a:bodyPr wrap="square" lIns="0" tIns="0" rIns="0" bIns="0" rtlCol="0"/>
            <a:lstStyle/>
            <a:p>
              <a:endParaRPr/>
            </a:p>
          </p:txBody>
        </p:sp>
      </p:grpSp>
      <p:sp>
        <p:nvSpPr>
          <p:cNvPr id="6" name="object 6"/>
          <p:cNvSpPr txBox="1"/>
          <p:nvPr/>
        </p:nvSpPr>
        <p:spPr>
          <a:xfrm>
            <a:off x="2057400" y="1600200"/>
            <a:ext cx="6824345" cy="3970317"/>
          </a:xfrm>
          <a:prstGeom prst="rect">
            <a:avLst/>
          </a:prstGeom>
        </p:spPr>
        <p:txBody>
          <a:bodyPr vert="horz" wrap="square" lIns="0" tIns="129539" rIns="0" bIns="0" rtlCol="0">
            <a:spAutoFit/>
          </a:bodyPr>
          <a:lstStyle/>
          <a:p>
            <a:pPr marL="12065" algn="just">
              <a:spcBef>
                <a:spcPts val="1019"/>
              </a:spcBef>
              <a:tabLst>
                <a:tab pos="287020" algn="l"/>
              </a:tabLst>
            </a:pPr>
            <a:r>
              <a:rPr sz="2400" b="1" spc="-120" dirty="0">
                <a:solidFill>
                  <a:srgbClr val="585858"/>
                </a:solidFill>
                <a:latin typeface="Arial"/>
                <a:cs typeface="Arial"/>
              </a:rPr>
              <a:t>Use</a:t>
            </a:r>
            <a:r>
              <a:rPr sz="2400" b="1" spc="-30" dirty="0">
                <a:solidFill>
                  <a:srgbClr val="585858"/>
                </a:solidFill>
                <a:latin typeface="Arial"/>
                <a:cs typeface="Arial"/>
              </a:rPr>
              <a:t> </a:t>
            </a:r>
            <a:r>
              <a:rPr sz="2400" b="1" spc="-120" dirty="0">
                <a:solidFill>
                  <a:srgbClr val="585858"/>
                </a:solidFill>
                <a:latin typeface="Arial"/>
                <a:cs typeface="Arial"/>
              </a:rPr>
              <a:t>case</a:t>
            </a:r>
            <a:endParaRPr sz="2400" b="1" dirty="0">
              <a:latin typeface="Arial"/>
              <a:cs typeface="Arial"/>
            </a:endParaRPr>
          </a:p>
          <a:p>
            <a:pPr marL="560705" marR="212725" lvl="1" indent="-228600" algn="just">
              <a:lnSpc>
                <a:spcPts val="2160"/>
              </a:lnSpc>
              <a:spcBef>
                <a:spcPts val="1045"/>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30" dirty="0">
                <a:solidFill>
                  <a:srgbClr val="585858"/>
                </a:solidFill>
                <a:latin typeface="Arial"/>
                <a:cs typeface="Arial"/>
              </a:rPr>
              <a:t>là </a:t>
            </a:r>
            <a:r>
              <a:rPr sz="2000" spc="75" dirty="0">
                <a:solidFill>
                  <a:srgbClr val="585858"/>
                </a:solidFill>
                <a:latin typeface="Arial"/>
                <a:cs typeface="Arial"/>
              </a:rPr>
              <a:t>một </a:t>
            </a:r>
            <a:r>
              <a:rPr sz="2000" spc="15" dirty="0">
                <a:solidFill>
                  <a:srgbClr val="585858"/>
                </a:solidFill>
                <a:latin typeface="Arial"/>
                <a:cs typeface="Arial"/>
              </a:rPr>
              <a:t>chuỗi </a:t>
            </a:r>
            <a:r>
              <a:rPr sz="2000" spc="-85" dirty="0">
                <a:solidFill>
                  <a:srgbClr val="585858"/>
                </a:solidFill>
                <a:latin typeface="Arial"/>
                <a:cs typeface="Arial"/>
              </a:rPr>
              <a:t>các</a:t>
            </a:r>
            <a:r>
              <a:rPr sz="2000" spc="-229" dirty="0">
                <a:solidFill>
                  <a:srgbClr val="585858"/>
                </a:solidFill>
                <a:latin typeface="Arial"/>
                <a:cs typeface="Arial"/>
              </a:rPr>
              <a:t> </a:t>
            </a:r>
            <a:r>
              <a:rPr sz="2000" spc="-10" dirty="0">
                <a:solidFill>
                  <a:srgbClr val="585858"/>
                </a:solidFill>
                <a:latin typeface="Arial"/>
                <a:cs typeface="Arial"/>
              </a:rPr>
              <a:t>hành  </a:t>
            </a:r>
            <a:r>
              <a:rPr sz="2000" spc="50" dirty="0">
                <a:solidFill>
                  <a:srgbClr val="585858"/>
                </a:solidFill>
                <a:latin typeface="Arial"/>
                <a:cs typeface="Arial"/>
              </a:rPr>
              <a:t>động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25" dirty="0">
                <a:solidFill>
                  <a:srgbClr val="585858"/>
                </a:solidFill>
                <a:latin typeface="Arial"/>
                <a:cs typeface="Arial"/>
              </a:rPr>
              <a:t>thực </a:t>
            </a:r>
            <a:r>
              <a:rPr sz="2000" spc="5" dirty="0">
                <a:solidFill>
                  <a:srgbClr val="585858"/>
                </a:solidFill>
                <a:latin typeface="Arial"/>
                <a:cs typeface="Arial"/>
              </a:rPr>
              <a:t>hiện nhằm </a:t>
            </a:r>
            <a:r>
              <a:rPr sz="2000" spc="55" dirty="0">
                <a:solidFill>
                  <a:srgbClr val="585858"/>
                </a:solidFill>
                <a:latin typeface="Arial"/>
                <a:cs typeface="Arial"/>
              </a:rPr>
              <a:t>thu </a:t>
            </a:r>
            <a:r>
              <a:rPr sz="2000" spc="-75" dirty="0">
                <a:solidFill>
                  <a:srgbClr val="585858"/>
                </a:solidFill>
                <a:latin typeface="Arial"/>
                <a:cs typeface="Arial"/>
              </a:rPr>
              <a:t>được </a:t>
            </a:r>
            <a:r>
              <a:rPr sz="2000" spc="75" dirty="0">
                <a:solidFill>
                  <a:srgbClr val="585858"/>
                </a:solidFill>
                <a:latin typeface="Arial"/>
                <a:cs typeface="Arial"/>
              </a:rPr>
              <a:t>một </a:t>
            </a:r>
            <a:r>
              <a:rPr sz="2000" spc="10" dirty="0">
                <a:solidFill>
                  <a:srgbClr val="585858"/>
                </a:solidFill>
                <a:latin typeface="Arial"/>
                <a:cs typeface="Arial"/>
              </a:rPr>
              <a:t>kết  </a:t>
            </a:r>
            <a:r>
              <a:rPr sz="2000" spc="-5" dirty="0">
                <a:solidFill>
                  <a:srgbClr val="585858"/>
                </a:solidFill>
                <a:latin typeface="Arial"/>
                <a:cs typeface="Arial"/>
              </a:rPr>
              <a:t>quả </a:t>
            </a:r>
            <a:r>
              <a:rPr sz="2000" dirty="0">
                <a:solidFill>
                  <a:srgbClr val="585858"/>
                </a:solidFill>
                <a:latin typeface="Arial"/>
                <a:cs typeface="Arial"/>
              </a:rPr>
              <a:t>dễ </a:t>
            </a:r>
            <a:r>
              <a:rPr sz="2000" spc="5" dirty="0">
                <a:solidFill>
                  <a:srgbClr val="585858"/>
                </a:solidFill>
                <a:latin typeface="Arial"/>
                <a:cs typeface="Arial"/>
              </a:rPr>
              <a:t>thấy </a:t>
            </a:r>
            <a:r>
              <a:rPr sz="2000" spc="15" dirty="0">
                <a:solidFill>
                  <a:srgbClr val="585858"/>
                </a:solidFill>
                <a:latin typeface="Arial"/>
                <a:cs typeface="Arial"/>
              </a:rPr>
              <a:t>tới </a:t>
            </a:r>
            <a:r>
              <a:rPr sz="2000" spc="75" dirty="0">
                <a:solidFill>
                  <a:srgbClr val="585858"/>
                </a:solidFill>
                <a:latin typeface="Arial"/>
                <a:cs typeface="Arial"/>
              </a:rPr>
              <a:t>một </a:t>
            </a:r>
            <a:r>
              <a:rPr sz="2000" spc="-15" dirty="0">
                <a:solidFill>
                  <a:srgbClr val="585858"/>
                </a:solidFill>
                <a:latin typeface="Arial"/>
                <a:cs typeface="Arial"/>
              </a:rPr>
              <a:t>tác </a:t>
            </a:r>
            <a:r>
              <a:rPr sz="2000" spc="-5" dirty="0">
                <a:solidFill>
                  <a:srgbClr val="585858"/>
                </a:solidFill>
                <a:latin typeface="Arial"/>
                <a:cs typeface="Arial"/>
              </a:rPr>
              <a:t>nhân nào</a:t>
            </a:r>
            <a:r>
              <a:rPr sz="2000" spc="-229" dirty="0">
                <a:solidFill>
                  <a:srgbClr val="585858"/>
                </a:solidFill>
                <a:latin typeface="Arial"/>
                <a:cs typeface="Arial"/>
              </a:rPr>
              <a:t> </a:t>
            </a:r>
            <a:r>
              <a:rPr sz="2000" dirty="0">
                <a:solidFill>
                  <a:srgbClr val="585858"/>
                </a:solidFill>
                <a:latin typeface="Arial"/>
                <a:cs typeface="Arial"/>
              </a:rPr>
              <a:t>đó.</a:t>
            </a:r>
            <a:endParaRPr sz="2000" dirty="0">
              <a:latin typeface="Arial"/>
              <a:cs typeface="Arial"/>
            </a:endParaRPr>
          </a:p>
          <a:p>
            <a:pPr marL="560705" lvl="1" indent="-229235" algn="just">
              <a:lnSpc>
                <a:spcPts val="2280"/>
              </a:lnSpc>
              <a:spcBef>
                <a:spcPts val="725"/>
              </a:spcBef>
              <a:buFont typeface="Georgia"/>
              <a:buChar char="−"/>
              <a:tabLst>
                <a:tab pos="561340" algn="l"/>
              </a:tabLst>
            </a:pPr>
            <a:r>
              <a:rPr sz="2000" spc="105" dirty="0">
                <a:solidFill>
                  <a:srgbClr val="585858"/>
                </a:solidFill>
                <a:latin typeface="Arial"/>
                <a:cs typeface="Arial"/>
              </a:rPr>
              <a:t>Một </a:t>
            </a:r>
            <a:r>
              <a:rPr sz="2000" spc="-65" dirty="0">
                <a:solidFill>
                  <a:srgbClr val="585858"/>
                </a:solidFill>
                <a:latin typeface="Arial"/>
                <a:cs typeface="Arial"/>
              </a:rPr>
              <a:t>use </a:t>
            </a:r>
            <a:r>
              <a:rPr sz="2000" spc="-95" dirty="0">
                <a:solidFill>
                  <a:srgbClr val="585858"/>
                </a:solidFill>
                <a:latin typeface="Arial"/>
                <a:cs typeface="Arial"/>
              </a:rPr>
              <a:t>case </a:t>
            </a:r>
            <a:r>
              <a:rPr sz="2000" spc="60" dirty="0">
                <a:solidFill>
                  <a:srgbClr val="585858"/>
                </a:solidFill>
                <a:latin typeface="Arial"/>
                <a:cs typeface="Arial"/>
              </a:rPr>
              <a:t>mô </a:t>
            </a:r>
            <a:r>
              <a:rPr sz="2000" dirty="0">
                <a:solidFill>
                  <a:srgbClr val="585858"/>
                </a:solidFill>
                <a:latin typeface="Arial"/>
                <a:cs typeface="Arial"/>
              </a:rPr>
              <a:t>hình </a:t>
            </a:r>
            <a:r>
              <a:rPr sz="2000" spc="-10" dirty="0">
                <a:solidFill>
                  <a:srgbClr val="585858"/>
                </a:solidFill>
                <a:latin typeface="Arial"/>
                <a:cs typeface="Arial"/>
              </a:rPr>
              <a:t>hóa </a:t>
            </a:r>
            <a:r>
              <a:rPr sz="2000" spc="75" dirty="0">
                <a:solidFill>
                  <a:srgbClr val="585858"/>
                </a:solidFill>
                <a:latin typeface="Arial"/>
                <a:cs typeface="Arial"/>
              </a:rPr>
              <a:t>một </a:t>
            </a:r>
            <a:r>
              <a:rPr sz="2000" spc="40" dirty="0">
                <a:solidFill>
                  <a:srgbClr val="585858"/>
                </a:solidFill>
                <a:latin typeface="Arial"/>
                <a:cs typeface="Arial"/>
              </a:rPr>
              <a:t>hội </a:t>
            </a:r>
            <a:r>
              <a:rPr sz="2000" spc="30" dirty="0">
                <a:solidFill>
                  <a:srgbClr val="585858"/>
                </a:solidFill>
                <a:latin typeface="Arial"/>
                <a:cs typeface="Arial"/>
              </a:rPr>
              <a:t>thoại </a:t>
            </a:r>
            <a:r>
              <a:rPr sz="2000" spc="-40" dirty="0">
                <a:solidFill>
                  <a:srgbClr val="585858"/>
                </a:solidFill>
                <a:latin typeface="Arial"/>
                <a:cs typeface="Arial"/>
              </a:rPr>
              <a:t>giữa </a:t>
            </a:r>
            <a:r>
              <a:rPr sz="2000" spc="75" dirty="0">
                <a:solidFill>
                  <a:srgbClr val="585858"/>
                </a:solidFill>
                <a:latin typeface="Arial"/>
                <a:cs typeface="Arial"/>
              </a:rPr>
              <a:t>một</a:t>
            </a:r>
            <a:r>
              <a:rPr sz="2000" spc="-290" dirty="0">
                <a:solidFill>
                  <a:srgbClr val="585858"/>
                </a:solidFill>
                <a:latin typeface="Arial"/>
                <a:cs typeface="Arial"/>
              </a:rPr>
              <a:t> </a:t>
            </a:r>
            <a:r>
              <a:rPr sz="2000" spc="-20" dirty="0">
                <a:solidFill>
                  <a:srgbClr val="585858"/>
                </a:solidFill>
                <a:latin typeface="Arial"/>
                <a:cs typeface="Arial"/>
              </a:rPr>
              <a:t>hoặc</a:t>
            </a:r>
            <a:endParaRPr sz="2000" dirty="0">
              <a:latin typeface="Arial"/>
              <a:cs typeface="Arial"/>
            </a:endParaRPr>
          </a:p>
          <a:p>
            <a:pPr marL="560705" algn="just">
              <a:lnSpc>
                <a:spcPts val="2280"/>
              </a:lnSpc>
            </a:pPr>
            <a:r>
              <a:rPr sz="2000" spc="5" dirty="0">
                <a:solidFill>
                  <a:srgbClr val="585858"/>
                </a:solidFill>
                <a:latin typeface="Arial"/>
                <a:cs typeface="Arial"/>
              </a:rPr>
              <a:t>nhiều </a:t>
            </a:r>
            <a:r>
              <a:rPr sz="2000" spc="-15" dirty="0">
                <a:solidFill>
                  <a:srgbClr val="585858"/>
                </a:solidFill>
                <a:latin typeface="Arial"/>
                <a:cs typeface="Arial"/>
              </a:rPr>
              <a:t>tác </a:t>
            </a:r>
            <a:r>
              <a:rPr sz="2000" spc="-5" dirty="0">
                <a:solidFill>
                  <a:srgbClr val="585858"/>
                </a:solidFill>
                <a:latin typeface="Arial"/>
                <a:cs typeface="Arial"/>
              </a:rPr>
              <a:t>nhân </a:t>
            </a:r>
            <a:r>
              <a:rPr sz="2000" spc="-40" dirty="0">
                <a:solidFill>
                  <a:srgbClr val="585858"/>
                </a:solidFill>
                <a:latin typeface="Arial"/>
                <a:cs typeface="Arial"/>
              </a:rPr>
              <a:t>với </a:t>
            </a:r>
            <a:r>
              <a:rPr sz="2000" spc="-25" dirty="0">
                <a:solidFill>
                  <a:srgbClr val="585858"/>
                </a:solidFill>
                <a:latin typeface="Arial"/>
                <a:cs typeface="Arial"/>
              </a:rPr>
              <a:t>hệ</a:t>
            </a:r>
            <a:r>
              <a:rPr sz="2000" spc="-5" dirty="0">
                <a:solidFill>
                  <a:srgbClr val="585858"/>
                </a:solidFill>
                <a:latin typeface="Arial"/>
                <a:cs typeface="Arial"/>
              </a:rPr>
              <a:t> </a:t>
            </a:r>
            <a:r>
              <a:rPr sz="2000" spc="60" dirty="0">
                <a:solidFill>
                  <a:srgbClr val="585858"/>
                </a:solidFill>
                <a:latin typeface="Arial"/>
                <a:cs typeface="Arial"/>
              </a:rPr>
              <a:t>thống</a:t>
            </a:r>
            <a:endParaRPr sz="2000" dirty="0">
              <a:latin typeface="Arial"/>
              <a:cs typeface="Arial"/>
            </a:endParaRPr>
          </a:p>
          <a:p>
            <a:pPr marL="560705" marR="93345" lvl="1" indent="-228600" algn="just">
              <a:lnSpc>
                <a:spcPts val="2160"/>
              </a:lnSpc>
              <a:spcBef>
                <a:spcPts val="1030"/>
              </a:spcBef>
              <a:buFont typeface="Georgia"/>
              <a:buChar char="−"/>
              <a:tabLst>
                <a:tab pos="561340" algn="l"/>
              </a:tabLst>
            </a:pPr>
            <a:r>
              <a:rPr sz="2000" spc="105" dirty="0">
                <a:solidFill>
                  <a:srgbClr val="585858"/>
                </a:solidFill>
                <a:latin typeface="Arial"/>
                <a:cs typeface="Arial"/>
              </a:rPr>
              <a:t>Một </a:t>
            </a:r>
            <a:r>
              <a:rPr sz="2000" spc="-65" dirty="0">
                <a:solidFill>
                  <a:srgbClr val="585858"/>
                </a:solidFill>
                <a:latin typeface="Arial"/>
                <a:cs typeface="Arial"/>
              </a:rPr>
              <a:t>use </a:t>
            </a:r>
            <a:r>
              <a:rPr sz="2000" spc="-100" dirty="0">
                <a:solidFill>
                  <a:srgbClr val="585858"/>
                </a:solidFill>
                <a:latin typeface="Arial"/>
                <a:cs typeface="Arial"/>
              </a:rPr>
              <a:t>case </a:t>
            </a:r>
            <a:r>
              <a:rPr sz="2000" spc="55" dirty="0">
                <a:solidFill>
                  <a:srgbClr val="585858"/>
                </a:solidFill>
                <a:latin typeface="Arial"/>
                <a:cs typeface="Arial"/>
              </a:rPr>
              <a:t>mô </a:t>
            </a:r>
            <a:r>
              <a:rPr sz="2000" spc="15" dirty="0">
                <a:solidFill>
                  <a:srgbClr val="585858"/>
                </a:solidFill>
                <a:latin typeface="Arial"/>
                <a:cs typeface="Arial"/>
              </a:rPr>
              <a:t>tả </a:t>
            </a:r>
            <a:r>
              <a:rPr sz="2000" spc="-10" dirty="0">
                <a:solidFill>
                  <a:srgbClr val="585858"/>
                </a:solidFill>
                <a:latin typeface="Arial"/>
                <a:cs typeface="Arial"/>
              </a:rPr>
              <a:t>hành </a:t>
            </a:r>
            <a:r>
              <a:rPr sz="2000" spc="50" dirty="0">
                <a:solidFill>
                  <a:srgbClr val="585858"/>
                </a:solidFill>
                <a:latin typeface="Arial"/>
                <a:cs typeface="Arial"/>
              </a:rPr>
              <a:t>động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25" dirty="0">
                <a:solidFill>
                  <a:srgbClr val="585858"/>
                </a:solidFill>
                <a:latin typeface="Arial"/>
                <a:cs typeface="Arial"/>
              </a:rPr>
              <a:t>thực</a:t>
            </a:r>
            <a:r>
              <a:rPr sz="2000" spc="-204" dirty="0">
                <a:solidFill>
                  <a:srgbClr val="585858"/>
                </a:solidFill>
                <a:latin typeface="Arial"/>
                <a:cs typeface="Arial"/>
              </a:rPr>
              <a:t> </a:t>
            </a:r>
            <a:r>
              <a:rPr sz="2000" spc="5" dirty="0">
                <a:solidFill>
                  <a:srgbClr val="585858"/>
                </a:solidFill>
                <a:latin typeface="Arial"/>
                <a:cs typeface="Arial"/>
              </a:rPr>
              <a:t>hiện  nhằm </a:t>
            </a:r>
            <a:r>
              <a:rPr sz="2000" spc="10" dirty="0">
                <a:solidFill>
                  <a:srgbClr val="585858"/>
                </a:solidFill>
                <a:latin typeface="Arial"/>
                <a:cs typeface="Arial"/>
              </a:rPr>
              <a:t>mang </a:t>
            </a:r>
            <a:r>
              <a:rPr sz="2000" spc="5" dirty="0">
                <a:solidFill>
                  <a:srgbClr val="585858"/>
                </a:solidFill>
                <a:latin typeface="Arial"/>
                <a:cs typeface="Arial"/>
              </a:rPr>
              <a:t>đến </a:t>
            </a:r>
            <a:r>
              <a:rPr sz="2000" spc="75" dirty="0">
                <a:solidFill>
                  <a:srgbClr val="585858"/>
                </a:solidFill>
                <a:latin typeface="Arial"/>
                <a:cs typeface="Arial"/>
              </a:rPr>
              <a:t>một </a:t>
            </a:r>
            <a:r>
              <a:rPr sz="2000" dirty="0">
                <a:solidFill>
                  <a:srgbClr val="585858"/>
                </a:solidFill>
                <a:latin typeface="Arial"/>
                <a:cs typeface="Arial"/>
              </a:rPr>
              <a:t>giá </a:t>
            </a:r>
            <a:r>
              <a:rPr sz="2000" spc="65" dirty="0">
                <a:solidFill>
                  <a:srgbClr val="585858"/>
                </a:solidFill>
                <a:latin typeface="Arial"/>
                <a:cs typeface="Arial"/>
              </a:rPr>
              <a:t>trị </a:t>
            </a:r>
            <a:r>
              <a:rPr sz="2000" spc="-5" dirty="0">
                <a:solidFill>
                  <a:srgbClr val="585858"/>
                </a:solidFill>
                <a:latin typeface="Arial"/>
                <a:cs typeface="Arial"/>
              </a:rPr>
              <a:t>nào </a:t>
            </a:r>
            <a:r>
              <a:rPr sz="2000" spc="60" dirty="0">
                <a:solidFill>
                  <a:srgbClr val="585858"/>
                </a:solidFill>
                <a:latin typeface="Arial"/>
                <a:cs typeface="Arial"/>
              </a:rPr>
              <a:t>đó </a:t>
            </a:r>
            <a:r>
              <a:rPr sz="2000" dirty="0">
                <a:solidFill>
                  <a:srgbClr val="585858"/>
                </a:solidFill>
                <a:latin typeface="Arial"/>
                <a:cs typeface="Arial"/>
              </a:rPr>
              <a:t>cho </a:t>
            </a:r>
            <a:r>
              <a:rPr sz="2000" spc="-15" dirty="0">
                <a:solidFill>
                  <a:srgbClr val="585858"/>
                </a:solidFill>
                <a:latin typeface="Arial"/>
                <a:cs typeface="Arial"/>
              </a:rPr>
              <a:t>tác</a:t>
            </a:r>
            <a:r>
              <a:rPr sz="2000" spc="-380" dirty="0">
                <a:solidFill>
                  <a:srgbClr val="585858"/>
                </a:solidFill>
                <a:latin typeface="Arial"/>
                <a:cs typeface="Arial"/>
              </a:rPr>
              <a:t> </a:t>
            </a:r>
            <a:r>
              <a:rPr sz="2000" spc="-30" dirty="0">
                <a:solidFill>
                  <a:srgbClr val="585858"/>
                </a:solidFill>
                <a:latin typeface="Arial"/>
                <a:cs typeface="Arial"/>
              </a:rPr>
              <a:t>nhân.</a:t>
            </a:r>
            <a:endParaRPr sz="2000" dirty="0">
              <a:latin typeface="Arial"/>
              <a:cs typeface="Arial"/>
            </a:endParaRPr>
          </a:p>
          <a:p>
            <a:pPr>
              <a:lnSpc>
                <a:spcPct val="100000"/>
              </a:lnSpc>
            </a:pPr>
            <a:endParaRPr sz="2600" dirty="0">
              <a:latin typeface="Arial"/>
              <a:cs typeface="Arial"/>
            </a:endParaRPr>
          </a:p>
          <a:p>
            <a:pPr>
              <a:spcBef>
                <a:spcPts val="20"/>
              </a:spcBef>
            </a:pPr>
            <a:endParaRPr sz="2300" dirty="0">
              <a:latin typeface="Arial"/>
              <a:cs typeface="Arial"/>
            </a:endParaRPr>
          </a:p>
          <a:p>
            <a:pPr marL="48895" algn="ctr"/>
            <a:r>
              <a:rPr lang="en-US" sz="2400" spc="-5" dirty="0">
                <a:solidFill>
                  <a:srgbClr val="585858"/>
                </a:solidFill>
                <a:latin typeface="Arial"/>
                <a:cs typeface="Arial"/>
              </a:rPr>
              <a:t>             </a:t>
            </a:r>
            <a:r>
              <a:rPr sz="2400" spc="-5" dirty="0">
                <a:solidFill>
                  <a:srgbClr val="585858"/>
                </a:solidFill>
                <a:latin typeface="Arial"/>
                <a:cs typeface="Arial"/>
              </a:rPr>
              <a:t>Use</a:t>
            </a:r>
            <a:r>
              <a:rPr sz="2400" spc="-15" dirty="0">
                <a:solidFill>
                  <a:srgbClr val="585858"/>
                </a:solidFill>
                <a:latin typeface="Arial"/>
                <a:cs typeface="Arial"/>
              </a:rPr>
              <a:t> </a:t>
            </a:r>
            <a:r>
              <a:rPr sz="2400" spc="-5" dirty="0">
                <a:solidFill>
                  <a:srgbClr val="585858"/>
                </a:solidFill>
                <a:latin typeface="Arial"/>
                <a:cs typeface="Arial"/>
              </a:rPr>
              <a:t>Case</a:t>
            </a:r>
            <a:endParaRPr sz="2400" dirty="0">
              <a:latin typeface="Arial"/>
              <a:cs typeface="Arial"/>
            </a:endParaRPr>
          </a:p>
        </p:txBody>
      </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47</a:t>
            </a:fld>
            <a:endParaRPr spc="-90" dirty="0"/>
          </a:p>
        </p:txBody>
      </p:sp>
    </p:spTree>
    <p:extLst>
      <p:ext uri="{BB962C8B-B14F-4D97-AF65-F5344CB8AC3E}">
        <p14:creationId xmlns:p14="http://schemas.microsoft.com/office/powerpoint/2010/main" val="1918970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708140" cy="567463"/>
          </a:xfrm>
          <a:prstGeom prst="rect">
            <a:avLst/>
          </a:prstGeom>
        </p:spPr>
        <p:txBody>
          <a:bodyPr vert="horz" wrap="square" lIns="0" tIns="13335" rIns="0" bIns="0" rtlCol="0" anchor="t">
            <a:spAutoFit/>
          </a:bodyPr>
          <a:lstStyle/>
          <a:p>
            <a:pPr marL="12700">
              <a:spcBef>
                <a:spcPts val="105"/>
              </a:spcBef>
            </a:pPr>
            <a:r>
              <a:rPr spc="195" dirty="0"/>
              <a:t>Xác</a:t>
            </a:r>
            <a:r>
              <a:rPr spc="-330" dirty="0"/>
              <a:t> </a:t>
            </a:r>
            <a:r>
              <a:rPr spc="170" dirty="0"/>
              <a:t>định</a:t>
            </a:r>
            <a:r>
              <a:rPr spc="-335" dirty="0"/>
              <a:t> </a:t>
            </a:r>
            <a:r>
              <a:rPr spc="45" dirty="0"/>
              <a:t>use</a:t>
            </a:r>
            <a:r>
              <a:rPr spc="-325" dirty="0"/>
              <a:t> </a:t>
            </a:r>
            <a:r>
              <a:rPr spc="160" dirty="0"/>
              <a:t>case</a:t>
            </a:r>
            <a:r>
              <a:rPr spc="-335" dirty="0"/>
              <a:t> </a:t>
            </a:r>
            <a:r>
              <a:rPr spc="254" dirty="0"/>
              <a:t>của</a:t>
            </a:r>
            <a:r>
              <a:rPr spc="-320" dirty="0"/>
              <a:t> </a:t>
            </a:r>
            <a:r>
              <a:rPr spc="130" dirty="0"/>
              <a:t>hệ</a:t>
            </a:r>
            <a:r>
              <a:rPr spc="-330" dirty="0"/>
              <a:t> </a:t>
            </a:r>
            <a:r>
              <a:rPr spc="75" dirty="0"/>
              <a:t>thống</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48</a:t>
            </a:fld>
            <a:endParaRPr spc="-90" dirty="0"/>
          </a:p>
        </p:txBody>
      </p:sp>
      <p:sp>
        <p:nvSpPr>
          <p:cNvPr id="3" name="object 3"/>
          <p:cNvSpPr txBox="1"/>
          <p:nvPr/>
        </p:nvSpPr>
        <p:spPr>
          <a:xfrm>
            <a:off x="2574442" y="1625837"/>
            <a:ext cx="7023100" cy="4802505"/>
          </a:xfrm>
          <a:prstGeom prst="rect">
            <a:avLst/>
          </a:prstGeom>
        </p:spPr>
        <p:txBody>
          <a:bodyPr vert="horz" wrap="square" lIns="0" tIns="168275" rIns="0" bIns="0" rtlCol="0">
            <a:spAutoFit/>
          </a:bodyPr>
          <a:lstStyle/>
          <a:p>
            <a:pPr marL="286385" indent="-274320">
              <a:spcBef>
                <a:spcPts val="1325"/>
              </a:spcBef>
              <a:buChar char="•"/>
              <a:tabLst>
                <a:tab pos="286385" algn="l"/>
                <a:tab pos="287020" algn="l"/>
              </a:tabLst>
            </a:pPr>
            <a:r>
              <a:rPr sz="2400" spc="-65" dirty="0">
                <a:solidFill>
                  <a:srgbClr val="585858"/>
                </a:solidFill>
                <a:latin typeface="Arial"/>
                <a:cs typeface="Arial"/>
              </a:rPr>
              <a:t>Xem </a:t>
            </a:r>
            <a:r>
              <a:rPr sz="2400" spc="-100" dirty="0">
                <a:solidFill>
                  <a:srgbClr val="585858"/>
                </a:solidFill>
                <a:latin typeface="Arial"/>
                <a:cs typeface="Arial"/>
              </a:rPr>
              <a:t>các </a:t>
            </a:r>
            <a:r>
              <a:rPr sz="2400" spc="-35" dirty="0">
                <a:solidFill>
                  <a:srgbClr val="585858"/>
                </a:solidFill>
                <a:latin typeface="Arial"/>
                <a:cs typeface="Arial"/>
              </a:rPr>
              <a:t>yêu </a:t>
            </a:r>
            <a:r>
              <a:rPr sz="2400" spc="-60" dirty="0">
                <a:solidFill>
                  <a:srgbClr val="585858"/>
                </a:solidFill>
                <a:latin typeface="Arial"/>
                <a:cs typeface="Arial"/>
              </a:rPr>
              <a:t>cầu </a:t>
            </a:r>
            <a:r>
              <a:rPr sz="2400" spc="-90" dirty="0">
                <a:solidFill>
                  <a:srgbClr val="585858"/>
                </a:solidFill>
                <a:latin typeface="Arial"/>
                <a:cs typeface="Arial"/>
              </a:rPr>
              <a:t>chức</a:t>
            </a:r>
            <a:r>
              <a:rPr sz="2400" spc="220" dirty="0">
                <a:solidFill>
                  <a:srgbClr val="585858"/>
                </a:solidFill>
                <a:latin typeface="Arial"/>
                <a:cs typeface="Arial"/>
              </a:rPr>
              <a:t> </a:t>
            </a:r>
            <a:r>
              <a:rPr sz="2400" dirty="0">
                <a:solidFill>
                  <a:srgbClr val="585858"/>
                </a:solidFill>
                <a:latin typeface="Arial"/>
                <a:cs typeface="Arial"/>
              </a:rPr>
              <a:t>năng</a:t>
            </a:r>
            <a:endParaRPr sz="2400" dirty="0">
              <a:latin typeface="Arial"/>
              <a:cs typeface="Arial"/>
            </a:endParaRPr>
          </a:p>
          <a:p>
            <a:pPr marL="286385" indent="-274320">
              <a:spcBef>
                <a:spcPts val="1225"/>
              </a:spcBef>
              <a:buChar char="•"/>
              <a:tabLst>
                <a:tab pos="286385" algn="l"/>
                <a:tab pos="287020" algn="l"/>
              </a:tabLst>
            </a:pPr>
            <a:r>
              <a:rPr sz="2400" spc="15" dirty="0">
                <a:solidFill>
                  <a:srgbClr val="585858"/>
                </a:solidFill>
                <a:latin typeface="Arial"/>
                <a:cs typeface="Arial"/>
              </a:rPr>
              <a:t>Đối </a:t>
            </a:r>
            <a:r>
              <a:rPr sz="2400" spc="-50" dirty="0">
                <a:solidFill>
                  <a:srgbClr val="585858"/>
                </a:solidFill>
                <a:latin typeface="Arial"/>
                <a:cs typeface="Arial"/>
              </a:rPr>
              <a:t>với </a:t>
            </a:r>
            <a:r>
              <a:rPr sz="2400" spc="55" dirty="0">
                <a:solidFill>
                  <a:srgbClr val="585858"/>
                </a:solidFill>
                <a:latin typeface="Arial"/>
                <a:cs typeface="Arial"/>
              </a:rPr>
              <a:t>mỗi </a:t>
            </a:r>
            <a:r>
              <a:rPr sz="2400" spc="-20" dirty="0">
                <a:solidFill>
                  <a:srgbClr val="585858"/>
                </a:solidFill>
                <a:latin typeface="Arial"/>
                <a:cs typeface="Arial"/>
              </a:rPr>
              <a:t>tác </a:t>
            </a:r>
            <a:r>
              <a:rPr sz="2400" spc="-15" dirty="0">
                <a:solidFill>
                  <a:srgbClr val="585858"/>
                </a:solidFill>
                <a:latin typeface="Arial"/>
                <a:cs typeface="Arial"/>
              </a:rPr>
              <a:t>nhân </a:t>
            </a:r>
            <a:r>
              <a:rPr sz="2400" spc="40" dirty="0">
                <a:solidFill>
                  <a:srgbClr val="585858"/>
                </a:solidFill>
                <a:latin typeface="Arial"/>
                <a:cs typeface="Arial"/>
              </a:rPr>
              <a:t>tìm </a:t>
            </a:r>
            <a:r>
              <a:rPr sz="2400" spc="-100" dirty="0">
                <a:solidFill>
                  <a:srgbClr val="585858"/>
                </a:solidFill>
                <a:latin typeface="Arial"/>
                <a:cs typeface="Arial"/>
              </a:rPr>
              <a:t>được, </a:t>
            </a:r>
            <a:r>
              <a:rPr sz="2400" spc="35" dirty="0">
                <a:solidFill>
                  <a:srgbClr val="585858"/>
                </a:solidFill>
                <a:latin typeface="Arial"/>
                <a:cs typeface="Arial"/>
              </a:rPr>
              <a:t>đặt </a:t>
            </a:r>
            <a:r>
              <a:rPr sz="2400" spc="-100" dirty="0">
                <a:solidFill>
                  <a:srgbClr val="585858"/>
                </a:solidFill>
                <a:latin typeface="Arial"/>
                <a:cs typeface="Arial"/>
              </a:rPr>
              <a:t>các </a:t>
            </a:r>
            <a:r>
              <a:rPr sz="2400" spc="-65" dirty="0">
                <a:solidFill>
                  <a:srgbClr val="585858"/>
                </a:solidFill>
                <a:latin typeface="Arial"/>
                <a:cs typeface="Arial"/>
              </a:rPr>
              <a:t>câu</a:t>
            </a:r>
            <a:r>
              <a:rPr sz="2400" spc="140" dirty="0">
                <a:solidFill>
                  <a:srgbClr val="585858"/>
                </a:solidFill>
                <a:latin typeface="Arial"/>
                <a:cs typeface="Arial"/>
              </a:rPr>
              <a:t> </a:t>
            </a:r>
            <a:r>
              <a:rPr sz="2400" spc="-5" dirty="0">
                <a:solidFill>
                  <a:srgbClr val="585858"/>
                </a:solidFill>
                <a:latin typeface="Arial"/>
                <a:cs typeface="Arial"/>
              </a:rPr>
              <a:t>hỏi:</a:t>
            </a:r>
            <a:endParaRPr sz="2400" dirty="0">
              <a:latin typeface="Arial"/>
              <a:cs typeface="Arial"/>
            </a:endParaRPr>
          </a:p>
          <a:p>
            <a:pPr marL="560705" lvl="1" indent="-229235">
              <a:spcBef>
                <a:spcPts val="530"/>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tác </a:t>
            </a:r>
            <a:r>
              <a:rPr sz="2000" spc="-5" dirty="0">
                <a:solidFill>
                  <a:srgbClr val="585858"/>
                </a:solidFill>
                <a:latin typeface="Arial"/>
                <a:cs typeface="Arial"/>
              </a:rPr>
              <a:t>nhân </a:t>
            </a:r>
            <a:r>
              <a:rPr sz="2000" spc="-30" dirty="0">
                <a:solidFill>
                  <a:srgbClr val="585858"/>
                </a:solidFill>
                <a:latin typeface="Arial"/>
                <a:cs typeface="Arial"/>
              </a:rPr>
              <a:t>yêu </a:t>
            </a:r>
            <a:r>
              <a:rPr sz="2000" spc="-50" dirty="0">
                <a:solidFill>
                  <a:srgbClr val="585858"/>
                </a:solidFill>
                <a:latin typeface="Arial"/>
                <a:cs typeface="Arial"/>
              </a:rPr>
              <a:t>cầu </a:t>
            </a:r>
            <a:r>
              <a:rPr sz="2000" spc="-10" dirty="0">
                <a:solidFill>
                  <a:srgbClr val="585858"/>
                </a:solidFill>
                <a:latin typeface="Arial"/>
                <a:cs typeface="Arial"/>
              </a:rPr>
              <a:t>những </a:t>
            </a:r>
            <a:r>
              <a:rPr sz="2000" spc="-5" dirty="0">
                <a:solidFill>
                  <a:srgbClr val="585858"/>
                </a:solidFill>
                <a:latin typeface="Arial"/>
                <a:cs typeface="Arial"/>
              </a:rPr>
              <a:t>gì </a:t>
            </a:r>
            <a:r>
              <a:rPr sz="2000" spc="-20" dirty="0">
                <a:solidFill>
                  <a:srgbClr val="585858"/>
                </a:solidFill>
                <a:latin typeface="Arial"/>
                <a:cs typeface="Arial"/>
              </a:rPr>
              <a:t>từ </a:t>
            </a:r>
            <a:r>
              <a:rPr sz="2000" spc="-25" dirty="0" err="1">
                <a:solidFill>
                  <a:srgbClr val="585858"/>
                </a:solidFill>
                <a:latin typeface="Arial"/>
                <a:cs typeface="Arial"/>
              </a:rPr>
              <a:t>hệ</a:t>
            </a:r>
            <a:r>
              <a:rPr sz="2000" spc="130" dirty="0">
                <a:solidFill>
                  <a:srgbClr val="585858"/>
                </a:solidFill>
                <a:latin typeface="Arial"/>
                <a:cs typeface="Arial"/>
              </a:rPr>
              <a:t> </a:t>
            </a:r>
            <a:r>
              <a:rPr sz="2000" spc="60" dirty="0" err="1">
                <a:solidFill>
                  <a:srgbClr val="585858"/>
                </a:solidFill>
                <a:latin typeface="Arial"/>
                <a:cs typeface="Arial"/>
              </a:rPr>
              <a:t>thống</a:t>
            </a:r>
            <a:r>
              <a:rPr lang="en-US" sz="2000" spc="60" dirty="0">
                <a:solidFill>
                  <a:srgbClr val="585858"/>
                </a:solidFill>
                <a:latin typeface="Arial"/>
                <a:cs typeface="Arial"/>
              </a:rPr>
              <a:t>?</a:t>
            </a:r>
            <a:endParaRPr sz="2000" dirty="0">
              <a:latin typeface="Arial"/>
              <a:cs typeface="Arial"/>
            </a:endParaRPr>
          </a:p>
          <a:p>
            <a:pPr marL="560705" lvl="1" indent="-229235">
              <a:spcBef>
                <a:spcPts val="520"/>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công </a:t>
            </a:r>
            <a:r>
              <a:rPr sz="2000" spc="-35" dirty="0">
                <a:solidFill>
                  <a:srgbClr val="585858"/>
                </a:solidFill>
                <a:latin typeface="Arial"/>
                <a:cs typeface="Arial"/>
              </a:rPr>
              <a:t>việc </a:t>
            </a:r>
            <a:r>
              <a:rPr sz="2000" spc="-20" dirty="0">
                <a:solidFill>
                  <a:srgbClr val="585858"/>
                </a:solidFill>
                <a:latin typeface="Arial"/>
                <a:cs typeface="Arial"/>
              </a:rPr>
              <a:t>chính mà </a:t>
            </a:r>
            <a:r>
              <a:rPr sz="2000" spc="-15" dirty="0">
                <a:solidFill>
                  <a:srgbClr val="585858"/>
                </a:solidFill>
                <a:latin typeface="Arial"/>
                <a:cs typeface="Arial"/>
              </a:rPr>
              <a:t>tác </a:t>
            </a:r>
            <a:r>
              <a:rPr sz="2000" spc="-5" dirty="0">
                <a:solidFill>
                  <a:srgbClr val="585858"/>
                </a:solidFill>
                <a:latin typeface="Arial"/>
                <a:cs typeface="Arial"/>
              </a:rPr>
              <a:t>nhân </a:t>
            </a:r>
            <a:r>
              <a:rPr sz="2000" spc="60" dirty="0">
                <a:solidFill>
                  <a:srgbClr val="585858"/>
                </a:solidFill>
                <a:latin typeface="Arial"/>
                <a:cs typeface="Arial"/>
              </a:rPr>
              <a:t>đó </a:t>
            </a:r>
            <a:r>
              <a:rPr sz="2000" spc="40" dirty="0">
                <a:solidFill>
                  <a:srgbClr val="585858"/>
                </a:solidFill>
                <a:latin typeface="Arial"/>
                <a:cs typeface="Arial"/>
              </a:rPr>
              <a:t>muốn </a:t>
            </a:r>
            <a:r>
              <a:rPr sz="2000" spc="-100" dirty="0">
                <a:solidFill>
                  <a:srgbClr val="585858"/>
                </a:solidFill>
                <a:latin typeface="Arial"/>
                <a:cs typeface="Arial"/>
              </a:rPr>
              <a:t>HT </a:t>
            </a:r>
            <a:r>
              <a:rPr sz="2000" spc="-25" dirty="0">
                <a:solidFill>
                  <a:srgbClr val="585858"/>
                </a:solidFill>
                <a:latin typeface="Arial"/>
                <a:cs typeface="Arial"/>
              </a:rPr>
              <a:t>thực</a:t>
            </a:r>
            <a:r>
              <a:rPr sz="2000" spc="60" dirty="0">
                <a:solidFill>
                  <a:srgbClr val="585858"/>
                </a:solidFill>
                <a:latin typeface="Arial"/>
                <a:cs typeface="Arial"/>
              </a:rPr>
              <a:t> </a:t>
            </a:r>
            <a:r>
              <a:rPr sz="2000" spc="-10" dirty="0">
                <a:solidFill>
                  <a:srgbClr val="585858"/>
                </a:solidFill>
                <a:latin typeface="Arial"/>
                <a:cs typeface="Arial"/>
              </a:rPr>
              <a:t>thi?</a:t>
            </a:r>
            <a:endParaRPr sz="2000" dirty="0">
              <a:latin typeface="Arial"/>
              <a:cs typeface="Arial"/>
            </a:endParaRPr>
          </a:p>
          <a:p>
            <a:pPr marL="560705" lvl="1" indent="-229235">
              <a:spcBef>
                <a:spcPts val="51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30" dirty="0">
                <a:solidFill>
                  <a:srgbClr val="585858"/>
                </a:solidFill>
                <a:latin typeface="Arial"/>
                <a:cs typeface="Arial"/>
              </a:rPr>
              <a:t>tạo </a:t>
            </a:r>
            <a:r>
              <a:rPr sz="2000" spc="-35" dirty="0">
                <a:solidFill>
                  <a:srgbClr val="585858"/>
                </a:solidFill>
                <a:latin typeface="Arial"/>
                <a:cs typeface="Arial"/>
              </a:rPr>
              <a:t>ra hay </a:t>
            </a:r>
            <a:r>
              <a:rPr sz="2000" spc="5" dirty="0">
                <a:solidFill>
                  <a:srgbClr val="585858"/>
                </a:solidFill>
                <a:latin typeface="Arial"/>
                <a:cs typeface="Arial"/>
              </a:rPr>
              <a:t>thay </a:t>
            </a:r>
            <a:r>
              <a:rPr sz="2000" spc="55" dirty="0">
                <a:solidFill>
                  <a:srgbClr val="585858"/>
                </a:solidFill>
                <a:latin typeface="Arial"/>
                <a:cs typeface="Arial"/>
              </a:rPr>
              <a:t>đổi </a:t>
            </a:r>
            <a:r>
              <a:rPr sz="2000" spc="-50" dirty="0">
                <a:solidFill>
                  <a:srgbClr val="585858"/>
                </a:solidFill>
                <a:latin typeface="Arial"/>
                <a:cs typeface="Arial"/>
              </a:rPr>
              <a:t>dữ </a:t>
            </a:r>
            <a:r>
              <a:rPr sz="2000" dirty="0">
                <a:solidFill>
                  <a:srgbClr val="585858"/>
                </a:solidFill>
                <a:latin typeface="Arial"/>
                <a:cs typeface="Arial"/>
              </a:rPr>
              <a:t>liệu </a:t>
            </a:r>
            <a:r>
              <a:rPr sz="2000" spc="-5" dirty="0">
                <a:solidFill>
                  <a:srgbClr val="585858"/>
                </a:solidFill>
                <a:latin typeface="Arial"/>
                <a:cs typeface="Arial"/>
              </a:rPr>
              <a:t>gì </a:t>
            </a:r>
            <a:r>
              <a:rPr sz="2000" spc="-50" dirty="0">
                <a:solidFill>
                  <a:srgbClr val="585858"/>
                </a:solidFill>
                <a:latin typeface="Arial"/>
                <a:cs typeface="Arial"/>
              </a:rPr>
              <a:t>của</a:t>
            </a:r>
            <a:r>
              <a:rPr sz="2000" spc="-350"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560705" lvl="1" indent="-229235">
              <a:spcBef>
                <a:spcPts val="530"/>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5" dirty="0">
                <a:solidFill>
                  <a:srgbClr val="585858"/>
                </a:solidFill>
                <a:latin typeface="Arial"/>
                <a:cs typeface="Arial"/>
              </a:rPr>
              <a:t>phải </a:t>
            </a:r>
            <a:r>
              <a:rPr sz="2000" spc="60" dirty="0">
                <a:solidFill>
                  <a:srgbClr val="585858"/>
                </a:solidFill>
                <a:latin typeface="Arial"/>
                <a:cs typeface="Arial"/>
              </a:rPr>
              <a:t>thông </a:t>
            </a:r>
            <a:r>
              <a:rPr sz="2000" dirty="0">
                <a:solidFill>
                  <a:srgbClr val="585858"/>
                </a:solidFill>
                <a:latin typeface="Arial"/>
                <a:cs typeface="Arial"/>
              </a:rPr>
              <a:t>báo </a:t>
            </a:r>
            <a:r>
              <a:rPr sz="2000" spc="-5" dirty="0">
                <a:solidFill>
                  <a:srgbClr val="585858"/>
                </a:solidFill>
                <a:latin typeface="Arial"/>
                <a:cs typeface="Arial"/>
              </a:rPr>
              <a:t>gì </a:t>
            </a:r>
            <a:r>
              <a:rPr sz="2000" dirty="0">
                <a:solidFill>
                  <a:srgbClr val="585858"/>
                </a:solidFill>
                <a:latin typeface="Arial"/>
                <a:cs typeface="Arial"/>
              </a:rPr>
              <a:t>cho</a:t>
            </a:r>
            <a:r>
              <a:rPr sz="2000" spc="-55"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560705" lvl="1" indent="-229235">
              <a:spcBef>
                <a:spcPts val="51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50" dirty="0">
                <a:solidFill>
                  <a:srgbClr val="585858"/>
                </a:solidFill>
                <a:latin typeface="Arial"/>
                <a:cs typeface="Arial"/>
              </a:rPr>
              <a:t>cần </a:t>
            </a:r>
            <a:r>
              <a:rPr sz="2000" spc="60" dirty="0">
                <a:solidFill>
                  <a:srgbClr val="585858"/>
                </a:solidFill>
                <a:latin typeface="Arial"/>
                <a:cs typeface="Arial"/>
              </a:rPr>
              <a:t>thông tin thông </a:t>
            </a:r>
            <a:r>
              <a:rPr sz="2000" dirty="0">
                <a:solidFill>
                  <a:srgbClr val="585858"/>
                </a:solidFill>
                <a:latin typeface="Arial"/>
                <a:cs typeface="Arial"/>
              </a:rPr>
              <a:t>báo </a:t>
            </a:r>
            <a:r>
              <a:rPr sz="2000" spc="-5" dirty="0">
                <a:solidFill>
                  <a:srgbClr val="585858"/>
                </a:solidFill>
                <a:latin typeface="Arial"/>
                <a:cs typeface="Arial"/>
              </a:rPr>
              <a:t>gì </a:t>
            </a:r>
            <a:r>
              <a:rPr sz="2000" spc="-20" dirty="0">
                <a:solidFill>
                  <a:srgbClr val="585858"/>
                </a:solidFill>
                <a:latin typeface="Arial"/>
                <a:cs typeface="Arial"/>
              </a:rPr>
              <a:t>từ</a:t>
            </a:r>
            <a:r>
              <a:rPr sz="2000" spc="-165"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286385" indent="-274320">
              <a:spcBef>
                <a:spcPts val="1210"/>
              </a:spcBef>
              <a:buChar char="•"/>
              <a:tabLst>
                <a:tab pos="286385" algn="l"/>
                <a:tab pos="287020" algn="l"/>
              </a:tabLst>
            </a:pPr>
            <a:r>
              <a:rPr sz="2400" spc="-5" dirty="0">
                <a:solidFill>
                  <a:srgbClr val="585858"/>
                </a:solidFill>
                <a:latin typeface="Arial"/>
                <a:cs typeface="Arial"/>
              </a:rPr>
              <a:t>Thông </a:t>
            </a:r>
            <a:r>
              <a:rPr sz="2400" spc="70" dirty="0">
                <a:solidFill>
                  <a:srgbClr val="585858"/>
                </a:solidFill>
                <a:latin typeface="Arial"/>
                <a:cs typeface="Arial"/>
              </a:rPr>
              <a:t>tin </a:t>
            </a:r>
            <a:r>
              <a:rPr sz="2400" spc="-65" dirty="0">
                <a:solidFill>
                  <a:srgbClr val="585858"/>
                </a:solidFill>
                <a:latin typeface="Arial"/>
                <a:cs typeface="Arial"/>
              </a:rPr>
              <a:t>về </a:t>
            </a:r>
            <a:r>
              <a:rPr sz="2400" spc="-80" dirty="0">
                <a:solidFill>
                  <a:srgbClr val="585858"/>
                </a:solidFill>
                <a:latin typeface="Arial"/>
                <a:cs typeface="Arial"/>
              </a:rPr>
              <a:t>use</a:t>
            </a:r>
            <a:r>
              <a:rPr sz="2400" spc="-20" dirty="0">
                <a:solidFill>
                  <a:srgbClr val="585858"/>
                </a:solidFill>
                <a:latin typeface="Arial"/>
                <a:cs typeface="Arial"/>
              </a:rPr>
              <a:t> </a:t>
            </a:r>
            <a:r>
              <a:rPr sz="2400" spc="-120" dirty="0">
                <a:solidFill>
                  <a:srgbClr val="585858"/>
                </a:solidFill>
                <a:latin typeface="Arial"/>
                <a:cs typeface="Arial"/>
              </a:rPr>
              <a:t>case</a:t>
            </a:r>
            <a:endParaRPr sz="2400" dirty="0">
              <a:latin typeface="Arial"/>
              <a:cs typeface="Arial"/>
            </a:endParaRPr>
          </a:p>
          <a:p>
            <a:pPr marL="560705" marR="5080" lvl="1" indent="-228600">
              <a:lnSpc>
                <a:spcPct val="80000"/>
              </a:lnSpc>
              <a:spcBef>
                <a:spcPts val="1015"/>
              </a:spcBef>
              <a:buFont typeface="Georgia"/>
              <a:buChar char="−"/>
              <a:tabLst>
                <a:tab pos="561340" algn="l"/>
              </a:tabLst>
            </a:pPr>
            <a:r>
              <a:rPr sz="2000" spc="-145" dirty="0">
                <a:solidFill>
                  <a:srgbClr val="585858"/>
                </a:solidFill>
                <a:latin typeface="Arial"/>
                <a:cs typeface="Arial"/>
              </a:rPr>
              <a:t>Tên </a:t>
            </a:r>
            <a:r>
              <a:rPr sz="2000" spc="-50" dirty="0">
                <a:solidFill>
                  <a:srgbClr val="585858"/>
                </a:solidFill>
                <a:latin typeface="Arial"/>
                <a:cs typeface="Arial"/>
              </a:rPr>
              <a:t>của </a:t>
            </a:r>
            <a:r>
              <a:rPr sz="2000" spc="-140" dirty="0">
                <a:solidFill>
                  <a:srgbClr val="585858"/>
                </a:solidFill>
                <a:latin typeface="Arial"/>
                <a:cs typeface="Arial"/>
              </a:rPr>
              <a:t>UC </a:t>
            </a:r>
            <a:r>
              <a:rPr sz="2000" spc="-10" dirty="0">
                <a:solidFill>
                  <a:srgbClr val="585858"/>
                </a:solidFill>
                <a:latin typeface="Arial"/>
                <a:cs typeface="Arial"/>
              </a:rPr>
              <a:t>nên </a:t>
            </a:r>
            <a:r>
              <a:rPr sz="2000" spc="-5" dirty="0">
                <a:solidFill>
                  <a:srgbClr val="585858"/>
                </a:solidFill>
                <a:latin typeface="Arial"/>
                <a:cs typeface="Arial"/>
              </a:rPr>
              <a:t>chỉ </a:t>
            </a:r>
            <a:r>
              <a:rPr sz="2000" spc="30" dirty="0">
                <a:solidFill>
                  <a:srgbClr val="585858"/>
                </a:solidFill>
                <a:latin typeface="Arial"/>
                <a:cs typeface="Arial"/>
              </a:rPr>
              <a:t>rõ </a:t>
            </a:r>
            <a:r>
              <a:rPr sz="2000" spc="15" dirty="0">
                <a:solidFill>
                  <a:srgbClr val="585858"/>
                </a:solidFill>
                <a:latin typeface="Arial"/>
                <a:cs typeface="Arial"/>
              </a:rPr>
              <a:t>kết </a:t>
            </a:r>
            <a:r>
              <a:rPr sz="2000" spc="-5" dirty="0">
                <a:solidFill>
                  <a:srgbClr val="585858"/>
                </a:solidFill>
                <a:latin typeface="Arial"/>
                <a:cs typeface="Arial"/>
              </a:rPr>
              <a:t>quả </a:t>
            </a:r>
            <a:r>
              <a:rPr sz="2000" spc="-50" dirty="0">
                <a:solidFill>
                  <a:srgbClr val="585858"/>
                </a:solidFill>
                <a:latin typeface="Arial"/>
                <a:cs typeface="Arial"/>
              </a:rPr>
              <a:t>của </a:t>
            </a:r>
            <a:r>
              <a:rPr sz="2000" spc="-5" dirty="0">
                <a:solidFill>
                  <a:srgbClr val="585858"/>
                </a:solidFill>
                <a:latin typeface="Arial"/>
                <a:cs typeface="Arial"/>
              </a:rPr>
              <a:t>quá </a:t>
            </a:r>
            <a:r>
              <a:rPr sz="2000" spc="25" dirty="0">
                <a:solidFill>
                  <a:srgbClr val="585858"/>
                </a:solidFill>
                <a:latin typeface="Arial"/>
                <a:cs typeface="Arial"/>
              </a:rPr>
              <a:t>trình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15" dirty="0">
                <a:solidFill>
                  <a:srgbClr val="585858"/>
                </a:solidFill>
                <a:latin typeface="Arial"/>
                <a:cs typeface="Arial"/>
              </a:rPr>
              <a:t>tác</a:t>
            </a:r>
            <a:r>
              <a:rPr sz="2000" spc="-20" dirty="0">
                <a:solidFill>
                  <a:srgbClr val="585858"/>
                </a:solidFill>
                <a:latin typeface="Arial"/>
                <a:cs typeface="Arial"/>
              </a:rPr>
              <a:t> </a:t>
            </a:r>
            <a:r>
              <a:rPr sz="2000" spc="-5" dirty="0">
                <a:solidFill>
                  <a:srgbClr val="585858"/>
                </a:solidFill>
                <a:latin typeface="Arial"/>
                <a:cs typeface="Arial"/>
              </a:rPr>
              <a:t>nhân</a:t>
            </a:r>
            <a:endParaRPr sz="2000" dirty="0">
              <a:latin typeface="Arial"/>
              <a:cs typeface="Arial"/>
            </a:endParaRPr>
          </a:p>
          <a:p>
            <a:pPr marL="560705" lvl="1" indent="-229235">
              <a:spcBef>
                <a:spcPts val="525"/>
              </a:spcBef>
              <a:buFont typeface="Georgia"/>
              <a:buChar char="−"/>
              <a:tabLst>
                <a:tab pos="561340" algn="l"/>
              </a:tabLst>
            </a:pPr>
            <a:r>
              <a:rPr sz="2000" spc="-145" dirty="0">
                <a:solidFill>
                  <a:srgbClr val="585858"/>
                </a:solidFill>
                <a:latin typeface="Arial"/>
                <a:cs typeface="Arial"/>
              </a:rPr>
              <a:t>Tên </a:t>
            </a:r>
            <a:r>
              <a:rPr sz="2000" spc="-10" dirty="0">
                <a:solidFill>
                  <a:srgbClr val="585858"/>
                </a:solidFill>
                <a:latin typeface="Arial"/>
                <a:cs typeface="Arial"/>
              </a:rPr>
              <a:t>nên </a:t>
            </a:r>
            <a:r>
              <a:rPr sz="2000" spc="-30" dirty="0">
                <a:solidFill>
                  <a:srgbClr val="585858"/>
                </a:solidFill>
                <a:latin typeface="Arial"/>
                <a:cs typeface="Arial"/>
              </a:rPr>
              <a:t>là </a:t>
            </a:r>
            <a:r>
              <a:rPr sz="2000" spc="50" dirty="0">
                <a:solidFill>
                  <a:srgbClr val="585858"/>
                </a:solidFill>
                <a:latin typeface="Arial"/>
                <a:cs typeface="Arial"/>
              </a:rPr>
              <a:t>động</a:t>
            </a:r>
            <a:r>
              <a:rPr sz="2000" spc="14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0705" lvl="1" indent="-229235">
              <a:spcBef>
                <a:spcPts val="52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dirty="0">
                <a:solidFill>
                  <a:srgbClr val="585858"/>
                </a:solidFill>
                <a:latin typeface="Arial"/>
                <a:cs typeface="Arial"/>
              </a:rPr>
              <a:t>ngắn </a:t>
            </a:r>
            <a:r>
              <a:rPr sz="2000" spc="50" dirty="0">
                <a:solidFill>
                  <a:srgbClr val="585858"/>
                </a:solidFill>
                <a:latin typeface="Arial"/>
                <a:cs typeface="Arial"/>
              </a:rPr>
              <a:t>gọn </a:t>
            </a:r>
            <a:r>
              <a:rPr sz="2000" spc="-55" dirty="0">
                <a:solidFill>
                  <a:srgbClr val="585858"/>
                </a:solidFill>
                <a:latin typeface="Arial"/>
                <a:cs typeface="Arial"/>
              </a:rPr>
              <a:t>về </a:t>
            </a:r>
            <a:r>
              <a:rPr sz="2000" dirty="0">
                <a:solidFill>
                  <a:srgbClr val="585858"/>
                </a:solidFill>
                <a:latin typeface="Arial"/>
                <a:cs typeface="Arial"/>
              </a:rPr>
              <a:t>mục </a:t>
            </a:r>
            <a:r>
              <a:rPr sz="2000" spc="-20" dirty="0">
                <a:solidFill>
                  <a:srgbClr val="585858"/>
                </a:solidFill>
                <a:latin typeface="Arial"/>
                <a:cs typeface="Arial"/>
              </a:rPr>
              <a:t>đích </a:t>
            </a:r>
            <a:r>
              <a:rPr sz="2000" spc="-50" dirty="0">
                <a:solidFill>
                  <a:srgbClr val="585858"/>
                </a:solidFill>
                <a:latin typeface="Arial"/>
                <a:cs typeface="Arial"/>
              </a:rPr>
              <a:t>của</a:t>
            </a:r>
            <a:r>
              <a:rPr sz="2000" spc="-190" dirty="0">
                <a:solidFill>
                  <a:srgbClr val="585858"/>
                </a:solidFill>
                <a:latin typeface="Arial"/>
                <a:cs typeface="Arial"/>
              </a:rPr>
              <a:t> </a:t>
            </a:r>
            <a:r>
              <a:rPr sz="2000" spc="-140" dirty="0">
                <a:solidFill>
                  <a:srgbClr val="585858"/>
                </a:solidFill>
                <a:latin typeface="Arial"/>
                <a:cs typeface="Arial"/>
              </a:rPr>
              <a:t>UC</a:t>
            </a:r>
            <a:endParaRPr sz="2000" dirty="0">
              <a:latin typeface="Arial"/>
              <a:cs typeface="Arial"/>
            </a:endParaRPr>
          </a:p>
        </p:txBody>
      </p:sp>
    </p:spTree>
    <p:extLst>
      <p:ext uri="{BB962C8B-B14F-4D97-AF65-F5344CB8AC3E}">
        <p14:creationId xmlns:p14="http://schemas.microsoft.com/office/powerpoint/2010/main" val="1671657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8845"/>
            <a:ext cx="7035800" cy="4396105"/>
          </a:xfrm>
          <a:prstGeom prst="rect">
            <a:avLst/>
          </a:prstGeom>
        </p:spPr>
        <p:txBody>
          <a:bodyPr vert="horz" wrap="square" lIns="0" tIns="92710" rIns="0" bIns="0" rtlCol="0">
            <a:spAutoFit/>
          </a:bodyPr>
          <a:lstStyle/>
          <a:p>
            <a:pPr marL="286385" indent="-274320">
              <a:spcBef>
                <a:spcPts val="730"/>
              </a:spcBef>
              <a:buChar char="•"/>
              <a:tabLst>
                <a:tab pos="286385" algn="l"/>
                <a:tab pos="287020" algn="l"/>
              </a:tabLst>
            </a:pPr>
            <a:r>
              <a:rPr sz="2200" spc="-80" dirty="0">
                <a:solidFill>
                  <a:srgbClr val="585858"/>
                </a:solidFill>
                <a:latin typeface="Arial"/>
                <a:cs typeface="Arial"/>
              </a:rPr>
              <a:t>Tạo </a:t>
            </a:r>
            <a:r>
              <a:rPr sz="2200" spc="-40" dirty="0">
                <a:solidFill>
                  <a:srgbClr val="585858"/>
                </a:solidFill>
                <a:latin typeface="Arial"/>
                <a:cs typeface="Arial"/>
              </a:rPr>
              <a:t>ra </a:t>
            </a:r>
            <a:r>
              <a:rPr sz="2200" spc="-95" dirty="0">
                <a:solidFill>
                  <a:srgbClr val="585858"/>
                </a:solidFill>
                <a:latin typeface="Arial"/>
                <a:cs typeface="Arial"/>
              </a:rPr>
              <a:t>các </a:t>
            </a:r>
            <a:r>
              <a:rPr sz="2200" spc="-160" dirty="0">
                <a:solidFill>
                  <a:srgbClr val="585858"/>
                </a:solidFill>
                <a:latin typeface="Arial"/>
                <a:cs typeface="Arial"/>
              </a:rPr>
              <a:t>UC </a:t>
            </a:r>
            <a:r>
              <a:rPr sz="2200" spc="-5" dirty="0">
                <a:solidFill>
                  <a:srgbClr val="585858"/>
                </a:solidFill>
                <a:latin typeface="Arial"/>
                <a:cs typeface="Arial"/>
              </a:rPr>
              <a:t>quá</a:t>
            </a:r>
            <a:r>
              <a:rPr sz="2200" spc="330" dirty="0">
                <a:solidFill>
                  <a:srgbClr val="585858"/>
                </a:solidFill>
                <a:latin typeface="Arial"/>
                <a:cs typeface="Arial"/>
              </a:rPr>
              <a:t> </a:t>
            </a:r>
            <a:r>
              <a:rPr sz="2200" spc="35" dirty="0">
                <a:solidFill>
                  <a:srgbClr val="585858"/>
                </a:solidFill>
                <a:latin typeface="Arial"/>
                <a:cs typeface="Arial"/>
              </a:rPr>
              <a:t>nhỏ</a:t>
            </a:r>
            <a:endParaRPr sz="2200" dirty="0">
              <a:latin typeface="Arial"/>
              <a:cs typeface="Arial"/>
            </a:endParaRPr>
          </a:p>
          <a:p>
            <a:pPr marL="560705" lvl="1" indent="-229235">
              <a:spcBef>
                <a:spcPts val="540"/>
              </a:spcBef>
              <a:buFont typeface="Georgia"/>
              <a:buChar char="−"/>
              <a:tabLst>
                <a:tab pos="561340" algn="l"/>
              </a:tabLst>
            </a:pPr>
            <a:r>
              <a:rPr sz="1900" spc="-25" dirty="0">
                <a:solidFill>
                  <a:srgbClr val="585858"/>
                </a:solidFill>
                <a:latin typeface="Arial"/>
                <a:cs typeface="Arial"/>
              </a:rPr>
              <a:t>Hành </a:t>
            </a:r>
            <a:r>
              <a:rPr sz="1900" spc="45" dirty="0">
                <a:solidFill>
                  <a:srgbClr val="585858"/>
                </a:solidFill>
                <a:latin typeface="Arial"/>
                <a:cs typeface="Arial"/>
              </a:rPr>
              <a:t>động </a:t>
            </a:r>
            <a:r>
              <a:rPr sz="1900" spc="-10" dirty="0">
                <a:solidFill>
                  <a:srgbClr val="585858"/>
                </a:solidFill>
                <a:latin typeface="Arial"/>
                <a:cs typeface="Arial"/>
              </a:rPr>
              <a:t>quá </a:t>
            </a:r>
            <a:r>
              <a:rPr sz="1900" spc="-15" dirty="0">
                <a:solidFill>
                  <a:srgbClr val="585858"/>
                </a:solidFill>
                <a:latin typeface="Arial"/>
                <a:cs typeface="Arial"/>
              </a:rPr>
              <a:t>đơn </a:t>
            </a:r>
            <a:r>
              <a:rPr sz="1900" dirty="0">
                <a:solidFill>
                  <a:srgbClr val="585858"/>
                </a:solidFill>
                <a:latin typeface="Arial"/>
                <a:cs typeface="Arial"/>
              </a:rPr>
              <a:t>giản </a:t>
            </a:r>
            <a:r>
              <a:rPr sz="1900" spc="-25" dirty="0">
                <a:solidFill>
                  <a:srgbClr val="585858"/>
                </a:solidFill>
                <a:latin typeface="Arial"/>
                <a:cs typeface="Arial"/>
              </a:rPr>
              <a:t>mà </a:t>
            </a:r>
            <a:r>
              <a:rPr sz="1900" spc="-10" dirty="0">
                <a:solidFill>
                  <a:srgbClr val="585858"/>
                </a:solidFill>
                <a:latin typeface="Arial"/>
                <a:cs typeface="Arial"/>
              </a:rPr>
              <a:t>chỉ </a:t>
            </a:r>
            <a:r>
              <a:rPr sz="1900" spc="-50" dirty="0">
                <a:solidFill>
                  <a:srgbClr val="585858"/>
                </a:solidFill>
                <a:latin typeface="Arial"/>
                <a:cs typeface="Arial"/>
              </a:rPr>
              <a:t>cần </a:t>
            </a:r>
            <a:r>
              <a:rPr sz="1900" spc="45" dirty="0">
                <a:solidFill>
                  <a:srgbClr val="585858"/>
                </a:solidFill>
                <a:latin typeface="Arial"/>
                <a:cs typeface="Arial"/>
              </a:rPr>
              <a:t>mô </a:t>
            </a:r>
            <a:r>
              <a:rPr sz="1900" spc="10" dirty="0">
                <a:solidFill>
                  <a:srgbClr val="585858"/>
                </a:solidFill>
                <a:latin typeface="Arial"/>
                <a:cs typeface="Arial"/>
              </a:rPr>
              <a:t>tả </a:t>
            </a:r>
            <a:r>
              <a:rPr sz="1900" spc="-5" dirty="0">
                <a:solidFill>
                  <a:srgbClr val="585858"/>
                </a:solidFill>
                <a:latin typeface="Arial"/>
                <a:cs typeface="Arial"/>
              </a:rPr>
              <a:t>bởi </a:t>
            </a:r>
            <a:r>
              <a:rPr sz="1900" spc="-45" dirty="0">
                <a:solidFill>
                  <a:srgbClr val="585858"/>
                </a:solidFill>
                <a:latin typeface="Arial"/>
                <a:cs typeface="Arial"/>
              </a:rPr>
              <a:t>vài</a:t>
            </a:r>
            <a:r>
              <a:rPr sz="1900" spc="45" dirty="0">
                <a:solidFill>
                  <a:srgbClr val="585858"/>
                </a:solidFill>
                <a:latin typeface="Arial"/>
                <a:cs typeface="Arial"/>
              </a:rPr>
              <a:t> </a:t>
            </a:r>
            <a:r>
              <a:rPr sz="1900" spc="35" dirty="0">
                <a:solidFill>
                  <a:srgbClr val="585858"/>
                </a:solidFill>
                <a:latin typeface="Arial"/>
                <a:cs typeface="Arial"/>
              </a:rPr>
              <a:t>dòng</a:t>
            </a:r>
            <a:endParaRPr sz="1900" dirty="0">
              <a:latin typeface="Arial"/>
              <a:cs typeface="Arial"/>
            </a:endParaRPr>
          </a:p>
          <a:p>
            <a:pPr marL="286385" indent="-274320">
              <a:spcBef>
                <a:spcPts val="1270"/>
              </a:spcBef>
              <a:buChar char="•"/>
              <a:tabLst>
                <a:tab pos="286385" algn="l"/>
                <a:tab pos="287020" algn="l"/>
              </a:tabLst>
            </a:pPr>
            <a:r>
              <a:rPr sz="2200" spc="-80" dirty="0">
                <a:solidFill>
                  <a:srgbClr val="585858"/>
                </a:solidFill>
                <a:latin typeface="Arial"/>
                <a:cs typeface="Arial"/>
              </a:rPr>
              <a:t>Tạo </a:t>
            </a:r>
            <a:r>
              <a:rPr sz="2200" spc="-40" dirty="0">
                <a:solidFill>
                  <a:srgbClr val="585858"/>
                </a:solidFill>
                <a:latin typeface="Arial"/>
                <a:cs typeface="Arial"/>
              </a:rPr>
              <a:t>ra </a:t>
            </a:r>
            <a:r>
              <a:rPr sz="2200" spc="-5" dirty="0">
                <a:solidFill>
                  <a:srgbClr val="585858"/>
                </a:solidFill>
                <a:latin typeface="Arial"/>
                <a:cs typeface="Arial"/>
              </a:rPr>
              <a:t>quá </a:t>
            </a:r>
            <a:r>
              <a:rPr sz="2200" dirty="0">
                <a:solidFill>
                  <a:srgbClr val="585858"/>
                </a:solidFill>
                <a:latin typeface="Arial"/>
                <a:cs typeface="Arial"/>
              </a:rPr>
              <a:t>nhiều </a:t>
            </a:r>
            <a:r>
              <a:rPr sz="2200" spc="-110" dirty="0">
                <a:solidFill>
                  <a:srgbClr val="585858"/>
                </a:solidFill>
                <a:latin typeface="Arial"/>
                <a:cs typeface="Arial"/>
              </a:rPr>
              <a:t>Use case</a:t>
            </a:r>
            <a:endParaRPr sz="2200" dirty="0">
              <a:latin typeface="Arial"/>
              <a:cs typeface="Arial"/>
            </a:endParaRPr>
          </a:p>
          <a:p>
            <a:pPr marL="560705" marR="71755" lvl="1" indent="-228600">
              <a:lnSpc>
                <a:spcPts val="1830"/>
              </a:lnSpc>
              <a:spcBef>
                <a:spcPts val="990"/>
              </a:spcBef>
              <a:buFont typeface="Georgia"/>
              <a:buChar char="−"/>
              <a:tabLst>
                <a:tab pos="561340" algn="l"/>
              </a:tabLst>
            </a:pPr>
            <a:r>
              <a:rPr sz="1900" spc="35" dirty="0" err="1">
                <a:solidFill>
                  <a:srgbClr val="585858"/>
                </a:solidFill>
                <a:latin typeface="Arial"/>
                <a:cs typeface="Arial"/>
              </a:rPr>
              <a:t>Nhóm</a:t>
            </a:r>
            <a:r>
              <a:rPr sz="1900" spc="35" dirty="0">
                <a:solidFill>
                  <a:srgbClr val="585858"/>
                </a:solidFill>
                <a:latin typeface="Arial"/>
                <a:cs typeface="Arial"/>
              </a:rPr>
              <a:t> </a:t>
            </a:r>
            <a:r>
              <a:rPr sz="1900" spc="-85" dirty="0" err="1">
                <a:solidFill>
                  <a:srgbClr val="585858"/>
                </a:solidFill>
                <a:latin typeface="Arial"/>
                <a:cs typeface="Arial"/>
              </a:rPr>
              <a:t>các</a:t>
            </a:r>
            <a:r>
              <a:rPr sz="1900" spc="-85" dirty="0">
                <a:solidFill>
                  <a:srgbClr val="585858"/>
                </a:solidFill>
                <a:latin typeface="Arial"/>
                <a:cs typeface="Arial"/>
              </a:rPr>
              <a:t> </a:t>
            </a:r>
            <a:r>
              <a:rPr sz="1900" spc="-95" dirty="0">
                <a:solidFill>
                  <a:srgbClr val="585858"/>
                </a:solidFill>
                <a:latin typeface="Arial"/>
                <a:cs typeface="Arial"/>
              </a:rPr>
              <a:t>Use case </a:t>
            </a:r>
            <a:r>
              <a:rPr sz="1900" dirty="0" err="1">
                <a:solidFill>
                  <a:srgbClr val="585858"/>
                </a:solidFill>
                <a:latin typeface="Arial"/>
                <a:cs typeface="Arial"/>
              </a:rPr>
              <a:t>liên</a:t>
            </a:r>
            <a:r>
              <a:rPr sz="1900" dirty="0">
                <a:solidFill>
                  <a:srgbClr val="585858"/>
                </a:solidFill>
                <a:latin typeface="Arial"/>
                <a:cs typeface="Arial"/>
              </a:rPr>
              <a:t> </a:t>
            </a:r>
            <a:r>
              <a:rPr sz="1900" spc="-5" dirty="0" err="1">
                <a:solidFill>
                  <a:srgbClr val="585858"/>
                </a:solidFill>
                <a:latin typeface="Arial"/>
                <a:cs typeface="Arial"/>
              </a:rPr>
              <a:t>quan</a:t>
            </a:r>
            <a:r>
              <a:rPr sz="1900" spc="-5" dirty="0">
                <a:solidFill>
                  <a:srgbClr val="585858"/>
                </a:solidFill>
                <a:latin typeface="Arial"/>
                <a:cs typeface="Arial"/>
              </a:rPr>
              <a:t> </a:t>
            </a:r>
            <a:r>
              <a:rPr sz="1900" spc="10" dirty="0" err="1">
                <a:solidFill>
                  <a:srgbClr val="585858"/>
                </a:solidFill>
                <a:latin typeface="Arial"/>
                <a:cs typeface="Arial"/>
              </a:rPr>
              <a:t>thành</a:t>
            </a:r>
            <a:r>
              <a:rPr sz="1900" spc="10" dirty="0">
                <a:solidFill>
                  <a:srgbClr val="585858"/>
                </a:solidFill>
                <a:latin typeface="Arial"/>
                <a:cs typeface="Arial"/>
              </a:rPr>
              <a:t> </a:t>
            </a:r>
            <a:r>
              <a:rPr sz="1900" spc="65" dirty="0" err="1">
                <a:solidFill>
                  <a:srgbClr val="585858"/>
                </a:solidFill>
                <a:latin typeface="Arial"/>
                <a:cs typeface="Arial"/>
              </a:rPr>
              <a:t>một</a:t>
            </a:r>
            <a:r>
              <a:rPr sz="1900" spc="65" dirty="0">
                <a:solidFill>
                  <a:srgbClr val="585858"/>
                </a:solidFill>
                <a:latin typeface="Arial"/>
                <a:cs typeface="Arial"/>
              </a:rPr>
              <a:t> </a:t>
            </a:r>
            <a:r>
              <a:rPr sz="1900" spc="-95" dirty="0">
                <a:solidFill>
                  <a:srgbClr val="585858"/>
                </a:solidFill>
                <a:latin typeface="Arial"/>
                <a:cs typeface="Arial"/>
              </a:rPr>
              <a:t>Use </a:t>
            </a:r>
            <a:r>
              <a:rPr sz="1900" spc="-100" dirty="0">
                <a:solidFill>
                  <a:srgbClr val="585858"/>
                </a:solidFill>
                <a:latin typeface="Arial"/>
                <a:cs typeface="Arial"/>
              </a:rPr>
              <a:t>case </a:t>
            </a:r>
            <a:r>
              <a:rPr sz="1900" spc="60" dirty="0" err="1">
                <a:solidFill>
                  <a:srgbClr val="585858"/>
                </a:solidFill>
                <a:latin typeface="Arial"/>
                <a:cs typeface="Arial"/>
              </a:rPr>
              <a:t>tổng</a:t>
            </a:r>
            <a:r>
              <a:rPr sz="1900" spc="60" dirty="0">
                <a:solidFill>
                  <a:srgbClr val="585858"/>
                </a:solidFill>
                <a:latin typeface="Arial"/>
                <a:cs typeface="Arial"/>
              </a:rPr>
              <a:t> </a:t>
            </a:r>
            <a:r>
              <a:rPr sz="1900" spc="20" dirty="0" err="1">
                <a:solidFill>
                  <a:srgbClr val="585858"/>
                </a:solidFill>
                <a:latin typeface="Arial"/>
                <a:cs typeface="Arial"/>
              </a:rPr>
              <a:t>quát</a:t>
            </a:r>
            <a:r>
              <a:rPr sz="1900" spc="20" dirty="0">
                <a:solidFill>
                  <a:srgbClr val="585858"/>
                </a:solidFill>
                <a:latin typeface="Arial"/>
                <a:cs typeface="Arial"/>
              </a:rPr>
              <a:t>  </a:t>
            </a:r>
            <a:r>
              <a:rPr sz="1900" spc="-65" dirty="0">
                <a:solidFill>
                  <a:srgbClr val="585858"/>
                </a:solidFill>
                <a:latin typeface="Arial"/>
                <a:cs typeface="Arial"/>
              </a:rPr>
              <a:t>(</a:t>
            </a:r>
            <a:r>
              <a:rPr sz="1900" spc="-65" dirty="0" err="1">
                <a:solidFill>
                  <a:srgbClr val="585858"/>
                </a:solidFill>
                <a:latin typeface="Arial"/>
                <a:cs typeface="Arial"/>
              </a:rPr>
              <a:t>mức</a:t>
            </a:r>
            <a:r>
              <a:rPr sz="1900" spc="-5" dirty="0">
                <a:solidFill>
                  <a:srgbClr val="585858"/>
                </a:solidFill>
                <a:latin typeface="Arial"/>
                <a:cs typeface="Arial"/>
              </a:rPr>
              <a:t> </a:t>
            </a:r>
            <a:r>
              <a:rPr sz="1900" spc="-55" dirty="0">
                <a:solidFill>
                  <a:srgbClr val="585858"/>
                </a:solidFill>
                <a:latin typeface="Arial"/>
                <a:cs typeface="Arial"/>
              </a:rPr>
              <a:t>1)</a:t>
            </a:r>
            <a:endParaRPr sz="1900" dirty="0">
              <a:latin typeface="Arial"/>
              <a:cs typeface="Arial"/>
            </a:endParaRPr>
          </a:p>
          <a:p>
            <a:pPr marL="560705" lvl="1" indent="-229235">
              <a:spcBef>
                <a:spcPts val="550"/>
              </a:spcBef>
              <a:buFont typeface="Georgia"/>
              <a:buChar char="−"/>
              <a:tabLst>
                <a:tab pos="561340" algn="l"/>
              </a:tabLst>
            </a:pPr>
            <a:r>
              <a:rPr sz="1900" spc="85" dirty="0" err="1">
                <a:solidFill>
                  <a:srgbClr val="585858"/>
                </a:solidFill>
                <a:latin typeface="Arial"/>
                <a:cs typeface="Arial"/>
              </a:rPr>
              <a:t>Mô</a:t>
            </a:r>
            <a:r>
              <a:rPr sz="1900" spc="85" dirty="0">
                <a:solidFill>
                  <a:srgbClr val="585858"/>
                </a:solidFill>
                <a:latin typeface="Arial"/>
                <a:cs typeface="Arial"/>
              </a:rPr>
              <a:t> </a:t>
            </a:r>
            <a:r>
              <a:rPr sz="1900" spc="10" dirty="0">
                <a:solidFill>
                  <a:srgbClr val="585858"/>
                </a:solidFill>
                <a:latin typeface="Arial"/>
                <a:cs typeface="Arial"/>
              </a:rPr>
              <a:t>tả </a:t>
            </a:r>
            <a:r>
              <a:rPr sz="1900" spc="-85" dirty="0">
                <a:solidFill>
                  <a:srgbClr val="585858"/>
                </a:solidFill>
                <a:latin typeface="Arial"/>
                <a:cs typeface="Arial"/>
              </a:rPr>
              <a:t>các </a:t>
            </a:r>
            <a:r>
              <a:rPr sz="1900" spc="-95" dirty="0">
                <a:solidFill>
                  <a:srgbClr val="585858"/>
                </a:solidFill>
                <a:latin typeface="Arial"/>
                <a:cs typeface="Arial"/>
              </a:rPr>
              <a:t>Use </a:t>
            </a:r>
            <a:r>
              <a:rPr sz="1900" spc="-130" dirty="0">
                <a:solidFill>
                  <a:srgbClr val="585858"/>
                </a:solidFill>
                <a:latin typeface="Arial"/>
                <a:cs typeface="Arial"/>
              </a:rPr>
              <a:t>Case </a:t>
            </a:r>
            <a:r>
              <a:rPr sz="1900" spc="60" dirty="0">
                <a:solidFill>
                  <a:srgbClr val="585858"/>
                </a:solidFill>
                <a:latin typeface="Arial"/>
                <a:cs typeface="Arial"/>
              </a:rPr>
              <a:t>tổng </a:t>
            </a:r>
            <a:r>
              <a:rPr sz="1900" spc="20" dirty="0">
                <a:solidFill>
                  <a:srgbClr val="585858"/>
                </a:solidFill>
                <a:latin typeface="Arial"/>
                <a:cs typeface="Arial"/>
              </a:rPr>
              <a:t>quát </a:t>
            </a:r>
            <a:r>
              <a:rPr sz="1900" spc="-60" dirty="0">
                <a:solidFill>
                  <a:srgbClr val="585858"/>
                </a:solidFill>
                <a:latin typeface="Arial"/>
                <a:cs typeface="Arial"/>
              </a:rPr>
              <a:t>ở </a:t>
            </a:r>
            <a:r>
              <a:rPr sz="1900" spc="65" dirty="0">
                <a:solidFill>
                  <a:srgbClr val="585858"/>
                </a:solidFill>
                <a:latin typeface="Arial"/>
                <a:cs typeface="Arial"/>
              </a:rPr>
              <a:t>một </a:t>
            </a:r>
            <a:r>
              <a:rPr sz="1900" spc="-135" dirty="0">
                <a:solidFill>
                  <a:srgbClr val="585858"/>
                </a:solidFill>
                <a:latin typeface="Arial"/>
                <a:cs typeface="Arial"/>
              </a:rPr>
              <a:t>sơ </a:t>
            </a:r>
            <a:r>
              <a:rPr sz="1900" spc="55" dirty="0">
                <a:solidFill>
                  <a:srgbClr val="585858"/>
                </a:solidFill>
                <a:latin typeface="Arial"/>
                <a:cs typeface="Arial"/>
              </a:rPr>
              <a:t>đồ </a:t>
            </a:r>
            <a:r>
              <a:rPr sz="1900" spc="-45" dirty="0">
                <a:solidFill>
                  <a:srgbClr val="585858"/>
                </a:solidFill>
                <a:latin typeface="Arial"/>
                <a:cs typeface="Arial"/>
              </a:rPr>
              <a:t>khác </a:t>
            </a:r>
            <a:r>
              <a:rPr sz="1900" spc="-65" dirty="0">
                <a:solidFill>
                  <a:srgbClr val="585858"/>
                </a:solidFill>
                <a:latin typeface="Arial"/>
                <a:cs typeface="Arial"/>
              </a:rPr>
              <a:t>(mức</a:t>
            </a:r>
            <a:r>
              <a:rPr sz="1900" spc="265" dirty="0">
                <a:solidFill>
                  <a:srgbClr val="585858"/>
                </a:solidFill>
                <a:latin typeface="Arial"/>
                <a:cs typeface="Arial"/>
              </a:rPr>
              <a:t> </a:t>
            </a:r>
            <a:r>
              <a:rPr sz="1900" spc="-55" dirty="0">
                <a:solidFill>
                  <a:srgbClr val="585858"/>
                </a:solidFill>
                <a:latin typeface="Arial"/>
                <a:cs typeface="Arial"/>
              </a:rPr>
              <a:t>2)</a:t>
            </a:r>
            <a:endParaRPr sz="1900" dirty="0">
              <a:latin typeface="Arial"/>
              <a:cs typeface="Arial"/>
            </a:endParaRPr>
          </a:p>
          <a:p>
            <a:pPr marL="606425">
              <a:spcBef>
                <a:spcPts val="400"/>
              </a:spcBef>
            </a:pPr>
            <a:r>
              <a:rPr sz="1700" spc="170" dirty="0">
                <a:solidFill>
                  <a:srgbClr val="585858"/>
                </a:solidFill>
                <a:latin typeface="Arial"/>
                <a:cs typeface="Arial"/>
              </a:rPr>
              <a:t>+ </a:t>
            </a:r>
            <a:r>
              <a:rPr sz="1700" spc="-75" dirty="0">
                <a:solidFill>
                  <a:srgbClr val="585858"/>
                </a:solidFill>
                <a:latin typeface="Arial"/>
                <a:cs typeface="Arial"/>
              </a:rPr>
              <a:t>Ví </a:t>
            </a:r>
            <a:r>
              <a:rPr sz="1700" spc="-10" dirty="0">
                <a:solidFill>
                  <a:srgbClr val="585858"/>
                </a:solidFill>
                <a:latin typeface="Arial"/>
                <a:cs typeface="Arial"/>
              </a:rPr>
              <a:t>dụ: </a:t>
            </a:r>
            <a:r>
              <a:rPr sz="1700" spc="-5" dirty="0">
                <a:solidFill>
                  <a:srgbClr val="585858"/>
                </a:solidFill>
                <a:latin typeface="Arial"/>
                <a:cs typeface="Arial"/>
              </a:rPr>
              <a:t>“Quản </a:t>
            </a:r>
            <a:r>
              <a:rPr sz="1700" dirty="0">
                <a:solidFill>
                  <a:srgbClr val="585858"/>
                </a:solidFill>
                <a:latin typeface="Arial"/>
                <a:cs typeface="Arial"/>
              </a:rPr>
              <a:t>lý </a:t>
            </a:r>
            <a:r>
              <a:rPr sz="1700" spc="-40" dirty="0">
                <a:solidFill>
                  <a:srgbClr val="585858"/>
                </a:solidFill>
                <a:latin typeface="Arial"/>
                <a:cs typeface="Arial"/>
              </a:rPr>
              <a:t>sách” </a:t>
            </a:r>
            <a:r>
              <a:rPr sz="1700" spc="-5" dirty="0">
                <a:solidFill>
                  <a:srgbClr val="585858"/>
                </a:solidFill>
                <a:latin typeface="Arial"/>
                <a:cs typeface="Arial"/>
              </a:rPr>
              <a:t>bao </a:t>
            </a:r>
            <a:r>
              <a:rPr sz="1700" spc="50" dirty="0">
                <a:solidFill>
                  <a:srgbClr val="585858"/>
                </a:solidFill>
                <a:latin typeface="Arial"/>
                <a:cs typeface="Arial"/>
              </a:rPr>
              <a:t>gồm </a:t>
            </a:r>
            <a:r>
              <a:rPr sz="1700" spc="20" dirty="0">
                <a:solidFill>
                  <a:srgbClr val="585858"/>
                </a:solidFill>
                <a:latin typeface="Arial"/>
                <a:cs typeface="Arial"/>
              </a:rPr>
              <a:t>“Nhập </a:t>
            </a:r>
            <a:r>
              <a:rPr sz="1700" spc="-65" dirty="0">
                <a:solidFill>
                  <a:srgbClr val="585858"/>
                </a:solidFill>
                <a:latin typeface="Arial"/>
                <a:cs typeface="Arial"/>
              </a:rPr>
              <a:t>sách”, </a:t>
            </a:r>
            <a:r>
              <a:rPr sz="1700" spc="-5" dirty="0">
                <a:solidFill>
                  <a:srgbClr val="585858"/>
                </a:solidFill>
                <a:latin typeface="Arial"/>
                <a:cs typeface="Arial"/>
              </a:rPr>
              <a:t>“Xuất </a:t>
            </a:r>
            <a:r>
              <a:rPr sz="1700" spc="-65" dirty="0">
                <a:solidFill>
                  <a:srgbClr val="585858"/>
                </a:solidFill>
                <a:latin typeface="Arial"/>
                <a:cs typeface="Arial"/>
              </a:rPr>
              <a:t>sách”,</a:t>
            </a:r>
            <a:r>
              <a:rPr sz="1700" spc="-90" dirty="0">
                <a:solidFill>
                  <a:srgbClr val="585858"/>
                </a:solidFill>
                <a:latin typeface="Arial"/>
                <a:cs typeface="Arial"/>
              </a:rPr>
              <a:t> </a:t>
            </a:r>
            <a:r>
              <a:rPr sz="1700" spc="-180" dirty="0">
                <a:solidFill>
                  <a:srgbClr val="585858"/>
                </a:solidFill>
                <a:latin typeface="Arial"/>
                <a:cs typeface="Arial"/>
              </a:rPr>
              <a:t>“…”</a:t>
            </a:r>
            <a:endParaRPr sz="1700" dirty="0">
              <a:latin typeface="Arial"/>
              <a:cs typeface="Arial"/>
            </a:endParaRPr>
          </a:p>
          <a:p>
            <a:pPr marL="286385" marR="5080" indent="-274320">
              <a:lnSpc>
                <a:spcPts val="2110"/>
              </a:lnSpc>
              <a:spcBef>
                <a:spcPts val="1770"/>
              </a:spcBef>
              <a:buChar char="•"/>
              <a:tabLst>
                <a:tab pos="286385" algn="l"/>
                <a:tab pos="287020" algn="l"/>
              </a:tabLst>
            </a:pPr>
            <a:r>
              <a:rPr sz="2200" spc="-245" dirty="0">
                <a:solidFill>
                  <a:srgbClr val="585858"/>
                </a:solidFill>
                <a:latin typeface="Arial"/>
                <a:cs typeface="Arial"/>
              </a:rPr>
              <a:t>Sử </a:t>
            </a:r>
            <a:r>
              <a:rPr sz="2200" spc="45" dirty="0">
                <a:solidFill>
                  <a:srgbClr val="585858"/>
                </a:solidFill>
                <a:latin typeface="Arial"/>
                <a:cs typeface="Arial"/>
              </a:rPr>
              <a:t>dụng </a:t>
            </a:r>
            <a:r>
              <a:rPr sz="2200" spc="-95" dirty="0">
                <a:solidFill>
                  <a:srgbClr val="585858"/>
                </a:solidFill>
                <a:latin typeface="Arial"/>
                <a:cs typeface="Arial"/>
              </a:rPr>
              <a:t>các </a:t>
            </a:r>
            <a:r>
              <a:rPr sz="2200" spc="-75" dirty="0">
                <a:solidFill>
                  <a:srgbClr val="585858"/>
                </a:solidFill>
                <a:latin typeface="Arial"/>
                <a:cs typeface="Arial"/>
              </a:rPr>
              <a:t>Use-case </a:t>
            </a:r>
            <a:r>
              <a:rPr sz="2200" spc="-5" dirty="0">
                <a:solidFill>
                  <a:srgbClr val="585858"/>
                </a:solidFill>
                <a:latin typeface="Arial"/>
                <a:cs typeface="Arial"/>
              </a:rPr>
              <a:t>quá </a:t>
            </a:r>
            <a:r>
              <a:rPr sz="2200" spc="-35" dirty="0">
                <a:solidFill>
                  <a:srgbClr val="585858"/>
                </a:solidFill>
                <a:latin typeface="Arial"/>
                <a:cs typeface="Arial"/>
              </a:rPr>
              <a:t>cụ </a:t>
            </a:r>
            <a:r>
              <a:rPr sz="2200" spc="-15" dirty="0">
                <a:solidFill>
                  <a:srgbClr val="585858"/>
                </a:solidFill>
                <a:latin typeface="Arial"/>
                <a:cs typeface="Arial"/>
              </a:rPr>
              <a:t>thể, </a:t>
            </a:r>
            <a:r>
              <a:rPr sz="2200" spc="-30" dirty="0">
                <a:solidFill>
                  <a:srgbClr val="585858"/>
                </a:solidFill>
                <a:latin typeface="Arial"/>
                <a:cs typeface="Arial"/>
              </a:rPr>
              <a:t>hoặc </a:t>
            </a:r>
            <a:r>
              <a:rPr sz="2200" spc="-5" dirty="0">
                <a:solidFill>
                  <a:srgbClr val="585858"/>
                </a:solidFill>
                <a:latin typeface="Arial"/>
                <a:cs typeface="Arial"/>
              </a:rPr>
              <a:t>làm </a:t>
            </a:r>
            <a:r>
              <a:rPr sz="2200" spc="-45" dirty="0">
                <a:solidFill>
                  <a:srgbClr val="585858"/>
                </a:solidFill>
                <a:latin typeface="Arial"/>
                <a:cs typeface="Arial"/>
              </a:rPr>
              <a:t>việc </a:t>
            </a:r>
            <a:r>
              <a:rPr sz="2200" spc="-50" dirty="0">
                <a:solidFill>
                  <a:srgbClr val="585858"/>
                </a:solidFill>
                <a:latin typeface="Arial"/>
                <a:cs typeface="Arial"/>
              </a:rPr>
              <a:t>với </a:t>
            </a:r>
            <a:r>
              <a:rPr sz="2200" spc="-60" dirty="0">
                <a:solidFill>
                  <a:srgbClr val="585858"/>
                </a:solidFill>
                <a:latin typeface="Arial"/>
                <a:cs typeface="Arial"/>
              </a:rPr>
              <a:t>dữ  </a:t>
            </a:r>
            <a:r>
              <a:rPr sz="2200" dirty="0">
                <a:solidFill>
                  <a:srgbClr val="585858"/>
                </a:solidFill>
                <a:latin typeface="Arial"/>
                <a:cs typeface="Arial"/>
              </a:rPr>
              <a:t>liệu </a:t>
            </a:r>
            <a:r>
              <a:rPr sz="2200" spc="-10" dirty="0">
                <a:solidFill>
                  <a:srgbClr val="585858"/>
                </a:solidFill>
                <a:latin typeface="Arial"/>
                <a:cs typeface="Arial"/>
              </a:rPr>
              <a:t>quá </a:t>
            </a:r>
            <a:r>
              <a:rPr sz="2200" spc="-35" dirty="0">
                <a:solidFill>
                  <a:srgbClr val="585858"/>
                </a:solidFill>
                <a:latin typeface="Arial"/>
                <a:cs typeface="Arial"/>
              </a:rPr>
              <a:t>cụ </a:t>
            </a:r>
            <a:r>
              <a:rPr sz="2200" spc="-15" dirty="0">
                <a:solidFill>
                  <a:srgbClr val="585858"/>
                </a:solidFill>
                <a:latin typeface="Arial"/>
                <a:cs typeface="Arial"/>
              </a:rPr>
              <a:t>thể. </a:t>
            </a:r>
            <a:r>
              <a:rPr sz="2200" spc="-95" dirty="0">
                <a:solidFill>
                  <a:srgbClr val="585858"/>
                </a:solidFill>
                <a:latin typeface="Arial"/>
                <a:cs typeface="Arial"/>
              </a:rPr>
              <a:t>Ví</a:t>
            </a:r>
            <a:r>
              <a:rPr sz="2200" spc="40" dirty="0">
                <a:solidFill>
                  <a:srgbClr val="585858"/>
                </a:solidFill>
                <a:latin typeface="Arial"/>
                <a:cs typeface="Arial"/>
              </a:rPr>
              <a:t> </a:t>
            </a:r>
            <a:r>
              <a:rPr sz="2200" spc="-20" dirty="0">
                <a:solidFill>
                  <a:srgbClr val="585858"/>
                </a:solidFill>
                <a:latin typeface="Arial"/>
                <a:cs typeface="Arial"/>
              </a:rPr>
              <a:t>dụ:</a:t>
            </a:r>
            <a:endParaRPr sz="2200" dirty="0">
              <a:latin typeface="Arial"/>
              <a:cs typeface="Arial"/>
            </a:endParaRPr>
          </a:p>
          <a:p>
            <a:pPr marL="560705" lvl="1" indent="-229235">
              <a:spcBef>
                <a:spcPts val="570"/>
              </a:spcBef>
              <a:buFont typeface="Georgia"/>
              <a:buChar char="−"/>
              <a:tabLst>
                <a:tab pos="561340" algn="l"/>
              </a:tabLst>
            </a:pPr>
            <a:r>
              <a:rPr sz="1900" spc="-10" dirty="0">
                <a:solidFill>
                  <a:srgbClr val="585858"/>
                </a:solidFill>
                <a:latin typeface="Arial"/>
                <a:cs typeface="Arial"/>
              </a:rPr>
              <a:t>“Tìm </a:t>
            </a:r>
            <a:r>
              <a:rPr sz="1900" spc="-80" dirty="0">
                <a:solidFill>
                  <a:srgbClr val="585858"/>
                </a:solidFill>
                <a:latin typeface="Arial"/>
                <a:cs typeface="Arial"/>
              </a:rPr>
              <a:t>sách </a:t>
            </a:r>
            <a:r>
              <a:rPr sz="1900" spc="30" dirty="0">
                <a:solidFill>
                  <a:srgbClr val="585858"/>
                </a:solidFill>
                <a:latin typeface="Arial"/>
                <a:cs typeface="Arial"/>
              </a:rPr>
              <a:t>theo tên” </a:t>
            </a:r>
            <a:r>
              <a:rPr sz="1900" spc="-25" dirty="0">
                <a:solidFill>
                  <a:srgbClr val="585858"/>
                </a:solidFill>
                <a:latin typeface="Arial"/>
                <a:cs typeface="Arial"/>
              </a:rPr>
              <a:t>(nên </a:t>
            </a:r>
            <a:r>
              <a:rPr sz="1900" spc="-30" dirty="0">
                <a:solidFill>
                  <a:srgbClr val="585858"/>
                </a:solidFill>
                <a:latin typeface="Arial"/>
                <a:cs typeface="Arial"/>
              </a:rPr>
              <a:t>là </a:t>
            </a:r>
            <a:r>
              <a:rPr sz="1900" spc="-10" dirty="0">
                <a:solidFill>
                  <a:srgbClr val="585858"/>
                </a:solidFill>
                <a:latin typeface="Arial"/>
                <a:cs typeface="Arial"/>
              </a:rPr>
              <a:t>“Tìm</a:t>
            </a:r>
            <a:r>
              <a:rPr sz="1900" spc="55" dirty="0">
                <a:solidFill>
                  <a:srgbClr val="585858"/>
                </a:solidFill>
                <a:latin typeface="Arial"/>
                <a:cs typeface="Arial"/>
              </a:rPr>
              <a:t> </a:t>
            </a:r>
            <a:r>
              <a:rPr sz="1900" spc="-55" dirty="0">
                <a:solidFill>
                  <a:srgbClr val="585858"/>
                </a:solidFill>
                <a:latin typeface="Arial"/>
                <a:cs typeface="Arial"/>
              </a:rPr>
              <a:t>sách”)</a:t>
            </a:r>
            <a:endParaRPr sz="1900" dirty="0">
              <a:latin typeface="Arial"/>
              <a:cs typeface="Arial"/>
            </a:endParaRPr>
          </a:p>
          <a:p>
            <a:pPr marL="560705" lvl="1" indent="-229235">
              <a:spcBef>
                <a:spcPts val="540"/>
              </a:spcBef>
              <a:buFont typeface="Georgia"/>
              <a:buChar char="−"/>
              <a:tabLst>
                <a:tab pos="561340" algn="l"/>
              </a:tabLst>
            </a:pPr>
            <a:r>
              <a:rPr sz="1900" spc="20" dirty="0">
                <a:solidFill>
                  <a:srgbClr val="585858"/>
                </a:solidFill>
                <a:latin typeface="Arial"/>
                <a:cs typeface="Arial"/>
              </a:rPr>
              <a:t>“Nhập </a:t>
            </a:r>
            <a:r>
              <a:rPr sz="1900" spc="-60" dirty="0">
                <a:solidFill>
                  <a:srgbClr val="585858"/>
                </a:solidFill>
                <a:latin typeface="Arial"/>
                <a:cs typeface="Arial"/>
              </a:rPr>
              <a:t>Pin </a:t>
            </a:r>
            <a:r>
              <a:rPr sz="1900" spc="-40" dirty="0">
                <a:solidFill>
                  <a:srgbClr val="585858"/>
                </a:solidFill>
                <a:latin typeface="Arial"/>
                <a:cs typeface="Arial"/>
              </a:rPr>
              <a:t>vào </a:t>
            </a:r>
            <a:r>
              <a:rPr sz="1900" spc="-30" dirty="0">
                <a:solidFill>
                  <a:srgbClr val="585858"/>
                </a:solidFill>
                <a:latin typeface="Arial"/>
                <a:cs typeface="Arial"/>
              </a:rPr>
              <a:t>máy </a:t>
            </a:r>
            <a:r>
              <a:rPr sz="1900" spc="-40" dirty="0">
                <a:solidFill>
                  <a:srgbClr val="585858"/>
                </a:solidFill>
                <a:latin typeface="Arial"/>
                <a:cs typeface="Arial"/>
              </a:rPr>
              <a:t>ATM” </a:t>
            </a:r>
            <a:r>
              <a:rPr sz="1900" spc="-25" dirty="0">
                <a:solidFill>
                  <a:srgbClr val="585858"/>
                </a:solidFill>
                <a:latin typeface="Arial"/>
                <a:cs typeface="Arial"/>
              </a:rPr>
              <a:t>(nên </a:t>
            </a:r>
            <a:r>
              <a:rPr sz="1900" spc="-30" dirty="0">
                <a:solidFill>
                  <a:srgbClr val="585858"/>
                </a:solidFill>
                <a:latin typeface="Arial"/>
                <a:cs typeface="Arial"/>
              </a:rPr>
              <a:t>là </a:t>
            </a:r>
            <a:r>
              <a:rPr sz="1900" spc="20" dirty="0">
                <a:solidFill>
                  <a:srgbClr val="585858"/>
                </a:solidFill>
                <a:latin typeface="Arial"/>
                <a:cs typeface="Arial"/>
              </a:rPr>
              <a:t>“Nhập</a:t>
            </a:r>
            <a:r>
              <a:rPr sz="1900" spc="165" dirty="0">
                <a:solidFill>
                  <a:srgbClr val="585858"/>
                </a:solidFill>
                <a:latin typeface="Arial"/>
                <a:cs typeface="Arial"/>
              </a:rPr>
              <a:t> </a:t>
            </a:r>
            <a:r>
              <a:rPr sz="1900" spc="-40" dirty="0">
                <a:solidFill>
                  <a:srgbClr val="585858"/>
                </a:solidFill>
                <a:latin typeface="Arial"/>
                <a:cs typeface="Arial"/>
              </a:rPr>
              <a:t>PIN”)</a:t>
            </a:r>
            <a:endParaRPr sz="1900" dirty="0">
              <a:latin typeface="Arial"/>
              <a:cs typeface="Arial"/>
            </a:endParaRPr>
          </a:p>
          <a:p>
            <a:pPr marL="560705" lvl="1" indent="-229235">
              <a:spcBef>
                <a:spcPts val="555"/>
              </a:spcBef>
              <a:buFont typeface="Georgia"/>
              <a:buChar char="−"/>
              <a:tabLst>
                <a:tab pos="561340" algn="l"/>
              </a:tabLst>
            </a:pPr>
            <a:r>
              <a:rPr sz="1900" spc="-5" dirty="0">
                <a:solidFill>
                  <a:srgbClr val="585858"/>
                </a:solidFill>
                <a:latin typeface="Arial"/>
                <a:cs typeface="Arial"/>
              </a:rPr>
              <a:t>“Thêm </a:t>
            </a:r>
            <a:r>
              <a:rPr sz="1900" spc="-50" dirty="0">
                <a:solidFill>
                  <a:srgbClr val="585858"/>
                </a:solidFill>
                <a:latin typeface="Arial"/>
                <a:cs typeface="Arial"/>
              </a:rPr>
              <a:t>sách” </a:t>
            </a:r>
            <a:r>
              <a:rPr sz="1900" spc="-25" dirty="0">
                <a:solidFill>
                  <a:srgbClr val="585858"/>
                </a:solidFill>
                <a:latin typeface="Arial"/>
                <a:cs typeface="Arial"/>
              </a:rPr>
              <a:t>(nên </a:t>
            </a:r>
            <a:r>
              <a:rPr sz="1900" spc="-30" dirty="0">
                <a:solidFill>
                  <a:srgbClr val="585858"/>
                </a:solidFill>
                <a:latin typeface="Arial"/>
                <a:cs typeface="Arial"/>
              </a:rPr>
              <a:t>là </a:t>
            </a:r>
            <a:r>
              <a:rPr sz="1900" spc="-10" dirty="0">
                <a:solidFill>
                  <a:srgbClr val="585858"/>
                </a:solidFill>
                <a:latin typeface="Arial"/>
                <a:cs typeface="Arial"/>
              </a:rPr>
              <a:t>“Quản </a:t>
            </a:r>
            <a:r>
              <a:rPr sz="1900" spc="-5" dirty="0">
                <a:solidFill>
                  <a:srgbClr val="585858"/>
                </a:solidFill>
                <a:latin typeface="Arial"/>
                <a:cs typeface="Arial"/>
              </a:rPr>
              <a:t>lý </a:t>
            </a:r>
            <a:r>
              <a:rPr sz="1900" spc="-50" dirty="0">
                <a:solidFill>
                  <a:srgbClr val="585858"/>
                </a:solidFill>
                <a:latin typeface="Arial"/>
                <a:cs typeface="Arial"/>
              </a:rPr>
              <a:t>sách” </a:t>
            </a:r>
            <a:r>
              <a:rPr sz="1900" spc="-5" dirty="0">
                <a:solidFill>
                  <a:srgbClr val="585858"/>
                </a:solidFill>
                <a:latin typeface="Arial"/>
                <a:cs typeface="Arial"/>
              </a:rPr>
              <a:t>bao </a:t>
            </a:r>
            <a:r>
              <a:rPr sz="1900" spc="50" dirty="0">
                <a:solidFill>
                  <a:srgbClr val="585858"/>
                </a:solidFill>
                <a:latin typeface="Arial"/>
                <a:cs typeface="Arial"/>
              </a:rPr>
              <a:t>gồm </a:t>
            </a:r>
            <a:r>
              <a:rPr sz="1900" spc="-5" dirty="0">
                <a:solidFill>
                  <a:srgbClr val="585858"/>
                </a:solidFill>
                <a:latin typeface="Arial"/>
                <a:cs typeface="Arial"/>
              </a:rPr>
              <a:t>“Thêm</a:t>
            </a:r>
            <a:r>
              <a:rPr sz="1900" spc="130" dirty="0">
                <a:solidFill>
                  <a:srgbClr val="585858"/>
                </a:solidFill>
                <a:latin typeface="Arial"/>
                <a:cs typeface="Arial"/>
              </a:rPr>
              <a:t> </a:t>
            </a:r>
            <a:r>
              <a:rPr sz="1900" spc="-55" dirty="0">
                <a:solidFill>
                  <a:srgbClr val="585858"/>
                </a:solidFill>
                <a:latin typeface="Arial"/>
                <a:cs typeface="Arial"/>
              </a:rPr>
              <a:t>sách”)</a:t>
            </a:r>
            <a:endParaRPr sz="19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49</a:t>
            </a:fld>
            <a:endParaRPr spc="-90" dirty="0"/>
          </a:p>
        </p:txBody>
      </p:sp>
      <p:sp>
        <p:nvSpPr>
          <p:cNvPr id="3" name="object 3"/>
          <p:cNvSpPr txBox="1">
            <a:spLocks noGrp="1"/>
          </p:cNvSpPr>
          <p:nvPr>
            <p:ph type="title"/>
          </p:nvPr>
        </p:nvSpPr>
        <p:spPr>
          <a:xfrm>
            <a:off x="2574443" y="730708"/>
            <a:ext cx="6874509" cy="567463"/>
          </a:xfrm>
          <a:prstGeom prst="rect">
            <a:avLst/>
          </a:prstGeom>
        </p:spPr>
        <p:txBody>
          <a:bodyPr vert="horz" wrap="square" lIns="0" tIns="13335" rIns="0" bIns="0" rtlCol="0" anchor="t">
            <a:spAutoFit/>
          </a:bodyPr>
          <a:lstStyle/>
          <a:p>
            <a:pPr marL="12700">
              <a:spcBef>
                <a:spcPts val="105"/>
              </a:spcBef>
            </a:pPr>
            <a:r>
              <a:rPr spc="145" dirty="0"/>
              <a:t>Những</a:t>
            </a:r>
            <a:r>
              <a:rPr spc="-335" dirty="0"/>
              <a:t> </a:t>
            </a:r>
            <a:r>
              <a:rPr spc="160" dirty="0"/>
              <a:t>điều</a:t>
            </a:r>
            <a:r>
              <a:rPr spc="-320" dirty="0"/>
              <a:t> </a:t>
            </a:r>
            <a:r>
              <a:rPr spc="140" dirty="0"/>
              <a:t>nên</a:t>
            </a:r>
            <a:r>
              <a:rPr spc="-340" dirty="0"/>
              <a:t> </a:t>
            </a:r>
            <a:r>
              <a:rPr spc="55" dirty="0"/>
              <a:t>tránh</a:t>
            </a:r>
            <a:r>
              <a:rPr spc="-350" dirty="0"/>
              <a:t> </a:t>
            </a:r>
            <a:r>
              <a:rPr spc="110" dirty="0"/>
              <a:t>khi</a:t>
            </a:r>
            <a:r>
              <a:rPr spc="-330" dirty="0"/>
              <a:t> </a:t>
            </a:r>
            <a:r>
              <a:rPr spc="60" dirty="0"/>
              <a:t>tạo</a:t>
            </a:r>
            <a:r>
              <a:rPr spc="-340" dirty="0"/>
              <a:t> </a:t>
            </a:r>
            <a:r>
              <a:rPr spc="30" dirty="0"/>
              <a:t>UC</a:t>
            </a:r>
          </a:p>
        </p:txBody>
      </p:sp>
    </p:spTree>
    <p:extLst>
      <p:ext uri="{BB962C8B-B14F-4D97-AF65-F5344CB8AC3E}">
        <p14:creationId xmlns:p14="http://schemas.microsoft.com/office/powerpoint/2010/main" val="158800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r>
              <a:rPr lang="en-US" b="1" dirty="0">
                <a:solidFill>
                  <a:srgbClr val="0070C0"/>
                </a:solidFill>
              </a:rPr>
              <a:t> </a:t>
            </a:r>
            <a:r>
              <a:rPr lang="en-US" b="1" dirty="0" err="1">
                <a:solidFill>
                  <a:srgbClr val="0070C0"/>
                </a:solidFill>
              </a:rPr>
              <a:t>ôn</a:t>
            </a:r>
            <a:r>
              <a:rPr lang="en-US" b="1" dirty="0">
                <a:solidFill>
                  <a:srgbClr val="0070C0"/>
                </a:solidFill>
              </a:rPr>
              <a:t> </a:t>
            </a:r>
            <a:r>
              <a:rPr lang="en-US" b="1" dirty="0" err="1">
                <a:solidFill>
                  <a:srgbClr val="0070C0"/>
                </a:solidFill>
              </a:rPr>
              <a:t>tập</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pPr marL="514350" indent="-514350">
              <a:buFont typeface="+mj-lt"/>
              <a:buAutoNum type="arabicPeriod"/>
            </a:pPr>
            <a:r>
              <a:rPr lang="en-US" sz="2800" b="1" dirty="0" err="1"/>
              <a:t>Công</a:t>
            </a:r>
            <a:r>
              <a:rPr lang="en-US" sz="2800" b="1" dirty="0"/>
              <a:t> </a:t>
            </a:r>
            <a:r>
              <a:rPr lang="en-US" sz="2800" b="1" dirty="0" err="1"/>
              <a:t>nghiệp</a:t>
            </a:r>
            <a:r>
              <a:rPr lang="en-US" sz="2800" b="1" dirty="0"/>
              <a:t> 4.0?</a:t>
            </a:r>
          </a:p>
          <a:p>
            <a:pPr marL="514350" indent="-514350">
              <a:buFont typeface="+mj-lt"/>
              <a:buAutoNum type="arabicPeriod"/>
            </a:pPr>
            <a:r>
              <a:rPr lang="en-US" sz="2800" b="1" dirty="0" err="1"/>
              <a:t>Cách</a:t>
            </a:r>
            <a:r>
              <a:rPr lang="en-US" sz="2800" b="1" dirty="0"/>
              <a:t> </a:t>
            </a:r>
            <a:r>
              <a:rPr lang="en-US" sz="2800" b="1" dirty="0" err="1"/>
              <a:t>mạng</a:t>
            </a:r>
            <a:r>
              <a:rPr lang="en-US" sz="2800" b="1" dirty="0"/>
              <a:t> </a:t>
            </a:r>
            <a:r>
              <a:rPr lang="en-US" sz="2800" b="1" dirty="0" err="1"/>
              <a:t>công</a:t>
            </a:r>
            <a:r>
              <a:rPr lang="en-US" sz="2800" b="1" dirty="0"/>
              <a:t> </a:t>
            </a:r>
            <a:r>
              <a:rPr lang="en-US" sz="2800" b="1" dirty="0" err="1"/>
              <a:t>nghiệp</a:t>
            </a:r>
            <a:r>
              <a:rPr lang="en-US" sz="2800" b="1" dirty="0"/>
              <a:t> 4.0?</a:t>
            </a:r>
          </a:p>
          <a:p>
            <a:pPr marL="514350" indent="-514350">
              <a:buFont typeface="+mj-lt"/>
              <a:buAutoNum type="arabicPeriod"/>
            </a:pPr>
            <a:r>
              <a:rPr lang="en-US" sz="2800" b="1" dirty="0" err="1"/>
              <a:t>Chuyển</a:t>
            </a:r>
            <a:r>
              <a:rPr lang="en-US" sz="2800" b="1" dirty="0"/>
              <a:t> </a:t>
            </a:r>
            <a:r>
              <a:rPr lang="en-US" sz="2800" b="1" dirty="0" err="1"/>
              <a:t>đổi</a:t>
            </a:r>
            <a:r>
              <a:rPr lang="en-US" sz="2800" b="1" dirty="0"/>
              <a:t> </a:t>
            </a:r>
            <a:r>
              <a:rPr lang="en-US" sz="2800" b="1" dirty="0" err="1"/>
              <a:t>số</a:t>
            </a:r>
            <a:r>
              <a:rPr lang="en-US" sz="2800" b="1" dirty="0"/>
              <a:t>?</a:t>
            </a:r>
          </a:p>
          <a:p>
            <a:pPr marL="514350" indent="-514350">
              <a:buFont typeface="+mj-lt"/>
              <a:buAutoNum type="arabicPeriod"/>
            </a:pPr>
            <a:r>
              <a:rPr lang="en-US" sz="2800" b="1" dirty="0" err="1"/>
              <a:t>Thành</a:t>
            </a:r>
            <a:r>
              <a:rPr lang="en-US" sz="2800" b="1" dirty="0"/>
              <a:t> </a:t>
            </a:r>
            <a:r>
              <a:rPr lang="en-US" sz="2800" b="1" dirty="0" err="1"/>
              <a:t>phố</a:t>
            </a:r>
            <a:r>
              <a:rPr lang="en-US" sz="2800" b="1" dirty="0"/>
              <a:t> </a:t>
            </a:r>
            <a:r>
              <a:rPr lang="en-US" sz="2800" b="1" dirty="0" err="1"/>
              <a:t>thông</a:t>
            </a:r>
            <a:r>
              <a:rPr lang="en-US" sz="2800" b="1" dirty="0"/>
              <a:t> minh?</a:t>
            </a:r>
          </a:p>
          <a:p>
            <a:pPr marL="514350" indent="-514350">
              <a:buFont typeface="+mj-lt"/>
              <a:buAutoNum type="arabicPeriod"/>
            </a:pPr>
            <a:r>
              <a:rPr lang="en-US" sz="2800" b="1" dirty="0" err="1"/>
              <a:t>Đô</a:t>
            </a:r>
            <a:r>
              <a:rPr lang="en-US" sz="2800" b="1" dirty="0"/>
              <a:t> </a:t>
            </a:r>
            <a:r>
              <a:rPr lang="en-US" sz="2800" b="1" dirty="0" err="1"/>
              <a:t>thị</a:t>
            </a:r>
            <a:r>
              <a:rPr lang="en-US" sz="2800" b="1" dirty="0"/>
              <a:t> </a:t>
            </a:r>
            <a:r>
              <a:rPr lang="en-US" sz="2800" b="1" dirty="0" err="1"/>
              <a:t>Thông</a:t>
            </a:r>
            <a:r>
              <a:rPr lang="en-US" sz="2800" b="1" dirty="0"/>
              <a:t> minh?</a:t>
            </a:r>
          </a:p>
          <a:p>
            <a:pPr marL="514350" indent="-514350">
              <a:buFont typeface="+mj-lt"/>
              <a:buAutoNum type="arabicPeriod"/>
            </a:pPr>
            <a:r>
              <a:rPr lang="en-US" sz="2800" b="1" dirty="0"/>
              <a:t>Y </a:t>
            </a:r>
            <a:r>
              <a:rPr lang="en-US" sz="2800" b="1" dirty="0" err="1"/>
              <a:t>tế</a:t>
            </a:r>
            <a:r>
              <a:rPr lang="en-US" sz="2800" b="1" dirty="0"/>
              <a:t> </a:t>
            </a:r>
            <a:r>
              <a:rPr lang="en-US" sz="2800" b="1" dirty="0" err="1"/>
              <a:t>Thông</a:t>
            </a:r>
            <a:r>
              <a:rPr lang="en-US" sz="2800" b="1" dirty="0"/>
              <a:t> minh?</a:t>
            </a:r>
          </a:p>
          <a:p>
            <a:pPr marL="514350" indent="-514350">
              <a:buFont typeface="+mj-lt"/>
              <a:buAutoNum type="arabicPeriod"/>
            </a:pPr>
            <a:r>
              <a:rPr lang="en-US" sz="2800" b="1" dirty="0" err="1"/>
              <a:t>Giáo</a:t>
            </a:r>
            <a:r>
              <a:rPr lang="en-US" sz="2800" b="1" dirty="0"/>
              <a:t> </a:t>
            </a:r>
            <a:r>
              <a:rPr lang="en-US" sz="2800" b="1" dirty="0" err="1"/>
              <a:t>dục</a:t>
            </a:r>
            <a:r>
              <a:rPr lang="en-US" sz="2800" b="1" dirty="0"/>
              <a:t> </a:t>
            </a:r>
            <a:r>
              <a:rPr lang="en-US" sz="2800" b="1" dirty="0" err="1"/>
              <a:t>thông</a:t>
            </a:r>
            <a:r>
              <a:rPr lang="en-US" sz="2800" b="1" dirty="0"/>
              <a:t> minh?</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a:t>
            </a:fld>
            <a:endParaRPr lang="en-US" dirty="0">
              <a:solidFill>
                <a:srgbClr val="7F7F7F"/>
              </a:solidFill>
            </a:endParaRPr>
          </a:p>
        </p:txBody>
      </p:sp>
    </p:spTree>
    <p:extLst>
      <p:ext uri="{BB962C8B-B14F-4D97-AF65-F5344CB8AC3E}">
        <p14:creationId xmlns:p14="http://schemas.microsoft.com/office/powerpoint/2010/main" val="730089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1298171"/>
            <a:ext cx="5105400" cy="3786934"/>
          </a:xfrm>
          <a:prstGeom prst="rect">
            <a:avLst/>
          </a:prstGeom>
        </p:spPr>
        <p:txBody>
          <a:bodyPr vert="horz" wrap="square" lIns="0" tIns="92710" rIns="0" bIns="0" rtlCol="0">
            <a:spAutoFit/>
          </a:bodyPr>
          <a:lstStyle/>
          <a:p>
            <a:r>
              <a:rPr lang="en-US" sz="2400" i="1" dirty="0"/>
              <a:t>Use Case </a:t>
            </a:r>
            <a:r>
              <a:rPr lang="en-US" sz="2400" i="1" dirty="0" err="1"/>
              <a:t>là</a:t>
            </a:r>
            <a:r>
              <a:rPr lang="en-US" sz="2400" i="1" dirty="0"/>
              <a:t> </a:t>
            </a:r>
            <a:r>
              <a:rPr lang="en-US" sz="2400" i="1" dirty="0" err="1"/>
              <a:t>kỹ</a:t>
            </a:r>
            <a:r>
              <a:rPr lang="en-US" sz="2400" i="1" dirty="0"/>
              <a:t> </a:t>
            </a:r>
            <a:r>
              <a:rPr lang="en-US" sz="2400" i="1" dirty="0" err="1"/>
              <a:t>thuật</a:t>
            </a:r>
            <a:r>
              <a:rPr lang="en-US" sz="2400" i="1" dirty="0"/>
              <a:t> </a:t>
            </a:r>
            <a:r>
              <a:rPr lang="en-US" sz="2400" i="1" dirty="0" err="1"/>
              <a:t>dùng</a:t>
            </a:r>
            <a:r>
              <a:rPr lang="en-US" sz="2400" i="1" dirty="0"/>
              <a:t> </a:t>
            </a:r>
            <a:r>
              <a:rPr lang="en-US" sz="2400" i="1" dirty="0" err="1"/>
              <a:t>để</a:t>
            </a:r>
            <a:r>
              <a:rPr lang="en-US" sz="2400" i="1" dirty="0"/>
              <a:t> </a:t>
            </a:r>
            <a:r>
              <a:rPr lang="en-US" sz="2400" b="1" i="1" dirty="0" err="1"/>
              <a:t>mô</a:t>
            </a:r>
            <a:r>
              <a:rPr lang="en-US" sz="2400" b="1" i="1" dirty="0"/>
              <a:t> </a:t>
            </a:r>
            <a:r>
              <a:rPr lang="en-US" sz="2400" b="1" i="1" dirty="0" err="1"/>
              <a:t>tả</a:t>
            </a:r>
            <a:r>
              <a:rPr lang="en-US" sz="2400" b="1" i="1" dirty="0"/>
              <a:t> </a:t>
            </a:r>
            <a:r>
              <a:rPr lang="en-US" sz="2400" b="1" i="1" dirty="0" err="1"/>
              <a:t>sự</a:t>
            </a:r>
            <a:r>
              <a:rPr lang="en-US" sz="2400" b="1" i="1" dirty="0"/>
              <a:t> </a:t>
            </a:r>
            <a:r>
              <a:rPr lang="en-US" sz="2400" b="1" i="1" dirty="0" err="1"/>
              <a:t>tương</a:t>
            </a:r>
            <a:r>
              <a:rPr lang="en-US" sz="2400" b="1" i="1" dirty="0"/>
              <a:t> </a:t>
            </a:r>
            <a:r>
              <a:rPr lang="en-US" sz="2400" b="1" i="1" dirty="0" err="1"/>
              <a:t>tác</a:t>
            </a:r>
            <a:r>
              <a:rPr lang="en-US" sz="2400" i="1" dirty="0"/>
              <a:t> </a:t>
            </a:r>
            <a:r>
              <a:rPr lang="en-US" sz="2400" i="1" dirty="0" err="1"/>
              <a:t>giữa</a:t>
            </a:r>
            <a:r>
              <a:rPr lang="en-US" sz="2400" i="1" dirty="0"/>
              <a:t> </a:t>
            </a:r>
            <a:r>
              <a:rPr lang="en-US" sz="2400" i="1" u="sng" dirty="0" err="1"/>
              <a:t>người</a:t>
            </a:r>
            <a:r>
              <a:rPr lang="en-US" sz="2400" i="1" u="sng" dirty="0"/>
              <a:t> </a:t>
            </a:r>
            <a:r>
              <a:rPr lang="en-US" sz="2400" i="1" u="sng" dirty="0" err="1"/>
              <a:t>dùng</a:t>
            </a:r>
            <a:r>
              <a:rPr lang="en-US" sz="2400" i="1" dirty="0"/>
              <a:t> </a:t>
            </a:r>
            <a:r>
              <a:rPr lang="en-US" sz="2400" i="1" dirty="0" err="1"/>
              <a:t>và</a:t>
            </a:r>
            <a:r>
              <a:rPr lang="en-US" sz="2400" i="1" dirty="0"/>
              <a:t> </a:t>
            </a:r>
            <a:r>
              <a:rPr lang="en-US" sz="2400" i="1" u="sng" dirty="0" err="1"/>
              <a:t>hệ</a:t>
            </a:r>
            <a:r>
              <a:rPr lang="en-US" sz="2400" i="1" u="sng" dirty="0"/>
              <a:t> </a:t>
            </a:r>
            <a:r>
              <a:rPr lang="en-US" sz="2400" i="1" u="sng" dirty="0" err="1"/>
              <a:t>thống</a:t>
            </a:r>
            <a:r>
              <a:rPr lang="en-US" sz="2400" i="1" dirty="0"/>
              <a:t> </a:t>
            </a:r>
            <a:r>
              <a:rPr lang="en-US" sz="2400" i="1" dirty="0" err="1"/>
              <a:t>với</a:t>
            </a:r>
            <a:r>
              <a:rPr lang="en-US" sz="2400" i="1" dirty="0"/>
              <a:t> </a:t>
            </a:r>
            <a:r>
              <a:rPr lang="en-US" sz="2400" i="1" dirty="0" err="1"/>
              <a:t>nhau</a:t>
            </a:r>
            <a:r>
              <a:rPr lang="en-US" sz="2400" i="1" dirty="0"/>
              <a:t>, </a:t>
            </a:r>
            <a:r>
              <a:rPr lang="en-US" sz="2400" i="1" dirty="0" err="1"/>
              <a:t>trong</a:t>
            </a:r>
            <a:r>
              <a:rPr lang="en-US" sz="2400" i="1" dirty="0"/>
              <a:t> </a:t>
            </a:r>
            <a:r>
              <a:rPr lang="en-US" sz="2400" i="1" dirty="0" err="1"/>
              <a:t>một</a:t>
            </a:r>
            <a:r>
              <a:rPr lang="en-US" sz="2400" i="1" dirty="0"/>
              <a:t> </a:t>
            </a:r>
            <a:r>
              <a:rPr lang="en-US" sz="2400" b="1" i="1" dirty="0" err="1"/>
              <a:t>môi</a:t>
            </a:r>
            <a:r>
              <a:rPr lang="en-US" sz="2400" b="1" i="1" dirty="0"/>
              <a:t> </a:t>
            </a:r>
            <a:r>
              <a:rPr lang="en-US" sz="2400" b="1" i="1" dirty="0" err="1"/>
              <a:t>trường</a:t>
            </a:r>
            <a:r>
              <a:rPr lang="en-US" sz="2400" b="1" i="1" dirty="0"/>
              <a:t> </a:t>
            </a:r>
            <a:r>
              <a:rPr lang="en-US" sz="2400" b="1" i="1" dirty="0" err="1"/>
              <a:t>cụ</a:t>
            </a:r>
            <a:r>
              <a:rPr lang="en-US" sz="2400" b="1" i="1" dirty="0"/>
              <a:t> </a:t>
            </a:r>
            <a:r>
              <a:rPr lang="en-US" sz="2400" b="1" i="1" dirty="0" err="1"/>
              <a:t>thể</a:t>
            </a:r>
            <a:r>
              <a:rPr lang="en-US" sz="2400" i="1" dirty="0"/>
              <a:t> </a:t>
            </a:r>
            <a:r>
              <a:rPr lang="en-US" sz="2400" i="1" dirty="0" err="1"/>
              <a:t>và</a:t>
            </a:r>
            <a:r>
              <a:rPr lang="en-US" sz="2400" i="1" dirty="0"/>
              <a:t> </a:t>
            </a:r>
            <a:r>
              <a:rPr lang="en-US" sz="2400" i="1" dirty="0" err="1"/>
              <a:t>vì</a:t>
            </a:r>
            <a:r>
              <a:rPr lang="en-US" sz="2400" i="1" dirty="0"/>
              <a:t> </a:t>
            </a:r>
            <a:r>
              <a:rPr lang="en-US" sz="2400" i="1" dirty="0" err="1"/>
              <a:t>một</a:t>
            </a:r>
            <a:r>
              <a:rPr lang="en-US" sz="2400" i="1" dirty="0"/>
              <a:t> </a:t>
            </a:r>
            <a:r>
              <a:rPr lang="en-US" sz="2400" b="1" i="1" dirty="0" err="1"/>
              <a:t>mục</a:t>
            </a:r>
            <a:r>
              <a:rPr lang="en-US" sz="2400" b="1" i="1" dirty="0"/>
              <a:t> </a:t>
            </a:r>
            <a:r>
              <a:rPr lang="en-US" sz="2400" b="1" i="1" dirty="0" err="1"/>
              <a:t>đích</a:t>
            </a:r>
            <a:r>
              <a:rPr lang="en-US" sz="2400" b="1" i="1" dirty="0"/>
              <a:t> </a:t>
            </a:r>
            <a:r>
              <a:rPr lang="en-US" sz="2400" b="1" i="1" dirty="0" err="1"/>
              <a:t>cụ</a:t>
            </a:r>
            <a:r>
              <a:rPr lang="en-US" sz="2400" b="1" i="1" dirty="0"/>
              <a:t> </a:t>
            </a:r>
            <a:r>
              <a:rPr lang="en-US" sz="2400" b="1" i="1" dirty="0" err="1"/>
              <a:t>thể</a:t>
            </a:r>
            <a:r>
              <a:rPr lang="en-US" sz="2400" b="1" i="1" dirty="0"/>
              <a:t>.</a:t>
            </a:r>
            <a:endParaRPr lang="en-US" sz="2400" dirty="0"/>
          </a:p>
          <a:p>
            <a:r>
              <a:rPr lang="en-US" sz="2400" dirty="0" err="1"/>
              <a:t>Sự</a:t>
            </a:r>
            <a:r>
              <a:rPr lang="en-US" sz="2400" dirty="0"/>
              <a:t> </a:t>
            </a:r>
            <a:r>
              <a:rPr lang="en-US" sz="2400" dirty="0" err="1"/>
              <a:t>tương</a:t>
            </a:r>
            <a:r>
              <a:rPr lang="en-US" sz="2400" dirty="0"/>
              <a:t> </a:t>
            </a:r>
            <a:r>
              <a:rPr lang="en-US" sz="2400" dirty="0" err="1"/>
              <a:t>tác</a:t>
            </a:r>
            <a:r>
              <a:rPr lang="en-US" sz="2400" dirty="0"/>
              <a:t> ở </a:t>
            </a:r>
            <a:r>
              <a:rPr lang="en-US" sz="2400" dirty="0" err="1"/>
              <a:t>đây</a:t>
            </a:r>
            <a:r>
              <a:rPr lang="en-US" sz="2400" dirty="0"/>
              <a:t> </a:t>
            </a:r>
            <a:r>
              <a:rPr lang="en-US" sz="2400" dirty="0" err="1"/>
              <a:t>có</a:t>
            </a:r>
            <a:r>
              <a:rPr lang="en-US" sz="2400" dirty="0"/>
              <a:t> </a:t>
            </a:r>
            <a:r>
              <a:rPr lang="en-US" sz="2400" dirty="0" err="1"/>
              <a:t>thể</a:t>
            </a:r>
            <a:r>
              <a:rPr lang="en-US" sz="2400" dirty="0"/>
              <a:t> </a:t>
            </a:r>
            <a:r>
              <a:rPr lang="en-US" sz="2400" dirty="0" err="1"/>
              <a:t>là</a:t>
            </a:r>
            <a:r>
              <a:rPr lang="en-US" sz="2400" dirty="0"/>
              <a:t>:</a:t>
            </a:r>
          </a:p>
          <a:p>
            <a:pPr lvl="0"/>
            <a:r>
              <a:rPr lang="en-US" sz="2400" i="1" dirty="0"/>
              <a:t>- </a:t>
            </a:r>
            <a:r>
              <a:rPr lang="en-US" sz="2400" i="1" dirty="0" err="1"/>
              <a:t>Người</a:t>
            </a:r>
            <a:r>
              <a:rPr lang="en-US" sz="2400" i="1" dirty="0"/>
              <a:t> </a:t>
            </a:r>
            <a:r>
              <a:rPr lang="en-US" sz="2400" i="1" dirty="0" err="1"/>
              <a:t>dùng</a:t>
            </a:r>
            <a:r>
              <a:rPr lang="en-US" sz="2400" i="1" dirty="0"/>
              <a:t> </a:t>
            </a:r>
            <a:r>
              <a:rPr lang="en-US" sz="2400" i="1" dirty="0" err="1"/>
              <a:t>tương</a:t>
            </a:r>
            <a:r>
              <a:rPr lang="en-US" sz="2400" i="1" dirty="0"/>
              <a:t> </a:t>
            </a:r>
            <a:r>
              <a:rPr lang="en-US" sz="2400" i="1" dirty="0" err="1"/>
              <a:t>tác</a:t>
            </a:r>
            <a:r>
              <a:rPr lang="en-US" sz="2400" i="1" dirty="0"/>
              <a:t> </a:t>
            </a:r>
            <a:r>
              <a:rPr lang="en-US" sz="2400" i="1" dirty="0" err="1"/>
              <a:t>với</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như</a:t>
            </a:r>
            <a:r>
              <a:rPr lang="en-US" sz="2400" i="1" dirty="0"/>
              <a:t> </a:t>
            </a:r>
            <a:r>
              <a:rPr lang="en-US" sz="2400" i="1" dirty="0" err="1"/>
              <a:t>thế</a:t>
            </a:r>
            <a:r>
              <a:rPr lang="en-US" sz="2400" i="1" dirty="0"/>
              <a:t> </a:t>
            </a:r>
            <a:r>
              <a:rPr lang="en-US" sz="2400" i="1" dirty="0" err="1"/>
              <a:t>nào</a:t>
            </a:r>
            <a:r>
              <a:rPr lang="en-US" sz="2400" i="1" dirty="0"/>
              <a:t>?</a:t>
            </a:r>
            <a:endParaRPr lang="en-US" sz="2400" dirty="0"/>
          </a:p>
          <a:p>
            <a:pPr lvl="0"/>
            <a:r>
              <a:rPr lang="en-US" sz="2400" i="1" dirty="0"/>
              <a:t>- </a:t>
            </a:r>
            <a:r>
              <a:rPr lang="en-US" sz="2400" i="1" dirty="0" err="1"/>
              <a:t>Hoặc</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tương</a:t>
            </a:r>
            <a:r>
              <a:rPr lang="en-US" sz="2400" i="1" dirty="0"/>
              <a:t> </a:t>
            </a:r>
            <a:r>
              <a:rPr lang="en-US" sz="2400" i="1" dirty="0" err="1"/>
              <a:t>tác</a:t>
            </a:r>
            <a:r>
              <a:rPr lang="en-US" sz="2400" i="1" dirty="0"/>
              <a:t> </a:t>
            </a:r>
            <a:r>
              <a:rPr lang="en-US" sz="2400" i="1" dirty="0" err="1"/>
              <a:t>với</a:t>
            </a:r>
            <a:r>
              <a:rPr lang="en-US" sz="2400" i="1" dirty="0"/>
              <a:t> </a:t>
            </a:r>
            <a:r>
              <a:rPr lang="en-US" sz="2400" i="1" dirty="0" err="1"/>
              <a:t>các</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khác</a:t>
            </a:r>
            <a:r>
              <a:rPr lang="en-US" sz="2400" i="1" dirty="0"/>
              <a:t> </a:t>
            </a:r>
            <a:r>
              <a:rPr lang="en-US" sz="2400" i="1" dirty="0" err="1"/>
              <a:t>như</a:t>
            </a:r>
            <a:r>
              <a:rPr lang="en-US" sz="2400" i="1" dirty="0"/>
              <a:t> </a:t>
            </a:r>
            <a:r>
              <a:rPr lang="en-US" sz="2400" i="1" dirty="0" err="1"/>
              <a:t>thế</a:t>
            </a:r>
            <a:r>
              <a:rPr lang="en-US" sz="2400" i="1" dirty="0"/>
              <a:t> </a:t>
            </a:r>
            <a:r>
              <a:rPr lang="en-US" sz="2400" i="1" dirty="0" err="1"/>
              <a:t>nào</a:t>
            </a:r>
            <a:r>
              <a:rPr lang="en-US" sz="2400" i="1" dirty="0"/>
              <a:t>?</a:t>
            </a:r>
            <a:endParaRPr lang="en-US" sz="2400" dirty="0"/>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50</a:t>
            </a:fld>
            <a:endParaRPr spc="-90" dirty="0"/>
          </a:p>
        </p:txBody>
      </p:sp>
      <p:sp>
        <p:nvSpPr>
          <p:cNvPr id="3" name="object 3"/>
          <p:cNvSpPr txBox="1">
            <a:spLocks noGrp="1"/>
          </p:cNvSpPr>
          <p:nvPr>
            <p:ph type="title"/>
          </p:nvPr>
        </p:nvSpPr>
        <p:spPr>
          <a:xfrm>
            <a:off x="2574443" y="730708"/>
            <a:ext cx="6874509" cy="567463"/>
          </a:xfrm>
          <a:prstGeom prst="rect">
            <a:avLst/>
          </a:prstGeom>
        </p:spPr>
        <p:txBody>
          <a:bodyPr vert="horz" wrap="square" lIns="0" tIns="13335" rIns="0" bIns="0" rtlCol="0" anchor="t">
            <a:spAutoFit/>
          </a:bodyPr>
          <a:lstStyle/>
          <a:p>
            <a:pPr marL="12700" algn="ctr">
              <a:spcBef>
                <a:spcPts val="105"/>
              </a:spcBef>
            </a:pPr>
            <a:r>
              <a:rPr lang="en-US" spc="145" dirty="0"/>
              <a:t>User Case</a:t>
            </a:r>
            <a:endParaRPr spc="30" dirty="0"/>
          </a:p>
        </p:txBody>
      </p:sp>
      <p:pic>
        <p:nvPicPr>
          <p:cNvPr id="5" name="Picture 4" descr="https://i1.wp.com/thinhnotes.com/wp-content/uploads/2019/06/2019-06-12_14h37_36.png?resize=676%2C732&amp;ssl=1"/>
          <p:cNvPicPr/>
          <p:nvPr/>
        </p:nvPicPr>
        <p:blipFill>
          <a:blip r:embed="rId2">
            <a:extLst>
              <a:ext uri="{28A0092B-C50C-407E-A947-70E740481C1C}">
                <a14:useLocalDpi xmlns:a14="http://schemas.microsoft.com/office/drawing/2010/main" val="0"/>
              </a:ext>
            </a:extLst>
          </a:blip>
          <a:srcRect/>
          <a:stretch>
            <a:fillRect/>
          </a:stretch>
        </p:blipFill>
        <p:spPr bwMode="auto">
          <a:xfrm>
            <a:off x="7306144" y="838200"/>
            <a:ext cx="4733456" cy="5486400"/>
          </a:xfrm>
          <a:prstGeom prst="rect">
            <a:avLst/>
          </a:prstGeom>
          <a:noFill/>
          <a:ln>
            <a:noFill/>
          </a:ln>
        </p:spPr>
      </p:pic>
      <p:sp>
        <p:nvSpPr>
          <p:cNvPr id="6" name="object 2"/>
          <p:cNvSpPr txBox="1"/>
          <p:nvPr/>
        </p:nvSpPr>
        <p:spPr>
          <a:xfrm>
            <a:off x="4114800" y="5158809"/>
            <a:ext cx="5105400" cy="1201611"/>
          </a:xfrm>
          <a:prstGeom prst="rect">
            <a:avLst/>
          </a:prstGeom>
        </p:spPr>
        <p:txBody>
          <a:bodyPr vert="horz" wrap="square" lIns="0" tIns="92710" rIns="0" bIns="0" rtlCol="0">
            <a:spAutoFit/>
          </a:bodyPr>
          <a:lstStyle/>
          <a:p>
            <a:r>
              <a:rPr lang="en-US" sz="2400" b="1" dirty="0" err="1">
                <a:solidFill>
                  <a:srgbClr val="FF0000"/>
                </a:solidFill>
              </a:rPr>
              <a:t>Sự</a:t>
            </a:r>
            <a:r>
              <a:rPr lang="en-US" sz="2400" b="1" dirty="0">
                <a:solidFill>
                  <a:srgbClr val="FF0000"/>
                </a:solidFill>
              </a:rPr>
              <a:t> </a:t>
            </a:r>
            <a:r>
              <a:rPr lang="en-US" sz="2400" b="1" dirty="0" err="1">
                <a:solidFill>
                  <a:srgbClr val="FF0000"/>
                </a:solidFill>
              </a:rPr>
              <a:t>tương</a:t>
            </a:r>
            <a:r>
              <a:rPr lang="en-US" sz="2400" b="1" dirty="0">
                <a:solidFill>
                  <a:srgbClr val="FF0000"/>
                </a:solidFill>
              </a:rPr>
              <a:t> </a:t>
            </a:r>
            <a:r>
              <a:rPr lang="en-US" sz="2400" b="1" dirty="0" err="1">
                <a:solidFill>
                  <a:srgbClr val="FF0000"/>
                </a:solidFill>
              </a:rPr>
              <a:t>tác</a:t>
            </a:r>
            <a:r>
              <a:rPr lang="en-US" sz="2400" b="1" dirty="0">
                <a:solidFill>
                  <a:srgbClr val="FF0000"/>
                </a:solidFill>
              </a:rPr>
              <a:t>?</a:t>
            </a:r>
          </a:p>
          <a:p>
            <a:r>
              <a:rPr lang="en-US" sz="2400" b="1" dirty="0" err="1">
                <a:solidFill>
                  <a:srgbClr val="FF0000"/>
                </a:solidFill>
              </a:rPr>
              <a:t>môi</a:t>
            </a:r>
            <a:r>
              <a:rPr lang="en-US" sz="2400" b="1" dirty="0">
                <a:solidFill>
                  <a:srgbClr val="FF0000"/>
                </a:solidFill>
              </a:rPr>
              <a:t> </a:t>
            </a:r>
            <a:r>
              <a:rPr lang="en-US" sz="2400" b="1" dirty="0" err="1">
                <a:solidFill>
                  <a:srgbClr val="FF0000"/>
                </a:solidFill>
              </a:rPr>
              <a:t>trường</a:t>
            </a:r>
            <a:r>
              <a:rPr lang="en-US" sz="2400" b="1" dirty="0">
                <a:solidFill>
                  <a:srgbClr val="FF0000"/>
                </a:solidFill>
              </a:rPr>
              <a:t> </a:t>
            </a:r>
            <a:r>
              <a:rPr lang="en-US" sz="2400" b="1" dirty="0" err="1">
                <a:solidFill>
                  <a:srgbClr val="FF0000"/>
                </a:solidFill>
              </a:rPr>
              <a:t>cụ</a:t>
            </a:r>
            <a:r>
              <a:rPr lang="en-US" sz="2400" b="1" dirty="0">
                <a:solidFill>
                  <a:srgbClr val="FF0000"/>
                </a:solidFill>
              </a:rPr>
              <a:t> </a:t>
            </a:r>
            <a:r>
              <a:rPr lang="en-US" sz="2400" b="1" dirty="0" err="1">
                <a:solidFill>
                  <a:srgbClr val="FF0000"/>
                </a:solidFill>
              </a:rPr>
              <a:t>thể</a:t>
            </a:r>
            <a:r>
              <a:rPr lang="en-US" sz="2400" b="1" dirty="0">
                <a:solidFill>
                  <a:srgbClr val="FF0000"/>
                </a:solidFill>
              </a:rPr>
              <a:t>? </a:t>
            </a:r>
          </a:p>
          <a:p>
            <a:r>
              <a:rPr lang="en-US" sz="2400" b="1" dirty="0" err="1">
                <a:solidFill>
                  <a:srgbClr val="FF0000"/>
                </a:solidFill>
              </a:rPr>
              <a:t>Mục</a:t>
            </a:r>
            <a:r>
              <a:rPr lang="en-US" sz="2400" b="1" dirty="0">
                <a:solidFill>
                  <a:srgbClr val="FF0000"/>
                </a:solidFill>
              </a:rPr>
              <a:t> </a:t>
            </a:r>
            <a:r>
              <a:rPr lang="en-US" sz="2400" b="1" dirty="0" err="1">
                <a:solidFill>
                  <a:srgbClr val="FF0000"/>
                </a:solidFill>
              </a:rPr>
              <a:t>đích</a:t>
            </a:r>
            <a:r>
              <a:rPr lang="en-US" sz="2400" b="1" dirty="0">
                <a:solidFill>
                  <a:srgbClr val="FF0000"/>
                </a:solidFill>
              </a:rPr>
              <a:t> </a:t>
            </a:r>
            <a:r>
              <a:rPr lang="en-US" sz="2400" b="1" dirty="0" err="1">
                <a:solidFill>
                  <a:srgbClr val="FF0000"/>
                </a:solidFill>
              </a:rPr>
              <a:t>cụ</a:t>
            </a:r>
            <a:r>
              <a:rPr lang="en-US" sz="2400" b="1" dirty="0">
                <a:solidFill>
                  <a:srgbClr val="FF0000"/>
                </a:solidFill>
              </a:rPr>
              <a:t> </a:t>
            </a:r>
            <a:r>
              <a:rPr lang="en-US" sz="2400" b="1" dirty="0" err="1">
                <a:solidFill>
                  <a:srgbClr val="FF0000"/>
                </a:solidFill>
              </a:rPr>
              <a:t>thể</a:t>
            </a:r>
            <a:r>
              <a:rPr lang="en-US" sz="2400" b="1" dirty="0">
                <a:solidFill>
                  <a:srgbClr val="FF0000"/>
                </a:solidFill>
              </a:rPr>
              <a:t>?</a:t>
            </a:r>
          </a:p>
        </p:txBody>
      </p:sp>
      <p:sp>
        <p:nvSpPr>
          <p:cNvPr id="7" name="Right Arrow 6"/>
          <p:cNvSpPr/>
          <p:nvPr/>
        </p:nvSpPr>
        <p:spPr>
          <a:xfrm>
            <a:off x="1981200" y="5652568"/>
            <a:ext cx="1676400" cy="519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968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51</a:t>
            </a:fld>
            <a:endParaRPr spc="-90" dirty="0"/>
          </a:p>
        </p:txBody>
      </p:sp>
      <p:sp>
        <p:nvSpPr>
          <p:cNvPr id="3" name="object 3"/>
          <p:cNvSpPr txBox="1">
            <a:spLocks noGrp="1"/>
          </p:cNvSpPr>
          <p:nvPr>
            <p:ph type="title"/>
          </p:nvPr>
        </p:nvSpPr>
        <p:spPr>
          <a:xfrm>
            <a:off x="2590800" y="381000"/>
            <a:ext cx="6874509" cy="567463"/>
          </a:xfrm>
          <a:prstGeom prst="rect">
            <a:avLst/>
          </a:prstGeom>
        </p:spPr>
        <p:txBody>
          <a:bodyPr vert="horz" wrap="square" lIns="0" tIns="13335" rIns="0" bIns="0" rtlCol="0" anchor="t">
            <a:spAutoFit/>
          </a:bodyPr>
          <a:lstStyle/>
          <a:p>
            <a:pPr marL="12700" algn="ctr">
              <a:spcBef>
                <a:spcPts val="105"/>
              </a:spcBef>
            </a:pPr>
            <a:r>
              <a:rPr lang="en-US" spc="145" dirty="0"/>
              <a:t>User Case</a:t>
            </a:r>
            <a:endParaRPr spc="30" dirty="0"/>
          </a:p>
        </p:txBody>
      </p:sp>
      <p:pic>
        <p:nvPicPr>
          <p:cNvPr id="2" name="Picture 1"/>
          <p:cNvPicPr>
            <a:picLocks noChangeAspect="1"/>
          </p:cNvPicPr>
          <p:nvPr/>
        </p:nvPicPr>
        <p:blipFill>
          <a:blip r:embed="rId2"/>
          <a:stretch>
            <a:fillRect/>
          </a:stretch>
        </p:blipFill>
        <p:spPr>
          <a:xfrm>
            <a:off x="2740659" y="948463"/>
            <a:ext cx="6724650" cy="5467350"/>
          </a:xfrm>
          <a:prstGeom prst="rect">
            <a:avLst/>
          </a:prstGeom>
        </p:spPr>
      </p:pic>
    </p:spTree>
    <p:extLst>
      <p:ext uri="{BB962C8B-B14F-4D97-AF65-F5344CB8AC3E}">
        <p14:creationId xmlns:p14="http://schemas.microsoft.com/office/powerpoint/2010/main" val="1877431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5955665"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05" dirty="0"/>
              <a:t>thành</a:t>
            </a:r>
            <a:r>
              <a:rPr spc="-355" dirty="0"/>
              <a:t> </a:t>
            </a:r>
            <a:r>
              <a:rPr spc="220" dirty="0"/>
              <a:t>phần</a:t>
            </a:r>
            <a:r>
              <a:rPr spc="-345" dirty="0"/>
              <a:t> </a:t>
            </a:r>
            <a:r>
              <a:rPr spc="170" dirty="0"/>
              <a:t>chính</a:t>
            </a:r>
            <a:r>
              <a:rPr spc="-320" dirty="0"/>
              <a:t> </a:t>
            </a:r>
            <a:r>
              <a:rPr spc="-45" dirty="0"/>
              <a:t>(tiếp)</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52</a:t>
            </a:fld>
            <a:endParaRPr spc="-90" dirty="0"/>
          </a:p>
        </p:txBody>
      </p:sp>
      <p:sp>
        <p:nvSpPr>
          <p:cNvPr id="3" name="object 3"/>
          <p:cNvSpPr txBox="1"/>
          <p:nvPr/>
        </p:nvSpPr>
        <p:spPr>
          <a:xfrm>
            <a:off x="2057400" y="1600200"/>
            <a:ext cx="4877435" cy="3854900"/>
          </a:xfrm>
          <a:prstGeom prst="rect">
            <a:avLst/>
          </a:prstGeom>
        </p:spPr>
        <p:txBody>
          <a:bodyPr vert="horz" wrap="square" lIns="0" tIns="129539" rIns="0" bIns="0" rtlCol="0">
            <a:spAutoFit/>
          </a:bodyPr>
          <a:lstStyle/>
          <a:p>
            <a:pPr marL="12065">
              <a:spcBef>
                <a:spcPts val="1019"/>
              </a:spcBef>
              <a:tabLst>
                <a:tab pos="286385" algn="l"/>
                <a:tab pos="287020" algn="l"/>
              </a:tabLst>
            </a:pPr>
            <a:r>
              <a:rPr lang="en-US" sz="2400" b="1" spc="-55" dirty="0" err="1">
                <a:solidFill>
                  <a:srgbClr val="585858"/>
                </a:solidFill>
                <a:latin typeface="Arial"/>
                <a:cs typeface="Arial"/>
              </a:rPr>
              <a:t>Quan</a:t>
            </a:r>
            <a:r>
              <a:rPr sz="2400" b="1" spc="-55" dirty="0">
                <a:solidFill>
                  <a:srgbClr val="585858"/>
                </a:solidFill>
                <a:latin typeface="Arial"/>
                <a:cs typeface="Arial"/>
              </a:rPr>
              <a:t> </a:t>
            </a:r>
            <a:r>
              <a:rPr sz="2400" b="1" spc="-30" dirty="0">
                <a:solidFill>
                  <a:srgbClr val="585858"/>
                </a:solidFill>
                <a:latin typeface="Arial"/>
                <a:cs typeface="Arial"/>
              </a:rPr>
              <a:t>hệ</a:t>
            </a:r>
            <a:r>
              <a:rPr sz="2400" b="1" spc="35" dirty="0">
                <a:solidFill>
                  <a:srgbClr val="585858"/>
                </a:solidFill>
                <a:latin typeface="Arial"/>
                <a:cs typeface="Arial"/>
              </a:rPr>
              <a:t> </a:t>
            </a:r>
            <a:r>
              <a:rPr sz="2400" b="1" spc="-5" dirty="0">
                <a:solidFill>
                  <a:srgbClr val="585858"/>
                </a:solidFill>
                <a:latin typeface="Arial"/>
                <a:cs typeface="Arial"/>
              </a:rPr>
              <a:t>(relationship)</a:t>
            </a:r>
            <a:endParaRPr sz="2400" b="1" dirty="0">
              <a:latin typeface="Arial"/>
              <a:cs typeface="Arial"/>
            </a:endParaRPr>
          </a:p>
          <a:p>
            <a:pPr marL="560705" lvl="1" indent="-229235">
              <a:spcBef>
                <a:spcPts val="775"/>
              </a:spcBef>
              <a:buFont typeface="Georgia"/>
              <a:buChar char="−"/>
              <a:tabLst>
                <a:tab pos="561340" algn="l"/>
              </a:tabLst>
            </a:pPr>
            <a:r>
              <a:rPr sz="2000" spc="75" dirty="0">
                <a:solidFill>
                  <a:srgbClr val="585858"/>
                </a:solidFill>
                <a:latin typeface="Arial"/>
                <a:cs typeface="Arial"/>
              </a:rPr>
              <a:t>Mối </a:t>
            </a:r>
            <a:r>
              <a:rPr sz="2000" dirty="0">
                <a:solidFill>
                  <a:srgbClr val="585858"/>
                </a:solidFill>
                <a:latin typeface="Arial"/>
                <a:cs typeface="Arial"/>
              </a:rPr>
              <a:t>liên </a:t>
            </a:r>
            <a:r>
              <a:rPr sz="2000" spc="-25" dirty="0">
                <a:solidFill>
                  <a:srgbClr val="585858"/>
                </a:solidFill>
                <a:latin typeface="Arial"/>
                <a:cs typeface="Arial"/>
              </a:rPr>
              <a:t>hệ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 dirty="0">
                <a:solidFill>
                  <a:srgbClr val="585858"/>
                </a:solidFill>
                <a:latin typeface="Arial"/>
                <a:cs typeface="Arial"/>
              </a:rPr>
              <a:t>actor </a:t>
            </a:r>
            <a:r>
              <a:rPr sz="2000" spc="-40" dirty="0">
                <a:solidFill>
                  <a:srgbClr val="585858"/>
                </a:solidFill>
                <a:latin typeface="Arial"/>
                <a:cs typeface="Arial"/>
              </a:rPr>
              <a:t>với</a:t>
            </a:r>
            <a:r>
              <a:rPr sz="2000" spc="-5" dirty="0">
                <a:solidFill>
                  <a:srgbClr val="585858"/>
                </a:solidFill>
                <a:latin typeface="Arial"/>
                <a:cs typeface="Arial"/>
              </a:rPr>
              <a:t> nhau</a:t>
            </a:r>
            <a:endParaRPr sz="2000" dirty="0">
              <a:latin typeface="Arial"/>
              <a:cs typeface="Arial"/>
            </a:endParaRPr>
          </a:p>
          <a:p>
            <a:pPr marL="606425">
              <a:spcBef>
                <a:spcPts val="580"/>
              </a:spcBef>
            </a:pPr>
            <a:r>
              <a:rPr spc="180" dirty="0">
                <a:solidFill>
                  <a:srgbClr val="585858"/>
                </a:solidFill>
                <a:latin typeface="Arial"/>
                <a:cs typeface="Arial"/>
              </a:rPr>
              <a:t>+ </a:t>
            </a:r>
            <a:r>
              <a:rPr spc="-55" dirty="0">
                <a:solidFill>
                  <a:srgbClr val="585858"/>
                </a:solidFill>
                <a:latin typeface="Arial"/>
                <a:cs typeface="Arial"/>
              </a:rPr>
              <a:t>Khái </a:t>
            </a:r>
            <a:r>
              <a:rPr spc="20" dirty="0">
                <a:solidFill>
                  <a:srgbClr val="585858"/>
                </a:solidFill>
                <a:latin typeface="Arial"/>
                <a:cs typeface="Arial"/>
              </a:rPr>
              <a:t>quát</a:t>
            </a:r>
            <a:r>
              <a:rPr spc="-85" dirty="0">
                <a:solidFill>
                  <a:srgbClr val="585858"/>
                </a:solidFill>
                <a:latin typeface="Arial"/>
                <a:cs typeface="Arial"/>
              </a:rPr>
              <a:t> </a:t>
            </a:r>
            <a:r>
              <a:rPr spc="-15" dirty="0">
                <a:solidFill>
                  <a:srgbClr val="585858"/>
                </a:solidFill>
                <a:latin typeface="Arial"/>
                <a:cs typeface="Arial"/>
              </a:rPr>
              <a:t>hóa</a:t>
            </a:r>
            <a:endParaRPr dirty="0">
              <a:latin typeface="Arial"/>
              <a:cs typeface="Arial"/>
            </a:endParaRPr>
          </a:p>
          <a:p>
            <a:pPr marL="606425">
              <a:spcBef>
                <a:spcPts val="590"/>
              </a:spcBef>
            </a:pPr>
            <a:r>
              <a:rPr spc="180" dirty="0">
                <a:solidFill>
                  <a:srgbClr val="585858"/>
                </a:solidFill>
                <a:latin typeface="Arial"/>
                <a:cs typeface="Arial"/>
              </a:rPr>
              <a:t>+ </a:t>
            </a:r>
            <a:r>
              <a:rPr spc="-50" dirty="0">
                <a:solidFill>
                  <a:srgbClr val="585858"/>
                </a:solidFill>
                <a:latin typeface="Arial"/>
                <a:cs typeface="Arial"/>
              </a:rPr>
              <a:t>Giao</a:t>
            </a:r>
            <a:r>
              <a:rPr spc="-125" dirty="0">
                <a:solidFill>
                  <a:srgbClr val="585858"/>
                </a:solidFill>
                <a:latin typeface="Arial"/>
                <a:cs typeface="Arial"/>
              </a:rPr>
              <a:t> </a:t>
            </a:r>
            <a:r>
              <a:rPr spc="30" dirty="0">
                <a:solidFill>
                  <a:srgbClr val="585858"/>
                </a:solidFill>
                <a:latin typeface="Arial"/>
                <a:cs typeface="Arial"/>
              </a:rPr>
              <a:t>tiếp</a:t>
            </a:r>
            <a:endParaRPr dirty="0">
              <a:latin typeface="Arial"/>
              <a:cs typeface="Arial"/>
            </a:endParaRPr>
          </a:p>
          <a:p>
            <a:pPr marL="560705" lvl="1" indent="-229235">
              <a:spcBef>
                <a:spcPts val="750"/>
              </a:spcBef>
              <a:buFont typeface="Georgia"/>
              <a:buChar char="−"/>
              <a:tabLst>
                <a:tab pos="561340" algn="l"/>
              </a:tabLst>
            </a:pPr>
            <a:r>
              <a:rPr sz="2000" spc="80" dirty="0">
                <a:solidFill>
                  <a:srgbClr val="585858"/>
                </a:solidFill>
                <a:latin typeface="Arial"/>
                <a:cs typeface="Arial"/>
              </a:rPr>
              <a:t>Mối </a:t>
            </a:r>
            <a:r>
              <a:rPr sz="2000" spc="5" dirty="0">
                <a:solidFill>
                  <a:srgbClr val="585858"/>
                </a:solidFill>
                <a:latin typeface="Arial"/>
                <a:cs typeface="Arial"/>
              </a:rPr>
              <a:t>liên </a:t>
            </a:r>
            <a:r>
              <a:rPr sz="2000" spc="-20" dirty="0">
                <a:solidFill>
                  <a:srgbClr val="585858"/>
                </a:solidFill>
                <a:latin typeface="Arial"/>
                <a:cs typeface="Arial"/>
              </a:rPr>
              <a:t>hệ </a:t>
            </a:r>
            <a:r>
              <a:rPr sz="2000" spc="-40" dirty="0">
                <a:solidFill>
                  <a:srgbClr val="585858"/>
                </a:solidFill>
                <a:latin typeface="Arial"/>
                <a:cs typeface="Arial"/>
              </a:rPr>
              <a:t>giữa </a:t>
            </a:r>
            <a:r>
              <a:rPr sz="2000" spc="5" dirty="0">
                <a:solidFill>
                  <a:srgbClr val="585858"/>
                </a:solidFill>
                <a:latin typeface="Arial"/>
                <a:cs typeface="Arial"/>
              </a:rPr>
              <a:t>actor </a:t>
            </a:r>
            <a:r>
              <a:rPr sz="2000" spc="-90" dirty="0">
                <a:solidFill>
                  <a:srgbClr val="585858"/>
                </a:solidFill>
                <a:latin typeface="Arial"/>
                <a:cs typeface="Arial"/>
              </a:rPr>
              <a:t>và </a:t>
            </a:r>
            <a:r>
              <a:rPr sz="2000" spc="-65" dirty="0">
                <a:solidFill>
                  <a:srgbClr val="585858"/>
                </a:solidFill>
                <a:latin typeface="Arial"/>
                <a:cs typeface="Arial"/>
              </a:rPr>
              <a:t>use</a:t>
            </a:r>
            <a:r>
              <a:rPr sz="2000" spc="-45" dirty="0">
                <a:solidFill>
                  <a:srgbClr val="585858"/>
                </a:solidFill>
                <a:latin typeface="Arial"/>
                <a:cs typeface="Arial"/>
              </a:rPr>
              <a:t> </a:t>
            </a:r>
            <a:r>
              <a:rPr sz="2000" spc="-95" dirty="0">
                <a:solidFill>
                  <a:srgbClr val="585858"/>
                </a:solidFill>
                <a:latin typeface="Arial"/>
                <a:cs typeface="Arial"/>
              </a:rPr>
              <a:t>case</a:t>
            </a:r>
            <a:endParaRPr sz="2000" dirty="0">
              <a:latin typeface="Arial"/>
              <a:cs typeface="Arial"/>
            </a:endParaRPr>
          </a:p>
          <a:p>
            <a:pPr marL="606425">
              <a:spcBef>
                <a:spcPts val="595"/>
              </a:spcBef>
            </a:pPr>
            <a:r>
              <a:rPr spc="180" dirty="0">
                <a:solidFill>
                  <a:srgbClr val="585858"/>
                </a:solidFill>
                <a:latin typeface="Arial"/>
                <a:cs typeface="Arial"/>
              </a:rPr>
              <a:t>+ </a:t>
            </a:r>
            <a:r>
              <a:rPr spc="-50" dirty="0">
                <a:solidFill>
                  <a:srgbClr val="585858"/>
                </a:solidFill>
                <a:latin typeface="Arial"/>
                <a:cs typeface="Arial"/>
              </a:rPr>
              <a:t>Giao</a:t>
            </a:r>
            <a:r>
              <a:rPr spc="-125" dirty="0">
                <a:solidFill>
                  <a:srgbClr val="585858"/>
                </a:solidFill>
                <a:latin typeface="Arial"/>
                <a:cs typeface="Arial"/>
              </a:rPr>
              <a:t> </a:t>
            </a:r>
            <a:r>
              <a:rPr spc="30" dirty="0">
                <a:solidFill>
                  <a:srgbClr val="585858"/>
                </a:solidFill>
                <a:latin typeface="Arial"/>
                <a:cs typeface="Arial"/>
              </a:rPr>
              <a:t>tiếp</a:t>
            </a:r>
            <a:endParaRPr dirty="0">
              <a:latin typeface="Arial"/>
              <a:cs typeface="Arial"/>
            </a:endParaRPr>
          </a:p>
          <a:p>
            <a:pPr marL="560705" lvl="1" indent="-229235">
              <a:spcBef>
                <a:spcPts val="750"/>
              </a:spcBef>
              <a:buFont typeface="Georgia"/>
              <a:buChar char="−"/>
              <a:tabLst>
                <a:tab pos="561340" algn="l"/>
              </a:tabLst>
            </a:pPr>
            <a:r>
              <a:rPr sz="2000" spc="75" dirty="0">
                <a:solidFill>
                  <a:srgbClr val="585858"/>
                </a:solidFill>
                <a:latin typeface="Arial"/>
                <a:cs typeface="Arial"/>
              </a:rPr>
              <a:t>Mối </a:t>
            </a:r>
            <a:r>
              <a:rPr sz="2000" dirty="0">
                <a:solidFill>
                  <a:srgbClr val="585858"/>
                </a:solidFill>
                <a:latin typeface="Arial"/>
                <a:cs typeface="Arial"/>
              </a:rPr>
              <a:t>liên </a:t>
            </a:r>
            <a:r>
              <a:rPr sz="2000" spc="-25" dirty="0">
                <a:solidFill>
                  <a:srgbClr val="585858"/>
                </a:solidFill>
                <a:latin typeface="Arial"/>
                <a:cs typeface="Arial"/>
              </a:rPr>
              <a:t>hệ </a:t>
            </a:r>
            <a:r>
              <a:rPr sz="2000" spc="-40" dirty="0">
                <a:solidFill>
                  <a:srgbClr val="585858"/>
                </a:solidFill>
                <a:latin typeface="Arial"/>
                <a:cs typeface="Arial"/>
              </a:rPr>
              <a:t>giữa </a:t>
            </a:r>
            <a:r>
              <a:rPr sz="2000" spc="-85" dirty="0">
                <a:solidFill>
                  <a:srgbClr val="585858"/>
                </a:solidFill>
                <a:latin typeface="Arial"/>
                <a:cs typeface="Arial"/>
              </a:rPr>
              <a:t>các </a:t>
            </a:r>
            <a:r>
              <a:rPr sz="2000" spc="-65" dirty="0">
                <a:solidFill>
                  <a:srgbClr val="585858"/>
                </a:solidFill>
                <a:latin typeface="Arial"/>
                <a:cs typeface="Arial"/>
              </a:rPr>
              <a:t>use </a:t>
            </a:r>
            <a:r>
              <a:rPr sz="2000" spc="-100" dirty="0">
                <a:solidFill>
                  <a:srgbClr val="585858"/>
                </a:solidFill>
                <a:latin typeface="Arial"/>
                <a:cs typeface="Arial"/>
              </a:rPr>
              <a:t>case </a:t>
            </a:r>
            <a:r>
              <a:rPr sz="2000" spc="-40" dirty="0">
                <a:solidFill>
                  <a:srgbClr val="585858"/>
                </a:solidFill>
                <a:latin typeface="Arial"/>
                <a:cs typeface="Arial"/>
              </a:rPr>
              <a:t>với</a:t>
            </a:r>
            <a:r>
              <a:rPr sz="2000" spc="165" dirty="0">
                <a:solidFill>
                  <a:srgbClr val="585858"/>
                </a:solidFill>
                <a:latin typeface="Arial"/>
                <a:cs typeface="Arial"/>
              </a:rPr>
              <a:t> </a:t>
            </a:r>
            <a:r>
              <a:rPr sz="2000" spc="-5" dirty="0">
                <a:solidFill>
                  <a:srgbClr val="585858"/>
                </a:solidFill>
                <a:latin typeface="Arial"/>
                <a:cs typeface="Arial"/>
              </a:rPr>
              <a:t>nhau</a:t>
            </a:r>
            <a:endParaRPr sz="2000" dirty="0">
              <a:latin typeface="Arial"/>
              <a:cs typeface="Arial"/>
            </a:endParaRPr>
          </a:p>
          <a:p>
            <a:pPr marL="606425">
              <a:spcBef>
                <a:spcPts val="600"/>
              </a:spcBef>
            </a:pPr>
            <a:r>
              <a:rPr spc="180" dirty="0">
                <a:solidFill>
                  <a:srgbClr val="585858"/>
                </a:solidFill>
                <a:latin typeface="Arial"/>
                <a:cs typeface="Arial"/>
              </a:rPr>
              <a:t>+ </a:t>
            </a:r>
            <a:r>
              <a:rPr spc="-30" dirty="0">
                <a:solidFill>
                  <a:srgbClr val="585858"/>
                </a:solidFill>
                <a:latin typeface="Arial"/>
                <a:cs typeface="Arial"/>
              </a:rPr>
              <a:t>Generalization: </a:t>
            </a:r>
            <a:r>
              <a:rPr spc="-55" dirty="0">
                <a:solidFill>
                  <a:srgbClr val="585858"/>
                </a:solidFill>
                <a:latin typeface="Arial"/>
                <a:cs typeface="Arial"/>
              </a:rPr>
              <a:t>Khái </a:t>
            </a:r>
            <a:r>
              <a:rPr spc="20" dirty="0">
                <a:solidFill>
                  <a:srgbClr val="585858"/>
                </a:solidFill>
                <a:latin typeface="Arial"/>
                <a:cs typeface="Arial"/>
              </a:rPr>
              <a:t>quát</a:t>
            </a:r>
            <a:r>
              <a:rPr spc="-85" dirty="0">
                <a:solidFill>
                  <a:srgbClr val="585858"/>
                </a:solidFill>
                <a:latin typeface="Arial"/>
                <a:cs typeface="Arial"/>
              </a:rPr>
              <a:t> </a:t>
            </a:r>
            <a:r>
              <a:rPr spc="-15" dirty="0">
                <a:solidFill>
                  <a:srgbClr val="585858"/>
                </a:solidFill>
                <a:latin typeface="Arial"/>
                <a:cs typeface="Arial"/>
              </a:rPr>
              <a:t>hóa</a:t>
            </a:r>
            <a:endParaRPr dirty="0">
              <a:latin typeface="Arial"/>
              <a:cs typeface="Arial"/>
            </a:endParaRPr>
          </a:p>
          <a:p>
            <a:pPr marL="606425">
              <a:spcBef>
                <a:spcPts val="575"/>
              </a:spcBef>
            </a:pPr>
            <a:r>
              <a:rPr spc="180" dirty="0">
                <a:solidFill>
                  <a:srgbClr val="585858"/>
                </a:solidFill>
                <a:latin typeface="Arial"/>
                <a:cs typeface="Arial"/>
              </a:rPr>
              <a:t>+ </a:t>
            </a:r>
            <a:r>
              <a:rPr spc="-25" dirty="0">
                <a:solidFill>
                  <a:srgbClr val="585858"/>
                </a:solidFill>
                <a:latin typeface="Arial"/>
                <a:cs typeface="Arial"/>
              </a:rPr>
              <a:t>Include: </a:t>
            </a:r>
            <a:r>
              <a:rPr spc="-75" dirty="0">
                <a:solidFill>
                  <a:srgbClr val="585858"/>
                </a:solidFill>
                <a:latin typeface="Arial"/>
                <a:cs typeface="Arial"/>
              </a:rPr>
              <a:t>Bao</a:t>
            </a:r>
            <a:r>
              <a:rPr spc="-120" dirty="0">
                <a:solidFill>
                  <a:srgbClr val="585858"/>
                </a:solidFill>
                <a:latin typeface="Arial"/>
                <a:cs typeface="Arial"/>
              </a:rPr>
              <a:t> </a:t>
            </a:r>
            <a:r>
              <a:rPr spc="-10" dirty="0">
                <a:solidFill>
                  <a:srgbClr val="585858"/>
                </a:solidFill>
                <a:latin typeface="Arial"/>
                <a:cs typeface="Arial"/>
              </a:rPr>
              <a:t>hàm</a:t>
            </a:r>
            <a:endParaRPr dirty="0">
              <a:latin typeface="Arial"/>
              <a:cs typeface="Arial"/>
            </a:endParaRPr>
          </a:p>
          <a:p>
            <a:pPr marL="606425">
              <a:spcBef>
                <a:spcPts val="585"/>
              </a:spcBef>
            </a:pPr>
            <a:r>
              <a:rPr spc="180" dirty="0">
                <a:solidFill>
                  <a:srgbClr val="585858"/>
                </a:solidFill>
                <a:latin typeface="Arial"/>
                <a:cs typeface="Arial"/>
              </a:rPr>
              <a:t>+ </a:t>
            </a:r>
            <a:r>
              <a:rPr spc="-55" dirty="0">
                <a:solidFill>
                  <a:srgbClr val="585858"/>
                </a:solidFill>
                <a:latin typeface="Arial"/>
                <a:cs typeface="Arial"/>
              </a:rPr>
              <a:t>Extend: </a:t>
            </a:r>
            <a:r>
              <a:rPr dirty="0">
                <a:solidFill>
                  <a:srgbClr val="585858"/>
                </a:solidFill>
                <a:latin typeface="Arial"/>
                <a:cs typeface="Arial"/>
              </a:rPr>
              <a:t>Mở</a:t>
            </a:r>
            <a:r>
              <a:rPr spc="-105" dirty="0">
                <a:solidFill>
                  <a:srgbClr val="585858"/>
                </a:solidFill>
                <a:latin typeface="Arial"/>
                <a:cs typeface="Arial"/>
              </a:rPr>
              <a:t> </a:t>
            </a:r>
            <a:r>
              <a:rPr spc="35" dirty="0">
                <a:solidFill>
                  <a:srgbClr val="585858"/>
                </a:solidFill>
                <a:latin typeface="Arial"/>
                <a:cs typeface="Arial"/>
              </a:rPr>
              <a:t>rộng</a:t>
            </a:r>
            <a:endParaRPr dirty="0">
              <a:latin typeface="Arial"/>
              <a:cs typeface="Arial"/>
            </a:endParaRPr>
          </a:p>
        </p:txBody>
      </p:sp>
    </p:spTree>
    <p:extLst>
      <p:ext uri="{BB962C8B-B14F-4D97-AF65-F5344CB8AC3E}">
        <p14:creationId xmlns:p14="http://schemas.microsoft.com/office/powerpoint/2010/main" val="29597075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48462" y="5464176"/>
            <a:ext cx="3919854" cy="1241425"/>
            <a:chOff x="5224462" y="5464175"/>
            <a:chExt cx="3919854" cy="1241425"/>
          </a:xfrm>
        </p:grpSpPr>
        <p:sp>
          <p:nvSpPr>
            <p:cNvPr id="3" name="object 3"/>
            <p:cNvSpPr/>
            <p:nvPr/>
          </p:nvSpPr>
          <p:spPr>
            <a:xfrm>
              <a:off x="5234050" y="5473700"/>
              <a:ext cx="3528949" cy="1079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29225" y="5468937"/>
              <a:ext cx="3538854" cy="1089025"/>
            </a:xfrm>
            <a:custGeom>
              <a:avLst/>
              <a:gdLst/>
              <a:ahLst/>
              <a:cxnLst/>
              <a:rect l="l" t="t" r="r" b="b"/>
              <a:pathLst>
                <a:path w="3538854" h="1089025">
                  <a:moveTo>
                    <a:pt x="0" y="1089025"/>
                  </a:moveTo>
                  <a:lnTo>
                    <a:pt x="3538474" y="1089025"/>
                  </a:lnTo>
                  <a:lnTo>
                    <a:pt x="3538474" y="0"/>
                  </a:lnTo>
                  <a:lnTo>
                    <a:pt x="0" y="0"/>
                  </a:lnTo>
                  <a:lnTo>
                    <a:pt x="0" y="1089025"/>
                  </a:lnTo>
                  <a:close/>
                </a:path>
              </a:pathLst>
            </a:custGeom>
            <a:ln w="9525">
              <a:solidFill>
                <a:srgbClr val="585858"/>
              </a:solidFill>
            </a:ln>
          </p:spPr>
          <p:txBody>
            <a:bodyPr wrap="square" lIns="0" tIns="0" rIns="0" bIns="0" rtlCol="0"/>
            <a:lstStyle/>
            <a:p>
              <a:endParaRPr/>
            </a:p>
          </p:txBody>
        </p:sp>
      </p:grpSp>
      <p:sp>
        <p:nvSpPr>
          <p:cNvPr id="5" name="object 5"/>
          <p:cNvSpPr txBox="1"/>
          <p:nvPr/>
        </p:nvSpPr>
        <p:spPr>
          <a:xfrm>
            <a:off x="2574443" y="1817955"/>
            <a:ext cx="3999229" cy="4052391"/>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0" dirty="0">
                <a:solidFill>
                  <a:srgbClr val="585858"/>
                </a:solidFill>
                <a:latin typeface="Arial"/>
                <a:cs typeface="Arial"/>
              </a:rPr>
              <a:t>Khái </a:t>
            </a:r>
            <a:r>
              <a:rPr sz="2400" spc="30" dirty="0">
                <a:solidFill>
                  <a:srgbClr val="585858"/>
                </a:solidFill>
                <a:latin typeface="Arial"/>
                <a:cs typeface="Arial"/>
              </a:rPr>
              <a:t>quát</a:t>
            </a:r>
            <a:r>
              <a:rPr sz="2400" spc="50" dirty="0">
                <a:solidFill>
                  <a:srgbClr val="585858"/>
                </a:solidFill>
                <a:latin typeface="Arial"/>
                <a:cs typeface="Arial"/>
              </a:rPr>
              <a:t> </a:t>
            </a:r>
            <a:r>
              <a:rPr sz="2400" spc="-20" dirty="0">
                <a:solidFill>
                  <a:srgbClr val="585858"/>
                </a:solidFill>
                <a:latin typeface="Arial"/>
                <a:cs typeface="Arial"/>
              </a:rPr>
              <a:t>hóa</a:t>
            </a:r>
            <a:endParaRPr sz="2400">
              <a:latin typeface="Arial"/>
              <a:cs typeface="Arial"/>
            </a:endParaRPr>
          </a:p>
          <a:p>
            <a:pPr marL="286385">
              <a:lnSpc>
                <a:spcPts val="2735"/>
              </a:lnSpc>
            </a:pPr>
            <a:r>
              <a:rPr sz="2400" spc="-30" dirty="0">
                <a:solidFill>
                  <a:srgbClr val="585858"/>
                </a:solidFill>
                <a:latin typeface="Arial"/>
                <a:cs typeface="Arial"/>
              </a:rPr>
              <a:t>(Generalization)</a:t>
            </a:r>
            <a:endParaRPr sz="2400">
              <a:latin typeface="Arial"/>
              <a:cs typeface="Arial"/>
            </a:endParaRPr>
          </a:p>
          <a:p>
            <a:pPr marL="560705" marR="5080" lvl="1" indent="-228600">
              <a:lnSpc>
                <a:spcPts val="2160"/>
              </a:lnSpc>
              <a:spcBef>
                <a:spcPts val="104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dirty="0">
                <a:solidFill>
                  <a:srgbClr val="585858"/>
                </a:solidFill>
                <a:latin typeface="Arial"/>
                <a:cs typeface="Arial"/>
              </a:rPr>
              <a:t>con </a:t>
            </a:r>
            <a:r>
              <a:rPr sz="2000" spc="-40" dirty="0">
                <a:solidFill>
                  <a:srgbClr val="585858"/>
                </a:solidFill>
                <a:latin typeface="Arial"/>
                <a:cs typeface="Arial"/>
              </a:rPr>
              <a:t>kế </a:t>
            </a:r>
            <a:r>
              <a:rPr sz="2000" spc="-30" dirty="0">
                <a:solidFill>
                  <a:srgbClr val="585858"/>
                </a:solidFill>
                <a:latin typeface="Arial"/>
                <a:cs typeface="Arial"/>
              </a:rPr>
              <a:t>thừa </a:t>
            </a:r>
            <a:r>
              <a:rPr sz="2000" spc="20" dirty="0">
                <a:solidFill>
                  <a:srgbClr val="585858"/>
                </a:solidFill>
                <a:latin typeface="Arial"/>
                <a:cs typeface="Arial"/>
              </a:rPr>
              <a:t>tính </a:t>
            </a:r>
            <a:r>
              <a:rPr sz="2000" spc="-10" dirty="0">
                <a:solidFill>
                  <a:srgbClr val="585858"/>
                </a:solidFill>
                <a:latin typeface="Arial"/>
                <a:cs typeface="Arial"/>
              </a:rPr>
              <a:t>chất  </a:t>
            </a:r>
            <a:r>
              <a:rPr sz="2000" spc="-90" dirty="0">
                <a:solidFill>
                  <a:srgbClr val="585858"/>
                </a:solidFill>
                <a:latin typeface="Arial"/>
                <a:cs typeface="Arial"/>
              </a:rPr>
              <a:t>và </a:t>
            </a:r>
            <a:r>
              <a:rPr sz="2000" spc="-5" dirty="0">
                <a:solidFill>
                  <a:srgbClr val="585858"/>
                </a:solidFill>
                <a:latin typeface="Arial"/>
                <a:cs typeface="Arial"/>
              </a:rPr>
              <a:t>hành </a:t>
            </a:r>
            <a:r>
              <a:rPr sz="2000" dirty="0">
                <a:solidFill>
                  <a:srgbClr val="585858"/>
                </a:solidFill>
                <a:latin typeface="Arial"/>
                <a:cs typeface="Arial"/>
              </a:rPr>
              <a:t>vi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a:t>
            </a:r>
            <a:r>
              <a:rPr sz="2000" spc="35"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25"/>
              </a:spcBef>
              <a:buFont typeface="Georgia"/>
              <a:buChar char="−"/>
              <a:tabLst>
                <a:tab pos="561340" algn="l"/>
              </a:tabLst>
            </a:pPr>
            <a:r>
              <a:rPr sz="2000" spc="-85" dirty="0">
                <a:solidFill>
                  <a:srgbClr val="585858"/>
                </a:solidFill>
                <a:latin typeface="Arial"/>
                <a:cs typeface="Arial"/>
              </a:rPr>
              <a:t>Ví</a:t>
            </a:r>
            <a:r>
              <a:rPr sz="2000" spc="-15" dirty="0">
                <a:solidFill>
                  <a:srgbClr val="585858"/>
                </a:solidFill>
                <a:latin typeface="Arial"/>
                <a:cs typeface="Arial"/>
              </a:rPr>
              <a:t> </a:t>
            </a:r>
            <a:r>
              <a:rPr sz="2000" spc="40" dirty="0">
                <a:solidFill>
                  <a:srgbClr val="585858"/>
                </a:solidFill>
                <a:latin typeface="Arial"/>
                <a:cs typeface="Arial"/>
              </a:rPr>
              <a:t>dụ</a:t>
            </a:r>
            <a:endParaRPr sz="2000">
              <a:latin typeface="Arial"/>
              <a:cs typeface="Arial"/>
            </a:endParaRPr>
          </a:p>
          <a:p>
            <a:pPr lvl="1">
              <a:lnSpc>
                <a:spcPct val="100000"/>
              </a:lnSpc>
              <a:buClr>
                <a:srgbClr val="585858"/>
              </a:buClr>
              <a:buFont typeface="Georgia"/>
              <a:buChar char="−"/>
            </a:pPr>
            <a:endParaRPr sz="2600">
              <a:latin typeface="Arial"/>
              <a:cs typeface="Arial"/>
            </a:endParaRPr>
          </a:p>
          <a:p>
            <a:pPr lvl="1">
              <a:spcBef>
                <a:spcPts val="25"/>
              </a:spcBef>
              <a:buClr>
                <a:srgbClr val="585858"/>
              </a:buClr>
              <a:buFont typeface="Georgia"/>
              <a:buChar char="−"/>
            </a:pPr>
            <a:endParaRPr sz="2500">
              <a:latin typeface="Arial"/>
              <a:cs typeface="Arial"/>
            </a:endParaRPr>
          </a:p>
          <a:p>
            <a:pPr marL="286385" indent="-274320">
              <a:buChar char="•"/>
              <a:tabLst>
                <a:tab pos="286385" algn="l"/>
                <a:tab pos="287020" algn="l"/>
              </a:tabLst>
            </a:pPr>
            <a:r>
              <a:rPr sz="2400" spc="-60" dirty="0">
                <a:solidFill>
                  <a:srgbClr val="585858"/>
                </a:solidFill>
                <a:latin typeface="Arial"/>
                <a:cs typeface="Arial"/>
              </a:rPr>
              <a:t>Giao </a:t>
            </a:r>
            <a:r>
              <a:rPr sz="2400" spc="45" dirty="0">
                <a:solidFill>
                  <a:srgbClr val="585858"/>
                </a:solidFill>
                <a:latin typeface="Arial"/>
                <a:cs typeface="Arial"/>
              </a:rPr>
              <a:t>tiếp </a:t>
            </a:r>
            <a:r>
              <a:rPr sz="2400" spc="-30" dirty="0">
                <a:solidFill>
                  <a:srgbClr val="585858"/>
                </a:solidFill>
                <a:latin typeface="Arial"/>
                <a:cs typeface="Arial"/>
              </a:rPr>
              <a:t>(Association)</a:t>
            </a:r>
            <a:endParaRPr sz="2400">
              <a:latin typeface="Arial"/>
              <a:cs typeface="Arial"/>
            </a:endParaRPr>
          </a:p>
          <a:p>
            <a:pPr marL="560705" lvl="1" indent="-229235">
              <a:lnSpc>
                <a:spcPts val="2280"/>
              </a:lnSpc>
              <a:spcBef>
                <a:spcPts val="775"/>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tác </a:t>
            </a:r>
            <a:r>
              <a:rPr sz="2000" spc="-5" dirty="0">
                <a:solidFill>
                  <a:srgbClr val="585858"/>
                </a:solidFill>
                <a:latin typeface="Arial"/>
                <a:cs typeface="Arial"/>
              </a:rPr>
              <a:t>nhân </a:t>
            </a:r>
            <a:r>
              <a:rPr sz="2000" spc="-15" dirty="0">
                <a:solidFill>
                  <a:srgbClr val="585858"/>
                </a:solidFill>
                <a:latin typeface="Arial"/>
                <a:cs typeface="Arial"/>
              </a:rPr>
              <a:t>tương tác</a:t>
            </a:r>
            <a:r>
              <a:rPr sz="2000" spc="35" dirty="0">
                <a:solidFill>
                  <a:srgbClr val="585858"/>
                </a:solidFill>
                <a:latin typeface="Arial"/>
                <a:cs typeface="Arial"/>
              </a:rPr>
              <a:t> </a:t>
            </a:r>
            <a:r>
              <a:rPr sz="2000" spc="-40" dirty="0">
                <a:solidFill>
                  <a:srgbClr val="585858"/>
                </a:solidFill>
                <a:latin typeface="Arial"/>
                <a:cs typeface="Arial"/>
              </a:rPr>
              <a:t>với</a:t>
            </a:r>
            <a:endParaRPr sz="2000">
              <a:latin typeface="Arial"/>
              <a:cs typeface="Arial"/>
            </a:endParaRPr>
          </a:p>
          <a:p>
            <a:pPr marL="560705">
              <a:lnSpc>
                <a:spcPts val="2280"/>
              </a:lnSpc>
            </a:pPr>
            <a:r>
              <a:rPr sz="2000" spc="-5" dirty="0">
                <a:solidFill>
                  <a:srgbClr val="585858"/>
                </a:solidFill>
                <a:latin typeface="Arial"/>
                <a:cs typeface="Arial"/>
              </a:rPr>
              <a:t>nhau </a:t>
            </a:r>
            <a:r>
              <a:rPr sz="2000" spc="-35" dirty="0">
                <a:solidFill>
                  <a:srgbClr val="585858"/>
                </a:solidFill>
                <a:latin typeface="Arial"/>
                <a:cs typeface="Arial"/>
              </a:rPr>
              <a:t>(gửi </a:t>
            </a:r>
            <a:r>
              <a:rPr sz="2000" spc="-90" dirty="0">
                <a:solidFill>
                  <a:srgbClr val="585858"/>
                </a:solidFill>
                <a:latin typeface="Arial"/>
                <a:cs typeface="Arial"/>
              </a:rPr>
              <a:t>và </a:t>
            </a:r>
            <a:r>
              <a:rPr sz="2000" spc="-5" dirty="0">
                <a:solidFill>
                  <a:srgbClr val="585858"/>
                </a:solidFill>
                <a:latin typeface="Arial"/>
                <a:cs typeface="Arial"/>
              </a:rPr>
              <a:t>nhận </a:t>
            </a:r>
            <a:r>
              <a:rPr sz="2000" spc="60" dirty="0">
                <a:solidFill>
                  <a:srgbClr val="585858"/>
                </a:solidFill>
                <a:latin typeface="Arial"/>
                <a:cs typeface="Arial"/>
              </a:rPr>
              <a:t>thông</a:t>
            </a:r>
            <a:r>
              <a:rPr sz="2000" spc="-20" dirty="0">
                <a:solidFill>
                  <a:srgbClr val="585858"/>
                </a:solidFill>
                <a:latin typeface="Arial"/>
                <a:cs typeface="Arial"/>
              </a:rPr>
              <a:t> </a:t>
            </a:r>
            <a:r>
              <a:rPr sz="2000" spc="5" dirty="0">
                <a:solidFill>
                  <a:srgbClr val="585858"/>
                </a:solidFill>
                <a:latin typeface="Arial"/>
                <a:cs typeface="Arial"/>
              </a:rPr>
              <a:t>điệp)</a:t>
            </a:r>
            <a:endParaRPr sz="2000">
              <a:latin typeface="Arial"/>
              <a:cs typeface="Arial"/>
            </a:endParaRPr>
          </a:p>
          <a:p>
            <a:pPr marL="560705" lvl="1" indent="-229235">
              <a:spcBef>
                <a:spcPts val="765"/>
              </a:spcBef>
              <a:buFont typeface="Georgia"/>
              <a:buChar char="−"/>
              <a:tabLst>
                <a:tab pos="561340" algn="l"/>
              </a:tabLst>
            </a:pPr>
            <a:r>
              <a:rPr sz="2000" spc="-85" dirty="0">
                <a:solidFill>
                  <a:srgbClr val="585858"/>
                </a:solidFill>
                <a:latin typeface="Arial"/>
                <a:cs typeface="Arial"/>
              </a:rPr>
              <a:t>Ví</a:t>
            </a:r>
            <a:r>
              <a:rPr sz="2000" spc="-10" dirty="0">
                <a:solidFill>
                  <a:srgbClr val="585858"/>
                </a:solidFill>
                <a:latin typeface="Arial"/>
                <a:cs typeface="Arial"/>
              </a:rPr>
              <a:t> </a:t>
            </a:r>
            <a:r>
              <a:rPr sz="2000" spc="35" dirty="0">
                <a:solidFill>
                  <a:srgbClr val="585858"/>
                </a:solidFill>
                <a:latin typeface="Arial"/>
                <a:cs typeface="Arial"/>
              </a:rPr>
              <a:t>dụ</a:t>
            </a:r>
            <a:endParaRPr sz="2000">
              <a:latin typeface="Arial"/>
              <a:cs typeface="Arial"/>
            </a:endParaRPr>
          </a:p>
        </p:txBody>
      </p:sp>
      <p:sp>
        <p:nvSpPr>
          <p:cNvPr id="6" name="object 6"/>
          <p:cNvSpPr txBox="1">
            <a:spLocks noGrp="1"/>
          </p:cNvSpPr>
          <p:nvPr>
            <p:ph type="title"/>
          </p:nvPr>
        </p:nvSpPr>
        <p:spPr>
          <a:xfrm>
            <a:off x="2574443" y="730708"/>
            <a:ext cx="3113405" cy="567463"/>
          </a:xfrm>
          <a:prstGeom prst="rect">
            <a:avLst/>
          </a:prstGeom>
        </p:spPr>
        <p:txBody>
          <a:bodyPr vert="horz" wrap="square" lIns="0" tIns="13335" rIns="0" bIns="0" rtlCol="0" anchor="t">
            <a:spAutoFit/>
          </a:bodyPr>
          <a:lstStyle/>
          <a:p>
            <a:pPr marL="12700">
              <a:spcBef>
                <a:spcPts val="105"/>
              </a:spcBef>
            </a:pPr>
            <a:r>
              <a:rPr spc="145" dirty="0"/>
              <a:t>Giữa </a:t>
            </a:r>
            <a:r>
              <a:rPr spc="310" dirty="0"/>
              <a:t>các</a:t>
            </a:r>
            <a:r>
              <a:rPr spc="-865" dirty="0"/>
              <a:t> </a:t>
            </a:r>
            <a:r>
              <a:rPr spc="70" dirty="0"/>
              <a:t>actor</a:t>
            </a:r>
          </a:p>
        </p:txBody>
      </p:sp>
      <p:grpSp>
        <p:nvGrpSpPr>
          <p:cNvPr id="7" name="object 7"/>
          <p:cNvGrpSpPr/>
          <p:nvPr/>
        </p:nvGrpSpPr>
        <p:grpSpPr>
          <a:xfrm>
            <a:off x="8183562" y="1825561"/>
            <a:ext cx="2108200" cy="2292350"/>
            <a:chOff x="6659562" y="1825561"/>
            <a:chExt cx="2108200" cy="2292350"/>
          </a:xfrm>
        </p:grpSpPr>
        <p:sp>
          <p:nvSpPr>
            <p:cNvPr id="8" name="object 8"/>
            <p:cNvSpPr/>
            <p:nvPr/>
          </p:nvSpPr>
          <p:spPr>
            <a:xfrm>
              <a:off x="6662674" y="1828799"/>
              <a:ext cx="2101342" cy="22860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661150" y="1827148"/>
              <a:ext cx="2105025" cy="2289175"/>
            </a:xfrm>
            <a:custGeom>
              <a:avLst/>
              <a:gdLst/>
              <a:ahLst/>
              <a:cxnLst/>
              <a:rect l="l" t="t" r="r" b="b"/>
              <a:pathLst>
                <a:path w="2105025" h="2289175">
                  <a:moveTo>
                    <a:pt x="0" y="2289175"/>
                  </a:moveTo>
                  <a:lnTo>
                    <a:pt x="2104517" y="2289175"/>
                  </a:lnTo>
                  <a:lnTo>
                    <a:pt x="2104517" y="0"/>
                  </a:lnTo>
                  <a:lnTo>
                    <a:pt x="0" y="0"/>
                  </a:lnTo>
                  <a:lnTo>
                    <a:pt x="0" y="2289175"/>
                  </a:lnTo>
                  <a:close/>
                </a:path>
              </a:pathLst>
            </a:custGeom>
            <a:ln w="3175">
              <a:solidFill>
                <a:srgbClr val="000000"/>
              </a:solidFill>
            </a:ln>
          </p:spPr>
          <p:txBody>
            <a:bodyPr wrap="square" lIns="0" tIns="0" rIns="0" bIns="0" rtlCol="0"/>
            <a:lstStyle/>
            <a:p>
              <a:endParaRPr/>
            </a:p>
          </p:txBody>
        </p:sp>
      </p:grpSp>
      <p:grpSp>
        <p:nvGrpSpPr>
          <p:cNvPr id="10" name="object 10"/>
          <p:cNvGrpSpPr/>
          <p:nvPr/>
        </p:nvGrpSpPr>
        <p:grpSpPr>
          <a:xfrm>
            <a:off x="7756461" y="4333812"/>
            <a:ext cx="2540000" cy="1082675"/>
            <a:chOff x="6232461" y="4333811"/>
            <a:chExt cx="2540000" cy="1082675"/>
          </a:xfrm>
        </p:grpSpPr>
        <p:sp>
          <p:nvSpPr>
            <p:cNvPr id="11" name="object 11"/>
            <p:cNvSpPr/>
            <p:nvPr/>
          </p:nvSpPr>
          <p:spPr>
            <a:xfrm>
              <a:off x="6242049" y="4343399"/>
              <a:ext cx="2520950" cy="106362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237223" y="4338573"/>
              <a:ext cx="2530475" cy="1073150"/>
            </a:xfrm>
            <a:custGeom>
              <a:avLst/>
              <a:gdLst/>
              <a:ahLst/>
              <a:cxnLst/>
              <a:rect l="l" t="t" r="r" b="b"/>
              <a:pathLst>
                <a:path w="2530475" h="1073150">
                  <a:moveTo>
                    <a:pt x="0" y="1073150"/>
                  </a:moveTo>
                  <a:lnTo>
                    <a:pt x="2530475" y="1073150"/>
                  </a:lnTo>
                  <a:lnTo>
                    <a:pt x="2530475" y="0"/>
                  </a:lnTo>
                  <a:lnTo>
                    <a:pt x="0" y="0"/>
                  </a:lnTo>
                  <a:lnTo>
                    <a:pt x="0" y="1073150"/>
                  </a:lnTo>
                  <a:close/>
                </a:path>
              </a:pathLst>
            </a:custGeom>
            <a:ln w="9525">
              <a:solidFill>
                <a:srgbClr val="585858"/>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53</a:t>
            </a:fld>
            <a:endParaRPr spc="-90" dirty="0"/>
          </a:p>
        </p:txBody>
      </p:sp>
    </p:spTree>
    <p:extLst>
      <p:ext uri="{BB962C8B-B14F-4D97-AF65-F5344CB8AC3E}">
        <p14:creationId xmlns:p14="http://schemas.microsoft.com/office/powerpoint/2010/main" val="3378369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101"/>
            <a:ext cx="6961505" cy="268351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5" dirty="0">
                <a:solidFill>
                  <a:srgbClr val="585858"/>
                </a:solidFill>
                <a:latin typeface="Arial"/>
                <a:cs typeface="Arial"/>
              </a:rPr>
              <a:t>Thiết </a:t>
            </a:r>
            <a:r>
              <a:rPr sz="2400" dirty="0">
                <a:solidFill>
                  <a:srgbClr val="585858"/>
                </a:solidFill>
                <a:latin typeface="Arial"/>
                <a:cs typeface="Arial"/>
              </a:rPr>
              <a:t>lập quan </a:t>
            </a:r>
            <a:r>
              <a:rPr sz="2400" spc="-30" dirty="0">
                <a:solidFill>
                  <a:srgbClr val="585858"/>
                </a:solidFill>
                <a:latin typeface="Arial"/>
                <a:cs typeface="Arial"/>
              </a:rPr>
              <a:t>hệ </a:t>
            </a:r>
            <a:r>
              <a:rPr sz="2400" spc="-45" dirty="0">
                <a:solidFill>
                  <a:srgbClr val="585858"/>
                </a:solidFill>
                <a:latin typeface="Arial"/>
                <a:cs typeface="Arial"/>
              </a:rPr>
              <a:t>giữa </a:t>
            </a:r>
            <a:r>
              <a:rPr sz="2400" spc="-220" dirty="0">
                <a:solidFill>
                  <a:srgbClr val="585858"/>
                </a:solidFill>
                <a:latin typeface="Arial"/>
                <a:cs typeface="Arial"/>
              </a:rPr>
              <a:t>Tác </a:t>
            </a:r>
            <a:r>
              <a:rPr sz="2400" spc="-15" dirty="0">
                <a:solidFill>
                  <a:srgbClr val="585858"/>
                </a:solidFill>
                <a:latin typeface="Arial"/>
                <a:cs typeface="Arial"/>
              </a:rPr>
              <a:t>nhân </a:t>
            </a:r>
            <a:r>
              <a:rPr sz="2400" spc="-110" dirty="0">
                <a:solidFill>
                  <a:srgbClr val="585858"/>
                </a:solidFill>
                <a:latin typeface="Arial"/>
                <a:cs typeface="Arial"/>
              </a:rPr>
              <a:t>và </a:t>
            </a:r>
            <a:r>
              <a:rPr sz="2400" spc="-120" dirty="0">
                <a:solidFill>
                  <a:srgbClr val="585858"/>
                </a:solidFill>
                <a:latin typeface="Arial"/>
                <a:cs typeface="Arial"/>
              </a:rPr>
              <a:t>Use</a:t>
            </a:r>
            <a:r>
              <a:rPr sz="2400" spc="-75" dirty="0">
                <a:solidFill>
                  <a:srgbClr val="585858"/>
                </a:solidFill>
                <a:latin typeface="Arial"/>
                <a:cs typeface="Arial"/>
              </a:rPr>
              <a:t> </a:t>
            </a:r>
            <a:r>
              <a:rPr sz="2400" spc="-160" dirty="0">
                <a:solidFill>
                  <a:srgbClr val="585858"/>
                </a:solidFill>
                <a:latin typeface="Arial"/>
                <a:cs typeface="Arial"/>
              </a:rPr>
              <a:t>Case</a:t>
            </a:r>
            <a:endParaRPr sz="2400">
              <a:latin typeface="Arial"/>
              <a:cs typeface="Arial"/>
            </a:endParaRPr>
          </a:p>
          <a:p>
            <a:pPr marL="332105">
              <a:spcBef>
                <a:spcPts val="775"/>
              </a:spcBef>
            </a:pPr>
            <a:r>
              <a:rPr sz="2000" dirty="0">
                <a:solidFill>
                  <a:srgbClr val="585858"/>
                </a:solidFill>
                <a:latin typeface="Georgia"/>
                <a:cs typeface="Georgia"/>
              </a:rPr>
              <a:t>− </a:t>
            </a:r>
            <a:r>
              <a:rPr sz="2000" spc="-20" dirty="0">
                <a:solidFill>
                  <a:srgbClr val="585858"/>
                </a:solidFill>
                <a:latin typeface="Arial"/>
                <a:cs typeface="Arial"/>
              </a:rPr>
              <a:t>Chúng </a:t>
            </a:r>
            <a:r>
              <a:rPr sz="2000" spc="-15" dirty="0">
                <a:solidFill>
                  <a:srgbClr val="585858"/>
                </a:solidFill>
                <a:latin typeface="Arial"/>
                <a:cs typeface="Arial"/>
              </a:rPr>
              <a:t>tương tác </a:t>
            </a:r>
            <a:r>
              <a:rPr sz="2000" spc="15" dirty="0">
                <a:solidFill>
                  <a:srgbClr val="585858"/>
                </a:solidFill>
                <a:latin typeface="Arial"/>
                <a:cs typeface="Arial"/>
              </a:rPr>
              <a:t>bằng </a:t>
            </a:r>
            <a:r>
              <a:rPr sz="2000" spc="-55" dirty="0">
                <a:solidFill>
                  <a:srgbClr val="585858"/>
                </a:solidFill>
                <a:latin typeface="Arial"/>
                <a:cs typeface="Arial"/>
              </a:rPr>
              <a:t>cách </a:t>
            </a:r>
            <a:r>
              <a:rPr sz="2000" spc="-20" dirty="0">
                <a:solidFill>
                  <a:srgbClr val="585858"/>
                </a:solidFill>
                <a:latin typeface="Arial"/>
                <a:cs typeface="Arial"/>
              </a:rPr>
              <a:t>gửi </a:t>
            </a:r>
            <a:r>
              <a:rPr sz="2000" spc="-85" dirty="0">
                <a:solidFill>
                  <a:srgbClr val="585858"/>
                </a:solidFill>
                <a:latin typeface="Arial"/>
                <a:cs typeface="Arial"/>
              </a:rPr>
              <a:t>các </a:t>
            </a:r>
            <a:r>
              <a:rPr sz="2000" spc="25" dirty="0">
                <a:solidFill>
                  <a:srgbClr val="585858"/>
                </a:solidFill>
                <a:latin typeface="Arial"/>
                <a:cs typeface="Arial"/>
              </a:rPr>
              <a:t>tín </a:t>
            </a:r>
            <a:r>
              <a:rPr sz="2000" spc="5" dirty="0">
                <a:solidFill>
                  <a:srgbClr val="585858"/>
                </a:solidFill>
                <a:latin typeface="Arial"/>
                <a:cs typeface="Arial"/>
              </a:rPr>
              <a:t>hiệu </a:t>
            </a:r>
            <a:r>
              <a:rPr sz="2000" dirty="0">
                <a:solidFill>
                  <a:srgbClr val="585858"/>
                </a:solidFill>
                <a:latin typeface="Arial"/>
                <a:cs typeface="Arial"/>
              </a:rPr>
              <a:t>cho</a:t>
            </a:r>
            <a:r>
              <a:rPr sz="2000" spc="40" dirty="0">
                <a:solidFill>
                  <a:srgbClr val="585858"/>
                </a:solidFill>
                <a:latin typeface="Arial"/>
                <a:cs typeface="Arial"/>
              </a:rPr>
              <a:t> </a:t>
            </a:r>
            <a:r>
              <a:rPr sz="2000" spc="-10" dirty="0">
                <a:solidFill>
                  <a:srgbClr val="585858"/>
                </a:solidFill>
                <a:latin typeface="Arial"/>
                <a:cs typeface="Arial"/>
              </a:rPr>
              <a:t>nhau</a:t>
            </a:r>
            <a:endParaRPr sz="2000">
              <a:latin typeface="Arial"/>
              <a:cs typeface="Arial"/>
            </a:endParaRPr>
          </a:p>
          <a:p>
            <a:pPr marL="286385" marR="5080" indent="-274320">
              <a:lnSpc>
                <a:spcPts val="2590"/>
              </a:lnSpc>
              <a:spcBef>
                <a:spcPts val="1820"/>
              </a:spcBef>
              <a:buChar char="•"/>
              <a:tabLst>
                <a:tab pos="286385" algn="l"/>
                <a:tab pos="287020" algn="l"/>
              </a:tabLst>
            </a:pPr>
            <a:r>
              <a:rPr sz="2400" spc="120" dirty="0">
                <a:solidFill>
                  <a:srgbClr val="585858"/>
                </a:solidFill>
                <a:latin typeface="Arial"/>
                <a:cs typeface="Arial"/>
              </a:rPr>
              <a:t>Một </a:t>
            </a:r>
            <a:r>
              <a:rPr sz="2400" spc="-80" dirty="0">
                <a:solidFill>
                  <a:srgbClr val="585858"/>
                </a:solidFill>
                <a:latin typeface="Arial"/>
                <a:cs typeface="Arial"/>
              </a:rPr>
              <a:t>use </a:t>
            </a:r>
            <a:r>
              <a:rPr sz="2400" spc="-120" dirty="0">
                <a:solidFill>
                  <a:srgbClr val="585858"/>
                </a:solidFill>
                <a:latin typeface="Arial"/>
                <a:cs typeface="Arial"/>
              </a:rPr>
              <a:t>case </a:t>
            </a:r>
            <a:r>
              <a:rPr sz="2400" spc="65" dirty="0">
                <a:solidFill>
                  <a:srgbClr val="585858"/>
                </a:solidFill>
                <a:latin typeface="Arial"/>
                <a:cs typeface="Arial"/>
              </a:rPr>
              <a:t>mô </a:t>
            </a:r>
            <a:r>
              <a:rPr sz="2400" spc="-10" dirty="0">
                <a:solidFill>
                  <a:srgbClr val="585858"/>
                </a:solidFill>
                <a:latin typeface="Arial"/>
                <a:cs typeface="Arial"/>
              </a:rPr>
              <a:t>hình </a:t>
            </a:r>
            <a:r>
              <a:rPr sz="2400" spc="-25" dirty="0">
                <a:solidFill>
                  <a:srgbClr val="585858"/>
                </a:solidFill>
                <a:latin typeface="Arial"/>
                <a:cs typeface="Arial"/>
              </a:rPr>
              <a:t>hóa </a:t>
            </a:r>
            <a:r>
              <a:rPr sz="2400" spc="90" dirty="0">
                <a:solidFill>
                  <a:srgbClr val="585858"/>
                </a:solidFill>
                <a:latin typeface="Arial"/>
                <a:cs typeface="Arial"/>
              </a:rPr>
              <a:t>một </a:t>
            </a:r>
            <a:r>
              <a:rPr sz="2400" spc="45" dirty="0">
                <a:solidFill>
                  <a:srgbClr val="585858"/>
                </a:solidFill>
                <a:latin typeface="Arial"/>
                <a:cs typeface="Arial"/>
              </a:rPr>
              <a:t>hội </a:t>
            </a:r>
            <a:r>
              <a:rPr sz="2400" spc="35" dirty="0">
                <a:solidFill>
                  <a:srgbClr val="585858"/>
                </a:solidFill>
                <a:latin typeface="Arial"/>
                <a:cs typeface="Arial"/>
              </a:rPr>
              <a:t>thoại </a:t>
            </a:r>
            <a:r>
              <a:rPr sz="2400" spc="-50" dirty="0">
                <a:solidFill>
                  <a:srgbClr val="585858"/>
                </a:solidFill>
                <a:latin typeface="Arial"/>
                <a:cs typeface="Arial"/>
              </a:rPr>
              <a:t>giữa</a:t>
            </a:r>
            <a:r>
              <a:rPr sz="2400" spc="-120" dirty="0">
                <a:solidFill>
                  <a:srgbClr val="585858"/>
                </a:solidFill>
                <a:latin typeface="Arial"/>
                <a:cs typeface="Arial"/>
              </a:rPr>
              <a:t> </a:t>
            </a:r>
            <a:r>
              <a:rPr sz="2400" spc="-100" dirty="0">
                <a:solidFill>
                  <a:srgbClr val="585858"/>
                </a:solidFill>
                <a:latin typeface="Arial"/>
                <a:cs typeface="Arial"/>
              </a:rPr>
              <a:t>các  </a:t>
            </a:r>
            <a:r>
              <a:rPr sz="2400" spc="-20" dirty="0">
                <a:solidFill>
                  <a:srgbClr val="585858"/>
                </a:solidFill>
                <a:latin typeface="Arial"/>
                <a:cs typeface="Arial"/>
              </a:rPr>
              <a:t>tác </a:t>
            </a:r>
            <a:r>
              <a:rPr sz="2400" spc="-15" dirty="0">
                <a:solidFill>
                  <a:srgbClr val="585858"/>
                </a:solidFill>
                <a:latin typeface="Arial"/>
                <a:cs typeface="Arial"/>
              </a:rPr>
              <a:t>nhân </a:t>
            </a:r>
            <a:r>
              <a:rPr sz="2400" spc="-110" dirty="0">
                <a:solidFill>
                  <a:srgbClr val="585858"/>
                </a:solidFill>
                <a:latin typeface="Arial"/>
                <a:cs typeface="Arial"/>
              </a:rPr>
              <a:t>và </a:t>
            </a:r>
            <a:r>
              <a:rPr sz="2400" spc="-30" dirty="0">
                <a:solidFill>
                  <a:srgbClr val="585858"/>
                </a:solidFill>
                <a:latin typeface="Arial"/>
                <a:cs typeface="Arial"/>
              </a:rPr>
              <a:t>hệ</a:t>
            </a:r>
            <a:r>
              <a:rPr sz="2400" spc="125"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286385" marR="203200" indent="-274320">
              <a:lnSpc>
                <a:spcPts val="2590"/>
              </a:lnSpc>
              <a:spcBef>
                <a:spcPts val="1810"/>
              </a:spcBef>
              <a:buChar char="•"/>
              <a:tabLst>
                <a:tab pos="286385" algn="l"/>
                <a:tab pos="287020" algn="l"/>
              </a:tabLst>
            </a:pPr>
            <a:r>
              <a:rPr sz="2400" spc="120" dirty="0">
                <a:solidFill>
                  <a:srgbClr val="585858"/>
                </a:solidFill>
                <a:latin typeface="Arial"/>
                <a:cs typeface="Arial"/>
              </a:rPr>
              <a:t>Một </a:t>
            </a:r>
            <a:r>
              <a:rPr sz="2400" spc="-80" dirty="0">
                <a:solidFill>
                  <a:srgbClr val="585858"/>
                </a:solidFill>
                <a:latin typeface="Arial"/>
                <a:cs typeface="Arial"/>
              </a:rPr>
              <a:t>use </a:t>
            </a:r>
            <a:r>
              <a:rPr sz="2400" spc="-120" dirty="0">
                <a:solidFill>
                  <a:srgbClr val="585858"/>
                </a:solidFill>
                <a:latin typeface="Arial"/>
                <a:cs typeface="Arial"/>
              </a:rPr>
              <a:t>case </a:t>
            </a:r>
            <a:r>
              <a:rPr sz="2400" spc="-90" dirty="0">
                <a:solidFill>
                  <a:srgbClr val="585858"/>
                </a:solidFill>
                <a:latin typeface="Arial"/>
                <a:cs typeface="Arial"/>
              </a:rPr>
              <a:t>được </a:t>
            </a:r>
            <a:r>
              <a:rPr sz="2400" spc="35" dirty="0">
                <a:solidFill>
                  <a:srgbClr val="585858"/>
                </a:solidFill>
                <a:latin typeface="Arial"/>
                <a:cs typeface="Arial"/>
              </a:rPr>
              <a:t>bắt </a:t>
            </a:r>
            <a:r>
              <a:rPr sz="2400" spc="-5" dirty="0">
                <a:solidFill>
                  <a:srgbClr val="585858"/>
                </a:solidFill>
                <a:latin typeface="Arial"/>
                <a:cs typeface="Arial"/>
              </a:rPr>
              <a:t>đầu bởi </a:t>
            </a:r>
            <a:r>
              <a:rPr sz="2400" spc="90" dirty="0">
                <a:solidFill>
                  <a:srgbClr val="585858"/>
                </a:solidFill>
                <a:latin typeface="Arial"/>
                <a:cs typeface="Arial"/>
              </a:rPr>
              <a:t>một </a:t>
            </a:r>
            <a:r>
              <a:rPr sz="2400" spc="-20" dirty="0">
                <a:solidFill>
                  <a:srgbClr val="585858"/>
                </a:solidFill>
                <a:latin typeface="Arial"/>
                <a:cs typeface="Arial"/>
              </a:rPr>
              <a:t>tác </a:t>
            </a:r>
            <a:r>
              <a:rPr sz="2400" spc="-15" dirty="0">
                <a:solidFill>
                  <a:srgbClr val="585858"/>
                </a:solidFill>
                <a:latin typeface="Arial"/>
                <a:cs typeface="Arial"/>
              </a:rPr>
              <a:t>nhân </a:t>
            </a:r>
            <a:r>
              <a:rPr sz="2400" spc="-5" dirty="0">
                <a:solidFill>
                  <a:srgbClr val="585858"/>
                </a:solidFill>
                <a:latin typeface="Arial"/>
                <a:cs typeface="Arial"/>
              </a:rPr>
              <a:t>để  </a:t>
            </a:r>
            <a:r>
              <a:rPr sz="2400" spc="65" dirty="0">
                <a:solidFill>
                  <a:srgbClr val="585858"/>
                </a:solidFill>
                <a:latin typeface="Arial"/>
                <a:cs typeface="Arial"/>
              </a:rPr>
              <a:t>gọi </a:t>
            </a:r>
            <a:r>
              <a:rPr sz="2400" spc="90" dirty="0">
                <a:solidFill>
                  <a:srgbClr val="585858"/>
                </a:solidFill>
                <a:latin typeface="Arial"/>
                <a:cs typeface="Arial"/>
              </a:rPr>
              <a:t>một </a:t>
            </a:r>
            <a:r>
              <a:rPr sz="2400" spc="-90" dirty="0">
                <a:solidFill>
                  <a:srgbClr val="585858"/>
                </a:solidFill>
                <a:latin typeface="Arial"/>
                <a:cs typeface="Arial"/>
              </a:rPr>
              <a:t>chức </a:t>
            </a:r>
            <a:r>
              <a:rPr sz="2400" dirty="0">
                <a:solidFill>
                  <a:srgbClr val="585858"/>
                </a:solidFill>
                <a:latin typeface="Arial"/>
                <a:cs typeface="Arial"/>
              </a:rPr>
              <a:t>năng </a:t>
            </a:r>
            <a:r>
              <a:rPr sz="2400" spc="-10" dirty="0">
                <a:solidFill>
                  <a:srgbClr val="585858"/>
                </a:solidFill>
                <a:latin typeface="Arial"/>
                <a:cs typeface="Arial"/>
              </a:rPr>
              <a:t>nào </a:t>
            </a:r>
            <a:r>
              <a:rPr sz="2400" spc="75" dirty="0">
                <a:solidFill>
                  <a:srgbClr val="585858"/>
                </a:solidFill>
                <a:latin typeface="Arial"/>
                <a:cs typeface="Arial"/>
              </a:rPr>
              <a:t>đó </a:t>
            </a:r>
            <a:r>
              <a:rPr sz="2400" spc="65" dirty="0">
                <a:solidFill>
                  <a:srgbClr val="585858"/>
                </a:solidFill>
                <a:latin typeface="Arial"/>
                <a:cs typeface="Arial"/>
              </a:rPr>
              <a:t>trong </a:t>
            </a:r>
            <a:r>
              <a:rPr sz="2400" spc="-30" dirty="0">
                <a:solidFill>
                  <a:srgbClr val="585858"/>
                </a:solidFill>
                <a:latin typeface="Arial"/>
                <a:cs typeface="Arial"/>
              </a:rPr>
              <a:t>hệ</a:t>
            </a:r>
            <a:r>
              <a:rPr sz="2400" spc="-225" dirty="0">
                <a:solidFill>
                  <a:srgbClr val="585858"/>
                </a:solidFill>
                <a:latin typeface="Arial"/>
                <a:cs typeface="Arial"/>
              </a:rPr>
              <a:t> </a:t>
            </a:r>
            <a:r>
              <a:rPr sz="2400" spc="30" dirty="0">
                <a:solidFill>
                  <a:srgbClr val="585858"/>
                </a:solidFill>
                <a:latin typeface="Arial"/>
                <a:cs typeface="Arial"/>
              </a:rPr>
              <a:t>thống.</a:t>
            </a:r>
            <a:endParaRPr sz="2400">
              <a:latin typeface="Arial"/>
              <a:cs typeface="Arial"/>
            </a:endParaRPr>
          </a:p>
        </p:txBody>
      </p:sp>
      <p:sp>
        <p:nvSpPr>
          <p:cNvPr id="3" name="object 3"/>
          <p:cNvSpPr txBox="1">
            <a:spLocks noGrp="1"/>
          </p:cNvSpPr>
          <p:nvPr>
            <p:ph type="title"/>
          </p:nvPr>
        </p:nvSpPr>
        <p:spPr>
          <a:xfrm>
            <a:off x="2574442" y="730708"/>
            <a:ext cx="4893310" cy="567463"/>
          </a:xfrm>
          <a:prstGeom prst="rect">
            <a:avLst/>
          </a:prstGeom>
        </p:spPr>
        <p:txBody>
          <a:bodyPr vert="horz" wrap="square" lIns="0" tIns="13335" rIns="0" bIns="0" rtlCol="0" anchor="t">
            <a:spAutoFit/>
          </a:bodyPr>
          <a:lstStyle/>
          <a:p>
            <a:pPr marL="12700">
              <a:spcBef>
                <a:spcPts val="105"/>
              </a:spcBef>
            </a:pPr>
            <a:r>
              <a:rPr spc="145" dirty="0"/>
              <a:t>Giữa</a:t>
            </a:r>
            <a:r>
              <a:rPr spc="-345" dirty="0"/>
              <a:t> </a:t>
            </a:r>
            <a:r>
              <a:rPr spc="65" dirty="0"/>
              <a:t>actor</a:t>
            </a:r>
            <a:r>
              <a:rPr spc="-340" dirty="0"/>
              <a:t> </a:t>
            </a:r>
            <a:r>
              <a:rPr spc="105" dirty="0"/>
              <a:t>với</a:t>
            </a:r>
            <a:r>
              <a:rPr spc="-320" dirty="0"/>
              <a:t> </a:t>
            </a:r>
            <a:r>
              <a:rPr spc="45" dirty="0"/>
              <a:t>use</a:t>
            </a:r>
            <a:r>
              <a:rPr spc="-340" dirty="0"/>
              <a:t> </a:t>
            </a:r>
            <a:r>
              <a:rPr spc="160" dirty="0"/>
              <a:t>case</a:t>
            </a:r>
          </a:p>
        </p:txBody>
      </p:sp>
      <p:sp>
        <p:nvSpPr>
          <p:cNvPr id="4" name="object 4"/>
          <p:cNvSpPr txBox="1"/>
          <p:nvPr/>
        </p:nvSpPr>
        <p:spPr>
          <a:xfrm>
            <a:off x="3512058" y="6104940"/>
            <a:ext cx="559435" cy="299720"/>
          </a:xfrm>
          <a:prstGeom prst="rect">
            <a:avLst/>
          </a:prstGeom>
        </p:spPr>
        <p:txBody>
          <a:bodyPr vert="horz" wrap="square" lIns="0" tIns="12700" rIns="0" bIns="0" rtlCol="0">
            <a:spAutoFit/>
          </a:bodyPr>
          <a:lstStyle/>
          <a:p>
            <a:pPr marL="12700">
              <a:spcBef>
                <a:spcPts val="100"/>
              </a:spcBef>
            </a:pPr>
            <a:r>
              <a:rPr dirty="0">
                <a:solidFill>
                  <a:srgbClr val="585858"/>
                </a:solidFill>
                <a:latin typeface="Arial"/>
                <a:cs typeface="Arial"/>
              </a:rPr>
              <a:t>Actor</a:t>
            </a:r>
            <a:endParaRPr>
              <a:latin typeface="Arial"/>
              <a:cs typeface="Arial"/>
            </a:endParaRPr>
          </a:p>
        </p:txBody>
      </p:sp>
      <p:sp>
        <p:nvSpPr>
          <p:cNvPr id="5" name="object 5"/>
          <p:cNvSpPr/>
          <p:nvPr/>
        </p:nvSpPr>
        <p:spPr>
          <a:xfrm>
            <a:off x="4570349" y="5303380"/>
            <a:ext cx="2286635" cy="257175"/>
          </a:xfrm>
          <a:custGeom>
            <a:avLst/>
            <a:gdLst/>
            <a:ahLst/>
            <a:cxnLst/>
            <a:rect l="l" t="t" r="r" b="b"/>
            <a:pathLst>
              <a:path w="2286635" h="257175">
                <a:moveTo>
                  <a:pt x="2172688" y="128347"/>
                </a:moveTo>
                <a:lnTo>
                  <a:pt x="2043556" y="203721"/>
                </a:lnTo>
                <a:lnTo>
                  <a:pt x="2035109" y="211224"/>
                </a:lnTo>
                <a:lnTo>
                  <a:pt x="2030364" y="221073"/>
                </a:lnTo>
                <a:lnTo>
                  <a:pt x="2029644" y="231993"/>
                </a:lnTo>
                <a:lnTo>
                  <a:pt x="2033270" y="242710"/>
                </a:lnTo>
                <a:lnTo>
                  <a:pt x="2040846" y="251229"/>
                </a:lnTo>
                <a:lnTo>
                  <a:pt x="2050732" y="255998"/>
                </a:lnTo>
                <a:lnTo>
                  <a:pt x="2061666" y="256694"/>
                </a:lnTo>
                <a:lnTo>
                  <a:pt x="2072386" y="252997"/>
                </a:lnTo>
                <a:lnTo>
                  <a:pt x="2237153" y="156858"/>
                </a:lnTo>
                <a:lnTo>
                  <a:pt x="2229485" y="156858"/>
                </a:lnTo>
                <a:lnTo>
                  <a:pt x="2229485" y="153048"/>
                </a:lnTo>
                <a:lnTo>
                  <a:pt x="2215006" y="153048"/>
                </a:lnTo>
                <a:lnTo>
                  <a:pt x="2172688" y="128347"/>
                </a:lnTo>
                <a:close/>
              </a:path>
              <a:path w="2286635" h="257175">
                <a:moveTo>
                  <a:pt x="2123625" y="99708"/>
                </a:moveTo>
                <a:lnTo>
                  <a:pt x="0" y="99708"/>
                </a:lnTo>
                <a:lnTo>
                  <a:pt x="0" y="156858"/>
                </a:lnTo>
                <a:lnTo>
                  <a:pt x="2123842" y="156858"/>
                </a:lnTo>
                <a:lnTo>
                  <a:pt x="2172688" y="128347"/>
                </a:lnTo>
                <a:lnTo>
                  <a:pt x="2123625" y="99708"/>
                </a:lnTo>
                <a:close/>
              </a:path>
              <a:path w="2286635" h="257175">
                <a:moveTo>
                  <a:pt x="2237103" y="99708"/>
                </a:moveTo>
                <a:lnTo>
                  <a:pt x="2229485" y="99708"/>
                </a:lnTo>
                <a:lnTo>
                  <a:pt x="2229485" y="156858"/>
                </a:lnTo>
                <a:lnTo>
                  <a:pt x="2237153" y="156858"/>
                </a:lnTo>
                <a:lnTo>
                  <a:pt x="2286127" y="128283"/>
                </a:lnTo>
                <a:lnTo>
                  <a:pt x="2237103" y="99708"/>
                </a:lnTo>
                <a:close/>
              </a:path>
              <a:path w="2286635" h="257175">
                <a:moveTo>
                  <a:pt x="2215006" y="103645"/>
                </a:moveTo>
                <a:lnTo>
                  <a:pt x="2172688" y="128347"/>
                </a:lnTo>
                <a:lnTo>
                  <a:pt x="2215006" y="153048"/>
                </a:lnTo>
                <a:lnTo>
                  <a:pt x="2215006" y="103645"/>
                </a:lnTo>
                <a:close/>
              </a:path>
              <a:path w="2286635" h="257175">
                <a:moveTo>
                  <a:pt x="2229485" y="103645"/>
                </a:moveTo>
                <a:lnTo>
                  <a:pt x="2215006" y="103645"/>
                </a:lnTo>
                <a:lnTo>
                  <a:pt x="2215006" y="153048"/>
                </a:lnTo>
                <a:lnTo>
                  <a:pt x="2229485" y="153048"/>
                </a:lnTo>
                <a:lnTo>
                  <a:pt x="2229485" y="103645"/>
                </a:lnTo>
                <a:close/>
              </a:path>
              <a:path w="2286635" h="257175">
                <a:moveTo>
                  <a:pt x="2061666" y="0"/>
                </a:moveTo>
                <a:lnTo>
                  <a:pt x="2050732" y="696"/>
                </a:lnTo>
                <a:lnTo>
                  <a:pt x="2040846" y="5464"/>
                </a:lnTo>
                <a:lnTo>
                  <a:pt x="2033270" y="13983"/>
                </a:lnTo>
                <a:lnTo>
                  <a:pt x="2029644" y="24701"/>
                </a:lnTo>
                <a:lnTo>
                  <a:pt x="2030364" y="35621"/>
                </a:lnTo>
                <a:lnTo>
                  <a:pt x="2035109" y="45469"/>
                </a:lnTo>
                <a:lnTo>
                  <a:pt x="2043556" y="52972"/>
                </a:lnTo>
                <a:lnTo>
                  <a:pt x="2172688" y="128347"/>
                </a:lnTo>
                <a:lnTo>
                  <a:pt x="2215006" y="103645"/>
                </a:lnTo>
                <a:lnTo>
                  <a:pt x="2229485" y="103645"/>
                </a:lnTo>
                <a:lnTo>
                  <a:pt x="2229485" y="99708"/>
                </a:lnTo>
                <a:lnTo>
                  <a:pt x="2237103" y="99708"/>
                </a:lnTo>
                <a:lnTo>
                  <a:pt x="2072386" y="3696"/>
                </a:lnTo>
                <a:lnTo>
                  <a:pt x="2061666" y="0"/>
                </a:lnTo>
                <a:close/>
              </a:path>
            </a:pathLst>
          </a:custGeom>
          <a:solidFill>
            <a:srgbClr val="585858"/>
          </a:solidFill>
        </p:spPr>
        <p:txBody>
          <a:bodyPr wrap="square" lIns="0" tIns="0" rIns="0" bIns="0" rtlCol="0"/>
          <a:lstStyle/>
          <a:p>
            <a:endParaRPr/>
          </a:p>
        </p:txBody>
      </p:sp>
      <p:grpSp>
        <p:nvGrpSpPr>
          <p:cNvPr id="6" name="object 6"/>
          <p:cNvGrpSpPr/>
          <p:nvPr/>
        </p:nvGrpSpPr>
        <p:grpSpPr>
          <a:xfrm>
            <a:off x="3273362" y="4502975"/>
            <a:ext cx="1101725" cy="1522730"/>
            <a:chOff x="1749361" y="4502975"/>
            <a:chExt cx="1101725" cy="1522730"/>
          </a:xfrm>
        </p:grpSpPr>
        <p:sp>
          <p:nvSpPr>
            <p:cNvPr id="7" name="object 7"/>
            <p:cNvSpPr/>
            <p:nvPr/>
          </p:nvSpPr>
          <p:spPr>
            <a:xfrm>
              <a:off x="2054224" y="4517263"/>
              <a:ext cx="508000" cy="501650"/>
            </a:xfrm>
            <a:custGeom>
              <a:avLst/>
              <a:gdLst/>
              <a:ahLst/>
              <a:cxnLst/>
              <a:rect l="l" t="t" r="r" b="b"/>
              <a:pathLst>
                <a:path w="508000" h="501650">
                  <a:moveTo>
                    <a:pt x="254000" y="0"/>
                  </a:moveTo>
                  <a:lnTo>
                    <a:pt x="265049" y="12700"/>
                  </a:lnTo>
                  <a:lnTo>
                    <a:pt x="277749" y="12700"/>
                  </a:lnTo>
                  <a:lnTo>
                    <a:pt x="290449" y="12700"/>
                  </a:lnTo>
                  <a:lnTo>
                    <a:pt x="301625" y="12700"/>
                  </a:lnTo>
                  <a:lnTo>
                    <a:pt x="314325" y="12700"/>
                  </a:lnTo>
                  <a:lnTo>
                    <a:pt x="325374" y="12700"/>
                  </a:lnTo>
                  <a:lnTo>
                    <a:pt x="338074" y="23875"/>
                  </a:lnTo>
                  <a:lnTo>
                    <a:pt x="350774" y="23875"/>
                  </a:lnTo>
                  <a:lnTo>
                    <a:pt x="361950" y="36575"/>
                  </a:lnTo>
                  <a:lnTo>
                    <a:pt x="374650" y="36575"/>
                  </a:lnTo>
                  <a:lnTo>
                    <a:pt x="385699" y="47625"/>
                  </a:lnTo>
                  <a:lnTo>
                    <a:pt x="398399" y="60325"/>
                  </a:lnTo>
                  <a:lnTo>
                    <a:pt x="411099" y="60325"/>
                  </a:lnTo>
                  <a:lnTo>
                    <a:pt x="422275" y="71500"/>
                  </a:lnTo>
                  <a:lnTo>
                    <a:pt x="422275" y="84200"/>
                  </a:lnTo>
                  <a:lnTo>
                    <a:pt x="434975" y="84200"/>
                  </a:lnTo>
                  <a:lnTo>
                    <a:pt x="447675" y="95250"/>
                  </a:lnTo>
                  <a:lnTo>
                    <a:pt x="447675" y="107950"/>
                  </a:lnTo>
                  <a:lnTo>
                    <a:pt x="458724" y="119125"/>
                  </a:lnTo>
                  <a:lnTo>
                    <a:pt x="471424" y="131825"/>
                  </a:lnTo>
                  <a:lnTo>
                    <a:pt x="482600" y="142875"/>
                  </a:lnTo>
                  <a:lnTo>
                    <a:pt x="482600" y="155575"/>
                  </a:lnTo>
                  <a:lnTo>
                    <a:pt x="482600" y="166750"/>
                  </a:lnTo>
                  <a:lnTo>
                    <a:pt x="495300" y="179450"/>
                  </a:lnTo>
                  <a:lnTo>
                    <a:pt x="495300" y="190500"/>
                  </a:lnTo>
                  <a:lnTo>
                    <a:pt x="495300" y="203200"/>
                  </a:lnTo>
                  <a:lnTo>
                    <a:pt x="495300" y="214375"/>
                  </a:lnTo>
                  <a:lnTo>
                    <a:pt x="495300" y="227075"/>
                  </a:lnTo>
                  <a:lnTo>
                    <a:pt x="508000" y="238125"/>
                  </a:lnTo>
                  <a:lnTo>
                    <a:pt x="508000" y="250825"/>
                  </a:lnTo>
                  <a:lnTo>
                    <a:pt x="508000" y="262000"/>
                  </a:lnTo>
                  <a:lnTo>
                    <a:pt x="495300" y="274700"/>
                  </a:lnTo>
                  <a:lnTo>
                    <a:pt x="495300" y="298450"/>
                  </a:lnTo>
                  <a:lnTo>
                    <a:pt x="495300" y="309625"/>
                  </a:lnTo>
                  <a:lnTo>
                    <a:pt x="495300" y="322325"/>
                  </a:lnTo>
                  <a:lnTo>
                    <a:pt x="495300" y="333375"/>
                  </a:lnTo>
                  <a:lnTo>
                    <a:pt x="482600" y="346075"/>
                  </a:lnTo>
                  <a:lnTo>
                    <a:pt x="482600" y="357250"/>
                  </a:lnTo>
                  <a:lnTo>
                    <a:pt x="471424" y="369950"/>
                  </a:lnTo>
                  <a:lnTo>
                    <a:pt x="471424" y="382650"/>
                  </a:lnTo>
                  <a:lnTo>
                    <a:pt x="458724" y="393700"/>
                  </a:lnTo>
                  <a:lnTo>
                    <a:pt x="447675" y="406400"/>
                  </a:lnTo>
                  <a:lnTo>
                    <a:pt x="447675" y="417575"/>
                  </a:lnTo>
                  <a:lnTo>
                    <a:pt x="434975" y="417575"/>
                  </a:lnTo>
                  <a:lnTo>
                    <a:pt x="422275" y="430275"/>
                  </a:lnTo>
                  <a:lnTo>
                    <a:pt x="422275" y="441325"/>
                  </a:lnTo>
                  <a:lnTo>
                    <a:pt x="411099" y="441325"/>
                  </a:lnTo>
                  <a:lnTo>
                    <a:pt x="398399" y="454025"/>
                  </a:lnTo>
                  <a:lnTo>
                    <a:pt x="385699" y="465200"/>
                  </a:lnTo>
                  <a:lnTo>
                    <a:pt x="374650" y="477900"/>
                  </a:lnTo>
                  <a:lnTo>
                    <a:pt x="361950" y="477900"/>
                  </a:lnTo>
                  <a:lnTo>
                    <a:pt x="350774" y="488950"/>
                  </a:lnTo>
                  <a:lnTo>
                    <a:pt x="338074" y="488950"/>
                  </a:lnTo>
                  <a:lnTo>
                    <a:pt x="325374" y="488950"/>
                  </a:lnTo>
                  <a:lnTo>
                    <a:pt x="314325" y="501650"/>
                  </a:lnTo>
                  <a:lnTo>
                    <a:pt x="301625" y="501650"/>
                  </a:lnTo>
                  <a:lnTo>
                    <a:pt x="193675" y="501650"/>
                  </a:lnTo>
                  <a:lnTo>
                    <a:pt x="180975" y="488950"/>
                  </a:lnTo>
                  <a:lnTo>
                    <a:pt x="169799" y="488950"/>
                  </a:lnTo>
                  <a:lnTo>
                    <a:pt x="157099" y="488950"/>
                  </a:lnTo>
                  <a:lnTo>
                    <a:pt x="144399" y="477900"/>
                  </a:lnTo>
                  <a:lnTo>
                    <a:pt x="133350" y="477900"/>
                  </a:lnTo>
                  <a:lnTo>
                    <a:pt x="120650" y="465200"/>
                  </a:lnTo>
                  <a:lnTo>
                    <a:pt x="107950" y="465200"/>
                  </a:lnTo>
                  <a:lnTo>
                    <a:pt x="96774" y="454025"/>
                  </a:lnTo>
                  <a:lnTo>
                    <a:pt x="96774" y="441325"/>
                  </a:lnTo>
                  <a:lnTo>
                    <a:pt x="84074" y="441325"/>
                  </a:lnTo>
                  <a:lnTo>
                    <a:pt x="73025" y="430275"/>
                  </a:lnTo>
                  <a:lnTo>
                    <a:pt x="60325" y="417575"/>
                  </a:lnTo>
                  <a:lnTo>
                    <a:pt x="47625" y="406400"/>
                  </a:lnTo>
                  <a:lnTo>
                    <a:pt x="47625" y="393700"/>
                  </a:lnTo>
                  <a:lnTo>
                    <a:pt x="36449" y="382650"/>
                  </a:lnTo>
                  <a:lnTo>
                    <a:pt x="36449" y="369950"/>
                  </a:lnTo>
                  <a:lnTo>
                    <a:pt x="23749" y="357250"/>
                  </a:lnTo>
                  <a:lnTo>
                    <a:pt x="23749" y="346075"/>
                  </a:lnTo>
                  <a:lnTo>
                    <a:pt x="12700" y="346075"/>
                  </a:lnTo>
                  <a:lnTo>
                    <a:pt x="12700" y="333375"/>
                  </a:lnTo>
                  <a:lnTo>
                    <a:pt x="12700" y="322325"/>
                  </a:lnTo>
                  <a:lnTo>
                    <a:pt x="0" y="309625"/>
                  </a:lnTo>
                  <a:lnTo>
                    <a:pt x="0" y="203200"/>
                  </a:lnTo>
                  <a:lnTo>
                    <a:pt x="12700" y="190500"/>
                  </a:lnTo>
                  <a:lnTo>
                    <a:pt x="12700" y="179450"/>
                  </a:lnTo>
                  <a:lnTo>
                    <a:pt x="12700" y="166750"/>
                  </a:lnTo>
                  <a:lnTo>
                    <a:pt x="23749" y="155575"/>
                  </a:lnTo>
                  <a:lnTo>
                    <a:pt x="23749" y="142875"/>
                  </a:lnTo>
                  <a:lnTo>
                    <a:pt x="36449" y="131825"/>
                  </a:lnTo>
                  <a:lnTo>
                    <a:pt x="47625" y="119125"/>
                  </a:lnTo>
                  <a:lnTo>
                    <a:pt x="47625" y="107950"/>
                  </a:lnTo>
                  <a:lnTo>
                    <a:pt x="60325" y="95250"/>
                  </a:lnTo>
                  <a:lnTo>
                    <a:pt x="60325" y="84200"/>
                  </a:lnTo>
                  <a:lnTo>
                    <a:pt x="73025" y="84200"/>
                  </a:lnTo>
                  <a:lnTo>
                    <a:pt x="84074" y="71500"/>
                  </a:lnTo>
                  <a:lnTo>
                    <a:pt x="96774" y="60325"/>
                  </a:lnTo>
                  <a:lnTo>
                    <a:pt x="107950" y="47625"/>
                  </a:lnTo>
                  <a:lnTo>
                    <a:pt x="120650" y="47625"/>
                  </a:lnTo>
                  <a:lnTo>
                    <a:pt x="133350" y="36575"/>
                  </a:lnTo>
                  <a:lnTo>
                    <a:pt x="144399" y="36575"/>
                  </a:lnTo>
                  <a:lnTo>
                    <a:pt x="157099" y="23875"/>
                  </a:lnTo>
                  <a:lnTo>
                    <a:pt x="169799" y="23875"/>
                  </a:lnTo>
                  <a:lnTo>
                    <a:pt x="180975" y="12700"/>
                  </a:lnTo>
                  <a:lnTo>
                    <a:pt x="193675" y="12700"/>
                  </a:lnTo>
                  <a:lnTo>
                    <a:pt x="204724" y="12700"/>
                  </a:lnTo>
                  <a:lnTo>
                    <a:pt x="217424" y="12700"/>
                  </a:lnTo>
                  <a:lnTo>
                    <a:pt x="230124" y="12700"/>
                  </a:lnTo>
                  <a:lnTo>
                    <a:pt x="241300" y="12700"/>
                  </a:lnTo>
                  <a:lnTo>
                    <a:pt x="254000" y="0"/>
                  </a:lnTo>
                  <a:close/>
                </a:path>
              </a:pathLst>
            </a:custGeom>
            <a:ln w="9525">
              <a:solidFill>
                <a:srgbClr val="000000"/>
              </a:solidFill>
            </a:ln>
          </p:spPr>
          <p:txBody>
            <a:bodyPr wrap="square" lIns="0" tIns="0" rIns="0" bIns="0" rtlCol="0"/>
            <a:lstStyle/>
            <a:p>
              <a:endParaRPr/>
            </a:p>
          </p:txBody>
        </p:sp>
        <p:sp>
          <p:nvSpPr>
            <p:cNvPr id="8" name="object 8"/>
            <p:cNvSpPr/>
            <p:nvPr/>
          </p:nvSpPr>
          <p:spPr>
            <a:xfrm>
              <a:off x="1763648" y="4517263"/>
              <a:ext cx="1073150" cy="1494155"/>
            </a:xfrm>
            <a:custGeom>
              <a:avLst/>
              <a:gdLst/>
              <a:ahLst/>
              <a:cxnLst/>
              <a:rect l="l" t="t" r="r" b="b"/>
              <a:pathLst>
                <a:path w="1073150" h="1494154">
                  <a:moveTo>
                    <a:pt x="544576" y="0"/>
                  </a:moveTo>
                  <a:lnTo>
                    <a:pt x="641350" y="23875"/>
                  </a:lnTo>
                  <a:lnTo>
                    <a:pt x="712851" y="84200"/>
                  </a:lnTo>
                  <a:lnTo>
                    <a:pt x="773176" y="155575"/>
                  </a:lnTo>
                  <a:lnTo>
                    <a:pt x="798576" y="250825"/>
                  </a:lnTo>
                  <a:lnTo>
                    <a:pt x="773176" y="346075"/>
                  </a:lnTo>
                  <a:lnTo>
                    <a:pt x="712851" y="430275"/>
                  </a:lnTo>
                  <a:lnTo>
                    <a:pt x="641350" y="488950"/>
                  </a:lnTo>
                  <a:lnTo>
                    <a:pt x="544576" y="501650"/>
                  </a:lnTo>
                  <a:lnTo>
                    <a:pt x="447675" y="488950"/>
                  </a:lnTo>
                  <a:lnTo>
                    <a:pt x="363600" y="430275"/>
                  </a:lnTo>
                  <a:lnTo>
                    <a:pt x="314325" y="346075"/>
                  </a:lnTo>
                  <a:lnTo>
                    <a:pt x="290575" y="250825"/>
                  </a:lnTo>
                  <a:lnTo>
                    <a:pt x="314325" y="155575"/>
                  </a:lnTo>
                  <a:lnTo>
                    <a:pt x="363600" y="84200"/>
                  </a:lnTo>
                  <a:lnTo>
                    <a:pt x="447675" y="23875"/>
                  </a:lnTo>
                  <a:lnTo>
                    <a:pt x="544576" y="0"/>
                  </a:lnTo>
                </a:path>
                <a:path w="1073150" h="1494154">
                  <a:moveTo>
                    <a:pt x="544576" y="512825"/>
                  </a:moveTo>
                  <a:lnTo>
                    <a:pt x="544576" y="954151"/>
                  </a:lnTo>
                  <a:lnTo>
                    <a:pt x="0" y="1466913"/>
                  </a:lnTo>
                </a:path>
                <a:path w="1073150" h="1494154">
                  <a:moveTo>
                    <a:pt x="541401" y="957326"/>
                  </a:moveTo>
                  <a:lnTo>
                    <a:pt x="1073150" y="1493901"/>
                  </a:lnTo>
                </a:path>
                <a:path w="1073150" h="1494154">
                  <a:moveTo>
                    <a:pt x="206375" y="600075"/>
                  </a:moveTo>
                  <a:lnTo>
                    <a:pt x="863600" y="600075"/>
                  </a:lnTo>
                </a:path>
              </a:pathLst>
            </a:custGeom>
            <a:ln w="28575">
              <a:solidFill>
                <a:srgbClr val="585858"/>
              </a:solidFill>
            </a:ln>
          </p:spPr>
          <p:txBody>
            <a:bodyPr wrap="square" lIns="0" tIns="0" rIns="0" bIns="0" rtlCol="0"/>
            <a:lstStyle/>
            <a:p>
              <a:endParaRPr/>
            </a:p>
          </p:txBody>
        </p:sp>
      </p:grpSp>
      <p:sp>
        <p:nvSpPr>
          <p:cNvPr id="9" name="object 9"/>
          <p:cNvSpPr txBox="1"/>
          <p:nvPr/>
        </p:nvSpPr>
        <p:spPr>
          <a:xfrm>
            <a:off x="5294757" y="5574588"/>
            <a:ext cx="806450" cy="197490"/>
          </a:xfrm>
          <a:prstGeom prst="rect">
            <a:avLst/>
          </a:prstGeom>
        </p:spPr>
        <p:txBody>
          <a:bodyPr vert="horz" wrap="square" lIns="0" tIns="12700" rIns="0" bIns="0" rtlCol="0">
            <a:spAutoFit/>
          </a:bodyPr>
          <a:lstStyle/>
          <a:p>
            <a:pPr marL="12700">
              <a:spcBef>
                <a:spcPts val="100"/>
              </a:spcBef>
            </a:pPr>
            <a:r>
              <a:rPr sz="1200" spc="-5" dirty="0">
                <a:solidFill>
                  <a:srgbClr val="585858"/>
                </a:solidFill>
                <a:latin typeface="Arial"/>
                <a:cs typeface="Arial"/>
              </a:rPr>
              <a:t>Association</a:t>
            </a:r>
            <a:endParaRPr sz="1200">
              <a:latin typeface="Arial"/>
              <a:cs typeface="Arial"/>
            </a:endParaRPr>
          </a:p>
        </p:txBody>
      </p:sp>
      <p:grpSp>
        <p:nvGrpSpPr>
          <p:cNvPr id="10" name="object 10"/>
          <p:cNvGrpSpPr/>
          <p:nvPr/>
        </p:nvGrpSpPr>
        <p:grpSpPr>
          <a:xfrm>
            <a:off x="7148448" y="4961764"/>
            <a:ext cx="2159000" cy="1092835"/>
            <a:chOff x="5624448" y="4961763"/>
            <a:chExt cx="2159000" cy="1092835"/>
          </a:xfrm>
        </p:grpSpPr>
        <p:sp>
          <p:nvSpPr>
            <p:cNvPr id="11" name="object 11"/>
            <p:cNvSpPr/>
            <p:nvPr/>
          </p:nvSpPr>
          <p:spPr>
            <a:xfrm>
              <a:off x="5637148" y="4974463"/>
              <a:ext cx="2133600" cy="1067435"/>
            </a:xfrm>
            <a:custGeom>
              <a:avLst/>
              <a:gdLst/>
              <a:ahLst/>
              <a:cxnLst/>
              <a:rect l="l" t="t" r="r" b="b"/>
              <a:pathLst>
                <a:path w="2133600" h="1067435">
                  <a:moveTo>
                    <a:pt x="1066800" y="0"/>
                  </a:moveTo>
                  <a:lnTo>
                    <a:pt x="1004119" y="905"/>
                  </a:lnTo>
                  <a:lnTo>
                    <a:pt x="942393" y="3589"/>
                  </a:lnTo>
                  <a:lnTo>
                    <a:pt x="881719" y="8001"/>
                  </a:lnTo>
                  <a:lnTo>
                    <a:pt x="822200" y="14091"/>
                  </a:lnTo>
                  <a:lnTo>
                    <a:pt x="763934" y="21809"/>
                  </a:lnTo>
                  <a:lnTo>
                    <a:pt x="707022" y="31104"/>
                  </a:lnTo>
                  <a:lnTo>
                    <a:pt x="651563" y="41927"/>
                  </a:lnTo>
                  <a:lnTo>
                    <a:pt x="597659" y="54228"/>
                  </a:lnTo>
                  <a:lnTo>
                    <a:pt x="545408" y="67956"/>
                  </a:lnTo>
                  <a:lnTo>
                    <a:pt x="494911" y="83062"/>
                  </a:lnTo>
                  <a:lnTo>
                    <a:pt x="446269" y="99495"/>
                  </a:lnTo>
                  <a:lnTo>
                    <a:pt x="399581" y="117205"/>
                  </a:lnTo>
                  <a:lnTo>
                    <a:pt x="354947" y="136143"/>
                  </a:lnTo>
                  <a:lnTo>
                    <a:pt x="312467" y="156257"/>
                  </a:lnTo>
                  <a:lnTo>
                    <a:pt x="272242" y="177499"/>
                  </a:lnTo>
                  <a:lnTo>
                    <a:pt x="234371" y="199817"/>
                  </a:lnTo>
                  <a:lnTo>
                    <a:pt x="198955" y="223162"/>
                  </a:lnTo>
                  <a:lnTo>
                    <a:pt x="166093" y="247484"/>
                  </a:lnTo>
                  <a:lnTo>
                    <a:pt x="135887" y="272732"/>
                  </a:lnTo>
                  <a:lnTo>
                    <a:pt x="83837" y="325808"/>
                  </a:lnTo>
                  <a:lnTo>
                    <a:pt x="43608" y="381990"/>
                  </a:lnTo>
                  <a:lnTo>
                    <a:pt x="15999" y="440876"/>
                  </a:lnTo>
                  <a:lnTo>
                    <a:pt x="1811" y="502066"/>
                  </a:lnTo>
                  <a:lnTo>
                    <a:pt x="0" y="533400"/>
                  </a:lnTo>
                  <a:lnTo>
                    <a:pt x="1811" y="564747"/>
                  </a:lnTo>
                  <a:lnTo>
                    <a:pt x="15999" y="625961"/>
                  </a:lnTo>
                  <a:lnTo>
                    <a:pt x="43608" y="684865"/>
                  </a:lnTo>
                  <a:lnTo>
                    <a:pt x="83837" y="741060"/>
                  </a:lnTo>
                  <a:lnTo>
                    <a:pt x="135887" y="794145"/>
                  </a:lnTo>
                  <a:lnTo>
                    <a:pt x="166093" y="819396"/>
                  </a:lnTo>
                  <a:lnTo>
                    <a:pt x="198955" y="843720"/>
                  </a:lnTo>
                  <a:lnTo>
                    <a:pt x="234371" y="867066"/>
                  </a:lnTo>
                  <a:lnTo>
                    <a:pt x="272242" y="889385"/>
                  </a:lnTo>
                  <a:lnTo>
                    <a:pt x="312467" y="910626"/>
                  </a:lnTo>
                  <a:lnTo>
                    <a:pt x="354947" y="930740"/>
                  </a:lnTo>
                  <a:lnTo>
                    <a:pt x="399581" y="949676"/>
                  </a:lnTo>
                  <a:lnTo>
                    <a:pt x="446269" y="967385"/>
                  </a:lnTo>
                  <a:lnTo>
                    <a:pt x="494911" y="983816"/>
                  </a:lnTo>
                  <a:lnTo>
                    <a:pt x="545408" y="998920"/>
                  </a:lnTo>
                  <a:lnTo>
                    <a:pt x="597659" y="1012646"/>
                  </a:lnTo>
                  <a:lnTo>
                    <a:pt x="651563" y="1024945"/>
                  </a:lnTo>
                  <a:lnTo>
                    <a:pt x="707022" y="1035766"/>
                  </a:lnTo>
                  <a:lnTo>
                    <a:pt x="763934" y="1045059"/>
                  </a:lnTo>
                  <a:lnTo>
                    <a:pt x="822200" y="1052775"/>
                  </a:lnTo>
                  <a:lnTo>
                    <a:pt x="881719" y="1058864"/>
                  </a:lnTo>
                  <a:lnTo>
                    <a:pt x="942393" y="1063274"/>
                  </a:lnTo>
                  <a:lnTo>
                    <a:pt x="1004119" y="1065958"/>
                  </a:lnTo>
                  <a:lnTo>
                    <a:pt x="1066800" y="1066863"/>
                  </a:lnTo>
                  <a:lnTo>
                    <a:pt x="1129480" y="1065958"/>
                  </a:lnTo>
                  <a:lnTo>
                    <a:pt x="1191206" y="1063274"/>
                  </a:lnTo>
                  <a:lnTo>
                    <a:pt x="1251880" y="1058864"/>
                  </a:lnTo>
                  <a:lnTo>
                    <a:pt x="1311399" y="1052775"/>
                  </a:lnTo>
                  <a:lnTo>
                    <a:pt x="1369665" y="1045059"/>
                  </a:lnTo>
                  <a:lnTo>
                    <a:pt x="1426577" y="1035766"/>
                  </a:lnTo>
                  <a:lnTo>
                    <a:pt x="1482036" y="1024945"/>
                  </a:lnTo>
                  <a:lnTo>
                    <a:pt x="1535940" y="1012646"/>
                  </a:lnTo>
                  <a:lnTo>
                    <a:pt x="1588191" y="998920"/>
                  </a:lnTo>
                  <a:lnTo>
                    <a:pt x="1638688" y="983816"/>
                  </a:lnTo>
                  <a:lnTo>
                    <a:pt x="1687330" y="967385"/>
                  </a:lnTo>
                  <a:lnTo>
                    <a:pt x="1734018" y="949676"/>
                  </a:lnTo>
                  <a:lnTo>
                    <a:pt x="1778652" y="930740"/>
                  </a:lnTo>
                  <a:lnTo>
                    <a:pt x="1821132" y="910626"/>
                  </a:lnTo>
                  <a:lnTo>
                    <a:pt x="1861357" y="889385"/>
                  </a:lnTo>
                  <a:lnTo>
                    <a:pt x="1899228" y="867066"/>
                  </a:lnTo>
                  <a:lnTo>
                    <a:pt x="1934644" y="843720"/>
                  </a:lnTo>
                  <a:lnTo>
                    <a:pt x="1967506" y="819396"/>
                  </a:lnTo>
                  <a:lnTo>
                    <a:pt x="1997712" y="794145"/>
                  </a:lnTo>
                  <a:lnTo>
                    <a:pt x="2049762" y="741060"/>
                  </a:lnTo>
                  <a:lnTo>
                    <a:pt x="2089991" y="684865"/>
                  </a:lnTo>
                  <a:lnTo>
                    <a:pt x="2117600" y="625961"/>
                  </a:lnTo>
                  <a:lnTo>
                    <a:pt x="2131788" y="564747"/>
                  </a:lnTo>
                  <a:lnTo>
                    <a:pt x="2133600" y="533400"/>
                  </a:lnTo>
                  <a:lnTo>
                    <a:pt x="2131788" y="502066"/>
                  </a:lnTo>
                  <a:lnTo>
                    <a:pt x="2117600" y="440876"/>
                  </a:lnTo>
                  <a:lnTo>
                    <a:pt x="2089991" y="381990"/>
                  </a:lnTo>
                  <a:lnTo>
                    <a:pt x="2049762" y="325808"/>
                  </a:lnTo>
                  <a:lnTo>
                    <a:pt x="1997712" y="272732"/>
                  </a:lnTo>
                  <a:lnTo>
                    <a:pt x="1967506" y="247484"/>
                  </a:lnTo>
                  <a:lnTo>
                    <a:pt x="1934644" y="223162"/>
                  </a:lnTo>
                  <a:lnTo>
                    <a:pt x="1899228" y="199817"/>
                  </a:lnTo>
                  <a:lnTo>
                    <a:pt x="1861357" y="177499"/>
                  </a:lnTo>
                  <a:lnTo>
                    <a:pt x="1821132" y="156257"/>
                  </a:lnTo>
                  <a:lnTo>
                    <a:pt x="1778652" y="136143"/>
                  </a:lnTo>
                  <a:lnTo>
                    <a:pt x="1734018" y="117205"/>
                  </a:lnTo>
                  <a:lnTo>
                    <a:pt x="1687330" y="99495"/>
                  </a:lnTo>
                  <a:lnTo>
                    <a:pt x="1638688" y="83062"/>
                  </a:lnTo>
                  <a:lnTo>
                    <a:pt x="1588191" y="67956"/>
                  </a:lnTo>
                  <a:lnTo>
                    <a:pt x="1535940" y="54228"/>
                  </a:lnTo>
                  <a:lnTo>
                    <a:pt x="1482036" y="41927"/>
                  </a:lnTo>
                  <a:lnTo>
                    <a:pt x="1426577" y="31104"/>
                  </a:lnTo>
                  <a:lnTo>
                    <a:pt x="1369665" y="21809"/>
                  </a:lnTo>
                  <a:lnTo>
                    <a:pt x="1311399" y="14091"/>
                  </a:lnTo>
                  <a:lnTo>
                    <a:pt x="1251880" y="8001"/>
                  </a:lnTo>
                  <a:lnTo>
                    <a:pt x="1191206" y="3589"/>
                  </a:lnTo>
                  <a:lnTo>
                    <a:pt x="1129480" y="905"/>
                  </a:lnTo>
                  <a:lnTo>
                    <a:pt x="1066800" y="0"/>
                  </a:lnTo>
                  <a:close/>
                </a:path>
              </a:pathLst>
            </a:custGeom>
            <a:solidFill>
              <a:srgbClr val="FFFFCC"/>
            </a:solidFill>
          </p:spPr>
          <p:txBody>
            <a:bodyPr wrap="square" lIns="0" tIns="0" rIns="0" bIns="0" rtlCol="0"/>
            <a:lstStyle/>
            <a:p>
              <a:endParaRPr/>
            </a:p>
          </p:txBody>
        </p:sp>
        <p:sp>
          <p:nvSpPr>
            <p:cNvPr id="12" name="object 12"/>
            <p:cNvSpPr/>
            <p:nvPr/>
          </p:nvSpPr>
          <p:spPr>
            <a:xfrm>
              <a:off x="5637148" y="4974463"/>
              <a:ext cx="2133600" cy="1067435"/>
            </a:xfrm>
            <a:custGeom>
              <a:avLst/>
              <a:gdLst/>
              <a:ahLst/>
              <a:cxnLst/>
              <a:rect l="l" t="t" r="r" b="b"/>
              <a:pathLst>
                <a:path w="2133600" h="1067435">
                  <a:moveTo>
                    <a:pt x="0" y="533400"/>
                  </a:moveTo>
                  <a:lnTo>
                    <a:pt x="7177" y="471208"/>
                  </a:lnTo>
                  <a:lnTo>
                    <a:pt x="28176" y="411120"/>
                  </a:lnTo>
                  <a:lnTo>
                    <a:pt x="62195" y="353536"/>
                  </a:lnTo>
                  <a:lnTo>
                    <a:pt x="108435" y="298857"/>
                  </a:lnTo>
                  <a:lnTo>
                    <a:pt x="166093" y="247484"/>
                  </a:lnTo>
                  <a:lnTo>
                    <a:pt x="198955" y="223162"/>
                  </a:lnTo>
                  <a:lnTo>
                    <a:pt x="234371" y="199817"/>
                  </a:lnTo>
                  <a:lnTo>
                    <a:pt x="272242" y="177499"/>
                  </a:lnTo>
                  <a:lnTo>
                    <a:pt x="312467" y="156257"/>
                  </a:lnTo>
                  <a:lnTo>
                    <a:pt x="354947" y="136143"/>
                  </a:lnTo>
                  <a:lnTo>
                    <a:pt x="399581" y="117205"/>
                  </a:lnTo>
                  <a:lnTo>
                    <a:pt x="446269" y="99495"/>
                  </a:lnTo>
                  <a:lnTo>
                    <a:pt x="494911" y="83062"/>
                  </a:lnTo>
                  <a:lnTo>
                    <a:pt x="545408" y="67956"/>
                  </a:lnTo>
                  <a:lnTo>
                    <a:pt x="597659" y="54228"/>
                  </a:lnTo>
                  <a:lnTo>
                    <a:pt x="651563" y="41927"/>
                  </a:lnTo>
                  <a:lnTo>
                    <a:pt x="707022" y="31104"/>
                  </a:lnTo>
                  <a:lnTo>
                    <a:pt x="763934" y="21809"/>
                  </a:lnTo>
                  <a:lnTo>
                    <a:pt x="822200" y="14091"/>
                  </a:lnTo>
                  <a:lnTo>
                    <a:pt x="881719" y="8001"/>
                  </a:lnTo>
                  <a:lnTo>
                    <a:pt x="942393" y="3589"/>
                  </a:lnTo>
                  <a:lnTo>
                    <a:pt x="1004119" y="905"/>
                  </a:lnTo>
                  <a:lnTo>
                    <a:pt x="1066800" y="0"/>
                  </a:lnTo>
                  <a:lnTo>
                    <a:pt x="1129480" y="905"/>
                  </a:lnTo>
                  <a:lnTo>
                    <a:pt x="1191206" y="3589"/>
                  </a:lnTo>
                  <a:lnTo>
                    <a:pt x="1251880" y="8001"/>
                  </a:lnTo>
                  <a:lnTo>
                    <a:pt x="1311399" y="14091"/>
                  </a:lnTo>
                  <a:lnTo>
                    <a:pt x="1369665" y="21809"/>
                  </a:lnTo>
                  <a:lnTo>
                    <a:pt x="1426577" y="31104"/>
                  </a:lnTo>
                  <a:lnTo>
                    <a:pt x="1482036" y="41927"/>
                  </a:lnTo>
                  <a:lnTo>
                    <a:pt x="1535940" y="54228"/>
                  </a:lnTo>
                  <a:lnTo>
                    <a:pt x="1588191" y="67956"/>
                  </a:lnTo>
                  <a:lnTo>
                    <a:pt x="1638688" y="83062"/>
                  </a:lnTo>
                  <a:lnTo>
                    <a:pt x="1687330" y="99495"/>
                  </a:lnTo>
                  <a:lnTo>
                    <a:pt x="1734018" y="117205"/>
                  </a:lnTo>
                  <a:lnTo>
                    <a:pt x="1778652" y="136143"/>
                  </a:lnTo>
                  <a:lnTo>
                    <a:pt x="1821132" y="156257"/>
                  </a:lnTo>
                  <a:lnTo>
                    <a:pt x="1861357" y="177499"/>
                  </a:lnTo>
                  <a:lnTo>
                    <a:pt x="1899228" y="199817"/>
                  </a:lnTo>
                  <a:lnTo>
                    <a:pt x="1934644" y="223162"/>
                  </a:lnTo>
                  <a:lnTo>
                    <a:pt x="1967506" y="247484"/>
                  </a:lnTo>
                  <a:lnTo>
                    <a:pt x="1997712" y="272732"/>
                  </a:lnTo>
                  <a:lnTo>
                    <a:pt x="2049762" y="325808"/>
                  </a:lnTo>
                  <a:lnTo>
                    <a:pt x="2089991" y="381990"/>
                  </a:lnTo>
                  <a:lnTo>
                    <a:pt x="2117600" y="440876"/>
                  </a:lnTo>
                  <a:lnTo>
                    <a:pt x="2131788" y="502066"/>
                  </a:lnTo>
                  <a:lnTo>
                    <a:pt x="2133600" y="533400"/>
                  </a:lnTo>
                  <a:lnTo>
                    <a:pt x="2131788" y="564747"/>
                  </a:lnTo>
                  <a:lnTo>
                    <a:pt x="2117600" y="625961"/>
                  </a:lnTo>
                  <a:lnTo>
                    <a:pt x="2089991" y="684865"/>
                  </a:lnTo>
                  <a:lnTo>
                    <a:pt x="2049762" y="741060"/>
                  </a:lnTo>
                  <a:lnTo>
                    <a:pt x="1997712" y="794145"/>
                  </a:lnTo>
                  <a:lnTo>
                    <a:pt x="1967506" y="819396"/>
                  </a:lnTo>
                  <a:lnTo>
                    <a:pt x="1934644" y="843720"/>
                  </a:lnTo>
                  <a:lnTo>
                    <a:pt x="1899228" y="867066"/>
                  </a:lnTo>
                  <a:lnTo>
                    <a:pt x="1861357" y="889385"/>
                  </a:lnTo>
                  <a:lnTo>
                    <a:pt x="1821132" y="910626"/>
                  </a:lnTo>
                  <a:lnTo>
                    <a:pt x="1778652" y="930740"/>
                  </a:lnTo>
                  <a:lnTo>
                    <a:pt x="1734018" y="949676"/>
                  </a:lnTo>
                  <a:lnTo>
                    <a:pt x="1687330" y="967385"/>
                  </a:lnTo>
                  <a:lnTo>
                    <a:pt x="1638688" y="983816"/>
                  </a:lnTo>
                  <a:lnTo>
                    <a:pt x="1588191" y="998920"/>
                  </a:lnTo>
                  <a:lnTo>
                    <a:pt x="1535940" y="1012646"/>
                  </a:lnTo>
                  <a:lnTo>
                    <a:pt x="1482036" y="1024945"/>
                  </a:lnTo>
                  <a:lnTo>
                    <a:pt x="1426577" y="1035766"/>
                  </a:lnTo>
                  <a:lnTo>
                    <a:pt x="1369665" y="1045059"/>
                  </a:lnTo>
                  <a:lnTo>
                    <a:pt x="1311399" y="1052775"/>
                  </a:lnTo>
                  <a:lnTo>
                    <a:pt x="1251880" y="1058864"/>
                  </a:lnTo>
                  <a:lnTo>
                    <a:pt x="1191206" y="1063274"/>
                  </a:lnTo>
                  <a:lnTo>
                    <a:pt x="1129480" y="1065958"/>
                  </a:lnTo>
                  <a:lnTo>
                    <a:pt x="1066800" y="1066863"/>
                  </a:lnTo>
                  <a:lnTo>
                    <a:pt x="1004119" y="1065958"/>
                  </a:lnTo>
                  <a:lnTo>
                    <a:pt x="942393" y="1063274"/>
                  </a:lnTo>
                  <a:lnTo>
                    <a:pt x="881719" y="1058864"/>
                  </a:lnTo>
                  <a:lnTo>
                    <a:pt x="822200" y="1052775"/>
                  </a:lnTo>
                  <a:lnTo>
                    <a:pt x="763934" y="1045059"/>
                  </a:lnTo>
                  <a:lnTo>
                    <a:pt x="707022" y="1035766"/>
                  </a:lnTo>
                  <a:lnTo>
                    <a:pt x="651563" y="1024945"/>
                  </a:lnTo>
                  <a:lnTo>
                    <a:pt x="597659" y="1012646"/>
                  </a:lnTo>
                  <a:lnTo>
                    <a:pt x="545408" y="998920"/>
                  </a:lnTo>
                  <a:lnTo>
                    <a:pt x="494911" y="983816"/>
                  </a:lnTo>
                  <a:lnTo>
                    <a:pt x="446269" y="967385"/>
                  </a:lnTo>
                  <a:lnTo>
                    <a:pt x="399581" y="949676"/>
                  </a:lnTo>
                  <a:lnTo>
                    <a:pt x="354947" y="930740"/>
                  </a:lnTo>
                  <a:lnTo>
                    <a:pt x="312467" y="910626"/>
                  </a:lnTo>
                  <a:lnTo>
                    <a:pt x="272242" y="889385"/>
                  </a:lnTo>
                  <a:lnTo>
                    <a:pt x="234371" y="867066"/>
                  </a:lnTo>
                  <a:lnTo>
                    <a:pt x="198955" y="843720"/>
                  </a:lnTo>
                  <a:lnTo>
                    <a:pt x="166093" y="819396"/>
                  </a:lnTo>
                  <a:lnTo>
                    <a:pt x="135887" y="794145"/>
                  </a:lnTo>
                  <a:lnTo>
                    <a:pt x="83837" y="741060"/>
                  </a:lnTo>
                  <a:lnTo>
                    <a:pt x="43608" y="684865"/>
                  </a:lnTo>
                  <a:lnTo>
                    <a:pt x="15999" y="625961"/>
                  </a:lnTo>
                  <a:lnTo>
                    <a:pt x="1811" y="564747"/>
                  </a:lnTo>
                  <a:lnTo>
                    <a:pt x="0" y="533400"/>
                  </a:lnTo>
                  <a:close/>
                </a:path>
              </a:pathLst>
            </a:custGeom>
            <a:ln w="25400">
              <a:solidFill>
                <a:srgbClr val="585858"/>
              </a:solidFill>
            </a:ln>
          </p:spPr>
          <p:txBody>
            <a:bodyPr wrap="square" lIns="0" tIns="0" rIns="0" bIns="0" rtlCol="0"/>
            <a:lstStyle/>
            <a:p>
              <a:endParaRPr/>
            </a:p>
          </p:txBody>
        </p:sp>
      </p:grpSp>
      <p:sp>
        <p:nvSpPr>
          <p:cNvPr id="13" name="object 13"/>
          <p:cNvSpPr txBox="1"/>
          <p:nvPr/>
        </p:nvSpPr>
        <p:spPr>
          <a:xfrm>
            <a:off x="7714235" y="5372811"/>
            <a:ext cx="1028065"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Use</a:t>
            </a:r>
            <a:r>
              <a:rPr spc="-65" dirty="0">
                <a:solidFill>
                  <a:srgbClr val="585858"/>
                </a:solidFill>
                <a:latin typeface="Arial"/>
                <a:cs typeface="Arial"/>
              </a:rPr>
              <a:t> </a:t>
            </a:r>
            <a:r>
              <a:rPr spc="-5" dirty="0">
                <a:solidFill>
                  <a:srgbClr val="585858"/>
                </a:solidFill>
                <a:latin typeface="Arial"/>
                <a:cs typeface="Arial"/>
              </a:rPr>
              <a:t>Case</a:t>
            </a:r>
            <a:endParaRPr>
              <a:latin typeface="Arial"/>
              <a:cs typeface="Arial"/>
            </a:endParaRPr>
          </a:p>
        </p:txBody>
      </p:sp>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54</a:t>
            </a:fld>
            <a:endParaRPr spc="-90" dirty="0"/>
          </a:p>
        </p:txBody>
      </p:sp>
    </p:spTree>
    <p:extLst>
      <p:ext uri="{BB962C8B-B14F-4D97-AF65-F5344CB8AC3E}">
        <p14:creationId xmlns:p14="http://schemas.microsoft.com/office/powerpoint/2010/main" val="1263134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099810" cy="567463"/>
          </a:xfrm>
          <a:prstGeom prst="rect">
            <a:avLst/>
          </a:prstGeom>
        </p:spPr>
        <p:txBody>
          <a:bodyPr vert="horz" wrap="square" lIns="0" tIns="13335" rIns="0" bIns="0" rtlCol="0" anchor="t">
            <a:spAutoFit/>
          </a:bodyPr>
          <a:lstStyle/>
          <a:p>
            <a:pPr marL="12700">
              <a:spcBef>
                <a:spcPts val="105"/>
              </a:spcBef>
            </a:pPr>
            <a:r>
              <a:rPr spc="145" dirty="0"/>
              <a:t>Giữa</a:t>
            </a:r>
            <a:r>
              <a:rPr spc="-340" dirty="0"/>
              <a:t> </a:t>
            </a:r>
            <a:r>
              <a:rPr spc="65" dirty="0"/>
              <a:t>actor</a:t>
            </a:r>
            <a:r>
              <a:rPr spc="-335" dirty="0"/>
              <a:t> </a:t>
            </a:r>
            <a:r>
              <a:rPr spc="105" dirty="0"/>
              <a:t>với</a:t>
            </a:r>
            <a:r>
              <a:rPr spc="-315" dirty="0"/>
              <a:t> </a:t>
            </a:r>
            <a:r>
              <a:rPr spc="45" dirty="0"/>
              <a:t>use</a:t>
            </a:r>
            <a:r>
              <a:rPr spc="-335" dirty="0"/>
              <a:t> </a:t>
            </a:r>
            <a:r>
              <a:rPr spc="160" dirty="0"/>
              <a:t>case</a:t>
            </a:r>
            <a:r>
              <a:rPr spc="-350" dirty="0"/>
              <a:t> </a:t>
            </a:r>
            <a:r>
              <a:rPr spc="-45" dirty="0"/>
              <a:t>(tiếp)</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55</a:t>
            </a:fld>
            <a:endParaRPr spc="-90" dirty="0"/>
          </a:p>
        </p:txBody>
      </p:sp>
      <p:sp>
        <p:nvSpPr>
          <p:cNvPr id="3" name="object 3"/>
          <p:cNvSpPr txBox="1"/>
          <p:nvPr/>
        </p:nvSpPr>
        <p:spPr>
          <a:xfrm>
            <a:off x="2574443" y="1626728"/>
            <a:ext cx="6974205" cy="4363720"/>
          </a:xfrm>
          <a:prstGeom prst="rect">
            <a:avLst/>
          </a:prstGeom>
        </p:spPr>
        <p:txBody>
          <a:bodyPr vert="horz" wrap="square" lIns="0" tIns="174625" rIns="0" bIns="0" rtlCol="0">
            <a:spAutoFit/>
          </a:bodyPr>
          <a:lstStyle/>
          <a:p>
            <a:pPr marL="286385" indent="-274320">
              <a:spcBef>
                <a:spcPts val="1375"/>
              </a:spcBef>
              <a:buChar char="•"/>
              <a:tabLst>
                <a:tab pos="286385" algn="l"/>
                <a:tab pos="287020" algn="l"/>
              </a:tabLst>
            </a:pPr>
            <a:r>
              <a:rPr sz="2200" spc="-50" dirty="0">
                <a:solidFill>
                  <a:srgbClr val="585858"/>
                </a:solidFill>
                <a:latin typeface="Arial"/>
                <a:cs typeface="Arial"/>
              </a:rPr>
              <a:t>Chiều </a:t>
            </a:r>
            <a:r>
              <a:rPr sz="2200" spc="-55" dirty="0">
                <a:solidFill>
                  <a:srgbClr val="585858"/>
                </a:solidFill>
                <a:latin typeface="Arial"/>
                <a:cs typeface="Arial"/>
              </a:rPr>
              <a:t>của </a:t>
            </a:r>
            <a:r>
              <a:rPr sz="2200" dirty="0">
                <a:solidFill>
                  <a:srgbClr val="585858"/>
                </a:solidFill>
                <a:latin typeface="Arial"/>
                <a:cs typeface="Arial"/>
              </a:rPr>
              <a:t>quan </a:t>
            </a:r>
            <a:r>
              <a:rPr sz="2200" spc="-30" dirty="0">
                <a:solidFill>
                  <a:srgbClr val="585858"/>
                </a:solidFill>
                <a:latin typeface="Arial"/>
                <a:cs typeface="Arial"/>
              </a:rPr>
              <a:t>hệ </a:t>
            </a:r>
            <a:r>
              <a:rPr sz="2200" spc="-20" dirty="0">
                <a:solidFill>
                  <a:srgbClr val="585858"/>
                </a:solidFill>
                <a:latin typeface="Arial"/>
                <a:cs typeface="Arial"/>
              </a:rPr>
              <a:t>chính </a:t>
            </a:r>
            <a:r>
              <a:rPr sz="2200" spc="-35" dirty="0">
                <a:solidFill>
                  <a:srgbClr val="585858"/>
                </a:solidFill>
                <a:latin typeface="Arial"/>
                <a:cs typeface="Arial"/>
              </a:rPr>
              <a:t>là </a:t>
            </a:r>
            <a:r>
              <a:rPr sz="2200" spc="-20" dirty="0">
                <a:solidFill>
                  <a:srgbClr val="585858"/>
                </a:solidFill>
                <a:latin typeface="Arial"/>
                <a:cs typeface="Arial"/>
              </a:rPr>
              <a:t>chiều </a:t>
            </a:r>
            <a:r>
              <a:rPr sz="2200" spc="-55" dirty="0">
                <a:solidFill>
                  <a:srgbClr val="585858"/>
                </a:solidFill>
                <a:latin typeface="Arial"/>
                <a:cs typeface="Arial"/>
              </a:rPr>
              <a:t>của </a:t>
            </a:r>
            <a:r>
              <a:rPr sz="2200" spc="20" dirty="0">
                <a:solidFill>
                  <a:srgbClr val="585858"/>
                </a:solidFill>
                <a:latin typeface="Arial"/>
                <a:cs typeface="Arial"/>
              </a:rPr>
              <a:t>tín </a:t>
            </a:r>
            <a:r>
              <a:rPr sz="2200" dirty="0">
                <a:solidFill>
                  <a:srgbClr val="585858"/>
                </a:solidFill>
                <a:latin typeface="Arial"/>
                <a:cs typeface="Arial"/>
              </a:rPr>
              <a:t>hiệu </a:t>
            </a:r>
            <a:r>
              <a:rPr sz="2200" spc="-25" dirty="0">
                <a:solidFill>
                  <a:srgbClr val="585858"/>
                </a:solidFill>
                <a:latin typeface="Arial"/>
                <a:cs typeface="Arial"/>
              </a:rPr>
              <a:t>gửi</a:t>
            </a:r>
            <a:r>
              <a:rPr sz="2200" spc="180" dirty="0">
                <a:solidFill>
                  <a:srgbClr val="585858"/>
                </a:solidFill>
                <a:latin typeface="Arial"/>
                <a:cs typeface="Arial"/>
              </a:rPr>
              <a:t> </a:t>
            </a:r>
            <a:r>
              <a:rPr sz="2200" spc="55" dirty="0">
                <a:solidFill>
                  <a:srgbClr val="585858"/>
                </a:solidFill>
                <a:latin typeface="Arial"/>
                <a:cs typeface="Arial"/>
              </a:rPr>
              <a:t>đi</a:t>
            </a:r>
            <a:endParaRPr sz="2200">
              <a:latin typeface="Arial"/>
              <a:cs typeface="Arial"/>
            </a:endParaRPr>
          </a:p>
          <a:p>
            <a:pPr marL="286385" indent="-274320">
              <a:spcBef>
                <a:spcPts val="1270"/>
              </a:spcBef>
              <a:buChar char="•"/>
              <a:tabLst>
                <a:tab pos="286385" algn="l"/>
                <a:tab pos="287020" algn="l"/>
              </a:tabLst>
            </a:pPr>
            <a:r>
              <a:rPr sz="2200" spc="-190" dirty="0">
                <a:solidFill>
                  <a:srgbClr val="585858"/>
                </a:solidFill>
                <a:latin typeface="Arial"/>
                <a:cs typeface="Arial"/>
              </a:rPr>
              <a:t>Từ </a:t>
            </a:r>
            <a:r>
              <a:rPr sz="2200" spc="-20" dirty="0">
                <a:solidFill>
                  <a:srgbClr val="585858"/>
                </a:solidFill>
                <a:latin typeface="Arial"/>
                <a:cs typeface="Arial"/>
              </a:rPr>
              <a:t>tác </a:t>
            </a:r>
            <a:r>
              <a:rPr sz="2200" spc="-15" dirty="0">
                <a:solidFill>
                  <a:srgbClr val="585858"/>
                </a:solidFill>
                <a:latin typeface="Arial"/>
                <a:cs typeface="Arial"/>
              </a:rPr>
              <a:t>nhân </a:t>
            </a:r>
            <a:r>
              <a:rPr sz="2200" spc="10" dirty="0">
                <a:solidFill>
                  <a:srgbClr val="585858"/>
                </a:solidFill>
                <a:latin typeface="Arial"/>
                <a:cs typeface="Arial"/>
              </a:rPr>
              <a:t>tới </a:t>
            </a:r>
            <a:r>
              <a:rPr sz="2200" spc="-110" dirty="0">
                <a:solidFill>
                  <a:srgbClr val="585858"/>
                </a:solidFill>
                <a:latin typeface="Arial"/>
                <a:cs typeface="Arial"/>
              </a:rPr>
              <a:t>Use</a:t>
            </a:r>
            <a:r>
              <a:rPr sz="2200" spc="-245" dirty="0">
                <a:solidFill>
                  <a:srgbClr val="585858"/>
                </a:solidFill>
                <a:latin typeface="Arial"/>
                <a:cs typeface="Arial"/>
              </a:rPr>
              <a:t> </a:t>
            </a:r>
            <a:r>
              <a:rPr sz="2200" spc="-150" dirty="0">
                <a:solidFill>
                  <a:srgbClr val="585858"/>
                </a:solidFill>
                <a:latin typeface="Arial"/>
                <a:cs typeface="Arial"/>
              </a:rPr>
              <a:t>Case</a:t>
            </a:r>
            <a:endParaRPr sz="2200">
              <a:latin typeface="Arial"/>
              <a:cs typeface="Arial"/>
            </a:endParaRPr>
          </a:p>
          <a:p>
            <a:pPr marL="560705" lvl="1" indent="-229235">
              <a:spcBef>
                <a:spcPts val="540"/>
              </a:spcBef>
              <a:buFont typeface="Georgia"/>
              <a:buChar char="−"/>
              <a:tabLst>
                <a:tab pos="561340" algn="l"/>
              </a:tabLst>
            </a:pPr>
            <a:r>
              <a:rPr sz="1900" spc="-90" dirty="0">
                <a:solidFill>
                  <a:srgbClr val="585858"/>
                </a:solidFill>
                <a:latin typeface="Arial"/>
                <a:cs typeface="Arial"/>
              </a:rPr>
              <a:t>Kích </a:t>
            </a:r>
            <a:r>
              <a:rPr sz="1900" spc="20" dirty="0">
                <a:solidFill>
                  <a:srgbClr val="585858"/>
                </a:solidFill>
                <a:latin typeface="Arial"/>
                <a:cs typeface="Arial"/>
              </a:rPr>
              <a:t>hoạt </a:t>
            </a:r>
            <a:r>
              <a:rPr sz="1900" spc="-95" dirty="0">
                <a:solidFill>
                  <a:srgbClr val="585858"/>
                </a:solidFill>
                <a:latin typeface="Arial"/>
                <a:cs typeface="Arial"/>
              </a:rPr>
              <a:t>Use</a:t>
            </a:r>
            <a:r>
              <a:rPr sz="1900" spc="40" dirty="0">
                <a:solidFill>
                  <a:srgbClr val="585858"/>
                </a:solidFill>
                <a:latin typeface="Arial"/>
                <a:cs typeface="Arial"/>
              </a:rPr>
              <a:t> </a:t>
            </a:r>
            <a:r>
              <a:rPr sz="1900" spc="-95" dirty="0">
                <a:solidFill>
                  <a:srgbClr val="585858"/>
                </a:solidFill>
                <a:latin typeface="Arial"/>
                <a:cs typeface="Arial"/>
              </a:rPr>
              <a:t>case</a:t>
            </a:r>
            <a:endParaRPr sz="1900">
              <a:latin typeface="Arial"/>
              <a:cs typeface="Arial"/>
            </a:endParaRPr>
          </a:p>
          <a:p>
            <a:pPr marL="560705" lvl="1" indent="-229235">
              <a:spcBef>
                <a:spcPts val="555"/>
              </a:spcBef>
              <a:buFont typeface="Georgia"/>
              <a:buChar char="−"/>
              <a:tabLst>
                <a:tab pos="561340" algn="l"/>
              </a:tabLst>
            </a:pPr>
            <a:r>
              <a:rPr sz="1900" spc="20" dirty="0">
                <a:solidFill>
                  <a:srgbClr val="585858"/>
                </a:solidFill>
                <a:latin typeface="Arial"/>
                <a:cs typeface="Arial"/>
              </a:rPr>
              <a:t>Hỏi </a:t>
            </a:r>
            <a:r>
              <a:rPr sz="1900" spc="50" dirty="0">
                <a:solidFill>
                  <a:srgbClr val="585858"/>
                </a:solidFill>
                <a:latin typeface="Arial"/>
                <a:cs typeface="Arial"/>
              </a:rPr>
              <a:t>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50" dirty="0">
                <a:solidFill>
                  <a:srgbClr val="585858"/>
                </a:solidFill>
                <a:latin typeface="Arial"/>
                <a:cs typeface="Arial"/>
              </a:rPr>
              <a:t>trong </a:t>
            </a:r>
            <a:r>
              <a:rPr sz="1900" spc="-25" dirty="0">
                <a:solidFill>
                  <a:srgbClr val="585858"/>
                </a:solidFill>
                <a:latin typeface="Arial"/>
                <a:cs typeface="Arial"/>
              </a:rPr>
              <a:t>hệ</a:t>
            </a:r>
            <a:r>
              <a:rPr sz="1900" spc="-20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560705" lvl="1" indent="-229235">
              <a:spcBef>
                <a:spcPts val="540"/>
              </a:spcBef>
              <a:buFont typeface="Georgia"/>
              <a:buChar char="−"/>
              <a:tabLst>
                <a:tab pos="561340" algn="l"/>
              </a:tabLst>
            </a:pPr>
            <a:r>
              <a:rPr sz="1900" spc="-75" dirty="0">
                <a:solidFill>
                  <a:srgbClr val="585858"/>
                </a:solidFill>
                <a:latin typeface="Arial"/>
                <a:cs typeface="Arial"/>
              </a:rPr>
              <a:t>Thay </a:t>
            </a:r>
            <a:r>
              <a:rPr sz="1900" spc="50" dirty="0">
                <a:solidFill>
                  <a:srgbClr val="585858"/>
                </a:solidFill>
                <a:latin typeface="Arial"/>
                <a:cs typeface="Arial"/>
              </a:rPr>
              <a:t>đổi 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50" dirty="0">
                <a:solidFill>
                  <a:srgbClr val="585858"/>
                </a:solidFill>
                <a:latin typeface="Arial"/>
                <a:cs typeface="Arial"/>
              </a:rPr>
              <a:t>trong </a:t>
            </a:r>
            <a:r>
              <a:rPr sz="1900" spc="-25" dirty="0">
                <a:solidFill>
                  <a:srgbClr val="585858"/>
                </a:solidFill>
                <a:latin typeface="Arial"/>
                <a:cs typeface="Arial"/>
              </a:rPr>
              <a:t>hệ</a:t>
            </a:r>
            <a:r>
              <a:rPr sz="1900" spc="-14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560705" marR="12700" lvl="1" indent="-228600">
              <a:lnSpc>
                <a:spcPts val="1820"/>
              </a:lnSpc>
              <a:spcBef>
                <a:spcPts val="985"/>
              </a:spcBef>
              <a:buFont typeface="Georgia"/>
              <a:buChar char="−"/>
              <a:tabLst>
                <a:tab pos="561340" algn="l"/>
              </a:tabLst>
            </a:pPr>
            <a:r>
              <a:rPr sz="1900" spc="-5" dirty="0">
                <a:solidFill>
                  <a:srgbClr val="585858"/>
                </a:solidFill>
                <a:latin typeface="Arial"/>
                <a:cs typeface="Arial"/>
              </a:rPr>
              <a:t>Thông báo cho </a:t>
            </a:r>
            <a:r>
              <a:rPr sz="1900" spc="-135" dirty="0">
                <a:solidFill>
                  <a:srgbClr val="585858"/>
                </a:solidFill>
                <a:latin typeface="Arial"/>
                <a:cs typeface="Arial"/>
              </a:rPr>
              <a:t>UC </a:t>
            </a:r>
            <a:r>
              <a:rPr sz="1900" spc="-55" dirty="0">
                <a:solidFill>
                  <a:srgbClr val="585858"/>
                </a:solidFill>
                <a:latin typeface="Arial"/>
                <a:cs typeface="Arial"/>
              </a:rPr>
              <a:t>về </a:t>
            </a:r>
            <a:r>
              <a:rPr sz="1900" spc="70" dirty="0">
                <a:solidFill>
                  <a:srgbClr val="585858"/>
                </a:solidFill>
                <a:latin typeface="Arial"/>
                <a:cs typeface="Arial"/>
              </a:rPr>
              <a:t>một </a:t>
            </a:r>
            <a:r>
              <a:rPr sz="1900" spc="-155" dirty="0">
                <a:solidFill>
                  <a:srgbClr val="585858"/>
                </a:solidFill>
                <a:latin typeface="Arial"/>
                <a:cs typeface="Arial"/>
              </a:rPr>
              <a:t>sự </a:t>
            </a:r>
            <a:r>
              <a:rPr sz="1900" spc="-10" dirty="0">
                <a:solidFill>
                  <a:srgbClr val="585858"/>
                </a:solidFill>
                <a:latin typeface="Arial"/>
                <a:cs typeface="Arial"/>
              </a:rPr>
              <a:t>kiện </a:t>
            </a:r>
            <a:r>
              <a:rPr sz="1900" spc="20" dirty="0">
                <a:solidFill>
                  <a:srgbClr val="585858"/>
                </a:solidFill>
                <a:latin typeface="Arial"/>
                <a:cs typeface="Arial"/>
              </a:rPr>
              <a:t>đặt </a:t>
            </a:r>
            <a:r>
              <a:rPr sz="1900" spc="35" dirty="0">
                <a:solidFill>
                  <a:srgbClr val="585858"/>
                </a:solidFill>
                <a:latin typeface="Arial"/>
                <a:cs typeface="Arial"/>
              </a:rPr>
              <a:t>biệt </a:t>
            </a:r>
            <a:r>
              <a:rPr sz="1900" spc="-15" dirty="0">
                <a:solidFill>
                  <a:srgbClr val="585858"/>
                </a:solidFill>
                <a:latin typeface="Arial"/>
                <a:cs typeface="Arial"/>
              </a:rPr>
              <a:t>nào </a:t>
            </a:r>
            <a:r>
              <a:rPr sz="1900" spc="55" dirty="0">
                <a:solidFill>
                  <a:srgbClr val="585858"/>
                </a:solidFill>
                <a:latin typeface="Arial"/>
                <a:cs typeface="Arial"/>
              </a:rPr>
              <a:t>đó </a:t>
            </a:r>
            <a:r>
              <a:rPr sz="1900" spc="-70" dirty="0">
                <a:solidFill>
                  <a:srgbClr val="585858"/>
                </a:solidFill>
                <a:latin typeface="Arial"/>
                <a:cs typeface="Arial"/>
              </a:rPr>
              <a:t>xảy </a:t>
            </a:r>
            <a:r>
              <a:rPr sz="1900" spc="-35" dirty="0">
                <a:solidFill>
                  <a:srgbClr val="585858"/>
                </a:solidFill>
                <a:latin typeface="Arial"/>
                <a:cs typeface="Arial"/>
              </a:rPr>
              <a:t>ra </a:t>
            </a:r>
            <a:r>
              <a:rPr sz="1900" spc="-40" dirty="0">
                <a:solidFill>
                  <a:srgbClr val="585858"/>
                </a:solidFill>
                <a:latin typeface="Arial"/>
                <a:cs typeface="Arial"/>
              </a:rPr>
              <a:t>với  </a:t>
            </a:r>
            <a:r>
              <a:rPr sz="1900" spc="-25" dirty="0">
                <a:solidFill>
                  <a:srgbClr val="585858"/>
                </a:solidFill>
                <a:latin typeface="Arial"/>
                <a:cs typeface="Arial"/>
              </a:rPr>
              <a:t>hệ</a:t>
            </a:r>
            <a:r>
              <a:rPr sz="1900" spc="-1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286385" indent="-274320">
              <a:spcBef>
                <a:spcPts val="1295"/>
              </a:spcBef>
              <a:buChar char="•"/>
              <a:tabLst>
                <a:tab pos="286385" algn="l"/>
                <a:tab pos="287020" algn="l"/>
              </a:tabLst>
            </a:pPr>
            <a:r>
              <a:rPr sz="2200" spc="-190" dirty="0">
                <a:solidFill>
                  <a:srgbClr val="585858"/>
                </a:solidFill>
                <a:latin typeface="Arial"/>
                <a:cs typeface="Arial"/>
              </a:rPr>
              <a:t>Từ </a:t>
            </a:r>
            <a:r>
              <a:rPr sz="2200" spc="-110" dirty="0">
                <a:solidFill>
                  <a:srgbClr val="585858"/>
                </a:solidFill>
                <a:latin typeface="Arial"/>
                <a:cs typeface="Arial"/>
              </a:rPr>
              <a:t>Use </a:t>
            </a:r>
            <a:r>
              <a:rPr sz="2200" spc="-150" dirty="0">
                <a:solidFill>
                  <a:srgbClr val="585858"/>
                </a:solidFill>
                <a:latin typeface="Arial"/>
                <a:cs typeface="Arial"/>
              </a:rPr>
              <a:t>Case </a:t>
            </a:r>
            <a:r>
              <a:rPr sz="2200" spc="10" dirty="0">
                <a:solidFill>
                  <a:srgbClr val="585858"/>
                </a:solidFill>
                <a:latin typeface="Arial"/>
                <a:cs typeface="Arial"/>
              </a:rPr>
              <a:t>tới </a:t>
            </a:r>
            <a:r>
              <a:rPr sz="2200" spc="-20" dirty="0">
                <a:solidFill>
                  <a:srgbClr val="585858"/>
                </a:solidFill>
                <a:latin typeface="Arial"/>
                <a:cs typeface="Arial"/>
              </a:rPr>
              <a:t>tác </a:t>
            </a:r>
            <a:r>
              <a:rPr sz="2200" spc="-40" dirty="0">
                <a:solidFill>
                  <a:srgbClr val="585858"/>
                </a:solidFill>
                <a:latin typeface="Arial"/>
                <a:cs typeface="Arial"/>
              </a:rPr>
              <a:t>nhân:</a:t>
            </a:r>
            <a:endParaRPr sz="2200">
              <a:latin typeface="Arial"/>
              <a:cs typeface="Arial"/>
            </a:endParaRPr>
          </a:p>
          <a:p>
            <a:pPr marL="560705" marR="5080" lvl="1" indent="-228600">
              <a:lnSpc>
                <a:spcPct val="80000"/>
              </a:lnSpc>
              <a:spcBef>
                <a:spcPts val="1010"/>
              </a:spcBef>
              <a:buFont typeface="Georgia"/>
              <a:buChar char="−"/>
              <a:tabLst>
                <a:tab pos="561340" algn="l"/>
              </a:tabLst>
            </a:pPr>
            <a:r>
              <a:rPr sz="1900" spc="-5" dirty="0">
                <a:solidFill>
                  <a:srgbClr val="585858"/>
                </a:solidFill>
                <a:latin typeface="Arial"/>
                <a:cs typeface="Arial"/>
              </a:rPr>
              <a:t>Nếu </a:t>
            </a:r>
            <a:r>
              <a:rPr sz="1900" spc="-45" dirty="0">
                <a:solidFill>
                  <a:srgbClr val="585858"/>
                </a:solidFill>
                <a:latin typeface="Arial"/>
                <a:cs typeface="Arial"/>
              </a:rPr>
              <a:t>như </a:t>
            </a:r>
            <a:r>
              <a:rPr sz="1900" spc="-10" dirty="0">
                <a:solidFill>
                  <a:srgbClr val="585858"/>
                </a:solidFill>
                <a:latin typeface="Arial"/>
                <a:cs typeface="Arial"/>
              </a:rPr>
              <a:t>có </a:t>
            </a:r>
            <a:r>
              <a:rPr sz="1900" spc="70" dirty="0">
                <a:solidFill>
                  <a:srgbClr val="585858"/>
                </a:solidFill>
                <a:latin typeface="Arial"/>
                <a:cs typeface="Arial"/>
              </a:rPr>
              <a:t>một </a:t>
            </a:r>
            <a:r>
              <a:rPr sz="1900" spc="10" dirty="0">
                <a:solidFill>
                  <a:srgbClr val="585858"/>
                </a:solidFill>
                <a:latin typeface="Arial"/>
                <a:cs typeface="Arial"/>
              </a:rPr>
              <a:t>điều </a:t>
            </a:r>
            <a:r>
              <a:rPr sz="1900" spc="-5" dirty="0">
                <a:solidFill>
                  <a:srgbClr val="585858"/>
                </a:solidFill>
                <a:latin typeface="Arial"/>
                <a:cs typeface="Arial"/>
              </a:rPr>
              <a:t>gì </a:t>
            </a:r>
            <a:r>
              <a:rPr sz="1900" spc="55" dirty="0">
                <a:solidFill>
                  <a:srgbClr val="585858"/>
                </a:solidFill>
                <a:latin typeface="Arial"/>
                <a:cs typeface="Arial"/>
              </a:rPr>
              <a:t>đó </a:t>
            </a:r>
            <a:r>
              <a:rPr sz="1900" spc="-70" dirty="0">
                <a:solidFill>
                  <a:srgbClr val="585858"/>
                </a:solidFill>
                <a:latin typeface="Arial"/>
                <a:cs typeface="Arial"/>
              </a:rPr>
              <a:t>xảy </a:t>
            </a:r>
            <a:r>
              <a:rPr sz="1900" spc="-35" dirty="0">
                <a:solidFill>
                  <a:srgbClr val="585858"/>
                </a:solidFill>
                <a:latin typeface="Arial"/>
                <a:cs typeface="Arial"/>
              </a:rPr>
              <a:t>ra </a:t>
            </a:r>
            <a:r>
              <a:rPr sz="1900" spc="-40" dirty="0">
                <a:solidFill>
                  <a:srgbClr val="585858"/>
                </a:solidFill>
                <a:latin typeface="Arial"/>
                <a:cs typeface="Arial"/>
              </a:rPr>
              <a:t>với </a:t>
            </a:r>
            <a:r>
              <a:rPr sz="1900" spc="-100" dirty="0">
                <a:solidFill>
                  <a:srgbClr val="585858"/>
                </a:solidFill>
                <a:latin typeface="Arial"/>
                <a:cs typeface="Arial"/>
              </a:rPr>
              <a:t>HT </a:t>
            </a:r>
            <a:r>
              <a:rPr sz="1900" spc="-85" dirty="0">
                <a:solidFill>
                  <a:srgbClr val="585858"/>
                </a:solidFill>
                <a:latin typeface="Arial"/>
                <a:cs typeface="Arial"/>
              </a:rPr>
              <a:t>và </a:t>
            </a:r>
            <a:r>
              <a:rPr sz="1900" spc="-20" dirty="0">
                <a:solidFill>
                  <a:srgbClr val="585858"/>
                </a:solidFill>
                <a:latin typeface="Arial"/>
                <a:cs typeface="Arial"/>
              </a:rPr>
              <a:t>tác </a:t>
            </a:r>
            <a:r>
              <a:rPr sz="1900" spc="-15" dirty="0">
                <a:solidFill>
                  <a:srgbClr val="585858"/>
                </a:solidFill>
                <a:latin typeface="Arial"/>
                <a:cs typeface="Arial"/>
              </a:rPr>
              <a:t>nhân </a:t>
            </a:r>
            <a:r>
              <a:rPr sz="1900" spc="55" dirty="0">
                <a:solidFill>
                  <a:srgbClr val="585858"/>
                </a:solidFill>
                <a:latin typeface="Arial"/>
                <a:cs typeface="Arial"/>
              </a:rPr>
              <a:t>đó </a:t>
            </a:r>
            <a:r>
              <a:rPr sz="1900" spc="-50" dirty="0">
                <a:solidFill>
                  <a:srgbClr val="585858"/>
                </a:solidFill>
                <a:latin typeface="Arial"/>
                <a:cs typeface="Arial"/>
              </a:rPr>
              <a:t>cần  </a:t>
            </a:r>
            <a:r>
              <a:rPr sz="1900" spc="-75" dirty="0">
                <a:solidFill>
                  <a:srgbClr val="585858"/>
                </a:solidFill>
                <a:latin typeface="Arial"/>
                <a:cs typeface="Arial"/>
              </a:rPr>
              <a:t>được </a:t>
            </a:r>
            <a:r>
              <a:rPr sz="1900" spc="35" dirty="0">
                <a:solidFill>
                  <a:srgbClr val="585858"/>
                </a:solidFill>
                <a:latin typeface="Arial"/>
                <a:cs typeface="Arial"/>
              </a:rPr>
              <a:t>biết </a:t>
            </a:r>
            <a:r>
              <a:rPr sz="1900" spc="-155" dirty="0">
                <a:solidFill>
                  <a:srgbClr val="585858"/>
                </a:solidFill>
                <a:latin typeface="Arial"/>
                <a:cs typeface="Arial"/>
              </a:rPr>
              <a:t>sự </a:t>
            </a:r>
            <a:r>
              <a:rPr sz="1900" spc="-10" dirty="0">
                <a:solidFill>
                  <a:srgbClr val="585858"/>
                </a:solidFill>
                <a:latin typeface="Arial"/>
                <a:cs typeface="Arial"/>
              </a:rPr>
              <a:t>kiện</a:t>
            </a:r>
            <a:r>
              <a:rPr sz="1900" spc="-200" dirty="0">
                <a:solidFill>
                  <a:srgbClr val="585858"/>
                </a:solidFill>
                <a:latin typeface="Arial"/>
                <a:cs typeface="Arial"/>
              </a:rPr>
              <a:t> </a:t>
            </a:r>
            <a:r>
              <a:rPr sz="1900" spc="55" dirty="0">
                <a:solidFill>
                  <a:srgbClr val="585858"/>
                </a:solidFill>
                <a:latin typeface="Arial"/>
                <a:cs typeface="Arial"/>
              </a:rPr>
              <a:t>đó</a:t>
            </a:r>
            <a:endParaRPr sz="1900">
              <a:latin typeface="Arial"/>
              <a:cs typeface="Arial"/>
            </a:endParaRPr>
          </a:p>
          <a:p>
            <a:pPr marL="560705" marR="194310" lvl="1" indent="-228600">
              <a:lnSpc>
                <a:spcPts val="1820"/>
              </a:lnSpc>
              <a:spcBef>
                <a:spcPts val="980"/>
              </a:spcBef>
              <a:buFont typeface="Georgia"/>
              <a:buChar char="−"/>
              <a:tabLst>
                <a:tab pos="561340" algn="l"/>
              </a:tabLst>
            </a:pPr>
            <a:r>
              <a:rPr sz="1900" spc="-135" dirty="0">
                <a:solidFill>
                  <a:srgbClr val="585858"/>
                </a:solidFill>
                <a:latin typeface="Arial"/>
                <a:cs typeface="Arial"/>
              </a:rPr>
              <a:t>UC </a:t>
            </a:r>
            <a:r>
              <a:rPr sz="1900" spc="50" dirty="0">
                <a:solidFill>
                  <a:srgbClr val="585858"/>
                </a:solidFill>
                <a:latin typeface="Arial"/>
                <a:cs typeface="Arial"/>
              </a:rPr>
              <a:t>đôi </a:t>
            </a:r>
            <a:r>
              <a:rPr sz="1900" spc="10" dirty="0">
                <a:solidFill>
                  <a:srgbClr val="585858"/>
                </a:solidFill>
                <a:latin typeface="Arial"/>
                <a:cs typeface="Arial"/>
              </a:rPr>
              <a:t>khi </a:t>
            </a:r>
            <a:r>
              <a:rPr sz="1900" spc="-50" dirty="0">
                <a:solidFill>
                  <a:srgbClr val="585858"/>
                </a:solidFill>
                <a:latin typeface="Arial"/>
                <a:cs typeface="Arial"/>
              </a:rPr>
              <a:t>cần </a:t>
            </a:r>
            <a:r>
              <a:rPr sz="1900" spc="35" dirty="0">
                <a:solidFill>
                  <a:srgbClr val="585858"/>
                </a:solidFill>
                <a:latin typeface="Arial"/>
                <a:cs typeface="Arial"/>
              </a:rPr>
              <a:t>hỏi </a:t>
            </a:r>
            <a:r>
              <a:rPr sz="1900" spc="50" dirty="0">
                <a:solidFill>
                  <a:srgbClr val="585858"/>
                </a:solidFill>
                <a:latin typeface="Arial"/>
                <a:cs typeface="Arial"/>
              </a:rPr>
              <a:t>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25" dirty="0">
                <a:solidFill>
                  <a:srgbClr val="585858"/>
                </a:solidFill>
                <a:latin typeface="Arial"/>
                <a:cs typeface="Arial"/>
              </a:rPr>
              <a:t>từ </a:t>
            </a:r>
            <a:r>
              <a:rPr sz="1900" spc="65" dirty="0">
                <a:solidFill>
                  <a:srgbClr val="585858"/>
                </a:solidFill>
                <a:latin typeface="Arial"/>
                <a:cs typeface="Arial"/>
              </a:rPr>
              <a:t>một </a:t>
            </a:r>
            <a:r>
              <a:rPr sz="1900" spc="-20" dirty="0">
                <a:solidFill>
                  <a:srgbClr val="585858"/>
                </a:solidFill>
                <a:latin typeface="Arial"/>
                <a:cs typeface="Arial"/>
              </a:rPr>
              <a:t>tác </a:t>
            </a:r>
            <a:r>
              <a:rPr sz="1900" spc="-15" dirty="0">
                <a:solidFill>
                  <a:srgbClr val="585858"/>
                </a:solidFill>
                <a:latin typeface="Arial"/>
                <a:cs typeface="Arial"/>
              </a:rPr>
              <a:t>nhân </a:t>
            </a:r>
            <a:r>
              <a:rPr sz="1900" spc="-45" dirty="0">
                <a:solidFill>
                  <a:srgbClr val="585858"/>
                </a:solidFill>
                <a:latin typeface="Arial"/>
                <a:cs typeface="Arial"/>
              </a:rPr>
              <a:t>trước  </a:t>
            </a:r>
            <a:r>
              <a:rPr sz="1900" spc="10" dirty="0">
                <a:solidFill>
                  <a:srgbClr val="585858"/>
                </a:solidFill>
                <a:latin typeface="Arial"/>
                <a:cs typeface="Arial"/>
              </a:rPr>
              <a:t>khi </a:t>
            </a:r>
            <a:r>
              <a:rPr sz="1900" spc="-135" dirty="0">
                <a:solidFill>
                  <a:srgbClr val="585858"/>
                </a:solidFill>
                <a:latin typeface="Arial"/>
                <a:cs typeface="Arial"/>
              </a:rPr>
              <a:t>UC </a:t>
            </a:r>
            <a:r>
              <a:rPr sz="1900" spc="55" dirty="0">
                <a:solidFill>
                  <a:srgbClr val="585858"/>
                </a:solidFill>
                <a:latin typeface="Arial"/>
                <a:cs typeface="Arial"/>
              </a:rPr>
              <a:t>đó </a:t>
            </a:r>
            <a:r>
              <a:rPr sz="1900" spc="-65" dirty="0">
                <a:solidFill>
                  <a:srgbClr val="585858"/>
                </a:solidFill>
                <a:latin typeface="Arial"/>
                <a:cs typeface="Arial"/>
              </a:rPr>
              <a:t>đưa </a:t>
            </a:r>
            <a:r>
              <a:rPr sz="1900" spc="-35" dirty="0">
                <a:solidFill>
                  <a:srgbClr val="585858"/>
                </a:solidFill>
                <a:latin typeface="Arial"/>
                <a:cs typeface="Arial"/>
              </a:rPr>
              <a:t>ra </a:t>
            </a:r>
            <a:r>
              <a:rPr sz="1900" spc="70" dirty="0">
                <a:solidFill>
                  <a:srgbClr val="585858"/>
                </a:solidFill>
                <a:latin typeface="Arial"/>
                <a:cs typeface="Arial"/>
              </a:rPr>
              <a:t>một </a:t>
            </a:r>
            <a:r>
              <a:rPr sz="1900" spc="15" dirty="0">
                <a:solidFill>
                  <a:srgbClr val="585858"/>
                </a:solidFill>
                <a:latin typeface="Arial"/>
                <a:cs typeface="Arial"/>
              </a:rPr>
              <a:t>quyết</a:t>
            </a:r>
            <a:r>
              <a:rPr sz="1900" spc="105" dirty="0">
                <a:solidFill>
                  <a:srgbClr val="585858"/>
                </a:solidFill>
                <a:latin typeface="Arial"/>
                <a:cs typeface="Arial"/>
              </a:rPr>
              <a:t> </a:t>
            </a:r>
            <a:r>
              <a:rPr sz="1900" spc="25" dirty="0">
                <a:solidFill>
                  <a:srgbClr val="585858"/>
                </a:solidFill>
                <a:latin typeface="Arial"/>
                <a:cs typeface="Arial"/>
              </a:rPr>
              <a:t>định</a:t>
            </a:r>
            <a:endParaRPr sz="1900">
              <a:latin typeface="Arial"/>
              <a:cs typeface="Arial"/>
            </a:endParaRPr>
          </a:p>
        </p:txBody>
      </p:sp>
    </p:spTree>
    <p:extLst>
      <p:ext uri="{BB962C8B-B14F-4D97-AF65-F5344CB8AC3E}">
        <p14:creationId xmlns:p14="http://schemas.microsoft.com/office/powerpoint/2010/main" val="31285914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625800"/>
            <a:ext cx="2230755" cy="250380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25" dirty="0">
                <a:solidFill>
                  <a:srgbClr val="585858"/>
                </a:solidFill>
                <a:latin typeface="Arial"/>
                <a:cs typeface="Arial"/>
              </a:rPr>
              <a:t>Generalization</a:t>
            </a:r>
            <a:endParaRPr sz="2400">
              <a:latin typeface="Arial"/>
              <a:cs typeface="Arial"/>
            </a:endParaRPr>
          </a:p>
          <a:p>
            <a:pPr marL="286385" indent="-274320">
              <a:spcBef>
                <a:spcPts val="1510"/>
              </a:spcBef>
              <a:buChar char="•"/>
              <a:tabLst>
                <a:tab pos="286385" algn="l"/>
                <a:tab pos="287020" algn="l"/>
              </a:tabLst>
            </a:pPr>
            <a:r>
              <a:rPr sz="2400" spc="85" dirty="0">
                <a:solidFill>
                  <a:srgbClr val="585858"/>
                </a:solidFill>
                <a:latin typeface="Arial"/>
                <a:cs typeface="Arial"/>
              </a:rPr>
              <a:t>&lt;&lt;include&gt;&gt;</a:t>
            </a:r>
            <a:endParaRPr sz="2400">
              <a:latin typeface="Arial"/>
              <a:cs typeface="Arial"/>
            </a:endParaRPr>
          </a:p>
          <a:p>
            <a:pPr marL="560705" lvl="1" indent="-229235">
              <a:spcBef>
                <a:spcPts val="775"/>
              </a:spcBef>
              <a:buFont typeface="Georgia"/>
              <a:buChar char="−"/>
              <a:tabLst>
                <a:tab pos="561340" algn="l"/>
              </a:tabLst>
            </a:pPr>
            <a:r>
              <a:rPr sz="2000" spc="-55" dirty="0">
                <a:solidFill>
                  <a:srgbClr val="585858"/>
                </a:solidFill>
                <a:latin typeface="Arial"/>
                <a:cs typeface="Arial"/>
              </a:rPr>
              <a:t>always</a:t>
            </a:r>
            <a:r>
              <a:rPr sz="2000" spc="-40" dirty="0">
                <a:solidFill>
                  <a:srgbClr val="585858"/>
                </a:solidFill>
                <a:latin typeface="Arial"/>
                <a:cs typeface="Arial"/>
              </a:rPr>
              <a:t> </a:t>
            </a:r>
            <a:r>
              <a:rPr sz="2000" spc="-65" dirty="0">
                <a:solidFill>
                  <a:srgbClr val="585858"/>
                </a:solidFill>
                <a:latin typeface="Arial"/>
                <a:cs typeface="Arial"/>
              </a:rPr>
              <a:t>use</a:t>
            </a:r>
            <a:endParaRPr sz="2000">
              <a:latin typeface="Arial"/>
              <a:cs typeface="Arial"/>
            </a:endParaRPr>
          </a:p>
          <a:p>
            <a:pPr marL="286385" indent="-274320">
              <a:spcBef>
                <a:spcPts val="1495"/>
              </a:spcBef>
              <a:buChar char="•"/>
              <a:tabLst>
                <a:tab pos="286385" algn="l"/>
                <a:tab pos="287020" algn="l"/>
              </a:tabLst>
            </a:pPr>
            <a:r>
              <a:rPr sz="2400" spc="90" dirty="0">
                <a:solidFill>
                  <a:srgbClr val="585858"/>
                </a:solidFill>
                <a:latin typeface="Arial"/>
                <a:cs typeface="Arial"/>
              </a:rPr>
              <a:t>&lt;&lt;extend&gt;&gt;</a:t>
            </a:r>
            <a:endParaRPr sz="2400">
              <a:latin typeface="Arial"/>
              <a:cs typeface="Arial"/>
            </a:endParaRPr>
          </a:p>
          <a:p>
            <a:pPr marL="560705" lvl="1" indent="-229235">
              <a:spcBef>
                <a:spcPts val="775"/>
              </a:spcBef>
              <a:buFont typeface="Georgia"/>
              <a:buChar char="−"/>
              <a:tabLst>
                <a:tab pos="561340" algn="l"/>
              </a:tabLst>
            </a:pPr>
            <a:r>
              <a:rPr sz="2000" spc="5" dirty="0">
                <a:solidFill>
                  <a:srgbClr val="585858"/>
                </a:solidFill>
                <a:latin typeface="Arial"/>
                <a:cs typeface="Arial"/>
              </a:rPr>
              <a:t>sometime</a:t>
            </a:r>
            <a:r>
              <a:rPr sz="2000" spc="-45" dirty="0">
                <a:solidFill>
                  <a:srgbClr val="585858"/>
                </a:solidFill>
                <a:latin typeface="Arial"/>
                <a:cs typeface="Arial"/>
              </a:rPr>
              <a:t> </a:t>
            </a:r>
            <a:r>
              <a:rPr sz="2000" spc="-65" dirty="0">
                <a:solidFill>
                  <a:srgbClr val="585858"/>
                </a:solidFill>
                <a:latin typeface="Arial"/>
                <a:cs typeface="Arial"/>
              </a:rPr>
              <a:t>use</a:t>
            </a:r>
            <a:endParaRPr sz="2000">
              <a:latin typeface="Arial"/>
              <a:cs typeface="Arial"/>
            </a:endParaRPr>
          </a:p>
        </p:txBody>
      </p:sp>
      <p:sp>
        <p:nvSpPr>
          <p:cNvPr id="3" name="object 3"/>
          <p:cNvSpPr txBox="1">
            <a:spLocks noGrp="1"/>
          </p:cNvSpPr>
          <p:nvPr>
            <p:ph type="title"/>
          </p:nvPr>
        </p:nvSpPr>
        <p:spPr>
          <a:xfrm>
            <a:off x="2574443" y="730708"/>
            <a:ext cx="3855085" cy="567463"/>
          </a:xfrm>
          <a:prstGeom prst="rect">
            <a:avLst/>
          </a:prstGeom>
        </p:spPr>
        <p:txBody>
          <a:bodyPr vert="horz" wrap="square" lIns="0" tIns="13335" rIns="0" bIns="0" rtlCol="0" anchor="t">
            <a:spAutoFit/>
          </a:bodyPr>
          <a:lstStyle/>
          <a:p>
            <a:pPr marL="12700">
              <a:spcBef>
                <a:spcPts val="105"/>
              </a:spcBef>
            </a:pPr>
            <a:r>
              <a:rPr spc="150" dirty="0"/>
              <a:t>Giữa</a:t>
            </a:r>
            <a:r>
              <a:rPr spc="-360" dirty="0"/>
              <a:t> </a:t>
            </a:r>
            <a:r>
              <a:rPr spc="310" dirty="0"/>
              <a:t>các</a:t>
            </a:r>
            <a:r>
              <a:rPr spc="-340" dirty="0"/>
              <a:t> </a:t>
            </a:r>
            <a:r>
              <a:rPr spc="45" dirty="0"/>
              <a:t>use</a:t>
            </a:r>
            <a:r>
              <a:rPr spc="-355" dirty="0"/>
              <a:t> </a:t>
            </a:r>
            <a:r>
              <a:rPr spc="160" dirty="0"/>
              <a:t>case</a:t>
            </a:r>
          </a:p>
        </p:txBody>
      </p:sp>
      <p:grpSp>
        <p:nvGrpSpPr>
          <p:cNvPr id="4" name="object 4"/>
          <p:cNvGrpSpPr/>
          <p:nvPr/>
        </p:nvGrpSpPr>
        <p:grpSpPr>
          <a:xfrm>
            <a:off x="5130864" y="1819338"/>
            <a:ext cx="5241925" cy="3752850"/>
            <a:chOff x="3606863" y="1819338"/>
            <a:chExt cx="5241925" cy="3752850"/>
          </a:xfrm>
        </p:grpSpPr>
        <p:sp>
          <p:nvSpPr>
            <p:cNvPr id="5" name="object 5"/>
            <p:cNvSpPr/>
            <p:nvPr/>
          </p:nvSpPr>
          <p:spPr>
            <a:xfrm>
              <a:off x="3616452" y="1828800"/>
              <a:ext cx="5222748" cy="37338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611626" y="1824101"/>
              <a:ext cx="5232400" cy="3743325"/>
            </a:xfrm>
            <a:custGeom>
              <a:avLst/>
              <a:gdLst/>
              <a:ahLst/>
              <a:cxnLst/>
              <a:rect l="l" t="t" r="r" b="b"/>
              <a:pathLst>
                <a:path w="5232400" h="3743325">
                  <a:moveTo>
                    <a:pt x="0" y="3743325"/>
                  </a:moveTo>
                  <a:lnTo>
                    <a:pt x="5232273" y="3743325"/>
                  </a:lnTo>
                  <a:lnTo>
                    <a:pt x="5232273" y="0"/>
                  </a:lnTo>
                  <a:lnTo>
                    <a:pt x="0" y="0"/>
                  </a:lnTo>
                  <a:lnTo>
                    <a:pt x="0" y="3743325"/>
                  </a:lnTo>
                  <a:close/>
                </a:path>
              </a:pathLst>
            </a:custGeom>
            <a:ln w="9525">
              <a:solidFill>
                <a:srgbClr val="000000"/>
              </a:solidFill>
            </a:ln>
          </p:spPr>
          <p:txBody>
            <a:bodyPr wrap="square" lIns="0" tIns="0" rIns="0" bIns="0" rtlCol="0"/>
            <a:lstStyle/>
            <a:p>
              <a:endParaRPr/>
            </a:p>
          </p:txBody>
        </p:sp>
      </p:gr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56</a:t>
            </a:fld>
            <a:endParaRPr spc="-90" dirty="0"/>
          </a:p>
        </p:txBody>
      </p:sp>
    </p:spTree>
    <p:extLst>
      <p:ext uri="{BB962C8B-B14F-4D97-AF65-F5344CB8AC3E}">
        <p14:creationId xmlns:p14="http://schemas.microsoft.com/office/powerpoint/2010/main" val="2116892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524000"/>
            <a:ext cx="6830777" cy="4288353"/>
          </a:xfrm>
          <a:prstGeom prst="rect">
            <a:avLst/>
          </a:prstGeom>
        </p:spPr>
        <p:txBody>
          <a:bodyPr vert="horz" wrap="square" lIns="0" tIns="12700" rIns="0" bIns="0" rtlCol="0">
            <a:spAutoFit/>
          </a:bodyPr>
          <a:lstStyle/>
          <a:p>
            <a:pPr algn="just">
              <a:spcAft>
                <a:spcPts val="600"/>
              </a:spcAft>
            </a:pPr>
            <a:r>
              <a:rPr lang="en-US" sz="2400" dirty="0"/>
              <a:t>Include </a:t>
            </a:r>
            <a:r>
              <a:rPr lang="en-US" sz="2400" dirty="0" err="1"/>
              <a:t>nghĩa</a:t>
            </a:r>
            <a:r>
              <a:rPr lang="en-US" sz="2400" dirty="0"/>
              <a:t> </a:t>
            </a:r>
            <a:r>
              <a:rPr lang="en-US" sz="2400" dirty="0" err="1"/>
              <a:t>là</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b="1" dirty="0"/>
              <a:t> </a:t>
            </a:r>
            <a:r>
              <a:rPr lang="en-US" sz="2400" b="1" dirty="0" err="1"/>
              <a:t>bắt</a:t>
            </a:r>
            <a:r>
              <a:rPr lang="en-US" sz="2400" b="1" dirty="0"/>
              <a:t> </a:t>
            </a:r>
            <a:r>
              <a:rPr lang="en-US" sz="2400" b="1" dirty="0" err="1"/>
              <a:t>buộc</a:t>
            </a:r>
            <a:r>
              <a:rPr lang="en-US" sz="2400" b="1" dirty="0"/>
              <a:t> </a:t>
            </a:r>
            <a:r>
              <a:rPr lang="en-US" sz="2400" b="1" dirty="0" err="1"/>
              <a:t>phải</a:t>
            </a:r>
            <a:r>
              <a:rPr lang="en-US" sz="2400" b="1" dirty="0"/>
              <a:t> </a:t>
            </a:r>
            <a:r>
              <a:rPr lang="en-US" sz="2400" b="1" dirty="0" err="1"/>
              <a:t>có</a:t>
            </a:r>
            <a:r>
              <a:rPr lang="en-US" sz="2400" dirty="0"/>
              <a:t> </a:t>
            </a:r>
            <a:r>
              <a:rPr lang="en-US" sz="2400" dirty="0" err="1"/>
              <a:t>giữa</a:t>
            </a:r>
            <a:r>
              <a:rPr lang="en-US" sz="2400" dirty="0"/>
              <a:t> </a:t>
            </a:r>
            <a:r>
              <a:rPr lang="en-US" sz="2400" dirty="0" err="1"/>
              <a:t>các</a:t>
            </a:r>
            <a:r>
              <a:rPr lang="en-US" sz="2400" dirty="0"/>
              <a:t> Use Case </a:t>
            </a:r>
            <a:r>
              <a:rPr lang="en-US" sz="2400" dirty="0" err="1"/>
              <a:t>với</a:t>
            </a:r>
            <a:r>
              <a:rPr lang="en-US" sz="2400" dirty="0"/>
              <a:t> </a:t>
            </a:r>
            <a:r>
              <a:rPr lang="en-US" sz="2400" dirty="0" err="1"/>
              <a:t>nhau</a:t>
            </a:r>
            <a:r>
              <a:rPr lang="en-US" sz="2400" dirty="0"/>
              <a:t>.</a:t>
            </a:r>
          </a:p>
          <a:p>
            <a:pPr algn="just">
              <a:spcAft>
                <a:spcPts val="600"/>
              </a:spcAft>
            </a:pPr>
            <a:r>
              <a:rPr lang="en-US" sz="2400" dirty="0" err="1"/>
              <a:t>Xét</a:t>
            </a:r>
            <a:r>
              <a:rPr lang="en-US" sz="2400" dirty="0"/>
              <a:t> </a:t>
            </a:r>
            <a:r>
              <a:rPr lang="en-US" sz="2400" dirty="0" err="1"/>
              <a:t>về</a:t>
            </a:r>
            <a:r>
              <a:rPr lang="en-US" sz="2400" dirty="0"/>
              <a:t> </a:t>
            </a:r>
            <a:r>
              <a:rPr lang="en-US" sz="2400" dirty="0" err="1"/>
              <a:t>nghĩa</a:t>
            </a:r>
            <a:r>
              <a:rPr lang="en-US" sz="2400" dirty="0"/>
              <a:t>, Include </a:t>
            </a:r>
            <a:r>
              <a:rPr lang="en-US" sz="2400" dirty="0" err="1"/>
              <a:t>nghĩa</a:t>
            </a:r>
            <a:r>
              <a:rPr lang="en-US" sz="2400" dirty="0"/>
              <a:t> </a:t>
            </a:r>
            <a:r>
              <a:rPr lang="en-US" sz="2400" dirty="0" err="1"/>
              <a:t>là</a:t>
            </a:r>
            <a:r>
              <a:rPr lang="en-US" sz="2400" dirty="0"/>
              <a:t> </a:t>
            </a:r>
            <a:r>
              <a:rPr lang="en-US" sz="2400" i="1" dirty="0" err="1"/>
              <a:t>bao</a:t>
            </a:r>
            <a:r>
              <a:rPr lang="en-US" sz="2400" i="1" dirty="0"/>
              <a:t> </a:t>
            </a:r>
            <a:r>
              <a:rPr lang="en-US" sz="2400" i="1" dirty="0" err="1"/>
              <a:t>gồm</a:t>
            </a:r>
            <a:r>
              <a:rPr lang="en-US" sz="2400" dirty="0"/>
              <a:t>, </a:t>
            </a:r>
            <a:r>
              <a:rPr lang="en-US" sz="2400" dirty="0" err="1"/>
              <a:t>tức</a:t>
            </a:r>
            <a:r>
              <a:rPr lang="en-US" sz="2400" dirty="0"/>
              <a:t> </a:t>
            </a:r>
            <a:r>
              <a:rPr lang="en-US" sz="2400" dirty="0" err="1"/>
              <a:t>nếu</a:t>
            </a:r>
            <a:r>
              <a:rPr lang="en-US" sz="2400" dirty="0"/>
              <a:t> Use Case A </a:t>
            </a:r>
            <a:r>
              <a:rPr lang="en-US" sz="2400" dirty="0" err="1"/>
              <a:t>có</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include Use Case B, </a:t>
            </a:r>
            <a:r>
              <a:rPr lang="en-US" sz="2400" dirty="0" err="1"/>
              <a:t>thì</a:t>
            </a:r>
            <a:r>
              <a:rPr lang="en-US" sz="2400" dirty="0"/>
              <a:t> </a:t>
            </a:r>
            <a:r>
              <a:rPr lang="en-US" sz="2400" dirty="0" err="1"/>
              <a:t>nghĩa</a:t>
            </a:r>
            <a:r>
              <a:rPr lang="en-US" sz="2400" dirty="0"/>
              <a:t> </a:t>
            </a:r>
            <a:r>
              <a:rPr lang="en-US" sz="2400" dirty="0" err="1"/>
              <a:t>là</a:t>
            </a:r>
            <a:r>
              <a:rPr lang="en-US" sz="2400" dirty="0"/>
              <a:t>: </a:t>
            </a:r>
            <a:r>
              <a:rPr lang="en-US" sz="2400" b="1" dirty="0"/>
              <a:t>Use Case A </a:t>
            </a:r>
            <a:r>
              <a:rPr lang="en-US" sz="2400" b="1" dirty="0" err="1"/>
              <a:t>bao</a:t>
            </a:r>
            <a:r>
              <a:rPr lang="en-US" sz="2400" b="1" dirty="0"/>
              <a:t> </a:t>
            </a:r>
            <a:r>
              <a:rPr lang="en-US" sz="2400" b="1" dirty="0" err="1"/>
              <a:t>gồm</a:t>
            </a:r>
            <a:r>
              <a:rPr lang="en-US" sz="2400" b="1" dirty="0"/>
              <a:t> Use Case B.</a:t>
            </a:r>
            <a:r>
              <a:rPr lang="en-US" sz="2400" dirty="0"/>
              <a:t> </a:t>
            </a:r>
            <a:r>
              <a:rPr lang="en-US" sz="2400" i="1" dirty="0" err="1"/>
              <a:t>Để</a:t>
            </a:r>
            <a:r>
              <a:rPr lang="en-US" sz="2400" i="1" dirty="0"/>
              <a:t> Use Case A </a:t>
            </a:r>
            <a:r>
              <a:rPr lang="en-US" sz="2400" i="1" dirty="0" err="1"/>
              <a:t>xảy</a:t>
            </a:r>
            <a:r>
              <a:rPr lang="en-US" sz="2400" i="1" dirty="0"/>
              <a:t> </a:t>
            </a:r>
            <a:r>
              <a:rPr lang="en-US" sz="2400" i="1" dirty="0" err="1"/>
              <a:t>ra</a:t>
            </a:r>
            <a:r>
              <a:rPr lang="en-US" sz="2400" i="1" dirty="0"/>
              <a:t>, </a:t>
            </a:r>
            <a:r>
              <a:rPr lang="en-US" sz="2400" i="1" dirty="0" err="1"/>
              <a:t>thì</a:t>
            </a:r>
            <a:r>
              <a:rPr lang="en-US" sz="2400" i="1" dirty="0"/>
              <a:t> Use Case B </a:t>
            </a:r>
            <a:r>
              <a:rPr lang="en-US" sz="2400" i="1" dirty="0" err="1"/>
              <a:t>phải</a:t>
            </a:r>
            <a:r>
              <a:rPr lang="en-US" sz="2400" i="1" dirty="0"/>
              <a:t> </a:t>
            </a:r>
            <a:r>
              <a:rPr lang="en-US" sz="2400" i="1" dirty="0" err="1"/>
              <a:t>đạt</a:t>
            </a:r>
            <a:r>
              <a:rPr lang="en-US" sz="2400" i="1" dirty="0"/>
              <a:t> </a:t>
            </a:r>
            <a:r>
              <a:rPr lang="en-US" sz="2400" i="1" dirty="0" err="1"/>
              <a:t>được</a:t>
            </a:r>
            <a:r>
              <a:rPr lang="en-US" sz="2400" i="1" dirty="0"/>
              <a:t>.</a:t>
            </a:r>
            <a:endParaRPr lang="en-US" sz="2400" dirty="0"/>
          </a:p>
          <a:p>
            <a:pPr marL="12065" marR="5080" algn="just">
              <a:lnSpc>
                <a:spcPts val="2590"/>
              </a:lnSpc>
              <a:spcBef>
                <a:spcPts val="1839"/>
              </a:spcBef>
              <a:spcAft>
                <a:spcPts val="600"/>
              </a:spcAft>
              <a:tabLst>
                <a:tab pos="286385" algn="l"/>
                <a:tab pos="287020" algn="l"/>
              </a:tabLst>
            </a:pPr>
            <a:r>
              <a:rPr sz="2400" spc="-135" dirty="0" err="1">
                <a:solidFill>
                  <a:srgbClr val="585858"/>
                </a:solidFill>
                <a:latin typeface="Arial"/>
                <a:cs typeface="Arial"/>
              </a:rPr>
              <a:t>Chức</a:t>
            </a:r>
            <a:r>
              <a:rPr sz="2400" spc="-135" dirty="0">
                <a:solidFill>
                  <a:srgbClr val="585858"/>
                </a:solidFill>
                <a:latin typeface="Arial"/>
                <a:cs typeface="Arial"/>
              </a:rPr>
              <a:t> </a:t>
            </a:r>
            <a:r>
              <a:rPr sz="2400" dirty="0">
                <a:solidFill>
                  <a:srgbClr val="585858"/>
                </a:solidFill>
                <a:latin typeface="Arial"/>
                <a:cs typeface="Arial"/>
              </a:rPr>
              <a:t>năng </a:t>
            </a:r>
            <a:r>
              <a:rPr sz="2400" spc="-65" dirty="0">
                <a:solidFill>
                  <a:srgbClr val="585858"/>
                </a:solidFill>
                <a:latin typeface="Arial"/>
                <a:cs typeface="Arial"/>
              </a:rPr>
              <a:t>của </a:t>
            </a:r>
            <a:r>
              <a:rPr sz="2400" spc="-170" dirty="0">
                <a:solidFill>
                  <a:srgbClr val="585858"/>
                </a:solidFill>
                <a:latin typeface="Arial"/>
                <a:cs typeface="Arial"/>
              </a:rPr>
              <a:t>UC </a:t>
            </a:r>
            <a:r>
              <a:rPr sz="2400" spc="-15" dirty="0">
                <a:solidFill>
                  <a:srgbClr val="585858"/>
                </a:solidFill>
                <a:latin typeface="Arial"/>
                <a:cs typeface="Arial"/>
              </a:rPr>
              <a:t>Inclusion </a:t>
            </a:r>
            <a:r>
              <a:rPr sz="2400" spc="-135" dirty="0">
                <a:solidFill>
                  <a:srgbClr val="585858"/>
                </a:solidFill>
                <a:latin typeface="Arial"/>
                <a:cs typeface="Arial"/>
              </a:rPr>
              <a:t>sẽ </a:t>
            </a:r>
            <a:r>
              <a:rPr sz="2400" spc="-90" dirty="0">
                <a:solidFill>
                  <a:srgbClr val="585858"/>
                </a:solidFill>
                <a:latin typeface="Arial"/>
                <a:cs typeface="Arial"/>
              </a:rPr>
              <a:t>được </a:t>
            </a:r>
            <a:r>
              <a:rPr sz="2400" spc="65" dirty="0">
                <a:solidFill>
                  <a:srgbClr val="585858"/>
                </a:solidFill>
                <a:latin typeface="Arial"/>
                <a:cs typeface="Arial"/>
              </a:rPr>
              <a:t>gọi trong  </a:t>
            </a:r>
            <a:r>
              <a:rPr sz="2400" spc="-170" dirty="0">
                <a:solidFill>
                  <a:srgbClr val="585858"/>
                </a:solidFill>
                <a:latin typeface="Arial"/>
                <a:cs typeface="Arial"/>
              </a:rPr>
              <a:t>UC</a:t>
            </a:r>
            <a:r>
              <a:rPr sz="2400" spc="-10" dirty="0">
                <a:solidFill>
                  <a:srgbClr val="585858"/>
                </a:solidFill>
                <a:latin typeface="Arial"/>
                <a:cs typeface="Arial"/>
              </a:rPr>
              <a:t> </a:t>
            </a:r>
            <a:r>
              <a:rPr sz="2400" spc="-155" dirty="0">
                <a:solidFill>
                  <a:srgbClr val="585858"/>
                </a:solidFill>
                <a:latin typeface="Arial"/>
                <a:cs typeface="Arial"/>
              </a:rPr>
              <a:t>Base</a:t>
            </a:r>
            <a:endParaRPr sz="2400" dirty="0">
              <a:latin typeface="Arial"/>
              <a:cs typeface="Arial"/>
            </a:endParaRPr>
          </a:p>
          <a:p>
            <a:pPr marL="12065" algn="just">
              <a:spcBef>
                <a:spcPts val="1480"/>
              </a:spcBef>
              <a:spcAft>
                <a:spcPts val="600"/>
              </a:spcAft>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stereotype </a:t>
            </a:r>
            <a:r>
              <a:rPr sz="2400" spc="-40" dirty="0">
                <a:solidFill>
                  <a:srgbClr val="585858"/>
                </a:solidFill>
                <a:latin typeface="Arial"/>
                <a:cs typeface="Arial"/>
              </a:rPr>
              <a:t>là</a:t>
            </a:r>
            <a:r>
              <a:rPr sz="2400" spc="-240" dirty="0">
                <a:solidFill>
                  <a:srgbClr val="585858"/>
                </a:solidFill>
                <a:latin typeface="Arial"/>
                <a:cs typeface="Arial"/>
              </a:rPr>
              <a:t> </a:t>
            </a:r>
            <a:r>
              <a:rPr sz="2400" spc="85" dirty="0">
                <a:solidFill>
                  <a:srgbClr val="585858"/>
                </a:solidFill>
                <a:latin typeface="Arial"/>
                <a:cs typeface="Arial"/>
              </a:rPr>
              <a:t>&lt;&lt;include&gt;&gt;</a:t>
            </a:r>
            <a:endParaRPr sz="2400" dirty="0">
              <a:latin typeface="Arial"/>
              <a:cs typeface="Arial"/>
            </a:endParaRPr>
          </a:p>
        </p:txBody>
      </p:sp>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p>
        </p:txBody>
      </p:sp>
      <p:sp>
        <p:nvSpPr>
          <p:cNvPr id="4" name="object 4"/>
          <p:cNvSpPr/>
          <p:nvPr/>
        </p:nvSpPr>
        <p:spPr>
          <a:xfrm>
            <a:off x="8840244" y="2362200"/>
            <a:ext cx="2400300" cy="180022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57</a:t>
            </a:fld>
            <a:endParaRPr spc="-90" dirty="0"/>
          </a:p>
        </p:txBody>
      </p:sp>
    </p:spTree>
    <p:extLst>
      <p:ext uri="{BB962C8B-B14F-4D97-AF65-F5344CB8AC3E}">
        <p14:creationId xmlns:p14="http://schemas.microsoft.com/office/powerpoint/2010/main" val="17692931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58</a:t>
            </a:fld>
            <a:endParaRPr spc="-90" dirty="0"/>
          </a:p>
        </p:txBody>
      </p:sp>
      <p:pic>
        <p:nvPicPr>
          <p:cNvPr id="7" name="Picture 6" descr="https://i2.wp.com/thinhnotes.com/wp-content/uploads/2019/06/Use-Case-Include2-Thinhnotes.png?resize=676%2C400&amp;ssl=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5334000" cy="3048000"/>
          </a:xfrm>
          <a:prstGeom prst="rect">
            <a:avLst/>
          </a:prstGeom>
          <a:noFill/>
          <a:ln>
            <a:noFill/>
          </a:ln>
        </p:spPr>
      </p:pic>
      <p:pic>
        <p:nvPicPr>
          <p:cNvPr id="8" name="Picture 7" descr="https://i0.wp.com/thinhnotes.com/wp-content/uploads/2019/06/Use-Case-Include3-Thinhnotes.png?resize=676%2C273&amp;ssl=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667000"/>
            <a:ext cx="5200015" cy="1984375"/>
          </a:xfrm>
          <a:prstGeom prst="rect">
            <a:avLst/>
          </a:prstGeom>
          <a:noFill/>
          <a:ln>
            <a:noFill/>
          </a:ln>
        </p:spPr>
      </p:pic>
    </p:spTree>
    <p:extLst>
      <p:ext uri="{BB962C8B-B14F-4D97-AF65-F5344CB8AC3E}">
        <p14:creationId xmlns:p14="http://schemas.microsoft.com/office/powerpoint/2010/main" val="598818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59</a:t>
            </a:fld>
            <a:endParaRPr spc="-90" dirty="0"/>
          </a:p>
        </p:txBody>
      </p:sp>
      <p:pic>
        <p:nvPicPr>
          <p:cNvPr id="9" name="Picture 8" descr="https://i2.wp.com/thinhnotes.com/wp-content/uploads/2019/06/Use-Case-Include4-Thinhnotes.png?resize=676%2C398&amp;ssl=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00330"/>
            <a:ext cx="4953000" cy="3181270"/>
          </a:xfrm>
          <a:prstGeom prst="rect">
            <a:avLst/>
          </a:prstGeom>
          <a:noFill/>
          <a:ln>
            <a:noFill/>
          </a:ln>
        </p:spPr>
      </p:pic>
      <p:pic>
        <p:nvPicPr>
          <p:cNvPr id="10" name="Picture 9" descr="https://i0.wp.com/thinhnotes.com/wp-content/uploads/2019/06/Use-Case-Include9-Thinhnotes.png?resize=676%2C379&amp;ssl=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995111"/>
            <a:ext cx="6019800" cy="3491289"/>
          </a:xfrm>
          <a:prstGeom prst="rect">
            <a:avLst/>
          </a:prstGeom>
          <a:noFill/>
          <a:ln>
            <a:noFill/>
          </a:ln>
        </p:spPr>
      </p:pic>
    </p:spTree>
    <p:extLst>
      <p:ext uri="{BB962C8B-B14F-4D97-AF65-F5344CB8AC3E}">
        <p14:creationId xmlns:p14="http://schemas.microsoft.com/office/powerpoint/2010/main" val="89561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2286000"/>
          </a:xfrm>
        </p:spPr>
        <p:txBody>
          <a:bodyPr>
            <a:normAutofit fontScale="90000"/>
          </a:bodyPr>
          <a:lstStyle/>
          <a:p>
            <a:pPr algn="ctr">
              <a:buClr>
                <a:schemeClr val="accent6">
                  <a:lumMod val="75000"/>
                </a:schemeClr>
              </a:buClr>
              <a:defRPr/>
            </a:pPr>
            <a:r>
              <a:rPr lang="en-US" sz="4000" b="1" u="sng" dirty="0">
                <a:solidFill>
                  <a:srgbClr val="0070C0"/>
                </a:solidFill>
              </a:rPr>
              <a:t>CHƯƠNG 2</a:t>
            </a:r>
            <a:br>
              <a:rPr lang="en-US" sz="4000" b="1" u="sng" dirty="0">
                <a:solidFill>
                  <a:srgbClr val="0070C0"/>
                </a:solidFill>
              </a:rPr>
            </a:br>
            <a:br>
              <a:rPr lang="en-US" sz="4000" b="1" u="sng" dirty="0">
                <a:solidFill>
                  <a:srgbClr val="0070C0"/>
                </a:solidFill>
              </a:rPr>
            </a:br>
            <a:br>
              <a:rPr lang="en-US" sz="4000" b="1" u="sng" dirty="0">
                <a:solidFill>
                  <a:srgbClr val="0070C0"/>
                </a:solidFill>
              </a:rPr>
            </a:br>
            <a:br>
              <a:rPr lang="en-US" sz="4000" b="1" dirty="0">
                <a:solidFill>
                  <a:srgbClr val="0070C0"/>
                </a:solidFill>
              </a:rPr>
            </a:br>
            <a:r>
              <a:rPr lang="en-US" sz="4000" b="1" dirty="0">
                <a:solidFill>
                  <a:srgbClr val="0070C0"/>
                </a:solidFill>
              </a:rPr>
              <a:t>CÁC KHÁI NIỆM CƠ BẢN VỀ HƯỚNG ĐỐI TƯỢNG VÀ CÁC BIỂU ĐỒ UML</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6</a:t>
            </a:fld>
            <a:endParaRPr lang="en-US" dirty="0">
              <a:solidFill>
                <a:srgbClr val="7F7F7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r>
              <a:rPr lang="en-US" spc="120" dirty="0"/>
              <a:t> </a:t>
            </a:r>
            <a:r>
              <a:rPr lang="en-US" spc="120" dirty="0" err="1"/>
              <a:t>Lưu</a:t>
            </a:r>
            <a:r>
              <a:rPr lang="en-US" spc="120" dirty="0"/>
              <a:t> ý </a:t>
            </a:r>
            <a:r>
              <a:rPr lang="en-US" spc="120" dirty="0" err="1"/>
              <a:t>khi</a:t>
            </a:r>
            <a:r>
              <a:rPr lang="en-US" spc="120" dirty="0"/>
              <a:t> </a:t>
            </a:r>
            <a:r>
              <a:rPr lang="en-US" spc="120" dirty="0" err="1"/>
              <a:t>dùng</a:t>
            </a:r>
            <a:r>
              <a:rPr lang="en-US" spc="120" dirty="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60</a:t>
            </a:fld>
            <a:endParaRPr spc="-90" dirty="0"/>
          </a:p>
        </p:txBody>
      </p:sp>
      <p:sp>
        <p:nvSpPr>
          <p:cNvPr id="7" name="object 2"/>
          <p:cNvSpPr txBox="1"/>
          <p:nvPr/>
        </p:nvSpPr>
        <p:spPr>
          <a:xfrm>
            <a:off x="1600201" y="1598922"/>
            <a:ext cx="9448800" cy="4752583"/>
          </a:xfrm>
          <a:prstGeom prst="rect">
            <a:avLst/>
          </a:prstGeom>
        </p:spPr>
        <p:txBody>
          <a:bodyPr vert="horz" wrap="square" lIns="0" tIns="12700" rIns="0" bIns="0" rtlCol="0">
            <a:spAutoFit/>
          </a:bodyPr>
          <a:lstStyle/>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Không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quy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tắc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rõ</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việc</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khi</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n</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err="1">
                <a:solidFill>
                  <a:srgbClr val="444444"/>
                </a:solidFill>
                <a:latin typeface="inherit" charset="0"/>
                <a:ea typeface="Times New Roman" panose="02020603050405020304" pitchFamily="18" charset="0"/>
                <a:cs typeface="Segoe UI" panose="020B0502040204020203" pitchFamily="34" charset="0"/>
              </a:rPr>
              <a:t>o</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cần</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t</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i="1" dirty="0" err="1">
                <a:solidFill>
                  <a:srgbClr val="444444"/>
                </a:solidFill>
                <a:latin typeface="inherit" charset="0"/>
                <a:ea typeface="Times New Roman" panose="02020603050405020304" pitchFamily="18" charset="0"/>
                <a:cs typeface="Segoe UI" panose="020B0502040204020203" pitchFamily="34" charset="0"/>
              </a:rPr>
              <a:t>ch</a:t>
            </a:r>
            <a:r>
              <a:rPr lang="en-US" sz="2800"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i="1" dirty="0" err="1">
                <a:solidFill>
                  <a:srgbClr val="444444"/>
                </a:solidFill>
                <a:latin typeface="inherit" charset="0"/>
                <a:ea typeface="Times New Roman" panose="02020603050405020304" pitchFamily="18" charset="0"/>
                <a:cs typeface="Segoe UI" panose="020B0502040204020203" pitchFamily="34" charset="0"/>
              </a:rPr>
              <a:t>ra</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th</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err="1">
                <a:solidFill>
                  <a:srgbClr val="444444"/>
                </a:solidFill>
                <a:latin typeface="inherit" charset="0"/>
                <a:ea typeface="Times New Roman" panose="02020603050405020304" pitchFamily="18" charset="0"/>
                <a:cs typeface="Segoe UI" panose="020B0502040204020203" pitchFamily="34" charset="0"/>
              </a:rPr>
              <a:t>nh</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i="1" dirty="0" err="1">
                <a:solidFill>
                  <a:srgbClr val="444444"/>
                </a:solidFill>
                <a:latin typeface="inherit" charset="0"/>
                <a:ea typeface="Times New Roman" panose="02020603050405020304" pitchFamily="18" charset="0"/>
                <a:cs typeface="Segoe UI" panose="020B0502040204020203" pitchFamily="34" charset="0"/>
              </a:rPr>
              <a:t>c</a:t>
            </a:r>
            <a:r>
              <a:rPr lang="en-US" sz="2800"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i="1" dirty="0" err="1">
                <a:solidFill>
                  <a:srgbClr val="444444"/>
                </a:solidFill>
                <a:latin typeface="inherit" charset="0"/>
                <a:ea typeface="Times New Roman" panose="02020603050405020304" pitchFamily="18" charset="0"/>
                <a:cs typeface="Segoe UI" panose="020B0502040204020203" pitchFamily="34" charset="0"/>
              </a:rPr>
              <a:t>nhỏ</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v</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cho</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n</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một</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mối</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quan</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hệ</a:t>
            </a:r>
            <a:r>
              <a:rPr lang="en-US" sz="2800" i="1" dirty="0">
                <a:solidFill>
                  <a:srgbClr val="444444"/>
                </a:solidFill>
                <a:latin typeface="inherit" charset="0"/>
                <a:ea typeface="Times New Roman" panose="02020603050405020304" pitchFamily="18" charset="0"/>
                <a:cs typeface="Segoe UI" panose="020B0502040204020203" pitchFamily="34" charset="0"/>
              </a:rPr>
              <a:t> Include </a:t>
            </a:r>
            <a:r>
              <a:rPr lang="en-US" sz="2800" i="1" dirty="0" err="1">
                <a:solidFill>
                  <a:srgbClr val="444444"/>
                </a:solidFill>
                <a:latin typeface="inherit" charset="0"/>
                <a:ea typeface="Times New Roman" panose="02020603050405020304" pitchFamily="18" charset="0"/>
                <a:cs typeface="Segoe UI" panose="020B0502040204020203" pitchFamily="34" charset="0"/>
              </a:rPr>
              <a:t>cả</a:t>
            </a:r>
            <a:r>
              <a:rPr lang="en-US" sz="2800" i="1" dirty="0">
                <a:solidFill>
                  <a:srgbClr val="444444"/>
                </a:solidFill>
                <a:latin typeface="inherit" charset="0"/>
                <a:ea typeface="Times New Roman" panose="02020603050405020304" pitchFamily="18" charset="0"/>
                <a:cs typeface="Segoe UI" panose="020B0502040204020203" pitchFamily="34" charset="0"/>
              </a:rPr>
              <a:t>.</a:t>
            </a:r>
            <a:endParaRPr lang="en-US" sz="2800" dirty="0"/>
          </a:p>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Việc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hay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không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phụ</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thuộc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duy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nhất</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người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thiết</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kế</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để</a:t>
            </a:r>
            <a:r>
              <a:rPr lang="en-US" sz="2800" b="1"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dirty="0">
                <a:solidFill>
                  <a:srgbClr val="444444"/>
                </a:solidFill>
                <a:latin typeface="Segoe UI" panose="020B0502040204020203" pitchFamily="34" charset="0"/>
                <a:ea typeface="Times New Roman" panose="02020603050405020304" pitchFamily="18" charset="0"/>
                <a:cs typeface="Segoe UI" panose="020B0502040204020203" pitchFamily="34" charset="0"/>
              </a:rPr>
              <a:t>DỄ QUẢN LÝ</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hơn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p>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Chỉ</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nên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Use Case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độ</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phức</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tạp</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lớn</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những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thứ</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thể</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tận</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dụng</a:t>
            </a:r>
            <a:r>
              <a:rPr lang="en-US" sz="2800" b="1" i="1" dirty="0">
                <a:solidFill>
                  <a:srgbClr val="444444"/>
                </a:solidFill>
                <a:latin typeface="inherit" charset="0"/>
                <a:ea typeface="Times New Roman" panose="02020603050405020304" pitchFamily="18" charset="0"/>
                <a:cs typeface="Segoe UI" panose="020B0502040204020203" pitchFamily="34" charset="0"/>
              </a:rPr>
              <a:t> ở </a:t>
            </a:r>
            <a:r>
              <a:rPr lang="en-US" sz="2800" b="1" i="1" dirty="0" err="1">
                <a:solidFill>
                  <a:srgbClr val="444444"/>
                </a:solidFill>
                <a:latin typeface="inherit" charset="0"/>
                <a:ea typeface="Times New Roman" panose="02020603050405020304" pitchFamily="18" charset="0"/>
                <a:cs typeface="Segoe UI" panose="020B0502040204020203" pitchFamily="34" charset="0"/>
              </a:rPr>
              <a:t>c</a:t>
            </a:r>
            <a:r>
              <a:rPr lang="en-US" sz="2800" b="1"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b="1" i="1" dirty="0" err="1">
                <a:solidFill>
                  <a:srgbClr val="444444"/>
                </a:solidFill>
                <a:latin typeface="inherit" charset="0"/>
                <a:ea typeface="Times New Roman" panose="02020603050405020304" pitchFamily="18" charset="0"/>
                <a:cs typeface="Segoe UI" panose="020B0502040204020203" pitchFamily="34" charset="0"/>
              </a:rPr>
              <a:t>c</a:t>
            </a:r>
            <a:r>
              <a:rPr lang="en-US" sz="2800" b="1"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b="1" i="1" dirty="0" err="1">
                <a:solidFill>
                  <a:srgbClr val="444444"/>
                </a:solidFill>
                <a:latin typeface="inherit" charset="0"/>
                <a:ea typeface="Times New Roman" panose="02020603050405020304" pitchFamily="18" charset="0"/>
                <a:cs typeface="Segoe UI" panose="020B0502040204020203" pitchFamily="34" charset="0"/>
              </a:rPr>
              <a:t>sau</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n</a:t>
            </a:r>
            <a:r>
              <a:rPr lang="en-US" sz="2800" b="1"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b="1" i="1" dirty="0" err="1">
                <a:solidFill>
                  <a:srgbClr val="444444"/>
                </a:solidFill>
                <a:latin typeface="inherit" charset="0"/>
                <a:ea typeface="Times New Roman" panose="02020603050405020304" pitchFamily="18" charset="0"/>
                <a:cs typeface="Segoe UI" panose="020B0502040204020203" pitchFamily="34" charset="0"/>
              </a:rPr>
              <a:t>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a:t>
            </a:r>
            <a:endParaRPr lang="en-US" sz="2800" dirty="0"/>
          </a:p>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Độ</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phức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tạp</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lớn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ì</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m</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ì</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mới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những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Use Case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vừa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phải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đủ</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để</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diễn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đạt</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dễ</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hiểu</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stakeholders. </a:t>
            </a:r>
            <a:endParaRPr lang="en-US" sz="280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042195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r>
              <a:rPr lang="en-US" spc="120" dirty="0"/>
              <a:t> </a:t>
            </a:r>
            <a:r>
              <a:rPr lang="en-US" spc="120" dirty="0" err="1"/>
              <a:t>Lưu</a:t>
            </a:r>
            <a:r>
              <a:rPr lang="en-US" spc="120" dirty="0"/>
              <a:t> ý </a:t>
            </a:r>
            <a:r>
              <a:rPr lang="en-US" spc="120" dirty="0" err="1"/>
              <a:t>khi</a:t>
            </a:r>
            <a:r>
              <a:rPr lang="en-US" spc="120" dirty="0"/>
              <a:t> </a:t>
            </a:r>
            <a:r>
              <a:rPr lang="en-US" spc="120" dirty="0" err="1"/>
              <a:t>dùng</a:t>
            </a:r>
            <a:r>
              <a:rPr lang="en-US" spc="120" dirty="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61</a:t>
            </a:fld>
            <a:endParaRPr spc="-9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8" name="Picture 7" descr="https://i2.wp.com/thinhnotes.com/wp-content/uploads/2019/06/Use-Case-Include8-Thinhnotes.png?resize=676%2C419&amp;ssl=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64117"/>
            <a:ext cx="8915400" cy="4953000"/>
          </a:xfrm>
          <a:prstGeom prst="rect">
            <a:avLst/>
          </a:prstGeom>
          <a:noFill/>
          <a:ln>
            <a:noFill/>
          </a:ln>
        </p:spPr>
      </p:pic>
    </p:spTree>
    <p:extLst>
      <p:ext uri="{BB962C8B-B14F-4D97-AF65-F5344CB8AC3E}">
        <p14:creationId xmlns:p14="http://schemas.microsoft.com/office/powerpoint/2010/main" val="3116625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a:t>a</a:t>
            </a:r>
            <a:r>
              <a:rPr spc="5" dirty="0"/>
              <a:t>.</a:t>
            </a:r>
            <a:r>
              <a:rPr spc="-350" dirty="0"/>
              <a:t> </a:t>
            </a:r>
            <a:r>
              <a:rPr spc="165" dirty="0"/>
              <a:t>Quan</a:t>
            </a:r>
            <a:r>
              <a:rPr spc="-350" dirty="0"/>
              <a:t> </a:t>
            </a:r>
            <a:r>
              <a:rPr spc="130" dirty="0"/>
              <a:t>hệ</a:t>
            </a:r>
            <a:r>
              <a:rPr spc="-340" dirty="0"/>
              <a:t> </a:t>
            </a:r>
            <a:r>
              <a:rPr spc="120" dirty="0"/>
              <a:t>&lt;&lt;include&gt;&gt;</a:t>
            </a:r>
            <a:r>
              <a:rPr lang="en-US" spc="120" dirty="0"/>
              <a:t> </a:t>
            </a:r>
            <a:r>
              <a:rPr lang="en-US" spc="120" dirty="0" err="1"/>
              <a:t>Lưu</a:t>
            </a:r>
            <a:r>
              <a:rPr lang="en-US" spc="120" dirty="0"/>
              <a:t> ý </a:t>
            </a:r>
            <a:r>
              <a:rPr lang="en-US" spc="120" dirty="0" err="1"/>
              <a:t>khi</a:t>
            </a:r>
            <a:r>
              <a:rPr lang="en-US" spc="120" dirty="0"/>
              <a:t> </a:t>
            </a:r>
            <a:r>
              <a:rPr lang="en-US" spc="120" dirty="0" err="1"/>
              <a:t>dùng</a:t>
            </a:r>
            <a:r>
              <a:rPr lang="en-US" spc="120" dirty="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62</a:t>
            </a:fld>
            <a:endParaRPr spc="-9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7" name="Picture 6" descr="https://i0.wp.com/thinhnotes.com/wp-content/uploads/2019/06/Use-Case-Include7-Thinhnotes.png?resize=676%2C328&amp;ssl=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8915400" cy="4643640"/>
          </a:xfrm>
          <a:prstGeom prst="rect">
            <a:avLst/>
          </a:prstGeom>
          <a:noFill/>
          <a:ln>
            <a:noFill/>
          </a:ln>
        </p:spPr>
      </p:pic>
    </p:spTree>
    <p:extLst>
      <p:ext uri="{BB962C8B-B14F-4D97-AF65-F5344CB8AC3E}">
        <p14:creationId xmlns:p14="http://schemas.microsoft.com/office/powerpoint/2010/main" val="27638843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5053" y="1267691"/>
            <a:ext cx="4816958" cy="4244110"/>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5" dirty="0">
                <a:solidFill>
                  <a:srgbClr val="585858"/>
                </a:solidFill>
                <a:latin typeface="Arial"/>
                <a:cs typeface="Arial"/>
              </a:rPr>
              <a:t>Cho </a:t>
            </a:r>
            <a:r>
              <a:rPr sz="2400" spc="25" dirty="0">
                <a:solidFill>
                  <a:srgbClr val="585858"/>
                </a:solidFill>
                <a:latin typeface="Arial"/>
                <a:cs typeface="Arial"/>
              </a:rPr>
              <a:t>phép </a:t>
            </a:r>
            <a:r>
              <a:rPr sz="2400" spc="-30" dirty="0">
                <a:solidFill>
                  <a:srgbClr val="585858"/>
                </a:solidFill>
                <a:latin typeface="Arial"/>
                <a:cs typeface="Arial"/>
              </a:rPr>
              <a:t>mở </a:t>
            </a:r>
            <a:r>
              <a:rPr sz="2400" spc="50" dirty="0">
                <a:solidFill>
                  <a:srgbClr val="585858"/>
                </a:solidFill>
                <a:latin typeface="Arial"/>
                <a:cs typeface="Arial"/>
              </a:rPr>
              <a:t>rộng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90" dirty="0">
                <a:solidFill>
                  <a:srgbClr val="585858"/>
                </a:solidFill>
                <a:latin typeface="Arial"/>
                <a:cs typeface="Arial"/>
              </a:rPr>
              <a:t>một</a:t>
            </a:r>
            <a:r>
              <a:rPr sz="2400" spc="130" dirty="0">
                <a:solidFill>
                  <a:srgbClr val="585858"/>
                </a:solidFill>
                <a:latin typeface="Arial"/>
                <a:cs typeface="Arial"/>
              </a:rPr>
              <a:t> </a:t>
            </a:r>
            <a:r>
              <a:rPr sz="2400" spc="-165" dirty="0">
                <a:solidFill>
                  <a:srgbClr val="585858"/>
                </a:solidFill>
                <a:latin typeface="Arial"/>
                <a:cs typeface="Arial"/>
              </a:rPr>
              <a:t>UC</a:t>
            </a:r>
            <a:endParaRPr sz="2400" dirty="0">
              <a:latin typeface="Arial"/>
              <a:cs typeface="Arial"/>
            </a:endParaRPr>
          </a:p>
          <a:p>
            <a:pPr marL="286385" indent="-274320">
              <a:spcBef>
                <a:spcPts val="1510"/>
              </a:spcBef>
              <a:buChar char="•"/>
              <a:tabLst>
                <a:tab pos="286385" algn="l"/>
                <a:tab pos="287020" algn="l"/>
              </a:tabLst>
            </a:pPr>
            <a:r>
              <a:rPr sz="2400" spc="-75" dirty="0">
                <a:solidFill>
                  <a:srgbClr val="585858"/>
                </a:solidFill>
                <a:latin typeface="Arial"/>
                <a:cs typeface="Arial"/>
              </a:rPr>
              <a:t>Chèn </a:t>
            </a:r>
            <a:r>
              <a:rPr sz="2400" spc="-15" dirty="0">
                <a:solidFill>
                  <a:srgbClr val="585858"/>
                </a:solidFill>
                <a:latin typeface="Arial"/>
                <a:cs typeface="Arial"/>
              </a:rPr>
              <a:t>hành </a:t>
            </a:r>
            <a:r>
              <a:rPr sz="2400" spc="-5" dirty="0">
                <a:solidFill>
                  <a:srgbClr val="585858"/>
                </a:solidFill>
                <a:latin typeface="Arial"/>
                <a:cs typeface="Arial"/>
              </a:rPr>
              <a:t>vi </a:t>
            </a:r>
            <a:r>
              <a:rPr sz="2400" spc="-65" dirty="0">
                <a:solidFill>
                  <a:srgbClr val="585858"/>
                </a:solidFill>
                <a:latin typeface="Arial"/>
                <a:cs typeface="Arial"/>
              </a:rPr>
              <a:t>của </a:t>
            </a:r>
            <a:r>
              <a:rPr sz="2400" spc="-170" dirty="0">
                <a:solidFill>
                  <a:srgbClr val="585858"/>
                </a:solidFill>
                <a:latin typeface="Arial"/>
                <a:cs typeface="Arial"/>
              </a:rPr>
              <a:t>UC </a:t>
            </a:r>
            <a:r>
              <a:rPr sz="2400" spc="-55" dirty="0">
                <a:solidFill>
                  <a:srgbClr val="585858"/>
                </a:solidFill>
                <a:latin typeface="Arial"/>
                <a:cs typeface="Arial"/>
              </a:rPr>
              <a:t>Extension </a:t>
            </a:r>
            <a:r>
              <a:rPr sz="2400" spc="-50" dirty="0">
                <a:solidFill>
                  <a:srgbClr val="585858"/>
                </a:solidFill>
                <a:latin typeface="Arial"/>
                <a:cs typeface="Arial"/>
              </a:rPr>
              <a:t>vào </a:t>
            </a:r>
            <a:r>
              <a:rPr sz="2400" spc="-170" dirty="0">
                <a:solidFill>
                  <a:srgbClr val="585858"/>
                </a:solidFill>
                <a:latin typeface="Arial"/>
                <a:cs typeface="Arial"/>
              </a:rPr>
              <a:t>UC</a:t>
            </a:r>
            <a:r>
              <a:rPr sz="2400" spc="-55" dirty="0">
                <a:solidFill>
                  <a:srgbClr val="585858"/>
                </a:solidFill>
                <a:latin typeface="Arial"/>
                <a:cs typeface="Arial"/>
              </a:rPr>
              <a:t> </a:t>
            </a:r>
            <a:r>
              <a:rPr sz="2400" spc="-155" dirty="0">
                <a:solidFill>
                  <a:srgbClr val="585858"/>
                </a:solidFill>
                <a:latin typeface="Arial"/>
                <a:cs typeface="Arial"/>
              </a:rPr>
              <a:t>Base</a:t>
            </a:r>
            <a:endParaRPr sz="2400" dirty="0">
              <a:latin typeface="Arial"/>
              <a:cs typeface="Arial"/>
            </a:endParaRPr>
          </a:p>
          <a:p>
            <a:pPr marL="560705" lvl="1" indent="-229235">
              <a:spcBef>
                <a:spcPts val="775"/>
              </a:spcBef>
              <a:buFont typeface="Georgia"/>
              <a:buChar char="−"/>
              <a:tabLst>
                <a:tab pos="561340" algn="l"/>
              </a:tabLst>
            </a:pPr>
            <a:r>
              <a:rPr sz="2000" spc="-55" dirty="0">
                <a:solidFill>
                  <a:srgbClr val="585858"/>
                </a:solidFill>
                <a:latin typeface="Arial"/>
                <a:cs typeface="Arial"/>
              </a:rPr>
              <a:t>Chỉ </a:t>
            </a:r>
            <a:r>
              <a:rPr sz="2000" spc="-25" dirty="0">
                <a:solidFill>
                  <a:srgbClr val="585858"/>
                </a:solidFill>
                <a:latin typeface="Arial"/>
                <a:cs typeface="Arial"/>
              </a:rPr>
              <a:t>chèn </a:t>
            </a:r>
            <a:r>
              <a:rPr sz="2000" spc="15" dirty="0">
                <a:solidFill>
                  <a:srgbClr val="585858"/>
                </a:solidFill>
                <a:latin typeface="Arial"/>
                <a:cs typeface="Arial"/>
              </a:rPr>
              <a:t>khi </a:t>
            </a:r>
            <a:r>
              <a:rPr sz="2000" spc="10" dirty="0">
                <a:solidFill>
                  <a:srgbClr val="585858"/>
                </a:solidFill>
                <a:latin typeface="Arial"/>
                <a:cs typeface="Arial"/>
              </a:rPr>
              <a:t>điều </a:t>
            </a:r>
            <a:r>
              <a:rPr sz="2000" spc="-10" dirty="0">
                <a:solidFill>
                  <a:srgbClr val="585858"/>
                </a:solidFill>
                <a:latin typeface="Arial"/>
                <a:cs typeface="Arial"/>
              </a:rPr>
              <a:t>kiện </a:t>
            </a:r>
            <a:r>
              <a:rPr sz="2000" spc="-5" dirty="0">
                <a:solidFill>
                  <a:srgbClr val="585858"/>
                </a:solidFill>
                <a:latin typeface="Arial"/>
                <a:cs typeface="Arial"/>
              </a:rPr>
              <a:t>extend </a:t>
            </a:r>
            <a:r>
              <a:rPr sz="2000" spc="45" dirty="0">
                <a:solidFill>
                  <a:srgbClr val="585858"/>
                </a:solidFill>
                <a:latin typeface="Arial"/>
                <a:cs typeface="Arial"/>
              </a:rPr>
              <a:t>đúng </a:t>
            </a:r>
            <a:r>
              <a:rPr sz="2000" spc="-35" dirty="0">
                <a:solidFill>
                  <a:srgbClr val="585858"/>
                </a:solidFill>
                <a:latin typeface="Arial"/>
                <a:cs typeface="Arial"/>
              </a:rPr>
              <a:t>(mở </a:t>
            </a:r>
            <a:r>
              <a:rPr sz="2000" spc="10" dirty="0">
                <a:solidFill>
                  <a:srgbClr val="585858"/>
                </a:solidFill>
                <a:latin typeface="Arial"/>
                <a:cs typeface="Arial"/>
              </a:rPr>
              <a:t>rộng, </a:t>
            </a:r>
            <a:r>
              <a:rPr sz="2000" spc="25" dirty="0">
                <a:solidFill>
                  <a:srgbClr val="585858"/>
                </a:solidFill>
                <a:latin typeface="Arial"/>
                <a:cs typeface="Arial"/>
              </a:rPr>
              <a:t>phát</a:t>
            </a:r>
            <a:r>
              <a:rPr sz="2000" spc="-5" dirty="0">
                <a:solidFill>
                  <a:srgbClr val="585858"/>
                </a:solidFill>
                <a:latin typeface="Arial"/>
                <a:cs typeface="Arial"/>
              </a:rPr>
              <a:t> </a:t>
            </a:r>
            <a:r>
              <a:rPr sz="2000" spc="-30" dirty="0">
                <a:solidFill>
                  <a:srgbClr val="585858"/>
                </a:solidFill>
                <a:latin typeface="Arial"/>
                <a:cs typeface="Arial"/>
              </a:rPr>
              <a:t>sinh)</a:t>
            </a:r>
            <a:endParaRPr sz="2000" dirty="0">
              <a:latin typeface="Arial"/>
              <a:cs typeface="Arial"/>
            </a:endParaRPr>
          </a:p>
          <a:p>
            <a:pPr marL="560705" lvl="1" indent="-229235">
              <a:spcBef>
                <a:spcPts val="755"/>
              </a:spcBef>
              <a:buFont typeface="Georgia"/>
              <a:buChar char="−"/>
              <a:tabLst>
                <a:tab pos="561340" algn="l"/>
              </a:tabLst>
            </a:pPr>
            <a:r>
              <a:rPr sz="2000" spc="-60" dirty="0">
                <a:solidFill>
                  <a:srgbClr val="585858"/>
                </a:solidFill>
                <a:latin typeface="Arial"/>
                <a:cs typeface="Arial"/>
              </a:rPr>
              <a:t>Chèn </a:t>
            </a:r>
            <a:r>
              <a:rPr sz="2000" spc="-40" dirty="0">
                <a:solidFill>
                  <a:srgbClr val="585858"/>
                </a:solidFill>
                <a:latin typeface="Arial"/>
                <a:cs typeface="Arial"/>
              </a:rPr>
              <a:t>vào </a:t>
            </a:r>
            <a:r>
              <a:rPr sz="2000" spc="-5" dirty="0">
                <a:solidFill>
                  <a:srgbClr val="585858"/>
                </a:solidFill>
                <a:latin typeface="Arial"/>
                <a:cs typeface="Arial"/>
              </a:rPr>
              <a:t>lớp </a:t>
            </a:r>
            <a:r>
              <a:rPr sz="2000" spc="-95" dirty="0">
                <a:solidFill>
                  <a:srgbClr val="585858"/>
                </a:solidFill>
                <a:latin typeface="Arial"/>
                <a:cs typeface="Arial"/>
              </a:rPr>
              <a:t>cơ sở </a:t>
            </a:r>
            <a:r>
              <a:rPr sz="2000" spc="20" dirty="0">
                <a:solidFill>
                  <a:srgbClr val="585858"/>
                </a:solidFill>
                <a:latin typeface="Arial"/>
                <a:cs typeface="Arial"/>
              </a:rPr>
              <a:t>tại điểm </a:t>
            </a:r>
            <a:r>
              <a:rPr sz="2000" spc="30" dirty="0">
                <a:solidFill>
                  <a:srgbClr val="585858"/>
                </a:solidFill>
                <a:latin typeface="Arial"/>
                <a:cs typeface="Arial"/>
              </a:rPr>
              <a:t>phát </a:t>
            </a:r>
            <a:r>
              <a:rPr sz="2000" spc="-20" dirty="0">
                <a:solidFill>
                  <a:srgbClr val="585858"/>
                </a:solidFill>
                <a:latin typeface="Arial"/>
                <a:cs typeface="Arial"/>
              </a:rPr>
              <a:t>sinh (extension</a:t>
            </a:r>
            <a:r>
              <a:rPr sz="2000" spc="140" dirty="0">
                <a:solidFill>
                  <a:srgbClr val="585858"/>
                </a:solidFill>
                <a:latin typeface="Arial"/>
                <a:cs typeface="Arial"/>
              </a:rPr>
              <a:t> </a:t>
            </a:r>
            <a:r>
              <a:rPr sz="2000" spc="40" dirty="0">
                <a:solidFill>
                  <a:srgbClr val="585858"/>
                </a:solidFill>
                <a:latin typeface="Arial"/>
                <a:cs typeface="Arial"/>
              </a:rPr>
              <a:t>point)</a:t>
            </a:r>
            <a:endParaRPr sz="2000" dirty="0">
              <a:latin typeface="Arial"/>
              <a:cs typeface="Arial"/>
            </a:endParaRPr>
          </a:p>
          <a:p>
            <a:pPr marL="286385" indent="-274320">
              <a:spcBef>
                <a:spcPts val="149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stereotype </a:t>
            </a:r>
            <a:r>
              <a:rPr sz="2400" spc="-40" dirty="0">
                <a:solidFill>
                  <a:srgbClr val="585858"/>
                </a:solidFill>
                <a:latin typeface="Arial"/>
                <a:cs typeface="Arial"/>
              </a:rPr>
              <a:t>là</a:t>
            </a:r>
            <a:r>
              <a:rPr sz="2400" spc="-235" dirty="0">
                <a:solidFill>
                  <a:srgbClr val="585858"/>
                </a:solidFill>
                <a:latin typeface="Arial"/>
                <a:cs typeface="Arial"/>
              </a:rPr>
              <a:t> </a:t>
            </a:r>
            <a:r>
              <a:rPr sz="2400" spc="90" dirty="0">
                <a:solidFill>
                  <a:srgbClr val="585858"/>
                </a:solidFill>
                <a:latin typeface="Arial"/>
                <a:cs typeface="Arial"/>
              </a:rPr>
              <a:t>&lt;&lt;extend&gt;&gt;</a:t>
            </a:r>
            <a:endParaRPr sz="2400" dirty="0">
              <a:latin typeface="Arial"/>
              <a:cs typeface="Arial"/>
            </a:endParaRPr>
          </a:p>
        </p:txBody>
      </p:sp>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a:t>.</a:t>
            </a:r>
            <a:r>
              <a:rPr spc="-340" dirty="0"/>
              <a:t> </a:t>
            </a:r>
            <a:r>
              <a:rPr spc="165" dirty="0"/>
              <a:t>Quan</a:t>
            </a:r>
            <a:r>
              <a:rPr spc="-335" dirty="0"/>
              <a:t> </a:t>
            </a:r>
            <a:r>
              <a:rPr spc="130" dirty="0"/>
              <a:t>hệ</a:t>
            </a:r>
            <a:r>
              <a:rPr spc="-350" dirty="0"/>
              <a:t> </a:t>
            </a:r>
            <a:r>
              <a:rPr spc="45" dirty="0"/>
              <a:t>&lt;&lt;extend&gt;&gt;</a:t>
            </a:r>
          </a:p>
        </p:txBody>
      </p:sp>
      <p:sp>
        <p:nvSpPr>
          <p:cNvPr id="5" name="object 5"/>
          <p:cNvSpPr/>
          <p:nvPr/>
        </p:nvSpPr>
        <p:spPr>
          <a:xfrm>
            <a:off x="3723186" y="5017770"/>
            <a:ext cx="2028825" cy="180975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63</a:t>
            </a:fld>
            <a:endParaRPr spc="-90" dirty="0"/>
          </a:p>
        </p:txBody>
      </p:sp>
      <p:pic>
        <p:nvPicPr>
          <p:cNvPr id="1026" name="Picture 2" descr="https://i1.wp.com/thinhnotes.com/wp-content/uploads/2019/06/Use-Case-Extend2-Thinhnotes.png?resize=676%2C513&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33861"/>
            <a:ext cx="6294558" cy="477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439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a:t>.</a:t>
            </a:r>
            <a:r>
              <a:rPr spc="-340" dirty="0"/>
              <a:t> </a:t>
            </a:r>
            <a:r>
              <a:rPr spc="165" dirty="0"/>
              <a:t>Quan</a:t>
            </a:r>
            <a:r>
              <a:rPr spc="-335" dirty="0"/>
              <a:t> </a:t>
            </a:r>
            <a:r>
              <a:rPr spc="130" dirty="0"/>
              <a:t>hệ</a:t>
            </a:r>
            <a:r>
              <a:rPr spc="-350" dirty="0"/>
              <a:t> </a:t>
            </a:r>
            <a:r>
              <a:rPr spc="45" dirty="0"/>
              <a:t>&lt;&lt;extend&gt;&gt;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64</a:t>
            </a:fld>
            <a:endParaRPr spc="-90" dirty="0"/>
          </a:p>
        </p:txBody>
      </p:sp>
      <p:pic>
        <p:nvPicPr>
          <p:cNvPr id="7" name="Picture 6" descr="https://i1.wp.com/thinhnotes.com/wp-content/uploads/2019/06/Use-Case-Extend3-Thinhnotes.png?resize=676%2C460&amp;ssl=1"/>
          <p:cNvPicPr/>
          <p:nvPr/>
        </p:nvPicPr>
        <p:blipFill>
          <a:blip r:embed="rId2">
            <a:extLst>
              <a:ext uri="{28A0092B-C50C-407E-A947-70E740481C1C}">
                <a14:useLocalDpi xmlns:a14="http://schemas.microsoft.com/office/drawing/2010/main" val="0"/>
              </a:ext>
            </a:extLst>
          </a:blip>
          <a:srcRect/>
          <a:stretch>
            <a:fillRect/>
          </a:stretch>
        </p:blipFill>
        <p:spPr bwMode="auto">
          <a:xfrm>
            <a:off x="2290321" y="1367040"/>
            <a:ext cx="8001000" cy="5029200"/>
          </a:xfrm>
          <a:prstGeom prst="rect">
            <a:avLst/>
          </a:prstGeom>
          <a:noFill/>
          <a:ln>
            <a:noFill/>
          </a:ln>
        </p:spPr>
      </p:pic>
    </p:spTree>
    <p:extLst>
      <p:ext uri="{BB962C8B-B14F-4D97-AF65-F5344CB8AC3E}">
        <p14:creationId xmlns:p14="http://schemas.microsoft.com/office/powerpoint/2010/main" val="12559492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a:t>.</a:t>
            </a:r>
            <a:r>
              <a:rPr spc="-340" dirty="0"/>
              <a:t> </a:t>
            </a:r>
            <a:r>
              <a:rPr spc="165" dirty="0"/>
              <a:t>Quan</a:t>
            </a:r>
            <a:r>
              <a:rPr spc="-335" dirty="0"/>
              <a:t> </a:t>
            </a:r>
            <a:r>
              <a:rPr spc="130" dirty="0"/>
              <a:t>hệ</a:t>
            </a:r>
            <a:r>
              <a:rPr spc="-350" dirty="0"/>
              <a:t> </a:t>
            </a:r>
            <a:r>
              <a:rPr spc="45" dirty="0"/>
              <a:t>&lt;&lt;extend&gt;&gt;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65</a:t>
            </a:fld>
            <a:endParaRPr spc="-90" dirty="0"/>
          </a:p>
        </p:txBody>
      </p:sp>
      <p:pic>
        <p:nvPicPr>
          <p:cNvPr id="2" name="Picture 1"/>
          <p:cNvPicPr>
            <a:picLocks noChangeAspect="1"/>
          </p:cNvPicPr>
          <p:nvPr/>
        </p:nvPicPr>
        <p:blipFill>
          <a:blip r:embed="rId2"/>
          <a:stretch>
            <a:fillRect/>
          </a:stretch>
        </p:blipFill>
        <p:spPr>
          <a:xfrm>
            <a:off x="1918716" y="1472434"/>
            <a:ext cx="8382000" cy="4922762"/>
          </a:xfrm>
          <a:prstGeom prst="rect">
            <a:avLst/>
          </a:prstGeom>
        </p:spPr>
      </p:pic>
    </p:spTree>
    <p:extLst>
      <p:ext uri="{BB962C8B-B14F-4D97-AF65-F5344CB8AC3E}">
        <p14:creationId xmlns:p14="http://schemas.microsoft.com/office/powerpoint/2010/main" val="9088502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08140" cy="208280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15" dirty="0">
                <a:solidFill>
                  <a:srgbClr val="585858"/>
                </a:solidFill>
                <a:latin typeface="Arial"/>
                <a:cs typeface="Arial"/>
              </a:rPr>
              <a:t>chỉ </a:t>
            </a:r>
            <a:r>
              <a:rPr sz="2400" spc="-40" dirty="0">
                <a:solidFill>
                  <a:srgbClr val="585858"/>
                </a:solidFill>
                <a:latin typeface="Arial"/>
                <a:cs typeface="Arial"/>
              </a:rPr>
              <a:t>ra </a:t>
            </a:r>
            <a:r>
              <a:rPr sz="2400" spc="90" dirty="0">
                <a:solidFill>
                  <a:srgbClr val="585858"/>
                </a:solidFill>
                <a:latin typeface="Arial"/>
                <a:cs typeface="Arial"/>
              </a:rPr>
              <a:t>một </a:t>
            </a:r>
            <a:r>
              <a:rPr sz="2400" spc="-55" dirty="0">
                <a:solidFill>
                  <a:srgbClr val="585858"/>
                </a:solidFill>
                <a:latin typeface="Arial"/>
                <a:cs typeface="Arial"/>
              </a:rPr>
              <a:t>vài </a:t>
            </a:r>
            <a:r>
              <a:rPr sz="2400" spc="25" dirty="0">
                <a:solidFill>
                  <a:srgbClr val="585858"/>
                </a:solidFill>
                <a:latin typeface="Arial"/>
                <a:cs typeface="Arial"/>
              </a:rPr>
              <a:t>tính </a:t>
            </a:r>
            <a:r>
              <a:rPr sz="2400" spc="-15" dirty="0">
                <a:solidFill>
                  <a:srgbClr val="585858"/>
                </a:solidFill>
                <a:latin typeface="Arial"/>
                <a:cs typeface="Arial"/>
              </a:rPr>
              <a:t>chất</a:t>
            </a:r>
            <a:r>
              <a:rPr sz="2400" spc="-220" dirty="0">
                <a:solidFill>
                  <a:srgbClr val="585858"/>
                </a:solidFill>
                <a:latin typeface="Arial"/>
                <a:cs typeface="Arial"/>
              </a:rPr>
              <a:t> </a:t>
            </a:r>
            <a:r>
              <a:rPr sz="2400" spc="5" dirty="0">
                <a:solidFill>
                  <a:srgbClr val="585858"/>
                </a:solidFill>
                <a:latin typeface="Arial"/>
                <a:cs typeface="Arial"/>
              </a:rPr>
              <a:t>chung</a:t>
            </a:r>
            <a:endParaRPr sz="2400">
              <a:latin typeface="Arial"/>
              <a:cs typeface="Arial"/>
            </a:endParaRPr>
          </a:p>
          <a:p>
            <a:pPr marL="286385">
              <a:lnSpc>
                <a:spcPts val="2735"/>
              </a:lnSpc>
            </a:pPr>
            <a:r>
              <a:rPr sz="2400" spc="-65" dirty="0">
                <a:solidFill>
                  <a:srgbClr val="585858"/>
                </a:solidFill>
                <a:latin typeface="Arial"/>
                <a:cs typeface="Arial"/>
              </a:rPr>
              <a:t>của </a:t>
            </a:r>
            <a:r>
              <a:rPr sz="2400" spc="90" dirty="0">
                <a:solidFill>
                  <a:srgbClr val="585858"/>
                </a:solidFill>
                <a:latin typeface="Arial"/>
                <a:cs typeface="Arial"/>
              </a:rPr>
              <a:t>một </a:t>
            </a:r>
            <a:r>
              <a:rPr sz="2400" spc="45" dirty="0">
                <a:solidFill>
                  <a:srgbClr val="585858"/>
                </a:solidFill>
                <a:latin typeface="Arial"/>
                <a:cs typeface="Arial"/>
              </a:rPr>
              <a:t>nhóm </a:t>
            </a:r>
            <a:r>
              <a:rPr sz="2400" spc="-20" dirty="0">
                <a:solidFill>
                  <a:srgbClr val="585858"/>
                </a:solidFill>
                <a:latin typeface="Arial"/>
                <a:cs typeface="Arial"/>
              </a:rPr>
              <a:t>tác </a:t>
            </a:r>
            <a:r>
              <a:rPr sz="2400" spc="-15" dirty="0">
                <a:solidFill>
                  <a:srgbClr val="585858"/>
                </a:solidFill>
                <a:latin typeface="Arial"/>
                <a:cs typeface="Arial"/>
              </a:rPr>
              <a:t>nhân </a:t>
            </a:r>
            <a:r>
              <a:rPr sz="2400" spc="-30" dirty="0">
                <a:solidFill>
                  <a:srgbClr val="585858"/>
                </a:solidFill>
                <a:latin typeface="Arial"/>
                <a:cs typeface="Arial"/>
              </a:rPr>
              <a:t>hoặc</a:t>
            </a:r>
            <a:r>
              <a:rPr sz="2400" spc="-25" dirty="0">
                <a:solidFill>
                  <a:srgbClr val="585858"/>
                </a:solidFill>
                <a:latin typeface="Arial"/>
                <a:cs typeface="Arial"/>
              </a:rPr>
              <a:t> </a:t>
            </a:r>
            <a:r>
              <a:rPr sz="2400" spc="-170" dirty="0">
                <a:solidFill>
                  <a:srgbClr val="585858"/>
                </a:solidFill>
                <a:latin typeface="Arial"/>
                <a:cs typeface="Arial"/>
              </a:rPr>
              <a:t>UC</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20" dirty="0">
                <a:solidFill>
                  <a:srgbClr val="585858"/>
                </a:solidFill>
                <a:latin typeface="Arial"/>
                <a:cs typeface="Arial"/>
              </a:rPr>
              <a:t>khái </a:t>
            </a:r>
            <a:r>
              <a:rPr sz="2400" spc="10" dirty="0">
                <a:solidFill>
                  <a:srgbClr val="585858"/>
                </a:solidFill>
                <a:latin typeface="Arial"/>
                <a:cs typeface="Arial"/>
              </a:rPr>
              <a:t>niệm </a:t>
            </a:r>
            <a:r>
              <a:rPr sz="2400" spc="-50" dirty="0">
                <a:solidFill>
                  <a:srgbClr val="585858"/>
                </a:solidFill>
                <a:latin typeface="Arial"/>
                <a:cs typeface="Arial"/>
              </a:rPr>
              <a:t>kế</a:t>
            </a:r>
            <a:r>
              <a:rPr sz="2400" spc="-215" dirty="0">
                <a:solidFill>
                  <a:srgbClr val="585858"/>
                </a:solidFill>
                <a:latin typeface="Arial"/>
                <a:cs typeface="Arial"/>
              </a:rPr>
              <a:t> </a:t>
            </a:r>
            <a:r>
              <a:rPr sz="2400" spc="-35" dirty="0">
                <a:solidFill>
                  <a:srgbClr val="585858"/>
                </a:solidFill>
                <a:latin typeface="Arial"/>
                <a:cs typeface="Arial"/>
              </a:rPr>
              <a:t>thừa</a:t>
            </a:r>
            <a:endParaRPr sz="2400">
              <a:latin typeface="Arial"/>
              <a:cs typeface="Arial"/>
            </a:endParaRPr>
          </a:p>
          <a:p>
            <a:pPr marL="560705" lvl="1" indent="-229235">
              <a:spcBef>
                <a:spcPts val="77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vi </a:t>
            </a:r>
            <a:r>
              <a:rPr sz="2000" spc="10" dirty="0">
                <a:solidFill>
                  <a:srgbClr val="585858"/>
                </a:solidFill>
                <a:latin typeface="Arial"/>
                <a:cs typeface="Arial"/>
              </a:rPr>
              <a:t>chung </a:t>
            </a:r>
            <a:r>
              <a:rPr sz="2000" spc="-35" dirty="0">
                <a:solidFill>
                  <a:srgbClr val="585858"/>
                </a:solidFill>
                <a:latin typeface="Arial"/>
                <a:cs typeface="Arial"/>
              </a:rPr>
              <a:t>(chia </a:t>
            </a:r>
            <a:r>
              <a:rPr sz="2000" spc="-95" dirty="0">
                <a:solidFill>
                  <a:srgbClr val="585858"/>
                </a:solidFill>
                <a:latin typeface="Arial"/>
                <a:cs typeface="Arial"/>
              </a:rPr>
              <a:t>sẻ) </a:t>
            </a:r>
            <a:r>
              <a:rPr sz="2000" spc="55" dirty="0">
                <a:solidFill>
                  <a:srgbClr val="585858"/>
                </a:solidFill>
                <a:latin typeface="Arial"/>
                <a:cs typeface="Arial"/>
              </a:rPr>
              <a:t>trong </a:t>
            </a:r>
            <a:r>
              <a:rPr sz="2000" spc="-135" dirty="0">
                <a:solidFill>
                  <a:srgbClr val="585858"/>
                </a:solidFill>
                <a:latin typeface="Arial"/>
                <a:cs typeface="Arial"/>
              </a:rPr>
              <a:t>UC</a:t>
            </a:r>
            <a:r>
              <a:rPr sz="2000" spc="-180"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6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a:t>
            </a:r>
            <a:r>
              <a:rPr sz="2000" dirty="0">
                <a:solidFill>
                  <a:srgbClr val="585858"/>
                </a:solidFill>
                <a:latin typeface="Arial"/>
                <a:cs typeface="Arial"/>
              </a:rPr>
              <a:t>vi </a:t>
            </a:r>
            <a:r>
              <a:rPr sz="2000" spc="15" dirty="0">
                <a:solidFill>
                  <a:srgbClr val="585858"/>
                </a:solidFill>
                <a:latin typeface="Arial"/>
                <a:cs typeface="Arial"/>
              </a:rPr>
              <a:t>riêng </a:t>
            </a:r>
            <a:r>
              <a:rPr sz="2000" spc="55" dirty="0">
                <a:solidFill>
                  <a:srgbClr val="585858"/>
                </a:solidFill>
                <a:latin typeface="Arial"/>
                <a:cs typeface="Arial"/>
              </a:rPr>
              <a:t>trong </a:t>
            </a:r>
            <a:r>
              <a:rPr sz="2000" spc="-75" dirty="0">
                <a:solidFill>
                  <a:srgbClr val="585858"/>
                </a:solidFill>
                <a:latin typeface="Arial"/>
                <a:cs typeface="Arial"/>
              </a:rPr>
              <a:t>(các) </a:t>
            </a:r>
            <a:r>
              <a:rPr sz="2000" spc="-140" dirty="0">
                <a:solidFill>
                  <a:srgbClr val="585858"/>
                </a:solidFill>
                <a:latin typeface="Arial"/>
                <a:cs typeface="Arial"/>
              </a:rPr>
              <a:t>UC</a:t>
            </a:r>
            <a:r>
              <a:rPr sz="2000" spc="-235" dirty="0">
                <a:solidFill>
                  <a:srgbClr val="585858"/>
                </a:solidFill>
                <a:latin typeface="Arial"/>
                <a:cs typeface="Arial"/>
              </a:rPr>
              <a:t> </a:t>
            </a:r>
            <a:r>
              <a:rPr sz="2000" dirty="0">
                <a:solidFill>
                  <a:srgbClr val="585858"/>
                </a:solidFill>
                <a:latin typeface="Arial"/>
                <a:cs typeface="Arial"/>
              </a:rPr>
              <a:t>con</a:t>
            </a:r>
            <a:endParaRPr sz="2000">
              <a:latin typeface="Arial"/>
              <a:cs typeface="Arial"/>
            </a:endParaRPr>
          </a:p>
        </p:txBody>
      </p:sp>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a:t>.</a:t>
            </a:r>
            <a:r>
              <a:rPr spc="-340" dirty="0"/>
              <a:t> </a:t>
            </a:r>
            <a:r>
              <a:rPr spc="165" dirty="0"/>
              <a:t>Quan</a:t>
            </a:r>
            <a:r>
              <a:rPr spc="-325" dirty="0"/>
              <a:t> </a:t>
            </a:r>
            <a:r>
              <a:rPr spc="130" dirty="0"/>
              <a:t>hệ</a:t>
            </a:r>
            <a:r>
              <a:rPr spc="-340" dirty="0"/>
              <a:t> </a:t>
            </a:r>
            <a:r>
              <a:rPr spc="110" dirty="0"/>
              <a:t>generalization</a:t>
            </a:r>
          </a:p>
        </p:txBody>
      </p:sp>
      <p:sp>
        <p:nvSpPr>
          <p:cNvPr id="4" name="object 4"/>
          <p:cNvSpPr/>
          <p:nvPr/>
        </p:nvSpPr>
        <p:spPr>
          <a:xfrm>
            <a:off x="6629401" y="3541775"/>
            <a:ext cx="3211449" cy="32400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41955" y="4343413"/>
            <a:ext cx="3312414" cy="2081911"/>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66</a:t>
            </a:fld>
            <a:endParaRPr spc="-90" dirty="0"/>
          </a:p>
        </p:txBody>
      </p:sp>
    </p:spTree>
    <p:extLst>
      <p:ext uri="{BB962C8B-B14F-4D97-AF65-F5344CB8AC3E}">
        <p14:creationId xmlns:p14="http://schemas.microsoft.com/office/powerpoint/2010/main" val="6517641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08140" cy="208280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15" dirty="0">
                <a:solidFill>
                  <a:srgbClr val="585858"/>
                </a:solidFill>
                <a:latin typeface="Arial"/>
                <a:cs typeface="Arial"/>
              </a:rPr>
              <a:t>chỉ </a:t>
            </a:r>
            <a:r>
              <a:rPr sz="2400" spc="-40" dirty="0">
                <a:solidFill>
                  <a:srgbClr val="585858"/>
                </a:solidFill>
                <a:latin typeface="Arial"/>
                <a:cs typeface="Arial"/>
              </a:rPr>
              <a:t>ra </a:t>
            </a:r>
            <a:r>
              <a:rPr sz="2400" spc="90" dirty="0">
                <a:solidFill>
                  <a:srgbClr val="585858"/>
                </a:solidFill>
                <a:latin typeface="Arial"/>
                <a:cs typeface="Arial"/>
              </a:rPr>
              <a:t>một </a:t>
            </a:r>
            <a:r>
              <a:rPr sz="2400" spc="-55" dirty="0">
                <a:solidFill>
                  <a:srgbClr val="585858"/>
                </a:solidFill>
                <a:latin typeface="Arial"/>
                <a:cs typeface="Arial"/>
              </a:rPr>
              <a:t>vài </a:t>
            </a:r>
            <a:r>
              <a:rPr sz="2400" spc="25" dirty="0">
                <a:solidFill>
                  <a:srgbClr val="585858"/>
                </a:solidFill>
                <a:latin typeface="Arial"/>
                <a:cs typeface="Arial"/>
              </a:rPr>
              <a:t>tính </a:t>
            </a:r>
            <a:r>
              <a:rPr sz="2400" spc="-15" dirty="0">
                <a:solidFill>
                  <a:srgbClr val="585858"/>
                </a:solidFill>
                <a:latin typeface="Arial"/>
                <a:cs typeface="Arial"/>
              </a:rPr>
              <a:t>chất</a:t>
            </a:r>
            <a:r>
              <a:rPr sz="2400" spc="-220" dirty="0">
                <a:solidFill>
                  <a:srgbClr val="585858"/>
                </a:solidFill>
                <a:latin typeface="Arial"/>
                <a:cs typeface="Arial"/>
              </a:rPr>
              <a:t> </a:t>
            </a:r>
            <a:r>
              <a:rPr sz="2400" spc="5" dirty="0">
                <a:solidFill>
                  <a:srgbClr val="585858"/>
                </a:solidFill>
                <a:latin typeface="Arial"/>
                <a:cs typeface="Arial"/>
              </a:rPr>
              <a:t>chung</a:t>
            </a:r>
            <a:endParaRPr sz="2400">
              <a:latin typeface="Arial"/>
              <a:cs typeface="Arial"/>
            </a:endParaRPr>
          </a:p>
          <a:p>
            <a:pPr marL="286385">
              <a:lnSpc>
                <a:spcPts val="2735"/>
              </a:lnSpc>
            </a:pPr>
            <a:r>
              <a:rPr sz="2400" spc="-65" dirty="0">
                <a:solidFill>
                  <a:srgbClr val="585858"/>
                </a:solidFill>
                <a:latin typeface="Arial"/>
                <a:cs typeface="Arial"/>
              </a:rPr>
              <a:t>của </a:t>
            </a:r>
            <a:r>
              <a:rPr sz="2400" spc="90" dirty="0">
                <a:solidFill>
                  <a:srgbClr val="585858"/>
                </a:solidFill>
                <a:latin typeface="Arial"/>
                <a:cs typeface="Arial"/>
              </a:rPr>
              <a:t>một </a:t>
            </a:r>
            <a:r>
              <a:rPr sz="2400" spc="45" dirty="0">
                <a:solidFill>
                  <a:srgbClr val="585858"/>
                </a:solidFill>
                <a:latin typeface="Arial"/>
                <a:cs typeface="Arial"/>
              </a:rPr>
              <a:t>nhóm </a:t>
            </a:r>
            <a:r>
              <a:rPr sz="2400" spc="-20" dirty="0">
                <a:solidFill>
                  <a:srgbClr val="585858"/>
                </a:solidFill>
                <a:latin typeface="Arial"/>
                <a:cs typeface="Arial"/>
              </a:rPr>
              <a:t>tác </a:t>
            </a:r>
            <a:r>
              <a:rPr sz="2400" spc="-15" dirty="0">
                <a:solidFill>
                  <a:srgbClr val="585858"/>
                </a:solidFill>
                <a:latin typeface="Arial"/>
                <a:cs typeface="Arial"/>
              </a:rPr>
              <a:t>nhân </a:t>
            </a:r>
            <a:r>
              <a:rPr sz="2400" spc="-30" dirty="0">
                <a:solidFill>
                  <a:srgbClr val="585858"/>
                </a:solidFill>
                <a:latin typeface="Arial"/>
                <a:cs typeface="Arial"/>
              </a:rPr>
              <a:t>hoặc</a:t>
            </a:r>
            <a:r>
              <a:rPr sz="2400" spc="-25" dirty="0">
                <a:solidFill>
                  <a:srgbClr val="585858"/>
                </a:solidFill>
                <a:latin typeface="Arial"/>
                <a:cs typeface="Arial"/>
              </a:rPr>
              <a:t> </a:t>
            </a:r>
            <a:r>
              <a:rPr sz="2400" spc="-170" dirty="0">
                <a:solidFill>
                  <a:srgbClr val="585858"/>
                </a:solidFill>
                <a:latin typeface="Arial"/>
                <a:cs typeface="Arial"/>
              </a:rPr>
              <a:t>UC</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20" dirty="0">
                <a:solidFill>
                  <a:srgbClr val="585858"/>
                </a:solidFill>
                <a:latin typeface="Arial"/>
                <a:cs typeface="Arial"/>
              </a:rPr>
              <a:t>khái </a:t>
            </a:r>
            <a:r>
              <a:rPr sz="2400" spc="10" dirty="0">
                <a:solidFill>
                  <a:srgbClr val="585858"/>
                </a:solidFill>
                <a:latin typeface="Arial"/>
                <a:cs typeface="Arial"/>
              </a:rPr>
              <a:t>niệm </a:t>
            </a:r>
            <a:r>
              <a:rPr sz="2400" spc="-50" dirty="0">
                <a:solidFill>
                  <a:srgbClr val="585858"/>
                </a:solidFill>
                <a:latin typeface="Arial"/>
                <a:cs typeface="Arial"/>
              </a:rPr>
              <a:t>kế</a:t>
            </a:r>
            <a:r>
              <a:rPr sz="2400" spc="-215" dirty="0">
                <a:solidFill>
                  <a:srgbClr val="585858"/>
                </a:solidFill>
                <a:latin typeface="Arial"/>
                <a:cs typeface="Arial"/>
              </a:rPr>
              <a:t> </a:t>
            </a:r>
            <a:r>
              <a:rPr sz="2400" spc="-35" dirty="0">
                <a:solidFill>
                  <a:srgbClr val="585858"/>
                </a:solidFill>
                <a:latin typeface="Arial"/>
                <a:cs typeface="Arial"/>
              </a:rPr>
              <a:t>thừa</a:t>
            </a:r>
            <a:endParaRPr sz="2400">
              <a:latin typeface="Arial"/>
              <a:cs typeface="Arial"/>
            </a:endParaRPr>
          </a:p>
          <a:p>
            <a:pPr marL="560705" lvl="1" indent="-229235">
              <a:spcBef>
                <a:spcPts val="77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vi </a:t>
            </a:r>
            <a:r>
              <a:rPr sz="2000" spc="10" dirty="0">
                <a:solidFill>
                  <a:srgbClr val="585858"/>
                </a:solidFill>
                <a:latin typeface="Arial"/>
                <a:cs typeface="Arial"/>
              </a:rPr>
              <a:t>chung </a:t>
            </a:r>
            <a:r>
              <a:rPr sz="2000" spc="-35" dirty="0">
                <a:solidFill>
                  <a:srgbClr val="585858"/>
                </a:solidFill>
                <a:latin typeface="Arial"/>
                <a:cs typeface="Arial"/>
              </a:rPr>
              <a:t>(chia </a:t>
            </a:r>
            <a:r>
              <a:rPr sz="2000" spc="-95" dirty="0">
                <a:solidFill>
                  <a:srgbClr val="585858"/>
                </a:solidFill>
                <a:latin typeface="Arial"/>
                <a:cs typeface="Arial"/>
              </a:rPr>
              <a:t>sẻ) </a:t>
            </a:r>
            <a:r>
              <a:rPr sz="2000" spc="55" dirty="0">
                <a:solidFill>
                  <a:srgbClr val="585858"/>
                </a:solidFill>
                <a:latin typeface="Arial"/>
                <a:cs typeface="Arial"/>
              </a:rPr>
              <a:t>trong </a:t>
            </a:r>
            <a:r>
              <a:rPr sz="2000" spc="-135" dirty="0">
                <a:solidFill>
                  <a:srgbClr val="585858"/>
                </a:solidFill>
                <a:latin typeface="Arial"/>
                <a:cs typeface="Arial"/>
              </a:rPr>
              <a:t>UC</a:t>
            </a:r>
            <a:r>
              <a:rPr sz="2000" spc="-180"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6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a:t>
            </a:r>
            <a:r>
              <a:rPr sz="2000" dirty="0">
                <a:solidFill>
                  <a:srgbClr val="585858"/>
                </a:solidFill>
                <a:latin typeface="Arial"/>
                <a:cs typeface="Arial"/>
              </a:rPr>
              <a:t>vi </a:t>
            </a:r>
            <a:r>
              <a:rPr sz="2000" spc="15" dirty="0">
                <a:solidFill>
                  <a:srgbClr val="585858"/>
                </a:solidFill>
                <a:latin typeface="Arial"/>
                <a:cs typeface="Arial"/>
              </a:rPr>
              <a:t>riêng </a:t>
            </a:r>
            <a:r>
              <a:rPr sz="2000" spc="55" dirty="0">
                <a:solidFill>
                  <a:srgbClr val="585858"/>
                </a:solidFill>
                <a:latin typeface="Arial"/>
                <a:cs typeface="Arial"/>
              </a:rPr>
              <a:t>trong </a:t>
            </a:r>
            <a:r>
              <a:rPr sz="2000" spc="-75" dirty="0">
                <a:solidFill>
                  <a:srgbClr val="585858"/>
                </a:solidFill>
                <a:latin typeface="Arial"/>
                <a:cs typeface="Arial"/>
              </a:rPr>
              <a:t>(các) </a:t>
            </a:r>
            <a:r>
              <a:rPr sz="2000" spc="-140" dirty="0">
                <a:solidFill>
                  <a:srgbClr val="585858"/>
                </a:solidFill>
                <a:latin typeface="Arial"/>
                <a:cs typeface="Arial"/>
              </a:rPr>
              <a:t>UC</a:t>
            </a:r>
            <a:r>
              <a:rPr sz="2000" spc="-235" dirty="0">
                <a:solidFill>
                  <a:srgbClr val="585858"/>
                </a:solidFill>
                <a:latin typeface="Arial"/>
                <a:cs typeface="Arial"/>
              </a:rPr>
              <a:t> </a:t>
            </a:r>
            <a:r>
              <a:rPr sz="2000" dirty="0">
                <a:solidFill>
                  <a:srgbClr val="585858"/>
                </a:solidFill>
                <a:latin typeface="Arial"/>
                <a:cs typeface="Arial"/>
              </a:rPr>
              <a:t>con</a:t>
            </a:r>
            <a:endParaRPr sz="2000">
              <a:latin typeface="Arial"/>
              <a:cs typeface="Arial"/>
            </a:endParaRPr>
          </a:p>
        </p:txBody>
      </p:sp>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a:t>.</a:t>
            </a:r>
            <a:r>
              <a:rPr spc="-340" dirty="0"/>
              <a:t> </a:t>
            </a:r>
            <a:r>
              <a:rPr spc="165" dirty="0"/>
              <a:t>Quan</a:t>
            </a:r>
            <a:r>
              <a:rPr spc="-325" dirty="0"/>
              <a:t> </a:t>
            </a:r>
            <a:r>
              <a:rPr spc="130" dirty="0"/>
              <a:t>hệ</a:t>
            </a:r>
            <a:r>
              <a:rPr spc="-340" dirty="0"/>
              <a:t> </a:t>
            </a:r>
            <a:r>
              <a:rPr spc="110" dirty="0"/>
              <a:t>generalization</a:t>
            </a:r>
          </a:p>
        </p:txBody>
      </p:sp>
      <p:sp>
        <p:nvSpPr>
          <p:cNvPr id="4" name="object 4"/>
          <p:cNvSpPr/>
          <p:nvPr/>
        </p:nvSpPr>
        <p:spPr>
          <a:xfrm>
            <a:off x="6629401" y="3541775"/>
            <a:ext cx="3211449" cy="32400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41955" y="4343413"/>
            <a:ext cx="3312414" cy="2081911"/>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67</a:t>
            </a:fld>
            <a:endParaRPr spc="-90" dirty="0"/>
          </a:p>
        </p:txBody>
      </p:sp>
    </p:spTree>
    <p:extLst>
      <p:ext uri="{BB962C8B-B14F-4D97-AF65-F5344CB8AC3E}">
        <p14:creationId xmlns:p14="http://schemas.microsoft.com/office/powerpoint/2010/main" val="29515794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a:t>.</a:t>
            </a:r>
            <a:r>
              <a:rPr spc="-340" dirty="0"/>
              <a:t> </a:t>
            </a:r>
            <a:r>
              <a:rPr spc="165" dirty="0"/>
              <a:t>Quan</a:t>
            </a:r>
            <a:r>
              <a:rPr spc="-325" dirty="0"/>
              <a:t> </a:t>
            </a:r>
            <a:r>
              <a:rPr spc="130" dirty="0"/>
              <a:t>hệ</a:t>
            </a:r>
            <a:r>
              <a:rPr spc="-340" dirty="0"/>
              <a:t> </a:t>
            </a:r>
            <a:r>
              <a:rPr spc="110" dirty="0"/>
              <a:t>generalization</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68</a:t>
            </a:fld>
            <a:endParaRPr spc="-90" dirty="0"/>
          </a:p>
        </p:txBody>
      </p:sp>
      <p:pic>
        <p:nvPicPr>
          <p:cNvPr id="8" name="Picture 7"/>
          <p:cNvPicPr>
            <a:picLocks noChangeAspect="1"/>
          </p:cNvPicPr>
          <p:nvPr/>
        </p:nvPicPr>
        <p:blipFill>
          <a:blip r:embed="rId2"/>
          <a:stretch>
            <a:fillRect/>
          </a:stretch>
        </p:blipFill>
        <p:spPr>
          <a:xfrm>
            <a:off x="1842516" y="1298171"/>
            <a:ext cx="8458200" cy="5143081"/>
          </a:xfrm>
          <a:prstGeom prst="rect">
            <a:avLst/>
          </a:prstGeom>
        </p:spPr>
      </p:pic>
    </p:spTree>
    <p:extLst>
      <p:ext uri="{BB962C8B-B14F-4D97-AF65-F5344CB8AC3E}">
        <p14:creationId xmlns:p14="http://schemas.microsoft.com/office/powerpoint/2010/main" val="3575787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600200"/>
            <a:ext cx="9057386" cy="5121915"/>
          </a:xfrm>
          <a:prstGeom prst="rect">
            <a:avLst/>
          </a:prstGeom>
        </p:spPr>
        <p:txBody>
          <a:bodyPr vert="horz" wrap="square" lIns="0" tIns="12700" rIns="0" bIns="0" rtlCol="0">
            <a:spAutoFit/>
          </a:bodyPr>
          <a:lstStyle/>
          <a:p>
            <a:pPr marL="457200" indent="-457200" algn="just">
              <a:buAutoNum type="arabicPeriod"/>
            </a:pPr>
            <a:r>
              <a:rPr lang="en-US" sz="2400" b="1" dirty="0" err="1"/>
              <a:t>Đặt</a:t>
            </a:r>
            <a:r>
              <a:rPr lang="en-US" sz="2400" b="1" dirty="0"/>
              <a:t> </a:t>
            </a:r>
            <a:r>
              <a:rPr lang="en-US" sz="2400" b="1" dirty="0" err="1"/>
              <a:t>tên</a:t>
            </a:r>
            <a:r>
              <a:rPr lang="en-US" sz="2400" b="1" dirty="0"/>
              <a:t>:</a:t>
            </a:r>
          </a:p>
          <a:p>
            <a:pPr algn="just"/>
            <a:endParaRPr lang="en-US" sz="2400" dirty="0"/>
          </a:p>
          <a:p>
            <a:pPr algn="just"/>
            <a:r>
              <a:rPr lang="en-US" sz="2400" dirty="0" err="1"/>
              <a:t>Trong</a:t>
            </a:r>
            <a:r>
              <a:rPr lang="en-US" sz="2400" dirty="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chuyện</a:t>
            </a:r>
            <a:r>
              <a:rPr lang="en-US" sz="2400" dirty="0"/>
              <a:t> </a:t>
            </a:r>
            <a:r>
              <a:rPr lang="en-US" sz="2400" dirty="0" err="1"/>
              <a:t>đặt</a:t>
            </a:r>
            <a:r>
              <a:rPr lang="en-US" sz="2400" dirty="0"/>
              <a:t> </a:t>
            </a:r>
            <a:r>
              <a:rPr lang="en-US" sz="2400" dirty="0" err="1"/>
              <a:t>tên</a:t>
            </a:r>
            <a:r>
              <a:rPr lang="en-US" sz="2400" dirty="0"/>
              <a:t> </a:t>
            </a:r>
            <a:r>
              <a:rPr lang="en-US" sz="2400" dirty="0" err="1"/>
              <a:t>là</a:t>
            </a:r>
            <a:r>
              <a:rPr lang="en-US" sz="2400" dirty="0"/>
              <a:t> </a:t>
            </a:r>
            <a:r>
              <a:rPr lang="en-US" sz="2400" dirty="0" err="1"/>
              <a:t>rất</a:t>
            </a:r>
            <a:r>
              <a:rPr lang="en-US" sz="2400" dirty="0"/>
              <a:t> </a:t>
            </a:r>
            <a:r>
              <a:rPr lang="en-US" sz="2400" dirty="0" err="1"/>
              <a:t>quan</a:t>
            </a:r>
            <a:r>
              <a:rPr lang="en-US" sz="2400" dirty="0"/>
              <a:t> </a:t>
            </a:r>
            <a:r>
              <a:rPr lang="en-US" sz="2400" dirty="0" err="1"/>
              <a:t>trọng</a:t>
            </a:r>
            <a:r>
              <a:rPr lang="en-US" sz="2400" dirty="0"/>
              <a:t>. </a:t>
            </a:r>
            <a:r>
              <a:rPr lang="en-US" sz="2400" dirty="0" err="1"/>
              <a:t>Vì</a:t>
            </a:r>
            <a:r>
              <a:rPr lang="en-US" sz="2400" dirty="0"/>
              <a:t> </a:t>
            </a:r>
            <a:r>
              <a:rPr lang="en-US" sz="2400" dirty="0" err="1"/>
              <a:t>đã</a:t>
            </a:r>
            <a:r>
              <a:rPr lang="en-US" sz="2400" dirty="0"/>
              <a:t> </a:t>
            </a:r>
            <a:r>
              <a:rPr lang="en-US" sz="2400" dirty="0" err="1"/>
              <a:t>nói</a:t>
            </a:r>
            <a:r>
              <a:rPr lang="en-US" sz="2400" dirty="0"/>
              <a:t> “</a:t>
            </a:r>
            <a:r>
              <a:rPr lang="en-US" sz="2400" dirty="0" err="1"/>
              <a:t>mô-hình-hóa</a:t>
            </a:r>
            <a:r>
              <a:rPr lang="en-US" sz="2400" dirty="0"/>
              <a:t>” </a:t>
            </a:r>
            <a:r>
              <a:rPr lang="en-US" sz="2400" dirty="0" err="1"/>
              <a:t>tức</a:t>
            </a:r>
            <a:r>
              <a:rPr lang="en-US" sz="2400" dirty="0"/>
              <a:t> </a:t>
            </a:r>
            <a:r>
              <a:rPr lang="en-US" sz="2400" dirty="0" err="1"/>
              <a:t>là</a:t>
            </a:r>
            <a:r>
              <a:rPr lang="en-US" sz="2400" dirty="0"/>
              <a:t> </a:t>
            </a:r>
            <a:r>
              <a:rPr lang="en-US" sz="2400" dirty="0" err="1"/>
              <a:t>chúng</a:t>
            </a:r>
            <a:r>
              <a:rPr lang="en-US" sz="2400" dirty="0"/>
              <a:t> ta </a:t>
            </a:r>
            <a:r>
              <a:rPr lang="en-US" sz="2400" dirty="0" err="1"/>
              <a:t>dùng</a:t>
            </a:r>
            <a:r>
              <a:rPr lang="en-US" sz="2400" dirty="0"/>
              <a:t> </a:t>
            </a:r>
            <a:r>
              <a:rPr lang="en-US" sz="2400" dirty="0" err="1"/>
              <a:t>hình</a:t>
            </a:r>
            <a:r>
              <a:rPr lang="en-US" sz="2400" dirty="0"/>
              <a:t> </a:t>
            </a:r>
            <a:r>
              <a:rPr lang="en-US" sz="2400" dirty="0" err="1"/>
              <a:t>ảnh</a:t>
            </a:r>
            <a:r>
              <a:rPr lang="en-US" sz="2400" dirty="0"/>
              <a:t> </a:t>
            </a:r>
            <a:r>
              <a:rPr lang="en-US" sz="2400" dirty="0" err="1"/>
              <a:t>để</a:t>
            </a:r>
            <a:r>
              <a:rPr lang="en-US" sz="2400" dirty="0"/>
              <a:t> </a:t>
            </a:r>
            <a:r>
              <a:rPr lang="en-US" sz="2400" dirty="0" err="1"/>
              <a:t>nói</a:t>
            </a:r>
            <a:r>
              <a:rPr lang="en-US" sz="2400" dirty="0"/>
              <a:t> </a:t>
            </a:r>
            <a:r>
              <a:rPr lang="en-US" sz="2400" dirty="0" err="1"/>
              <a:t>chuyện</a:t>
            </a:r>
            <a:r>
              <a:rPr lang="en-US" sz="2400" dirty="0"/>
              <a:t>, </a:t>
            </a:r>
            <a:r>
              <a:rPr lang="en-US" sz="2400" dirty="0" err="1"/>
              <a:t>thì</a:t>
            </a:r>
            <a:r>
              <a:rPr lang="en-US" sz="2400" dirty="0"/>
              <a:t> </a:t>
            </a:r>
            <a:r>
              <a:rPr lang="en-US" sz="2400" dirty="0" err="1"/>
              <a:t>khi</a:t>
            </a:r>
            <a:r>
              <a:rPr lang="en-US" sz="2400" dirty="0"/>
              <a:t> </a:t>
            </a:r>
            <a:r>
              <a:rPr lang="en-US" sz="2400" dirty="0" err="1"/>
              <a:t>đó</a:t>
            </a:r>
            <a:r>
              <a:rPr lang="en-US" sz="2400" dirty="0"/>
              <a:t> </a:t>
            </a:r>
            <a:r>
              <a:rPr lang="en-US" sz="2400" dirty="0" err="1"/>
              <a:t>hàm</a:t>
            </a:r>
            <a:r>
              <a:rPr lang="en-US" sz="2400" dirty="0"/>
              <a:t> </a:t>
            </a:r>
            <a:r>
              <a:rPr lang="en-US" sz="2400" dirty="0" err="1"/>
              <a:t>lượng</a:t>
            </a:r>
            <a:r>
              <a:rPr lang="en-US" sz="2400" dirty="0"/>
              <a:t> </a:t>
            </a:r>
            <a:r>
              <a:rPr lang="en-US" sz="2400" dirty="0" err="1"/>
              <a:t>chữ</a:t>
            </a:r>
            <a:r>
              <a:rPr lang="en-US" sz="2400" dirty="0"/>
              <a:t> </a:t>
            </a:r>
            <a:r>
              <a:rPr lang="en-US" sz="2400" dirty="0" err="1"/>
              <a:t>chiếm</a:t>
            </a:r>
            <a:r>
              <a:rPr lang="en-US" sz="2400" dirty="0"/>
              <a:t> </a:t>
            </a:r>
            <a:r>
              <a:rPr lang="en-US" sz="2400" dirty="0" err="1"/>
              <a:t>rất</a:t>
            </a:r>
            <a:r>
              <a:rPr lang="en-US" sz="2400" dirty="0"/>
              <a:t> </a:t>
            </a:r>
            <a:r>
              <a:rPr lang="en-US" sz="2400" dirty="0" err="1"/>
              <a:t>ít</a:t>
            </a:r>
            <a:r>
              <a:rPr lang="en-US" sz="2400" dirty="0"/>
              <a:t>.</a:t>
            </a:r>
          </a:p>
          <a:p>
            <a:pPr algn="just"/>
            <a:r>
              <a:rPr lang="en-US" sz="2400" dirty="0" err="1"/>
              <a:t>Nói</a:t>
            </a:r>
            <a:r>
              <a:rPr lang="en-US" sz="2400" dirty="0"/>
              <a:t> </a:t>
            </a:r>
            <a:r>
              <a:rPr lang="en-US" sz="2400" dirty="0" err="1"/>
              <a:t>về</a:t>
            </a:r>
            <a:r>
              <a:rPr lang="en-US" sz="2400" dirty="0"/>
              <a:t> Use Case </a:t>
            </a:r>
            <a:r>
              <a:rPr lang="en-US" sz="2400" dirty="0" err="1"/>
              <a:t>thì</a:t>
            </a:r>
            <a:r>
              <a:rPr lang="en-US" sz="2400" dirty="0"/>
              <a:t> </a:t>
            </a:r>
            <a:r>
              <a:rPr lang="en-US" sz="2400" dirty="0" err="1"/>
              <a:t>có</a:t>
            </a:r>
            <a:r>
              <a:rPr lang="en-US" sz="2400" dirty="0"/>
              <a:t> 1 </a:t>
            </a:r>
            <a:r>
              <a:rPr lang="en-US" sz="2400" dirty="0" err="1"/>
              <a:t>vài</a:t>
            </a:r>
            <a:r>
              <a:rPr lang="en-US" sz="2400" dirty="0"/>
              <a:t> </a:t>
            </a:r>
            <a:r>
              <a:rPr lang="en-US" sz="2400" dirty="0" err="1"/>
              <a:t>lưu</a:t>
            </a:r>
            <a:r>
              <a:rPr lang="en-US" sz="2400" dirty="0"/>
              <a:t> ý </a:t>
            </a:r>
            <a:r>
              <a:rPr lang="en-US" sz="2400" dirty="0" err="1"/>
              <a:t>sau</a:t>
            </a:r>
            <a:r>
              <a:rPr lang="en-US" sz="2400" dirty="0"/>
              <a:t> :</a:t>
            </a:r>
          </a:p>
          <a:p>
            <a:pPr lvl="0" algn="just"/>
            <a:r>
              <a:rPr lang="en-US" sz="2400" dirty="0"/>
              <a:t>-  Actor </a:t>
            </a:r>
            <a:r>
              <a:rPr lang="en-US" sz="2400" dirty="0" err="1"/>
              <a:t>thì</a:t>
            </a:r>
            <a:r>
              <a:rPr lang="en-US" sz="2400" dirty="0"/>
              <a:t> </a:t>
            </a:r>
            <a:r>
              <a:rPr lang="en-US" sz="2400" dirty="0" err="1"/>
              <a:t>phải</a:t>
            </a:r>
            <a:r>
              <a:rPr lang="en-US" sz="2400" dirty="0"/>
              <a:t> </a:t>
            </a:r>
            <a:r>
              <a:rPr lang="en-US" sz="2400" dirty="0" err="1"/>
              <a:t>đặt</a:t>
            </a:r>
            <a:r>
              <a:rPr lang="en-US" sz="2400" dirty="0"/>
              <a:t> </a:t>
            </a:r>
            <a:r>
              <a:rPr lang="en-US" sz="2400" dirty="0" err="1"/>
              <a:t>tên</a:t>
            </a:r>
            <a:r>
              <a:rPr lang="en-US" sz="2400" dirty="0"/>
              <a:t> </a:t>
            </a:r>
            <a:r>
              <a:rPr lang="en-US" sz="2400" dirty="0" err="1"/>
              <a:t>bằng</a:t>
            </a:r>
            <a:r>
              <a:rPr lang="en-US" sz="2400" dirty="0"/>
              <a:t> </a:t>
            </a:r>
            <a:r>
              <a:rPr lang="en-US" sz="2400" dirty="0" err="1"/>
              <a:t>danh</a:t>
            </a:r>
            <a:r>
              <a:rPr lang="en-US" sz="2400" dirty="0"/>
              <a:t> </a:t>
            </a:r>
            <a:r>
              <a:rPr lang="en-US" sz="2400" dirty="0" err="1"/>
              <a:t>từ</a:t>
            </a:r>
            <a:r>
              <a:rPr lang="en-US" sz="2400" dirty="0"/>
              <a:t>, </a:t>
            </a:r>
            <a:r>
              <a:rPr lang="en-US" sz="2400" dirty="0" err="1"/>
              <a:t>không</a:t>
            </a:r>
            <a:r>
              <a:rPr lang="en-US" sz="2400" dirty="0"/>
              <a:t> </a:t>
            </a:r>
            <a:r>
              <a:rPr lang="en-US" sz="2400" dirty="0" err="1"/>
              <a:t>dùng</a:t>
            </a:r>
            <a:r>
              <a:rPr lang="en-US" sz="2400" dirty="0"/>
              <a:t> </a:t>
            </a:r>
            <a:r>
              <a:rPr lang="en-US" sz="2400" dirty="0" err="1"/>
              <a:t>động</a:t>
            </a:r>
            <a:r>
              <a:rPr lang="en-US" sz="2400" dirty="0"/>
              <a:t> </a:t>
            </a:r>
            <a:r>
              <a:rPr lang="en-US" sz="2400" dirty="0" err="1"/>
              <a:t>từ</a:t>
            </a:r>
            <a:r>
              <a:rPr lang="en-US" sz="2400" dirty="0"/>
              <a:t>, </a:t>
            </a:r>
            <a:r>
              <a:rPr lang="en-US" sz="2400" dirty="0" err="1"/>
              <a:t>và</a:t>
            </a:r>
            <a:r>
              <a:rPr lang="en-US" sz="2400" dirty="0"/>
              <a:t> </a:t>
            </a:r>
            <a:r>
              <a:rPr lang="en-US" sz="2400" dirty="0" err="1"/>
              <a:t>cũng</a:t>
            </a:r>
            <a:r>
              <a:rPr lang="en-US" sz="2400" dirty="0"/>
              <a:t> </a:t>
            </a:r>
            <a:r>
              <a:rPr lang="en-US" sz="2400" dirty="0" err="1"/>
              <a:t>không</a:t>
            </a:r>
            <a:r>
              <a:rPr lang="en-US" sz="2400" dirty="0"/>
              <a:t> </a:t>
            </a:r>
            <a:r>
              <a:rPr lang="en-US" sz="2400" dirty="0" err="1"/>
              <a:t>mệnh</a:t>
            </a:r>
            <a:r>
              <a:rPr lang="en-US" sz="2400" dirty="0"/>
              <a:t> </a:t>
            </a:r>
            <a:r>
              <a:rPr lang="en-US" sz="2400" dirty="0" err="1"/>
              <a:t>đề</a:t>
            </a:r>
            <a:r>
              <a:rPr lang="en-US" sz="2400" dirty="0"/>
              <a:t> </a:t>
            </a:r>
            <a:r>
              <a:rPr lang="en-US" sz="2400" dirty="0" err="1"/>
              <a:t>quan</a:t>
            </a:r>
            <a:r>
              <a:rPr lang="en-US" sz="2400" dirty="0"/>
              <a:t> </a:t>
            </a:r>
            <a:r>
              <a:rPr lang="en-US" sz="2400" dirty="0" err="1"/>
              <a:t>hệ</a:t>
            </a:r>
            <a:r>
              <a:rPr lang="en-US" sz="2400" dirty="0"/>
              <a:t> </a:t>
            </a:r>
            <a:r>
              <a:rPr lang="en-US" sz="2400" dirty="0" err="1"/>
              <a:t>gì</a:t>
            </a:r>
            <a:r>
              <a:rPr lang="en-US" sz="2400" dirty="0"/>
              <a:t> </a:t>
            </a:r>
            <a:r>
              <a:rPr lang="en-US" sz="2400" dirty="0" err="1"/>
              <a:t>hết</a:t>
            </a:r>
            <a:r>
              <a:rPr lang="en-US" sz="2400" dirty="0"/>
              <a:t>.</a:t>
            </a:r>
          </a:p>
          <a:p>
            <a:pPr lvl="0" algn="just"/>
            <a:r>
              <a:rPr lang="en-US" sz="2400" dirty="0"/>
              <a:t>- </a:t>
            </a:r>
            <a:r>
              <a:rPr lang="en-US" sz="2400" dirty="0" err="1"/>
              <a:t>Tên</a:t>
            </a:r>
            <a:r>
              <a:rPr lang="en-US" sz="2400" dirty="0"/>
              <a:t> Use Case </a:t>
            </a:r>
            <a:r>
              <a:rPr lang="en-US" sz="2400" dirty="0" err="1"/>
              <a:t>thì</a:t>
            </a:r>
            <a:r>
              <a:rPr lang="en-US" sz="2400" dirty="0"/>
              <a:t> </a:t>
            </a:r>
            <a:r>
              <a:rPr lang="en-US" sz="2400" dirty="0" err="1"/>
              <a:t>phải</a:t>
            </a:r>
            <a:r>
              <a:rPr lang="en-US" sz="2400" dirty="0"/>
              <a:t> </a:t>
            </a:r>
            <a:r>
              <a:rPr lang="en-US" sz="2400" dirty="0" err="1"/>
              <a:t>ghi</a:t>
            </a:r>
            <a:r>
              <a:rPr lang="en-US" sz="2400" dirty="0"/>
              <a:t> </a:t>
            </a:r>
            <a:r>
              <a:rPr lang="en-US" sz="2400" dirty="0" err="1"/>
              <a:t>rõ</a:t>
            </a:r>
            <a:r>
              <a:rPr lang="en-US" sz="2400" dirty="0"/>
              <a:t> </a:t>
            </a:r>
            <a:r>
              <a:rPr lang="en-US" sz="2400" dirty="0" err="1"/>
              <a:t>ràng</a:t>
            </a:r>
            <a:r>
              <a:rPr lang="en-US" sz="2400" dirty="0"/>
              <a:t>, </a:t>
            </a:r>
            <a:r>
              <a:rPr lang="en-US" sz="2400" dirty="0" err="1"/>
              <a:t>rành</a:t>
            </a:r>
            <a:r>
              <a:rPr lang="en-US" sz="2400" dirty="0"/>
              <a:t> </a:t>
            </a:r>
            <a:r>
              <a:rPr lang="en-US" sz="2400" dirty="0" err="1"/>
              <a:t>mạch</a:t>
            </a:r>
            <a:r>
              <a:rPr lang="en-US" sz="2400" dirty="0"/>
              <a:t>, </a:t>
            </a:r>
            <a:r>
              <a:rPr lang="en-US" sz="2400" dirty="0" err="1"/>
              <a:t>nên</a:t>
            </a:r>
            <a:r>
              <a:rPr lang="en-US" sz="2400" dirty="0"/>
              <a:t> </a:t>
            </a:r>
            <a:r>
              <a:rPr lang="en-US" sz="2400" dirty="0" err="1"/>
              <a:t>theo</a:t>
            </a:r>
            <a:r>
              <a:rPr lang="en-US" sz="2400" dirty="0"/>
              <a:t> format: </a:t>
            </a:r>
            <a:r>
              <a:rPr lang="en-US" sz="2400" b="1" i="1" dirty="0"/>
              <a:t>Verb + Noun.</a:t>
            </a:r>
            <a:endParaRPr lang="en-US" sz="2400" dirty="0"/>
          </a:p>
          <a:p>
            <a:pPr algn="just"/>
            <a:r>
              <a:rPr lang="en-US" sz="2400" dirty="0" err="1"/>
              <a:t>Ví</a:t>
            </a:r>
            <a:r>
              <a:rPr lang="en-US" sz="2400" dirty="0"/>
              <a:t> </a:t>
            </a:r>
            <a:r>
              <a:rPr lang="en-US" sz="2400" dirty="0" err="1"/>
              <a:t>dụ</a:t>
            </a:r>
            <a:r>
              <a:rPr lang="en-US" sz="2400" dirty="0"/>
              <a:t>: </a:t>
            </a:r>
            <a:r>
              <a:rPr lang="en-US" sz="2400" i="1" dirty="0" err="1"/>
              <a:t>Đổi</a:t>
            </a:r>
            <a:r>
              <a:rPr lang="en-US" sz="2400" i="1" dirty="0"/>
              <a:t> </a:t>
            </a:r>
            <a:r>
              <a:rPr lang="en-US" sz="2400" i="1" dirty="0" err="1"/>
              <a:t>điểm</a:t>
            </a:r>
            <a:r>
              <a:rPr lang="en-US" sz="2400" i="1" dirty="0"/>
              <a:t> </a:t>
            </a:r>
            <a:r>
              <a:rPr lang="en-US" sz="2400" i="1" dirty="0" err="1"/>
              <a:t>thành</a:t>
            </a:r>
            <a:r>
              <a:rPr lang="en-US" sz="2400" i="1" dirty="0"/>
              <a:t> </a:t>
            </a:r>
            <a:r>
              <a:rPr lang="en-US" sz="2400" i="1" dirty="0" err="1"/>
              <a:t>viên</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nội</a:t>
            </a:r>
            <a:r>
              <a:rPr lang="en-US" sz="2400" i="1" dirty="0"/>
              <a:t> </a:t>
            </a:r>
            <a:r>
              <a:rPr lang="en-US" sz="2400" i="1" dirty="0" err="1"/>
              <a:t>địa</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quốc</a:t>
            </a:r>
            <a:r>
              <a:rPr lang="en-US" sz="2400" i="1" dirty="0"/>
              <a:t> </a:t>
            </a:r>
            <a:r>
              <a:rPr lang="en-US" sz="2400" i="1" dirty="0" err="1"/>
              <a:t>tế</a:t>
            </a:r>
            <a:r>
              <a:rPr lang="en-US" sz="2400" i="1" dirty="0"/>
              <a:t>.</a:t>
            </a:r>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69</a:t>
            </a:fld>
            <a:endParaRPr spc="-90" dirty="0"/>
          </a:p>
        </p:txBody>
      </p:sp>
    </p:spTree>
    <p:extLst>
      <p:ext uri="{BB962C8B-B14F-4D97-AF65-F5344CB8AC3E}">
        <p14:creationId xmlns:p14="http://schemas.microsoft.com/office/powerpoint/2010/main" val="202949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PHÂN TÍCH, THIẾT KẾ </a:t>
            </a:r>
            <a:br>
              <a:rPr lang="en-US" sz="4000" b="1" dirty="0">
                <a:solidFill>
                  <a:srgbClr val="0070C0"/>
                </a:solidFill>
              </a:rPr>
            </a:br>
            <a:r>
              <a:rPr lang="en-US" sz="4000" b="1" dirty="0">
                <a:solidFill>
                  <a:srgbClr val="0070C0"/>
                </a:solidFill>
              </a:rPr>
              <a:t>HƯỚNG ĐỐI TƯỢNG</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7</a:t>
            </a:fld>
            <a:endParaRPr lang="en-US" dirty="0">
              <a:solidFill>
                <a:srgbClr val="7F7F7F"/>
              </a:solidFill>
            </a:endParaRPr>
          </a:p>
        </p:txBody>
      </p:sp>
    </p:spTree>
    <p:extLst>
      <p:ext uri="{BB962C8B-B14F-4D97-AF65-F5344CB8AC3E}">
        <p14:creationId xmlns:p14="http://schemas.microsoft.com/office/powerpoint/2010/main" val="24290253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70</a:t>
            </a:fld>
            <a:endParaRPr spc="-90" dirty="0"/>
          </a:p>
        </p:txBody>
      </p:sp>
      <p:pic>
        <p:nvPicPr>
          <p:cNvPr id="4" name="Picture 3"/>
          <p:cNvPicPr>
            <a:picLocks noChangeAspect="1"/>
          </p:cNvPicPr>
          <p:nvPr/>
        </p:nvPicPr>
        <p:blipFill>
          <a:blip r:embed="rId2"/>
          <a:stretch>
            <a:fillRect/>
          </a:stretch>
        </p:blipFill>
        <p:spPr>
          <a:xfrm>
            <a:off x="2286000" y="1047170"/>
            <a:ext cx="7800975" cy="5629275"/>
          </a:xfrm>
          <a:prstGeom prst="rect">
            <a:avLst/>
          </a:prstGeom>
        </p:spPr>
      </p:pic>
    </p:spTree>
    <p:extLst>
      <p:ext uri="{BB962C8B-B14F-4D97-AF65-F5344CB8AC3E}">
        <p14:creationId xmlns:p14="http://schemas.microsoft.com/office/powerpoint/2010/main" val="35207064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8175" y="1274325"/>
            <a:ext cx="9057386" cy="1428596"/>
          </a:xfrm>
          <a:prstGeom prst="rect">
            <a:avLst/>
          </a:prstGeom>
        </p:spPr>
        <p:txBody>
          <a:bodyPr vert="horz" wrap="square" lIns="0" tIns="12700" rIns="0" bIns="0" rtlCol="0">
            <a:spAutoFit/>
          </a:bodyPr>
          <a:lstStyle/>
          <a:p>
            <a:r>
              <a:rPr lang="en-US" sz="2400" b="1" dirty="0"/>
              <a:t>2. </a:t>
            </a:r>
            <a:r>
              <a:rPr lang="en-US" sz="2400" b="1" dirty="0" err="1"/>
              <a:t>Sai</a:t>
            </a:r>
            <a:r>
              <a:rPr lang="en-US" sz="2400" b="1" dirty="0"/>
              <a:t> </a:t>
            </a:r>
            <a:r>
              <a:rPr lang="en-US" sz="2400" b="1" dirty="0" err="1"/>
              <a:t>lầm</a:t>
            </a:r>
            <a:r>
              <a:rPr lang="en-US" sz="2400" b="1" dirty="0"/>
              <a:t> </a:t>
            </a:r>
            <a:r>
              <a:rPr lang="en-US" sz="2400" b="1" dirty="0" err="1"/>
              <a:t>Vẽ</a:t>
            </a:r>
            <a:r>
              <a:rPr lang="en-US" sz="2400" b="1" dirty="0"/>
              <a:t> Use Case </a:t>
            </a:r>
            <a:r>
              <a:rPr lang="en-US" sz="2400" b="1" dirty="0" err="1"/>
              <a:t>mà</a:t>
            </a:r>
            <a:r>
              <a:rPr lang="en-US" sz="2400" b="1" dirty="0"/>
              <a:t> </a:t>
            </a:r>
            <a:r>
              <a:rPr lang="en-US" sz="2400" b="1" dirty="0" err="1"/>
              <a:t>thành</a:t>
            </a:r>
            <a:r>
              <a:rPr lang="en-US" sz="2400" b="1" dirty="0"/>
              <a:t> </a:t>
            </a:r>
            <a:r>
              <a:rPr lang="en-US" sz="2400" b="1" dirty="0" err="1"/>
              <a:t>phân</a:t>
            </a:r>
            <a:r>
              <a:rPr lang="en-US" sz="2400" b="1" dirty="0"/>
              <a:t> </a:t>
            </a:r>
            <a:r>
              <a:rPr lang="en-US" sz="2400" b="1" dirty="0" err="1"/>
              <a:t>rã</a:t>
            </a:r>
            <a:r>
              <a:rPr lang="en-US" sz="2400" b="1" dirty="0"/>
              <a:t> </a:t>
            </a:r>
            <a:r>
              <a:rPr lang="en-US" sz="2400" b="1" dirty="0" err="1"/>
              <a:t>chức</a:t>
            </a:r>
            <a:r>
              <a:rPr lang="en-US" sz="2400" b="1" dirty="0"/>
              <a:t> </a:t>
            </a:r>
            <a:r>
              <a:rPr lang="en-US" sz="2400" b="1" dirty="0" err="1"/>
              <a:t>năng</a:t>
            </a:r>
            <a:endParaRPr lang="en-US" sz="2400" dirty="0"/>
          </a:p>
          <a:p>
            <a:pPr algn="just"/>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71</a:t>
            </a:fld>
            <a:endParaRPr spc="-90" dirty="0"/>
          </a:p>
        </p:txBody>
      </p:sp>
      <p:pic>
        <p:nvPicPr>
          <p:cNvPr id="5" name="Picture 4" descr="https://i0.wp.com/thinhnotes.com/wp-content/uploads/2019/06/Top_10_Mistakes_UCM.png?resize=676%2C370&amp;ssl=1"/>
          <p:cNvPicPr/>
          <p:nvPr/>
        </p:nvPicPr>
        <p:blipFill>
          <a:blip r:embed="rId2">
            <a:extLst>
              <a:ext uri="{28A0092B-C50C-407E-A947-70E740481C1C}">
                <a14:useLocalDpi xmlns:a14="http://schemas.microsoft.com/office/drawing/2010/main" val="0"/>
              </a:ext>
            </a:extLst>
          </a:blip>
          <a:srcRect/>
          <a:stretch>
            <a:fillRect/>
          </a:stretch>
        </p:blipFill>
        <p:spPr bwMode="auto">
          <a:xfrm>
            <a:off x="2113767" y="2010544"/>
            <a:ext cx="7862316" cy="3962400"/>
          </a:xfrm>
          <a:prstGeom prst="rect">
            <a:avLst/>
          </a:prstGeom>
          <a:noFill/>
          <a:ln>
            <a:noFill/>
          </a:ln>
        </p:spPr>
      </p:pic>
    </p:spTree>
    <p:extLst>
      <p:ext uri="{BB962C8B-B14F-4D97-AF65-F5344CB8AC3E}">
        <p14:creationId xmlns:p14="http://schemas.microsoft.com/office/powerpoint/2010/main" val="2446691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8175" y="1274325"/>
            <a:ext cx="9057386" cy="1797928"/>
          </a:xfrm>
          <a:prstGeom prst="rect">
            <a:avLst/>
          </a:prstGeom>
        </p:spPr>
        <p:txBody>
          <a:bodyPr vert="horz" wrap="square" lIns="0" tIns="12700" rIns="0" bIns="0" rtlCol="0">
            <a:spAutoFit/>
          </a:bodyPr>
          <a:lstStyle/>
          <a:p>
            <a:r>
              <a:rPr lang="en-US" sz="2400" b="1" dirty="0"/>
              <a:t>2. </a:t>
            </a:r>
            <a:r>
              <a:rPr lang="en-US" sz="2400" b="1" dirty="0" err="1"/>
              <a:t>Sai</a:t>
            </a:r>
            <a:r>
              <a:rPr lang="en-US" sz="2400" b="1" dirty="0"/>
              <a:t> </a:t>
            </a:r>
            <a:r>
              <a:rPr lang="en-US" sz="2400" b="1" dirty="0" err="1"/>
              <a:t>lầm</a:t>
            </a:r>
            <a:r>
              <a:rPr lang="en-US" sz="2400" b="1" dirty="0"/>
              <a:t> </a:t>
            </a:r>
            <a:r>
              <a:rPr lang="en-US" sz="2400" b="1" dirty="0" err="1"/>
              <a:t>Vẽ</a:t>
            </a:r>
            <a:r>
              <a:rPr lang="en-US" sz="2400" b="1" dirty="0"/>
              <a:t> Use Case </a:t>
            </a:r>
            <a:r>
              <a:rPr lang="en-US" sz="2400" b="1" dirty="0" err="1"/>
              <a:t>mà</a:t>
            </a:r>
            <a:r>
              <a:rPr lang="en-US" sz="2400" b="1" dirty="0"/>
              <a:t> </a:t>
            </a:r>
            <a:r>
              <a:rPr lang="en-US" sz="2400" b="1" dirty="0" err="1"/>
              <a:t>thành</a:t>
            </a:r>
            <a:r>
              <a:rPr lang="en-US" sz="2400" b="1" dirty="0"/>
              <a:t> </a:t>
            </a:r>
            <a:r>
              <a:rPr lang="en-US" sz="2400" b="1" dirty="0" err="1"/>
              <a:t>phân</a:t>
            </a:r>
            <a:r>
              <a:rPr lang="en-US" sz="2400" b="1" dirty="0"/>
              <a:t> </a:t>
            </a:r>
            <a:r>
              <a:rPr lang="en-US" sz="2400" b="1" dirty="0" err="1"/>
              <a:t>rã</a:t>
            </a:r>
            <a:r>
              <a:rPr lang="en-US" sz="2400" b="1" dirty="0"/>
              <a:t> </a:t>
            </a:r>
            <a:r>
              <a:rPr lang="en-US" sz="2400" b="1" dirty="0" err="1"/>
              <a:t>chức</a:t>
            </a:r>
            <a:r>
              <a:rPr lang="en-US" sz="2400" b="1" dirty="0"/>
              <a:t> </a:t>
            </a:r>
            <a:r>
              <a:rPr lang="en-US" sz="2400" b="1" dirty="0" err="1"/>
              <a:t>năng</a:t>
            </a:r>
            <a:r>
              <a:rPr lang="en-US" sz="2400" b="1" dirty="0"/>
              <a:t> </a:t>
            </a:r>
            <a:r>
              <a:rPr lang="en-US" sz="2400" b="1" dirty="0" err="1"/>
              <a:t>hoặc</a:t>
            </a:r>
            <a:r>
              <a:rPr lang="en-US" sz="2400" b="1" dirty="0"/>
              <a:t> </a:t>
            </a:r>
            <a:r>
              <a:rPr lang="en-US" sz="2400" b="1" dirty="0" err="1"/>
              <a:t>lệch</a:t>
            </a:r>
            <a:r>
              <a:rPr lang="en-US" sz="2400" b="1" dirty="0"/>
              <a:t> </a:t>
            </a:r>
            <a:r>
              <a:rPr lang="en-US" sz="2400" b="1" dirty="0" err="1"/>
              <a:t>cấp</a:t>
            </a:r>
            <a:r>
              <a:rPr lang="en-US" sz="2400" b="1" dirty="0"/>
              <a:t> </a:t>
            </a:r>
            <a:r>
              <a:rPr lang="en-US" sz="2400" b="1" dirty="0" err="1"/>
              <a:t>độ</a:t>
            </a:r>
            <a:endParaRPr lang="en-US" sz="2400" dirty="0"/>
          </a:p>
          <a:p>
            <a:pPr algn="just"/>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72</a:t>
            </a:fld>
            <a:endParaRPr spc="-90" dirty="0"/>
          </a:p>
        </p:txBody>
      </p:sp>
      <p:pic>
        <p:nvPicPr>
          <p:cNvPr id="7" name="Picture 6" descr="https://i0.wp.com/thinhnotes.com/wp-content/uploads/2019/06/Use-Case-Sai-lam2-Thinhnotes.png?resize=676%2C344&amp;ssl=1"/>
          <p:cNvPicPr/>
          <p:nvPr/>
        </p:nvPicPr>
        <p:blipFill>
          <a:blip r:embed="rId2">
            <a:extLst>
              <a:ext uri="{28A0092B-C50C-407E-A947-70E740481C1C}">
                <a14:useLocalDpi xmlns:a14="http://schemas.microsoft.com/office/drawing/2010/main" val="0"/>
              </a:ext>
            </a:extLst>
          </a:blip>
          <a:srcRect/>
          <a:stretch>
            <a:fillRect/>
          </a:stretch>
        </p:blipFill>
        <p:spPr bwMode="auto">
          <a:xfrm>
            <a:off x="1601851" y="2360301"/>
            <a:ext cx="8839200" cy="4335977"/>
          </a:xfrm>
          <a:prstGeom prst="rect">
            <a:avLst/>
          </a:prstGeom>
          <a:noFill/>
          <a:ln>
            <a:noFill/>
          </a:ln>
        </p:spPr>
      </p:pic>
    </p:spTree>
    <p:extLst>
      <p:ext uri="{BB962C8B-B14F-4D97-AF65-F5344CB8AC3E}">
        <p14:creationId xmlns:p14="http://schemas.microsoft.com/office/powerpoint/2010/main" val="2600204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9155" y="990600"/>
            <a:ext cx="9057386" cy="1428596"/>
          </a:xfrm>
          <a:prstGeom prst="rect">
            <a:avLst/>
          </a:prstGeom>
        </p:spPr>
        <p:txBody>
          <a:bodyPr vert="horz" wrap="square" lIns="0" tIns="12700" rIns="0" bIns="0" rtlCol="0">
            <a:spAutoFit/>
          </a:bodyPr>
          <a:lstStyle/>
          <a:p>
            <a:r>
              <a:rPr lang="en-US" sz="2400" b="1" dirty="0"/>
              <a:t>3. </a:t>
            </a:r>
            <a:r>
              <a:rPr lang="en-US" sz="2400" b="1" dirty="0" err="1"/>
              <a:t>Sai</a:t>
            </a:r>
            <a:r>
              <a:rPr lang="en-US" sz="2400" b="1" dirty="0"/>
              <a:t> </a:t>
            </a:r>
            <a:r>
              <a:rPr lang="en-US" sz="2400" b="1" dirty="0" err="1"/>
              <a:t>lầm</a:t>
            </a:r>
            <a:r>
              <a:rPr lang="en-US" sz="2400" b="1" dirty="0"/>
              <a:t> </a:t>
            </a:r>
            <a:r>
              <a:rPr lang="en-US" sz="2400" b="1" dirty="0" err="1"/>
              <a:t>vẽ</a:t>
            </a:r>
            <a:r>
              <a:rPr lang="en-US" sz="2400" b="1" dirty="0"/>
              <a:t> </a:t>
            </a:r>
            <a:r>
              <a:rPr lang="en-US" sz="2400" b="1" dirty="0" err="1"/>
              <a:t>quá</a:t>
            </a:r>
            <a:r>
              <a:rPr lang="en-US" sz="2400" b="1" dirty="0"/>
              <a:t> </a:t>
            </a:r>
            <a:r>
              <a:rPr lang="en-US" sz="2400" b="1" dirty="0" err="1"/>
              <a:t>rối</a:t>
            </a:r>
            <a:r>
              <a:rPr lang="en-US" sz="2400" b="1" dirty="0"/>
              <a:t> </a:t>
            </a:r>
            <a:r>
              <a:rPr lang="en-US" sz="2400" b="1" dirty="0" err="1"/>
              <a:t>và</a:t>
            </a:r>
            <a:r>
              <a:rPr lang="en-US" sz="2400" b="1" dirty="0"/>
              <a:t> </a:t>
            </a:r>
            <a:r>
              <a:rPr lang="en-US" sz="2400" b="1" dirty="0" err="1"/>
              <a:t>phức</a:t>
            </a:r>
            <a:r>
              <a:rPr lang="en-US" sz="2400" b="1" dirty="0"/>
              <a:t> </a:t>
            </a:r>
            <a:r>
              <a:rPr lang="en-US" sz="2400" b="1" dirty="0" err="1"/>
              <a:t>tạp</a:t>
            </a:r>
            <a:endParaRPr lang="en-US" sz="2400" dirty="0"/>
          </a:p>
          <a:p>
            <a:pPr algn="just"/>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73</a:t>
            </a:fld>
            <a:endParaRPr spc="-90" dirty="0"/>
          </a:p>
        </p:txBody>
      </p:sp>
      <p:pic>
        <p:nvPicPr>
          <p:cNvPr id="8" name="Picture 7" descr="https://i0.wp.com/thinhnotes.com/wp-content/uploads/2019/06/RrfeI.jpg?resize=676%2C441&amp;ssl=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89564"/>
            <a:ext cx="8839200" cy="5067086"/>
          </a:xfrm>
          <a:prstGeom prst="rect">
            <a:avLst/>
          </a:prstGeom>
          <a:noFill/>
          <a:ln>
            <a:noFill/>
          </a:ln>
        </p:spPr>
      </p:pic>
    </p:spTree>
    <p:extLst>
      <p:ext uri="{BB962C8B-B14F-4D97-AF65-F5344CB8AC3E}">
        <p14:creationId xmlns:p14="http://schemas.microsoft.com/office/powerpoint/2010/main" val="18137514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9155" y="990600"/>
            <a:ext cx="9057386" cy="1428596"/>
          </a:xfrm>
          <a:prstGeom prst="rect">
            <a:avLst/>
          </a:prstGeom>
        </p:spPr>
        <p:txBody>
          <a:bodyPr vert="horz" wrap="square" lIns="0" tIns="12700" rIns="0" bIns="0" rtlCol="0">
            <a:spAutoFit/>
          </a:bodyPr>
          <a:lstStyle/>
          <a:p>
            <a:r>
              <a:rPr lang="en-US" sz="2400" b="1" dirty="0"/>
              <a:t>3. </a:t>
            </a:r>
            <a:r>
              <a:rPr lang="en-US" sz="2400" b="1" dirty="0" err="1"/>
              <a:t>Sai</a:t>
            </a:r>
            <a:r>
              <a:rPr lang="en-US" sz="2400" b="1" dirty="0"/>
              <a:t> </a:t>
            </a:r>
            <a:r>
              <a:rPr lang="en-US" sz="2400" b="1" dirty="0" err="1"/>
              <a:t>lầm</a:t>
            </a:r>
            <a:r>
              <a:rPr lang="en-US" sz="2400" b="1" dirty="0"/>
              <a:t> - </a:t>
            </a:r>
            <a:r>
              <a:rPr lang="en-US" sz="2400" b="1" dirty="0" err="1"/>
              <a:t>Quá</a:t>
            </a:r>
            <a:r>
              <a:rPr lang="en-US" sz="2400" b="1" dirty="0"/>
              <a:t> chi </a:t>
            </a:r>
            <a:r>
              <a:rPr lang="en-US" sz="2400" b="1" dirty="0" err="1"/>
              <a:t>tiết</a:t>
            </a:r>
            <a:r>
              <a:rPr lang="en-US" sz="2400" b="1" dirty="0"/>
              <a:t> </a:t>
            </a:r>
            <a:r>
              <a:rPr lang="en-US" sz="2400" b="1" dirty="0" err="1"/>
              <a:t>các</a:t>
            </a:r>
            <a:r>
              <a:rPr lang="en-US" sz="2400" b="1" dirty="0"/>
              <a:t> </a:t>
            </a:r>
            <a:r>
              <a:rPr lang="en-US" sz="2400" b="1" dirty="0" err="1"/>
              <a:t>chức</a:t>
            </a:r>
            <a:r>
              <a:rPr lang="en-US" sz="2400" b="1" dirty="0"/>
              <a:t> </a:t>
            </a:r>
            <a:r>
              <a:rPr lang="en-US" sz="2400" b="1" dirty="0" err="1"/>
              <a:t>năng</a:t>
            </a:r>
            <a:r>
              <a:rPr lang="en-US" sz="2400" b="1" dirty="0"/>
              <a:t> CRUD</a:t>
            </a:r>
            <a:endParaRPr lang="en-US" sz="2400" dirty="0"/>
          </a:p>
          <a:p>
            <a:pPr algn="just"/>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74</a:t>
            </a:fld>
            <a:endParaRPr spc="-90" dirty="0"/>
          </a:p>
        </p:txBody>
      </p:sp>
      <p:pic>
        <p:nvPicPr>
          <p:cNvPr id="5" name="Picture 4"/>
          <p:cNvPicPr>
            <a:picLocks noChangeAspect="1"/>
          </p:cNvPicPr>
          <p:nvPr/>
        </p:nvPicPr>
        <p:blipFill>
          <a:blip r:embed="rId2"/>
          <a:stretch>
            <a:fillRect/>
          </a:stretch>
        </p:blipFill>
        <p:spPr>
          <a:xfrm>
            <a:off x="1905000" y="1752600"/>
            <a:ext cx="9060937" cy="4029935"/>
          </a:xfrm>
          <a:prstGeom prst="rect">
            <a:avLst/>
          </a:prstGeom>
        </p:spPr>
      </p:pic>
    </p:spTree>
    <p:extLst>
      <p:ext uri="{BB962C8B-B14F-4D97-AF65-F5344CB8AC3E}">
        <p14:creationId xmlns:p14="http://schemas.microsoft.com/office/powerpoint/2010/main" val="41015016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600200"/>
            <a:ext cx="9057386" cy="5121915"/>
          </a:xfrm>
          <a:prstGeom prst="rect">
            <a:avLst/>
          </a:prstGeom>
        </p:spPr>
        <p:txBody>
          <a:bodyPr vert="horz" wrap="square" lIns="0" tIns="12700" rIns="0" bIns="0" rtlCol="0">
            <a:spAutoFit/>
          </a:bodyPr>
          <a:lstStyle/>
          <a:p>
            <a:pPr marL="457200" indent="-457200" algn="just">
              <a:buAutoNum type="arabicPeriod"/>
            </a:pPr>
            <a:r>
              <a:rPr lang="en-US" sz="2400" b="1" dirty="0" err="1"/>
              <a:t>Đặt</a:t>
            </a:r>
            <a:r>
              <a:rPr lang="en-US" sz="2400" b="1" dirty="0"/>
              <a:t> </a:t>
            </a:r>
            <a:r>
              <a:rPr lang="en-US" sz="2400" b="1" dirty="0" err="1"/>
              <a:t>tên</a:t>
            </a:r>
            <a:r>
              <a:rPr lang="en-US" sz="2400" b="1" dirty="0"/>
              <a:t>:</a:t>
            </a:r>
          </a:p>
          <a:p>
            <a:pPr algn="just"/>
            <a:endParaRPr lang="en-US" sz="2400" dirty="0"/>
          </a:p>
          <a:p>
            <a:pPr algn="just"/>
            <a:r>
              <a:rPr lang="en-US" sz="2400" dirty="0" err="1"/>
              <a:t>Trong</a:t>
            </a:r>
            <a:r>
              <a:rPr lang="en-US" sz="2400" dirty="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chuyện</a:t>
            </a:r>
            <a:r>
              <a:rPr lang="en-US" sz="2400" dirty="0"/>
              <a:t> </a:t>
            </a:r>
            <a:r>
              <a:rPr lang="en-US" sz="2400" dirty="0" err="1"/>
              <a:t>đặt</a:t>
            </a:r>
            <a:r>
              <a:rPr lang="en-US" sz="2400" dirty="0"/>
              <a:t> </a:t>
            </a:r>
            <a:r>
              <a:rPr lang="en-US" sz="2400" dirty="0" err="1"/>
              <a:t>tên</a:t>
            </a:r>
            <a:r>
              <a:rPr lang="en-US" sz="2400" dirty="0"/>
              <a:t> </a:t>
            </a:r>
            <a:r>
              <a:rPr lang="en-US" sz="2400" dirty="0" err="1"/>
              <a:t>là</a:t>
            </a:r>
            <a:r>
              <a:rPr lang="en-US" sz="2400" dirty="0"/>
              <a:t> </a:t>
            </a:r>
            <a:r>
              <a:rPr lang="en-US" sz="2400" dirty="0" err="1"/>
              <a:t>rất</a:t>
            </a:r>
            <a:r>
              <a:rPr lang="en-US" sz="2400" dirty="0"/>
              <a:t> </a:t>
            </a:r>
            <a:r>
              <a:rPr lang="en-US" sz="2400" dirty="0" err="1"/>
              <a:t>quan</a:t>
            </a:r>
            <a:r>
              <a:rPr lang="en-US" sz="2400" dirty="0"/>
              <a:t> </a:t>
            </a:r>
            <a:r>
              <a:rPr lang="en-US" sz="2400" dirty="0" err="1"/>
              <a:t>trọng</a:t>
            </a:r>
            <a:r>
              <a:rPr lang="en-US" sz="2400" dirty="0"/>
              <a:t>. </a:t>
            </a:r>
            <a:r>
              <a:rPr lang="en-US" sz="2400" dirty="0" err="1"/>
              <a:t>Vì</a:t>
            </a:r>
            <a:r>
              <a:rPr lang="en-US" sz="2400" dirty="0"/>
              <a:t> </a:t>
            </a:r>
            <a:r>
              <a:rPr lang="en-US" sz="2400" dirty="0" err="1"/>
              <a:t>đã</a:t>
            </a:r>
            <a:r>
              <a:rPr lang="en-US" sz="2400" dirty="0"/>
              <a:t> </a:t>
            </a:r>
            <a:r>
              <a:rPr lang="en-US" sz="2400" dirty="0" err="1"/>
              <a:t>nói</a:t>
            </a:r>
            <a:r>
              <a:rPr lang="en-US" sz="2400" dirty="0"/>
              <a:t> “</a:t>
            </a:r>
            <a:r>
              <a:rPr lang="en-US" sz="2400" dirty="0" err="1"/>
              <a:t>mô-hình-hóa</a:t>
            </a:r>
            <a:r>
              <a:rPr lang="en-US" sz="2400" dirty="0"/>
              <a:t>” </a:t>
            </a:r>
            <a:r>
              <a:rPr lang="en-US" sz="2400" dirty="0" err="1"/>
              <a:t>tức</a:t>
            </a:r>
            <a:r>
              <a:rPr lang="en-US" sz="2400" dirty="0"/>
              <a:t> </a:t>
            </a:r>
            <a:r>
              <a:rPr lang="en-US" sz="2400" dirty="0" err="1"/>
              <a:t>là</a:t>
            </a:r>
            <a:r>
              <a:rPr lang="en-US" sz="2400" dirty="0"/>
              <a:t> </a:t>
            </a:r>
            <a:r>
              <a:rPr lang="en-US" sz="2400" dirty="0" err="1"/>
              <a:t>chúng</a:t>
            </a:r>
            <a:r>
              <a:rPr lang="en-US" sz="2400" dirty="0"/>
              <a:t> ta </a:t>
            </a:r>
            <a:r>
              <a:rPr lang="en-US" sz="2400" dirty="0" err="1"/>
              <a:t>dùng</a:t>
            </a:r>
            <a:r>
              <a:rPr lang="en-US" sz="2400" dirty="0"/>
              <a:t> </a:t>
            </a:r>
            <a:r>
              <a:rPr lang="en-US" sz="2400" dirty="0" err="1"/>
              <a:t>hình</a:t>
            </a:r>
            <a:r>
              <a:rPr lang="en-US" sz="2400" dirty="0"/>
              <a:t> </a:t>
            </a:r>
            <a:r>
              <a:rPr lang="en-US" sz="2400" dirty="0" err="1"/>
              <a:t>ảnh</a:t>
            </a:r>
            <a:r>
              <a:rPr lang="en-US" sz="2400" dirty="0"/>
              <a:t> </a:t>
            </a:r>
            <a:r>
              <a:rPr lang="en-US" sz="2400" dirty="0" err="1"/>
              <a:t>để</a:t>
            </a:r>
            <a:r>
              <a:rPr lang="en-US" sz="2400" dirty="0"/>
              <a:t> </a:t>
            </a:r>
            <a:r>
              <a:rPr lang="en-US" sz="2400" dirty="0" err="1"/>
              <a:t>nói</a:t>
            </a:r>
            <a:r>
              <a:rPr lang="en-US" sz="2400" dirty="0"/>
              <a:t> </a:t>
            </a:r>
            <a:r>
              <a:rPr lang="en-US" sz="2400" dirty="0" err="1"/>
              <a:t>chuyện</a:t>
            </a:r>
            <a:r>
              <a:rPr lang="en-US" sz="2400" dirty="0"/>
              <a:t>, </a:t>
            </a:r>
            <a:r>
              <a:rPr lang="en-US" sz="2400" dirty="0" err="1"/>
              <a:t>thì</a:t>
            </a:r>
            <a:r>
              <a:rPr lang="en-US" sz="2400" dirty="0"/>
              <a:t> </a:t>
            </a:r>
            <a:r>
              <a:rPr lang="en-US" sz="2400" dirty="0" err="1"/>
              <a:t>khi</a:t>
            </a:r>
            <a:r>
              <a:rPr lang="en-US" sz="2400" dirty="0"/>
              <a:t> </a:t>
            </a:r>
            <a:r>
              <a:rPr lang="en-US" sz="2400" dirty="0" err="1"/>
              <a:t>đó</a:t>
            </a:r>
            <a:r>
              <a:rPr lang="en-US" sz="2400" dirty="0"/>
              <a:t> </a:t>
            </a:r>
            <a:r>
              <a:rPr lang="en-US" sz="2400" dirty="0" err="1"/>
              <a:t>hàm</a:t>
            </a:r>
            <a:r>
              <a:rPr lang="en-US" sz="2400" dirty="0"/>
              <a:t> </a:t>
            </a:r>
            <a:r>
              <a:rPr lang="en-US" sz="2400" dirty="0" err="1"/>
              <a:t>lượng</a:t>
            </a:r>
            <a:r>
              <a:rPr lang="en-US" sz="2400" dirty="0"/>
              <a:t> </a:t>
            </a:r>
            <a:r>
              <a:rPr lang="en-US" sz="2400" dirty="0" err="1"/>
              <a:t>chữ</a:t>
            </a:r>
            <a:r>
              <a:rPr lang="en-US" sz="2400" dirty="0"/>
              <a:t> </a:t>
            </a:r>
            <a:r>
              <a:rPr lang="en-US" sz="2400" dirty="0" err="1"/>
              <a:t>chiếm</a:t>
            </a:r>
            <a:r>
              <a:rPr lang="en-US" sz="2400" dirty="0"/>
              <a:t> </a:t>
            </a:r>
            <a:r>
              <a:rPr lang="en-US" sz="2400" dirty="0" err="1"/>
              <a:t>rất</a:t>
            </a:r>
            <a:r>
              <a:rPr lang="en-US" sz="2400" dirty="0"/>
              <a:t> </a:t>
            </a:r>
            <a:r>
              <a:rPr lang="en-US" sz="2400" dirty="0" err="1"/>
              <a:t>ít</a:t>
            </a:r>
            <a:r>
              <a:rPr lang="en-US" sz="2400" dirty="0"/>
              <a:t>.</a:t>
            </a:r>
          </a:p>
          <a:p>
            <a:pPr algn="just"/>
            <a:r>
              <a:rPr lang="en-US" sz="2400" dirty="0" err="1"/>
              <a:t>Nói</a:t>
            </a:r>
            <a:r>
              <a:rPr lang="en-US" sz="2400" dirty="0"/>
              <a:t> </a:t>
            </a:r>
            <a:r>
              <a:rPr lang="en-US" sz="2400" dirty="0" err="1"/>
              <a:t>về</a:t>
            </a:r>
            <a:r>
              <a:rPr lang="en-US" sz="2400" dirty="0"/>
              <a:t> Use Case </a:t>
            </a:r>
            <a:r>
              <a:rPr lang="en-US" sz="2400" dirty="0" err="1"/>
              <a:t>thì</a:t>
            </a:r>
            <a:r>
              <a:rPr lang="en-US" sz="2400" dirty="0"/>
              <a:t> </a:t>
            </a:r>
            <a:r>
              <a:rPr lang="en-US" sz="2400" dirty="0" err="1"/>
              <a:t>có</a:t>
            </a:r>
            <a:r>
              <a:rPr lang="en-US" sz="2400" dirty="0"/>
              <a:t> 1 </a:t>
            </a:r>
            <a:r>
              <a:rPr lang="en-US" sz="2400" dirty="0" err="1"/>
              <a:t>vài</a:t>
            </a:r>
            <a:r>
              <a:rPr lang="en-US" sz="2400" dirty="0"/>
              <a:t> </a:t>
            </a:r>
            <a:r>
              <a:rPr lang="en-US" sz="2400" dirty="0" err="1"/>
              <a:t>lưu</a:t>
            </a:r>
            <a:r>
              <a:rPr lang="en-US" sz="2400" dirty="0"/>
              <a:t> ý </a:t>
            </a:r>
            <a:r>
              <a:rPr lang="en-US" sz="2400" dirty="0" err="1"/>
              <a:t>sau</a:t>
            </a:r>
            <a:r>
              <a:rPr lang="en-US" sz="2400" dirty="0"/>
              <a:t> :</a:t>
            </a:r>
          </a:p>
          <a:p>
            <a:pPr lvl="0" algn="just"/>
            <a:r>
              <a:rPr lang="en-US" sz="2400" dirty="0"/>
              <a:t>-  Actor </a:t>
            </a:r>
            <a:r>
              <a:rPr lang="en-US" sz="2400" dirty="0" err="1"/>
              <a:t>thì</a:t>
            </a:r>
            <a:r>
              <a:rPr lang="en-US" sz="2400" dirty="0"/>
              <a:t> </a:t>
            </a:r>
            <a:r>
              <a:rPr lang="en-US" sz="2400" dirty="0" err="1"/>
              <a:t>phải</a:t>
            </a:r>
            <a:r>
              <a:rPr lang="en-US" sz="2400" dirty="0"/>
              <a:t> </a:t>
            </a:r>
            <a:r>
              <a:rPr lang="en-US" sz="2400" dirty="0" err="1"/>
              <a:t>đặt</a:t>
            </a:r>
            <a:r>
              <a:rPr lang="en-US" sz="2400" dirty="0"/>
              <a:t> </a:t>
            </a:r>
            <a:r>
              <a:rPr lang="en-US" sz="2400" dirty="0" err="1"/>
              <a:t>tên</a:t>
            </a:r>
            <a:r>
              <a:rPr lang="en-US" sz="2400" dirty="0"/>
              <a:t> </a:t>
            </a:r>
            <a:r>
              <a:rPr lang="en-US" sz="2400" dirty="0" err="1"/>
              <a:t>bằng</a:t>
            </a:r>
            <a:r>
              <a:rPr lang="en-US" sz="2400" dirty="0"/>
              <a:t> </a:t>
            </a:r>
            <a:r>
              <a:rPr lang="en-US" sz="2400" dirty="0" err="1"/>
              <a:t>danh</a:t>
            </a:r>
            <a:r>
              <a:rPr lang="en-US" sz="2400" dirty="0"/>
              <a:t> </a:t>
            </a:r>
            <a:r>
              <a:rPr lang="en-US" sz="2400" dirty="0" err="1"/>
              <a:t>từ</a:t>
            </a:r>
            <a:r>
              <a:rPr lang="en-US" sz="2400" dirty="0"/>
              <a:t>, </a:t>
            </a:r>
            <a:r>
              <a:rPr lang="en-US" sz="2400" dirty="0" err="1"/>
              <a:t>không</a:t>
            </a:r>
            <a:r>
              <a:rPr lang="en-US" sz="2400" dirty="0"/>
              <a:t> </a:t>
            </a:r>
            <a:r>
              <a:rPr lang="en-US" sz="2400" dirty="0" err="1"/>
              <a:t>dùng</a:t>
            </a:r>
            <a:r>
              <a:rPr lang="en-US" sz="2400" dirty="0"/>
              <a:t> </a:t>
            </a:r>
            <a:r>
              <a:rPr lang="en-US" sz="2400" dirty="0" err="1"/>
              <a:t>động</a:t>
            </a:r>
            <a:r>
              <a:rPr lang="en-US" sz="2400" dirty="0"/>
              <a:t> </a:t>
            </a:r>
            <a:r>
              <a:rPr lang="en-US" sz="2400" dirty="0" err="1"/>
              <a:t>từ</a:t>
            </a:r>
            <a:r>
              <a:rPr lang="en-US" sz="2400" dirty="0"/>
              <a:t>, </a:t>
            </a:r>
            <a:r>
              <a:rPr lang="en-US" sz="2400" dirty="0" err="1"/>
              <a:t>và</a:t>
            </a:r>
            <a:r>
              <a:rPr lang="en-US" sz="2400" dirty="0"/>
              <a:t> </a:t>
            </a:r>
            <a:r>
              <a:rPr lang="en-US" sz="2400" dirty="0" err="1"/>
              <a:t>cũng</a:t>
            </a:r>
            <a:r>
              <a:rPr lang="en-US" sz="2400" dirty="0"/>
              <a:t> </a:t>
            </a:r>
            <a:r>
              <a:rPr lang="en-US" sz="2400" dirty="0" err="1"/>
              <a:t>không</a:t>
            </a:r>
            <a:r>
              <a:rPr lang="en-US" sz="2400" dirty="0"/>
              <a:t> </a:t>
            </a:r>
            <a:r>
              <a:rPr lang="en-US" sz="2400" dirty="0" err="1"/>
              <a:t>mệnh</a:t>
            </a:r>
            <a:r>
              <a:rPr lang="en-US" sz="2400" dirty="0"/>
              <a:t> </a:t>
            </a:r>
            <a:r>
              <a:rPr lang="en-US" sz="2400" dirty="0" err="1"/>
              <a:t>đề</a:t>
            </a:r>
            <a:r>
              <a:rPr lang="en-US" sz="2400" dirty="0"/>
              <a:t> </a:t>
            </a:r>
            <a:r>
              <a:rPr lang="en-US" sz="2400" dirty="0" err="1"/>
              <a:t>quan</a:t>
            </a:r>
            <a:r>
              <a:rPr lang="en-US" sz="2400" dirty="0"/>
              <a:t> </a:t>
            </a:r>
            <a:r>
              <a:rPr lang="en-US" sz="2400" dirty="0" err="1"/>
              <a:t>hệ</a:t>
            </a:r>
            <a:r>
              <a:rPr lang="en-US" sz="2400" dirty="0"/>
              <a:t> </a:t>
            </a:r>
            <a:r>
              <a:rPr lang="en-US" sz="2400" dirty="0" err="1"/>
              <a:t>gì</a:t>
            </a:r>
            <a:r>
              <a:rPr lang="en-US" sz="2400" dirty="0"/>
              <a:t> </a:t>
            </a:r>
            <a:r>
              <a:rPr lang="en-US" sz="2400" dirty="0" err="1"/>
              <a:t>hết</a:t>
            </a:r>
            <a:r>
              <a:rPr lang="en-US" sz="2400" dirty="0"/>
              <a:t>.</a:t>
            </a:r>
          </a:p>
          <a:p>
            <a:pPr lvl="0" algn="just"/>
            <a:r>
              <a:rPr lang="en-US" sz="2400" dirty="0"/>
              <a:t>- </a:t>
            </a:r>
            <a:r>
              <a:rPr lang="en-US" sz="2400" dirty="0" err="1"/>
              <a:t>Tên</a:t>
            </a:r>
            <a:r>
              <a:rPr lang="en-US" sz="2400" dirty="0"/>
              <a:t> Use Case </a:t>
            </a:r>
            <a:r>
              <a:rPr lang="en-US" sz="2400" dirty="0" err="1"/>
              <a:t>thì</a:t>
            </a:r>
            <a:r>
              <a:rPr lang="en-US" sz="2400" dirty="0"/>
              <a:t> </a:t>
            </a:r>
            <a:r>
              <a:rPr lang="en-US" sz="2400" dirty="0" err="1"/>
              <a:t>phải</a:t>
            </a:r>
            <a:r>
              <a:rPr lang="en-US" sz="2400" dirty="0"/>
              <a:t> </a:t>
            </a:r>
            <a:r>
              <a:rPr lang="en-US" sz="2400" dirty="0" err="1"/>
              <a:t>ghi</a:t>
            </a:r>
            <a:r>
              <a:rPr lang="en-US" sz="2400" dirty="0"/>
              <a:t> </a:t>
            </a:r>
            <a:r>
              <a:rPr lang="en-US" sz="2400" dirty="0" err="1"/>
              <a:t>rõ</a:t>
            </a:r>
            <a:r>
              <a:rPr lang="en-US" sz="2400" dirty="0"/>
              <a:t> </a:t>
            </a:r>
            <a:r>
              <a:rPr lang="en-US" sz="2400" dirty="0" err="1"/>
              <a:t>ràng</a:t>
            </a:r>
            <a:r>
              <a:rPr lang="en-US" sz="2400" dirty="0"/>
              <a:t>, </a:t>
            </a:r>
            <a:r>
              <a:rPr lang="en-US" sz="2400" dirty="0" err="1"/>
              <a:t>rành</a:t>
            </a:r>
            <a:r>
              <a:rPr lang="en-US" sz="2400" dirty="0"/>
              <a:t> </a:t>
            </a:r>
            <a:r>
              <a:rPr lang="en-US" sz="2400" dirty="0" err="1"/>
              <a:t>mạch</a:t>
            </a:r>
            <a:r>
              <a:rPr lang="en-US" sz="2400" dirty="0"/>
              <a:t>, </a:t>
            </a:r>
            <a:r>
              <a:rPr lang="en-US" sz="2400" dirty="0" err="1"/>
              <a:t>nên</a:t>
            </a:r>
            <a:r>
              <a:rPr lang="en-US" sz="2400" dirty="0"/>
              <a:t> </a:t>
            </a:r>
            <a:r>
              <a:rPr lang="en-US" sz="2400" dirty="0" err="1"/>
              <a:t>theo</a:t>
            </a:r>
            <a:r>
              <a:rPr lang="en-US" sz="2400" dirty="0"/>
              <a:t> format: </a:t>
            </a:r>
            <a:r>
              <a:rPr lang="en-US" sz="2400" b="1" i="1" dirty="0"/>
              <a:t>Verb + Noun.</a:t>
            </a:r>
            <a:endParaRPr lang="en-US" sz="2400" dirty="0"/>
          </a:p>
          <a:p>
            <a:pPr algn="just"/>
            <a:r>
              <a:rPr lang="en-US" sz="2400" dirty="0" err="1"/>
              <a:t>Ví</a:t>
            </a:r>
            <a:r>
              <a:rPr lang="en-US" sz="2400" dirty="0"/>
              <a:t> </a:t>
            </a:r>
            <a:r>
              <a:rPr lang="en-US" sz="2400" dirty="0" err="1"/>
              <a:t>dụ</a:t>
            </a:r>
            <a:r>
              <a:rPr lang="en-US" sz="2400" dirty="0"/>
              <a:t>: </a:t>
            </a:r>
            <a:r>
              <a:rPr lang="en-US" sz="2400" i="1" dirty="0" err="1"/>
              <a:t>Đổi</a:t>
            </a:r>
            <a:r>
              <a:rPr lang="en-US" sz="2400" i="1" dirty="0"/>
              <a:t> </a:t>
            </a:r>
            <a:r>
              <a:rPr lang="en-US" sz="2400" i="1" dirty="0" err="1"/>
              <a:t>điểm</a:t>
            </a:r>
            <a:r>
              <a:rPr lang="en-US" sz="2400" i="1" dirty="0"/>
              <a:t> </a:t>
            </a:r>
            <a:r>
              <a:rPr lang="en-US" sz="2400" i="1" dirty="0" err="1"/>
              <a:t>thành</a:t>
            </a:r>
            <a:r>
              <a:rPr lang="en-US" sz="2400" i="1" dirty="0"/>
              <a:t> </a:t>
            </a:r>
            <a:r>
              <a:rPr lang="en-US" sz="2400" i="1" dirty="0" err="1"/>
              <a:t>viên</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nội</a:t>
            </a:r>
            <a:r>
              <a:rPr lang="en-US" sz="2400" i="1" dirty="0"/>
              <a:t> </a:t>
            </a:r>
            <a:r>
              <a:rPr lang="en-US" sz="2400" i="1" dirty="0" err="1"/>
              <a:t>địa</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quốc</a:t>
            </a:r>
            <a:r>
              <a:rPr lang="en-US" sz="2400" i="1" dirty="0"/>
              <a:t> </a:t>
            </a:r>
            <a:r>
              <a:rPr lang="en-US" sz="2400" i="1" dirty="0" err="1"/>
              <a:t>tế</a:t>
            </a:r>
            <a:r>
              <a:rPr lang="en-US" sz="2400" i="1" dirty="0"/>
              <a:t>.</a:t>
            </a:r>
            <a:endParaRPr lang="en-US" sz="2400" dirty="0"/>
          </a:p>
          <a:p>
            <a:pPr algn="just"/>
            <a:endParaRPr lang="en-US" sz="2400" dirty="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a:t>Sai</a:t>
            </a:r>
            <a:r>
              <a:rPr lang="en-US" spc="165" dirty="0"/>
              <a:t> </a:t>
            </a:r>
            <a:r>
              <a:rPr lang="en-US" spc="165" dirty="0" err="1"/>
              <a:t>lầm</a:t>
            </a:r>
            <a:r>
              <a:rPr lang="en-US" spc="165" dirty="0"/>
              <a:t> </a:t>
            </a:r>
            <a:r>
              <a:rPr lang="en-US" spc="165" dirty="0" err="1"/>
              <a:t>phổ</a:t>
            </a:r>
            <a:r>
              <a:rPr lang="en-US" spc="165" dirty="0"/>
              <a:t> </a:t>
            </a:r>
            <a:r>
              <a:rPr lang="en-US" spc="165" dirty="0" err="1"/>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75</a:t>
            </a:fld>
            <a:endParaRPr spc="-90" dirty="0"/>
          </a:p>
        </p:txBody>
      </p:sp>
    </p:spTree>
    <p:extLst>
      <p:ext uri="{BB962C8B-B14F-4D97-AF65-F5344CB8AC3E}">
        <p14:creationId xmlns:p14="http://schemas.microsoft.com/office/powerpoint/2010/main" val="603641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9164" y="5759567"/>
            <a:ext cx="217804" cy="228268"/>
          </a:xfrm>
          <a:prstGeom prst="rect">
            <a:avLst/>
          </a:prstGeom>
        </p:spPr>
        <p:txBody>
          <a:bodyPr vert="horz" wrap="square" lIns="0" tIns="12700" rIns="0" bIns="0" rtlCol="0">
            <a:spAutoFit/>
          </a:bodyPr>
          <a:lstStyle/>
          <a:p>
            <a:pPr marL="12700">
              <a:spcBef>
                <a:spcPts val="100"/>
              </a:spcBef>
            </a:pPr>
            <a:r>
              <a:rPr sz="1400" spc="-140" dirty="0">
                <a:solidFill>
                  <a:srgbClr val="FFFFFF"/>
                </a:solidFill>
                <a:latin typeface="Verdana"/>
                <a:cs typeface="Verdana"/>
              </a:rPr>
              <a:t>37</a:t>
            </a:r>
            <a:endParaRPr sz="1400">
              <a:latin typeface="Verdana"/>
              <a:cs typeface="Verdana"/>
            </a:endParaRP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pSp>
        <p:nvGrpSpPr>
          <p:cNvPr id="4" name="object 4"/>
          <p:cNvGrpSpPr/>
          <p:nvPr/>
        </p:nvGrpSpPr>
        <p:grpSpPr>
          <a:xfrm>
            <a:off x="3702051" y="1341620"/>
            <a:ext cx="1857375" cy="687705"/>
            <a:chOff x="2178050" y="1971675"/>
            <a:chExt cx="1857375" cy="687705"/>
          </a:xfrm>
        </p:grpSpPr>
        <p:sp>
          <p:nvSpPr>
            <p:cNvPr id="5" name="object 5"/>
            <p:cNvSpPr/>
            <p:nvPr/>
          </p:nvSpPr>
          <p:spPr>
            <a:xfrm>
              <a:off x="2184400" y="1978025"/>
              <a:ext cx="1844675" cy="675005"/>
            </a:xfrm>
            <a:custGeom>
              <a:avLst/>
              <a:gdLst/>
              <a:ahLst/>
              <a:cxnLst/>
              <a:rect l="l" t="t" r="r" b="b"/>
              <a:pathLst>
                <a:path w="1844675" h="675005">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6" name="object 6"/>
            <p:cNvSpPr/>
            <p:nvPr/>
          </p:nvSpPr>
          <p:spPr>
            <a:xfrm>
              <a:off x="2184400" y="1978025"/>
              <a:ext cx="1844675" cy="675005"/>
            </a:xfrm>
            <a:custGeom>
              <a:avLst/>
              <a:gdLst/>
              <a:ahLst/>
              <a:cxnLst/>
              <a:rect l="l" t="t" r="r" b="b"/>
              <a:pathLst>
                <a:path w="1844675" h="675005">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7" name="object 7"/>
          <p:cNvSpPr txBox="1"/>
          <p:nvPr/>
        </p:nvSpPr>
        <p:spPr>
          <a:xfrm>
            <a:off x="3988054" y="1563107"/>
            <a:ext cx="1294130"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View Report</a:t>
            </a:r>
            <a:r>
              <a:rPr sz="1200" b="1" spc="-70" dirty="0">
                <a:solidFill>
                  <a:srgbClr val="585858"/>
                </a:solidFill>
                <a:latin typeface="Arial"/>
                <a:cs typeface="Arial"/>
              </a:rPr>
              <a:t> </a:t>
            </a:r>
            <a:r>
              <a:rPr sz="1200" b="1" dirty="0">
                <a:solidFill>
                  <a:srgbClr val="585858"/>
                </a:solidFill>
                <a:latin typeface="Arial"/>
                <a:cs typeface="Arial"/>
              </a:rPr>
              <a:t>Card</a:t>
            </a:r>
            <a:endParaRPr sz="1200">
              <a:latin typeface="Arial"/>
              <a:cs typeface="Arial"/>
            </a:endParaRPr>
          </a:p>
        </p:txBody>
      </p:sp>
      <p:sp>
        <p:nvSpPr>
          <p:cNvPr id="8" name="object 8"/>
          <p:cNvSpPr txBox="1"/>
          <p:nvPr/>
        </p:nvSpPr>
        <p:spPr>
          <a:xfrm>
            <a:off x="2108404" y="2966710"/>
            <a:ext cx="72453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Student</a:t>
            </a:r>
            <a:endParaRPr sz="1600">
              <a:latin typeface="Arial"/>
              <a:cs typeface="Arial"/>
            </a:endParaRPr>
          </a:p>
        </p:txBody>
      </p:sp>
      <p:sp>
        <p:nvSpPr>
          <p:cNvPr id="9" name="object 9"/>
          <p:cNvSpPr/>
          <p:nvPr/>
        </p:nvSpPr>
        <p:spPr>
          <a:xfrm>
            <a:off x="2216151" y="2082917"/>
            <a:ext cx="523875" cy="867410"/>
          </a:xfrm>
          <a:custGeom>
            <a:avLst/>
            <a:gdLst/>
            <a:ahLst/>
            <a:cxnLst/>
            <a:rect l="l" t="t" r="r" b="b"/>
            <a:pathLst>
              <a:path w="523875" h="867410">
                <a:moveTo>
                  <a:pt x="113792" y="145923"/>
                </a:moveTo>
                <a:lnTo>
                  <a:pt x="121235" y="99828"/>
                </a:lnTo>
                <a:lnTo>
                  <a:pt x="141961" y="59774"/>
                </a:lnTo>
                <a:lnTo>
                  <a:pt x="173566" y="28175"/>
                </a:lnTo>
                <a:lnTo>
                  <a:pt x="213644" y="7446"/>
                </a:lnTo>
                <a:lnTo>
                  <a:pt x="259791" y="0"/>
                </a:lnTo>
                <a:lnTo>
                  <a:pt x="305937" y="7446"/>
                </a:lnTo>
                <a:lnTo>
                  <a:pt x="346016" y="28175"/>
                </a:lnTo>
                <a:lnTo>
                  <a:pt x="377620" y="59774"/>
                </a:lnTo>
                <a:lnTo>
                  <a:pt x="398347" y="99828"/>
                </a:lnTo>
                <a:lnTo>
                  <a:pt x="405790" y="145923"/>
                </a:lnTo>
                <a:lnTo>
                  <a:pt x="398347" y="192066"/>
                </a:lnTo>
                <a:lnTo>
                  <a:pt x="377620" y="232126"/>
                </a:lnTo>
                <a:lnTo>
                  <a:pt x="346016" y="263706"/>
                </a:lnTo>
                <a:lnTo>
                  <a:pt x="305937" y="284411"/>
                </a:lnTo>
                <a:lnTo>
                  <a:pt x="259791" y="291846"/>
                </a:lnTo>
                <a:lnTo>
                  <a:pt x="213644" y="284411"/>
                </a:lnTo>
                <a:lnTo>
                  <a:pt x="173566" y="263706"/>
                </a:lnTo>
                <a:lnTo>
                  <a:pt x="141961" y="232126"/>
                </a:lnTo>
                <a:lnTo>
                  <a:pt x="121235" y="192066"/>
                </a:lnTo>
                <a:lnTo>
                  <a:pt x="113792" y="145923"/>
                </a:lnTo>
                <a:close/>
              </a:path>
              <a:path w="523875" h="867410">
                <a:moveTo>
                  <a:pt x="259791" y="291846"/>
                </a:moveTo>
                <a:lnTo>
                  <a:pt x="259791" y="601852"/>
                </a:lnTo>
              </a:path>
              <a:path w="523875" h="867410">
                <a:moveTo>
                  <a:pt x="2146" y="411988"/>
                </a:moveTo>
                <a:lnTo>
                  <a:pt x="517436" y="411988"/>
                </a:lnTo>
              </a:path>
              <a:path w="523875" h="867410">
                <a:moveTo>
                  <a:pt x="0" y="858265"/>
                </a:moveTo>
                <a:lnTo>
                  <a:pt x="257644" y="600837"/>
                </a:lnTo>
                <a:lnTo>
                  <a:pt x="523875" y="866901"/>
                </a:lnTo>
              </a:path>
            </a:pathLst>
          </a:custGeom>
          <a:ln w="12700">
            <a:solidFill>
              <a:srgbClr val="585858"/>
            </a:solidFill>
          </a:ln>
        </p:spPr>
        <p:txBody>
          <a:bodyPr wrap="square" lIns="0" tIns="0" rIns="0" bIns="0" rtlCol="0"/>
          <a:lstStyle/>
          <a:p>
            <a:endParaRPr/>
          </a:p>
        </p:txBody>
      </p:sp>
      <p:grpSp>
        <p:nvGrpSpPr>
          <p:cNvPr id="10" name="object 10"/>
          <p:cNvGrpSpPr/>
          <p:nvPr/>
        </p:nvGrpSpPr>
        <p:grpSpPr>
          <a:xfrm>
            <a:off x="3702051" y="2294120"/>
            <a:ext cx="1857375" cy="687705"/>
            <a:chOff x="2178050" y="2924175"/>
            <a:chExt cx="1857375" cy="687705"/>
          </a:xfrm>
        </p:grpSpPr>
        <p:sp>
          <p:nvSpPr>
            <p:cNvPr id="11" name="object 11"/>
            <p:cNvSpPr/>
            <p:nvPr/>
          </p:nvSpPr>
          <p:spPr>
            <a:xfrm>
              <a:off x="2184400" y="29305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12" name="object 12"/>
            <p:cNvSpPr/>
            <p:nvPr/>
          </p:nvSpPr>
          <p:spPr>
            <a:xfrm>
              <a:off x="2184400" y="29305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13" name="object 13"/>
          <p:cNvSpPr txBox="1"/>
          <p:nvPr/>
        </p:nvSpPr>
        <p:spPr>
          <a:xfrm>
            <a:off x="3870705" y="2520433"/>
            <a:ext cx="1532890"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Register for</a:t>
            </a:r>
            <a:r>
              <a:rPr sz="1200" b="1" spc="-25" dirty="0">
                <a:solidFill>
                  <a:srgbClr val="585858"/>
                </a:solidFill>
                <a:latin typeface="Arial"/>
                <a:cs typeface="Arial"/>
              </a:rPr>
              <a:t> </a:t>
            </a:r>
            <a:r>
              <a:rPr sz="1200" b="1" spc="-5" dirty="0">
                <a:solidFill>
                  <a:srgbClr val="585858"/>
                </a:solidFill>
                <a:latin typeface="Arial"/>
                <a:cs typeface="Arial"/>
              </a:rPr>
              <a:t>Courses</a:t>
            </a:r>
            <a:endParaRPr sz="1200">
              <a:latin typeface="Arial"/>
              <a:cs typeface="Arial"/>
            </a:endParaRPr>
          </a:p>
        </p:txBody>
      </p:sp>
      <p:grpSp>
        <p:nvGrpSpPr>
          <p:cNvPr id="14" name="object 14"/>
          <p:cNvGrpSpPr/>
          <p:nvPr/>
        </p:nvGrpSpPr>
        <p:grpSpPr>
          <a:xfrm>
            <a:off x="3702051" y="3254493"/>
            <a:ext cx="1857375" cy="687705"/>
            <a:chOff x="2178050" y="3884548"/>
            <a:chExt cx="1857375" cy="687705"/>
          </a:xfrm>
        </p:grpSpPr>
        <p:sp>
          <p:nvSpPr>
            <p:cNvPr id="15" name="object 15"/>
            <p:cNvSpPr/>
            <p:nvPr/>
          </p:nvSpPr>
          <p:spPr>
            <a:xfrm>
              <a:off x="2184400" y="3890898"/>
              <a:ext cx="1844675" cy="675005"/>
            </a:xfrm>
            <a:custGeom>
              <a:avLst/>
              <a:gdLst/>
              <a:ahLst/>
              <a:cxnLst/>
              <a:rect l="l" t="t" r="r" b="b"/>
              <a:pathLst>
                <a:path w="1844675" h="675004">
                  <a:moveTo>
                    <a:pt x="922401" y="0"/>
                  </a:moveTo>
                  <a:lnTo>
                    <a:pt x="853564" y="925"/>
                  </a:lnTo>
                  <a:lnTo>
                    <a:pt x="786102" y="3659"/>
                  </a:lnTo>
                  <a:lnTo>
                    <a:pt x="720191" y="8136"/>
                  </a:lnTo>
                  <a:lnTo>
                    <a:pt x="656010" y="14291"/>
                  </a:lnTo>
                  <a:lnTo>
                    <a:pt x="593738" y="22057"/>
                  </a:lnTo>
                  <a:lnTo>
                    <a:pt x="533553" y="31371"/>
                  </a:lnTo>
                  <a:lnTo>
                    <a:pt x="475633" y="42165"/>
                  </a:lnTo>
                  <a:lnTo>
                    <a:pt x="420157" y="54376"/>
                  </a:lnTo>
                  <a:lnTo>
                    <a:pt x="367303" y="67938"/>
                  </a:lnTo>
                  <a:lnTo>
                    <a:pt x="317250" y="82786"/>
                  </a:lnTo>
                  <a:lnTo>
                    <a:pt x="270176" y="98853"/>
                  </a:lnTo>
                  <a:lnTo>
                    <a:pt x="226259" y="116075"/>
                  </a:lnTo>
                  <a:lnTo>
                    <a:pt x="185678" y="134387"/>
                  </a:lnTo>
                  <a:lnTo>
                    <a:pt x="148612" y="153723"/>
                  </a:lnTo>
                  <a:lnTo>
                    <a:pt x="115238" y="174018"/>
                  </a:lnTo>
                  <a:lnTo>
                    <a:pt x="60281" y="217222"/>
                  </a:lnTo>
                  <a:lnTo>
                    <a:pt x="22236" y="263478"/>
                  </a:lnTo>
                  <a:lnTo>
                    <a:pt x="2530" y="312262"/>
                  </a:lnTo>
                  <a:lnTo>
                    <a:pt x="0" y="337438"/>
                  </a:lnTo>
                  <a:lnTo>
                    <a:pt x="2530" y="362615"/>
                  </a:lnTo>
                  <a:lnTo>
                    <a:pt x="22236" y="411393"/>
                  </a:lnTo>
                  <a:lnTo>
                    <a:pt x="60281" y="457638"/>
                  </a:lnTo>
                  <a:lnTo>
                    <a:pt x="115238" y="500829"/>
                  </a:lnTo>
                  <a:lnTo>
                    <a:pt x="148612" y="521116"/>
                  </a:lnTo>
                  <a:lnTo>
                    <a:pt x="185678" y="540443"/>
                  </a:lnTo>
                  <a:lnTo>
                    <a:pt x="226259" y="558747"/>
                  </a:lnTo>
                  <a:lnTo>
                    <a:pt x="270176" y="575960"/>
                  </a:lnTo>
                  <a:lnTo>
                    <a:pt x="317250" y="592019"/>
                  </a:lnTo>
                  <a:lnTo>
                    <a:pt x="367303" y="606858"/>
                  </a:lnTo>
                  <a:lnTo>
                    <a:pt x="420157" y="620412"/>
                  </a:lnTo>
                  <a:lnTo>
                    <a:pt x="475633" y="632615"/>
                  </a:lnTo>
                  <a:lnTo>
                    <a:pt x="533553" y="643403"/>
                  </a:lnTo>
                  <a:lnTo>
                    <a:pt x="593738" y="652709"/>
                  </a:lnTo>
                  <a:lnTo>
                    <a:pt x="656010" y="660470"/>
                  </a:lnTo>
                  <a:lnTo>
                    <a:pt x="720191" y="666620"/>
                  </a:lnTo>
                  <a:lnTo>
                    <a:pt x="786102" y="671094"/>
                  </a:lnTo>
                  <a:lnTo>
                    <a:pt x="853564" y="673825"/>
                  </a:lnTo>
                  <a:lnTo>
                    <a:pt x="922401" y="674751"/>
                  </a:lnTo>
                  <a:lnTo>
                    <a:pt x="991220" y="673825"/>
                  </a:lnTo>
                  <a:lnTo>
                    <a:pt x="1058668" y="671094"/>
                  </a:lnTo>
                  <a:lnTo>
                    <a:pt x="1124565" y="666620"/>
                  </a:lnTo>
                  <a:lnTo>
                    <a:pt x="1188733" y="660470"/>
                  </a:lnTo>
                  <a:lnTo>
                    <a:pt x="1250995" y="652709"/>
                  </a:lnTo>
                  <a:lnTo>
                    <a:pt x="1311170" y="643403"/>
                  </a:lnTo>
                  <a:lnTo>
                    <a:pt x="1369081" y="632615"/>
                  </a:lnTo>
                  <a:lnTo>
                    <a:pt x="1424550" y="620412"/>
                  </a:lnTo>
                  <a:lnTo>
                    <a:pt x="1477397" y="606858"/>
                  </a:lnTo>
                  <a:lnTo>
                    <a:pt x="1527444" y="592019"/>
                  </a:lnTo>
                  <a:lnTo>
                    <a:pt x="1574514" y="575960"/>
                  </a:lnTo>
                  <a:lnTo>
                    <a:pt x="1618427" y="558747"/>
                  </a:lnTo>
                  <a:lnTo>
                    <a:pt x="1659004" y="540443"/>
                  </a:lnTo>
                  <a:lnTo>
                    <a:pt x="1696068" y="521116"/>
                  </a:lnTo>
                  <a:lnTo>
                    <a:pt x="1729440" y="500829"/>
                  </a:lnTo>
                  <a:lnTo>
                    <a:pt x="1784394" y="457638"/>
                  </a:lnTo>
                  <a:lnTo>
                    <a:pt x="1822438" y="411393"/>
                  </a:lnTo>
                  <a:lnTo>
                    <a:pt x="1842144" y="362615"/>
                  </a:lnTo>
                  <a:lnTo>
                    <a:pt x="1844675" y="337438"/>
                  </a:lnTo>
                  <a:lnTo>
                    <a:pt x="1842144" y="312262"/>
                  </a:lnTo>
                  <a:lnTo>
                    <a:pt x="1822438" y="263478"/>
                  </a:lnTo>
                  <a:lnTo>
                    <a:pt x="1784394" y="217222"/>
                  </a:lnTo>
                  <a:lnTo>
                    <a:pt x="1729440" y="174018"/>
                  </a:lnTo>
                  <a:lnTo>
                    <a:pt x="1696068" y="153723"/>
                  </a:lnTo>
                  <a:lnTo>
                    <a:pt x="1659004" y="134387"/>
                  </a:lnTo>
                  <a:lnTo>
                    <a:pt x="1618427" y="116075"/>
                  </a:lnTo>
                  <a:lnTo>
                    <a:pt x="1574514" y="98853"/>
                  </a:lnTo>
                  <a:lnTo>
                    <a:pt x="1527444" y="82786"/>
                  </a:lnTo>
                  <a:lnTo>
                    <a:pt x="1477397" y="67938"/>
                  </a:lnTo>
                  <a:lnTo>
                    <a:pt x="1424550" y="54376"/>
                  </a:lnTo>
                  <a:lnTo>
                    <a:pt x="1369081" y="42165"/>
                  </a:lnTo>
                  <a:lnTo>
                    <a:pt x="1311170" y="31371"/>
                  </a:lnTo>
                  <a:lnTo>
                    <a:pt x="1250995" y="22057"/>
                  </a:lnTo>
                  <a:lnTo>
                    <a:pt x="1188733" y="14291"/>
                  </a:lnTo>
                  <a:lnTo>
                    <a:pt x="1124565" y="8136"/>
                  </a:lnTo>
                  <a:lnTo>
                    <a:pt x="1058668" y="3659"/>
                  </a:lnTo>
                  <a:lnTo>
                    <a:pt x="991220" y="925"/>
                  </a:lnTo>
                  <a:lnTo>
                    <a:pt x="922401" y="0"/>
                  </a:lnTo>
                  <a:close/>
                </a:path>
              </a:pathLst>
            </a:custGeom>
            <a:solidFill>
              <a:srgbClr val="FFFFCC"/>
            </a:solidFill>
          </p:spPr>
          <p:txBody>
            <a:bodyPr wrap="square" lIns="0" tIns="0" rIns="0" bIns="0" rtlCol="0"/>
            <a:lstStyle/>
            <a:p>
              <a:endParaRPr/>
            </a:p>
          </p:txBody>
        </p:sp>
        <p:sp>
          <p:nvSpPr>
            <p:cNvPr id="16" name="object 16"/>
            <p:cNvSpPr/>
            <p:nvPr/>
          </p:nvSpPr>
          <p:spPr>
            <a:xfrm>
              <a:off x="2184400" y="3890898"/>
              <a:ext cx="1844675" cy="675005"/>
            </a:xfrm>
            <a:custGeom>
              <a:avLst/>
              <a:gdLst/>
              <a:ahLst/>
              <a:cxnLst/>
              <a:rect l="l" t="t" r="r" b="b"/>
              <a:pathLst>
                <a:path w="1844675" h="675004">
                  <a:moveTo>
                    <a:pt x="0" y="337438"/>
                  </a:moveTo>
                  <a:lnTo>
                    <a:pt x="10001" y="287586"/>
                  </a:lnTo>
                  <a:lnTo>
                    <a:pt x="39056" y="240001"/>
                  </a:lnTo>
                  <a:lnTo>
                    <a:pt x="85735" y="195206"/>
                  </a:lnTo>
                  <a:lnTo>
                    <a:pt x="148612" y="153723"/>
                  </a:lnTo>
                  <a:lnTo>
                    <a:pt x="185678" y="134387"/>
                  </a:lnTo>
                  <a:lnTo>
                    <a:pt x="226259" y="116075"/>
                  </a:lnTo>
                  <a:lnTo>
                    <a:pt x="270176" y="98853"/>
                  </a:lnTo>
                  <a:lnTo>
                    <a:pt x="317250" y="82786"/>
                  </a:lnTo>
                  <a:lnTo>
                    <a:pt x="367303" y="67938"/>
                  </a:lnTo>
                  <a:lnTo>
                    <a:pt x="420157" y="54376"/>
                  </a:lnTo>
                  <a:lnTo>
                    <a:pt x="475633" y="42165"/>
                  </a:lnTo>
                  <a:lnTo>
                    <a:pt x="533553" y="31371"/>
                  </a:lnTo>
                  <a:lnTo>
                    <a:pt x="593738" y="22057"/>
                  </a:lnTo>
                  <a:lnTo>
                    <a:pt x="656010" y="14291"/>
                  </a:lnTo>
                  <a:lnTo>
                    <a:pt x="720191" y="8136"/>
                  </a:lnTo>
                  <a:lnTo>
                    <a:pt x="786102" y="3659"/>
                  </a:lnTo>
                  <a:lnTo>
                    <a:pt x="853564" y="925"/>
                  </a:lnTo>
                  <a:lnTo>
                    <a:pt x="922401" y="0"/>
                  </a:lnTo>
                  <a:lnTo>
                    <a:pt x="991220" y="925"/>
                  </a:lnTo>
                  <a:lnTo>
                    <a:pt x="1058668" y="3659"/>
                  </a:lnTo>
                  <a:lnTo>
                    <a:pt x="1124565" y="8136"/>
                  </a:lnTo>
                  <a:lnTo>
                    <a:pt x="1188733" y="14291"/>
                  </a:lnTo>
                  <a:lnTo>
                    <a:pt x="1250995" y="22057"/>
                  </a:lnTo>
                  <a:lnTo>
                    <a:pt x="1311170" y="31371"/>
                  </a:lnTo>
                  <a:lnTo>
                    <a:pt x="1369081" y="42165"/>
                  </a:lnTo>
                  <a:lnTo>
                    <a:pt x="1424550" y="54376"/>
                  </a:lnTo>
                  <a:lnTo>
                    <a:pt x="1477397" y="67938"/>
                  </a:lnTo>
                  <a:lnTo>
                    <a:pt x="1527444" y="82786"/>
                  </a:lnTo>
                  <a:lnTo>
                    <a:pt x="1574514" y="98853"/>
                  </a:lnTo>
                  <a:lnTo>
                    <a:pt x="1618427" y="116075"/>
                  </a:lnTo>
                  <a:lnTo>
                    <a:pt x="1659004" y="134387"/>
                  </a:lnTo>
                  <a:lnTo>
                    <a:pt x="1696068" y="153723"/>
                  </a:lnTo>
                  <a:lnTo>
                    <a:pt x="1729440" y="174018"/>
                  </a:lnTo>
                  <a:lnTo>
                    <a:pt x="1784394" y="217222"/>
                  </a:lnTo>
                  <a:lnTo>
                    <a:pt x="1822438" y="263478"/>
                  </a:lnTo>
                  <a:lnTo>
                    <a:pt x="1842144" y="312262"/>
                  </a:lnTo>
                  <a:lnTo>
                    <a:pt x="1844675" y="337438"/>
                  </a:lnTo>
                  <a:lnTo>
                    <a:pt x="1842144" y="362615"/>
                  </a:lnTo>
                  <a:lnTo>
                    <a:pt x="1822438" y="411393"/>
                  </a:lnTo>
                  <a:lnTo>
                    <a:pt x="1784394" y="457638"/>
                  </a:lnTo>
                  <a:lnTo>
                    <a:pt x="1729440" y="500829"/>
                  </a:lnTo>
                  <a:lnTo>
                    <a:pt x="1696068" y="521116"/>
                  </a:lnTo>
                  <a:lnTo>
                    <a:pt x="1659004" y="540443"/>
                  </a:lnTo>
                  <a:lnTo>
                    <a:pt x="1618427" y="558747"/>
                  </a:lnTo>
                  <a:lnTo>
                    <a:pt x="1574514" y="575960"/>
                  </a:lnTo>
                  <a:lnTo>
                    <a:pt x="1527444" y="592019"/>
                  </a:lnTo>
                  <a:lnTo>
                    <a:pt x="1477397" y="606858"/>
                  </a:lnTo>
                  <a:lnTo>
                    <a:pt x="1424550" y="620412"/>
                  </a:lnTo>
                  <a:lnTo>
                    <a:pt x="1369081" y="632615"/>
                  </a:lnTo>
                  <a:lnTo>
                    <a:pt x="1311170" y="643403"/>
                  </a:lnTo>
                  <a:lnTo>
                    <a:pt x="1250995" y="652709"/>
                  </a:lnTo>
                  <a:lnTo>
                    <a:pt x="1188733" y="660470"/>
                  </a:lnTo>
                  <a:lnTo>
                    <a:pt x="1124565" y="666620"/>
                  </a:lnTo>
                  <a:lnTo>
                    <a:pt x="1058668" y="671094"/>
                  </a:lnTo>
                  <a:lnTo>
                    <a:pt x="991220" y="673825"/>
                  </a:lnTo>
                  <a:lnTo>
                    <a:pt x="922401" y="674751"/>
                  </a:lnTo>
                  <a:lnTo>
                    <a:pt x="853564" y="673825"/>
                  </a:lnTo>
                  <a:lnTo>
                    <a:pt x="786102" y="671094"/>
                  </a:lnTo>
                  <a:lnTo>
                    <a:pt x="720191" y="666620"/>
                  </a:lnTo>
                  <a:lnTo>
                    <a:pt x="656010" y="660470"/>
                  </a:lnTo>
                  <a:lnTo>
                    <a:pt x="593738" y="652709"/>
                  </a:lnTo>
                  <a:lnTo>
                    <a:pt x="533553" y="643403"/>
                  </a:lnTo>
                  <a:lnTo>
                    <a:pt x="475633" y="632615"/>
                  </a:lnTo>
                  <a:lnTo>
                    <a:pt x="420157" y="620412"/>
                  </a:lnTo>
                  <a:lnTo>
                    <a:pt x="367303" y="606858"/>
                  </a:lnTo>
                  <a:lnTo>
                    <a:pt x="317250" y="592019"/>
                  </a:lnTo>
                  <a:lnTo>
                    <a:pt x="270176" y="575960"/>
                  </a:lnTo>
                  <a:lnTo>
                    <a:pt x="226259" y="558747"/>
                  </a:lnTo>
                  <a:lnTo>
                    <a:pt x="185678" y="540443"/>
                  </a:lnTo>
                  <a:lnTo>
                    <a:pt x="148612" y="521116"/>
                  </a:lnTo>
                  <a:lnTo>
                    <a:pt x="115238" y="500829"/>
                  </a:lnTo>
                  <a:lnTo>
                    <a:pt x="60281" y="457638"/>
                  </a:lnTo>
                  <a:lnTo>
                    <a:pt x="22236" y="411393"/>
                  </a:lnTo>
                  <a:lnTo>
                    <a:pt x="2530" y="362615"/>
                  </a:lnTo>
                  <a:lnTo>
                    <a:pt x="0" y="337438"/>
                  </a:lnTo>
                  <a:close/>
                </a:path>
              </a:pathLst>
            </a:custGeom>
            <a:ln w="12699">
              <a:solidFill>
                <a:srgbClr val="990033"/>
              </a:solidFill>
            </a:ln>
          </p:spPr>
          <p:txBody>
            <a:bodyPr wrap="square" lIns="0" tIns="0" rIns="0" bIns="0" rtlCol="0"/>
            <a:lstStyle/>
            <a:p>
              <a:endParaRPr/>
            </a:p>
          </p:txBody>
        </p:sp>
      </p:grpSp>
      <p:sp>
        <p:nvSpPr>
          <p:cNvPr id="17" name="object 17"/>
          <p:cNvSpPr txBox="1"/>
          <p:nvPr/>
        </p:nvSpPr>
        <p:spPr>
          <a:xfrm>
            <a:off x="4415408" y="3481188"/>
            <a:ext cx="440690" cy="197490"/>
          </a:xfrm>
          <a:prstGeom prst="rect">
            <a:avLst/>
          </a:prstGeom>
        </p:spPr>
        <p:txBody>
          <a:bodyPr vert="horz" wrap="square" lIns="0" tIns="12700" rIns="0" bIns="0" rtlCol="0">
            <a:spAutoFit/>
          </a:bodyPr>
          <a:lstStyle/>
          <a:p>
            <a:pPr marL="12700">
              <a:spcBef>
                <a:spcPts val="100"/>
              </a:spcBef>
            </a:pPr>
            <a:r>
              <a:rPr sz="1200" b="1" dirty="0">
                <a:solidFill>
                  <a:srgbClr val="585858"/>
                </a:solidFill>
                <a:latin typeface="Arial"/>
                <a:cs typeface="Arial"/>
              </a:rPr>
              <a:t>Login</a:t>
            </a:r>
            <a:endParaRPr sz="1200">
              <a:latin typeface="Arial"/>
              <a:cs typeface="Arial"/>
            </a:endParaRPr>
          </a:p>
        </p:txBody>
      </p:sp>
      <p:grpSp>
        <p:nvGrpSpPr>
          <p:cNvPr id="18" name="object 18"/>
          <p:cNvGrpSpPr/>
          <p:nvPr/>
        </p:nvGrpSpPr>
        <p:grpSpPr>
          <a:xfrm>
            <a:off x="2806701" y="2555104"/>
            <a:ext cx="2752725" cy="2357120"/>
            <a:chOff x="1282700" y="3185160"/>
            <a:chExt cx="2752725" cy="2357120"/>
          </a:xfrm>
        </p:grpSpPr>
        <p:sp>
          <p:nvSpPr>
            <p:cNvPr id="19" name="object 19"/>
            <p:cNvSpPr/>
            <p:nvPr/>
          </p:nvSpPr>
          <p:spPr>
            <a:xfrm>
              <a:off x="1282700" y="3185160"/>
              <a:ext cx="876300" cy="141605"/>
            </a:xfrm>
            <a:custGeom>
              <a:avLst/>
              <a:gdLst/>
              <a:ahLst/>
              <a:cxnLst/>
              <a:rect l="l" t="t" r="r" b="b"/>
              <a:pathLst>
                <a:path w="876300" h="141604">
                  <a:moveTo>
                    <a:pt x="864851" y="64388"/>
                  </a:moveTo>
                  <a:lnTo>
                    <a:pt x="863219" y="64388"/>
                  </a:lnTo>
                  <a:lnTo>
                    <a:pt x="863219" y="77088"/>
                  </a:lnTo>
                  <a:lnTo>
                    <a:pt x="838904" y="77092"/>
                  </a:lnTo>
                  <a:lnTo>
                    <a:pt x="745870" y="128777"/>
                  </a:lnTo>
                  <a:lnTo>
                    <a:pt x="742823" y="130428"/>
                  </a:lnTo>
                  <a:lnTo>
                    <a:pt x="741680" y="134365"/>
                  </a:lnTo>
                  <a:lnTo>
                    <a:pt x="743331" y="137413"/>
                  </a:lnTo>
                  <a:lnTo>
                    <a:pt x="745108" y="140462"/>
                  </a:lnTo>
                  <a:lnTo>
                    <a:pt x="748919" y="141604"/>
                  </a:lnTo>
                  <a:lnTo>
                    <a:pt x="751967" y="139826"/>
                  </a:lnTo>
                  <a:lnTo>
                    <a:pt x="876300" y="70738"/>
                  </a:lnTo>
                  <a:lnTo>
                    <a:pt x="864851" y="64388"/>
                  </a:lnTo>
                  <a:close/>
                </a:path>
                <a:path w="876300" h="141604">
                  <a:moveTo>
                    <a:pt x="838689" y="64392"/>
                  </a:moveTo>
                  <a:lnTo>
                    <a:pt x="0" y="64515"/>
                  </a:lnTo>
                  <a:lnTo>
                    <a:pt x="0" y="77215"/>
                  </a:lnTo>
                  <a:lnTo>
                    <a:pt x="838911" y="77088"/>
                  </a:lnTo>
                  <a:lnTo>
                    <a:pt x="850226" y="70802"/>
                  </a:lnTo>
                  <a:lnTo>
                    <a:pt x="838689" y="64392"/>
                  </a:lnTo>
                  <a:close/>
                </a:path>
                <a:path w="876300" h="141604">
                  <a:moveTo>
                    <a:pt x="850226" y="70802"/>
                  </a:moveTo>
                  <a:lnTo>
                    <a:pt x="838904" y="77092"/>
                  </a:lnTo>
                  <a:lnTo>
                    <a:pt x="863219" y="77088"/>
                  </a:lnTo>
                  <a:lnTo>
                    <a:pt x="863219" y="76326"/>
                  </a:lnTo>
                  <a:lnTo>
                    <a:pt x="860170" y="76326"/>
                  </a:lnTo>
                  <a:lnTo>
                    <a:pt x="850226" y="70802"/>
                  </a:lnTo>
                  <a:close/>
                </a:path>
                <a:path w="876300" h="141604">
                  <a:moveTo>
                    <a:pt x="860170" y="65277"/>
                  </a:moveTo>
                  <a:lnTo>
                    <a:pt x="850226" y="70802"/>
                  </a:lnTo>
                  <a:lnTo>
                    <a:pt x="860170" y="76326"/>
                  </a:lnTo>
                  <a:lnTo>
                    <a:pt x="860170" y="65277"/>
                  </a:lnTo>
                  <a:close/>
                </a:path>
                <a:path w="876300" h="141604">
                  <a:moveTo>
                    <a:pt x="863219" y="65277"/>
                  </a:moveTo>
                  <a:lnTo>
                    <a:pt x="860170" y="65277"/>
                  </a:lnTo>
                  <a:lnTo>
                    <a:pt x="860170" y="76326"/>
                  </a:lnTo>
                  <a:lnTo>
                    <a:pt x="863219" y="76326"/>
                  </a:lnTo>
                  <a:lnTo>
                    <a:pt x="863219" y="65277"/>
                  </a:lnTo>
                  <a:close/>
                </a:path>
                <a:path w="876300" h="141604">
                  <a:moveTo>
                    <a:pt x="863219" y="64388"/>
                  </a:moveTo>
                  <a:lnTo>
                    <a:pt x="838689" y="64392"/>
                  </a:lnTo>
                  <a:lnTo>
                    <a:pt x="850226" y="70802"/>
                  </a:lnTo>
                  <a:lnTo>
                    <a:pt x="860170" y="65277"/>
                  </a:lnTo>
                  <a:lnTo>
                    <a:pt x="863219" y="65277"/>
                  </a:lnTo>
                  <a:lnTo>
                    <a:pt x="863219" y="64388"/>
                  </a:lnTo>
                  <a:close/>
                </a:path>
                <a:path w="876300" h="141604">
                  <a:moveTo>
                    <a:pt x="748919" y="0"/>
                  </a:moveTo>
                  <a:lnTo>
                    <a:pt x="745108" y="1142"/>
                  </a:lnTo>
                  <a:lnTo>
                    <a:pt x="743331" y="4190"/>
                  </a:lnTo>
                  <a:lnTo>
                    <a:pt x="741680" y="7238"/>
                  </a:lnTo>
                  <a:lnTo>
                    <a:pt x="742823" y="11175"/>
                  </a:lnTo>
                  <a:lnTo>
                    <a:pt x="745870" y="12826"/>
                  </a:lnTo>
                  <a:lnTo>
                    <a:pt x="838689" y="64392"/>
                  </a:lnTo>
                  <a:lnTo>
                    <a:pt x="864851" y="64388"/>
                  </a:lnTo>
                  <a:lnTo>
                    <a:pt x="751967" y="1777"/>
                  </a:lnTo>
                  <a:lnTo>
                    <a:pt x="748919" y="0"/>
                  </a:lnTo>
                  <a:close/>
                </a:path>
              </a:pathLst>
            </a:custGeom>
            <a:solidFill>
              <a:srgbClr val="585858"/>
            </a:solidFill>
          </p:spPr>
          <p:txBody>
            <a:bodyPr wrap="square" lIns="0" tIns="0" rIns="0" bIns="0" rtlCol="0"/>
            <a:lstStyle/>
            <a:p>
              <a:endParaRPr/>
            </a:p>
          </p:txBody>
        </p:sp>
        <p:sp>
          <p:nvSpPr>
            <p:cNvPr id="20" name="object 20"/>
            <p:cNvSpPr/>
            <p:nvPr/>
          </p:nvSpPr>
          <p:spPr>
            <a:xfrm>
              <a:off x="2184400" y="48609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21" name="object 21"/>
            <p:cNvSpPr/>
            <p:nvPr/>
          </p:nvSpPr>
          <p:spPr>
            <a:xfrm>
              <a:off x="2184400" y="48609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22" name="object 22"/>
          <p:cNvSpPr txBox="1"/>
          <p:nvPr/>
        </p:nvSpPr>
        <p:spPr>
          <a:xfrm>
            <a:off x="3979927" y="4400414"/>
            <a:ext cx="1310005" cy="391160"/>
          </a:xfrm>
          <a:prstGeom prst="rect">
            <a:avLst/>
          </a:prstGeom>
        </p:spPr>
        <p:txBody>
          <a:bodyPr vert="horz" wrap="square" lIns="0" tIns="12700" rIns="0" bIns="0" rtlCol="0">
            <a:spAutoFit/>
          </a:bodyPr>
          <a:lstStyle/>
          <a:p>
            <a:pPr marL="438784" marR="5080" indent="-426720">
              <a:spcBef>
                <a:spcPts val="100"/>
              </a:spcBef>
            </a:pPr>
            <a:r>
              <a:rPr sz="1200" b="1" dirty="0">
                <a:solidFill>
                  <a:srgbClr val="585858"/>
                </a:solidFill>
                <a:latin typeface="Arial"/>
                <a:cs typeface="Arial"/>
              </a:rPr>
              <a:t>Select </a:t>
            </a:r>
            <a:r>
              <a:rPr sz="1200" b="1" spc="-5" dirty="0">
                <a:solidFill>
                  <a:srgbClr val="585858"/>
                </a:solidFill>
                <a:latin typeface="Arial"/>
                <a:cs typeface="Arial"/>
              </a:rPr>
              <a:t>Courses</a:t>
            </a:r>
            <a:r>
              <a:rPr sz="1200" b="1" spc="-110" dirty="0">
                <a:solidFill>
                  <a:srgbClr val="585858"/>
                </a:solidFill>
                <a:latin typeface="Arial"/>
                <a:cs typeface="Arial"/>
              </a:rPr>
              <a:t> </a:t>
            </a:r>
            <a:r>
              <a:rPr sz="1200" b="1" dirty="0">
                <a:solidFill>
                  <a:srgbClr val="585858"/>
                </a:solidFill>
                <a:latin typeface="Arial"/>
                <a:cs typeface="Arial"/>
              </a:rPr>
              <a:t>to  </a:t>
            </a:r>
            <a:r>
              <a:rPr sz="1200" b="1" spc="-20" dirty="0">
                <a:solidFill>
                  <a:srgbClr val="585858"/>
                </a:solidFill>
                <a:latin typeface="Arial"/>
                <a:cs typeface="Arial"/>
              </a:rPr>
              <a:t>Teach</a:t>
            </a:r>
            <a:endParaRPr sz="1200">
              <a:latin typeface="Arial"/>
              <a:cs typeface="Arial"/>
            </a:endParaRPr>
          </a:p>
        </p:txBody>
      </p:sp>
      <p:grpSp>
        <p:nvGrpSpPr>
          <p:cNvPr id="23" name="object 23"/>
          <p:cNvGrpSpPr/>
          <p:nvPr/>
        </p:nvGrpSpPr>
        <p:grpSpPr>
          <a:xfrm>
            <a:off x="3702051" y="5184957"/>
            <a:ext cx="1857375" cy="687705"/>
            <a:chOff x="2178050" y="5815012"/>
            <a:chExt cx="1857375" cy="687705"/>
          </a:xfrm>
        </p:grpSpPr>
        <p:sp>
          <p:nvSpPr>
            <p:cNvPr id="24" name="object 24"/>
            <p:cNvSpPr/>
            <p:nvPr/>
          </p:nvSpPr>
          <p:spPr>
            <a:xfrm>
              <a:off x="2184400" y="5821362"/>
              <a:ext cx="1844675" cy="675005"/>
            </a:xfrm>
            <a:custGeom>
              <a:avLst/>
              <a:gdLst/>
              <a:ahLst/>
              <a:cxnLst/>
              <a:rect l="l" t="t" r="r" b="b"/>
              <a:pathLst>
                <a:path w="1844675" h="675004">
                  <a:moveTo>
                    <a:pt x="922401" y="0"/>
                  </a:moveTo>
                  <a:lnTo>
                    <a:pt x="853564" y="925"/>
                  </a:lnTo>
                  <a:lnTo>
                    <a:pt x="786102" y="3657"/>
                  </a:lnTo>
                  <a:lnTo>
                    <a:pt x="720191" y="8131"/>
                  </a:lnTo>
                  <a:lnTo>
                    <a:pt x="656010" y="14282"/>
                  </a:lnTo>
                  <a:lnTo>
                    <a:pt x="593738" y="22044"/>
                  </a:lnTo>
                  <a:lnTo>
                    <a:pt x="533553" y="31352"/>
                  </a:lnTo>
                  <a:lnTo>
                    <a:pt x="475633" y="42142"/>
                  </a:lnTo>
                  <a:lnTo>
                    <a:pt x="420157" y="54347"/>
                  </a:lnTo>
                  <a:lnTo>
                    <a:pt x="367303" y="67902"/>
                  </a:lnTo>
                  <a:lnTo>
                    <a:pt x="317250" y="82743"/>
                  </a:lnTo>
                  <a:lnTo>
                    <a:pt x="270176" y="98804"/>
                  </a:lnTo>
                  <a:lnTo>
                    <a:pt x="226259" y="116020"/>
                  </a:lnTo>
                  <a:lnTo>
                    <a:pt x="185678" y="134325"/>
                  </a:lnTo>
                  <a:lnTo>
                    <a:pt x="148612" y="153655"/>
                  </a:lnTo>
                  <a:lnTo>
                    <a:pt x="115238" y="173944"/>
                  </a:lnTo>
                  <a:lnTo>
                    <a:pt x="60281" y="217140"/>
                  </a:lnTo>
                  <a:lnTo>
                    <a:pt x="22236" y="263389"/>
                  </a:lnTo>
                  <a:lnTo>
                    <a:pt x="2530" y="312172"/>
                  </a:lnTo>
                  <a:lnTo>
                    <a:pt x="0" y="337350"/>
                  </a:lnTo>
                  <a:lnTo>
                    <a:pt x="2530" y="362526"/>
                  </a:lnTo>
                  <a:lnTo>
                    <a:pt x="22236" y="411305"/>
                  </a:lnTo>
                  <a:lnTo>
                    <a:pt x="60281" y="457553"/>
                  </a:lnTo>
                  <a:lnTo>
                    <a:pt x="115238" y="500746"/>
                  </a:lnTo>
                  <a:lnTo>
                    <a:pt x="148612" y="521035"/>
                  </a:lnTo>
                  <a:lnTo>
                    <a:pt x="185678" y="540364"/>
                  </a:lnTo>
                  <a:lnTo>
                    <a:pt x="226259" y="558669"/>
                  </a:lnTo>
                  <a:lnTo>
                    <a:pt x="270176" y="575884"/>
                  </a:lnTo>
                  <a:lnTo>
                    <a:pt x="317250" y="591945"/>
                  </a:lnTo>
                  <a:lnTo>
                    <a:pt x="367303" y="606785"/>
                  </a:lnTo>
                  <a:lnTo>
                    <a:pt x="420157" y="620341"/>
                  </a:lnTo>
                  <a:lnTo>
                    <a:pt x="475633" y="632545"/>
                  </a:lnTo>
                  <a:lnTo>
                    <a:pt x="533553" y="643334"/>
                  </a:lnTo>
                  <a:lnTo>
                    <a:pt x="593738" y="652643"/>
                  </a:lnTo>
                  <a:lnTo>
                    <a:pt x="656010" y="660405"/>
                  </a:lnTo>
                  <a:lnTo>
                    <a:pt x="720191" y="666555"/>
                  </a:lnTo>
                  <a:lnTo>
                    <a:pt x="786102" y="671029"/>
                  </a:lnTo>
                  <a:lnTo>
                    <a:pt x="853564" y="673762"/>
                  </a:lnTo>
                  <a:lnTo>
                    <a:pt x="922401" y="674687"/>
                  </a:lnTo>
                  <a:lnTo>
                    <a:pt x="991220" y="673762"/>
                  </a:lnTo>
                  <a:lnTo>
                    <a:pt x="1058668" y="671029"/>
                  </a:lnTo>
                  <a:lnTo>
                    <a:pt x="1124565" y="666555"/>
                  </a:lnTo>
                  <a:lnTo>
                    <a:pt x="1188733" y="660405"/>
                  </a:lnTo>
                  <a:lnTo>
                    <a:pt x="1250995" y="652643"/>
                  </a:lnTo>
                  <a:lnTo>
                    <a:pt x="1311170" y="643334"/>
                  </a:lnTo>
                  <a:lnTo>
                    <a:pt x="1369081" y="632545"/>
                  </a:lnTo>
                  <a:lnTo>
                    <a:pt x="1424550" y="620341"/>
                  </a:lnTo>
                  <a:lnTo>
                    <a:pt x="1477397" y="606785"/>
                  </a:lnTo>
                  <a:lnTo>
                    <a:pt x="1527444" y="591945"/>
                  </a:lnTo>
                  <a:lnTo>
                    <a:pt x="1574514" y="575884"/>
                  </a:lnTo>
                  <a:lnTo>
                    <a:pt x="1618427" y="558669"/>
                  </a:lnTo>
                  <a:lnTo>
                    <a:pt x="1659004" y="540364"/>
                  </a:lnTo>
                  <a:lnTo>
                    <a:pt x="1696068" y="521035"/>
                  </a:lnTo>
                  <a:lnTo>
                    <a:pt x="1729440" y="500746"/>
                  </a:lnTo>
                  <a:lnTo>
                    <a:pt x="1784394" y="457553"/>
                  </a:lnTo>
                  <a:lnTo>
                    <a:pt x="1822438" y="411305"/>
                  </a:lnTo>
                  <a:lnTo>
                    <a:pt x="1842144" y="362526"/>
                  </a:lnTo>
                  <a:lnTo>
                    <a:pt x="1844675" y="337350"/>
                  </a:lnTo>
                  <a:lnTo>
                    <a:pt x="1842144" y="312172"/>
                  </a:lnTo>
                  <a:lnTo>
                    <a:pt x="1822438" y="263389"/>
                  </a:lnTo>
                  <a:lnTo>
                    <a:pt x="1784394" y="217140"/>
                  </a:lnTo>
                  <a:lnTo>
                    <a:pt x="1729440" y="173944"/>
                  </a:lnTo>
                  <a:lnTo>
                    <a:pt x="1696068" y="153655"/>
                  </a:lnTo>
                  <a:lnTo>
                    <a:pt x="1659004" y="134325"/>
                  </a:lnTo>
                  <a:lnTo>
                    <a:pt x="1618427" y="116020"/>
                  </a:lnTo>
                  <a:lnTo>
                    <a:pt x="1574514" y="98804"/>
                  </a:lnTo>
                  <a:lnTo>
                    <a:pt x="1527444" y="82743"/>
                  </a:lnTo>
                  <a:lnTo>
                    <a:pt x="1477397" y="67902"/>
                  </a:lnTo>
                  <a:lnTo>
                    <a:pt x="1424550" y="54347"/>
                  </a:lnTo>
                  <a:lnTo>
                    <a:pt x="1369081" y="42142"/>
                  </a:lnTo>
                  <a:lnTo>
                    <a:pt x="1311170" y="31352"/>
                  </a:lnTo>
                  <a:lnTo>
                    <a:pt x="1250995" y="22044"/>
                  </a:lnTo>
                  <a:lnTo>
                    <a:pt x="1188733" y="14282"/>
                  </a:lnTo>
                  <a:lnTo>
                    <a:pt x="1124565" y="8131"/>
                  </a:lnTo>
                  <a:lnTo>
                    <a:pt x="1058668" y="3657"/>
                  </a:lnTo>
                  <a:lnTo>
                    <a:pt x="991220" y="925"/>
                  </a:lnTo>
                  <a:lnTo>
                    <a:pt x="922401" y="0"/>
                  </a:lnTo>
                  <a:close/>
                </a:path>
              </a:pathLst>
            </a:custGeom>
            <a:solidFill>
              <a:srgbClr val="FFFFCC"/>
            </a:solidFill>
          </p:spPr>
          <p:txBody>
            <a:bodyPr wrap="square" lIns="0" tIns="0" rIns="0" bIns="0" rtlCol="0"/>
            <a:lstStyle/>
            <a:p>
              <a:endParaRPr/>
            </a:p>
          </p:txBody>
        </p:sp>
        <p:sp>
          <p:nvSpPr>
            <p:cNvPr id="25" name="object 25"/>
            <p:cNvSpPr/>
            <p:nvPr/>
          </p:nvSpPr>
          <p:spPr>
            <a:xfrm>
              <a:off x="2184400" y="5821362"/>
              <a:ext cx="1844675" cy="675005"/>
            </a:xfrm>
            <a:custGeom>
              <a:avLst/>
              <a:gdLst/>
              <a:ahLst/>
              <a:cxnLst/>
              <a:rect l="l" t="t" r="r" b="b"/>
              <a:pathLst>
                <a:path w="1844675" h="675004">
                  <a:moveTo>
                    <a:pt x="0" y="337350"/>
                  </a:moveTo>
                  <a:lnTo>
                    <a:pt x="10001" y="287497"/>
                  </a:lnTo>
                  <a:lnTo>
                    <a:pt x="39056" y="239915"/>
                  </a:lnTo>
                  <a:lnTo>
                    <a:pt x="85735" y="195128"/>
                  </a:lnTo>
                  <a:lnTo>
                    <a:pt x="148612" y="153655"/>
                  </a:lnTo>
                  <a:lnTo>
                    <a:pt x="185678" y="134325"/>
                  </a:lnTo>
                  <a:lnTo>
                    <a:pt x="226259" y="116020"/>
                  </a:lnTo>
                  <a:lnTo>
                    <a:pt x="270176" y="98804"/>
                  </a:lnTo>
                  <a:lnTo>
                    <a:pt x="317250" y="82743"/>
                  </a:lnTo>
                  <a:lnTo>
                    <a:pt x="367303" y="67902"/>
                  </a:lnTo>
                  <a:lnTo>
                    <a:pt x="420157" y="54347"/>
                  </a:lnTo>
                  <a:lnTo>
                    <a:pt x="475633" y="42142"/>
                  </a:lnTo>
                  <a:lnTo>
                    <a:pt x="533553" y="31352"/>
                  </a:lnTo>
                  <a:lnTo>
                    <a:pt x="593738" y="22044"/>
                  </a:lnTo>
                  <a:lnTo>
                    <a:pt x="656010" y="14282"/>
                  </a:lnTo>
                  <a:lnTo>
                    <a:pt x="720191" y="8131"/>
                  </a:lnTo>
                  <a:lnTo>
                    <a:pt x="786102" y="3657"/>
                  </a:lnTo>
                  <a:lnTo>
                    <a:pt x="853564" y="925"/>
                  </a:lnTo>
                  <a:lnTo>
                    <a:pt x="922401" y="0"/>
                  </a:lnTo>
                  <a:lnTo>
                    <a:pt x="991220" y="925"/>
                  </a:lnTo>
                  <a:lnTo>
                    <a:pt x="1058668" y="3657"/>
                  </a:lnTo>
                  <a:lnTo>
                    <a:pt x="1124565" y="8131"/>
                  </a:lnTo>
                  <a:lnTo>
                    <a:pt x="1188733" y="14282"/>
                  </a:lnTo>
                  <a:lnTo>
                    <a:pt x="1250995" y="22044"/>
                  </a:lnTo>
                  <a:lnTo>
                    <a:pt x="1311170" y="31352"/>
                  </a:lnTo>
                  <a:lnTo>
                    <a:pt x="1369081" y="42142"/>
                  </a:lnTo>
                  <a:lnTo>
                    <a:pt x="1424550" y="54347"/>
                  </a:lnTo>
                  <a:lnTo>
                    <a:pt x="1477397" y="67902"/>
                  </a:lnTo>
                  <a:lnTo>
                    <a:pt x="1527444" y="82743"/>
                  </a:lnTo>
                  <a:lnTo>
                    <a:pt x="1574514" y="98804"/>
                  </a:lnTo>
                  <a:lnTo>
                    <a:pt x="1618427" y="116020"/>
                  </a:lnTo>
                  <a:lnTo>
                    <a:pt x="1659004" y="134325"/>
                  </a:lnTo>
                  <a:lnTo>
                    <a:pt x="1696068" y="153655"/>
                  </a:lnTo>
                  <a:lnTo>
                    <a:pt x="1729440" y="173944"/>
                  </a:lnTo>
                  <a:lnTo>
                    <a:pt x="1784394" y="217140"/>
                  </a:lnTo>
                  <a:lnTo>
                    <a:pt x="1822438" y="263389"/>
                  </a:lnTo>
                  <a:lnTo>
                    <a:pt x="1842144" y="312172"/>
                  </a:lnTo>
                  <a:lnTo>
                    <a:pt x="1844675" y="337350"/>
                  </a:lnTo>
                  <a:lnTo>
                    <a:pt x="1842144" y="362526"/>
                  </a:lnTo>
                  <a:lnTo>
                    <a:pt x="1822438" y="411305"/>
                  </a:lnTo>
                  <a:lnTo>
                    <a:pt x="1784394" y="457553"/>
                  </a:lnTo>
                  <a:lnTo>
                    <a:pt x="1729440" y="500746"/>
                  </a:lnTo>
                  <a:lnTo>
                    <a:pt x="1696068" y="521035"/>
                  </a:lnTo>
                  <a:lnTo>
                    <a:pt x="1659004" y="540364"/>
                  </a:lnTo>
                  <a:lnTo>
                    <a:pt x="1618427" y="558669"/>
                  </a:lnTo>
                  <a:lnTo>
                    <a:pt x="1574514" y="575884"/>
                  </a:lnTo>
                  <a:lnTo>
                    <a:pt x="1527444" y="591945"/>
                  </a:lnTo>
                  <a:lnTo>
                    <a:pt x="1477397" y="606785"/>
                  </a:lnTo>
                  <a:lnTo>
                    <a:pt x="1424550" y="620341"/>
                  </a:lnTo>
                  <a:lnTo>
                    <a:pt x="1369081" y="632545"/>
                  </a:lnTo>
                  <a:lnTo>
                    <a:pt x="1311170" y="643334"/>
                  </a:lnTo>
                  <a:lnTo>
                    <a:pt x="1250995" y="652643"/>
                  </a:lnTo>
                  <a:lnTo>
                    <a:pt x="1188733" y="660405"/>
                  </a:lnTo>
                  <a:lnTo>
                    <a:pt x="1124565" y="666555"/>
                  </a:lnTo>
                  <a:lnTo>
                    <a:pt x="1058668" y="671029"/>
                  </a:lnTo>
                  <a:lnTo>
                    <a:pt x="991220" y="673762"/>
                  </a:lnTo>
                  <a:lnTo>
                    <a:pt x="922401" y="674687"/>
                  </a:lnTo>
                  <a:lnTo>
                    <a:pt x="853564" y="673762"/>
                  </a:lnTo>
                  <a:lnTo>
                    <a:pt x="786102" y="671029"/>
                  </a:lnTo>
                  <a:lnTo>
                    <a:pt x="720191" y="666555"/>
                  </a:lnTo>
                  <a:lnTo>
                    <a:pt x="656010" y="660405"/>
                  </a:lnTo>
                  <a:lnTo>
                    <a:pt x="593738" y="652643"/>
                  </a:lnTo>
                  <a:lnTo>
                    <a:pt x="533553" y="643334"/>
                  </a:lnTo>
                  <a:lnTo>
                    <a:pt x="475633" y="632545"/>
                  </a:lnTo>
                  <a:lnTo>
                    <a:pt x="420157" y="620341"/>
                  </a:lnTo>
                  <a:lnTo>
                    <a:pt x="367303" y="606785"/>
                  </a:lnTo>
                  <a:lnTo>
                    <a:pt x="317250" y="591945"/>
                  </a:lnTo>
                  <a:lnTo>
                    <a:pt x="270176" y="575884"/>
                  </a:lnTo>
                  <a:lnTo>
                    <a:pt x="226259" y="558669"/>
                  </a:lnTo>
                  <a:lnTo>
                    <a:pt x="185678" y="540364"/>
                  </a:lnTo>
                  <a:lnTo>
                    <a:pt x="148612" y="521035"/>
                  </a:lnTo>
                  <a:lnTo>
                    <a:pt x="115238" y="500746"/>
                  </a:lnTo>
                  <a:lnTo>
                    <a:pt x="60281" y="457553"/>
                  </a:lnTo>
                  <a:lnTo>
                    <a:pt x="22236" y="411305"/>
                  </a:lnTo>
                  <a:lnTo>
                    <a:pt x="2530" y="362526"/>
                  </a:lnTo>
                  <a:lnTo>
                    <a:pt x="0" y="337350"/>
                  </a:lnTo>
                  <a:close/>
                </a:path>
              </a:pathLst>
            </a:custGeom>
            <a:ln w="12700">
              <a:solidFill>
                <a:srgbClr val="990033"/>
              </a:solidFill>
            </a:ln>
          </p:spPr>
          <p:txBody>
            <a:bodyPr wrap="square" lIns="0" tIns="0" rIns="0" bIns="0" rtlCol="0"/>
            <a:lstStyle/>
            <a:p>
              <a:endParaRPr/>
            </a:p>
          </p:txBody>
        </p:sp>
      </p:grpSp>
      <p:sp>
        <p:nvSpPr>
          <p:cNvPr id="26" name="object 26"/>
          <p:cNvSpPr txBox="1"/>
          <p:nvPr/>
        </p:nvSpPr>
        <p:spPr>
          <a:xfrm>
            <a:off x="4082033" y="5412096"/>
            <a:ext cx="1112520" cy="197490"/>
          </a:xfrm>
          <a:prstGeom prst="rect">
            <a:avLst/>
          </a:prstGeom>
        </p:spPr>
        <p:txBody>
          <a:bodyPr vert="horz" wrap="square" lIns="0" tIns="12700" rIns="0" bIns="0" rtlCol="0">
            <a:spAutoFit/>
          </a:bodyPr>
          <a:lstStyle/>
          <a:p>
            <a:pPr marL="12700">
              <a:spcBef>
                <a:spcPts val="100"/>
              </a:spcBef>
            </a:pPr>
            <a:r>
              <a:rPr sz="1200" b="1" dirty="0">
                <a:solidFill>
                  <a:srgbClr val="585858"/>
                </a:solidFill>
                <a:latin typeface="Arial"/>
                <a:cs typeface="Arial"/>
              </a:rPr>
              <a:t>Submit</a:t>
            </a:r>
            <a:r>
              <a:rPr sz="1200" b="1" spc="-65" dirty="0">
                <a:solidFill>
                  <a:srgbClr val="585858"/>
                </a:solidFill>
                <a:latin typeface="Arial"/>
                <a:cs typeface="Arial"/>
              </a:rPr>
              <a:t> </a:t>
            </a:r>
            <a:r>
              <a:rPr sz="1200" b="1" dirty="0">
                <a:solidFill>
                  <a:srgbClr val="585858"/>
                </a:solidFill>
                <a:latin typeface="Arial"/>
                <a:cs typeface="Arial"/>
              </a:rPr>
              <a:t>Grades</a:t>
            </a:r>
            <a:endParaRPr sz="1200">
              <a:latin typeface="Arial"/>
              <a:cs typeface="Arial"/>
            </a:endParaRPr>
          </a:p>
        </p:txBody>
      </p:sp>
      <p:sp>
        <p:nvSpPr>
          <p:cNvPr id="27" name="object 27"/>
          <p:cNvSpPr txBox="1"/>
          <p:nvPr/>
        </p:nvSpPr>
        <p:spPr>
          <a:xfrm>
            <a:off x="2032204" y="4910090"/>
            <a:ext cx="89471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Professor</a:t>
            </a:r>
            <a:endParaRPr sz="1600">
              <a:latin typeface="Arial"/>
              <a:cs typeface="Arial"/>
            </a:endParaRPr>
          </a:p>
        </p:txBody>
      </p:sp>
      <p:sp>
        <p:nvSpPr>
          <p:cNvPr id="28" name="object 28"/>
          <p:cNvSpPr/>
          <p:nvPr/>
        </p:nvSpPr>
        <p:spPr>
          <a:xfrm>
            <a:off x="2216151" y="4026146"/>
            <a:ext cx="523875" cy="866775"/>
          </a:xfrm>
          <a:custGeom>
            <a:avLst/>
            <a:gdLst/>
            <a:ahLst/>
            <a:cxnLst/>
            <a:rect l="l" t="t" r="r" b="b"/>
            <a:pathLst>
              <a:path w="523875" h="866775">
                <a:moveTo>
                  <a:pt x="113792" y="145796"/>
                </a:moveTo>
                <a:lnTo>
                  <a:pt x="121235" y="99714"/>
                </a:lnTo>
                <a:lnTo>
                  <a:pt x="141961" y="59692"/>
                </a:lnTo>
                <a:lnTo>
                  <a:pt x="173566" y="28131"/>
                </a:lnTo>
                <a:lnTo>
                  <a:pt x="213644" y="7433"/>
                </a:lnTo>
                <a:lnTo>
                  <a:pt x="259791" y="0"/>
                </a:lnTo>
                <a:lnTo>
                  <a:pt x="305937" y="7433"/>
                </a:lnTo>
                <a:lnTo>
                  <a:pt x="346016" y="28131"/>
                </a:lnTo>
                <a:lnTo>
                  <a:pt x="377620" y="59692"/>
                </a:lnTo>
                <a:lnTo>
                  <a:pt x="398347" y="99714"/>
                </a:lnTo>
                <a:lnTo>
                  <a:pt x="405790" y="145796"/>
                </a:lnTo>
                <a:lnTo>
                  <a:pt x="398347" y="191939"/>
                </a:lnTo>
                <a:lnTo>
                  <a:pt x="377620" y="231999"/>
                </a:lnTo>
                <a:lnTo>
                  <a:pt x="346016" y="263579"/>
                </a:lnTo>
                <a:lnTo>
                  <a:pt x="305937" y="284284"/>
                </a:lnTo>
                <a:lnTo>
                  <a:pt x="259791" y="291719"/>
                </a:lnTo>
                <a:lnTo>
                  <a:pt x="213644" y="284284"/>
                </a:lnTo>
                <a:lnTo>
                  <a:pt x="173566" y="263579"/>
                </a:lnTo>
                <a:lnTo>
                  <a:pt x="141961" y="231999"/>
                </a:lnTo>
                <a:lnTo>
                  <a:pt x="121235" y="191939"/>
                </a:lnTo>
                <a:lnTo>
                  <a:pt x="113792" y="145796"/>
                </a:lnTo>
                <a:close/>
              </a:path>
              <a:path w="523875" h="866775">
                <a:moveTo>
                  <a:pt x="259791" y="291719"/>
                </a:moveTo>
                <a:lnTo>
                  <a:pt x="259791" y="601726"/>
                </a:lnTo>
              </a:path>
              <a:path w="523875" h="866775">
                <a:moveTo>
                  <a:pt x="2146" y="411861"/>
                </a:moveTo>
                <a:lnTo>
                  <a:pt x="517436" y="411861"/>
                </a:lnTo>
              </a:path>
              <a:path w="523875" h="866775">
                <a:moveTo>
                  <a:pt x="0" y="858139"/>
                </a:moveTo>
                <a:lnTo>
                  <a:pt x="257644" y="600710"/>
                </a:lnTo>
                <a:lnTo>
                  <a:pt x="523875" y="866775"/>
                </a:lnTo>
              </a:path>
            </a:pathLst>
          </a:custGeom>
          <a:ln w="12700">
            <a:solidFill>
              <a:srgbClr val="585858"/>
            </a:solidFill>
          </a:ln>
        </p:spPr>
        <p:txBody>
          <a:bodyPr wrap="square" lIns="0" tIns="0" rIns="0" bIns="0" rtlCol="0"/>
          <a:lstStyle/>
          <a:p>
            <a:endParaRPr/>
          </a:p>
        </p:txBody>
      </p:sp>
      <p:sp>
        <p:nvSpPr>
          <p:cNvPr id="29" name="object 29"/>
          <p:cNvSpPr/>
          <p:nvPr/>
        </p:nvSpPr>
        <p:spPr>
          <a:xfrm>
            <a:off x="2803144" y="1851269"/>
            <a:ext cx="943610" cy="2788920"/>
          </a:xfrm>
          <a:custGeom>
            <a:avLst/>
            <a:gdLst/>
            <a:ahLst/>
            <a:cxnLst/>
            <a:rect l="l" t="t" r="r" b="b"/>
            <a:pathLst>
              <a:path w="943610" h="2788920">
                <a:moveTo>
                  <a:pt x="879856" y="2717673"/>
                </a:moveTo>
                <a:lnTo>
                  <a:pt x="868400" y="2711323"/>
                </a:lnTo>
                <a:lnTo>
                  <a:pt x="755523" y="2648712"/>
                </a:lnTo>
                <a:lnTo>
                  <a:pt x="752475" y="2646934"/>
                </a:lnTo>
                <a:lnTo>
                  <a:pt x="748665" y="2648077"/>
                </a:lnTo>
                <a:lnTo>
                  <a:pt x="746887" y="2651125"/>
                </a:lnTo>
                <a:lnTo>
                  <a:pt x="745236" y="2654173"/>
                </a:lnTo>
                <a:lnTo>
                  <a:pt x="746379" y="2658110"/>
                </a:lnTo>
                <a:lnTo>
                  <a:pt x="749427" y="2659761"/>
                </a:lnTo>
                <a:lnTo>
                  <a:pt x="842238" y="2711335"/>
                </a:lnTo>
                <a:lnTo>
                  <a:pt x="3556" y="2711450"/>
                </a:lnTo>
                <a:lnTo>
                  <a:pt x="3556" y="2724150"/>
                </a:lnTo>
                <a:lnTo>
                  <a:pt x="842454" y="2724023"/>
                </a:lnTo>
                <a:lnTo>
                  <a:pt x="853770" y="2717736"/>
                </a:lnTo>
                <a:lnTo>
                  <a:pt x="842454" y="2724035"/>
                </a:lnTo>
                <a:lnTo>
                  <a:pt x="749427" y="2775712"/>
                </a:lnTo>
                <a:lnTo>
                  <a:pt x="746379" y="2777363"/>
                </a:lnTo>
                <a:lnTo>
                  <a:pt x="745236" y="2781300"/>
                </a:lnTo>
                <a:lnTo>
                  <a:pt x="746887" y="2784348"/>
                </a:lnTo>
                <a:lnTo>
                  <a:pt x="748665" y="2787396"/>
                </a:lnTo>
                <a:lnTo>
                  <a:pt x="752475" y="2788539"/>
                </a:lnTo>
                <a:lnTo>
                  <a:pt x="755523" y="2786761"/>
                </a:lnTo>
                <a:lnTo>
                  <a:pt x="879856" y="2717673"/>
                </a:lnTo>
                <a:close/>
              </a:path>
              <a:path w="943610" h="2788920">
                <a:moveTo>
                  <a:pt x="943356" y="1943100"/>
                </a:moveTo>
                <a:lnTo>
                  <a:pt x="798068" y="1954403"/>
                </a:lnTo>
                <a:lnTo>
                  <a:pt x="795528" y="1957451"/>
                </a:lnTo>
                <a:lnTo>
                  <a:pt x="796036" y="1964436"/>
                </a:lnTo>
                <a:lnTo>
                  <a:pt x="799084" y="1966976"/>
                </a:lnTo>
                <a:lnTo>
                  <a:pt x="908685" y="1958454"/>
                </a:lnTo>
                <a:lnTo>
                  <a:pt x="0" y="2560066"/>
                </a:lnTo>
                <a:lnTo>
                  <a:pt x="7112" y="2570607"/>
                </a:lnTo>
                <a:lnTo>
                  <a:pt x="915504" y="1969109"/>
                </a:lnTo>
                <a:lnTo>
                  <a:pt x="866521" y="2063369"/>
                </a:lnTo>
                <a:lnTo>
                  <a:pt x="864997" y="2066544"/>
                </a:lnTo>
                <a:lnTo>
                  <a:pt x="866140" y="2070354"/>
                </a:lnTo>
                <a:lnTo>
                  <a:pt x="869315" y="2072005"/>
                </a:lnTo>
                <a:lnTo>
                  <a:pt x="872363" y="2073529"/>
                </a:lnTo>
                <a:lnTo>
                  <a:pt x="876173" y="2072386"/>
                </a:lnTo>
                <a:lnTo>
                  <a:pt x="942365" y="1945005"/>
                </a:lnTo>
                <a:lnTo>
                  <a:pt x="943356" y="1943100"/>
                </a:lnTo>
                <a:close/>
              </a:path>
              <a:path w="943610" h="2788920">
                <a:moveTo>
                  <a:pt x="943356" y="1549273"/>
                </a:moveTo>
                <a:lnTo>
                  <a:pt x="942365" y="1547368"/>
                </a:lnTo>
                <a:lnTo>
                  <a:pt x="876173" y="1419987"/>
                </a:lnTo>
                <a:lnTo>
                  <a:pt x="872363" y="1418844"/>
                </a:lnTo>
                <a:lnTo>
                  <a:pt x="869315" y="1420368"/>
                </a:lnTo>
                <a:lnTo>
                  <a:pt x="866140" y="1422019"/>
                </a:lnTo>
                <a:lnTo>
                  <a:pt x="864997" y="1425829"/>
                </a:lnTo>
                <a:lnTo>
                  <a:pt x="866521" y="1429004"/>
                </a:lnTo>
                <a:lnTo>
                  <a:pt x="915504" y="1523276"/>
                </a:lnTo>
                <a:lnTo>
                  <a:pt x="7112" y="921766"/>
                </a:lnTo>
                <a:lnTo>
                  <a:pt x="0" y="932307"/>
                </a:lnTo>
                <a:lnTo>
                  <a:pt x="908685" y="1533931"/>
                </a:lnTo>
                <a:lnTo>
                  <a:pt x="799084" y="1525397"/>
                </a:lnTo>
                <a:lnTo>
                  <a:pt x="796036" y="1527937"/>
                </a:lnTo>
                <a:lnTo>
                  <a:pt x="795528" y="1534934"/>
                </a:lnTo>
                <a:lnTo>
                  <a:pt x="798068" y="1537970"/>
                </a:lnTo>
                <a:lnTo>
                  <a:pt x="943356" y="1549273"/>
                </a:lnTo>
                <a:close/>
              </a:path>
              <a:path w="943610" h="2788920">
                <a:moveTo>
                  <a:pt x="943356" y="0"/>
                </a:moveTo>
                <a:lnTo>
                  <a:pt x="798068" y="11303"/>
                </a:lnTo>
                <a:lnTo>
                  <a:pt x="795528" y="14351"/>
                </a:lnTo>
                <a:lnTo>
                  <a:pt x="796036" y="21336"/>
                </a:lnTo>
                <a:lnTo>
                  <a:pt x="799084" y="23876"/>
                </a:lnTo>
                <a:lnTo>
                  <a:pt x="908685" y="15354"/>
                </a:lnTo>
                <a:lnTo>
                  <a:pt x="0" y="616966"/>
                </a:lnTo>
                <a:lnTo>
                  <a:pt x="7112" y="627507"/>
                </a:lnTo>
                <a:lnTo>
                  <a:pt x="915504" y="26009"/>
                </a:lnTo>
                <a:lnTo>
                  <a:pt x="866521" y="120269"/>
                </a:lnTo>
                <a:lnTo>
                  <a:pt x="864997" y="123444"/>
                </a:lnTo>
                <a:lnTo>
                  <a:pt x="866140" y="127254"/>
                </a:lnTo>
                <a:lnTo>
                  <a:pt x="869315" y="128905"/>
                </a:lnTo>
                <a:lnTo>
                  <a:pt x="872363" y="130429"/>
                </a:lnTo>
                <a:lnTo>
                  <a:pt x="876173" y="129286"/>
                </a:lnTo>
                <a:lnTo>
                  <a:pt x="942365" y="1905"/>
                </a:lnTo>
                <a:lnTo>
                  <a:pt x="943356" y="0"/>
                </a:lnTo>
                <a:close/>
              </a:path>
            </a:pathLst>
          </a:custGeom>
          <a:solidFill>
            <a:srgbClr val="585858"/>
          </a:solidFill>
        </p:spPr>
        <p:txBody>
          <a:bodyPr wrap="square" lIns="0" tIns="0" rIns="0" bIns="0" rtlCol="0"/>
          <a:lstStyle/>
          <a:p>
            <a:endParaRPr/>
          </a:p>
        </p:txBody>
      </p:sp>
      <p:sp>
        <p:nvSpPr>
          <p:cNvPr id="30" name="object 30"/>
          <p:cNvSpPr txBox="1"/>
          <p:nvPr/>
        </p:nvSpPr>
        <p:spPr>
          <a:xfrm>
            <a:off x="6693789" y="3938388"/>
            <a:ext cx="848994"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Registrar</a:t>
            </a:r>
            <a:endParaRPr sz="1600" dirty="0">
              <a:latin typeface="Arial"/>
              <a:cs typeface="Arial"/>
            </a:endParaRPr>
          </a:p>
        </p:txBody>
      </p:sp>
      <p:sp>
        <p:nvSpPr>
          <p:cNvPr id="31" name="object 31"/>
          <p:cNvSpPr/>
          <p:nvPr/>
        </p:nvSpPr>
        <p:spPr>
          <a:xfrm>
            <a:off x="6851651" y="3054596"/>
            <a:ext cx="523875" cy="866775"/>
          </a:xfrm>
          <a:custGeom>
            <a:avLst/>
            <a:gdLst/>
            <a:ahLst/>
            <a:cxnLst/>
            <a:rect l="l" t="t" r="r" b="b"/>
            <a:pathLst>
              <a:path w="523875" h="866775">
                <a:moveTo>
                  <a:pt x="113791" y="145796"/>
                </a:moveTo>
                <a:lnTo>
                  <a:pt x="121239" y="99714"/>
                </a:lnTo>
                <a:lnTo>
                  <a:pt x="141975" y="59692"/>
                </a:lnTo>
                <a:lnTo>
                  <a:pt x="173593" y="28131"/>
                </a:lnTo>
                <a:lnTo>
                  <a:pt x="213685" y="7433"/>
                </a:lnTo>
                <a:lnTo>
                  <a:pt x="259841" y="0"/>
                </a:lnTo>
                <a:lnTo>
                  <a:pt x="305936" y="7433"/>
                </a:lnTo>
                <a:lnTo>
                  <a:pt x="345990" y="28131"/>
                </a:lnTo>
                <a:lnTo>
                  <a:pt x="377589" y="59692"/>
                </a:lnTo>
                <a:lnTo>
                  <a:pt x="398318" y="99714"/>
                </a:lnTo>
                <a:lnTo>
                  <a:pt x="405764" y="145796"/>
                </a:lnTo>
                <a:lnTo>
                  <a:pt x="398318" y="191939"/>
                </a:lnTo>
                <a:lnTo>
                  <a:pt x="377589" y="231999"/>
                </a:lnTo>
                <a:lnTo>
                  <a:pt x="345990" y="263579"/>
                </a:lnTo>
                <a:lnTo>
                  <a:pt x="305936" y="284284"/>
                </a:lnTo>
                <a:lnTo>
                  <a:pt x="259841" y="291719"/>
                </a:lnTo>
                <a:lnTo>
                  <a:pt x="213685" y="284284"/>
                </a:lnTo>
                <a:lnTo>
                  <a:pt x="173593" y="263579"/>
                </a:lnTo>
                <a:lnTo>
                  <a:pt x="141975" y="231999"/>
                </a:lnTo>
                <a:lnTo>
                  <a:pt x="121239" y="191939"/>
                </a:lnTo>
                <a:lnTo>
                  <a:pt x="113791" y="145796"/>
                </a:lnTo>
                <a:close/>
              </a:path>
              <a:path w="523875" h="866775">
                <a:moveTo>
                  <a:pt x="259841" y="291719"/>
                </a:moveTo>
                <a:lnTo>
                  <a:pt x="259841" y="601726"/>
                </a:lnTo>
              </a:path>
              <a:path w="523875" h="866775">
                <a:moveTo>
                  <a:pt x="2159" y="411861"/>
                </a:moveTo>
                <a:lnTo>
                  <a:pt x="517398" y="411861"/>
                </a:lnTo>
              </a:path>
              <a:path w="523875" h="866775">
                <a:moveTo>
                  <a:pt x="0" y="858138"/>
                </a:moveTo>
                <a:lnTo>
                  <a:pt x="257683" y="600710"/>
                </a:lnTo>
                <a:lnTo>
                  <a:pt x="523875" y="866775"/>
                </a:lnTo>
              </a:path>
            </a:pathLst>
          </a:custGeom>
          <a:ln w="12700">
            <a:solidFill>
              <a:srgbClr val="585858"/>
            </a:solidFill>
          </a:ln>
        </p:spPr>
        <p:txBody>
          <a:bodyPr wrap="square" lIns="0" tIns="0" rIns="0" bIns="0" rtlCol="0"/>
          <a:lstStyle/>
          <a:p>
            <a:endParaRPr/>
          </a:p>
        </p:txBody>
      </p:sp>
      <p:sp>
        <p:nvSpPr>
          <p:cNvPr id="32" name="object 32"/>
          <p:cNvSpPr txBox="1"/>
          <p:nvPr/>
        </p:nvSpPr>
        <p:spPr>
          <a:xfrm>
            <a:off x="6478016" y="5761396"/>
            <a:ext cx="129603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Billing</a:t>
            </a:r>
            <a:r>
              <a:rPr sz="1600" spc="-90" dirty="0">
                <a:solidFill>
                  <a:srgbClr val="585858"/>
                </a:solidFill>
                <a:latin typeface="Arial"/>
                <a:cs typeface="Arial"/>
              </a:rPr>
              <a:t> </a:t>
            </a:r>
            <a:r>
              <a:rPr sz="1600" spc="-5" dirty="0">
                <a:solidFill>
                  <a:srgbClr val="585858"/>
                </a:solidFill>
                <a:latin typeface="Arial"/>
                <a:cs typeface="Arial"/>
              </a:rPr>
              <a:t>System</a:t>
            </a:r>
            <a:endParaRPr sz="1600">
              <a:latin typeface="Arial"/>
              <a:cs typeface="Arial"/>
            </a:endParaRPr>
          </a:p>
        </p:txBody>
      </p:sp>
      <p:sp>
        <p:nvSpPr>
          <p:cNvPr id="33" name="object 33"/>
          <p:cNvSpPr/>
          <p:nvPr/>
        </p:nvSpPr>
        <p:spPr>
          <a:xfrm>
            <a:off x="6851651" y="4877046"/>
            <a:ext cx="523875" cy="866775"/>
          </a:xfrm>
          <a:custGeom>
            <a:avLst/>
            <a:gdLst/>
            <a:ahLst/>
            <a:cxnLst/>
            <a:rect l="l" t="t" r="r" b="b"/>
            <a:pathLst>
              <a:path w="523875" h="866775">
                <a:moveTo>
                  <a:pt x="113791" y="145834"/>
                </a:moveTo>
                <a:lnTo>
                  <a:pt x="121239" y="99733"/>
                </a:lnTo>
                <a:lnTo>
                  <a:pt x="141975" y="59700"/>
                </a:lnTo>
                <a:lnTo>
                  <a:pt x="173593" y="28133"/>
                </a:lnTo>
                <a:lnTo>
                  <a:pt x="213685" y="7433"/>
                </a:lnTo>
                <a:lnTo>
                  <a:pt x="259841" y="0"/>
                </a:lnTo>
                <a:lnTo>
                  <a:pt x="305936" y="7433"/>
                </a:lnTo>
                <a:lnTo>
                  <a:pt x="345990" y="28133"/>
                </a:lnTo>
                <a:lnTo>
                  <a:pt x="377589" y="59700"/>
                </a:lnTo>
                <a:lnTo>
                  <a:pt x="398318" y="99733"/>
                </a:lnTo>
                <a:lnTo>
                  <a:pt x="405764" y="145834"/>
                </a:lnTo>
                <a:lnTo>
                  <a:pt x="398318" y="191944"/>
                </a:lnTo>
                <a:lnTo>
                  <a:pt x="377589" y="231991"/>
                </a:lnTo>
                <a:lnTo>
                  <a:pt x="345990" y="263571"/>
                </a:lnTo>
                <a:lnTo>
                  <a:pt x="305936" y="284281"/>
                </a:lnTo>
                <a:lnTo>
                  <a:pt x="259841" y="291719"/>
                </a:lnTo>
                <a:lnTo>
                  <a:pt x="213685" y="284281"/>
                </a:lnTo>
                <a:lnTo>
                  <a:pt x="173593" y="263571"/>
                </a:lnTo>
                <a:lnTo>
                  <a:pt x="141975" y="231991"/>
                </a:lnTo>
                <a:lnTo>
                  <a:pt x="121239" y="191944"/>
                </a:lnTo>
                <a:lnTo>
                  <a:pt x="113791" y="145834"/>
                </a:lnTo>
                <a:close/>
              </a:path>
              <a:path w="523875" h="866775">
                <a:moveTo>
                  <a:pt x="259841" y="291719"/>
                </a:moveTo>
                <a:lnTo>
                  <a:pt x="259841" y="601751"/>
                </a:lnTo>
              </a:path>
              <a:path w="523875" h="866775">
                <a:moveTo>
                  <a:pt x="2159" y="411873"/>
                </a:moveTo>
                <a:lnTo>
                  <a:pt x="517398" y="411873"/>
                </a:lnTo>
              </a:path>
              <a:path w="523875" h="866775">
                <a:moveTo>
                  <a:pt x="0" y="858126"/>
                </a:moveTo>
                <a:lnTo>
                  <a:pt x="257683" y="600671"/>
                </a:lnTo>
                <a:lnTo>
                  <a:pt x="523875" y="866711"/>
                </a:lnTo>
              </a:path>
            </a:pathLst>
          </a:custGeom>
          <a:ln w="12700">
            <a:solidFill>
              <a:srgbClr val="585858"/>
            </a:solidFill>
          </a:ln>
        </p:spPr>
        <p:txBody>
          <a:bodyPr wrap="square" lIns="0" tIns="0" rIns="0" bIns="0" rtlCol="0"/>
          <a:lstStyle/>
          <a:p>
            <a:endParaRPr/>
          </a:p>
        </p:txBody>
      </p:sp>
      <p:grpSp>
        <p:nvGrpSpPr>
          <p:cNvPr id="34" name="object 34"/>
          <p:cNvGrpSpPr/>
          <p:nvPr/>
        </p:nvGrpSpPr>
        <p:grpSpPr>
          <a:xfrm>
            <a:off x="8337551" y="2149721"/>
            <a:ext cx="1857375" cy="687705"/>
            <a:chOff x="6813550" y="2779776"/>
            <a:chExt cx="1857375" cy="687705"/>
          </a:xfrm>
        </p:grpSpPr>
        <p:sp>
          <p:nvSpPr>
            <p:cNvPr id="35" name="object 35"/>
            <p:cNvSpPr/>
            <p:nvPr/>
          </p:nvSpPr>
          <p:spPr>
            <a:xfrm>
              <a:off x="6819900" y="2786126"/>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36" name="object 36"/>
            <p:cNvSpPr/>
            <p:nvPr/>
          </p:nvSpPr>
          <p:spPr>
            <a:xfrm>
              <a:off x="6819900" y="2786126"/>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37" name="object 37"/>
          <p:cNvSpPr txBox="1"/>
          <p:nvPr/>
        </p:nvSpPr>
        <p:spPr>
          <a:xfrm>
            <a:off x="8568690" y="2325107"/>
            <a:ext cx="1399540" cy="391160"/>
          </a:xfrm>
          <a:prstGeom prst="rect">
            <a:avLst/>
          </a:prstGeom>
        </p:spPr>
        <p:txBody>
          <a:bodyPr vert="horz" wrap="square" lIns="0" tIns="12700" rIns="0" bIns="0" rtlCol="0">
            <a:spAutoFit/>
          </a:bodyPr>
          <a:lstStyle/>
          <a:p>
            <a:pPr marL="280670" marR="5080" indent="-268605">
              <a:spcBef>
                <a:spcPts val="100"/>
              </a:spcBef>
            </a:pPr>
            <a:r>
              <a:rPr sz="1200" b="1" spc="-5" dirty="0">
                <a:solidFill>
                  <a:srgbClr val="585858"/>
                </a:solidFill>
                <a:latin typeface="Arial"/>
                <a:cs typeface="Arial"/>
              </a:rPr>
              <a:t>Maintain Professor  Information</a:t>
            </a:r>
            <a:endParaRPr sz="1200">
              <a:latin typeface="Arial"/>
              <a:cs typeface="Arial"/>
            </a:endParaRPr>
          </a:p>
        </p:txBody>
      </p:sp>
      <p:grpSp>
        <p:nvGrpSpPr>
          <p:cNvPr id="38" name="object 38"/>
          <p:cNvGrpSpPr/>
          <p:nvPr/>
        </p:nvGrpSpPr>
        <p:grpSpPr>
          <a:xfrm>
            <a:off x="8337551" y="3246620"/>
            <a:ext cx="1857375" cy="687705"/>
            <a:chOff x="6813550" y="3876675"/>
            <a:chExt cx="1857375" cy="687705"/>
          </a:xfrm>
        </p:grpSpPr>
        <p:sp>
          <p:nvSpPr>
            <p:cNvPr id="39" name="object 39"/>
            <p:cNvSpPr/>
            <p:nvPr/>
          </p:nvSpPr>
          <p:spPr>
            <a:xfrm>
              <a:off x="6819900" y="38830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40" name="object 40"/>
            <p:cNvSpPr/>
            <p:nvPr/>
          </p:nvSpPr>
          <p:spPr>
            <a:xfrm>
              <a:off x="6819900" y="38830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41" name="object 41"/>
          <p:cNvSpPr txBox="1"/>
          <p:nvPr/>
        </p:nvSpPr>
        <p:spPr>
          <a:xfrm>
            <a:off x="8659114" y="3422386"/>
            <a:ext cx="1253490" cy="391160"/>
          </a:xfrm>
          <a:prstGeom prst="rect">
            <a:avLst/>
          </a:prstGeom>
        </p:spPr>
        <p:txBody>
          <a:bodyPr vert="horz" wrap="square" lIns="0" tIns="12700" rIns="0" bIns="0" rtlCol="0">
            <a:spAutoFit/>
          </a:bodyPr>
          <a:lstStyle/>
          <a:p>
            <a:pPr marL="207645" marR="5080" indent="-195580">
              <a:spcBef>
                <a:spcPts val="100"/>
              </a:spcBef>
            </a:pPr>
            <a:r>
              <a:rPr sz="1200" b="1" spc="-5" dirty="0">
                <a:solidFill>
                  <a:srgbClr val="585858"/>
                </a:solidFill>
                <a:latin typeface="Arial"/>
                <a:cs typeface="Arial"/>
              </a:rPr>
              <a:t>Maintain</a:t>
            </a:r>
            <a:r>
              <a:rPr sz="1200" b="1" spc="-35" dirty="0">
                <a:solidFill>
                  <a:srgbClr val="585858"/>
                </a:solidFill>
                <a:latin typeface="Arial"/>
                <a:cs typeface="Arial"/>
              </a:rPr>
              <a:t> </a:t>
            </a:r>
            <a:r>
              <a:rPr sz="1200" b="1" spc="-5" dirty="0">
                <a:solidFill>
                  <a:srgbClr val="585858"/>
                </a:solidFill>
                <a:latin typeface="Arial"/>
                <a:cs typeface="Arial"/>
              </a:rPr>
              <a:t>Student  </a:t>
            </a:r>
            <a:r>
              <a:rPr sz="1200" b="1" dirty="0">
                <a:solidFill>
                  <a:srgbClr val="585858"/>
                </a:solidFill>
                <a:latin typeface="Arial"/>
                <a:cs typeface="Arial"/>
              </a:rPr>
              <a:t>Information</a:t>
            </a:r>
            <a:endParaRPr sz="1200">
              <a:latin typeface="Arial"/>
              <a:cs typeface="Arial"/>
            </a:endParaRPr>
          </a:p>
        </p:txBody>
      </p:sp>
      <p:grpSp>
        <p:nvGrpSpPr>
          <p:cNvPr id="42" name="object 42"/>
          <p:cNvGrpSpPr/>
          <p:nvPr/>
        </p:nvGrpSpPr>
        <p:grpSpPr>
          <a:xfrm>
            <a:off x="8337551" y="4334121"/>
            <a:ext cx="1857375" cy="687705"/>
            <a:chOff x="6813550" y="4964176"/>
            <a:chExt cx="1857375" cy="687705"/>
          </a:xfrm>
        </p:grpSpPr>
        <p:sp>
          <p:nvSpPr>
            <p:cNvPr id="43" name="object 43"/>
            <p:cNvSpPr/>
            <p:nvPr/>
          </p:nvSpPr>
          <p:spPr>
            <a:xfrm>
              <a:off x="6819900" y="4970526"/>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44" name="object 44"/>
            <p:cNvSpPr/>
            <p:nvPr/>
          </p:nvSpPr>
          <p:spPr>
            <a:xfrm>
              <a:off x="6819900" y="4970526"/>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45" name="object 45"/>
          <p:cNvSpPr txBox="1"/>
          <p:nvPr/>
        </p:nvSpPr>
        <p:spPr>
          <a:xfrm>
            <a:off x="8608569" y="4560815"/>
            <a:ext cx="1372235"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Close</a:t>
            </a:r>
            <a:r>
              <a:rPr sz="1200" b="1" spc="-25" dirty="0">
                <a:solidFill>
                  <a:srgbClr val="585858"/>
                </a:solidFill>
                <a:latin typeface="Arial"/>
                <a:cs typeface="Arial"/>
              </a:rPr>
              <a:t> </a:t>
            </a:r>
            <a:r>
              <a:rPr sz="1200" b="1" spc="-5" dirty="0">
                <a:solidFill>
                  <a:srgbClr val="585858"/>
                </a:solidFill>
                <a:latin typeface="Arial"/>
                <a:cs typeface="Arial"/>
              </a:rPr>
              <a:t>Registration</a:t>
            </a:r>
            <a:endParaRPr sz="1200">
              <a:latin typeface="Arial"/>
              <a:cs typeface="Arial"/>
            </a:endParaRPr>
          </a:p>
        </p:txBody>
      </p:sp>
      <p:sp>
        <p:nvSpPr>
          <p:cNvPr id="48" name="object 48"/>
          <p:cNvSpPr/>
          <p:nvPr/>
        </p:nvSpPr>
        <p:spPr>
          <a:xfrm>
            <a:off x="7442200" y="4908796"/>
            <a:ext cx="1092200" cy="504825"/>
          </a:xfrm>
          <a:custGeom>
            <a:avLst/>
            <a:gdLst/>
            <a:ahLst/>
            <a:cxnLst/>
            <a:rect l="l" t="t" r="r" b="b"/>
            <a:pathLst>
              <a:path w="1092200" h="504825">
                <a:moveTo>
                  <a:pt x="0" y="504761"/>
                </a:moveTo>
                <a:lnTo>
                  <a:pt x="1092200" y="0"/>
                </a:lnTo>
              </a:path>
            </a:pathLst>
          </a:custGeom>
          <a:ln w="12700">
            <a:solidFill>
              <a:srgbClr val="585858"/>
            </a:solidFill>
          </a:ln>
        </p:spPr>
        <p:txBody>
          <a:bodyPr wrap="square" lIns="0" tIns="0" rIns="0" bIns="0" rtlCol="0"/>
          <a:lstStyle/>
          <a:p>
            <a:endParaRPr/>
          </a:p>
        </p:txBody>
      </p:sp>
      <p:sp>
        <p:nvSpPr>
          <p:cNvPr id="52" name="object 52"/>
          <p:cNvSpPr/>
          <p:nvPr/>
        </p:nvSpPr>
        <p:spPr>
          <a:xfrm>
            <a:off x="2803144" y="4716136"/>
            <a:ext cx="943610" cy="628015"/>
          </a:xfrm>
          <a:custGeom>
            <a:avLst/>
            <a:gdLst/>
            <a:ahLst/>
            <a:cxnLst/>
            <a:rect l="l" t="t" r="r" b="b"/>
            <a:pathLst>
              <a:path w="943610" h="628014">
                <a:moveTo>
                  <a:pt x="799083" y="603580"/>
                </a:moveTo>
                <a:lnTo>
                  <a:pt x="796036" y="606196"/>
                </a:lnTo>
                <a:lnTo>
                  <a:pt x="795528" y="613194"/>
                </a:lnTo>
                <a:lnTo>
                  <a:pt x="798068" y="616242"/>
                </a:lnTo>
                <a:lnTo>
                  <a:pt x="943356" y="627570"/>
                </a:lnTo>
                <a:lnTo>
                  <a:pt x="942353" y="625640"/>
                </a:lnTo>
                <a:lnTo>
                  <a:pt x="929005" y="625640"/>
                </a:lnTo>
                <a:lnTo>
                  <a:pt x="908585" y="612120"/>
                </a:lnTo>
                <a:lnTo>
                  <a:pt x="799083" y="603580"/>
                </a:lnTo>
                <a:close/>
              </a:path>
              <a:path w="943610" h="628014">
                <a:moveTo>
                  <a:pt x="908585" y="612120"/>
                </a:moveTo>
                <a:lnTo>
                  <a:pt x="929005" y="625640"/>
                </a:lnTo>
                <a:lnTo>
                  <a:pt x="930562" y="623277"/>
                </a:lnTo>
                <a:lnTo>
                  <a:pt x="926845" y="623277"/>
                </a:lnTo>
                <a:lnTo>
                  <a:pt x="921572" y="613132"/>
                </a:lnTo>
                <a:lnTo>
                  <a:pt x="908585" y="612120"/>
                </a:lnTo>
                <a:close/>
              </a:path>
              <a:path w="943610" h="628014">
                <a:moveTo>
                  <a:pt x="872363" y="497052"/>
                </a:moveTo>
                <a:lnTo>
                  <a:pt x="869314" y="498665"/>
                </a:lnTo>
                <a:lnTo>
                  <a:pt x="866139" y="500278"/>
                </a:lnTo>
                <a:lnTo>
                  <a:pt x="864997" y="504113"/>
                </a:lnTo>
                <a:lnTo>
                  <a:pt x="866520" y="507225"/>
                </a:lnTo>
                <a:lnTo>
                  <a:pt x="915524" y="601497"/>
                </a:lnTo>
                <a:lnTo>
                  <a:pt x="935989" y="615048"/>
                </a:lnTo>
                <a:lnTo>
                  <a:pt x="929005" y="625640"/>
                </a:lnTo>
                <a:lnTo>
                  <a:pt x="942353" y="625640"/>
                </a:lnTo>
                <a:lnTo>
                  <a:pt x="877824" y="501370"/>
                </a:lnTo>
                <a:lnTo>
                  <a:pt x="876173" y="498259"/>
                </a:lnTo>
                <a:lnTo>
                  <a:pt x="872363" y="497052"/>
                </a:lnTo>
                <a:close/>
              </a:path>
              <a:path w="943610" h="628014">
                <a:moveTo>
                  <a:pt x="921572" y="613132"/>
                </a:moveTo>
                <a:lnTo>
                  <a:pt x="926845" y="623277"/>
                </a:lnTo>
                <a:lnTo>
                  <a:pt x="932942" y="614019"/>
                </a:lnTo>
                <a:lnTo>
                  <a:pt x="921572" y="613132"/>
                </a:lnTo>
                <a:close/>
              </a:path>
              <a:path w="943610" h="628014">
                <a:moveTo>
                  <a:pt x="915524" y="601497"/>
                </a:moveTo>
                <a:lnTo>
                  <a:pt x="921572" y="613132"/>
                </a:lnTo>
                <a:lnTo>
                  <a:pt x="932942" y="614019"/>
                </a:lnTo>
                <a:lnTo>
                  <a:pt x="926845" y="623277"/>
                </a:lnTo>
                <a:lnTo>
                  <a:pt x="930562" y="623277"/>
                </a:lnTo>
                <a:lnTo>
                  <a:pt x="935989" y="615048"/>
                </a:lnTo>
                <a:lnTo>
                  <a:pt x="915524" y="601497"/>
                </a:lnTo>
                <a:close/>
              </a:path>
              <a:path w="943610" h="628014">
                <a:moveTo>
                  <a:pt x="7112" y="0"/>
                </a:moveTo>
                <a:lnTo>
                  <a:pt x="0" y="10541"/>
                </a:lnTo>
                <a:lnTo>
                  <a:pt x="908585" y="612120"/>
                </a:lnTo>
                <a:lnTo>
                  <a:pt x="921572" y="613132"/>
                </a:lnTo>
                <a:lnTo>
                  <a:pt x="915524" y="601497"/>
                </a:lnTo>
                <a:lnTo>
                  <a:pt x="7112" y="0"/>
                </a:lnTo>
                <a:close/>
              </a:path>
            </a:pathLst>
          </a:custGeom>
          <a:solidFill>
            <a:srgbClr val="585858"/>
          </a:solidFill>
        </p:spPr>
        <p:txBody>
          <a:bodyPr wrap="square" lIns="0" tIns="0" rIns="0" bIns="0" rtlCol="0"/>
          <a:lstStyle/>
          <a:p>
            <a:endParaRPr/>
          </a:p>
        </p:txBody>
      </p:sp>
      <p:sp>
        <p:nvSpPr>
          <p:cNvPr id="53" name="object 53"/>
          <p:cNvSpPr/>
          <p:nvPr/>
        </p:nvSpPr>
        <p:spPr>
          <a:xfrm>
            <a:off x="7438644" y="2748145"/>
            <a:ext cx="1065530" cy="926465"/>
          </a:xfrm>
          <a:custGeom>
            <a:avLst/>
            <a:gdLst/>
            <a:ahLst/>
            <a:cxnLst/>
            <a:rect l="l" t="t" r="r" b="b"/>
            <a:pathLst>
              <a:path w="1065529" h="926464">
                <a:moveTo>
                  <a:pt x="879856" y="855599"/>
                </a:moveTo>
                <a:lnTo>
                  <a:pt x="868400" y="849249"/>
                </a:lnTo>
                <a:lnTo>
                  <a:pt x="755523" y="786638"/>
                </a:lnTo>
                <a:lnTo>
                  <a:pt x="752475" y="784860"/>
                </a:lnTo>
                <a:lnTo>
                  <a:pt x="748665" y="786003"/>
                </a:lnTo>
                <a:lnTo>
                  <a:pt x="746887" y="789051"/>
                </a:lnTo>
                <a:lnTo>
                  <a:pt x="745236" y="792099"/>
                </a:lnTo>
                <a:lnTo>
                  <a:pt x="746379" y="796036"/>
                </a:lnTo>
                <a:lnTo>
                  <a:pt x="749427" y="797687"/>
                </a:lnTo>
                <a:lnTo>
                  <a:pt x="842238" y="849249"/>
                </a:lnTo>
                <a:lnTo>
                  <a:pt x="3556" y="849249"/>
                </a:lnTo>
                <a:lnTo>
                  <a:pt x="3556" y="861949"/>
                </a:lnTo>
                <a:lnTo>
                  <a:pt x="842467" y="861949"/>
                </a:lnTo>
                <a:lnTo>
                  <a:pt x="749427" y="913638"/>
                </a:lnTo>
                <a:lnTo>
                  <a:pt x="746379" y="915289"/>
                </a:lnTo>
                <a:lnTo>
                  <a:pt x="745236" y="919226"/>
                </a:lnTo>
                <a:lnTo>
                  <a:pt x="746887" y="922274"/>
                </a:lnTo>
                <a:lnTo>
                  <a:pt x="748665" y="925322"/>
                </a:lnTo>
                <a:lnTo>
                  <a:pt x="752475" y="926465"/>
                </a:lnTo>
                <a:lnTo>
                  <a:pt x="755523" y="924687"/>
                </a:lnTo>
                <a:lnTo>
                  <a:pt x="868426" y="861949"/>
                </a:lnTo>
                <a:lnTo>
                  <a:pt x="879856" y="855599"/>
                </a:lnTo>
                <a:close/>
              </a:path>
              <a:path w="1065529" h="926464">
                <a:moveTo>
                  <a:pt x="1065530" y="0"/>
                </a:moveTo>
                <a:lnTo>
                  <a:pt x="920369" y="11303"/>
                </a:lnTo>
                <a:lnTo>
                  <a:pt x="917702" y="14351"/>
                </a:lnTo>
                <a:lnTo>
                  <a:pt x="918210" y="21336"/>
                </a:lnTo>
                <a:lnTo>
                  <a:pt x="921385" y="24003"/>
                </a:lnTo>
                <a:lnTo>
                  <a:pt x="1030630" y="15506"/>
                </a:lnTo>
                <a:lnTo>
                  <a:pt x="0" y="697992"/>
                </a:lnTo>
                <a:lnTo>
                  <a:pt x="7112" y="708533"/>
                </a:lnTo>
                <a:lnTo>
                  <a:pt x="1037717" y="26123"/>
                </a:lnTo>
                <a:lnTo>
                  <a:pt x="988822" y="120396"/>
                </a:lnTo>
                <a:lnTo>
                  <a:pt x="987171" y="123444"/>
                </a:lnTo>
                <a:lnTo>
                  <a:pt x="988441" y="127254"/>
                </a:lnTo>
                <a:lnTo>
                  <a:pt x="991489" y="128905"/>
                </a:lnTo>
                <a:lnTo>
                  <a:pt x="994664" y="130556"/>
                </a:lnTo>
                <a:lnTo>
                  <a:pt x="998474" y="129286"/>
                </a:lnTo>
                <a:lnTo>
                  <a:pt x="1000125" y="126238"/>
                </a:lnTo>
                <a:lnTo>
                  <a:pt x="1064539" y="1905"/>
                </a:lnTo>
                <a:lnTo>
                  <a:pt x="1065530" y="0"/>
                </a:lnTo>
                <a:close/>
              </a:path>
            </a:pathLst>
          </a:custGeom>
          <a:solidFill>
            <a:srgbClr val="585858"/>
          </a:solidFill>
        </p:spPr>
        <p:txBody>
          <a:bodyPr wrap="square" lIns="0" tIns="0" rIns="0" bIns="0" rtlCol="0"/>
          <a:lstStyle/>
          <a:p>
            <a:endParaRPr/>
          </a:p>
        </p:txBody>
      </p:sp>
      <p:sp>
        <p:nvSpPr>
          <p:cNvPr id="54" name="object 54"/>
          <p:cNvSpPr/>
          <p:nvPr/>
        </p:nvSpPr>
        <p:spPr>
          <a:xfrm>
            <a:off x="7438644" y="3750935"/>
            <a:ext cx="1045210" cy="694690"/>
          </a:xfrm>
          <a:custGeom>
            <a:avLst/>
            <a:gdLst/>
            <a:ahLst/>
            <a:cxnLst/>
            <a:rect l="l" t="t" r="r" b="b"/>
            <a:pathLst>
              <a:path w="1045209" h="694689">
                <a:moveTo>
                  <a:pt x="900683" y="670305"/>
                </a:moveTo>
                <a:lnTo>
                  <a:pt x="897635" y="672972"/>
                </a:lnTo>
                <a:lnTo>
                  <a:pt x="897127" y="679957"/>
                </a:lnTo>
                <a:lnTo>
                  <a:pt x="899667" y="683005"/>
                </a:lnTo>
                <a:lnTo>
                  <a:pt x="1044955" y="694181"/>
                </a:lnTo>
                <a:lnTo>
                  <a:pt x="1043966" y="692276"/>
                </a:lnTo>
                <a:lnTo>
                  <a:pt x="1030477" y="692276"/>
                </a:lnTo>
                <a:lnTo>
                  <a:pt x="1010135" y="678818"/>
                </a:lnTo>
                <a:lnTo>
                  <a:pt x="900683" y="670305"/>
                </a:lnTo>
                <a:close/>
              </a:path>
              <a:path w="1045209" h="694689">
                <a:moveTo>
                  <a:pt x="1010135" y="678818"/>
                </a:moveTo>
                <a:lnTo>
                  <a:pt x="1030477" y="692276"/>
                </a:lnTo>
                <a:lnTo>
                  <a:pt x="1032020" y="689990"/>
                </a:lnTo>
                <a:lnTo>
                  <a:pt x="1028446" y="689990"/>
                </a:lnTo>
                <a:lnTo>
                  <a:pt x="1023167" y="679833"/>
                </a:lnTo>
                <a:lnTo>
                  <a:pt x="1010135" y="678818"/>
                </a:lnTo>
                <a:close/>
              </a:path>
              <a:path w="1045209" h="694689">
                <a:moveTo>
                  <a:pt x="973962" y="563752"/>
                </a:moveTo>
                <a:lnTo>
                  <a:pt x="970787" y="565403"/>
                </a:lnTo>
                <a:lnTo>
                  <a:pt x="967739" y="566927"/>
                </a:lnTo>
                <a:lnTo>
                  <a:pt x="966470" y="570864"/>
                </a:lnTo>
                <a:lnTo>
                  <a:pt x="968121" y="573912"/>
                </a:lnTo>
                <a:lnTo>
                  <a:pt x="1017117" y="668191"/>
                </a:lnTo>
                <a:lnTo>
                  <a:pt x="1037589" y="681735"/>
                </a:lnTo>
                <a:lnTo>
                  <a:pt x="1030477" y="692276"/>
                </a:lnTo>
                <a:lnTo>
                  <a:pt x="1043966" y="692276"/>
                </a:lnTo>
                <a:lnTo>
                  <a:pt x="979424" y="568070"/>
                </a:lnTo>
                <a:lnTo>
                  <a:pt x="977773" y="565022"/>
                </a:lnTo>
                <a:lnTo>
                  <a:pt x="973962" y="563752"/>
                </a:lnTo>
                <a:close/>
              </a:path>
              <a:path w="1045209" h="694689">
                <a:moveTo>
                  <a:pt x="1023167" y="679833"/>
                </a:moveTo>
                <a:lnTo>
                  <a:pt x="1028446" y="689990"/>
                </a:lnTo>
                <a:lnTo>
                  <a:pt x="1034541" y="680719"/>
                </a:lnTo>
                <a:lnTo>
                  <a:pt x="1023167" y="679833"/>
                </a:lnTo>
                <a:close/>
              </a:path>
              <a:path w="1045209" h="694689">
                <a:moveTo>
                  <a:pt x="1017117" y="668191"/>
                </a:moveTo>
                <a:lnTo>
                  <a:pt x="1023167" y="679833"/>
                </a:lnTo>
                <a:lnTo>
                  <a:pt x="1034541" y="680719"/>
                </a:lnTo>
                <a:lnTo>
                  <a:pt x="1028446" y="689990"/>
                </a:lnTo>
                <a:lnTo>
                  <a:pt x="1032020" y="689990"/>
                </a:lnTo>
                <a:lnTo>
                  <a:pt x="1037589" y="681735"/>
                </a:lnTo>
                <a:lnTo>
                  <a:pt x="1017117" y="668191"/>
                </a:lnTo>
                <a:close/>
              </a:path>
              <a:path w="1045209" h="694689">
                <a:moveTo>
                  <a:pt x="7111" y="0"/>
                </a:moveTo>
                <a:lnTo>
                  <a:pt x="0" y="10540"/>
                </a:lnTo>
                <a:lnTo>
                  <a:pt x="1010135" y="678818"/>
                </a:lnTo>
                <a:lnTo>
                  <a:pt x="1023167" y="679833"/>
                </a:lnTo>
                <a:lnTo>
                  <a:pt x="1017117" y="668191"/>
                </a:lnTo>
                <a:lnTo>
                  <a:pt x="7111" y="0"/>
                </a:lnTo>
                <a:close/>
              </a:path>
            </a:pathLst>
          </a:custGeom>
          <a:solidFill>
            <a:srgbClr val="585858"/>
          </a:solidFill>
        </p:spPr>
        <p:txBody>
          <a:bodyPr wrap="square" lIns="0" tIns="0" rIns="0" bIns="0" rtlCol="0"/>
          <a:lstStyle/>
          <a:p>
            <a:endParaRPr/>
          </a:p>
        </p:txBody>
      </p:sp>
      <p:cxnSp>
        <p:nvCxnSpPr>
          <p:cNvPr id="60" name="Straight Arrow Connector 59"/>
          <p:cNvCxnSpPr/>
          <p:nvPr/>
        </p:nvCxnSpPr>
        <p:spPr>
          <a:xfrm flipH="1">
            <a:off x="5553076" y="3637144"/>
            <a:ext cx="1140713" cy="37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45839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1200" y="1524000"/>
            <a:ext cx="7864958" cy="5132173"/>
          </a:xfrm>
          <a:prstGeom prst="rect">
            <a:avLst/>
          </a:prstGeom>
        </p:spPr>
        <p:txBody>
          <a:bodyPr vert="horz" wrap="square" lIns="0" tIns="129539" rIns="0" bIns="0" rtlCol="0">
            <a:spAutoFit/>
          </a:bodyPr>
          <a:lstStyle/>
          <a:p>
            <a:pPr marL="469265" indent="-457200">
              <a:spcBef>
                <a:spcPts val="1019"/>
              </a:spcBef>
              <a:buFont typeface="+mj-lt"/>
              <a:buAutoNum type="arabicPeriod"/>
              <a:tabLst>
                <a:tab pos="286385" algn="l"/>
                <a:tab pos="287020" algn="l"/>
              </a:tabLst>
            </a:pPr>
            <a:r>
              <a:rPr lang="en-US" sz="2500" dirty="0" err="1">
                <a:latin typeface="Arial"/>
                <a:cs typeface="Arial"/>
              </a:rPr>
              <a:t>Hệ</a:t>
            </a:r>
            <a:r>
              <a:rPr lang="en-US" sz="2500" dirty="0">
                <a:latin typeface="Arial"/>
                <a:cs typeface="Arial"/>
              </a:rPr>
              <a:t> </a:t>
            </a:r>
            <a:r>
              <a:rPr lang="en-US" sz="2500" dirty="0" err="1">
                <a:latin typeface="Arial"/>
                <a:cs typeface="Arial"/>
              </a:rPr>
              <a:t>thống</a:t>
            </a:r>
            <a:r>
              <a:rPr lang="en-US" sz="2500" dirty="0">
                <a:latin typeface="Arial"/>
                <a:cs typeface="Arial"/>
              </a:rPr>
              <a:t> </a:t>
            </a:r>
            <a:r>
              <a:rPr lang="en-US" sz="2500" dirty="0" err="1">
                <a:latin typeface="Arial"/>
                <a:cs typeface="Arial"/>
              </a:rPr>
              <a:t>mua</a:t>
            </a:r>
            <a:r>
              <a:rPr lang="en-US" sz="2500" dirty="0">
                <a:latin typeface="Arial"/>
                <a:cs typeface="Arial"/>
              </a:rPr>
              <a:t> </a:t>
            </a:r>
            <a:r>
              <a:rPr lang="en-US" sz="2500" dirty="0" err="1">
                <a:latin typeface="Arial"/>
                <a:cs typeface="Arial"/>
              </a:rPr>
              <a:t>hàng</a:t>
            </a:r>
            <a:endParaRPr lang="en-US" sz="2500" dirty="0">
              <a:latin typeface="Arial"/>
              <a:cs typeface="Arial"/>
            </a:endParaRP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actor</a:t>
            </a: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UC</a:t>
            </a:r>
          </a:p>
          <a:p>
            <a:pPr marL="926465" lvl="1" indent="-457200">
              <a:spcBef>
                <a:spcPts val="1019"/>
              </a:spcBef>
              <a:buFont typeface="Arial" panose="020B0604020202020204" pitchFamily="34" charset="0"/>
              <a:buChar char="•"/>
              <a:tabLst>
                <a:tab pos="286385" algn="l"/>
                <a:tab pos="287020" algn="l"/>
              </a:tabLst>
            </a:pPr>
            <a:r>
              <a:rPr lang="en-US" sz="2500" dirty="0">
                <a:latin typeface="Arial"/>
                <a:cs typeface="Arial"/>
              </a:rPr>
              <a:t>Cho 2 </a:t>
            </a:r>
            <a:r>
              <a:rPr lang="en-US" sz="2500" dirty="0" err="1">
                <a:latin typeface="Arial"/>
                <a:cs typeface="Arial"/>
              </a:rPr>
              <a:t>ví</a:t>
            </a:r>
            <a:r>
              <a:rPr lang="en-US" sz="2500" dirty="0">
                <a:latin typeface="Arial"/>
                <a:cs typeface="Arial"/>
              </a:rPr>
              <a:t> </a:t>
            </a:r>
            <a:r>
              <a:rPr lang="en-US" sz="2500" dirty="0" err="1">
                <a:latin typeface="Arial"/>
                <a:cs typeface="Arial"/>
              </a:rPr>
              <a:t>dụ</a:t>
            </a:r>
            <a:r>
              <a:rPr lang="en-US" sz="2500" dirty="0">
                <a:latin typeface="Arial"/>
                <a:cs typeface="Arial"/>
              </a:rPr>
              <a:t> </a:t>
            </a:r>
            <a:r>
              <a:rPr lang="en-US" sz="2500" dirty="0" err="1">
                <a:latin typeface="Arial"/>
                <a:cs typeface="Arial"/>
              </a:rPr>
              <a:t>về</a:t>
            </a:r>
            <a:r>
              <a:rPr lang="en-US" sz="2500" dirty="0">
                <a:latin typeface="Arial"/>
                <a:cs typeface="Arial"/>
              </a:rPr>
              <a:t> </a:t>
            </a:r>
            <a:r>
              <a:rPr lang="en-US" sz="2500" spc="110" dirty="0"/>
              <a:t>generalization; Include; extend</a:t>
            </a:r>
            <a:endParaRPr lang="en-US" sz="2500" dirty="0">
              <a:latin typeface="Arial"/>
              <a:cs typeface="Arial"/>
            </a:endParaRPr>
          </a:p>
          <a:p>
            <a:pPr marL="469265" indent="-457200">
              <a:spcBef>
                <a:spcPts val="1019"/>
              </a:spcBef>
              <a:buFont typeface="+mj-lt"/>
              <a:buAutoNum type="arabicPeriod"/>
              <a:tabLst>
                <a:tab pos="286385" algn="l"/>
                <a:tab pos="287020" algn="l"/>
              </a:tabLst>
            </a:pPr>
            <a:endParaRPr lang="en-US" sz="2500" dirty="0">
              <a:latin typeface="Arial"/>
              <a:cs typeface="Arial"/>
            </a:endParaRPr>
          </a:p>
          <a:p>
            <a:pPr marL="469265" indent="-457200">
              <a:spcBef>
                <a:spcPts val="1019"/>
              </a:spcBef>
              <a:buFont typeface="+mj-lt"/>
              <a:buAutoNum type="arabicPeriod"/>
              <a:tabLst>
                <a:tab pos="286385" algn="l"/>
                <a:tab pos="287020" algn="l"/>
              </a:tabLst>
            </a:pPr>
            <a:r>
              <a:rPr lang="en-US" sz="2500" dirty="0" err="1">
                <a:latin typeface="Arial"/>
                <a:cs typeface="Arial"/>
              </a:rPr>
              <a:t>Hệ</a:t>
            </a:r>
            <a:r>
              <a:rPr lang="en-US" sz="2500" dirty="0">
                <a:latin typeface="Arial"/>
                <a:cs typeface="Arial"/>
              </a:rPr>
              <a:t> </a:t>
            </a:r>
            <a:r>
              <a:rPr lang="en-US" sz="2500" dirty="0" err="1">
                <a:latin typeface="Arial"/>
                <a:cs typeface="Arial"/>
              </a:rPr>
              <a:t>thống</a:t>
            </a:r>
            <a:r>
              <a:rPr lang="en-US" sz="2500" dirty="0">
                <a:latin typeface="Arial"/>
                <a:cs typeface="Arial"/>
              </a:rPr>
              <a:t> </a:t>
            </a:r>
            <a:r>
              <a:rPr lang="en-US" sz="2500" dirty="0" err="1">
                <a:latin typeface="Arial"/>
                <a:cs typeface="Arial"/>
              </a:rPr>
              <a:t>mượn</a:t>
            </a:r>
            <a:r>
              <a:rPr lang="en-US" sz="2500" dirty="0">
                <a:latin typeface="Arial"/>
                <a:cs typeface="Arial"/>
              </a:rPr>
              <a:t> </a:t>
            </a:r>
            <a:r>
              <a:rPr lang="en-US" sz="2500" dirty="0" err="1">
                <a:latin typeface="Arial"/>
                <a:cs typeface="Arial"/>
              </a:rPr>
              <a:t>sách</a:t>
            </a:r>
            <a:endParaRPr lang="en-US" sz="2500" dirty="0">
              <a:latin typeface="Arial"/>
              <a:cs typeface="Arial"/>
            </a:endParaRP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actor</a:t>
            </a: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UC</a:t>
            </a:r>
          </a:p>
          <a:p>
            <a:pPr marL="926465" lvl="1" indent="-457200">
              <a:spcBef>
                <a:spcPts val="1019"/>
              </a:spcBef>
              <a:buFont typeface="Arial" panose="020B0604020202020204" pitchFamily="34" charset="0"/>
              <a:buChar char="•"/>
              <a:tabLst>
                <a:tab pos="286385" algn="l"/>
                <a:tab pos="287020" algn="l"/>
              </a:tabLst>
            </a:pPr>
            <a:r>
              <a:rPr lang="en-US" sz="2500" dirty="0">
                <a:latin typeface="Arial"/>
                <a:cs typeface="Arial"/>
              </a:rPr>
              <a:t>Cho 2 </a:t>
            </a:r>
            <a:r>
              <a:rPr lang="en-US" sz="2500" dirty="0" err="1">
                <a:latin typeface="Arial"/>
                <a:cs typeface="Arial"/>
              </a:rPr>
              <a:t>ví</a:t>
            </a:r>
            <a:r>
              <a:rPr lang="en-US" sz="2500" dirty="0">
                <a:latin typeface="Arial"/>
                <a:cs typeface="Arial"/>
              </a:rPr>
              <a:t> </a:t>
            </a:r>
            <a:r>
              <a:rPr lang="en-US" sz="2500" dirty="0" err="1">
                <a:latin typeface="Arial"/>
                <a:cs typeface="Arial"/>
              </a:rPr>
              <a:t>dụ</a:t>
            </a:r>
            <a:r>
              <a:rPr lang="en-US" sz="2500" dirty="0">
                <a:latin typeface="Arial"/>
                <a:cs typeface="Arial"/>
              </a:rPr>
              <a:t> </a:t>
            </a:r>
            <a:r>
              <a:rPr lang="en-US" sz="2500" dirty="0" err="1">
                <a:latin typeface="Arial"/>
                <a:cs typeface="Arial"/>
              </a:rPr>
              <a:t>về</a:t>
            </a:r>
            <a:r>
              <a:rPr lang="en-US" sz="2500" dirty="0">
                <a:latin typeface="Arial"/>
                <a:cs typeface="Arial"/>
              </a:rPr>
              <a:t> </a:t>
            </a:r>
            <a:r>
              <a:rPr lang="en-US" sz="2500" spc="110" dirty="0"/>
              <a:t>generalization; Include; extend</a:t>
            </a:r>
            <a:endParaRPr lang="en-US" sz="2500" dirty="0">
              <a:latin typeface="Arial"/>
              <a:cs typeface="Arial"/>
            </a:endParaRPr>
          </a:p>
          <a:p>
            <a:pPr marL="286385" indent="-274320">
              <a:spcBef>
                <a:spcPts val="1019"/>
              </a:spcBef>
              <a:buChar char="•"/>
              <a:tabLst>
                <a:tab pos="286385" algn="l"/>
                <a:tab pos="287020" algn="l"/>
              </a:tabLst>
            </a:pPr>
            <a:endParaRPr sz="25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77</a:t>
            </a:fld>
            <a:endParaRPr spc="-90" dirty="0"/>
          </a:p>
        </p:txBody>
      </p:sp>
      <p:sp>
        <p:nvSpPr>
          <p:cNvPr id="3" name="object 3"/>
          <p:cNvSpPr txBox="1">
            <a:spLocks noGrp="1"/>
          </p:cNvSpPr>
          <p:nvPr>
            <p:ph type="title"/>
          </p:nvPr>
        </p:nvSpPr>
        <p:spPr>
          <a:xfrm>
            <a:off x="2574442" y="730708"/>
            <a:ext cx="4461510" cy="567463"/>
          </a:xfrm>
          <a:prstGeom prst="rect">
            <a:avLst/>
          </a:prstGeom>
        </p:spPr>
        <p:txBody>
          <a:bodyPr vert="horz" wrap="square" lIns="0" tIns="13335" rIns="0" bIns="0" rtlCol="0" anchor="t">
            <a:spAutoFit/>
          </a:bodyPr>
          <a:lstStyle/>
          <a:p>
            <a:pPr marL="12700">
              <a:spcBef>
                <a:spcPts val="105"/>
              </a:spcBef>
            </a:pPr>
            <a:r>
              <a:rPr lang="en-US" spc="100" dirty="0"/>
              <a:t>BÀI TẬP</a:t>
            </a:r>
            <a:endParaRPr spc="160" dirty="0"/>
          </a:p>
        </p:txBody>
      </p:sp>
    </p:spTree>
    <p:extLst>
      <p:ext uri="{BB962C8B-B14F-4D97-AF65-F5344CB8AC3E}">
        <p14:creationId xmlns:p14="http://schemas.microsoft.com/office/powerpoint/2010/main" val="15119645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1100863"/>
            <a:ext cx="9525000" cy="5927263"/>
          </a:xfrm>
          <a:prstGeom prst="rect">
            <a:avLst/>
          </a:prstGeom>
        </p:spPr>
        <p:txBody>
          <a:bodyPr vert="horz" wrap="square" lIns="0" tIns="129539" rIns="0" bIns="0" rtlCol="0">
            <a:spAutoFit/>
          </a:bodyPr>
          <a:lstStyle/>
          <a:p>
            <a:pPr marL="12065">
              <a:spcBef>
                <a:spcPts val="1019"/>
              </a:spcBef>
              <a:tabLst>
                <a:tab pos="286385" algn="l"/>
                <a:tab pos="287020" algn="l"/>
              </a:tabLst>
            </a:pPr>
            <a:r>
              <a:rPr lang="en-US" sz="2400" dirty="0" err="1"/>
              <a:t>Đặc</a:t>
            </a:r>
            <a:r>
              <a:rPr lang="en-US" sz="2400" dirty="0"/>
              <a:t> </a:t>
            </a:r>
            <a:r>
              <a:rPr lang="en-US" sz="2400" dirty="0" err="1"/>
              <a:t>tả</a:t>
            </a:r>
            <a:r>
              <a:rPr lang="en-US" sz="2400" dirty="0"/>
              <a:t> Use Case </a:t>
            </a:r>
            <a:r>
              <a:rPr lang="en-US" sz="2400" dirty="0" err="1"/>
              <a:t>tồn</a:t>
            </a:r>
            <a:r>
              <a:rPr lang="en-US" sz="2400" dirty="0"/>
              <a:t> </a:t>
            </a:r>
            <a:r>
              <a:rPr lang="en-US" sz="2400" dirty="0" err="1"/>
              <a:t>tại</a:t>
            </a:r>
            <a:r>
              <a:rPr lang="en-US" sz="2400" dirty="0"/>
              <a:t> </a:t>
            </a:r>
            <a:r>
              <a:rPr lang="en-US" sz="2400" dirty="0" err="1"/>
              <a:t>dưới</a:t>
            </a:r>
            <a:r>
              <a:rPr lang="en-US" sz="2400" dirty="0"/>
              <a:t> </a:t>
            </a:r>
            <a:r>
              <a:rPr lang="en-US" sz="2400" dirty="0" err="1"/>
              <a:t>dạng</a:t>
            </a:r>
            <a:r>
              <a:rPr lang="en-US" sz="2400" dirty="0"/>
              <a:t> </a:t>
            </a:r>
            <a:r>
              <a:rPr lang="en-US" sz="2400" dirty="0" err="1"/>
              <a:t>một</a:t>
            </a:r>
            <a:r>
              <a:rPr lang="en-US" sz="2400" dirty="0"/>
              <a:t> </a:t>
            </a:r>
            <a:r>
              <a:rPr lang="en-US" sz="2400" dirty="0" err="1"/>
              <a:t>cái</a:t>
            </a:r>
            <a:r>
              <a:rPr lang="en-US" sz="2400" dirty="0"/>
              <a:t> </a:t>
            </a:r>
            <a:r>
              <a:rPr lang="en-US" sz="2400" b="1" dirty="0" err="1"/>
              <a:t>bảng</a:t>
            </a:r>
            <a:r>
              <a:rPr lang="en-US" sz="2400" b="1" dirty="0"/>
              <a:t> </a:t>
            </a:r>
            <a:r>
              <a:rPr lang="en-US" sz="2400" b="1" dirty="0" err="1"/>
              <a:t>ghi</a:t>
            </a:r>
            <a:r>
              <a:rPr lang="en-US" sz="2400" b="1" dirty="0"/>
              <a:t> </a:t>
            </a:r>
            <a:r>
              <a:rPr lang="en-US" sz="2400" b="1" dirty="0" err="1"/>
              <a:t>chú</a:t>
            </a:r>
            <a:r>
              <a:rPr lang="en-US" sz="2400" dirty="0"/>
              <a:t>.</a:t>
            </a:r>
          </a:p>
          <a:p>
            <a:pPr marL="12065">
              <a:spcBef>
                <a:spcPts val="1019"/>
              </a:spcBef>
              <a:tabLst>
                <a:tab pos="286385" algn="l"/>
                <a:tab pos="287020" algn="l"/>
              </a:tabLst>
            </a:pPr>
            <a:endParaRPr lang="en-US" sz="2400" dirty="0"/>
          </a:p>
          <a:p>
            <a:r>
              <a:rPr lang="en-US" sz="2400" b="1" dirty="0"/>
              <a:t>1. Summary</a:t>
            </a:r>
          </a:p>
          <a:p>
            <a:pPr marL="342900" lvl="0" indent="-342900" algn="just">
              <a:buFont typeface="Arial" panose="020B0604020202020204" pitchFamily="34" charset="0"/>
              <a:buChar char="•"/>
            </a:pPr>
            <a:r>
              <a:rPr lang="en-US" sz="2400" b="1" dirty="0"/>
              <a:t>Use Case Name:</a:t>
            </a:r>
            <a:r>
              <a:rPr lang="en-US" sz="2400" dirty="0"/>
              <a:t> </a:t>
            </a:r>
            <a:r>
              <a:rPr lang="en-US" sz="2400" dirty="0" err="1"/>
              <a:t>Tên</a:t>
            </a:r>
            <a:r>
              <a:rPr lang="en-US" sz="2400" dirty="0"/>
              <a:t> Use Case</a:t>
            </a:r>
          </a:p>
          <a:p>
            <a:pPr marL="342900" lvl="0" indent="-342900" algn="just">
              <a:buFont typeface="Arial" panose="020B0604020202020204" pitchFamily="34" charset="0"/>
              <a:buChar char="•"/>
            </a:pPr>
            <a:r>
              <a:rPr lang="en-US" sz="2400" b="1" dirty="0"/>
              <a:t>Use Case ID:</a:t>
            </a:r>
            <a:r>
              <a:rPr lang="en-US" sz="2400" dirty="0"/>
              <a:t> </a:t>
            </a:r>
            <a:r>
              <a:rPr lang="en-US" sz="2400" dirty="0" err="1"/>
              <a:t>Mã</a:t>
            </a:r>
            <a:r>
              <a:rPr lang="en-US" sz="2400" dirty="0"/>
              <a:t> Use Case</a:t>
            </a:r>
          </a:p>
          <a:p>
            <a:pPr marL="342900" lvl="0" indent="-342900" algn="just">
              <a:buFont typeface="Arial" panose="020B0604020202020204" pitchFamily="34" charset="0"/>
              <a:buChar char="•"/>
            </a:pPr>
            <a:r>
              <a:rPr lang="en-US" sz="2400" b="1" dirty="0"/>
              <a:t>Use Case Description:</a:t>
            </a:r>
            <a:r>
              <a:rPr lang="en-US" sz="2400" dirty="0"/>
              <a:t> </a:t>
            </a:r>
            <a:r>
              <a:rPr lang="en-US" sz="2400" dirty="0" err="1"/>
              <a:t>Tóm</a:t>
            </a:r>
            <a:r>
              <a:rPr lang="en-US" sz="2400" dirty="0"/>
              <a:t> </a:t>
            </a:r>
            <a:r>
              <a:rPr lang="en-US" sz="2400" dirty="0" err="1"/>
              <a:t>gọn</a:t>
            </a:r>
            <a:r>
              <a:rPr lang="en-US" sz="2400" dirty="0"/>
              <a:t> </a:t>
            </a:r>
            <a:r>
              <a:rPr lang="en-US" sz="2400" dirty="0" err="1"/>
              <a:t>nhanh</a:t>
            </a:r>
            <a:r>
              <a:rPr lang="en-US" sz="2400" dirty="0"/>
              <a:t> </a:t>
            </a:r>
            <a:r>
              <a:rPr lang="en-US" sz="2400" i="1" u="sng" dirty="0" err="1"/>
              <a:t>sự</a:t>
            </a:r>
            <a:r>
              <a:rPr lang="en-US" sz="2400" i="1" u="sng" dirty="0"/>
              <a:t> </a:t>
            </a:r>
            <a:r>
              <a:rPr lang="en-US" sz="2400" i="1" u="sng" dirty="0" err="1"/>
              <a:t>tương</a:t>
            </a:r>
            <a:r>
              <a:rPr lang="en-US" sz="2400" i="1" u="sng" dirty="0"/>
              <a:t> </a:t>
            </a:r>
            <a:r>
              <a:rPr lang="en-US" sz="2400" i="1" u="sng" dirty="0" err="1"/>
              <a:t>tác</a:t>
            </a:r>
            <a:r>
              <a:rPr lang="en-US" sz="2400" dirty="0"/>
              <a:t> </a:t>
            </a:r>
            <a:r>
              <a:rPr lang="en-US" sz="2400" dirty="0" err="1"/>
              <a:t>được</a:t>
            </a:r>
            <a:r>
              <a:rPr lang="en-US" sz="2400" dirty="0"/>
              <a:t> </a:t>
            </a:r>
            <a:r>
              <a:rPr lang="en-US" sz="2400" dirty="0" err="1"/>
              <a:t>thể</a:t>
            </a:r>
            <a:r>
              <a:rPr lang="en-US" sz="2400" dirty="0"/>
              <a:t> </a:t>
            </a:r>
            <a:r>
              <a:rPr lang="en-US" sz="2400" dirty="0" err="1"/>
              <a:t>hiện</a:t>
            </a:r>
            <a:r>
              <a:rPr lang="en-US" sz="2400" dirty="0"/>
              <a:t> </a:t>
            </a:r>
            <a:r>
              <a:rPr lang="en-US" sz="2400" dirty="0" err="1"/>
              <a:t>trong</a:t>
            </a:r>
            <a:r>
              <a:rPr lang="en-US" sz="2400" dirty="0"/>
              <a:t> Use Case </a:t>
            </a:r>
            <a:r>
              <a:rPr lang="en-US" sz="2400" dirty="0" err="1"/>
              <a:t>là</a:t>
            </a:r>
            <a:r>
              <a:rPr lang="en-US" sz="2400" dirty="0"/>
              <a:t> </a:t>
            </a:r>
            <a:r>
              <a:rPr lang="en-US" sz="2400" dirty="0" err="1"/>
              <a:t>gì</a:t>
            </a:r>
            <a:r>
              <a:rPr lang="en-US" sz="2400" dirty="0"/>
              <a:t>.</a:t>
            </a:r>
          </a:p>
          <a:p>
            <a:pPr marL="342900" lvl="0" indent="-342900" algn="just">
              <a:buFont typeface="Arial" panose="020B0604020202020204" pitchFamily="34" charset="0"/>
              <a:buChar char="•"/>
            </a:pPr>
            <a:r>
              <a:rPr lang="en-US" sz="2400" b="1" dirty="0"/>
              <a:t>Actor:</a:t>
            </a:r>
            <a:r>
              <a:rPr lang="en-US" sz="2400" dirty="0"/>
              <a:t> </a:t>
            </a:r>
            <a:r>
              <a:rPr lang="en-US" sz="2400" dirty="0" err="1"/>
              <a:t>Những</a:t>
            </a:r>
            <a:r>
              <a:rPr lang="en-US" sz="2400" dirty="0"/>
              <a:t> </a:t>
            </a:r>
            <a:r>
              <a:rPr lang="en-US" sz="2400" dirty="0" err="1"/>
              <a:t>đối</a:t>
            </a:r>
            <a:r>
              <a:rPr lang="en-US" sz="2400" dirty="0"/>
              <a:t> </a:t>
            </a:r>
            <a:r>
              <a:rPr lang="en-US" sz="2400" dirty="0" err="1"/>
              <a:t>tượng</a:t>
            </a:r>
            <a:r>
              <a:rPr lang="en-US" sz="2400" dirty="0"/>
              <a:t> </a:t>
            </a:r>
            <a:r>
              <a:rPr lang="en-US" sz="2400" dirty="0" err="1"/>
              <a:t>thực</a:t>
            </a:r>
            <a:r>
              <a:rPr lang="en-US" sz="2400" dirty="0"/>
              <a:t> </a:t>
            </a:r>
            <a:r>
              <a:rPr lang="en-US" sz="2400" dirty="0" err="1"/>
              <a:t>hiện</a:t>
            </a:r>
            <a:r>
              <a:rPr lang="en-US" sz="2400" dirty="0"/>
              <a:t> </a:t>
            </a:r>
            <a:r>
              <a:rPr lang="en-US" sz="2400" dirty="0" err="1"/>
              <a:t>sự</a:t>
            </a:r>
            <a:r>
              <a:rPr lang="en-US" sz="2400" dirty="0"/>
              <a:t> </a:t>
            </a:r>
            <a:r>
              <a:rPr lang="en-US" sz="2400" dirty="0" err="1"/>
              <a:t>tương</a:t>
            </a:r>
            <a:r>
              <a:rPr lang="en-US" sz="2400" dirty="0"/>
              <a:t> </a:t>
            </a:r>
            <a:r>
              <a:rPr lang="en-US" sz="2400" dirty="0" err="1"/>
              <a:t>tác</a:t>
            </a:r>
            <a:r>
              <a:rPr lang="en-US" sz="2400" dirty="0"/>
              <a:t> </a:t>
            </a:r>
            <a:r>
              <a:rPr lang="en-US" sz="2400" dirty="0" err="1"/>
              <a:t>trong</a:t>
            </a:r>
            <a:r>
              <a:rPr lang="en-US" sz="2400" dirty="0"/>
              <a:t> Use Case.</a:t>
            </a:r>
          </a:p>
          <a:p>
            <a:pPr marL="342900" lvl="0" indent="-342900" algn="just">
              <a:buFont typeface="Arial" panose="020B0604020202020204" pitchFamily="34" charset="0"/>
              <a:buChar char="•"/>
            </a:pPr>
            <a:r>
              <a:rPr lang="en-US" sz="2400" b="1" dirty="0"/>
              <a:t>Priority:</a:t>
            </a:r>
            <a:r>
              <a:rPr lang="en-US" sz="2400" dirty="0"/>
              <a:t> </a:t>
            </a:r>
            <a:r>
              <a:rPr lang="en-US" sz="2400" dirty="0" err="1"/>
              <a:t>Mức</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của</a:t>
            </a:r>
            <a:r>
              <a:rPr lang="en-US" sz="2400" dirty="0"/>
              <a:t> Use Case so </a:t>
            </a:r>
            <a:r>
              <a:rPr lang="en-US" sz="2400" dirty="0" err="1"/>
              <a:t>với</a:t>
            </a:r>
            <a:r>
              <a:rPr lang="en-US" sz="2400" dirty="0"/>
              <a:t> </a:t>
            </a:r>
            <a:r>
              <a:rPr lang="en-US" sz="2400" dirty="0" err="1"/>
              <a:t>các</a:t>
            </a:r>
            <a:r>
              <a:rPr lang="en-US" sz="2400" dirty="0"/>
              <a:t> Use Case </a:t>
            </a:r>
            <a:r>
              <a:rPr lang="en-US" sz="2400" dirty="0" err="1"/>
              <a:t>còn</a:t>
            </a:r>
            <a:r>
              <a:rPr lang="en-US" sz="2400" dirty="0"/>
              <a:t> </a:t>
            </a:r>
            <a:r>
              <a:rPr lang="en-US" sz="2400" dirty="0" err="1"/>
              <a:t>lại</a:t>
            </a:r>
            <a:r>
              <a:rPr lang="en-US" sz="2400" dirty="0"/>
              <a:t> </a:t>
            </a:r>
            <a:r>
              <a:rPr lang="en-US" sz="2400" dirty="0" err="1"/>
              <a:t>trong</a:t>
            </a:r>
            <a:r>
              <a:rPr lang="en-US" sz="2400" dirty="0"/>
              <a:t> </a:t>
            </a:r>
            <a:r>
              <a:rPr lang="en-US" sz="2400" dirty="0" err="1"/>
              <a:t>dự</a:t>
            </a:r>
            <a:r>
              <a:rPr lang="en-US" sz="2400" dirty="0"/>
              <a:t> </a:t>
            </a:r>
            <a:r>
              <a:rPr lang="en-US" sz="2400" dirty="0" err="1"/>
              <a:t>án</a:t>
            </a:r>
            <a:r>
              <a:rPr lang="en-US" sz="2400" dirty="0"/>
              <a:t>.</a:t>
            </a:r>
          </a:p>
          <a:p>
            <a:pPr marL="342900" lvl="0" indent="-342900" algn="just">
              <a:buFont typeface="Arial" panose="020B0604020202020204" pitchFamily="34" charset="0"/>
              <a:buChar char="•"/>
            </a:pPr>
            <a:r>
              <a:rPr lang="en-US" sz="2400" b="1" dirty="0"/>
              <a:t>Trigger:</a:t>
            </a:r>
            <a:r>
              <a:rPr lang="en-US" sz="2400" dirty="0"/>
              <a:t> </a:t>
            </a:r>
            <a:r>
              <a:rPr lang="en-US" sz="2400" dirty="0" err="1"/>
              <a:t>Điều</a:t>
            </a:r>
            <a:r>
              <a:rPr lang="en-US" sz="2400" dirty="0"/>
              <a:t> </a:t>
            </a:r>
            <a:r>
              <a:rPr lang="en-US" sz="2400" dirty="0" err="1"/>
              <a:t>kiện</a:t>
            </a:r>
            <a:r>
              <a:rPr lang="en-US" sz="2400" dirty="0"/>
              <a:t> </a:t>
            </a:r>
            <a:r>
              <a:rPr lang="en-US" sz="2400" dirty="0" err="1"/>
              <a:t>kích</a:t>
            </a:r>
            <a:r>
              <a:rPr lang="en-US" sz="2400" dirty="0"/>
              <a:t> </a:t>
            </a:r>
            <a:r>
              <a:rPr lang="en-US" sz="2400" dirty="0" err="1"/>
              <a:t>hoạt</a:t>
            </a:r>
            <a:r>
              <a:rPr lang="en-US" sz="2400" dirty="0"/>
              <a:t> Use Case </a:t>
            </a:r>
            <a:r>
              <a:rPr lang="en-US" sz="2400" dirty="0" err="1"/>
              <a:t>xảy</a:t>
            </a:r>
            <a:r>
              <a:rPr lang="en-US" sz="2400" dirty="0"/>
              <a:t> </a:t>
            </a:r>
            <a:r>
              <a:rPr lang="en-US" sz="2400" dirty="0" err="1"/>
              <a:t>ra.</a:t>
            </a:r>
            <a:endParaRPr lang="en-US" sz="2400" dirty="0"/>
          </a:p>
          <a:p>
            <a:pPr marL="342900" lvl="0" indent="-342900" algn="just">
              <a:buFont typeface="Arial" panose="020B0604020202020204" pitchFamily="34" charset="0"/>
              <a:buChar char="•"/>
            </a:pPr>
            <a:r>
              <a:rPr lang="en-US" sz="2400" b="1" dirty="0"/>
              <a:t>Pre-Condition:</a:t>
            </a:r>
            <a:r>
              <a:rPr lang="en-US" sz="2400" dirty="0"/>
              <a:t> </a:t>
            </a:r>
            <a:r>
              <a:rPr lang="en-US" sz="2400" dirty="0" err="1"/>
              <a:t>Điều</a:t>
            </a:r>
            <a:r>
              <a:rPr lang="en-US" sz="2400" dirty="0"/>
              <a:t> </a:t>
            </a:r>
            <a:r>
              <a:rPr lang="en-US" sz="2400" dirty="0" err="1"/>
              <a:t>kiện</a:t>
            </a:r>
            <a:r>
              <a:rPr lang="en-US" sz="2400" dirty="0"/>
              <a:t> </a:t>
            </a:r>
            <a:r>
              <a:rPr lang="en-US" sz="2400" dirty="0" err="1"/>
              <a:t>cần</a:t>
            </a:r>
            <a:r>
              <a:rPr lang="en-US" sz="2400" dirty="0"/>
              <a:t> </a:t>
            </a:r>
            <a:r>
              <a:rPr lang="en-US" sz="2400" dirty="0" err="1"/>
              <a:t>để</a:t>
            </a:r>
            <a:r>
              <a:rPr lang="en-US" sz="2400" dirty="0"/>
              <a:t> Use Case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342900" lvl="0" indent="-342900" algn="just">
              <a:buFont typeface="Arial" panose="020B0604020202020204" pitchFamily="34" charset="0"/>
              <a:buChar char="•"/>
            </a:pPr>
            <a:r>
              <a:rPr lang="en-US" sz="2400" b="1" dirty="0"/>
              <a:t>Post-Condition:</a:t>
            </a:r>
            <a:r>
              <a:rPr lang="en-US" sz="2400" dirty="0"/>
              <a:t> </a:t>
            </a:r>
            <a:r>
              <a:rPr lang="en-US" sz="2400" dirty="0" err="1"/>
              <a:t>Những</a:t>
            </a:r>
            <a:r>
              <a:rPr lang="en-US" sz="2400" dirty="0"/>
              <a:t> </a:t>
            </a:r>
            <a:r>
              <a:rPr lang="en-US" sz="2400" dirty="0" err="1"/>
              <a:t>thứ</a:t>
            </a:r>
            <a:r>
              <a:rPr lang="en-US" sz="2400" dirty="0"/>
              <a:t> </a:t>
            </a:r>
            <a:r>
              <a:rPr lang="en-US" sz="2400" dirty="0" err="1"/>
              <a:t>sẽ</a:t>
            </a:r>
            <a:r>
              <a:rPr lang="en-US" sz="2400" dirty="0"/>
              <a:t> </a:t>
            </a:r>
            <a:r>
              <a:rPr lang="en-US" sz="2400" dirty="0" err="1"/>
              <a:t>xuất</a:t>
            </a:r>
            <a:r>
              <a:rPr lang="en-US" sz="2400" dirty="0"/>
              <a:t> </a:t>
            </a:r>
            <a:r>
              <a:rPr lang="en-US" sz="2400" dirty="0" err="1"/>
              <a:t>hiện</a:t>
            </a:r>
            <a:r>
              <a:rPr lang="en-US" sz="2400" dirty="0"/>
              <a:t> </a:t>
            </a:r>
            <a:r>
              <a:rPr lang="en-US" sz="2400" dirty="0" err="1"/>
              <a:t>sau</a:t>
            </a:r>
            <a:r>
              <a:rPr lang="en-US" sz="2400" dirty="0"/>
              <a:t> </a:t>
            </a:r>
            <a:r>
              <a:rPr lang="en-US" sz="2400" dirty="0" err="1"/>
              <a:t>khi</a:t>
            </a:r>
            <a:r>
              <a:rPr lang="en-US" sz="2400" dirty="0"/>
              <a:t> Use Case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286385" indent="-274320">
              <a:spcBef>
                <a:spcPts val="1019"/>
              </a:spcBef>
              <a:buChar char="•"/>
              <a:tabLst>
                <a:tab pos="286385" algn="l"/>
                <a:tab pos="287020" algn="l"/>
              </a:tabLst>
            </a:pPr>
            <a:r>
              <a:rPr lang="en-US" sz="2400" dirty="0"/>
              <a:t> </a:t>
            </a:r>
            <a:endParaRPr sz="20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78</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User case</a:t>
            </a:r>
            <a:endParaRPr spc="160" dirty="0"/>
          </a:p>
        </p:txBody>
      </p:sp>
    </p:spTree>
    <p:extLst>
      <p:ext uri="{BB962C8B-B14F-4D97-AF65-F5344CB8AC3E}">
        <p14:creationId xmlns:p14="http://schemas.microsoft.com/office/powerpoint/2010/main" val="40305060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1100863"/>
            <a:ext cx="9525000" cy="4932118"/>
          </a:xfrm>
          <a:prstGeom prst="rect">
            <a:avLst/>
          </a:prstGeom>
        </p:spPr>
        <p:txBody>
          <a:bodyPr vert="horz" wrap="square" lIns="0" tIns="129539" rIns="0" bIns="0" rtlCol="0">
            <a:spAutoFit/>
          </a:bodyPr>
          <a:lstStyle/>
          <a:p>
            <a:r>
              <a:rPr lang="en-US" sz="2400" b="1" dirty="0"/>
              <a:t>2. Flow</a:t>
            </a:r>
          </a:p>
          <a:p>
            <a:pPr marL="342900" indent="-342900" algn="just">
              <a:buFont typeface="Arial" panose="020B0604020202020204" pitchFamily="34" charset="0"/>
              <a:buChar char="•"/>
            </a:pPr>
            <a:r>
              <a:rPr lang="en-US" sz="2400" b="1" dirty="0"/>
              <a:t>Basic Flow:</a:t>
            </a:r>
            <a:r>
              <a:rPr lang="en-US" sz="2400" i="1" dirty="0"/>
              <a:t> </a:t>
            </a:r>
            <a:r>
              <a:rPr lang="en-US" sz="2400" i="1" dirty="0" err="1"/>
              <a:t>luồng</a:t>
            </a:r>
            <a:r>
              <a:rPr lang="en-US" sz="2400" i="1" dirty="0"/>
              <a:t> </a:t>
            </a:r>
            <a:r>
              <a:rPr lang="en-US" sz="2400" i="1" dirty="0" err="1"/>
              <a:t>tương</a:t>
            </a:r>
            <a:r>
              <a:rPr lang="en-US" sz="2400" i="1" dirty="0"/>
              <a:t> </a:t>
            </a:r>
            <a:r>
              <a:rPr lang="en-US" sz="2400" i="1" dirty="0" err="1"/>
              <a:t>tác</a:t>
            </a:r>
            <a:r>
              <a:rPr lang="en-US" sz="2400" i="1" dirty="0"/>
              <a:t> </a:t>
            </a:r>
            <a:r>
              <a:rPr lang="en-US" sz="2400" i="1" u="sng" dirty="0"/>
              <a:t>CHÍNH</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để</a:t>
            </a:r>
            <a:r>
              <a:rPr lang="en-US" sz="2400" dirty="0"/>
              <a:t> Use Case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342900" lvl="0" indent="-342900" algn="just">
              <a:buFont typeface="Arial" panose="020B0604020202020204" pitchFamily="34" charset="0"/>
              <a:buChar char="•"/>
            </a:pPr>
            <a:r>
              <a:rPr lang="en-US" sz="2400" b="1" dirty="0"/>
              <a:t>Alternative Flow:</a:t>
            </a:r>
            <a:r>
              <a:rPr lang="en-US" sz="2400" dirty="0"/>
              <a:t> </a:t>
            </a:r>
            <a:r>
              <a:rPr lang="en-US" sz="2400" i="1" dirty="0" err="1"/>
              <a:t>luồng</a:t>
            </a:r>
            <a:r>
              <a:rPr lang="en-US" sz="2400" i="1" dirty="0"/>
              <a:t> </a:t>
            </a:r>
            <a:r>
              <a:rPr lang="en-US" sz="2400" i="1" dirty="0" err="1"/>
              <a:t>tương</a:t>
            </a:r>
            <a:r>
              <a:rPr lang="en-US" sz="2400" i="1" dirty="0"/>
              <a:t> </a:t>
            </a:r>
            <a:r>
              <a:rPr lang="en-US" sz="2400" i="1" dirty="0" err="1"/>
              <a:t>tác</a:t>
            </a:r>
            <a:r>
              <a:rPr lang="en-US" sz="2400" i="1" dirty="0"/>
              <a:t> </a:t>
            </a:r>
            <a:r>
              <a:rPr lang="en-US" sz="2400" i="1" u="sng" dirty="0"/>
              <a:t>THAY THẾ</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để</a:t>
            </a:r>
            <a:r>
              <a:rPr lang="en-US" sz="2400" dirty="0"/>
              <a:t> Use Case </a:t>
            </a:r>
            <a:r>
              <a:rPr lang="en-US" sz="2400" b="1" dirty="0" err="1"/>
              <a:t>thực</a:t>
            </a:r>
            <a:r>
              <a:rPr lang="en-US" sz="2400" b="1" dirty="0"/>
              <a:t> </a:t>
            </a:r>
            <a:r>
              <a:rPr lang="en-US" sz="2400" b="1" dirty="0" err="1"/>
              <a:t>hiện</a:t>
            </a:r>
            <a:r>
              <a:rPr lang="en-US" sz="2400" b="1" dirty="0"/>
              <a:t> </a:t>
            </a:r>
            <a:r>
              <a:rPr lang="en-US" sz="2400" b="1" dirty="0" err="1"/>
              <a:t>thành</a:t>
            </a:r>
            <a:r>
              <a:rPr lang="en-US" sz="2400" b="1" dirty="0"/>
              <a:t> </a:t>
            </a:r>
            <a:r>
              <a:rPr lang="en-US" sz="2400" b="1" dirty="0" err="1"/>
              <a:t>công</a:t>
            </a:r>
            <a:r>
              <a:rPr lang="en-US" sz="2400" b="1" dirty="0"/>
              <a:t>.</a:t>
            </a:r>
            <a:endParaRPr lang="en-US" sz="2400" dirty="0"/>
          </a:p>
          <a:p>
            <a:pPr marL="342900" lvl="0" indent="-342900" algn="just">
              <a:buFont typeface="Arial" panose="020B0604020202020204" pitchFamily="34" charset="0"/>
              <a:buChar char="•"/>
            </a:pPr>
            <a:r>
              <a:rPr lang="en-US" sz="2400" b="1" dirty="0"/>
              <a:t>Exception Flow:</a:t>
            </a:r>
            <a:r>
              <a:rPr lang="en-US" sz="2400" dirty="0"/>
              <a:t> </a:t>
            </a:r>
            <a:r>
              <a:rPr lang="en-US" sz="2400" dirty="0" err="1"/>
              <a:t>luồng</a:t>
            </a:r>
            <a:r>
              <a:rPr lang="en-US" sz="2400" dirty="0"/>
              <a:t> </a:t>
            </a:r>
            <a:r>
              <a:rPr lang="en-US" sz="2400" dirty="0" err="1"/>
              <a:t>tương</a:t>
            </a:r>
            <a:r>
              <a:rPr lang="en-US" sz="2400" dirty="0"/>
              <a:t> </a:t>
            </a:r>
            <a:r>
              <a:rPr lang="en-US" sz="2400" dirty="0" err="1"/>
              <a:t>tác</a:t>
            </a:r>
            <a:r>
              <a:rPr lang="en-US" sz="2400" dirty="0"/>
              <a:t> </a:t>
            </a:r>
            <a:r>
              <a:rPr lang="en-US" sz="2400" i="1" u="sng" dirty="0"/>
              <a:t>NGOẠI LỆ</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mà</a:t>
            </a:r>
            <a:r>
              <a:rPr lang="en-US" sz="2400" dirty="0"/>
              <a:t> Use Case </a:t>
            </a:r>
            <a:r>
              <a:rPr lang="en-US" sz="2400" b="1" dirty="0" err="1"/>
              <a:t>thực</a:t>
            </a:r>
            <a:r>
              <a:rPr lang="en-US" sz="2400" b="1" dirty="0"/>
              <a:t> </a:t>
            </a:r>
            <a:r>
              <a:rPr lang="en-US" sz="2400" b="1" dirty="0" err="1"/>
              <a:t>hiện</a:t>
            </a:r>
            <a:r>
              <a:rPr lang="en-US" sz="2400" b="1" dirty="0"/>
              <a:t> </a:t>
            </a:r>
            <a:r>
              <a:rPr lang="en-US" sz="2400" b="1" dirty="0" err="1"/>
              <a:t>thất</a:t>
            </a:r>
            <a:r>
              <a:rPr lang="en-US" sz="2400" b="1" dirty="0"/>
              <a:t> </a:t>
            </a:r>
            <a:r>
              <a:rPr lang="en-US" sz="2400" b="1" dirty="0" err="1"/>
              <a:t>bại</a:t>
            </a:r>
            <a:r>
              <a:rPr lang="en-US" sz="2400" b="1" dirty="0"/>
              <a:t>.</a:t>
            </a:r>
          </a:p>
          <a:p>
            <a:pPr marL="342900" lvl="0" indent="-342900" algn="just">
              <a:buFont typeface="Arial" panose="020B0604020202020204" pitchFamily="34" charset="0"/>
              <a:buChar char="•"/>
            </a:pPr>
            <a:endParaRPr lang="en-US" sz="2400" b="1" dirty="0"/>
          </a:p>
          <a:p>
            <a:pPr algn="just"/>
            <a:r>
              <a:rPr lang="en-US" sz="2400" b="1" dirty="0"/>
              <a:t>3.  Additional Information</a:t>
            </a:r>
          </a:p>
          <a:p>
            <a:pPr marL="342900" lvl="0" indent="-342900" algn="just">
              <a:buFont typeface="Arial" panose="020B0604020202020204" pitchFamily="34" charset="0"/>
              <a:buChar char="•"/>
            </a:pPr>
            <a:r>
              <a:rPr lang="en-US" sz="2400" b="1" dirty="0"/>
              <a:t>Business Rule: </a:t>
            </a:r>
            <a:r>
              <a:rPr lang="en-US" sz="2400" dirty="0" err="1"/>
              <a:t>các</a:t>
            </a:r>
            <a:r>
              <a:rPr lang="en-US" sz="2400" dirty="0"/>
              <a:t> </a:t>
            </a:r>
            <a:r>
              <a:rPr lang="en-US" sz="2400" dirty="0" err="1"/>
              <a:t>quy</a:t>
            </a:r>
            <a:r>
              <a:rPr lang="en-US" sz="2400" dirty="0"/>
              <a:t> </a:t>
            </a:r>
            <a:r>
              <a:rPr lang="en-US" sz="2400" dirty="0" err="1"/>
              <a:t>định</a:t>
            </a:r>
            <a:r>
              <a:rPr lang="en-US" sz="2400" dirty="0"/>
              <a:t> </a:t>
            </a:r>
            <a:r>
              <a:rPr lang="en-US" sz="2400" dirty="0" err="1"/>
              <a:t>về</a:t>
            </a:r>
            <a:r>
              <a:rPr lang="en-US" sz="2400" dirty="0"/>
              <a:t> </a:t>
            </a:r>
            <a:r>
              <a:rPr lang="en-US" sz="2400" dirty="0" err="1"/>
              <a:t>mặt</a:t>
            </a:r>
            <a:r>
              <a:rPr lang="en-US" sz="2400" dirty="0"/>
              <a:t> Business </a:t>
            </a:r>
            <a:r>
              <a:rPr lang="en-US" sz="2400" dirty="0" err="1"/>
              <a:t>mà</a:t>
            </a:r>
            <a:r>
              <a:rPr lang="en-US" sz="2400" dirty="0"/>
              <a:t> </a:t>
            </a:r>
            <a:r>
              <a:rPr lang="en-US" sz="2400" dirty="0" err="1"/>
              <a:t>hệ</a:t>
            </a:r>
            <a:r>
              <a:rPr lang="en-US" sz="2400" dirty="0"/>
              <a:t> </a:t>
            </a:r>
            <a:r>
              <a:rPr lang="en-US" sz="2400" dirty="0" err="1"/>
              <a:t>thống</a:t>
            </a:r>
            <a:r>
              <a:rPr lang="en-US" sz="2400" dirty="0"/>
              <a:t> </a:t>
            </a:r>
            <a:r>
              <a:rPr lang="en-US" sz="2400" dirty="0" err="1"/>
              <a:t>bắt</a:t>
            </a:r>
            <a:r>
              <a:rPr lang="en-US" sz="2400" dirty="0"/>
              <a:t> </a:t>
            </a:r>
            <a:r>
              <a:rPr lang="en-US" sz="2400" dirty="0" err="1"/>
              <a:t>buộc</a:t>
            </a:r>
            <a:r>
              <a:rPr lang="en-US" sz="2400" dirty="0"/>
              <a:t> </a:t>
            </a:r>
            <a:r>
              <a:rPr lang="en-US" sz="2400" dirty="0" err="1"/>
              <a:t>phải</a:t>
            </a:r>
            <a:r>
              <a:rPr lang="en-US" sz="2400" dirty="0"/>
              <a:t> </a:t>
            </a:r>
            <a:r>
              <a:rPr lang="en-US" sz="2400" dirty="0" err="1"/>
              <a:t>tuân</a:t>
            </a:r>
            <a:r>
              <a:rPr lang="en-US" sz="2400" dirty="0"/>
              <a:t> </a:t>
            </a:r>
            <a:r>
              <a:rPr lang="en-US" sz="2400" dirty="0" err="1"/>
              <a:t>theo</a:t>
            </a:r>
            <a:r>
              <a:rPr lang="en-US" sz="2400" dirty="0"/>
              <a:t>, </a:t>
            </a:r>
            <a:r>
              <a:rPr lang="en-US" sz="2400" dirty="0" err="1"/>
              <a:t>làm</a:t>
            </a:r>
            <a:r>
              <a:rPr lang="en-US" sz="2400" dirty="0"/>
              <a:t> </a:t>
            </a:r>
            <a:r>
              <a:rPr lang="en-US" sz="2400" dirty="0" err="1"/>
              <a:t>theo.</a:t>
            </a:r>
            <a:endParaRPr lang="en-US" sz="2400" dirty="0"/>
          </a:p>
          <a:p>
            <a:pPr marL="342900" indent="-342900">
              <a:buFont typeface="Arial" panose="020B0604020202020204" pitchFamily="34" charset="0"/>
              <a:buChar char="•"/>
            </a:pPr>
            <a:r>
              <a:rPr lang="en-US" sz="2400" b="1" dirty="0"/>
              <a:t>Non-</a:t>
            </a:r>
            <a:r>
              <a:rPr lang="en-US" sz="2400" b="1" dirty="0" err="1"/>
              <a:t>Funtional</a:t>
            </a:r>
            <a:r>
              <a:rPr lang="en-US" sz="2400" b="1" dirty="0"/>
              <a:t> Requirement:</a:t>
            </a:r>
          </a:p>
          <a:p>
            <a:pPr lvl="0" algn="just"/>
            <a:endParaRPr lang="en-US" sz="2400" dirty="0"/>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79</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User case</a:t>
            </a:r>
            <a:endParaRPr spc="160" dirty="0"/>
          </a:p>
        </p:txBody>
      </p:sp>
    </p:spTree>
    <p:extLst>
      <p:ext uri="{BB962C8B-B14F-4D97-AF65-F5344CB8AC3E}">
        <p14:creationId xmlns:p14="http://schemas.microsoft.com/office/powerpoint/2010/main" val="124687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Câu</a:t>
            </a:r>
            <a:r>
              <a:rPr lang="en-US" b="1" dirty="0">
                <a:solidFill>
                  <a:srgbClr val="0070C0"/>
                </a:solidFill>
              </a:rPr>
              <a:t> </a:t>
            </a:r>
            <a:r>
              <a:rPr lang="en-US" b="1" dirty="0" err="1">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Hướng</a:t>
            </a:r>
            <a:r>
              <a:rPr lang="en-US" sz="3600" b="1" dirty="0"/>
              <a:t> </a:t>
            </a:r>
            <a:r>
              <a:rPr lang="en-US" sz="3600" b="1" dirty="0" err="1"/>
              <a:t>đối</a:t>
            </a:r>
            <a:r>
              <a:rPr lang="en-US" sz="3600" b="1" dirty="0"/>
              <a:t> </a:t>
            </a:r>
            <a:r>
              <a:rPr lang="en-US" sz="3600" b="1" dirty="0" err="1"/>
              <a:t>tượng</a:t>
            </a:r>
            <a:r>
              <a:rPr lang="en-US" sz="3600" b="1" dirty="0"/>
              <a:t>?</a:t>
            </a:r>
          </a:p>
          <a:p>
            <a:pPr marL="514350" indent="-514350" algn="just">
              <a:buFont typeface="+mj-lt"/>
              <a:buAutoNum type="arabicPeriod"/>
              <a:defRPr/>
            </a:pPr>
            <a:r>
              <a:rPr lang="en-US" sz="3600" b="1" dirty="0" err="1"/>
              <a:t>Đặc</a:t>
            </a:r>
            <a:r>
              <a:rPr lang="en-US" sz="3600" b="1" dirty="0"/>
              <a:t> </a:t>
            </a:r>
            <a:r>
              <a:rPr lang="en-US" sz="3600" b="1" dirty="0" err="1"/>
              <a:t>điểm</a:t>
            </a:r>
            <a:r>
              <a:rPr lang="en-US" sz="3600" b="1" dirty="0"/>
              <a:t> </a:t>
            </a:r>
            <a:r>
              <a:rPr lang="en-US" sz="3600" b="1" dirty="0" err="1"/>
              <a:t>chính</a:t>
            </a:r>
            <a:r>
              <a:rPr lang="en-US" sz="3600" b="1" dirty="0"/>
              <a:t>?</a:t>
            </a:r>
          </a:p>
          <a:p>
            <a:pPr marL="514350" indent="-514350" algn="just">
              <a:buFont typeface="+mj-lt"/>
              <a:buAutoNum type="arabicPeriod"/>
              <a:defRPr/>
            </a:pPr>
            <a:r>
              <a:rPr lang="en-US" sz="3600" b="1" dirty="0"/>
              <a:t>UML?</a:t>
            </a:r>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8</a:t>
            </a:fld>
            <a:endParaRPr lang="en-US" dirty="0">
              <a:solidFill>
                <a:srgbClr val="7F7F7F"/>
              </a:solidFill>
            </a:endParaRPr>
          </a:p>
        </p:txBody>
      </p:sp>
    </p:spTree>
    <p:extLst>
      <p:ext uri="{BB962C8B-B14F-4D97-AF65-F5344CB8AC3E}">
        <p14:creationId xmlns:p14="http://schemas.microsoft.com/office/powerpoint/2010/main" val="37780665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80</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User case</a:t>
            </a:r>
            <a:endParaRPr spc="160" dirty="0"/>
          </a:p>
        </p:txBody>
      </p:sp>
      <p:pic>
        <p:nvPicPr>
          <p:cNvPr id="5" name="Picture 4" descr="Ví dụ về một Use Case Diagram, ở dưới sẽ là Use Case Specification"/>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94388"/>
            <a:ext cx="8686800" cy="4876800"/>
          </a:xfrm>
          <a:prstGeom prst="rect">
            <a:avLst/>
          </a:prstGeom>
          <a:noFill/>
          <a:ln>
            <a:noFill/>
          </a:ln>
        </p:spPr>
      </p:pic>
    </p:spTree>
    <p:extLst>
      <p:ext uri="{BB962C8B-B14F-4D97-AF65-F5344CB8AC3E}">
        <p14:creationId xmlns:p14="http://schemas.microsoft.com/office/powerpoint/2010/main" val="708671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81</a:t>
            </a:fld>
            <a:endParaRPr spc="-90" dirty="0"/>
          </a:p>
        </p:txBody>
      </p:sp>
      <p:sp>
        <p:nvSpPr>
          <p:cNvPr id="3" name="object 3"/>
          <p:cNvSpPr txBox="1">
            <a:spLocks noGrp="1"/>
          </p:cNvSpPr>
          <p:nvPr>
            <p:ph type="title"/>
          </p:nvPr>
        </p:nvSpPr>
        <p:spPr>
          <a:xfrm>
            <a:off x="304800" y="457200"/>
            <a:ext cx="2667000" cy="1121461"/>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a:t>
            </a:r>
            <a:br>
              <a:rPr lang="en-US" spc="100" dirty="0"/>
            </a:br>
            <a:r>
              <a:rPr lang="en-US" spc="100" dirty="0"/>
              <a:t>User case</a:t>
            </a:r>
            <a:endParaRPr spc="160" dirty="0"/>
          </a:p>
        </p:txBody>
      </p:sp>
      <p:pic>
        <p:nvPicPr>
          <p:cNvPr id="2" name="Picture 1"/>
          <p:cNvPicPr>
            <a:picLocks noChangeAspect="1"/>
          </p:cNvPicPr>
          <p:nvPr/>
        </p:nvPicPr>
        <p:blipFill>
          <a:blip r:embed="rId2"/>
          <a:stretch>
            <a:fillRect/>
          </a:stretch>
        </p:blipFill>
        <p:spPr>
          <a:xfrm>
            <a:off x="3886200" y="123245"/>
            <a:ext cx="6307761" cy="6553200"/>
          </a:xfrm>
          <a:prstGeom prst="rect">
            <a:avLst/>
          </a:prstGeom>
        </p:spPr>
      </p:pic>
    </p:spTree>
    <p:extLst>
      <p:ext uri="{BB962C8B-B14F-4D97-AF65-F5344CB8AC3E}">
        <p14:creationId xmlns:p14="http://schemas.microsoft.com/office/powerpoint/2010/main" val="41181853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82</a:t>
            </a:fld>
            <a:endParaRPr spc="-90" dirty="0"/>
          </a:p>
        </p:txBody>
      </p:sp>
      <p:sp>
        <p:nvSpPr>
          <p:cNvPr id="3" name="object 3"/>
          <p:cNvSpPr txBox="1">
            <a:spLocks noGrp="1"/>
          </p:cNvSpPr>
          <p:nvPr>
            <p:ph type="title"/>
          </p:nvPr>
        </p:nvSpPr>
        <p:spPr>
          <a:xfrm>
            <a:off x="304800" y="457200"/>
            <a:ext cx="2667000" cy="1121461"/>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err="1"/>
              <a:t>tả</a:t>
            </a:r>
            <a:r>
              <a:rPr lang="en-US" spc="100"/>
              <a:t> </a:t>
            </a:r>
            <a:br>
              <a:rPr lang="en-US" spc="100"/>
            </a:br>
            <a:r>
              <a:rPr lang="en-US" spc="100"/>
              <a:t>User </a:t>
            </a:r>
            <a:r>
              <a:rPr lang="en-US" spc="100" dirty="0"/>
              <a:t>case</a:t>
            </a:r>
            <a:endParaRPr spc="160" dirty="0"/>
          </a:p>
        </p:txBody>
      </p:sp>
      <p:pic>
        <p:nvPicPr>
          <p:cNvPr id="5" name="Picture 4"/>
          <p:cNvPicPr>
            <a:picLocks noChangeAspect="1"/>
          </p:cNvPicPr>
          <p:nvPr/>
        </p:nvPicPr>
        <p:blipFill>
          <a:blip r:embed="rId2"/>
          <a:stretch>
            <a:fillRect/>
          </a:stretch>
        </p:blipFill>
        <p:spPr>
          <a:xfrm>
            <a:off x="3627572" y="112806"/>
            <a:ext cx="6810347" cy="6283434"/>
          </a:xfrm>
          <a:prstGeom prst="rect">
            <a:avLst/>
          </a:prstGeom>
        </p:spPr>
      </p:pic>
    </p:spTree>
    <p:extLst>
      <p:ext uri="{BB962C8B-B14F-4D97-AF65-F5344CB8AC3E}">
        <p14:creationId xmlns:p14="http://schemas.microsoft.com/office/powerpoint/2010/main" val="24898335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83</a:t>
            </a:fld>
            <a:endParaRPr spc="-90" dirty="0"/>
          </a:p>
        </p:txBody>
      </p:sp>
      <p:sp>
        <p:nvSpPr>
          <p:cNvPr id="3" name="object 3"/>
          <p:cNvSpPr txBox="1">
            <a:spLocks noGrp="1"/>
          </p:cNvSpPr>
          <p:nvPr>
            <p:ph type="title"/>
          </p:nvPr>
        </p:nvSpPr>
        <p:spPr>
          <a:xfrm>
            <a:off x="2971800" y="381000"/>
            <a:ext cx="6248400" cy="567463"/>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User case</a:t>
            </a:r>
            <a:endParaRPr spc="160" dirty="0"/>
          </a:p>
        </p:txBody>
      </p:sp>
      <p:sp>
        <p:nvSpPr>
          <p:cNvPr id="2" name="Rectangle 1"/>
          <p:cNvSpPr/>
          <p:nvPr/>
        </p:nvSpPr>
        <p:spPr>
          <a:xfrm>
            <a:off x="1438552" y="1295400"/>
            <a:ext cx="10143848" cy="4832092"/>
          </a:xfrm>
          <a:prstGeom prst="rect">
            <a:avLst/>
          </a:prstGeom>
        </p:spPr>
        <p:txBody>
          <a:bodyPr wrap="square">
            <a:spAutoFit/>
          </a:bodyPr>
          <a:lstStyle/>
          <a:p>
            <a:r>
              <a:rPr lang="en-US" sz="2800" b="1" dirty="0">
                <a:solidFill>
                  <a:srgbClr val="333333"/>
                </a:solidFill>
                <a:latin typeface="Segoe UI" panose="020B0502040204020203" pitchFamily="34" charset="0"/>
                <a:ea typeface="Calibri" panose="020F0502020204030204" pitchFamily="34" charset="0"/>
              </a:rPr>
              <a:t>1. </a:t>
            </a:r>
            <a:r>
              <a:rPr lang="en-US" sz="2800" b="1" dirty="0" err="1">
                <a:solidFill>
                  <a:srgbClr val="333333"/>
                </a:solidFill>
                <a:latin typeface="Segoe UI" panose="020B0502040204020203" pitchFamily="34" charset="0"/>
                <a:ea typeface="Calibri" panose="020F0502020204030204" pitchFamily="34" charset="0"/>
              </a:rPr>
              <a:t>Phân</a:t>
            </a:r>
            <a:r>
              <a:rPr lang="en-US" sz="2800" b="1" dirty="0">
                <a:solidFill>
                  <a:srgbClr val="333333"/>
                </a:solidFill>
                <a:latin typeface="Segoe UI" panose="020B0502040204020203" pitchFamily="34" charset="0"/>
                <a:ea typeface="Calibri" panose="020F0502020204030204" pitchFamily="34" charset="0"/>
              </a:rPr>
              <a:t> </a:t>
            </a:r>
            <a:r>
              <a:rPr lang="en-US" sz="2800" b="1" dirty="0" err="1">
                <a:solidFill>
                  <a:srgbClr val="333333"/>
                </a:solidFill>
                <a:latin typeface="Segoe UI" panose="020B0502040204020203" pitchFamily="34" charset="0"/>
                <a:ea typeface="Calibri" panose="020F0502020204030204" pitchFamily="34" charset="0"/>
              </a:rPr>
              <a:t>biệt</a:t>
            </a:r>
            <a:r>
              <a:rPr lang="en-US" sz="2800" b="1" dirty="0">
                <a:solidFill>
                  <a:srgbClr val="333333"/>
                </a:solidFill>
                <a:latin typeface="Segoe UI" panose="020B0502040204020203" pitchFamily="34" charset="0"/>
                <a:ea typeface="Calibri" panose="020F0502020204030204" pitchFamily="34" charset="0"/>
              </a:rPr>
              <a:t> Trigger </a:t>
            </a:r>
            <a:r>
              <a:rPr lang="en-US" sz="2800" b="1" dirty="0" err="1">
                <a:solidFill>
                  <a:srgbClr val="333333"/>
                </a:solidFill>
                <a:latin typeface="Segoe UI" panose="020B0502040204020203" pitchFamily="34" charset="0"/>
                <a:ea typeface="Calibri" panose="020F0502020204030204" pitchFamily="34" charset="0"/>
              </a:rPr>
              <a:t>và</a:t>
            </a:r>
            <a:r>
              <a:rPr lang="en-US" sz="2800" b="1" dirty="0">
                <a:solidFill>
                  <a:srgbClr val="333333"/>
                </a:solidFill>
                <a:latin typeface="Segoe UI" panose="020B0502040204020203" pitchFamily="34" charset="0"/>
                <a:ea typeface="Calibri" panose="020F0502020204030204" pitchFamily="34" charset="0"/>
              </a:rPr>
              <a:t> Pre-Condition</a:t>
            </a:r>
          </a:p>
          <a:p>
            <a:pPr marL="457200" indent="-457200" algn="just">
              <a:buFont typeface="Arial" panose="020B0604020202020204" pitchFamily="34" charset="0"/>
              <a:buChar char="•"/>
            </a:pPr>
            <a:r>
              <a:rPr lang="en-US" sz="2800" dirty="0"/>
              <a:t>Trigger </a:t>
            </a:r>
            <a:r>
              <a:rPr lang="en-US" sz="2800" dirty="0" err="1"/>
              <a:t>nghĩa</a:t>
            </a:r>
            <a:r>
              <a:rPr lang="en-US" sz="2800" dirty="0"/>
              <a:t> </a:t>
            </a:r>
            <a:r>
              <a:rPr lang="en-US" sz="2800" dirty="0" err="1"/>
              <a:t>là</a:t>
            </a:r>
            <a:r>
              <a:rPr lang="en-US" sz="2800" dirty="0"/>
              <a:t> </a:t>
            </a:r>
            <a:r>
              <a:rPr lang="en-US" sz="2800" dirty="0" err="1"/>
              <a:t>một</a:t>
            </a:r>
            <a:r>
              <a:rPr lang="en-US" sz="2800" dirty="0"/>
              <a:t> </a:t>
            </a:r>
            <a:r>
              <a:rPr lang="en-US" sz="2800" dirty="0" err="1"/>
              <a:t>thứ</a:t>
            </a:r>
            <a:r>
              <a:rPr lang="en-US" sz="2800" dirty="0"/>
              <a:t> </a:t>
            </a:r>
            <a:r>
              <a:rPr lang="en-US" sz="2800" dirty="0" err="1"/>
              <a:t>gì</a:t>
            </a:r>
            <a:r>
              <a:rPr lang="en-US" sz="2800" dirty="0"/>
              <a:t> </a:t>
            </a:r>
            <a:r>
              <a:rPr lang="en-US" sz="2800" dirty="0" err="1"/>
              <a:t>đó</a:t>
            </a:r>
            <a:r>
              <a:rPr lang="en-US" sz="2800" dirty="0"/>
              <a:t> </a:t>
            </a:r>
            <a:r>
              <a:rPr lang="en-US" sz="2800" dirty="0" err="1"/>
              <a:t>để</a:t>
            </a:r>
            <a:r>
              <a:rPr lang="en-US" sz="2800" dirty="0"/>
              <a:t> </a:t>
            </a:r>
            <a:r>
              <a:rPr lang="en-US" sz="2800" b="1" dirty="0" err="1"/>
              <a:t>kích</a:t>
            </a:r>
            <a:r>
              <a:rPr lang="en-US" sz="2800" b="1" dirty="0"/>
              <a:t> </a:t>
            </a:r>
            <a:r>
              <a:rPr lang="en-US" sz="2800" b="1" dirty="0" err="1"/>
              <a:t>hoạt</a:t>
            </a:r>
            <a:r>
              <a:rPr lang="en-US" sz="2800" dirty="0"/>
              <a:t> </a:t>
            </a:r>
            <a:r>
              <a:rPr lang="en-US" sz="2800" dirty="0" err="1"/>
              <a:t>cho</a:t>
            </a:r>
            <a:r>
              <a:rPr lang="en-US" sz="2800" dirty="0"/>
              <a:t> Use Case </a:t>
            </a:r>
            <a:r>
              <a:rPr lang="en-US" sz="2800" dirty="0" err="1"/>
              <a:t>chạy</a:t>
            </a:r>
            <a:r>
              <a:rPr lang="en-US" sz="2800" dirty="0"/>
              <a:t>, </a:t>
            </a:r>
            <a:r>
              <a:rPr lang="en-US" sz="2800" b="1" dirty="0" err="1"/>
              <a:t>khởi</a:t>
            </a:r>
            <a:r>
              <a:rPr lang="en-US" sz="2800" b="1" dirty="0"/>
              <a:t> </a:t>
            </a:r>
            <a:r>
              <a:rPr lang="en-US" sz="2800" b="1" dirty="0" err="1"/>
              <a:t>xướng</a:t>
            </a:r>
            <a:r>
              <a:rPr lang="en-US" sz="2800" dirty="0"/>
              <a:t> </a:t>
            </a:r>
            <a:r>
              <a:rPr lang="en-US" sz="2800" dirty="0" err="1"/>
              <a:t>cho</a:t>
            </a:r>
            <a:r>
              <a:rPr lang="en-US" sz="2800" dirty="0"/>
              <a:t> Use Case </a:t>
            </a:r>
            <a:r>
              <a:rPr lang="en-US" sz="2800" dirty="0" err="1"/>
              <a:t>chạy</a:t>
            </a:r>
            <a:r>
              <a:rPr lang="en-US" sz="2800" dirty="0"/>
              <a:t>. </a:t>
            </a:r>
            <a:r>
              <a:rPr lang="en-US" sz="2800" dirty="0" err="1"/>
              <a:t>Còn</a:t>
            </a:r>
            <a:r>
              <a:rPr lang="en-US" sz="2800" dirty="0"/>
              <a:t> Pre-Condition </a:t>
            </a:r>
            <a:r>
              <a:rPr lang="en-US" sz="2800" dirty="0" err="1"/>
              <a:t>nghĩa</a:t>
            </a:r>
            <a:r>
              <a:rPr lang="en-US" sz="2800" dirty="0"/>
              <a:t> </a:t>
            </a:r>
            <a:r>
              <a:rPr lang="en-US" sz="2800" dirty="0" err="1"/>
              <a:t>là</a:t>
            </a:r>
            <a:r>
              <a:rPr lang="en-US" sz="2800" dirty="0"/>
              <a:t> </a:t>
            </a:r>
            <a:r>
              <a:rPr lang="en-US" sz="2800" dirty="0" err="1"/>
              <a:t>một</a:t>
            </a:r>
            <a:r>
              <a:rPr lang="en-US" sz="2800" dirty="0"/>
              <a:t> </a:t>
            </a:r>
            <a:r>
              <a:rPr lang="en-US" sz="2800" dirty="0" err="1"/>
              <a:t>thứ</a:t>
            </a:r>
            <a:r>
              <a:rPr lang="en-US" sz="2800" dirty="0"/>
              <a:t> </a:t>
            </a:r>
            <a:r>
              <a:rPr lang="en-US" sz="2800" dirty="0" err="1"/>
              <a:t>gì</a:t>
            </a:r>
            <a:r>
              <a:rPr lang="en-US" sz="2800" dirty="0"/>
              <a:t> </a:t>
            </a:r>
            <a:r>
              <a:rPr lang="en-US" sz="2800" dirty="0" err="1"/>
              <a:t>đó</a:t>
            </a:r>
            <a:r>
              <a:rPr lang="en-US" sz="2800" dirty="0"/>
              <a:t>, </a:t>
            </a:r>
            <a:r>
              <a:rPr lang="en-US" sz="2800" dirty="0" err="1"/>
              <a:t>mà</a:t>
            </a:r>
            <a:r>
              <a:rPr lang="en-US" sz="2800" dirty="0"/>
              <a:t> </a:t>
            </a:r>
            <a:r>
              <a:rPr lang="en-US" sz="2800" b="1" dirty="0" err="1"/>
              <a:t>phải</a:t>
            </a:r>
            <a:r>
              <a:rPr lang="en-US" sz="2800" b="1" dirty="0"/>
              <a:t> </a:t>
            </a:r>
            <a:r>
              <a:rPr lang="en-US" sz="2800" b="1" dirty="0" err="1"/>
              <a:t>có</a:t>
            </a:r>
            <a:r>
              <a:rPr lang="en-US" sz="2800" b="1" dirty="0"/>
              <a:t> </a:t>
            </a:r>
            <a:r>
              <a:rPr lang="en-US" sz="2800" b="1" dirty="0" err="1"/>
              <a:t>nó</a:t>
            </a:r>
            <a:r>
              <a:rPr lang="en-US" sz="2800" dirty="0"/>
              <a:t> </a:t>
            </a:r>
            <a:r>
              <a:rPr lang="en-US" sz="2800" dirty="0" err="1"/>
              <a:t>thì</a:t>
            </a:r>
            <a:r>
              <a:rPr lang="en-US" sz="2800" dirty="0"/>
              <a:t> </a:t>
            </a:r>
            <a:r>
              <a:rPr lang="en-US" sz="2800" b="1" dirty="0"/>
              <a:t>Use Case </a:t>
            </a:r>
            <a:r>
              <a:rPr lang="en-US" sz="2800" b="1" dirty="0" err="1"/>
              <a:t>mới</a:t>
            </a:r>
            <a:r>
              <a:rPr lang="en-US" sz="2800" b="1" dirty="0"/>
              <a:t> </a:t>
            </a:r>
            <a:r>
              <a:rPr lang="en-US" sz="2800" b="1" dirty="0" err="1"/>
              <a:t>chạy</a:t>
            </a:r>
            <a:r>
              <a:rPr lang="en-US" sz="2800" dirty="0"/>
              <a:t> </a:t>
            </a:r>
            <a:r>
              <a:rPr lang="en-US" sz="2800" dirty="0" err="1"/>
              <a:t>được</a:t>
            </a:r>
            <a:r>
              <a:rPr lang="en-US" sz="2800" dirty="0"/>
              <a:t>.</a:t>
            </a:r>
          </a:p>
          <a:p>
            <a:pPr marL="457200" indent="-457200" algn="just">
              <a:buFont typeface="Arial" panose="020B0604020202020204" pitchFamily="34" charset="0"/>
              <a:buChar char="•"/>
            </a:pPr>
            <a:r>
              <a:rPr lang="en-US" sz="2800" dirty="0"/>
              <a:t>Use Case </a:t>
            </a:r>
            <a:r>
              <a:rPr lang="en-US" sz="2800" dirty="0" err="1"/>
              <a:t>có</a:t>
            </a:r>
            <a:r>
              <a:rPr lang="en-US" sz="2800" dirty="0"/>
              <a:t> </a:t>
            </a:r>
            <a:r>
              <a:rPr lang="en-US" sz="2800" dirty="0" err="1"/>
              <a:t>thể</a:t>
            </a:r>
            <a:r>
              <a:rPr lang="en-US" sz="2800" dirty="0"/>
              <a:t> </a:t>
            </a:r>
            <a:r>
              <a:rPr lang="en-US" sz="2800" dirty="0" err="1"/>
              <a:t>có</a:t>
            </a:r>
            <a:r>
              <a:rPr lang="en-US" sz="2800" dirty="0"/>
              <a:t> Pre-Condition </a:t>
            </a:r>
            <a:r>
              <a:rPr lang="en-US" sz="2800" dirty="0" err="1"/>
              <a:t>hoặc</a:t>
            </a:r>
            <a:r>
              <a:rPr lang="en-US" sz="2800" dirty="0"/>
              <a:t> </a:t>
            </a:r>
            <a:r>
              <a:rPr lang="en-US" sz="2800" dirty="0" err="1"/>
              <a:t>không</a:t>
            </a:r>
            <a:r>
              <a:rPr lang="en-US" sz="2800" dirty="0"/>
              <a:t>, </a:t>
            </a:r>
            <a:r>
              <a:rPr lang="en-US" sz="2800" dirty="0" err="1"/>
              <a:t>nhưng</a:t>
            </a:r>
            <a:r>
              <a:rPr lang="en-US" sz="2800" dirty="0"/>
              <a:t> Trigger </a:t>
            </a:r>
            <a:r>
              <a:rPr lang="en-US" sz="2800" dirty="0" err="1"/>
              <a:t>thì</a:t>
            </a:r>
            <a:r>
              <a:rPr lang="en-US" sz="2800" dirty="0"/>
              <a:t> </a:t>
            </a:r>
            <a:r>
              <a:rPr lang="en-US" sz="2800" dirty="0" err="1"/>
              <a:t>thường</a:t>
            </a:r>
            <a:r>
              <a:rPr lang="en-US" sz="2800" dirty="0"/>
              <a:t> </a:t>
            </a:r>
            <a:r>
              <a:rPr lang="en-US" sz="2800" dirty="0" err="1"/>
              <a:t>phải</a:t>
            </a:r>
            <a:r>
              <a:rPr lang="en-US" sz="2800" dirty="0"/>
              <a:t> </a:t>
            </a:r>
            <a:r>
              <a:rPr lang="en-US" sz="2800" dirty="0" err="1"/>
              <a:t>có</a:t>
            </a:r>
            <a:r>
              <a:rPr lang="en-US" sz="2800" dirty="0"/>
              <a:t>.</a:t>
            </a:r>
          </a:p>
          <a:p>
            <a:pPr marL="457200" indent="-457200" algn="just">
              <a:buFont typeface="Arial" panose="020B0604020202020204" pitchFamily="34" charset="0"/>
              <a:buChar char="•"/>
            </a:pPr>
            <a:endParaRPr lang="en-US" sz="2800" dirty="0"/>
          </a:p>
          <a:p>
            <a:pPr algn="just"/>
            <a:r>
              <a:rPr lang="en-US" sz="2800" b="1" dirty="0">
                <a:solidFill>
                  <a:srgbClr val="333333"/>
                </a:solidFill>
                <a:latin typeface="Segoe UI" panose="020B0502040204020203" pitchFamily="34" charset="0"/>
                <a:ea typeface="Calibri" panose="020F0502020204030204" pitchFamily="34" charset="0"/>
              </a:rPr>
              <a:t>2. </a:t>
            </a:r>
            <a:r>
              <a:rPr lang="en-US" sz="2800" b="1" dirty="0" err="1">
                <a:solidFill>
                  <a:srgbClr val="333333"/>
                </a:solidFill>
                <a:latin typeface="Segoe UI" panose="020B0502040204020203" pitchFamily="34" charset="0"/>
                <a:ea typeface="Calibri" panose="020F0502020204030204" pitchFamily="34" charset="0"/>
              </a:rPr>
              <a:t>Phân</a:t>
            </a:r>
            <a:r>
              <a:rPr lang="en-US" sz="2800" b="1" dirty="0">
                <a:solidFill>
                  <a:srgbClr val="333333"/>
                </a:solidFill>
                <a:latin typeface="Segoe UI" panose="020B0502040204020203" pitchFamily="34" charset="0"/>
                <a:ea typeface="Calibri" panose="020F0502020204030204" pitchFamily="34" charset="0"/>
              </a:rPr>
              <a:t> </a:t>
            </a:r>
            <a:r>
              <a:rPr lang="en-US" sz="2800" b="1" dirty="0" err="1">
                <a:solidFill>
                  <a:srgbClr val="333333"/>
                </a:solidFill>
                <a:latin typeface="Segoe UI" panose="020B0502040204020203" pitchFamily="34" charset="0"/>
                <a:ea typeface="Calibri" panose="020F0502020204030204" pitchFamily="34" charset="0"/>
              </a:rPr>
              <a:t>biệt</a:t>
            </a:r>
            <a:r>
              <a:rPr lang="en-US" sz="2800" b="1" dirty="0">
                <a:solidFill>
                  <a:srgbClr val="333333"/>
                </a:solidFill>
                <a:latin typeface="Segoe UI" panose="020B0502040204020203" pitchFamily="34" charset="0"/>
                <a:ea typeface="Calibri" panose="020F0502020204030204" pitchFamily="34" charset="0"/>
              </a:rPr>
              <a:t> Alternative Flow </a:t>
            </a:r>
            <a:r>
              <a:rPr lang="en-US" sz="2800" b="1" dirty="0" err="1">
                <a:solidFill>
                  <a:srgbClr val="333333"/>
                </a:solidFill>
                <a:latin typeface="Segoe UI" panose="020B0502040204020203" pitchFamily="34" charset="0"/>
                <a:ea typeface="Calibri" panose="020F0502020204030204" pitchFamily="34" charset="0"/>
              </a:rPr>
              <a:t>và</a:t>
            </a:r>
            <a:r>
              <a:rPr lang="en-US" sz="2800" b="1" dirty="0">
                <a:solidFill>
                  <a:srgbClr val="333333"/>
                </a:solidFill>
                <a:latin typeface="Segoe UI" panose="020B0502040204020203" pitchFamily="34" charset="0"/>
                <a:ea typeface="Calibri" panose="020F0502020204030204" pitchFamily="34" charset="0"/>
              </a:rPr>
              <a:t> Exception Flow</a:t>
            </a:r>
          </a:p>
          <a:p>
            <a:pPr marL="514350" indent="-514350">
              <a:buFont typeface="Arial" panose="020B0604020202020204" pitchFamily="34" charset="0"/>
              <a:buChar char="•"/>
            </a:pPr>
            <a:endParaRPr lang="en-US" sz="2800" b="1" dirty="0">
              <a:solidFill>
                <a:srgbClr val="333333"/>
              </a:solidFill>
              <a:latin typeface="Segoe UI" panose="020B0502040204020203" pitchFamily="34" charset="0"/>
            </a:endParaRPr>
          </a:p>
          <a:p>
            <a:pPr marL="514350" indent="-514350">
              <a:buFont typeface="Arial" panose="020B0604020202020204" pitchFamily="34" charset="0"/>
              <a:buChar char="•"/>
            </a:pPr>
            <a:endParaRPr lang="en-US" sz="2800" b="1" dirty="0"/>
          </a:p>
        </p:txBody>
      </p:sp>
    </p:spTree>
    <p:extLst>
      <p:ext uri="{BB962C8B-B14F-4D97-AF65-F5344CB8AC3E}">
        <p14:creationId xmlns:p14="http://schemas.microsoft.com/office/powerpoint/2010/main" val="41387619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84</a:t>
            </a:fld>
            <a:endParaRPr spc="-90" dirty="0"/>
          </a:p>
        </p:txBody>
      </p:sp>
      <p:sp>
        <p:nvSpPr>
          <p:cNvPr id="3" name="object 3"/>
          <p:cNvSpPr txBox="1">
            <a:spLocks noGrp="1"/>
          </p:cNvSpPr>
          <p:nvPr>
            <p:ph type="title"/>
          </p:nvPr>
        </p:nvSpPr>
        <p:spPr>
          <a:xfrm>
            <a:off x="2971800" y="381000"/>
            <a:ext cx="6248400" cy="567463"/>
          </a:xfrm>
          <a:prstGeom prst="rect">
            <a:avLst/>
          </a:prstGeom>
        </p:spPr>
        <p:txBody>
          <a:bodyPr vert="horz" wrap="square" lIns="0" tIns="13335" rIns="0" bIns="0" rtlCol="0" anchor="t">
            <a:spAutoFit/>
          </a:bodyPr>
          <a:lstStyle/>
          <a:p>
            <a:pPr marL="12700">
              <a:spcBef>
                <a:spcPts val="105"/>
              </a:spcBef>
            </a:pPr>
            <a:r>
              <a:rPr lang="en-US" spc="100" dirty="0" err="1"/>
              <a:t>Đặc</a:t>
            </a:r>
            <a:r>
              <a:rPr lang="en-US" spc="100" dirty="0"/>
              <a:t> </a:t>
            </a:r>
            <a:r>
              <a:rPr lang="en-US" spc="100" dirty="0" err="1"/>
              <a:t>tả</a:t>
            </a:r>
            <a:r>
              <a:rPr lang="en-US" spc="100" dirty="0"/>
              <a:t> User case</a:t>
            </a:r>
            <a:endParaRPr spc="160" dirty="0"/>
          </a:p>
        </p:txBody>
      </p:sp>
      <p:pic>
        <p:nvPicPr>
          <p:cNvPr id="5" name="Picture 4"/>
          <p:cNvPicPr>
            <a:picLocks noChangeAspect="1"/>
          </p:cNvPicPr>
          <p:nvPr/>
        </p:nvPicPr>
        <p:blipFill>
          <a:blip r:embed="rId2"/>
          <a:stretch>
            <a:fillRect/>
          </a:stretch>
        </p:blipFill>
        <p:spPr>
          <a:xfrm>
            <a:off x="990600" y="1447800"/>
            <a:ext cx="10189902" cy="4267200"/>
          </a:xfrm>
          <a:prstGeom prst="rect">
            <a:avLst/>
          </a:prstGeom>
        </p:spPr>
      </p:pic>
    </p:spTree>
    <p:extLst>
      <p:ext uri="{BB962C8B-B14F-4D97-AF65-F5344CB8AC3E}">
        <p14:creationId xmlns:p14="http://schemas.microsoft.com/office/powerpoint/2010/main" val="19738219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br>
              <a:rPr lang="en-US" sz="4000" b="1" u="sng" dirty="0">
                <a:solidFill>
                  <a:srgbClr val="0070C0"/>
                </a:solidFill>
              </a:rPr>
            </a:br>
            <a:br>
              <a:rPr lang="en-US" sz="4000" b="1" u="sng" dirty="0">
                <a:solidFill>
                  <a:srgbClr val="0070C0"/>
                </a:solidFill>
              </a:rPr>
            </a:br>
            <a:r>
              <a:rPr lang="en-US" sz="4000" b="1" dirty="0">
                <a:solidFill>
                  <a:srgbClr val="0070C0"/>
                </a:solidFill>
              </a:rPr>
              <a:t>BIỂU ĐỒ HOẠT ĐỘNG</a:t>
            </a: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85</a:t>
            </a:fld>
            <a:endParaRPr lang="en-US" dirty="0">
              <a:solidFill>
                <a:srgbClr val="7F7F7F"/>
              </a:solidFill>
            </a:endParaRPr>
          </a:p>
        </p:txBody>
      </p:sp>
    </p:spTree>
    <p:extLst>
      <p:ext uri="{BB962C8B-B14F-4D97-AF65-F5344CB8AC3E}">
        <p14:creationId xmlns:p14="http://schemas.microsoft.com/office/powerpoint/2010/main" val="23386988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86</a:t>
            </a:fld>
            <a:endParaRPr lang="en-US" dirty="0">
              <a:solidFill>
                <a:srgbClr val="7F7F7F"/>
              </a:solidFill>
            </a:endParaRPr>
          </a:p>
        </p:txBody>
      </p:sp>
      <p:pic>
        <p:nvPicPr>
          <p:cNvPr id="1026" name="Picture 2" descr="Activity Diagram in UML Diagram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831" y="927483"/>
            <a:ext cx="9329737" cy="560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9833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78352"/>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1828800" y="1045815"/>
            <a:ext cx="9525000" cy="6214522"/>
          </a:xfrm>
          <a:prstGeom prst="rect">
            <a:avLst/>
          </a:prstGeom>
        </p:spPr>
        <p:txBody>
          <a:bodyPr vert="horz" wrap="square" lIns="0" tIns="12700" rIns="0" bIns="0" rtlCol="0">
            <a:spAutoFit/>
          </a:bodyPr>
          <a:lstStyle/>
          <a:p>
            <a:pPr marL="12065">
              <a:lnSpc>
                <a:spcPts val="2735"/>
              </a:lnSpc>
              <a:spcBef>
                <a:spcPts val="100"/>
              </a:spcBef>
              <a:tabLst>
                <a:tab pos="286385" algn="l"/>
                <a:tab pos="287020" algn="l"/>
              </a:tabLst>
            </a:pPr>
            <a:endParaRPr lang="en-US" sz="2400" dirty="0"/>
          </a:p>
          <a:p>
            <a:pPr marL="12065">
              <a:lnSpc>
                <a:spcPts val="2735"/>
              </a:lnSpc>
              <a:spcBef>
                <a:spcPts val="100"/>
              </a:spcBef>
              <a:tabLst>
                <a:tab pos="286385" algn="l"/>
                <a:tab pos="287020" algn="l"/>
              </a:tabLst>
            </a:pPr>
            <a:r>
              <a:rPr sz="2400" dirty="0" err="1"/>
              <a:t>Biểu</a:t>
            </a:r>
            <a:r>
              <a:rPr sz="2400" dirty="0"/>
              <a:t> đồ hoạt động (Activity Diagram – AD) </a:t>
            </a:r>
            <a:r>
              <a:rPr sz="2400" dirty="0" err="1"/>
              <a:t>được</a:t>
            </a:r>
            <a:r>
              <a:rPr lang="en-US" sz="2400" dirty="0"/>
              <a:t> </a:t>
            </a:r>
            <a:r>
              <a:rPr sz="2400" dirty="0" err="1"/>
              <a:t>sử</a:t>
            </a:r>
            <a:r>
              <a:rPr sz="2400" dirty="0"/>
              <a:t> dụng để mô tả các hoạt động và các hành  động được thực hiện trong một use case</a:t>
            </a:r>
            <a:r>
              <a:rPr lang="en-US" sz="2400" dirty="0"/>
              <a:t>.</a:t>
            </a:r>
          </a:p>
          <a:p>
            <a:pPr marL="286385" marR="446405">
              <a:lnSpc>
                <a:spcPts val="2590"/>
              </a:lnSpc>
              <a:spcBef>
                <a:spcPts val="185"/>
              </a:spcBef>
            </a:pPr>
            <a:endParaRPr lang="en-US" sz="2400" spc="-120" dirty="0">
              <a:solidFill>
                <a:srgbClr val="585858"/>
              </a:solidFill>
              <a:latin typeface="Arial"/>
              <a:cs typeface="Arial"/>
            </a:endParaRPr>
          </a:p>
          <a:p>
            <a:r>
              <a:rPr lang="en-US" sz="2400" dirty="0" err="1"/>
              <a:t>Biểu</a:t>
            </a:r>
            <a:r>
              <a:rPr lang="en-US" sz="2400" dirty="0"/>
              <a:t> </a:t>
            </a:r>
            <a:r>
              <a:rPr lang="en-US" sz="2400" dirty="0" err="1"/>
              <a:t>diễn</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và</a:t>
            </a:r>
            <a:r>
              <a:rPr lang="en-US" sz="2400" dirty="0"/>
              <a:t> </a:t>
            </a:r>
            <a:r>
              <a:rPr lang="en-US" sz="2400" dirty="0" err="1"/>
              <a:t>sự</a:t>
            </a:r>
            <a:r>
              <a:rPr lang="en-US" sz="2400" dirty="0"/>
              <a:t> </a:t>
            </a:r>
            <a:r>
              <a:rPr lang="en-US" sz="2400" dirty="0" err="1"/>
              <a:t>đồng</a:t>
            </a:r>
            <a:r>
              <a:rPr lang="en-US" sz="2400" dirty="0"/>
              <a:t> </a:t>
            </a:r>
            <a:r>
              <a:rPr lang="en-US" sz="2400" dirty="0" err="1"/>
              <a:t>bộ</a:t>
            </a:r>
            <a:r>
              <a:rPr lang="en-US" sz="2400" dirty="0"/>
              <a:t>, </a:t>
            </a:r>
            <a:r>
              <a:rPr lang="en-US" sz="2400" dirty="0" err="1"/>
              <a:t>chuyển</a:t>
            </a:r>
            <a:r>
              <a:rPr lang="en-US" sz="2400" dirty="0"/>
              <a:t> </a:t>
            </a:r>
            <a:r>
              <a:rPr lang="en-US" sz="2400" dirty="0" err="1"/>
              <a:t>tiếp</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trong</a:t>
            </a:r>
            <a:r>
              <a:rPr lang="en-US" sz="2400" dirty="0"/>
              <a:t> </a:t>
            </a:r>
            <a:r>
              <a:rPr lang="en-US" sz="2400" dirty="0" err="1"/>
              <a:t>một</a:t>
            </a:r>
            <a:r>
              <a:rPr lang="en-US" sz="2400" dirty="0"/>
              <a:t> </a:t>
            </a:r>
            <a:r>
              <a:rPr lang="en-US" sz="2400" dirty="0" err="1"/>
              <a:t>lớp</a:t>
            </a:r>
            <a:r>
              <a:rPr lang="en-US" sz="2400" dirty="0"/>
              <a:t> </a:t>
            </a:r>
            <a:r>
              <a:rPr lang="en-US" sz="2400" dirty="0" err="1"/>
              <a:t>hoặc</a:t>
            </a:r>
            <a:r>
              <a:rPr lang="en-US" sz="2400" dirty="0"/>
              <a:t> </a:t>
            </a:r>
            <a:r>
              <a:rPr lang="en-US" sz="2400" dirty="0" err="1"/>
              <a:t>kết</a:t>
            </a:r>
            <a:r>
              <a:rPr lang="en-US" sz="2400" dirty="0"/>
              <a:t> </a:t>
            </a:r>
            <a:r>
              <a:rPr lang="en-US" sz="2400" dirty="0" err="1"/>
              <a:t>hợp</a:t>
            </a:r>
            <a:r>
              <a:rPr lang="en-US" sz="2400" dirty="0"/>
              <a:t> </a:t>
            </a:r>
            <a:r>
              <a:rPr lang="en-US" sz="2400" dirty="0" err="1"/>
              <a:t>giữa</a:t>
            </a:r>
            <a:r>
              <a:rPr lang="en-US" sz="2400" dirty="0"/>
              <a:t> </a:t>
            </a:r>
            <a:r>
              <a:rPr lang="en-US" sz="2400" dirty="0" err="1"/>
              <a:t>các</a:t>
            </a:r>
            <a:r>
              <a:rPr lang="en-US" sz="2400" dirty="0"/>
              <a:t> </a:t>
            </a:r>
            <a:r>
              <a:rPr lang="en-US" sz="2400" dirty="0" err="1"/>
              <a:t>lớp</a:t>
            </a:r>
            <a:r>
              <a:rPr lang="en-US" sz="2400" dirty="0"/>
              <a:t> </a:t>
            </a:r>
            <a:r>
              <a:rPr lang="en-US" sz="2400" dirty="0" err="1"/>
              <a:t>với</a:t>
            </a:r>
            <a:r>
              <a:rPr lang="en-US" sz="2400" dirty="0"/>
              <a:t> </a:t>
            </a:r>
            <a:r>
              <a:rPr lang="en-US" sz="2400" dirty="0" err="1"/>
              <a:t>nhau</a:t>
            </a:r>
            <a:r>
              <a:rPr lang="en-US" sz="2400" dirty="0"/>
              <a:t> </a:t>
            </a:r>
            <a:r>
              <a:rPr lang="en-US" sz="2400" dirty="0" err="1"/>
              <a:t>trong</a:t>
            </a:r>
            <a:r>
              <a:rPr lang="en-US" sz="2400" dirty="0"/>
              <a:t> </a:t>
            </a:r>
            <a:r>
              <a:rPr lang="en-US" sz="2400" dirty="0" err="1"/>
              <a:t>một</a:t>
            </a:r>
            <a:r>
              <a:rPr lang="en-US" sz="2400" dirty="0"/>
              <a:t> </a:t>
            </a:r>
            <a:r>
              <a:rPr lang="en-US" sz="2400" dirty="0" err="1"/>
              <a:t>chức</a:t>
            </a:r>
            <a:r>
              <a:rPr lang="en-US" sz="2400" dirty="0"/>
              <a:t> </a:t>
            </a:r>
            <a:r>
              <a:rPr lang="en-US" sz="2400" dirty="0" err="1"/>
              <a:t>năng</a:t>
            </a:r>
            <a:r>
              <a:rPr lang="en-US" sz="2400" dirty="0"/>
              <a:t> </a:t>
            </a:r>
            <a:r>
              <a:rPr lang="en-US" sz="2400" dirty="0" err="1"/>
              <a:t>cụ</a:t>
            </a:r>
            <a:r>
              <a:rPr lang="en-US" sz="2400" dirty="0"/>
              <a:t> </a:t>
            </a:r>
            <a:r>
              <a:rPr lang="en-US" sz="2400" dirty="0" err="1"/>
              <a:t>thể</a:t>
            </a:r>
            <a:r>
              <a:rPr lang="en-US" sz="2400" dirty="0"/>
              <a:t>.</a:t>
            </a:r>
          </a:p>
          <a:p>
            <a:endParaRPr lang="en-US" sz="2400" dirty="0"/>
          </a:p>
          <a:p>
            <a:r>
              <a:rPr lang="vi-VN" sz="2400" dirty="0"/>
              <a:t>Biểu đồ hoạt động có thể được sử dụng cho nhiều mục đích khác nhau, ví dụ như:</a:t>
            </a:r>
          </a:p>
          <a:p>
            <a:pPr marL="342900" indent="-342900">
              <a:buFont typeface="Arial" panose="020B0604020202020204" pitchFamily="34" charset="0"/>
              <a:buChar char="•"/>
            </a:pPr>
            <a:r>
              <a:rPr lang="en-US" sz="2400" dirty="0" err="1"/>
              <a:t>Xác</a:t>
            </a:r>
            <a:r>
              <a:rPr lang="en-US" sz="2400" dirty="0"/>
              <a:t> </a:t>
            </a:r>
            <a:r>
              <a:rPr lang="en-US" sz="2400" dirty="0" err="1"/>
              <a:t>định</a:t>
            </a:r>
            <a:r>
              <a:rPr lang="en-US" sz="2400" dirty="0"/>
              <a:t> </a:t>
            </a:r>
            <a:r>
              <a:rPr lang="en-US" sz="2400" dirty="0" err="1"/>
              <a:t>hành</a:t>
            </a:r>
            <a:r>
              <a:rPr lang="vi-VN" sz="2400" dirty="0"/>
              <a:t> động phải thực hiện trong phạm vi một phương thức. </a:t>
            </a:r>
          </a:p>
          <a:p>
            <a:pPr marL="342900" indent="-342900">
              <a:buFont typeface="Arial" panose="020B0604020202020204" pitchFamily="34" charset="0"/>
              <a:buChar char="•"/>
            </a:pPr>
            <a:r>
              <a:rPr lang="en-US" sz="2400" dirty="0" err="1"/>
              <a:t>Xác</a:t>
            </a:r>
            <a:r>
              <a:rPr lang="en-US" sz="2400" dirty="0"/>
              <a:t> </a:t>
            </a:r>
            <a:r>
              <a:rPr lang="en-US" sz="2400" dirty="0" err="1"/>
              <a:t>định</a:t>
            </a:r>
            <a:r>
              <a:rPr lang="vi-VN" sz="2400" dirty="0"/>
              <a:t> việc cụ thể của một đối tượng.</a:t>
            </a:r>
          </a:p>
          <a:p>
            <a:pPr marL="342900" indent="-342900">
              <a:buFont typeface="Arial" panose="020B0604020202020204" pitchFamily="34" charset="0"/>
              <a:buChar char="•"/>
            </a:pPr>
            <a:r>
              <a:rPr lang="vi-VN" sz="2400" dirty="0"/>
              <a:t>Để chỉ ra một nhóm hành động liên quan của các đối tượng được thực hiện như thế nào và chúng sẽ ảnh hưởng đến những đối tượng nằm xung quanh.</a:t>
            </a:r>
          </a:p>
          <a:p>
            <a:pPr marL="286385" marR="446405">
              <a:lnSpc>
                <a:spcPts val="2590"/>
              </a:lnSpc>
              <a:spcBef>
                <a:spcPts val="185"/>
              </a:spcBef>
            </a:pPr>
            <a:endParaRPr sz="2400" dirty="0">
              <a:latin typeface="Arial"/>
              <a:cs typeface="Arial"/>
            </a:endParaRPr>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87</a:t>
            </a:fld>
            <a:endParaRPr spc="-90" dirty="0"/>
          </a:p>
        </p:txBody>
      </p:sp>
    </p:spTree>
    <p:extLst>
      <p:ext uri="{BB962C8B-B14F-4D97-AF65-F5344CB8AC3E}">
        <p14:creationId xmlns:p14="http://schemas.microsoft.com/office/powerpoint/2010/main" val="4327676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78352"/>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1503679" y="2209800"/>
            <a:ext cx="9525000" cy="2475037"/>
          </a:xfrm>
          <a:prstGeom prst="rect">
            <a:avLst/>
          </a:prstGeom>
        </p:spPr>
        <p:txBody>
          <a:bodyPr vert="horz" wrap="square" lIns="0" tIns="12700" rIns="0" bIns="0" rtlCol="0">
            <a:spAutoFit/>
          </a:bodyPr>
          <a:lstStyle/>
          <a:p>
            <a:pPr marL="457200" indent="-457200">
              <a:spcBef>
                <a:spcPts val="1200"/>
              </a:spcBef>
              <a:buFont typeface="+mj-lt"/>
              <a:buAutoNum type="arabicPeriod"/>
            </a:pPr>
            <a:r>
              <a:rPr lang="en-US" sz="2400" dirty="0"/>
              <a:t>Qua </a:t>
            </a:r>
            <a:r>
              <a:rPr lang="en-US" sz="2400" dirty="0" err="1"/>
              <a:t>đó</a:t>
            </a:r>
            <a:r>
              <a:rPr lang="en-US" sz="2400" dirty="0"/>
              <a:t> </a:t>
            </a:r>
            <a:r>
              <a:rPr lang="en-US" sz="2400" dirty="0" err="1"/>
              <a:t>xác</a:t>
            </a:r>
            <a:r>
              <a:rPr lang="en-US" sz="2400" dirty="0"/>
              <a:t> </a:t>
            </a:r>
            <a:r>
              <a:rPr lang="en-US" sz="2400" dirty="0" err="1"/>
              <a:t>định</a:t>
            </a:r>
            <a:r>
              <a:rPr lang="en-US" sz="2400" dirty="0"/>
              <a:t> UC, </a:t>
            </a:r>
            <a:r>
              <a:rPr lang="en-US" sz="2400" dirty="0" err="1"/>
              <a:t>thông</a:t>
            </a:r>
            <a:r>
              <a:rPr lang="en-US" sz="2400" dirty="0"/>
              <a:t> qua </a:t>
            </a:r>
            <a:r>
              <a:rPr lang="en-US" sz="2400" dirty="0" err="1"/>
              <a:t>việc</a:t>
            </a:r>
            <a:r>
              <a:rPr lang="en-US" sz="2400" dirty="0"/>
              <a:t> </a:t>
            </a:r>
            <a:r>
              <a:rPr lang="en-US" sz="2400" dirty="0" err="1"/>
              <a:t>rà</a:t>
            </a:r>
            <a:r>
              <a:rPr lang="en-US" sz="2400" dirty="0"/>
              <a:t> </a:t>
            </a:r>
            <a:r>
              <a:rPr lang="en-US" sz="2400" dirty="0" err="1"/>
              <a:t>soát</a:t>
            </a:r>
            <a:r>
              <a:rPr lang="en-US" sz="2400" dirty="0"/>
              <a:t> </a:t>
            </a:r>
            <a:r>
              <a:rPr lang="en-US" sz="2400" dirty="0" err="1"/>
              <a:t>luồng</a:t>
            </a:r>
            <a:r>
              <a:rPr lang="en-US" sz="2400" dirty="0"/>
              <a:t> </a:t>
            </a:r>
            <a:r>
              <a:rPr lang="en-US" sz="2400" dirty="0" err="1"/>
              <a:t>nghiệp</a:t>
            </a:r>
            <a:r>
              <a:rPr lang="en-US" sz="2400" dirty="0"/>
              <a:t> </a:t>
            </a:r>
            <a:r>
              <a:rPr lang="en-US" sz="2400" dirty="0" err="1"/>
              <a:t>vụ</a:t>
            </a:r>
            <a:r>
              <a:rPr lang="en-US" sz="2400" dirty="0"/>
              <a:t>.</a:t>
            </a:r>
          </a:p>
          <a:p>
            <a:pPr marL="457200" indent="-457200">
              <a:spcBef>
                <a:spcPts val="1200"/>
              </a:spcBef>
              <a:buFont typeface="+mj-lt"/>
              <a:buAutoNum type="arabicPeriod"/>
            </a:pPr>
            <a:r>
              <a:rPr lang="en-US" sz="2400" dirty="0" err="1"/>
              <a:t>Xác</a:t>
            </a:r>
            <a:r>
              <a:rPr lang="en-US" sz="2400" dirty="0"/>
              <a:t> </a:t>
            </a:r>
            <a:r>
              <a:rPr lang="en-US" sz="2400" dirty="0" err="1"/>
              <a:t>định</a:t>
            </a:r>
            <a:r>
              <a:rPr lang="en-US" sz="2400" dirty="0"/>
              <a:t> </a:t>
            </a:r>
            <a:r>
              <a:rPr lang="en-US" sz="2400" dirty="0" err="1"/>
              <a:t>tiền</a:t>
            </a:r>
            <a:r>
              <a:rPr lang="en-US" sz="2400" dirty="0"/>
              <a:t> </a:t>
            </a:r>
            <a:r>
              <a:rPr lang="en-US" sz="2400" dirty="0" err="1"/>
              <a:t>điều</a:t>
            </a:r>
            <a:r>
              <a:rPr lang="en-US" sz="2400" dirty="0"/>
              <a:t> </a:t>
            </a:r>
            <a:r>
              <a:rPr lang="en-US" sz="2400" dirty="0" err="1"/>
              <a:t>kiện</a:t>
            </a:r>
            <a:r>
              <a:rPr lang="en-US" sz="2400" dirty="0"/>
              <a:t> </a:t>
            </a:r>
            <a:r>
              <a:rPr lang="en-US" sz="2400" dirty="0" err="1"/>
              <a:t>của</a:t>
            </a:r>
            <a:r>
              <a:rPr lang="en-US" sz="2400" dirty="0"/>
              <a:t> UC</a:t>
            </a:r>
          </a:p>
          <a:p>
            <a:pPr marL="457200" indent="-457200">
              <a:spcBef>
                <a:spcPts val="1200"/>
              </a:spcBef>
              <a:buFont typeface="+mj-lt"/>
              <a:buAutoNum type="arabicPeriod"/>
            </a:pP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luồng</a:t>
            </a:r>
            <a:r>
              <a:rPr lang="en-US" sz="2400" dirty="0"/>
              <a:t> </a:t>
            </a:r>
            <a:r>
              <a:rPr lang="en-US" sz="2400" dirty="0" err="1"/>
              <a:t>của</a:t>
            </a:r>
            <a:r>
              <a:rPr lang="en-US" sz="2400" dirty="0"/>
              <a:t> UC </a:t>
            </a:r>
            <a:r>
              <a:rPr lang="en-US" sz="2400" dirty="0" err="1"/>
              <a:t>và</a:t>
            </a:r>
            <a:r>
              <a:rPr lang="en-US" sz="2400" dirty="0"/>
              <a:t> </a:t>
            </a:r>
            <a:r>
              <a:rPr lang="en-US" sz="2400" dirty="0" err="1"/>
              <a:t>giữa</a:t>
            </a:r>
            <a:r>
              <a:rPr lang="en-US" sz="2400" dirty="0"/>
              <a:t> </a:t>
            </a:r>
            <a:r>
              <a:rPr lang="en-US" sz="2400" dirty="0" err="1"/>
              <a:t>các</a:t>
            </a:r>
            <a:r>
              <a:rPr lang="en-US" sz="2400" dirty="0"/>
              <a:t> UC</a:t>
            </a:r>
          </a:p>
          <a:p>
            <a:pPr marL="457200" indent="-457200">
              <a:spcBef>
                <a:spcPts val="1200"/>
              </a:spcBef>
              <a:buFont typeface="+mj-lt"/>
              <a:buAutoNum type="arabicPeriod"/>
            </a:pP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những</a:t>
            </a:r>
            <a:r>
              <a:rPr lang="en-US" sz="2400" dirty="0"/>
              <a:t> </a:t>
            </a:r>
            <a:r>
              <a:rPr lang="en-US" sz="2400" dirty="0" err="1"/>
              <a:t>luồng</a:t>
            </a:r>
            <a:r>
              <a:rPr lang="en-US" sz="2400" dirty="0"/>
              <a:t> </a:t>
            </a:r>
            <a:r>
              <a:rPr lang="en-US" sz="2400" dirty="0" err="1"/>
              <a:t>phức</a:t>
            </a:r>
            <a:r>
              <a:rPr lang="en-US" sz="2400" dirty="0"/>
              <a:t> </a:t>
            </a:r>
            <a:r>
              <a:rPr lang="en-US" sz="2400" dirty="0" err="1"/>
              <a:t>tạp</a:t>
            </a:r>
            <a:r>
              <a:rPr lang="en-US" sz="2400" dirty="0"/>
              <a:t> </a:t>
            </a:r>
            <a:r>
              <a:rPr lang="en-US" sz="2400" dirty="0" err="1"/>
              <a:t>thông</a:t>
            </a:r>
            <a:r>
              <a:rPr lang="en-US" sz="2400" dirty="0"/>
              <a:t> qua </a:t>
            </a:r>
            <a:r>
              <a:rPr lang="en-US" sz="2400" dirty="0" err="1"/>
              <a:t>các</a:t>
            </a:r>
            <a:r>
              <a:rPr lang="en-US" sz="2400" dirty="0"/>
              <a:t> </a:t>
            </a:r>
            <a:r>
              <a:rPr lang="en-US" sz="2400" dirty="0" err="1"/>
              <a:t>đối</a:t>
            </a:r>
            <a:r>
              <a:rPr lang="en-US" sz="2400" dirty="0"/>
              <a:t> </a:t>
            </a:r>
            <a:r>
              <a:rPr lang="en-US" sz="2400" dirty="0" err="1"/>
              <a:t>tượng</a:t>
            </a:r>
            <a:endParaRPr lang="en-US" sz="2400" dirty="0"/>
          </a:p>
          <a:p>
            <a:pPr marL="457200" indent="-457200">
              <a:spcBef>
                <a:spcPts val="1200"/>
              </a:spcBef>
              <a:buFont typeface="+mj-lt"/>
              <a:buAutoNum type="arabicPeriod"/>
            </a:pP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những</a:t>
            </a:r>
            <a:r>
              <a:rPr lang="en-US" sz="2400" dirty="0"/>
              <a:t> </a:t>
            </a:r>
            <a:r>
              <a:rPr lang="en-US" sz="2400" dirty="0" err="1"/>
              <a:t>luồng</a:t>
            </a:r>
            <a:r>
              <a:rPr lang="en-US" sz="2400" dirty="0"/>
              <a:t> </a:t>
            </a:r>
            <a:r>
              <a:rPr lang="en-US" sz="2400" dirty="0" err="1"/>
              <a:t>phức</a:t>
            </a:r>
            <a:r>
              <a:rPr lang="en-US" sz="2400" dirty="0"/>
              <a:t> </a:t>
            </a:r>
            <a:r>
              <a:rPr lang="en-US" sz="2400" dirty="0" err="1"/>
              <a:t>tạp</a:t>
            </a:r>
            <a:r>
              <a:rPr lang="en-US" sz="2400" dirty="0"/>
              <a:t> </a:t>
            </a:r>
            <a:r>
              <a:rPr lang="en-US" sz="2400" dirty="0" err="1"/>
              <a:t>thông</a:t>
            </a:r>
            <a:r>
              <a:rPr lang="en-US" sz="2400" dirty="0"/>
              <a:t> qua </a:t>
            </a:r>
            <a:r>
              <a:rPr lang="en-US" sz="2400" dirty="0" err="1"/>
              <a:t>biểu</a:t>
            </a:r>
            <a:r>
              <a:rPr lang="en-US" sz="2400" dirty="0"/>
              <a:t> </a:t>
            </a:r>
            <a:r>
              <a:rPr lang="en-US" sz="2400" dirty="0" err="1"/>
              <a:t>đồ</a:t>
            </a:r>
            <a:r>
              <a:rPr lang="en-US" sz="2400" dirty="0"/>
              <a:t> </a:t>
            </a:r>
            <a:r>
              <a:rPr lang="en-US" sz="2400" dirty="0" err="1"/>
              <a:t>hoạt</a:t>
            </a:r>
            <a:r>
              <a:rPr lang="en-US" sz="2400" dirty="0"/>
              <a:t> </a:t>
            </a:r>
            <a:r>
              <a:rPr lang="en-US" sz="2400" dirty="0" err="1"/>
              <a:t>động</a:t>
            </a:r>
            <a:endParaRPr lang="en-US" sz="2400" dirty="0"/>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88</a:t>
            </a:fld>
            <a:endParaRPr spc="-90" dirty="0"/>
          </a:p>
        </p:txBody>
      </p:sp>
    </p:spTree>
    <p:extLst>
      <p:ext uri="{BB962C8B-B14F-4D97-AF65-F5344CB8AC3E}">
        <p14:creationId xmlns:p14="http://schemas.microsoft.com/office/powerpoint/2010/main" val="7094385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2201292" y="2198544"/>
            <a:ext cx="6801484" cy="602729"/>
          </a:xfrm>
          <a:prstGeom prst="rect">
            <a:avLst/>
          </a:prstGeom>
        </p:spPr>
        <p:txBody>
          <a:bodyPr vert="horz" wrap="square" lIns="0" tIns="12700" rIns="0" bIns="0" rtlCol="0">
            <a:spAutoFit/>
          </a:bodyPr>
          <a:lstStyle/>
          <a:p>
            <a:pPr marL="332105">
              <a:lnSpc>
                <a:spcPts val="2280"/>
              </a:lnSpc>
              <a:spcBef>
                <a:spcPts val="735"/>
              </a:spcBef>
            </a:pPr>
            <a:r>
              <a:rPr sz="2000" spc="-55" dirty="0" err="1">
                <a:solidFill>
                  <a:srgbClr val="585858"/>
                </a:solidFill>
                <a:latin typeface="Arial"/>
                <a:cs typeface="Arial"/>
              </a:rPr>
              <a:t>Biểu</a:t>
            </a:r>
            <a:r>
              <a:rPr sz="2000" spc="-55" dirty="0">
                <a:solidFill>
                  <a:srgbClr val="585858"/>
                </a:solidFill>
                <a:latin typeface="Arial"/>
                <a:cs typeface="Arial"/>
              </a:rPr>
              <a:t> </a:t>
            </a:r>
            <a:r>
              <a:rPr sz="2000" spc="60" dirty="0">
                <a:solidFill>
                  <a:srgbClr val="585858"/>
                </a:solidFill>
                <a:latin typeface="Arial"/>
                <a:cs typeface="Arial"/>
              </a:rPr>
              <a:t>đồ </a:t>
            </a:r>
            <a:r>
              <a:rPr sz="2000" spc="40" dirty="0">
                <a:solidFill>
                  <a:srgbClr val="585858"/>
                </a:solidFill>
                <a:latin typeface="Arial"/>
                <a:cs typeface="Arial"/>
              </a:rPr>
              <a:t>luồng </a:t>
            </a:r>
            <a:r>
              <a:rPr sz="2000" spc="15" dirty="0">
                <a:solidFill>
                  <a:srgbClr val="585858"/>
                </a:solidFill>
                <a:latin typeface="Arial"/>
                <a:cs typeface="Arial"/>
              </a:rPr>
              <a:t>(flow </a:t>
            </a:r>
            <a:r>
              <a:rPr sz="2000" spc="-20" dirty="0">
                <a:solidFill>
                  <a:srgbClr val="585858"/>
                </a:solidFill>
                <a:latin typeface="Arial"/>
                <a:cs typeface="Arial"/>
              </a:rPr>
              <a:t>chart): </a:t>
            </a:r>
            <a:r>
              <a:rPr sz="2000" spc="-55" dirty="0">
                <a:solidFill>
                  <a:srgbClr val="585858"/>
                </a:solidFill>
                <a:latin typeface="Arial"/>
                <a:cs typeface="Arial"/>
              </a:rPr>
              <a:t>Chỉ </a:t>
            </a:r>
            <a:r>
              <a:rPr sz="2000" spc="-35" dirty="0">
                <a:solidFill>
                  <a:srgbClr val="585858"/>
                </a:solidFill>
                <a:latin typeface="Arial"/>
                <a:cs typeface="Arial"/>
              </a:rPr>
              <a:t>ra </a:t>
            </a:r>
            <a:r>
              <a:rPr sz="2000" spc="40" dirty="0">
                <a:solidFill>
                  <a:srgbClr val="585858"/>
                </a:solidFill>
                <a:latin typeface="Arial"/>
                <a:cs typeface="Arial"/>
              </a:rPr>
              <a:t>luồng </a:t>
            </a:r>
            <a:r>
              <a:rPr sz="2000" spc="10" dirty="0">
                <a:solidFill>
                  <a:srgbClr val="585858"/>
                </a:solidFill>
                <a:latin typeface="Arial"/>
                <a:cs typeface="Arial"/>
              </a:rPr>
              <a:t>điều </a:t>
            </a:r>
            <a:r>
              <a:rPr sz="2000" spc="-5" dirty="0">
                <a:solidFill>
                  <a:srgbClr val="585858"/>
                </a:solidFill>
                <a:latin typeface="Arial"/>
                <a:cs typeface="Arial"/>
              </a:rPr>
              <a:t>khiển</a:t>
            </a:r>
            <a:r>
              <a:rPr sz="2000" spc="-1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0705">
              <a:lnSpc>
                <a:spcPts val="2280"/>
              </a:lnSpc>
            </a:pPr>
            <a:r>
              <a:rPr sz="2000" spc="25" dirty="0">
                <a:solidFill>
                  <a:srgbClr val="585858"/>
                </a:solidFill>
                <a:latin typeface="Arial"/>
                <a:cs typeface="Arial"/>
              </a:rPr>
              <a:t>hoạt </a:t>
            </a:r>
            <a:r>
              <a:rPr sz="2000" spc="45" dirty="0">
                <a:solidFill>
                  <a:srgbClr val="585858"/>
                </a:solidFill>
                <a:latin typeface="Arial"/>
                <a:cs typeface="Arial"/>
              </a:rPr>
              <a:t>động/hành </a:t>
            </a:r>
            <a:r>
              <a:rPr sz="2000" spc="55" dirty="0">
                <a:solidFill>
                  <a:srgbClr val="585858"/>
                </a:solidFill>
                <a:latin typeface="Arial"/>
                <a:cs typeface="Arial"/>
              </a:rPr>
              <a:t>động </a:t>
            </a:r>
            <a:r>
              <a:rPr sz="2000" spc="-35" dirty="0">
                <a:solidFill>
                  <a:srgbClr val="585858"/>
                </a:solidFill>
                <a:latin typeface="Arial"/>
                <a:cs typeface="Arial"/>
              </a:rPr>
              <a:t>này </a:t>
            </a:r>
            <a:r>
              <a:rPr sz="2000" dirty="0">
                <a:solidFill>
                  <a:srgbClr val="585858"/>
                </a:solidFill>
                <a:latin typeface="Arial"/>
                <a:cs typeface="Arial"/>
              </a:rPr>
              <a:t>đến </a:t>
            </a:r>
            <a:r>
              <a:rPr sz="2000" spc="35" dirty="0">
                <a:solidFill>
                  <a:srgbClr val="585858"/>
                </a:solidFill>
                <a:latin typeface="Arial"/>
                <a:cs typeface="Arial"/>
              </a:rPr>
              <a:t>hoạt/hành </a:t>
            </a:r>
            <a:r>
              <a:rPr sz="2000" spc="55" dirty="0">
                <a:solidFill>
                  <a:srgbClr val="585858"/>
                </a:solidFill>
                <a:latin typeface="Arial"/>
                <a:cs typeface="Arial"/>
              </a:rPr>
              <a:t>động</a:t>
            </a:r>
            <a:r>
              <a:rPr sz="2000" spc="-285" dirty="0">
                <a:solidFill>
                  <a:srgbClr val="585858"/>
                </a:solidFill>
                <a:latin typeface="Arial"/>
                <a:cs typeface="Arial"/>
              </a:rPr>
              <a:t> </a:t>
            </a:r>
            <a:r>
              <a:rPr sz="2000" spc="-60" dirty="0">
                <a:solidFill>
                  <a:srgbClr val="585858"/>
                </a:solidFill>
                <a:latin typeface="Arial"/>
                <a:cs typeface="Arial"/>
              </a:rPr>
              <a:t>khác.</a:t>
            </a:r>
            <a:endParaRPr sz="2000" dirty="0">
              <a:latin typeface="Arial"/>
              <a:cs typeface="Arial"/>
            </a:endParaRPr>
          </a:p>
        </p:txBody>
      </p:sp>
      <p:sp>
        <p:nvSpPr>
          <p:cNvPr id="4" name="object 4"/>
          <p:cNvSpPr txBox="1"/>
          <p:nvPr/>
        </p:nvSpPr>
        <p:spPr>
          <a:xfrm>
            <a:off x="1990726" y="3719576"/>
            <a:ext cx="4257675" cy="2711640"/>
          </a:xfrm>
          <a:prstGeom prst="rect">
            <a:avLst/>
          </a:prstGeom>
          <a:solidFill>
            <a:srgbClr val="EE791F"/>
          </a:solidFill>
        </p:spPr>
        <p:txBody>
          <a:bodyPr vert="horz" wrap="square" lIns="0" tIns="48895" rIns="0" bIns="0" rtlCol="0">
            <a:spAutoFit/>
          </a:bodyPr>
          <a:lstStyle/>
          <a:p>
            <a:pPr marL="109855">
              <a:spcBef>
                <a:spcPts val="385"/>
              </a:spcBef>
            </a:pPr>
            <a:r>
              <a:rPr sz="1400" i="1" spc="-5" dirty="0">
                <a:solidFill>
                  <a:srgbClr val="F1F1F1"/>
                </a:solidFill>
                <a:latin typeface="Arial"/>
                <a:cs typeface="Arial"/>
              </a:rPr>
              <a:t>Flow </a:t>
            </a:r>
            <a:r>
              <a:rPr sz="1400" i="1" dirty="0">
                <a:solidFill>
                  <a:srgbClr val="F1F1F1"/>
                </a:solidFill>
                <a:latin typeface="Arial"/>
                <a:cs typeface="Arial"/>
              </a:rPr>
              <a:t>of</a:t>
            </a:r>
            <a:r>
              <a:rPr sz="1400" i="1" spc="-25" dirty="0">
                <a:solidFill>
                  <a:srgbClr val="F1F1F1"/>
                </a:solidFill>
                <a:latin typeface="Arial"/>
                <a:cs typeface="Arial"/>
              </a:rPr>
              <a:t> </a:t>
            </a:r>
            <a:r>
              <a:rPr sz="1400" i="1" dirty="0">
                <a:solidFill>
                  <a:srgbClr val="F1F1F1"/>
                </a:solidFill>
                <a:latin typeface="Arial"/>
                <a:cs typeface="Arial"/>
              </a:rPr>
              <a:t>Events</a:t>
            </a:r>
            <a:endParaRPr sz="1400">
              <a:latin typeface="Arial"/>
              <a:cs typeface="Arial"/>
            </a:endParaRPr>
          </a:p>
          <a:p>
            <a:pPr>
              <a:spcBef>
                <a:spcPts val="15"/>
              </a:spcBef>
            </a:pPr>
            <a:endParaRPr sz="1300">
              <a:latin typeface="Arial"/>
              <a:cs typeface="Arial"/>
            </a:endParaRPr>
          </a:p>
          <a:p>
            <a:pPr marL="109855"/>
            <a:r>
              <a:rPr sz="1200" dirty="0">
                <a:solidFill>
                  <a:srgbClr val="F1F1F1"/>
                </a:solidFill>
                <a:latin typeface="Arial"/>
                <a:cs typeface="Arial"/>
              </a:rPr>
              <a:t>This </a:t>
            </a:r>
            <a:r>
              <a:rPr sz="1200" spc="-5" dirty="0">
                <a:solidFill>
                  <a:srgbClr val="F1F1F1"/>
                </a:solidFill>
                <a:latin typeface="Arial"/>
                <a:cs typeface="Arial"/>
              </a:rPr>
              <a:t>use case </a:t>
            </a:r>
            <a:r>
              <a:rPr sz="1200" dirty="0">
                <a:solidFill>
                  <a:srgbClr val="F1F1F1"/>
                </a:solidFill>
                <a:latin typeface="Arial"/>
                <a:cs typeface="Arial"/>
              </a:rPr>
              <a:t>starts </a:t>
            </a:r>
            <a:r>
              <a:rPr sz="1200" spc="-5" dirty="0">
                <a:solidFill>
                  <a:srgbClr val="F1F1F1"/>
                </a:solidFill>
                <a:latin typeface="Arial"/>
                <a:cs typeface="Arial"/>
              </a:rPr>
              <a:t>when </a:t>
            </a:r>
            <a:r>
              <a:rPr sz="1200" dirty="0">
                <a:solidFill>
                  <a:srgbClr val="F1F1F1"/>
                </a:solidFill>
                <a:latin typeface="Arial"/>
                <a:cs typeface="Arial"/>
              </a:rPr>
              <a:t>the </a:t>
            </a:r>
            <a:r>
              <a:rPr sz="1200" spc="-5" dirty="0">
                <a:solidFill>
                  <a:srgbClr val="F1F1F1"/>
                </a:solidFill>
                <a:latin typeface="Arial"/>
                <a:cs typeface="Arial"/>
              </a:rPr>
              <a:t>Registrar requests </a:t>
            </a:r>
            <a:r>
              <a:rPr sz="1200" dirty="0">
                <a:solidFill>
                  <a:srgbClr val="F1F1F1"/>
                </a:solidFill>
                <a:latin typeface="Arial"/>
                <a:cs typeface="Arial"/>
              </a:rPr>
              <a:t>that</a:t>
            </a:r>
            <a:r>
              <a:rPr sz="1200" spc="-80" dirty="0">
                <a:solidFill>
                  <a:srgbClr val="F1F1F1"/>
                </a:solidFill>
                <a:latin typeface="Arial"/>
                <a:cs typeface="Arial"/>
              </a:rPr>
              <a:t> </a:t>
            </a:r>
            <a:r>
              <a:rPr sz="1200" dirty="0">
                <a:solidFill>
                  <a:srgbClr val="F1F1F1"/>
                </a:solidFill>
                <a:latin typeface="Arial"/>
                <a:cs typeface="Arial"/>
              </a:rPr>
              <a:t>the</a:t>
            </a:r>
            <a:endParaRPr sz="1200">
              <a:latin typeface="Arial"/>
              <a:cs typeface="Arial"/>
            </a:endParaRPr>
          </a:p>
          <a:p>
            <a:pPr marL="109855"/>
            <a:r>
              <a:rPr sz="1200" spc="-5" dirty="0">
                <a:solidFill>
                  <a:srgbClr val="F1F1F1"/>
                </a:solidFill>
                <a:latin typeface="Arial"/>
                <a:cs typeface="Arial"/>
              </a:rPr>
              <a:t>system </a:t>
            </a:r>
            <a:r>
              <a:rPr sz="1200" dirty="0">
                <a:solidFill>
                  <a:srgbClr val="F1F1F1"/>
                </a:solidFill>
                <a:latin typeface="Arial"/>
                <a:cs typeface="Arial"/>
              </a:rPr>
              <a:t>close</a:t>
            </a:r>
            <a:r>
              <a:rPr sz="1200" spc="-15" dirty="0">
                <a:solidFill>
                  <a:srgbClr val="F1F1F1"/>
                </a:solidFill>
                <a:latin typeface="Arial"/>
                <a:cs typeface="Arial"/>
              </a:rPr>
              <a:t> </a:t>
            </a:r>
            <a:r>
              <a:rPr sz="1200" spc="-5" dirty="0">
                <a:solidFill>
                  <a:srgbClr val="F1F1F1"/>
                </a:solidFill>
                <a:latin typeface="Arial"/>
                <a:cs typeface="Arial"/>
              </a:rPr>
              <a:t>registration.</a:t>
            </a:r>
            <a:endParaRPr sz="1200">
              <a:latin typeface="Arial"/>
              <a:cs typeface="Arial"/>
            </a:endParaRPr>
          </a:p>
          <a:p>
            <a:pPr>
              <a:spcBef>
                <a:spcPts val="5"/>
              </a:spcBef>
            </a:pPr>
            <a:endParaRPr sz="1300">
              <a:latin typeface="Arial"/>
              <a:cs typeface="Arial"/>
            </a:endParaRPr>
          </a:p>
          <a:p>
            <a:pPr marL="109855" marR="142240">
              <a:buAutoNum type="arabicPeriod"/>
              <a:tabLst>
                <a:tab pos="278130" algn="l"/>
              </a:tabLst>
            </a:pPr>
            <a:r>
              <a:rPr sz="1200" dirty="0">
                <a:solidFill>
                  <a:srgbClr val="F1F1F1"/>
                </a:solidFill>
                <a:latin typeface="Arial"/>
                <a:cs typeface="Arial"/>
              </a:rPr>
              <a:t>The </a:t>
            </a:r>
            <a:r>
              <a:rPr sz="1200" spc="-5" dirty="0">
                <a:solidFill>
                  <a:srgbClr val="F1F1F1"/>
                </a:solidFill>
                <a:latin typeface="Arial"/>
                <a:cs typeface="Arial"/>
              </a:rPr>
              <a:t>system checks </a:t>
            </a:r>
            <a:r>
              <a:rPr sz="1200" dirty="0">
                <a:solidFill>
                  <a:srgbClr val="F1F1F1"/>
                </a:solidFill>
                <a:latin typeface="Arial"/>
                <a:cs typeface="Arial"/>
              </a:rPr>
              <a:t>to </a:t>
            </a:r>
            <a:r>
              <a:rPr sz="1200" spc="-5" dirty="0">
                <a:solidFill>
                  <a:srgbClr val="F1F1F1"/>
                </a:solidFill>
                <a:latin typeface="Arial"/>
                <a:cs typeface="Arial"/>
              </a:rPr>
              <a:t>see </a:t>
            </a:r>
            <a:r>
              <a:rPr sz="1200" dirty="0">
                <a:solidFill>
                  <a:srgbClr val="F1F1F1"/>
                </a:solidFill>
                <a:latin typeface="Arial"/>
                <a:cs typeface="Arial"/>
              </a:rPr>
              <a:t>if </a:t>
            </a:r>
            <a:r>
              <a:rPr sz="1200" spc="-5" dirty="0">
                <a:solidFill>
                  <a:srgbClr val="F1F1F1"/>
                </a:solidFill>
                <a:latin typeface="Arial"/>
                <a:cs typeface="Arial"/>
              </a:rPr>
              <a:t>registration is in progress. </a:t>
            </a:r>
            <a:r>
              <a:rPr sz="1200" dirty="0">
                <a:solidFill>
                  <a:srgbClr val="F1F1F1"/>
                </a:solidFill>
                <a:latin typeface="Arial"/>
                <a:cs typeface="Arial"/>
              </a:rPr>
              <a:t>If  it is, then </a:t>
            </a:r>
            <a:r>
              <a:rPr sz="1200" spc="-5" dirty="0">
                <a:solidFill>
                  <a:srgbClr val="F1F1F1"/>
                </a:solidFill>
                <a:latin typeface="Arial"/>
                <a:cs typeface="Arial"/>
              </a:rPr>
              <a:t>a message is displayed </a:t>
            </a:r>
            <a:r>
              <a:rPr sz="1200" dirty="0">
                <a:solidFill>
                  <a:srgbClr val="F1F1F1"/>
                </a:solidFill>
                <a:latin typeface="Arial"/>
                <a:cs typeface="Arial"/>
              </a:rPr>
              <a:t>to the </a:t>
            </a:r>
            <a:r>
              <a:rPr sz="1200" spc="-5" dirty="0">
                <a:solidFill>
                  <a:srgbClr val="F1F1F1"/>
                </a:solidFill>
                <a:latin typeface="Arial"/>
                <a:cs typeface="Arial"/>
              </a:rPr>
              <a:t>Registrar and </a:t>
            </a:r>
            <a:r>
              <a:rPr sz="1200" dirty="0">
                <a:solidFill>
                  <a:srgbClr val="F1F1F1"/>
                </a:solidFill>
                <a:latin typeface="Arial"/>
                <a:cs typeface="Arial"/>
              </a:rPr>
              <a:t>the  </a:t>
            </a:r>
            <a:r>
              <a:rPr sz="1200" spc="-5" dirty="0">
                <a:solidFill>
                  <a:srgbClr val="F1F1F1"/>
                </a:solidFill>
                <a:latin typeface="Arial"/>
                <a:cs typeface="Arial"/>
              </a:rPr>
              <a:t>use case </a:t>
            </a:r>
            <a:r>
              <a:rPr sz="1200" dirty="0">
                <a:solidFill>
                  <a:srgbClr val="F1F1F1"/>
                </a:solidFill>
                <a:latin typeface="Arial"/>
                <a:cs typeface="Arial"/>
              </a:rPr>
              <a:t>terminates. The </a:t>
            </a:r>
            <a:r>
              <a:rPr sz="1200" spc="-5" dirty="0">
                <a:solidFill>
                  <a:srgbClr val="F1F1F1"/>
                </a:solidFill>
                <a:latin typeface="Arial"/>
                <a:cs typeface="Arial"/>
              </a:rPr>
              <a:t>Close Registration processing  cannot be performed </a:t>
            </a:r>
            <a:r>
              <a:rPr sz="1200" dirty="0">
                <a:solidFill>
                  <a:srgbClr val="F1F1F1"/>
                </a:solidFill>
                <a:latin typeface="Arial"/>
                <a:cs typeface="Arial"/>
              </a:rPr>
              <a:t>if </a:t>
            </a:r>
            <a:r>
              <a:rPr sz="1200" spc="-5" dirty="0">
                <a:solidFill>
                  <a:srgbClr val="F1F1F1"/>
                </a:solidFill>
                <a:latin typeface="Arial"/>
                <a:cs typeface="Arial"/>
              </a:rPr>
              <a:t>registration is in</a:t>
            </a:r>
            <a:r>
              <a:rPr sz="1200" spc="-75" dirty="0">
                <a:solidFill>
                  <a:srgbClr val="F1F1F1"/>
                </a:solidFill>
                <a:latin typeface="Arial"/>
                <a:cs typeface="Arial"/>
              </a:rPr>
              <a:t> </a:t>
            </a:r>
            <a:r>
              <a:rPr sz="1200" spc="-5" dirty="0">
                <a:solidFill>
                  <a:srgbClr val="F1F1F1"/>
                </a:solidFill>
                <a:latin typeface="Arial"/>
                <a:cs typeface="Arial"/>
              </a:rPr>
              <a:t>progress.</a:t>
            </a:r>
            <a:endParaRPr sz="1200">
              <a:latin typeface="Arial"/>
              <a:cs typeface="Arial"/>
            </a:endParaRPr>
          </a:p>
          <a:p>
            <a:pPr>
              <a:spcBef>
                <a:spcPts val="10"/>
              </a:spcBef>
              <a:buClr>
                <a:srgbClr val="F1F1F1"/>
              </a:buClr>
              <a:buFont typeface="Arial"/>
              <a:buAutoNum type="arabicPeriod"/>
            </a:pPr>
            <a:endParaRPr sz="1300">
              <a:latin typeface="Arial"/>
              <a:cs typeface="Arial"/>
            </a:endParaRPr>
          </a:p>
          <a:p>
            <a:pPr marL="109855" marR="62865">
              <a:buAutoNum type="arabicPeriod"/>
              <a:tabLst>
                <a:tab pos="279400" algn="l"/>
              </a:tabLst>
            </a:pPr>
            <a:r>
              <a:rPr sz="1200" dirty="0">
                <a:solidFill>
                  <a:srgbClr val="F1F1F1"/>
                </a:solidFill>
                <a:latin typeface="Arial"/>
                <a:cs typeface="Arial"/>
              </a:rPr>
              <a:t>For </a:t>
            </a:r>
            <a:r>
              <a:rPr sz="1200" spc="-5" dirty="0">
                <a:solidFill>
                  <a:srgbClr val="F1F1F1"/>
                </a:solidFill>
                <a:latin typeface="Arial"/>
                <a:cs typeface="Arial"/>
              </a:rPr>
              <a:t>each course offering, </a:t>
            </a:r>
            <a:r>
              <a:rPr sz="1200" dirty="0">
                <a:solidFill>
                  <a:srgbClr val="F1F1F1"/>
                </a:solidFill>
                <a:latin typeface="Arial"/>
                <a:cs typeface="Arial"/>
              </a:rPr>
              <a:t>the </a:t>
            </a:r>
            <a:r>
              <a:rPr sz="1200" spc="-5" dirty="0">
                <a:solidFill>
                  <a:srgbClr val="F1F1F1"/>
                </a:solidFill>
                <a:latin typeface="Arial"/>
                <a:cs typeface="Arial"/>
              </a:rPr>
              <a:t>system </a:t>
            </a:r>
            <a:r>
              <a:rPr sz="1200" dirty="0">
                <a:solidFill>
                  <a:srgbClr val="F1F1F1"/>
                </a:solidFill>
                <a:latin typeface="Arial"/>
                <a:cs typeface="Arial"/>
              </a:rPr>
              <a:t>checks if </a:t>
            </a:r>
            <a:r>
              <a:rPr sz="1200" spc="-5" dirty="0">
                <a:solidFill>
                  <a:srgbClr val="F1F1F1"/>
                </a:solidFill>
                <a:latin typeface="Arial"/>
                <a:cs typeface="Arial"/>
              </a:rPr>
              <a:t>a </a:t>
            </a:r>
            <a:r>
              <a:rPr sz="1200" dirty="0">
                <a:solidFill>
                  <a:srgbClr val="F1F1F1"/>
                </a:solidFill>
                <a:latin typeface="Arial"/>
                <a:cs typeface="Arial"/>
              </a:rPr>
              <a:t>professor  </a:t>
            </a:r>
            <a:r>
              <a:rPr sz="1200" spc="-5" dirty="0">
                <a:solidFill>
                  <a:srgbClr val="F1F1F1"/>
                </a:solidFill>
                <a:latin typeface="Arial"/>
                <a:cs typeface="Arial"/>
              </a:rPr>
              <a:t>has signed up </a:t>
            </a:r>
            <a:r>
              <a:rPr sz="1200" dirty="0">
                <a:solidFill>
                  <a:srgbClr val="F1F1F1"/>
                </a:solidFill>
                <a:latin typeface="Arial"/>
                <a:cs typeface="Arial"/>
              </a:rPr>
              <a:t>to teach the </a:t>
            </a:r>
            <a:r>
              <a:rPr sz="1200" spc="-5" dirty="0">
                <a:solidFill>
                  <a:srgbClr val="F1F1F1"/>
                </a:solidFill>
                <a:latin typeface="Arial"/>
                <a:cs typeface="Arial"/>
              </a:rPr>
              <a:t>course offering and </a:t>
            </a:r>
            <a:r>
              <a:rPr sz="1200" dirty="0">
                <a:solidFill>
                  <a:srgbClr val="F1F1F1"/>
                </a:solidFill>
                <a:latin typeface="Arial"/>
                <a:cs typeface="Arial"/>
              </a:rPr>
              <a:t>at least three  students </a:t>
            </a:r>
            <a:r>
              <a:rPr sz="1200" spc="-5" dirty="0">
                <a:solidFill>
                  <a:srgbClr val="F1F1F1"/>
                </a:solidFill>
                <a:latin typeface="Arial"/>
                <a:cs typeface="Arial"/>
              </a:rPr>
              <a:t>have registered. </a:t>
            </a:r>
            <a:r>
              <a:rPr sz="1200" dirty="0">
                <a:solidFill>
                  <a:srgbClr val="F1F1F1"/>
                </a:solidFill>
                <a:latin typeface="Arial"/>
                <a:cs typeface="Arial"/>
              </a:rPr>
              <a:t>If so, the </a:t>
            </a:r>
            <a:r>
              <a:rPr sz="1200" spc="-5" dirty="0">
                <a:solidFill>
                  <a:srgbClr val="F1F1F1"/>
                </a:solidFill>
                <a:latin typeface="Arial"/>
                <a:cs typeface="Arial"/>
              </a:rPr>
              <a:t>system </a:t>
            </a:r>
            <a:r>
              <a:rPr sz="1200" dirty="0">
                <a:solidFill>
                  <a:srgbClr val="F1F1F1"/>
                </a:solidFill>
                <a:latin typeface="Arial"/>
                <a:cs typeface="Arial"/>
              </a:rPr>
              <a:t>commits the  </a:t>
            </a:r>
            <a:r>
              <a:rPr sz="1200" spc="-5" dirty="0">
                <a:solidFill>
                  <a:srgbClr val="F1F1F1"/>
                </a:solidFill>
                <a:latin typeface="Arial"/>
                <a:cs typeface="Arial"/>
              </a:rPr>
              <a:t>course offering </a:t>
            </a:r>
            <a:r>
              <a:rPr sz="1200" dirty="0">
                <a:solidFill>
                  <a:srgbClr val="F1F1F1"/>
                </a:solidFill>
                <a:latin typeface="Arial"/>
                <a:cs typeface="Arial"/>
              </a:rPr>
              <a:t>for </a:t>
            </a:r>
            <a:r>
              <a:rPr sz="1200" spc="-5" dirty="0">
                <a:solidFill>
                  <a:srgbClr val="F1F1F1"/>
                </a:solidFill>
                <a:latin typeface="Arial"/>
                <a:cs typeface="Arial"/>
              </a:rPr>
              <a:t>each schedule </a:t>
            </a:r>
            <a:r>
              <a:rPr sz="1200" dirty="0">
                <a:solidFill>
                  <a:srgbClr val="F1F1F1"/>
                </a:solidFill>
                <a:latin typeface="Arial"/>
                <a:cs typeface="Arial"/>
              </a:rPr>
              <a:t>that contains</a:t>
            </a:r>
            <a:r>
              <a:rPr sz="1200" spc="-165" dirty="0">
                <a:solidFill>
                  <a:srgbClr val="F1F1F1"/>
                </a:solidFill>
                <a:latin typeface="Arial"/>
                <a:cs typeface="Arial"/>
              </a:rPr>
              <a:t> </a:t>
            </a:r>
            <a:r>
              <a:rPr sz="1200" dirty="0">
                <a:solidFill>
                  <a:srgbClr val="F1F1F1"/>
                </a:solidFill>
                <a:latin typeface="Arial"/>
                <a:cs typeface="Arial"/>
              </a:rPr>
              <a:t>it.</a:t>
            </a:r>
            <a:endParaRPr sz="1200">
              <a:latin typeface="Arial"/>
              <a:cs typeface="Arial"/>
            </a:endParaRPr>
          </a:p>
        </p:txBody>
      </p:sp>
      <p:grpSp>
        <p:nvGrpSpPr>
          <p:cNvPr id="5" name="object 5"/>
          <p:cNvGrpSpPr/>
          <p:nvPr/>
        </p:nvGrpSpPr>
        <p:grpSpPr>
          <a:xfrm>
            <a:off x="7387336" y="4334637"/>
            <a:ext cx="3119755" cy="1392555"/>
            <a:chOff x="5863335" y="4334636"/>
            <a:chExt cx="3119755" cy="1392555"/>
          </a:xfrm>
        </p:grpSpPr>
        <p:sp>
          <p:nvSpPr>
            <p:cNvPr id="6" name="object 6"/>
            <p:cNvSpPr/>
            <p:nvPr/>
          </p:nvSpPr>
          <p:spPr>
            <a:xfrm>
              <a:off x="6285610" y="4569586"/>
              <a:ext cx="225679" cy="22555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864224" y="5241925"/>
              <a:ext cx="1081405" cy="484505"/>
            </a:xfrm>
            <a:custGeom>
              <a:avLst/>
              <a:gdLst/>
              <a:ahLst/>
              <a:cxnLst/>
              <a:rect l="l" t="t" r="r" b="b"/>
              <a:pathLst>
                <a:path w="1081404" h="484504">
                  <a:moveTo>
                    <a:pt x="1000378" y="0"/>
                  </a:moveTo>
                  <a:lnTo>
                    <a:pt x="80645" y="0"/>
                  </a:lnTo>
                  <a:lnTo>
                    <a:pt x="49238" y="6332"/>
                  </a:lnTo>
                  <a:lnTo>
                    <a:pt x="23606" y="23606"/>
                  </a:lnTo>
                  <a:lnTo>
                    <a:pt x="6332" y="49238"/>
                  </a:lnTo>
                  <a:lnTo>
                    <a:pt x="0" y="80644"/>
                  </a:lnTo>
                  <a:lnTo>
                    <a:pt x="0" y="403491"/>
                  </a:lnTo>
                  <a:lnTo>
                    <a:pt x="6332" y="434900"/>
                  </a:lnTo>
                  <a:lnTo>
                    <a:pt x="23606" y="460551"/>
                  </a:lnTo>
                  <a:lnTo>
                    <a:pt x="49238" y="477845"/>
                  </a:lnTo>
                  <a:lnTo>
                    <a:pt x="80645" y="484187"/>
                  </a:lnTo>
                  <a:lnTo>
                    <a:pt x="1000378" y="484187"/>
                  </a:lnTo>
                  <a:lnTo>
                    <a:pt x="1031805" y="477845"/>
                  </a:lnTo>
                  <a:lnTo>
                    <a:pt x="1057481" y="460551"/>
                  </a:lnTo>
                  <a:lnTo>
                    <a:pt x="1074799" y="434900"/>
                  </a:lnTo>
                  <a:lnTo>
                    <a:pt x="1081151" y="403491"/>
                  </a:lnTo>
                  <a:lnTo>
                    <a:pt x="1081151" y="80644"/>
                  </a:lnTo>
                  <a:lnTo>
                    <a:pt x="1074799" y="49238"/>
                  </a:lnTo>
                  <a:lnTo>
                    <a:pt x="1057481" y="23606"/>
                  </a:lnTo>
                  <a:lnTo>
                    <a:pt x="1031805" y="6332"/>
                  </a:lnTo>
                  <a:lnTo>
                    <a:pt x="1000378" y="0"/>
                  </a:lnTo>
                  <a:close/>
                </a:path>
              </a:pathLst>
            </a:custGeom>
            <a:solidFill>
              <a:srgbClr val="FFFFCC"/>
            </a:solidFill>
          </p:spPr>
          <p:txBody>
            <a:bodyPr wrap="square" lIns="0" tIns="0" rIns="0" bIns="0" rtlCol="0"/>
            <a:lstStyle/>
            <a:p>
              <a:endParaRPr/>
            </a:p>
          </p:txBody>
        </p:sp>
        <p:sp>
          <p:nvSpPr>
            <p:cNvPr id="8" name="object 8"/>
            <p:cNvSpPr/>
            <p:nvPr/>
          </p:nvSpPr>
          <p:spPr>
            <a:xfrm>
              <a:off x="5864224" y="5241925"/>
              <a:ext cx="1081405" cy="484505"/>
            </a:xfrm>
            <a:custGeom>
              <a:avLst/>
              <a:gdLst/>
              <a:ahLst/>
              <a:cxnLst/>
              <a:rect l="l" t="t" r="r" b="b"/>
              <a:pathLst>
                <a:path w="1081404" h="484504">
                  <a:moveTo>
                    <a:pt x="0" y="80644"/>
                  </a:moveTo>
                  <a:lnTo>
                    <a:pt x="6332" y="49238"/>
                  </a:lnTo>
                  <a:lnTo>
                    <a:pt x="23606" y="23606"/>
                  </a:lnTo>
                  <a:lnTo>
                    <a:pt x="49238" y="6332"/>
                  </a:lnTo>
                  <a:lnTo>
                    <a:pt x="80645" y="0"/>
                  </a:lnTo>
                  <a:lnTo>
                    <a:pt x="1000378" y="0"/>
                  </a:lnTo>
                  <a:lnTo>
                    <a:pt x="1031805" y="6332"/>
                  </a:lnTo>
                  <a:lnTo>
                    <a:pt x="1057481" y="23606"/>
                  </a:lnTo>
                  <a:lnTo>
                    <a:pt x="1074799" y="49238"/>
                  </a:lnTo>
                  <a:lnTo>
                    <a:pt x="1081151" y="80644"/>
                  </a:lnTo>
                  <a:lnTo>
                    <a:pt x="1081151" y="403491"/>
                  </a:lnTo>
                  <a:lnTo>
                    <a:pt x="1074799" y="434900"/>
                  </a:lnTo>
                  <a:lnTo>
                    <a:pt x="1057481" y="460551"/>
                  </a:lnTo>
                  <a:lnTo>
                    <a:pt x="1031805" y="477845"/>
                  </a:lnTo>
                  <a:lnTo>
                    <a:pt x="1000378" y="484187"/>
                  </a:lnTo>
                  <a:lnTo>
                    <a:pt x="80645" y="484187"/>
                  </a:lnTo>
                  <a:lnTo>
                    <a:pt x="49238" y="477845"/>
                  </a:lnTo>
                  <a:lnTo>
                    <a:pt x="23606" y="460551"/>
                  </a:lnTo>
                  <a:lnTo>
                    <a:pt x="6332" y="434900"/>
                  </a:lnTo>
                  <a:lnTo>
                    <a:pt x="0" y="403491"/>
                  </a:lnTo>
                  <a:lnTo>
                    <a:pt x="0" y="80644"/>
                  </a:lnTo>
                  <a:close/>
                </a:path>
              </a:pathLst>
            </a:custGeom>
            <a:ln w="3175">
              <a:solidFill>
                <a:srgbClr val="990033"/>
              </a:solidFill>
            </a:ln>
          </p:spPr>
          <p:txBody>
            <a:bodyPr wrap="square" lIns="0" tIns="0" rIns="0" bIns="0" rtlCol="0"/>
            <a:lstStyle/>
            <a:p>
              <a:endParaRPr/>
            </a:p>
          </p:txBody>
        </p:sp>
        <p:sp>
          <p:nvSpPr>
            <p:cNvPr id="9" name="object 9"/>
            <p:cNvSpPr/>
            <p:nvPr/>
          </p:nvSpPr>
          <p:spPr>
            <a:xfrm>
              <a:off x="6348348" y="4781549"/>
              <a:ext cx="113030" cy="460375"/>
            </a:xfrm>
            <a:custGeom>
              <a:avLst/>
              <a:gdLst/>
              <a:ahLst/>
              <a:cxnLst/>
              <a:rect l="l" t="t" r="r" b="b"/>
              <a:pathLst>
                <a:path w="113029" h="460375">
                  <a:moveTo>
                    <a:pt x="49275" y="0"/>
                  </a:moveTo>
                  <a:lnTo>
                    <a:pt x="49275" y="460375"/>
                  </a:lnTo>
                  <a:lnTo>
                    <a:pt x="112775" y="335914"/>
                  </a:lnTo>
                </a:path>
                <a:path w="113029" h="460375">
                  <a:moveTo>
                    <a:pt x="49275" y="460375"/>
                  </a:moveTo>
                  <a:lnTo>
                    <a:pt x="0" y="336550"/>
                  </a:lnTo>
                </a:path>
              </a:pathLst>
            </a:custGeom>
            <a:ln w="3175">
              <a:solidFill>
                <a:srgbClr val="585858"/>
              </a:solidFill>
            </a:ln>
          </p:spPr>
          <p:txBody>
            <a:bodyPr wrap="square" lIns="0" tIns="0" rIns="0" bIns="0" rtlCol="0"/>
            <a:lstStyle/>
            <a:p>
              <a:endParaRPr/>
            </a:p>
          </p:txBody>
        </p:sp>
        <p:sp>
          <p:nvSpPr>
            <p:cNvPr id="10" name="object 10"/>
            <p:cNvSpPr/>
            <p:nvPr/>
          </p:nvSpPr>
          <p:spPr>
            <a:xfrm>
              <a:off x="7205725" y="5353050"/>
              <a:ext cx="522605" cy="249554"/>
            </a:xfrm>
            <a:custGeom>
              <a:avLst/>
              <a:gdLst/>
              <a:ahLst/>
              <a:cxnLst/>
              <a:rect l="l" t="t" r="r" b="b"/>
              <a:pathLst>
                <a:path w="522604" h="249554">
                  <a:moveTo>
                    <a:pt x="273050" y="0"/>
                  </a:moveTo>
                  <a:lnTo>
                    <a:pt x="0" y="136525"/>
                  </a:lnTo>
                  <a:lnTo>
                    <a:pt x="273050" y="249237"/>
                  </a:lnTo>
                  <a:lnTo>
                    <a:pt x="522224" y="136525"/>
                  </a:lnTo>
                  <a:lnTo>
                    <a:pt x="273050" y="0"/>
                  </a:lnTo>
                  <a:close/>
                </a:path>
              </a:pathLst>
            </a:custGeom>
            <a:solidFill>
              <a:srgbClr val="FFFFCC"/>
            </a:solidFill>
          </p:spPr>
          <p:txBody>
            <a:bodyPr wrap="square" lIns="0" tIns="0" rIns="0" bIns="0" rtlCol="0"/>
            <a:lstStyle/>
            <a:p>
              <a:endParaRPr/>
            </a:p>
          </p:txBody>
        </p:sp>
        <p:sp>
          <p:nvSpPr>
            <p:cNvPr id="11" name="object 11"/>
            <p:cNvSpPr/>
            <p:nvPr/>
          </p:nvSpPr>
          <p:spPr>
            <a:xfrm>
              <a:off x="7205725" y="5353050"/>
              <a:ext cx="522605" cy="249554"/>
            </a:xfrm>
            <a:custGeom>
              <a:avLst/>
              <a:gdLst/>
              <a:ahLst/>
              <a:cxnLst/>
              <a:rect l="l" t="t" r="r" b="b"/>
              <a:pathLst>
                <a:path w="522604" h="249554">
                  <a:moveTo>
                    <a:pt x="0" y="136525"/>
                  </a:moveTo>
                  <a:lnTo>
                    <a:pt x="273050" y="0"/>
                  </a:lnTo>
                  <a:lnTo>
                    <a:pt x="522224" y="136525"/>
                  </a:lnTo>
                  <a:lnTo>
                    <a:pt x="273050" y="249237"/>
                  </a:lnTo>
                  <a:lnTo>
                    <a:pt x="0" y="136525"/>
                  </a:lnTo>
                  <a:close/>
                </a:path>
              </a:pathLst>
            </a:custGeom>
            <a:ln w="3175">
              <a:solidFill>
                <a:srgbClr val="990033"/>
              </a:solidFill>
            </a:ln>
          </p:spPr>
          <p:txBody>
            <a:bodyPr wrap="square" lIns="0" tIns="0" rIns="0" bIns="0" rtlCol="0"/>
            <a:lstStyle/>
            <a:p>
              <a:endParaRPr/>
            </a:p>
          </p:txBody>
        </p:sp>
        <p:sp>
          <p:nvSpPr>
            <p:cNvPr id="12" name="object 12"/>
            <p:cNvSpPr/>
            <p:nvPr/>
          </p:nvSpPr>
          <p:spPr>
            <a:xfrm>
              <a:off x="6945375" y="5427725"/>
              <a:ext cx="260350" cy="113030"/>
            </a:xfrm>
            <a:custGeom>
              <a:avLst/>
              <a:gdLst/>
              <a:ahLst/>
              <a:cxnLst/>
              <a:rect l="l" t="t" r="r" b="b"/>
              <a:pathLst>
                <a:path w="260350" h="113029">
                  <a:moveTo>
                    <a:pt x="0" y="49403"/>
                  </a:moveTo>
                  <a:lnTo>
                    <a:pt x="260350" y="61849"/>
                  </a:lnTo>
                  <a:lnTo>
                    <a:pt x="136271" y="0"/>
                  </a:lnTo>
                </a:path>
                <a:path w="260350" h="113029">
                  <a:moveTo>
                    <a:pt x="260350" y="61849"/>
                  </a:moveTo>
                  <a:lnTo>
                    <a:pt x="136525" y="112649"/>
                  </a:lnTo>
                </a:path>
              </a:pathLst>
            </a:custGeom>
            <a:ln w="3175">
              <a:solidFill>
                <a:srgbClr val="585858"/>
              </a:solidFill>
            </a:ln>
          </p:spPr>
          <p:txBody>
            <a:bodyPr wrap="square" lIns="0" tIns="0" rIns="0" bIns="0" rtlCol="0"/>
            <a:lstStyle/>
            <a:p>
              <a:endParaRPr/>
            </a:p>
          </p:txBody>
        </p:sp>
        <p:sp>
          <p:nvSpPr>
            <p:cNvPr id="13" name="object 13"/>
            <p:cNvSpPr/>
            <p:nvPr/>
          </p:nvSpPr>
          <p:spPr>
            <a:xfrm>
              <a:off x="7913750" y="5241925"/>
              <a:ext cx="1068705" cy="484505"/>
            </a:xfrm>
            <a:custGeom>
              <a:avLst/>
              <a:gdLst/>
              <a:ahLst/>
              <a:cxnLst/>
              <a:rect l="l" t="t" r="r" b="b"/>
              <a:pathLst>
                <a:path w="1068704" h="484504">
                  <a:moveTo>
                    <a:pt x="987678" y="0"/>
                  </a:moveTo>
                  <a:lnTo>
                    <a:pt x="80645" y="0"/>
                  </a:lnTo>
                  <a:lnTo>
                    <a:pt x="49238" y="6332"/>
                  </a:lnTo>
                  <a:lnTo>
                    <a:pt x="23606" y="23606"/>
                  </a:lnTo>
                  <a:lnTo>
                    <a:pt x="6332" y="49238"/>
                  </a:lnTo>
                  <a:lnTo>
                    <a:pt x="0" y="80644"/>
                  </a:lnTo>
                  <a:lnTo>
                    <a:pt x="0" y="403491"/>
                  </a:lnTo>
                  <a:lnTo>
                    <a:pt x="6332" y="434900"/>
                  </a:lnTo>
                  <a:lnTo>
                    <a:pt x="23606" y="460551"/>
                  </a:lnTo>
                  <a:lnTo>
                    <a:pt x="49238" y="477845"/>
                  </a:lnTo>
                  <a:lnTo>
                    <a:pt x="80645" y="484187"/>
                  </a:lnTo>
                  <a:lnTo>
                    <a:pt x="987678" y="484187"/>
                  </a:lnTo>
                  <a:lnTo>
                    <a:pt x="1019085" y="477845"/>
                  </a:lnTo>
                  <a:lnTo>
                    <a:pt x="1044717" y="460551"/>
                  </a:lnTo>
                  <a:lnTo>
                    <a:pt x="1061991" y="434900"/>
                  </a:lnTo>
                  <a:lnTo>
                    <a:pt x="1068324" y="403491"/>
                  </a:lnTo>
                  <a:lnTo>
                    <a:pt x="1068324" y="80644"/>
                  </a:lnTo>
                  <a:lnTo>
                    <a:pt x="1061991" y="49238"/>
                  </a:lnTo>
                  <a:lnTo>
                    <a:pt x="1044717" y="23606"/>
                  </a:lnTo>
                  <a:lnTo>
                    <a:pt x="1019085" y="6332"/>
                  </a:lnTo>
                  <a:lnTo>
                    <a:pt x="987678" y="0"/>
                  </a:lnTo>
                  <a:close/>
                </a:path>
              </a:pathLst>
            </a:custGeom>
            <a:solidFill>
              <a:srgbClr val="FFFFCC"/>
            </a:solidFill>
          </p:spPr>
          <p:txBody>
            <a:bodyPr wrap="square" lIns="0" tIns="0" rIns="0" bIns="0" rtlCol="0"/>
            <a:lstStyle/>
            <a:p>
              <a:endParaRPr/>
            </a:p>
          </p:txBody>
        </p:sp>
        <p:sp>
          <p:nvSpPr>
            <p:cNvPr id="14" name="object 14"/>
            <p:cNvSpPr/>
            <p:nvPr/>
          </p:nvSpPr>
          <p:spPr>
            <a:xfrm>
              <a:off x="7913750" y="5241925"/>
              <a:ext cx="1068705" cy="484505"/>
            </a:xfrm>
            <a:custGeom>
              <a:avLst/>
              <a:gdLst/>
              <a:ahLst/>
              <a:cxnLst/>
              <a:rect l="l" t="t" r="r" b="b"/>
              <a:pathLst>
                <a:path w="1068704" h="484504">
                  <a:moveTo>
                    <a:pt x="0" y="80644"/>
                  </a:moveTo>
                  <a:lnTo>
                    <a:pt x="6332" y="49238"/>
                  </a:lnTo>
                  <a:lnTo>
                    <a:pt x="23606" y="23606"/>
                  </a:lnTo>
                  <a:lnTo>
                    <a:pt x="49238" y="6332"/>
                  </a:lnTo>
                  <a:lnTo>
                    <a:pt x="80645" y="0"/>
                  </a:lnTo>
                  <a:lnTo>
                    <a:pt x="987678" y="0"/>
                  </a:lnTo>
                  <a:lnTo>
                    <a:pt x="1019085" y="6332"/>
                  </a:lnTo>
                  <a:lnTo>
                    <a:pt x="1044717" y="23606"/>
                  </a:lnTo>
                  <a:lnTo>
                    <a:pt x="1061991" y="49238"/>
                  </a:lnTo>
                  <a:lnTo>
                    <a:pt x="1068324" y="80644"/>
                  </a:lnTo>
                  <a:lnTo>
                    <a:pt x="1068324" y="403491"/>
                  </a:lnTo>
                  <a:lnTo>
                    <a:pt x="1061991" y="434900"/>
                  </a:lnTo>
                  <a:lnTo>
                    <a:pt x="1044717" y="460551"/>
                  </a:lnTo>
                  <a:lnTo>
                    <a:pt x="1019085" y="477845"/>
                  </a:lnTo>
                  <a:lnTo>
                    <a:pt x="987678" y="484187"/>
                  </a:lnTo>
                  <a:lnTo>
                    <a:pt x="80645" y="484187"/>
                  </a:lnTo>
                  <a:lnTo>
                    <a:pt x="49238" y="477845"/>
                  </a:lnTo>
                  <a:lnTo>
                    <a:pt x="23606" y="460551"/>
                  </a:lnTo>
                  <a:lnTo>
                    <a:pt x="6332" y="434900"/>
                  </a:lnTo>
                  <a:lnTo>
                    <a:pt x="0" y="403491"/>
                  </a:lnTo>
                  <a:lnTo>
                    <a:pt x="0" y="80644"/>
                  </a:lnTo>
                  <a:close/>
                </a:path>
              </a:pathLst>
            </a:custGeom>
            <a:ln w="3175">
              <a:solidFill>
                <a:srgbClr val="990033"/>
              </a:solidFill>
            </a:ln>
          </p:spPr>
          <p:txBody>
            <a:bodyPr wrap="square" lIns="0" tIns="0" rIns="0" bIns="0" rtlCol="0"/>
            <a:lstStyle/>
            <a:p>
              <a:endParaRPr/>
            </a:p>
          </p:txBody>
        </p:sp>
        <p:sp>
          <p:nvSpPr>
            <p:cNvPr id="15" name="object 15"/>
            <p:cNvSpPr/>
            <p:nvPr/>
          </p:nvSpPr>
          <p:spPr>
            <a:xfrm>
              <a:off x="7751825" y="5427725"/>
              <a:ext cx="161925" cy="113030"/>
            </a:xfrm>
            <a:custGeom>
              <a:avLst/>
              <a:gdLst/>
              <a:ahLst/>
              <a:cxnLst/>
              <a:rect l="l" t="t" r="r" b="b"/>
              <a:pathLst>
                <a:path w="161925" h="113029">
                  <a:moveTo>
                    <a:pt x="0" y="63118"/>
                  </a:moveTo>
                  <a:lnTo>
                    <a:pt x="161925" y="50800"/>
                  </a:lnTo>
                  <a:lnTo>
                    <a:pt x="37338" y="112649"/>
                  </a:lnTo>
                </a:path>
                <a:path w="161925" h="113029">
                  <a:moveTo>
                    <a:pt x="161925" y="50800"/>
                  </a:moveTo>
                  <a:lnTo>
                    <a:pt x="38100" y="0"/>
                  </a:lnTo>
                </a:path>
              </a:pathLst>
            </a:custGeom>
            <a:ln w="3175">
              <a:solidFill>
                <a:srgbClr val="585858"/>
              </a:solidFill>
            </a:ln>
          </p:spPr>
          <p:txBody>
            <a:bodyPr wrap="square" lIns="0" tIns="0" rIns="0" bIns="0" rtlCol="0"/>
            <a:lstStyle/>
            <a:p>
              <a:endParaRPr/>
            </a:p>
          </p:txBody>
        </p:sp>
        <p:sp>
          <p:nvSpPr>
            <p:cNvPr id="16" name="object 16"/>
            <p:cNvSpPr/>
            <p:nvPr/>
          </p:nvSpPr>
          <p:spPr>
            <a:xfrm>
              <a:off x="7913750" y="4335525"/>
              <a:ext cx="1068705" cy="471805"/>
            </a:xfrm>
            <a:custGeom>
              <a:avLst/>
              <a:gdLst/>
              <a:ahLst/>
              <a:cxnLst/>
              <a:rect l="l" t="t" r="r" b="b"/>
              <a:pathLst>
                <a:path w="1068704" h="471804">
                  <a:moveTo>
                    <a:pt x="987678" y="0"/>
                  </a:moveTo>
                  <a:lnTo>
                    <a:pt x="80645" y="0"/>
                  </a:lnTo>
                  <a:lnTo>
                    <a:pt x="49238" y="6332"/>
                  </a:lnTo>
                  <a:lnTo>
                    <a:pt x="23606" y="23606"/>
                  </a:lnTo>
                  <a:lnTo>
                    <a:pt x="6332" y="49238"/>
                  </a:lnTo>
                  <a:lnTo>
                    <a:pt x="0" y="80644"/>
                  </a:lnTo>
                  <a:lnTo>
                    <a:pt x="0" y="390779"/>
                  </a:lnTo>
                  <a:lnTo>
                    <a:pt x="6332" y="422185"/>
                  </a:lnTo>
                  <a:lnTo>
                    <a:pt x="23606" y="447817"/>
                  </a:lnTo>
                  <a:lnTo>
                    <a:pt x="49238" y="465091"/>
                  </a:lnTo>
                  <a:lnTo>
                    <a:pt x="80645" y="471424"/>
                  </a:lnTo>
                  <a:lnTo>
                    <a:pt x="987678" y="471424"/>
                  </a:lnTo>
                  <a:lnTo>
                    <a:pt x="1019085" y="465091"/>
                  </a:lnTo>
                  <a:lnTo>
                    <a:pt x="1044717" y="447817"/>
                  </a:lnTo>
                  <a:lnTo>
                    <a:pt x="1061991" y="422185"/>
                  </a:lnTo>
                  <a:lnTo>
                    <a:pt x="1068324" y="390779"/>
                  </a:lnTo>
                  <a:lnTo>
                    <a:pt x="1068324" y="80644"/>
                  </a:lnTo>
                  <a:lnTo>
                    <a:pt x="1061991" y="49238"/>
                  </a:lnTo>
                  <a:lnTo>
                    <a:pt x="1044717" y="23606"/>
                  </a:lnTo>
                  <a:lnTo>
                    <a:pt x="1019085" y="6332"/>
                  </a:lnTo>
                  <a:lnTo>
                    <a:pt x="987678" y="0"/>
                  </a:lnTo>
                  <a:close/>
                </a:path>
              </a:pathLst>
            </a:custGeom>
            <a:solidFill>
              <a:srgbClr val="FFFFCC"/>
            </a:solidFill>
          </p:spPr>
          <p:txBody>
            <a:bodyPr wrap="square" lIns="0" tIns="0" rIns="0" bIns="0" rtlCol="0"/>
            <a:lstStyle/>
            <a:p>
              <a:endParaRPr/>
            </a:p>
          </p:txBody>
        </p:sp>
        <p:sp>
          <p:nvSpPr>
            <p:cNvPr id="17" name="object 17"/>
            <p:cNvSpPr/>
            <p:nvPr/>
          </p:nvSpPr>
          <p:spPr>
            <a:xfrm>
              <a:off x="7913750" y="4335525"/>
              <a:ext cx="1068705" cy="471805"/>
            </a:xfrm>
            <a:custGeom>
              <a:avLst/>
              <a:gdLst/>
              <a:ahLst/>
              <a:cxnLst/>
              <a:rect l="l" t="t" r="r" b="b"/>
              <a:pathLst>
                <a:path w="1068704" h="471804">
                  <a:moveTo>
                    <a:pt x="0" y="80644"/>
                  </a:moveTo>
                  <a:lnTo>
                    <a:pt x="6332" y="49238"/>
                  </a:lnTo>
                  <a:lnTo>
                    <a:pt x="23606" y="23606"/>
                  </a:lnTo>
                  <a:lnTo>
                    <a:pt x="49238" y="6332"/>
                  </a:lnTo>
                  <a:lnTo>
                    <a:pt x="80645" y="0"/>
                  </a:lnTo>
                  <a:lnTo>
                    <a:pt x="987678" y="0"/>
                  </a:lnTo>
                  <a:lnTo>
                    <a:pt x="1019085" y="6332"/>
                  </a:lnTo>
                  <a:lnTo>
                    <a:pt x="1044717" y="23606"/>
                  </a:lnTo>
                  <a:lnTo>
                    <a:pt x="1061991" y="49238"/>
                  </a:lnTo>
                  <a:lnTo>
                    <a:pt x="1068324" y="80644"/>
                  </a:lnTo>
                  <a:lnTo>
                    <a:pt x="1068324" y="390779"/>
                  </a:lnTo>
                  <a:lnTo>
                    <a:pt x="1061991" y="422185"/>
                  </a:lnTo>
                  <a:lnTo>
                    <a:pt x="1044717" y="447817"/>
                  </a:lnTo>
                  <a:lnTo>
                    <a:pt x="1019085" y="465091"/>
                  </a:lnTo>
                  <a:lnTo>
                    <a:pt x="987678" y="471424"/>
                  </a:lnTo>
                  <a:lnTo>
                    <a:pt x="80645" y="471424"/>
                  </a:lnTo>
                  <a:lnTo>
                    <a:pt x="49238" y="465091"/>
                  </a:lnTo>
                  <a:lnTo>
                    <a:pt x="23606" y="447817"/>
                  </a:lnTo>
                  <a:lnTo>
                    <a:pt x="6332" y="422185"/>
                  </a:lnTo>
                  <a:lnTo>
                    <a:pt x="0" y="390779"/>
                  </a:lnTo>
                  <a:lnTo>
                    <a:pt x="0" y="80644"/>
                  </a:lnTo>
                  <a:close/>
                </a:path>
              </a:pathLst>
            </a:custGeom>
            <a:ln w="3175">
              <a:solidFill>
                <a:srgbClr val="990033"/>
              </a:solidFill>
            </a:ln>
          </p:spPr>
          <p:txBody>
            <a:bodyPr wrap="square" lIns="0" tIns="0" rIns="0" bIns="0" rtlCol="0"/>
            <a:lstStyle/>
            <a:p>
              <a:endParaRPr/>
            </a:p>
          </p:txBody>
        </p:sp>
        <p:sp>
          <p:nvSpPr>
            <p:cNvPr id="18" name="object 18"/>
            <p:cNvSpPr/>
            <p:nvPr/>
          </p:nvSpPr>
          <p:spPr>
            <a:xfrm>
              <a:off x="7478775" y="4508499"/>
              <a:ext cx="434975" cy="844550"/>
            </a:xfrm>
            <a:custGeom>
              <a:avLst/>
              <a:gdLst/>
              <a:ahLst/>
              <a:cxnLst/>
              <a:rect l="l" t="t" r="r" b="b"/>
              <a:pathLst>
                <a:path w="434975" h="844550">
                  <a:moveTo>
                    <a:pt x="0" y="844550"/>
                  </a:moveTo>
                  <a:lnTo>
                    <a:pt x="0" y="49656"/>
                  </a:lnTo>
                  <a:lnTo>
                    <a:pt x="434975" y="49656"/>
                  </a:lnTo>
                  <a:lnTo>
                    <a:pt x="310642" y="0"/>
                  </a:lnTo>
                </a:path>
                <a:path w="434975" h="844550">
                  <a:moveTo>
                    <a:pt x="434975" y="50800"/>
                  </a:moveTo>
                  <a:lnTo>
                    <a:pt x="311150" y="112775"/>
                  </a:lnTo>
                </a:path>
              </a:pathLst>
            </a:custGeom>
            <a:ln w="3175">
              <a:solidFill>
                <a:srgbClr val="585858"/>
              </a:solidFill>
            </a:ln>
          </p:spPr>
          <p:txBody>
            <a:bodyPr wrap="square" lIns="0" tIns="0" rIns="0" bIns="0" rtlCol="0"/>
            <a:lstStyle/>
            <a:p>
              <a:endParaRPr/>
            </a:p>
          </p:txBody>
        </p:sp>
      </p:grpSp>
      <p:sp>
        <p:nvSpPr>
          <p:cNvPr id="19" name="object 19"/>
          <p:cNvSpPr/>
          <p:nvPr/>
        </p:nvSpPr>
        <p:spPr>
          <a:xfrm>
            <a:off x="6324600" y="5086350"/>
            <a:ext cx="990600" cy="171450"/>
          </a:xfrm>
          <a:custGeom>
            <a:avLst/>
            <a:gdLst/>
            <a:ahLst/>
            <a:cxnLst/>
            <a:rect l="l" t="t" r="r" b="b"/>
            <a:pathLst>
              <a:path w="990600" h="171450">
                <a:moveTo>
                  <a:pt x="819150" y="0"/>
                </a:moveTo>
                <a:lnTo>
                  <a:pt x="819150" y="171450"/>
                </a:lnTo>
                <a:lnTo>
                  <a:pt x="933450" y="114300"/>
                </a:lnTo>
                <a:lnTo>
                  <a:pt x="847725" y="114300"/>
                </a:lnTo>
                <a:lnTo>
                  <a:pt x="847725" y="57150"/>
                </a:lnTo>
                <a:lnTo>
                  <a:pt x="933450" y="57150"/>
                </a:lnTo>
                <a:lnTo>
                  <a:pt x="819150" y="0"/>
                </a:lnTo>
                <a:close/>
              </a:path>
              <a:path w="990600" h="171450">
                <a:moveTo>
                  <a:pt x="819150" y="57150"/>
                </a:moveTo>
                <a:lnTo>
                  <a:pt x="0" y="57150"/>
                </a:lnTo>
                <a:lnTo>
                  <a:pt x="0" y="114300"/>
                </a:lnTo>
                <a:lnTo>
                  <a:pt x="819150" y="114300"/>
                </a:lnTo>
                <a:lnTo>
                  <a:pt x="819150" y="57150"/>
                </a:lnTo>
                <a:close/>
              </a:path>
              <a:path w="990600" h="171450">
                <a:moveTo>
                  <a:pt x="933450" y="57150"/>
                </a:moveTo>
                <a:lnTo>
                  <a:pt x="847725" y="57150"/>
                </a:lnTo>
                <a:lnTo>
                  <a:pt x="847725" y="114300"/>
                </a:lnTo>
                <a:lnTo>
                  <a:pt x="933450" y="114300"/>
                </a:lnTo>
                <a:lnTo>
                  <a:pt x="990600" y="85725"/>
                </a:lnTo>
                <a:lnTo>
                  <a:pt x="933450" y="57150"/>
                </a:lnTo>
                <a:close/>
              </a:path>
            </a:pathLst>
          </a:custGeom>
          <a:solidFill>
            <a:srgbClr val="FF0000"/>
          </a:solidFill>
        </p:spPr>
        <p:txBody>
          <a:bodyPr wrap="square" lIns="0" tIns="0" rIns="0" bIns="0" rtlCol="0"/>
          <a:lstStyle/>
          <a:p>
            <a:endParaRPr/>
          </a:p>
        </p:txBody>
      </p:sp>
      <p:sp>
        <p:nvSpPr>
          <p:cNvPr id="20" name="object 20"/>
          <p:cNvSpPr txBox="1"/>
          <p:nvPr/>
        </p:nvSpPr>
        <p:spPr>
          <a:xfrm>
            <a:off x="7487792" y="5333746"/>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1</a:t>
            </a:r>
            <a:endParaRPr sz="1600">
              <a:latin typeface="Arial"/>
              <a:cs typeface="Arial"/>
            </a:endParaRPr>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89</a:t>
            </a:fld>
            <a:endParaRPr spc="-90" dirty="0"/>
          </a:p>
        </p:txBody>
      </p:sp>
      <p:sp>
        <p:nvSpPr>
          <p:cNvPr id="21" name="object 21"/>
          <p:cNvSpPr txBox="1"/>
          <p:nvPr/>
        </p:nvSpPr>
        <p:spPr>
          <a:xfrm>
            <a:off x="9558273" y="5346572"/>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3</a:t>
            </a:r>
            <a:endParaRPr sz="1600">
              <a:latin typeface="Arial"/>
              <a:cs typeface="Arial"/>
            </a:endParaRPr>
          </a:p>
        </p:txBody>
      </p:sp>
      <p:sp>
        <p:nvSpPr>
          <p:cNvPr id="22" name="object 22"/>
          <p:cNvSpPr txBox="1"/>
          <p:nvPr/>
        </p:nvSpPr>
        <p:spPr>
          <a:xfrm>
            <a:off x="9545573" y="4428871"/>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2</a:t>
            </a:r>
            <a:endParaRPr sz="1600">
              <a:latin typeface="Arial"/>
              <a:cs typeface="Arial"/>
            </a:endParaRPr>
          </a:p>
        </p:txBody>
      </p:sp>
    </p:spTree>
    <p:extLst>
      <p:ext uri="{BB962C8B-B14F-4D97-AF65-F5344CB8AC3E}">
        <p14:creationId xmlns:p14="http://schemas.microsoft.com/office/powerpoint/2010/main" val="337920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400" y="1447800"/>
            <a:ext cx="6539865" cy="234632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5" dirty="0">
                <a:solidFill>
                  <a:srgbClr val="585858"/>
                </a:solidFill>
                <a:latin typeface="Arial"/>
                <a:cs typeface="Arial"/>
              </a:rPr>
              <a:t>Hướng </a:t>
            </a:r>
            <a:r>
              <a:rPr sz="2400" spc="45" dirty="0">
                <a:solidFill>
                  <a:srgbClr val="585858"/>
                </a:solidFill>
                <a:latin typeface="Arial"/>
                <a:cs typeface="Arial"/>
              </a:rPr>
              <a:t>tiếp </a:t>
            </a:r>
            <a:r>
              <a:rPr sz="2400" spc="-65" dirty="0">
                <a:solidFill>
                  <a:srgbClr val="585858"/>
                </a:solidFill>
                <a:latin typeface="Arial"/>
                <a:cs typeface="Arial"/>
              </a:rPr>
              <a:t>cận </a:t>
            </a:r>
            <a:r>
              <a:rPr sz="2400" dirty="0">
                <a:solidFill>
                  <a:srgbClr val="585858"/>
                </a:solidFill>
                <a:latin typeface="Arial"/>
                <a:cs typeface="Arial"/>
              </a:rPr>
              <a:t>“máy </a:t>
            </a:r>
            <a:r>
              <a:rPr sz="2400" spc="-35" dirty="0">
                <a:solidFill>
                  <a:srgbClr val="585858"/>
                </a:solidFill>
                <a:latin typeface="Arial"/>
                <a:cs typeface="Arial"/>
              </a:rPr>
              <a:t>bay</a:t>
            </a:r>
            <a:r>
              <a:rPr sz="2400" spc="45" dirty="0">
                <a:solidFill>
                  <a:srgbClr val="585858"/>
                </a:solidFill>
                <a:latin typeface="Arial"/>
                <a:cs typeface="Arial"/>
              </a:rPr>
              <a:t> </a:t>
            </a:r>
            <a:r>
              <a:rPr sz="2400" spc="-30" dirty="0">
                <a:solidFill>
                  <a:srgbClr val="585858"/>
                </a:solidFill>
                <a:latin typeface="Arial"/>
                <a:cs typeface="Arial"/>
              </a:rPr>
              <a:t>giấy”?</a:t>
            </a:r>
            <a:endParaRPr sz="2400">
              <a:latin typeface="Arial"/>
              <a:cs typeface="Arial"/>
            </a:endParaRPr>
          </a:p>
          <a:p>
            <a:pPr marL="286385" indent="-274320">
              <a:spcBef>
                <a:spcPts val="1510"/>
              </a:spcBef>
              <a:buChar char="•"/>
              <a:tabLst>
                <a:tab pos="286385" algn="l"/>
                <a:tab pos="287020" algn="l"/>
              </a:tabLst>
            </a:pPr>
            <a:r>
              <a:rPr sz="2400" spc="15" dirty="0">
                <a:solidFill>
                  <a:srgbClr val="585858"/>
                </a:solidFill>
                <a:latin typeface="Arial"/>
                <a:cs typeface="Arial"/>
              </a:rPr>
              <a:t>Đối </a:t>
            </a:r>
            <a:r>
              <a:rPr sz="2400" spc="-50" dirty="0">
                <a:solidFill>
                  <a:srgbClr val="585858"/>
                </a:solidFill>
                <a:latin typeface="Arial"/>
                <a:cs typeface="Arial"/>
              </a:rPr>
              <a:t>với </a:t>
            </a:r>
            <a:r>
              <a:rPr sz="2400" spc="-60" dirty="0">
                <a:solidFill>
                  <a:srgbClr val="585858"/>
                </a:solidFill>
                <a:latin typeface="Arial"/>
                <a:cs typeface="Arial"/>
              </a:rPr>
              <a:t>dự </a:t>
            </a:r>
            <a:r>
              <a:rPr sz="2400" spc="-50" dirty="0">
                <a:solidFill>
                  <a:srgbClr val="585858"/>
                </a:solidFill>
                <a:latin typeface="Arial"/>
                <a:cs typeface="Arial"/>
              </a:rPr>
              <a:t>án </a:t>
            </a:r>
            <a:r>
              <a:rPr sz="2400" dirty="0">
                <a:solidFill>
                  <a:srgbClr val="585858"/>
                </a:solidFill>
                <a:latin typeface="Arial"/>
                <a:cs typeface="Arial"/>
              </a:rPr>
              <a:t>phần</a:t>
            </a:r>
            <a:r>
              <a:rPr sz="2400" spc="140" dirty="0">
                <a:solidFill>
                  <a:srgbClr val="585858"/>
                </a:solidFill>
                <a:latin typeface="Arial"/>
                <a:cs typeface="Arial"/>
              </a:rPr>
              <a:t> </a:t>
            </a:r>
            <a:r>
              <a:rPr sz="2400" spc="10" dirty="0">
                <a:solidFill>
                  <a:srgbClr val="585858"/>
                </a:solidFill>
                <a:latin typeface="Arial"/>
                <a:cs typeface="Arial"/>
              </a:rPr>
              <a:t>mềm</a:t>
            </a:r>
            <a:endParaRPr sz="2400">
              <a:latin typeface="Arial"/>
              <a:cs typeface="Arial"/>
            </a:endParaRPr>
          </a:p>
          <a:p>
            <a:pPr marL="560705" lvl="1" indent="-229235">
              <a:spcBef>
                <a:spcPts val="775"/>
              </a:spcBef>
              <a:buFont typeface="Georgia"/>
              <a:buChar char="−"/>
              <a:tabLst>
                <a:tab pos="561340" algn="l"/>
              </a:tabLst>
            </a:pPr>
            <a:r>
              <a:rPr sz="2000" spc="50" dirty="0">
                <a:solidFill>
                  <a:srgbClr val="585858"/>
                </a:solidFill>
                <a:latin typeface="Arial"/>
                <a:cs typeface="Arial"/>
              </a:rPr>
              <a:t>Mất </a:t>
            </a:r>
            <a:r>
              <a:rPr sz="2000" spc="20" dirty="0">
                <a:solidFill>
                  <a:srgbClr val="585858"/>
                </a:solidFill>
                <a:latin typeface="Arial"/>
                <a:cs typeface="Arial"/>
              </a:rPr>
              <a:t>rất </a:t>
            </a:r>
            <a:r>
              <a:rPr sz="2000" spc="5" dirty="0">
                <a:solidFill>
                  <a:srgbClr val="585858"/>
                </a:solidFill>
                <a:latin typeface="Arial"/>
                <a:cs typeface="Arial"/>
              </a:rPr>
              <a:t>nhiều </a:t>
            </a:r>
            <a:r>
              <a:rPr sz="2000" spc="15" dirty="0">
                <a:solidFill>
                  <a:srgbClr val="585858"/>
                </a:solidFill>
                <a:latin typeface="Arial"/>
                <a:cs typeface="Arial"/>
              </a:rPr>
              <a:t>thời </a:t>
            </a:r>
            <a:r>
              <a:rPr sz="2000" spc="5" dirty="0">
                <a:solidFill>
                  <a:srgbClr val="585858"/>
                </a:solidFill>
                <a:latin typeface="Arial"/>
                <a:cs typeface="Arial"/>
              </a:rPr>
              <a:t>gian </a:t>
            </a:r>
            <a:r>
              <a:rPr sz="2000" spc="-90" dirty="0">
                <a:solidFill>
                  <a:srgbClr val="585858"/>
                </a:solidFill>
                <a:latin typeface="Arial"/>
                <a:cs typeface="Arial"/>
              </a:rPr>
              <a:t>và </a:t>
            </a:r>
            <a:r>
              <a:rPr sz="2000" spc="30" dirty="0">
                <a:solidFill>
                  <a:srgbClr val="585858"/>
                </a:solidFill>
                <a:latin typeface="Arial"/>
                <a:cs typeface="Arial"/>
              </a:rPr>
              <a:t>tạo </a:t>
            </a:r>
            <a:r>
              <a:rPr sz="2000" spc="-35" dirty="0">
                <a:solidFill>
                  <a:srgbClr val="585858"/>
                </a:solidFill>
                <a:latin typeface="Arial"/>
                <a:cs typeface="Arial"/>
              </a:rPr>
              <a:t>ra </a:t>
            </a:r>
            <a:r>
              <a:rPr sz="2000" spc="20" dirty="0">
                <a:solidFill>
                  <a:srgbClr val="585858"/>
                </a:solidFill>
                <a:latin typeface="Arial"/>
                <a:cs typeface="Arial"/>
              </a:rPr>
              <a:t>rất </a:t>
            </a:r>
            <a:r>
              <a:rPr sz="2000" spc="5" dirty="0">
                <a:solidFill>
                  <a:srgbClr val="585858"/>
                </a:solidFill>
                <a:latin typeface="Arial"/>
                <a:cs typeface="Arial"/>
              </a:rPr>
              <a:t>nhiều </a:t>
            </a:r>
            <a:r>
              <a:rPr sz="2000" spc="-20" dirty="0">
                <a:solidFill>
                  <a:srgbClr val="585858"/>
                </a:solidFill>
                <a:latin typeface="Arial"/>
                <a:cs typeface="Arial"/>
              </a:rPr>
              <a:t>mã</a:t>
            </a:r>
            <a:r>
              <a:rPr sz="2000" spc="-165" dirty="0">
                <a:solidFill>
                  <a:srgbClr val="585858"/>
                </a:solidFill>
                <a:latin typeface="Arial"/>
                <a:cs typeface="Arial"/>
              </a:rPr>
              <a:t> </a:t>
            </a:r>
            <a:r>
              <a:rPr sz="2000" spc="10" dirty="0">
                <a:solidFill>
                  <a:srgbClr val="585858"/>
                </a:solidFill>
                <a:latin typeface="Arial"/>
                <a:cs typeface="Arial"/>
              </a:rPr>
              <a:t>nguồn.</a:t>
            </a:r>
            <a:endParaRPr sz="2000">
              <a:latin typeface="Arial"/>
              <a:cs typeface="Arial"/>
            </a:endParaRPr>
          </a:p>
          <a:p>
            <a:pPr marL="560705" lvl="1" indent="-229235">
              <a:spcBef>
                <a:spcPts val="755"/>
              </a:spcBef>
              <a:buFont typeface="Georgia"/>
              <a:buChar char="−"/>
              <a:tabLst>
                <a:tab pos="561340" algn="l"/>
              </a:tabLst>
            </a:pPr>
            <a:r>
              <a:rPr sz="2000" spc="-5" dirty="0">
                <a:solidFill>
                  <a:srgbClr val="585858"/>
                </a:solidFill>
                <a:latin typeface="Arial"/>
                <a:cs typeface="Arial"/>
              </a:rPr>
              <a:t>Không có </a:t>
            </a:r>
            <a:r>
              <a:rPr sz="2000" spc="30" dirty="0">
                <a:solidFill>
                  <a:srgbClr val="585858"/>
                </a:solidFill>
                <a:latin typeface="Arial"/>
                <a:cs typeface="Arial"/>
              </a:rPr>
              <a:t>bất </a:t>
            </a:r>
            <a:r>
              <a:rPr sz="2000" spc="-20" dirty="0">
                <a:solidFill>
                  <a:srgbClr val="585858"/>
                </a:solidFill>
                <a:latin typeface="Arial"/>
                <a:cs typeface="Arial"/>
              </a:rPr>
              <a:t>kỳ </a:t>
            </a:r>
            <a:r>
              <a:rPr sz="2000" spc="75" dirty="0">
                <a:solidFill>
                  <a:srgbClr val="585858"/>
                </a:solidFill>
                <a:latin typeface="Arial"/>
                <a:cs typeface="Arial"/>
              </a:rPr>
              <a:t>một </a:t>
            </a:r>
            <a:r>
              <a:rPr sz="2000" spc="-5" dirty="0">
                <a:solidFill>
                  <a:srgbClr val="585858"/>
                </a:solidFill>
                <a:latin typeface="Arial"/>
                <a:cs typeface="Arial"/>
              </a:rPr>
              <a:t>kiến </a:t>
            </a:r>
            <a:r>
              <a:rPr sz="2000" spc="25" dirty="0">
                <a:solidFill>
                  <a:srgbClr val="585858"/>
                </a:solidFill>
                <a:latin typeface="Arial"/>
                <a:cs typeface="Arial"/>
              </a:rPr>
              <a:t>trúc</a:t>
            </a:r>
            <a:r>
              <a:rPr sz="2000" spc="-175" dirty="0">
                <a:solidFill>
                  <a:srgbClr val="585858"/>
                </a:solidFill>
                <a:latin typeface="Arial"/>
                <a:cs typeface="Arial"/>
              </a:rPr>
              <a:t> </a:t>
            </a:r>
            <a:r>
              <a:rPr sz="2000" spc="-35" dirty="0">
                <a:solidFill>
                  <a:srgbClr val="585858"/>
                </a:solidFill>
                <a:latin typeface="Arial"/>
                <a:cs typeface="Arial"/>
              </a:rPr>
              <a:t>nào.</a:t>
            </a:r>
            <a:endParaRPr sz="2000">
              <a:latin typeface="Arial"/>
              <a:cs typeface="Arial"/>
            </a:endParaRPr>
          </a:p>
          <a:p>
            <a:pPr marL="560705" lvl="1" indent="-229235">
              <a:spcBef>
                <a:spcPts val="755"/>
              </a:spcBef>
              <a:buFont typeface="Georgia"/>
              <a:buChar char="−"/>
              <a:tabLst>
                <a:tab pos="561340" algn="l"/>
              </a:tabLst>
            </a:pPr>
            <a:r>
              <a:rPr sz="2000" spc="-65" dirty="0">
                <a:solidFill>
                  <a:srgbClr val="585858"/>
                </a:solidFill>
                <a:latin typeface="Arial"/>
                <a:cs typeface="Arial"/>
              </a:rPr>
              <a:t>Phải </a:t>
            </a:r>
            <a:r>
              <a:rPr sz="2000" dirty="0">
                <a:solidFill>
                  <a:srgbClr val="585858"/>
                </a:solidFill>
                <a:latin typeface="Arial"/>
                <a:cs typeface="Arial"/>
              </a:rPr>
              <a:t>chịu </a:t>
            </a:r>
            <a:r>
              <a:rPr sz="2000" spc="20" dirty="0">
                <a:solidFill>
                  <a:srgbClr val="585858"/>
                </a:solidFill>
                <a:latin typeface="Arial"/>
                <a:cs typeface="Arial"/>
              </a:rPr>
              <a:t>khổ </a:t>
            </a:r>
            <a:r>
              <a:rPr sz="2000" spc="-40" dirty="0">
                <a:solidFill>
                  <a:srgbClr val="585858"/>
                </a:solidFill>
                <a:latin typeface="Arial"/>
                <a:cs typeface="Arial"/>
              </a:rPr>
              <a:t>với </a:t>
            </a:r>
            <a:r>
              <a:rPr sz="2000" spc="-5" dirty="0">
                <a:solidFill>
                  <a:srgbClr val="585858"/>
                </a:solidFill>
                <a:latin typeface="Arial"/>
                <a:cs typeface="Arial"/>
              </a:rPr>
              <a:t>những </a:t>
            </a:r>
            <a:r>
              <a:rPr sz="2000" spc="40" dirty="0">
                <a:solidFill>
                  <a:srgbClr val="585858"/>
                </a:solidFill>
                <a:latin typeface="Arial"/>
                <a:cs typeface="Arial"/>
              </a:rPr>
              <a:t>lỗi </a:t>
            </a:r>
            <a:r>
              <a:rPr sz="2000" spc="25" dirty="0">
                <a:solidFill>
                  <a:srgbClr val="585858"/>
                </a:solidFill>
                <a:latin typeface="Arial"/>
                <a:cs typeface="Arial"/>
              </a:rPr>
              <a:t>phát</a:t>
            </a:r>
            <a:r>
              <a:rPr sz="2000" spc="-35" dirty="0">
                <a:solidFill>
                  <a:srgbClr val="585858"/>
                </a:solidFill>
                <a:latin typeface="Arial"/>
                <a:cs typeface="Arial"/>
              </a:rPr>
              <a:t> </a:t>
            </a:r>
            <a:r>
              <a:rPr sz="2000" spc="-40" dirty="0">
                <a:solidFill>
                  <a:srgbClr val="585858"/>
                </a:solidFill>
                <a:latin typeface="Arial"/>
                <a:cs typeface="Arial"/>
              </a:rPr>
              <a:t>sinh.</a:t>
            </a:r>
            <a:endParaRPr sz="2000">
              <a:latin typeface="Arial"/>
              <a:cs typeface="Arial"/>
            </a:endParaRPr>
          </a:p>
        </p:txBody>
      </p:sp>
      <p:sp>
        <p:nvSpPr>
          <p:cNvPr id="3" name="object 3"/>
          <p:cNvSpPr txBox="1">
            <a:spLocks noGrp="1"/>
          </p:cNvSpPr>
          <p:nvPr>
            <p:ph type="title"/>
          </p:nvPr>
        </p:nvSpPr>
        <p:spPr>
          <a:xfrm>
            <a:off x="2590800" y="514686"/>
            <a:ext cx="2659380" cy="567463"/>
          </a:xfrm>
          <a:prstGeom prst="rect">
            <a:avLst/>
          </a:prstGeom>
        </p:spPr>
        <p:txBody>
          <a:bodyPr vert="horz" wrap="square" lIns="0" tIns="13335" rIns="0" bIns="0" rtlCol="0" anchor="t">
            <a:spAutoFit/>
          </a:bodyPr>
          <a:lstStyle/>
          <a:p>
            <a:pPr marL="12700">
              <a:spcBef>
                <a:spcPts val="105"/>
              </a:spcBef>
            </a:pPr>
            <a:r>
              <a:rPr spc="245" dirty="0"/>
              <a:t>Mô</a:t>
            </a:r>
            <a:r>
              <a:rPr spc="-855" dirty="0"/>
              <a:t> </a:t>
            </a:r>
            <a:r>
              <a:rPr spc="140" dirty="0"/>
              <a:t>hình </a:t>
            </a:r>
            <a:r>
              <a:rPr spc="185" dirty="0"/>
              <a:t>hóa</a:t>
            </a:r>
          </a:p>
        </p:txBody>
      </p:sp>
      <p:grpSp>
        <p:nvGrpSpPr>
          <p:cNvPr id="4" name="object 4"/>
          <p:cNvGrpSpPr/>
          <p:nvPr/>
        </p:nvGrpSpPr>
        <p:grpSpPr>
          <a:xfrm>
            <a:off x="1909744" y="2785436"/>
            <a:ext cx="8702675" cy="3631565"/>
            <a:chOff x="0" y="3227057"/>
            <a:chExt cx="8702675" cy="3631565"/>
          </a:xfrm>
        </p:grpSpPr>
        <p:sp>
          <p:nvSpPr>
            <p:cNvPr id="5" name="object 5"/>
            <p:cNvSpPr/>
            <p:nvPr/>
          </p:nvSpPr>
          <p:spPr>
            <a:xfrm>
              <a:off x="3563873" y="4155293"/>
              <a:ext cx="5138674" cy="258914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3227057"/>
              <a:ext cx="4139907" cy="3630941"/>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a:t>
            </a:fld>
            <a:endParaRPr sz="1400">
              <a:latin typeface="Verdana"/>
              <a:cs typeface="Verdana"/>
            </a:endParaRPr>
          </a:p>
        </p:txBody>
      </p:sp>
    </p:spTree>
    <p:extLst>
      <p:ext uri="{BB962C8B-B14F-4D97-AF65-F5344CB8AC3E}">
        <p14:creationId xmlns:p14="http://schemas.microsoft.com/office/powerpoint/2010/main" val="38601634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grpSp>
        <p:nvGrpSpPr>
          <p:cNvPr id="3" name="object 3"/>
          <p:cNvGrpSpPr/>
          <p:nvPr/>
        </p:nvGrpSpPr>
        <p:grpSpPr>
          <a:xfrm>
            <a:off x="3694113" y="4960937"/>
            <a:ext cx="1843405" cy="603250"/>
            <a:chOff x="2170112" y="4960937"/>
            <a:chExt cx="1843405" cy="603250"/>
          </a:xfrm>
        </p:grpSpPr>
        <p:sp>
          <p:nvSpPr>
            <p:cNvPr id="4" name="object 4"/>
            <p:cNvSpPr/>
            <p:nvPr/>
          </p:nvSpPr>
          <p:spPr>
            <a:xfrm>
              <a:off x="2178050" y="4968875"/>
              <a:ext cx="1827530" cy="587375"/>
            </a:xfrm>
            <a:custGeom>
              <a:avLst/>
              <a:gdLst/>
              <a:ahLst/>
              <a:cxnLst/>
              <a:rect l="l" t="t" r="r" b="b"/>
              <a:pathLst>
                <a:path w="1827529" h="587375">
                  <a:moveTo>
                    <a:pt x="1694052" y="0"/>
                  </a:moveTo>
                  <a:lnTo>
                    <a:pt x="0" y="0"/>
                  </a:lnTo>
                  <a:lnTo>
                    <a:pt x="0" y="587375"/>
                  </a:lnTo>
                  <a:lnTo>
                    <a:pt x="1827149" y="587375"/>
                  </a:lnTo>
                  <a:lnTo>
                    <a:pt x="1827149" y="110108"/>
                  </a:lnTo>
                  <a:lnTo>
                    <a:pt x="1694052" y="0"/>
                  </a:lnTo>
                  <a:close/>
                </a:path>
              </a:pathLst>
            </a:custGeom>
            <a:solidFill>
              <a:srgbClr val="FFFFCC"/>
            </a:solidFill>
          </p:spPr>
          <p:txBody>
            <a:bodyPr wrap="square" lIns="0" tIns="0" rIns="0" bIns="0" rtlCol="0"/>
            <a:lstStyle/>
            <a:p>
              <a:endParaRPr/>
            </a:p>
          </p:txBody>
        </p:sp>
        <p:sp>
          <p:nvSpPr>
            <p:cNvPr id="5" name="object 5"/>
            <p:cNvSpPr/>
            <p:nvPr/>
          </p:nvSpPr>
          <p:spPr>
            <a:xfrm>
              <a:off x="2178050" y="4968875"/>
              <a:ext cx="1827530" cy="587375"/>
            </a:xfrm>
            <a:custGeom>
              <a:avLst/>
              <a:gdLst/>
              <a:ahLst/>
              <a:cxnLst/>
              <a:rect l="l" t="t" r="r" b="b"/>
              <a:pathLst>
                <a:path w="1827529" h="587375">
                  <a:moveTo>
                    <a:pt x="0" y="0"/>
                  </a:moveTo>
                  <a:lnTo>
                    <a:pt x="1694052" y="0"/>
                  </a:lnTo>
                  <a:lnTo>
                    <a:pt x="1827149" y="110108"/>
                  </a:lnTo>
                  <a:lnTo>
                    <a:pt x="1827149" y="587375"/>
                  </a:lnTo>
                  <a:lnTo>
                    <a:pt x="0" y="587375"/>
                  </a:lnTo>
                  <a:lnTo>
                    <a:pt x="0" y="0"/>
                  </a:lnTo>
                  <a:close/>
                </a:path>
              </a:pathLst>
            </a:custGeom>
            <a:ln w="15875">
              <a:solidFill>
                <a:srgbClr val="990033"/>
              </a:solidFill>
            </a:ln>
          </p:spPr>
          <p:txBody>
            <a:bodyPr wrap="square" lIns="0" tIns="0" rIns="0" bIns="0" rtlCol="0"/>
            <a:lstStyle/>
            <a:p>
              <a:endParaRPr/>
            </a:p>
          </p:txBody>
        </p:sp>
        <p:sp>
          <p:nvSpPr>
            <p:cNvPr id="6" name="object 6"/>
            <p:cNvSpPr/>
            <p:nvPr/>
          </p:nvSpPr>
          <p:spPr>
            <a:xfrm>
              <a:off x="3873245" y="4975351"/>
              <a:ext cx="128905" cy="110489"/>
            </a:xfrm>
            <a:custGeom>
              <a:avLst/>
              <a:gdLst/>
              <a:ahLst/>
              <a:cxnLst/>
              <a:rect l="l" t="t" r="r" b="b"/>
              <a:pathLst>
                <a:path w="128904" h="110489">
                  <a:moveTo>
                    <a:pt x="0" y="0"/>
                  </a:moveTo>
                  <a:lnTo>
                    <a:pt x="0" y="109981"/>
                  </a:lnTo>
                  <a:lnTo>
                    <a:pt x="128524" y="109981"/>
                  </a:lnTo>
                  <a:lnTo>
                    <a:pt x="0" y="0"/>
                  </a:lnTo>
                  <a:close/>
                </a:path>
              </a:pathLst>
            </a:custGeom>
            <a:solidFill>
              <a:srgbClr val="FFFFCC"/>
            </a:solidFill>
          </p:spPr>
          <p:txBody>
            <a:bodyPr wrap="square" lIns="0" tIns="0" rIns="0" bIns="0" rtlCol="0"/>
            <a:lstStyle/>
            <a:p>
              <a:endParaRPr/>
            </a:p>
          </p:txBody>
        </p:sp>
        <p:sp>
          <p:nvSpPr>
            <p:cNvPr id="7" name="object 7"/>
            <p:cNvSpPr/>
            <p:nvPr/>
          </p:nvSpPr>
          <p:spPr>
            <a:xfrm>
              <a:off x="3873245" y="4975351"/>
              <a:ext cx="128905" cy="110489"/>
            </a:xfrm>
            <a:custGeom>
              <a:avLst/>
              <a:gdLst/>
              <a:ahLst/>
              <a:cxnLst/>
              <a:rect l="l" t="t" r="r" b="b"/>
              <a:pathLst>
                <a:path w="128904" h="110489">
                  <a:moveTo>
                    <a:pt x="0" y="0"/>
                  </a:moveTo>
                  <a:lnTo>
                    <a:pt x="0" y="109981"/>
                  </a:lnTo>
                  <a:lnTo>
                    <a:pt x="128524" y="109981"/>
                  </a:lnTo>
                </a:path>
              </a:pathLst>
            </a:custGeom>
            <a:ln w="15875">
              <a:solidFill>
                <a:srgbClr val="990033"/>
              </a:solidFill>
            </a:ln>
          </p:spPr>
          <p:txBody>
            <a:bodyPr wrap="square" lIns="0" tIns="0" rIns="0" bIns="0" rtlCol="0"/>
            <a:lstStyle/>
            <a:p>
              <a:endParaRPr/>
            </a:p>
          </p:txBody>
        </p:sp>
      </p:grpSp>
      <p:sp>
        <p:nvSpPr>
          <p:cNvPr id="8" name="object 8"/>
          <p:cNvSpPr txBox="1"/>
          <p:nvPr/>
        </p:nvSpPr>
        <p:spPr>
          <a:xfrm>
            <a:off x="3785108" y="4990847"/>
            <a:ext cx="1723389" cy="518159"/>
          </a:xfrm>
          <a:prstGeom prst="rect">
            <a:avLst/>
          </a:prstGeom>
        </p:spPr>
        <p:txBody>
          <a:bodyPr vert="horz" wrap="square" lIns="0" tIns="6350" rIns="0" bIns="0" rtlCol="0">
            <a:spAutoFit/>
          </a:bodyPr>
          <a:lstStyle/>
          <a:p>
            <a:pPr marL="29845" marR="5080" indent="-17780">
              <a:lnSpc>
                <a:spcPct val="102299"/>
              </a:lnSpc>
              <a:spcBef>
                <a:spcPts val="50"/>
              </a:spcBef>
            </a:pPr>
            <a:r>
              <a:rPr sz="1600" spc="-5" dirty="0">
                <a:solidFill>
                  <a:srgbClr val="585858"/>
                </a:solidFill>
                <a:latin typeface="Arial"/>
                <a:cs typeface="Arial"/>
              </a:rPr>
              <a:t>&lt;&lt;Precondition&gt;&gt;  Boolean</a:t>
            </a:r>
            <a:r>
              <a:rPr sz="1600" spc="-55" dirty="0">
                <a:solidFill>
                  <a:srgbClr val="585858"/>
                </a:solidFill>
                <a:latin typeface="Arial"/>
                <a:cs typeface="Arial"/>
              </a:rPr>
              <a:t> </a:t>
            </a:r>
            <a:r>
              <a:rPr sz="1600" spc="-5" dirty="0">
                <a:solidFill>
                  <a:srgbClr val="585858"/>
                </a:solidFill>
                <a:latin typeface="Arial"/>
                <a:cs typeface="Arial"/>
              </a:rPr>
              <a:t>constraint</a:t>
            </a:r>
            <a:endParaRPr sz="1600">
              <a:latin typeface="Arial"/>
              <a:cs typeface="Arial"/>
            </a:endParaRPr>
          </a:p>
        </p:txBody>
      </p:sp>
      <p:grpSp>
        <p:nvGrpSpPr>
          <p:cNvPr id="9" name="object 9"/>
          <p:cNvGrpSpPr/>
          <p:nvPr/>
        </p:nvGrpSpPr>
        <p:grpSpPr>
          <a:xfrm>
            <a:off x="3809048" y="6063297"/>
            <a:ext cx="1462405" cy="524510"/>
            <a:chOff x="2285047" y="6063297"/>
            <a:chExt cx="1462405" cy="524510"/>
          </a:xfrm>
        </p:grpSpPr>
        <p:sp>
          <p:nvSpPr>
            <p:cNvPr id="10" name="object 10"/>
            <p:cNvSpPr/>
            <p:nvPr/>
          </p:nvSpPr>
          <p:spPr>
            <a:xfrm>
              <a:off x="2286000" y="6064249"/>
              <a:ext cx="1460500" cy="522605"/>
            </a:xfrm>
            <a:custGeom>
              <a:avLst/>
              <a:gdLst/>
              <a:ahLst/>
              <a:cxnLst/>
              <a:rect l="l" t="t" r="r" b="b"/>
              <a:pathLst>
                <a:path w="1460500" h="522604">
                  <a:moveTo>
                    <a:pt x="1373377" y="0"/>
                  </a:moveTo>
                  <a:lnTo>
                    <a:pt x="86994" y="0"/>
                  </a:lnTo>
                  <a:lnTo>
                    <a:pt x="53149" y="6841"/>
                  </a:lnTo>
                  <a:lnTo>
                    <a:pt x="25495" y="25496"/>
                  </a:lnTo>
                  <a:lnTo>
                    <a:pt x="6842" y="53165"/>
                  </a:lnTo>
                  <a:lnTo>
                    <a:pt x="0" y="87045"/>
                  </a:lnTo>
                  <a:lnTo>
                    <a:pt x="0" y="435241"/>
                  </a:lnTo>
                  <a:lnTo>
                    <a:pt x="6842" y="469121"/>
                  </a:lnTo>
                  <a:lnTo>
                    <a:pt x="25495" y="496790"/>
                  </a:lnTo>
                  <a:lnTo>
                    <a:pt x="53149" y="515446"/>
                  </a:lnTo>
                  <a:lnTo>
                    <a:pt x="86994" y="522287"/>
                  </a:lnTo>
                  <a:lnTo>
                    <a:pt x="1373377" y="522287"/>
                  </a:lnTo>
                  <a:lnTo>
                    <a:pt x="1407296" y="515446"/>
                  </a:lnTo>
                  <a:lnTo>
                    <a:pt x="1434988" y="496790"/>
                  </a:lnTo>
                  <a:lnTo>
                    <a:pt x="1453655" y="469121"/>
                  </a:lnTo>
                  <a:lnTo>
                    <a:pt x="1460500" y="435241"/>
                  </a:lnTo>
                  <a:lnTo>
                    <a:pt x="1460500" y="87045"/>
                  </a:lnTo>
                  <a:lnTo>
                    <a:pt x="1453655" y="53165"/>
                  </a:lnTo>
                  <a:lnTo>
                    <a:pt x="1434988" y="25496"/>
                  </a:lnTo>
                  <a:lnTo>
                    <a:pt x="1407296" y="6841"/>
                  </a:lnTo>
                  <a:lnTo>
                    <a:pt x="1373377" y="0"/>
                  </a:lnTo>
                  <a:close/>
                </a:path>
              </a:pathLst>
            </a:custGeom>
            <a:solidFill>
              <a:srgbClr val="FFFFCC"/>
            </a:solidFill>
          </p:spPr>
          <p:txBody>
            <a:bodyPr wrap="square" lIns="0" tIns="0" rIns="0" bIns="0" rtlCol="0"/>
            <a:lstStyle/>
            <a:p>
              <a:endParaRPr/>
            </a:p>
          </p:txBody>
        </p:sp>
        <p:sp>
          <p:nvSpPr>
            <p:cNvPr id="11" name="object 11"/>
            <p:cNvSpPr/>
            <p:nvPr/>
          </p:nvSpPr>
          <p:spPr>
            <a:xfrm>
              <a:off x="2286000" y="6064249"/>
              <a:ext cx="1460500" cy="522605"/>
            </a:xfrm>
            <a:custGeom>
              <a:avLst/>
              <a:gdLst/>
              <a:ahLst/>
              <a:cxnLst/>
              <a:rect l="l" t="t" r="r" b="b"/>
              <a:pathLst>
                <a:path w="1460500" h="522604">
                  <a:moveTo>
                    <a:pt x="0" y="87045"/>
                  </a:moveTo>
                  <a:lnTo>
                    <a:pt x="6842" y="53165"/>
                  </a:lnTo>
                  <a:lnTo>
                    <a:pt x="25495" y="25496"/>
                  </a:lnTo>
                  <a:lnTo>
                    <a:pt x="53149" y="6841"/>
                  </a:lnTo>
                  <a:lnTo>
                    <a:pt x="86994" y="0"/>
                  </a:lnTo>
                  <a:lnTo>
                    <a:pt x="1373377" y="0"/>
                  </a:lnTo>
                  <a:lnTo>
                    <a:pt x="1407296" y="6841"/>
                  </a:lnTo>
                  <a:lnTo>
                    <a:pt x="1434988" y="25496"/>
                  </a:lnTo>
                  <a:lnTo>
                    <a:pt x="1453655" y="53165"/>
                  </a:lnTo>
                  <a:lnTo>
                    <a:pt x="1460500" y="87045"/>
                  </a:lnTo>
                  <a:lnTo>
                    <a:pt x="1460500" y="435241"/>
                  </a:lnTo>
                  <a:lnTo>
                    <a:pt x="1453655" y="469121"/>
                  </a:lnTo>
                  <a:lnTo>
                    <a:pt x="1434988" y="496790"/>
                  </a:lnTo>
                  <a:lnTo>
                    <a:pt x="1407296" y="515446"/>
                  </a:lnTo>
                  <a:lnTo>
                    <a:pt x="1373377" y="522287"/>
                  </a:lnTo>
                  <a:lnTo>
                    <a:pt x="86994" y="522287"/>
                  </a:lnTo>
                  <a:lnTo>
                    <a:pt x="53149" y="515446"/>
                  </a:lnTo>
                  <a:lnTo>
                    <a:pt x="25495" y="496790"/>
                  </a:lnTo>
                  <a:lnTo>
                    <a:pt x="6842" y="469121"/>
                  </a:lnTo>
                  <a:lnTo>
                    <a:pt x="0" y="435241"/>
                  </a:lnTo>
                  <a:lnTo>
                    <a:pt x="0" y="87045"/>
                  </a:lnTo>
                  <a:close/>
                </a:path>
              </a:pathLst>
            </a:custGeom>
            <a:ln w="3175">
              <a:solidFill>
                <a:srgbClr val="990033"/>
              </a:solidFill>
            </a:ln>
          </p:spPr>
          <p:txBody>
            <a:bodyPr wrap="square" lIns="0" tIns="0" rIns="0" bIns="0" rtlCol="0"/>
            <a:lstStyle/>
            <a:p>
              <a:endParaRPr/>
            </a:p>
          </p:txBody>
        </p:sp>
      </p:grpSp>
      <p:sp>
        <p:nvSpPr>
          <p:cNvPr id="12" name="object 12"/>
          <p:cNvSpPr txBox="1"/>
          <p:nvPr/>
        </p:nvSpPr>
        <p:spPr>
          <a:xfrm>
            <a:off x="4134357" y="6178702"/>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5</a:t>
            </a:r>
            <a:endParaRPr sz="1600">
              <a:latin typeface="Arial"/>
              <a:cs typeface="Arial"/>
            </a:endParaRPr>
          </a:p>
        </p:txBody>
      </p:sp>
      <p:grpSp>
        <p:nvGrpSpPr>
          <p:cNvPr id="13" name="object 13"/>
          <p:cNvGrpSpPr/>
          <p:nvPr/>
        </p:nvGrpSpPr>
        <p:grpSpPr>
          <a:xfrm>
            <a:off x="4606925" y="5568951"/>
            <a:ext cx="3689350" cy="936625"/>
            <a:chOff x="3082925" y="5568950"/>
            <a:chExt cx="3689350" cy="936625"/>
          </a:xfrm>
        </p:grpSpPr>
        <p:sp>
          <p:nvSpPr>
            <p:cNvPr id="14" name="object 14"/>
            <p:cNvSpPr/>
            <p:nvPr/>
          </p:nvSpPr>
          <p:spPr>
            <a:xfrm>
              <a:off x="3092450" y="5578475"/>
              <a:ext cx="6350" cy="497205"/>
            </a:xfrm>
            <a:custGeom>
              <a:avLst/>
              <a:gdLst/>
              <a:ahLst/>
              <a:cxnLst/>
              <a:rect l="l" t="t" r="r" b="b"/>
              <a:pathLst>
                <a:path w="6350" h="497204">
                  <a:moveTo>
                    <a:pt x="6350" y="0"/>
                  </a:moveTo>
                  <a:lnTo>
                    <a:pt x="0" y="496887"/>
                  </a:lnTo>
                </a:path>
              </a:pathLst>
            </a:custGeom>
            <a:ln w="19050">
              <a:solidFill>
                <a:srgbClr val="585858"/>
              </a:solidFill>
              <a:prstDash val="sysDash"/>
            </a:ln>
          </p:spPr>
          <p:txBody>
            <a:bodyPr wrap="square" lIns="0" tIns="0" rIns="0" bIns="0" rtlCol="0"/>
            <a:lstStyle/>
            <a:p>
              <a:endParaRPr/>
            </a:p>
          </p:txBody>
        </p:sp>
        <p:sp>
          <p:nvSpPr>
            <p:cNvPr id="15" name="object 15"/>
            <p:cNvSpPr/>
            <p:nvPr/>
          </p:nvSpPr>
          <p:spPr>
            <a:xfrm>
              <a:off x="4937125" y="5910262"/>
              <a:ext cx="1827530" cy="587375"/>
            </a:xfrm>
            <a:custGeom>
              <a:avLst/>
              <a:gdLst/>
              <a:ahLst/>
              <a:cxnLst/>
              <a:rect l="l" t="t" r="r" b="b"/>
              <a:pathLst>
                <a:path w="1827529" h="587375">
                  <a:moveTo>
                    <a:pt x="1694052" y="0"/>
                  </a:moveTo>
                  <a:lnTo>
                    <a:pt x="0" y="0"/>
                  </a:lnTo>
                  <a:lnTo>
                    <a:pt x="0" y="587375"/>
                  </a:lnTo>
                  <a:lnTo>
                    <a:pt x="1827149" y="587375"/>
                  </a:lnTo>
                  <a:lnTo>
                    <a:pt x="1827149" y="110083"/>
                  </a:lnTo>
                  <a:lnTo>
                    <a:pt x="1694052" y="0"/>
                  </a:lnTo>
                  <a:close/>
                </a:path>
              </a:pathLst>
            </a:custGeom>
            <a:solidFill>
              <a:srgbClr val="FFFFCC"/>
            </a:solidFill>
          </p:spPr>
          <p:txBody>
            <a:bodyPr wrap="square" lIns="0" tIns="0" rIns="0" bIns="0" rtlCol="0"/>
            <a:lstStyle/>
            <a:p>
              <a:endParaRPr/>
            </a:p>
          </p:txBody>
        </p:sp>
        <p:sp>
          <p:nvSpPr>
            <p:cNvPr id="16" name="object 16"/>
            <p:cNvSpPr/>
            <p:nvPr/>
          </p:nvSpPr>
          <p:spPr>
            <a:xfrm>
              <a:off x="4937125" y="5910262"/>
              <a:ext cx="1827530" cy="587375"/>
            </a:xfrm>
            <a:custGeom>
              <a:avLst/>
              <a:gdLst/>
              <a:ahLst/>
              <a:cxnLst/>
              <a:rect l="l" t="t" r="r" b="b"/>
              <a:pathLst>
                <a:path w="1827529" h="587375">
                  <a:moveTo>
                    <a:pt x="0" y="0"/>
                  </a:moveTo>
                  <a:lnTo>
                    <a:pt x="1694052" y="0"/>
                  </a:lnTo>
                  <a:lnTo>
                    <a:pt x="1827149" y="110083"/>
                  </a:lnTo>
                  <a:lnTo>
                    <a:pt x="1827149" y="587375"/>
                  </a:lnTo>
                  <a:lnTo>
                    <a:pt x="0" y="587375"/>
                  </a:lnTo>
                  <a:lnTo>
                    <a:pt x="0" y="0"/>
                  </a:lnTo>
                  <a:close/>
                </a:path>
              </a:pathLst>
            </a:custGeom>
            <a:ln w="15875">
              <a:solidFill>
                <a:srgbClr val="990033"/>
              </a:solidFill>
            </a:ln>
          </p:spPr>
          <p:txBody>
            <a:bodyPr wrap="square" lIns="0" tIns="0" rIns="0" bIns="0" rtlCol="0"/>
            <a:lstStyle/>
            <a:p>
              <a:endParaRPr/>
            </a:p>
          </p:txBody>
        </p:sp>
        <p:sp>
          <p:nvSpPr>
            <p:cNvPr id="17" name="object 17"/>
            <p:cNvSpPr/>
            <p:nvPr/>
          </p:nvSpPr>
          <p:spPr>
            <a:xfrm>
              <a:off x="6632321" y="5916688"/>
              <a:ext cx="128905" cy="110489"/>
            </a:xfrm>
            <a:custGeom>
              <a:avLst/>
              <a:gdLst/>
              <a:ahLst/>
              <a:cxnLst/>
              <a:rect l="l" t="t" r="r" b="b"/>
              <a:pathLst>
                <a:path w="128904" h="110489">
                  <a:moveTo>
                    <a:pt x="0" y="0"/>
                  </a:moveTo>
                  <a:lnTo>
                    <a:pt x="0" y="110083"/>
                  </a:lnTo>
                  <a:lnTo>
                    <a:pt x="128524" y="110083"/>
                  </a:lnTo>
                  <a:lnTo>
                    <a:pt x="0" y="0"/>
                  </a:lnTo>
                  <a:close/>
                </a:path>
              </a:pathLst>
            </a:custGeom>
            <a:solidFill>
              <a:srgbClr val="FFFFCC"/>
            </a:solidFill>
          </p:spPr>
          <p:txBody>
            <a:bodyPr wrap="square" lIns="0" tIns="0" rIns="0" bIns="0" rtlCol="0"/>
            <a:lstStyle/>
            <a:p>
              <a:endParaRPr/>
            </a:p>
          </p:txBody>
        </p:sp>
        <p:sp>
          <p:nvSpPr>
            <p:cNvPr id="18" name="object 18"/>
            <p:cNvSpPr/>
            <p:nvPr/>
          </p:nvSpPr>
          <p:spPr>
            <a:xfrm>
              <a:off x="6632321" y="5916688"/>
              <a:ext cx="128905" cy="110489"/>
            </a:xfrm>
            <a:custGeom>
              <a:avLst/>
              <a:gdLst/>
              <a:ahLst/>
              <a:cxnLst/>
              <a:rect l="l" t="t" r="r" b="b"/>
              <a:pathLst>
                <a:path w="128904" h="110489">
                  <a:moveTo>
                    <a:pt x="0" y="0"/>
                  </a:moveTo>
                  <a:lnTo>
                    <a:pt x="0" y="110083"/>
                  </a:lnTo>
                  <a:lnTo>
                    <a:pt x="128524" y="110083"/>
                  </a:lnTo>
                </a:path>
              </a:pathLst>
            </a:custGeom>
            <a:ln w="15875">
              <a:solidFill>
                <a:srgbClr val="990033"/>
              </a:solidFill>
            </a:ln>
          </p:spPr>
          <p:txBody>
            <a:bodyPr wrap="square" lIns="0" tIns="0" rIns="0" bIns="0" rtlCol="0"/>
            <a:lstStyle/>
            <a:p>
              <a:endParaRPr/>
            </a:p>
          </p:txBody>
        </p:sp>
      </p:grpSp>
      <p:sp>
        <p:nvSpPr>
          <p:cNvPr id="19" name="object 19"/>
          <p:cNvSpPr txBox="1"/>
          <p:nvPr/>
        </p:nvSpPr>
        <p:spPr>
          <a:xfrm>
            <a:off x="6544437" y="5932424"/>
            <a:ext cx="1723389" cy="518159"/>
          </a:xfrm>
          <a:prstGeom prst="rect">
            <a:avLst/>
          </a:prstGeom>
        </p:spPr>
        <p:txBody>
          <a:bodyPr vert="horz" wrap="square" lIns="0" tIns="6350" rIns="0" bIns="0" rtlCol="0">
            <a:spAutoFit/>
          </a:bodyPr>
          <a:lstStyle/>
          <a:p>
            <a:pPr marL="29845" marR="5080" indent="-17780">
              <a:lnSpc>
                <a:spcPct val="102200"/>
              </a:lnSpc>
              <a:spcBef>
                <a:spcPts val="50"/>
              </a:spcBef>
            </a:pPr>
            <a:r>
              <a:rPr sz="1600" spc="-5" dirty="0">
                <a:solidFill>
                  <a:srgbClr val="585858"/>
                </a:solidFill>
                <a:latin typeface="Arial"/>
                <a:cs typeface="Arial"/>
              </a:rPr>
              <a:t>&lt;&lt;Postcondition&gt;&gt;  Boolean</a:t>
            </a:r>
            <a:r>
              <a:rPr sz="1600" spc="-55" dirty="0">
                <a:solidFill>
                  <a:srgbClr val="585858"/>
                </a:solidFill>
                <a:latin typeface="Arial"/>
                <a:cs typeface="Arial"/>
              </a:rPr>
              <a:t> </a:t>
            </a:r>
            <a:r>
              <a:rPr sz="1600" spc="-5" dirty="0">
                <a:solidFill>
                  <a:srgbClr val="585858"/>
                </a:solidFill>
                <a:latin typeface="Arial"/>
                <a:cs typeface="Arial"/>
              </a:rPr>
              <a:t>constraint</a:t>
            </a:r>
            <a:endParaRPr sz="1600">
              <a:latin typeface="Arial"/>
              <a:cs typeface="Arial"/>
            </a:endParaRPr>
          </a:p>
        </p:txBody>
      </p:sp>
      <p:grpSp>
        <p:nvGrpSpPr>
          <p:cNvPr id="20" name="object 20"/>
          <p:cNvGrpSpPr/>
          <p:nvPr/>
        </p:nvGrpSpPr>
        <p:grpSpPr>
          <a:xfrm>
            <a:off x="6636322" y="4904422"/>
            <a:ext cx="1462405" cy="524510"/>
            <a:chOff x="5112321" y="4904422"/>
            <a:chExt cx="1462405" cy="524510"/>
          </a:xfrm>
        </p:grpSpPr>
        <p:sp>
          <p:nvSpPr>
            <p:cNvPr id="21" name="object 21"/>
            <p:cNvSpPr/>
            <p:nvPr/>
          </p:nvSpPr>
          <p:spPr>
            <a:xfrm>
              <a:off x="5113274" y="4905374"/>
              <a:ext cx="1460500" cy="522605"/>
            </a:xfrm>
            <a:custGeom>
              <a:avLst/>
              <a:gdLst/>
              <a:ahLst/>
              <a:cxnLst/>
              <a:rect l="l" t="t" r="r" b="b"/>
              <a:pathLst>
                <a:path w="1460500" h="522604">
                  <a:moveTo>
                    <a:pt x="1373504" y="0"/>
                  </a:moveTo>
                  <a:lnTo>
                    <a:pt x="87122" y="0"/>
                  </a:lnTo>
                  <a:lnTo>
                    <a:pt x="53203" y="6842"/>
                  </a:lnTo>
                  <a:lnTo>
                    <a:pt x="25511" y="25495"/>
                  </a:lnTo>
                  <a:lnTo>
                    <a:pt x="6844" y="53149"/>
                  </a:lnTo>
                  <a:lnTo>
                    <a:pt x="0" y="86994"/>
                  </a:lnTo>
                  <a:lnTo>
                    <a:pt x="0" y="435228"/>
                  </a:lnTo>
                  <a:lnTo>
                    <a:pt x="6844" y="469128"/>
                  </a:lnTo>
                  <a:lnTo>
                    <a:pt x="25511" y="496776"/>
                  </a:lnTo>
                  <a:lnTo>
                    <a:pt x="53203" y="515399"/>
                  </a:lnTo>
                  <a:lnTo>
                    <a:pt x="87122" y="522224"/>
                  </a:lnTo>
                  <a:lnTo>
                    <a:pt x="1373504" y="522224"/>
                  </a:lnTo>
                  <a:lnTo>
                    <a:pt x="1407350" y="515399"/>
                  </a:lnTo>
                  <a:lnTo>
                    <a:pt x="1435004" y="496776"/>
                  </a:lnTo>
                  <a:lnTo>
                    <a:pt x="1453657" y="469128"/>
                  </a:lnTo>
                  <a:lnTo>
                    <a:pt x="1460500" y="435228"/>
                  </a:lnTo>
                  <a:lnTo>
                    <a:pt x="1460500" y="86994"/>
                  </a:lnTo>
                  <a:lnTo>
                    <a:pt x="1453657" y="53149"/>
                  </a:lnTo>
                  <a:lnTo>
                    <a:pt x="1435004" y="25495"/>
                  </a:lnTo>
                  <a:lnTo>
                    <a:pt x="1407350" y="6842"/>
                  </a:lnTo>
                  <a:lnTo>
                    <a:pt x="1373504" y="0"/>
                  </a:lnTo>
                  <a:close/>
                </a:path>
              </a:pathLst>
            </a:custGeom>
            <a:solidFill>
              <a:srgbClr val="FFFFCC"/>
            </a:solidFill>
          </p:spPr>
          <p:txBody>
            <a:bodyPr wrap="square" lIns="0" tIns="0" rIns="0" bIns="0" rtlCol="0"/>
            <a:lstStyle/>
            <a:p>
              <a:endParaRPr/>
            </a:p>
          </p:txBody>
        </p:sp>
        <p:sp>
          <p:nvSpPr>
            <p:cNvPr id="22" name="object 22"/>
            <p:cNvSpPr/>
            <p:nvPr/>
          </p:nvSpPr>
          <p:spPr>
            <a:xfrm>
              <a:off x="5113274" y="4905374"/>
              <a:ext cx="1460500" cy="522605"/>
            </a:xfrm>
            <a:custGeom>
              <a:avLst/>
              <a:gdLst/>
              <a:ahLst/>
              <a:cxnLst/>
              <a:rect l="l" t="t" r="r" b="b"/>
              <a:pathLst>
                <a:path w="1460500" h="522604">
                  <a:moveTo>
                    <a:pt x="0" y="86994"/>
                  </a:moveTo>
                  <a:lnTo>
                    <a:pt x="6844" y="53149"/>
                  </a:lnTo>
                  <a:lnTo>
                    <a:pt x="25511" y="25495"/>
                  </a:lnTo>
                  <a:lnTo>
                    <a:pt x="53203" y="6842"/>
                  </a:lnTo>
                  <a:lnTo>
                    <a:pt x="87122" y="0"/>
                  </a:lnTo>
                  <a:lnTo>
                    <a:pt x="1373504" y="0"/>
                  </a:lnTo>
                  <a:lnTo>
                    <a:pt x="1407350" y="6842"/>
                  </a:lnTo>
                  <a:lnTo>
                    <a:pt x="1435004" y="25495"/>
                  </a:lnTo>
                  <a:lnTo>
                    <a:pt x="1453657" y="53149"/>
                  </a:lnTo>
                  <a:lnTo>
                    <a:pt x="1460500" y="86994"/>
                  </a:lnTo>
                  <a:lnTo>
                    <a:pt x="1460500" y="435228"/>
                  </a:lnTo>
                  <a:lnTo>
                    <a:pt x="1453657" y="469128"/>
                  </a:lnTo>
                  <a:lnTo>
                    <a:pt x="1435004" y="496776"/>
                  </a:lnTo>
                  <a:lnTo>
                    <a:pt x="1407350" y="515399"/>
                  </a:lnTo>
                  <a:lnTo>
                    <a:pt x="1373504" y="522224"/>
                  </a:lnTo>
                  <a:lnTo>
                    <a:pt x="87122" y="522224"/>
                  </a:lnTo>
                  <a:lnTo>
                    <a:pt x="53203" y="515399"/>
                  </a:lnTo>
                  <a:lnTo>
                    <a:pt x="25511" y="496776"/>
                  </a:lnTo>
                  <a:lnTo>
                    <a:pt x="6844" y="469128"/>
                  </a:lnTo>
                  <a:lnTo>
                    <a:pt x="0" y="435228"/>
                  </a:lnTo>
                  <a:lnTo>
                    <a:pt x="0" y="86994"/>
                  </a:lnTo>
                  <a:close/>
                </a:path>
              </a:pathLst>
            </a:custGeom>
            <a:ln w="3175">
              <a:solidFill>
                <a:srgbClr val="990033"/>
              </a:solidFill>
            </a:ln>
          </p:spPr>
          <p:txBody>
            <a:bodyPr wrap="square" lIns="0" tIns="0" rIns="0" bIns="0" rtlCol="0"/>
            <a:lstStyle/>
            <a:p>
              <a:endParaRPr/>
            </a:p>
          </p:txBody>
        </p:sp>
      </p:grpSp>
      <p:sp>
        <p:nvSpPr>
          <p:cNvPr id="23" name="object 23"/>
          <p:cNvSpPr txBox="1"/>
          <p:nvPr/>
        </p:nvSpPr>
        <p:spPr>
          <a:xfrm>
            <a:off x="6904991" y="5019547"/>
            <a:ext cx="83756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5" dirty="0">
                <a:solidFill>
                  <a:srgbClr val="585858"/>
                </a:solidFill>
                <a:latin typeface="Arial"/>
                <a:cs typeface="Arial"/>
              </a:rPr>
              <a:t> </a:t>
            </a:r>
            <a:r>
              <a:rPr sz="1600" spc="-5" dirty="0">
                <a:solidFill>
                  <a:srgbClr val="585858"/>
                </a:solidFill>
                <a:latin typeface="Arial"/>
                <a:cs typeface="Arial"/>
              </a:rPr>
              <a:t>4</a:t>
            </a:r>
            <a:endParaRPr sz="1600">
              <a:latin typeface="Arial"/>
              <a:cs typeface="Arial"/>
            </a:endParaRPr>
          </a:p>
        </p:txBody>
      </p:sp>
      <p:grpSp>
        <p:nvGrpSpPr>
          <p:cNvPr id="24" name="object 24"/>
          <p:cNvGrpSpPr/>
          <p:nvPr/>
        </p:nvGrpSpPr>
        <p:grpSpPr>
          <a:xfrm>
            <a:off x="3286761" y="4521962"/>
            <a:ext cx="5861685" cy="2185035"/>
            <a:chOff x="1762760" y="4521961"/>
            <a:chExt cx="5861685" cy="2185035"/>
          </a:xfrm>
        </p:grpSpPr>
        <p:sp>
          <p:nvSpPr>
            <p:cNvPr id="25" name="object 25"/>
            <p:cNvSpPr/>
            <p:nvPr/>
          </p:nvSpPr>
          <p:spPr>
            <a:xfrm>
              <a:off x="5837174" y="5449950"/>
              <a:ext cx="0" cy="440055"/>
            </a:xfrm>
            <a:custGeom>
              <a:avLst/>
              <a:gdLst/>
              <a:ahLst/>
              <a:cxnLst/>
              <a:rect l="l" t="t" r="r" b="b"/>
              <a:pathLst>
                <a:path h="440054">
                  <a:moveTo>
                    <a:pt x="0" y="0"/>
                  </a:moveTo>
                  <a:lnTo>
                    <a:pt x="0" y="439674"/>
                  </a:lnTo>
                </a:path>
              </a:pathLst>
            </a:custGeom>
            <a:ln w="19050">
              <a:solidFill>
                <a:srgbClr val="585858"/>
              </a:solidFill>
              <a:prstDash val="sysDash"/>
            </a:ln>
          </p:spPr>
          <p:txBody>
            <a:bodyPr wrap="square" lIns="0" tIns="0" rIns="0" bIns="0" rtlCol="0"/>
            <a:lstStyle/>
            <a:p>
              <a:endParaRPr/>
            </a:p>
          </p:txBody>
        </p:sp>
        <p:sp>
          <p:nvSpPr>
            <p:cNvPr id="26" name="object 26"/>
            <p:cNvSpPr/>
            <p:nvPr/>
          </p:nvSpPr>
          <p:spPr>
            <a:xfrm>
              <a:off x="3727450" y="5388483"/>
              <a:ext cx="1434465" cy="704215"/>
            </a:xfrm>
            <a:custGeom>
              <a:avLst/>
              <a:gdLst/>
              <a:ahLst/>
              <a:cxnLst/>
              <a:rect l="l" t="t" r="r" b="b"/>
              <a:pathLst>
                <a:path w="1434464" h="704214">
                  <a:moveTo>
                    <a:pt x="51815" y="635101"/>
                  </a:moveTo>
                  <a:lnTo>
                    <a:pt x="0" y="702754"/>
                  </a:lnTo>
                  <a:lnTo>
                    <a:pt x="85216" y="703592"/>
                  </a:lnTo>
                  <a:lnTo>
                    <a:pt x="73319" y="679195"/>
                  </a:lnTo>
                  <a:lnTo>
                    <a:pt x="59182" y="679195"/>
                  </a:lnTo>
                  <a:lnTo>
                    <a:pt x="54990" y="670636"/>
                  </a:lnTo>
                  <a:lnTo>
                    <a:pt x="66425" y="665058"/>
                  </a:lnTo>
                  <a:lnTo>
                    <a:pt x="51815" y="635101"/>
                  </a:lnTo>
                  <a:close/>
                </a:path>
                <a:path w="1434464" h="704214">
                  <a:moveTo>
                    <a:pt x="66425" y="665058"/>
                  </a:moveTo>
                  <a:lnTo>
                    <a:pt x="54990" y="670636"/>
                  </a:lnTo>
                  <a:lnTo>
                    <a:pt x="59182" y="679195"/>
                  </a:lnTo>
                  <a:lnTo>
                    <a:pt x="70602" y="673624"/>
                  </a:lnTo>
                  <a:lnTo>
                    <a:pt x="66425" y="665058"/>
                  </a:lnTo>
                  <a:close/>
                </a:path>
                <a:path w="1434464" h="704214">
                  <a:moveTo>
                    <a:pt x="70602" y="673624"/>
                  </a:moveTo>
                  <a:lnTo>
                    <a:pt x="59182" y="679195"/>
                  </a:lnTo>
                  <a:lnTo>
                    <a:pt x="73319" y="679195"/>
                  </a:lnTo>
                  <a:lnTo>
                    <a:pt x="70602" y="673624"/>
                  </a:lnTo>
                  <a:close/>
                </a:path>
                <a:path w="1434464" h="704214">
                  <a:moveTo>
                    <a:pt x="1429765" y="0"/>
                  </a:moveTo>
                  <a:lnTo>
                    <a:pt x="66425" y="665058"/>
                  </a:lnTo>
                  <a:lnTo>
                    <a:pt x="70602" y="673624"/>
                  </a:lnTo>
                  <a:lnTo>
                    <a:pt x="1433957" y="8508"/>
                  </a:lnTo>
                  <a:lnTo>
                    <a:pt x="1429765" y="0"/>
                  </a:lnTo>
                  <a:close/>
                </a:path>
              </a:pathLst>
            </a:custGeom>
            <a:solidFill>
              <a:srgbClr val="585858"/>
            </a:solidFill>
          </p:spPr>
          <p:txBody>
            <a:bodyPr wrap="square" lIns="0" tIns="0" rIns="0" bIns="0" rtlCol="0"/>
            <a:lstStyle/>
            <a:p>
              <a:endParaRPr/>
            </a:p>
          </p:txBody>
        </p:sp>
        <p:sp>
          <p:nvSpPr>
            <p:cNvPr id="27" name="object 27"/>
            <p:cNvSpPr/>
            <p:nvPr/>
          </p:nvSpPr>
          <p:spPr>
            <a:xfrm>
              <a:off x="1763649" y="4522850"/>
              <a:ext cx="5859780" cy="2183130"/>
            </a:xfrm>
            <a:custGeom>
              <a:avLst/>
              <a:gdLst/>
              <a:ahLst/>
              <a:cxnLst/>
              <a:rect l="l" t="t" r="r" b="b"/>
              <a:pathLst>
                <a:path w="5859780" h="2183129">
                  <a:moveTo>
                    <a:pt x="0" y="363728"/>
                  </a:moveTo>
                  <a:lnTo>
                    <a:pt x="3322" y="314365"/>
                  </a:lnTo>
                  <a:lnTo>
                    <a:pt x="12999" y="267023"/>
                  </a:lnTo>
                  <a:lnTo>
                    <a:pt x="28598" y="222134"/>
                  </a:lnTo>
                  <a:lnTo>
                    <a:pt x="49685" y="180133"/>
                  </a:lnTo>
                  <a:lnTo>
                    <a:pt x="75825" y="141450"/>
                  </a:lnTo>
                  <a:lnTo>
                    <a:pt x="106584" y="106521"/>
                  </a:lnTo>
                  <a:lnTo>
                    <a:pt x="141530" y="75777"/>
                  </a:lnTo>
                  <a:lnTo>
                    <a:pt x="180227" y="49652"/>
                  </a:lnTo>
                  <a:lnTo>
                    <a:pt x="222242" y="28578"/>
                  </a:lnTo>
                  <a:lnTo>
                    <a:pt x="267140" y="12990"/>
                  </a:lnTo>
                  <a:lnTo>
                    <a:pt x="314489" y="3319"/>
                  </a:lnTo>
                  <a:lnTo>
                    <a:pt x="363855" y="0"/>
                  </a:lnTo>
                  <a:lnTo>
                    <a:pt x="5495671" y="0"/>
                  </a:lnTo>
                  <a:lnTo>
                    <a:pt x="5545036" y="3319"/>
                  </a:lnTo>
                  <a:lnTo>
                    <a:pt x="5592385" y="12990"/>
                  </a:lnTo>
                  <a:lnTo>
                    <a:pt x="5637283" y="28578"/>
                  </a:lnTo>
                  <a:lnTo>
                    <a:pt x="5679298" y="49652"/>
                  </a:lnTo>
                  <a:lnTo>
                    <a:pt x="5717995" y="75777"/>
                  </a:lnTo>
                  <a:lnTo>
                    <a:pt x="5752941" y="106521"/>
                  </a:lnTo>
                  <a:lnTo>
                    <a:pt x="5783700" y="141450"/>
                  </a:lnTo>
                  <a:lnTo>
                    <a:pt x="5809840" y="180133"/>
                  </a:lnTo>
                  <a:lnTo>
                    <a:pt x="5830927" y="222134"/>
                  </a:lnTo>
                  <a:lnTo>
                    <a:pt x="5846526" y="267023"/>
                  </a:lnTo>
                  <a:lnTo>
                    <a:pt x="5856203" y="314365"/>
                  </a:lnTo>
                  <a:lnTo>
                    <a:pt x="5859526" y="363728"/>
                  </a:lnTo>
                  <a:lnTo>
                    <a:pt x="5859526" y="1818944"/>
                  </a:lnTo>
                  <a:lnTo>
                    <a:pt x="5856203" y="1868311"/>
                  </a:lnTo>
                  <a:lnTo>
                    <a:pt x="5846526" y="1915659"/>
                  </a:lnTo>
                  <a:lnTo>
                    <a:pt x="5830927" y="1960555"/>
                  </a:lnTo>
                  <a:lnTo>
                    <a:pt x="5809840" y="2002565"/>
                  </a:lnTo>
                  <a:lnTo>
                    <a:pt x="5783700" y="2041256"/>
                  </a:lnTo>
                  <a:lnTo>
                    <a:pt x="5752941" y="2076194"/>
                  </a:lnTo>
                  <a:lnTo>
                    <a:pt x="5717995" y="2106946"/>
                  </a:lnTo>
                  <a:lnTo>
                    <a:pt x="5679298" y="2133079"/>
                  </a:lnTo>
                  <a:lnTo>
                    <a:pt x="5637283" y="2154159"/>
                  </a:lnTo>
                  <a:lnTo>
                    <a:pt x="5592385" y="2169753"/>
                  </a:lnTo>
                  <a:lnTo>
                    <a:pt x="5545036" y="2179427"/>
                  </a:lnTo>
                  <a:lnTo>
                    <a:pt x="5495671" y="2182749"/>
                  </a:lnTo>
                  <a:lnTo>
                    <a:pt x="363855" y="2182749"/>
                  </a:lnTo>
                  <a:lnTo>
                    <a:pt x="314489" y="2179427"/>
                  </a:lnTo>
                  <a:lnTo>
                    <a:pt x="267140" y="2169753"/>
                  </a:lnTo>
                  <a:lnTo>
                    <a:pt x="222242" y="2154159"/>
                  </a:lnTo>
                  <a:lnTo>
                    <a:pt x="180227" y="2133079"/>
                  </a:lnTo>
                  <a:lnTo>
                    <a:pt x="141530" y="2106946"/>
                  </a:lnTo>
                  <a:lnTo>
                    <a:pt x="106584" y="2076194"/>
                  </a:lnTo>
                  <a:lnTo>
                    <a:pt x="75825" y="2041256"/>
                  </a:lnTo>
                  <a:lnTo>
                    <a:pt x="49685" y="2002565"/>
                  </a:lnTo>
                  <a:lnTo>
                    <a:pt x="28598" y="1960555"/>
                  </a:lnTo>
                  <a:lnTo>
                    <a:pt x="12999" y="1915659"/>
                  </a:lnTo>
                  <a:lnTo>
                    <a:pt x="3322" y="1868311"/>
                  </a:lnTo>
                  <a:lnTo>
                    <a:pt x="0" y="1818944"/>
                  </a:lnTo>
                  <a:lnTo>
                    <a:pt x="0" y="363728"/>
                  </a:lnTo>
                  <a:close/>
                </a:path>
              </a:pathLst>
            </a:custGeom>
            <a:ln w="3175">
              <a:solidFill>
                <a:srgbClr val="585858"/>
              </a:solidFill>
            </a:ln>
          </p:spPr>
          <p:txBody>
            <a:bodyPr wrap="square" lIns="0" tIns="0" rIns="0" bIns="0" rtlCol="0"/>
            <a:lstStyle/>
            <a:p>
              <a:endParaRPr/>
            </a:p>
          </p:txBody>
        </p:sp>
      </p:grpSp>
      <p:sp>
        <p:nvSpPr>
          <p:cNvPr id="28" name="object 28"/>
          <p:cNvSpPr txBox="1"/>
          <p:nvPr/>
        </p:nvSpPr>
        <p:spPr>
          <a:xfrm>
            <a:off x="2574443" y="1701101"/>
            <a:ext cx="6809105" cy="315722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0" dirty="0">
                <a:solidFill>
                  <a:srgbClr val="585858"/>
                </a:solidFill>
                <a:latin typeface="Arial"/>
                <a:cs typeface="Arial"/>
              </a:rPr>
              <a:t>Hoạt</a:t>
            </a:r>
            <a:r>
              <a:rPr sz="2400" spc="-15" dirty="0">
                <a:solidFill>
                  <a:srgbClr val="585858"/>
                </a:solidFill>
                <a:latin typeface="Arial"/>
                <a:cs typeface="Arial"/>
              </a:rPr>
              <a:t> </a:t>
            </a:r>
            <a:r>
              <a:rPr sz="2400" spc="60" dirty="0">
                <a:solidFill>
                  <a:srgbClr val="585858"/>
                </a:solidFill>
                <a:latin typeface="Arial"/>
                <a:cs typeface="Arial"/>
              </a:rPr>
              <a:t>động</a:t>
            </a:r>
            <a:endParaRPr sz="2400">
              <a:latin typeface="Arial"/>
              <a:cs typeface="Arial"/>
            </a:endParaRPr>
          </a:p>
          <a:p>
            <a:pPr marL="560705" marR="5080" lvl="1" indent="-228600">
              <a:lnSpc>
                <a:spcPts val="2160"/>
              </a:lnSpc>
              <a:spcBef>
                <a:spcPts val="1045"/>
              </a:spcBef>
              <a:buFont typeface="Georgia"/>
              <a:buChar char="−"/>
              <a:tabLst>
                <a:tab pos="561340" algn="l"/>
              </a:tabLst>
            </a:pPr>
            <a:r>
              <a:rPr sz="2000" spc="-75" dirty="0">
                <a:solidFill>
                  <a:srgbClr val="585858"/>
                </a:solidFill>
                <a:latin typeface="Arial"/>
                <a:cs typeface="Arial"/>
              </a:rPr>
              <a:t>Đặc </a:t>
            </a:r>
            <a:r>
              <a:rPr sz="2000" spc="15" dirty="0">
                <a:solidFill>
                  <a:srgbClr val="585858"/>
                </a:solidFill>
                <a:latin typeface="Arial"/>
                <a:cs typeface="Arial"/>
              </a:rPr>
              <a:t>tả </a:t>
            </a:r>
            <a:r>
              <a:rPr sz="2000" dirty="0">
                <a:solidFill>
                  <a:srgbClr val="585858"/>
                </a:solidFill>
                <a:latin typeface="Arial"/>
                <a:cs typeface="Arial"/>
              </a:rPr>
              <a:t>cho </a:t>
            </a:r>
            <a:r>
              <a:rPr sz="2000" spc="-5" dirty="0">
                <a:solidFill>
                  <a:srgbClr val="585858"/>
                </a:solidFill>
                <a:latin typeface="Arial"/>
                <a:cs typeface="Arial"/>
              </a:rPr>
              <a:t>hành </a:t>
            </a:r>
            <a:r>
              <a:rPr sz="2000" dirty="0">
                <a:solidFill>
                  <a:srgbClr val="585858"/>
                </a:solidFill>
                <a:latin typeface="Arial"/>
                <a:cs typeface="Arial"/>
              </a:rPr>
              <a:t>vi </a:t>
            </a:r>
            <a:r>
              <a:rPr sz="2000" spc="-75" dirty="0">
                <a:solidFill>
                  <a:srgbClr val="585858"/>
                </a:solidFill>
                <a:latin typeface="Arial"/>
                <a:cs typeface="Arial"/>
              </a:rPr>
              <a:t>được </a:t>
            </a:r>
            <a:r>
              <a:rPr sz="2000" spc="10" dirty="0">
                <a:solidFill>
                  <a:srgbClr val="585858"/>
                </a:solidFill>
                <a:latin typeface="Arial"/>
                <a:cs typeface="Arial"/>
              </a:rPr>
              <a:t>diễn </a:t>
            </a:r>
            <a:r>
              <a:rPr sz="2000" spc="15" dirty="0">
                <a:solidFill>
                  <a:srgbClr val="585858"/>
                </a:solidFill>
                <a:latin typeface="Arial"/>
                <a:cs typeface="Arial"/>
              </a:rPr>
              <a:t>tả </a:t>
            </a:r>
            <a:r>
              <a:rPr sz="2000" spc="-40" dirty="0">
                <a:solidFill>
                  <a:srgbClr val="585858"/>
                </a:solidFill>
                <a:latin typeface="Arial"/>
                <a:cs typeface="Arial"/>
              </a:rPr>
              <a:t>như </a:t>
            </a:r>
            <a:r>
              <a:rPr sz="2000" spc="75" dirty="0">
                <a:solidFill>
                  <a:srgbClr val="585858"/>
                </a:solidFill>
                <a:latin typeface="Arial"/>
                <a:cs typeface="Arial"/>
              </a:rPr>
              <a:t>một </a:t>
            </a:r>
            <a:r>
              <a:rPr sz="2000" spc="40" dirty="0">
                <a:solidFill>
                  <a:srgbClr val="585858"/>
                </a:solidFill>
                <a:latin typeface="Arial"/>
                <a:cs typeface="Arial"/>
              </a:rPr>
              <a:t>luồng </a:t>
            </a:r>
            <a:r>
              <a:rPr sz="2000" spc="-25" dirty="0">
                <a:solidFill>
                  <a:srgbClr val="585858"/>
                </a:solidFill>
                <a:latin typeface="Arial"/>
                <a:cs typeface="Arial"/>
              </a:rPr>
              <a:t>thực</a:t>
            </a:r>
            <a:r>
              <a:rPr sz="2000" spc="-125" dirty="0">
                <a:solidFill>
                  <a:srgbClr val="585858"/>
                </a:solidFill>
                <a:latin typeface="Arial"/>
                <a:cs typeface="Arial"/>
              </a:rPr>
              <a:t> </a:t>
            </a:r>
            <a:r>
              <a:rPr sz="2000" spc="60" dirty="0">
                <a:solidFill>
                  <a:srgbClr val="585858"/>
                </a:solidFill>
                <a:latin typeface="Arial"/>
                <a:cs typeface="Arial"/>
              </a:rPr>
              <a:t>thi  thông </a:t>
            </a:r>
            <a:r>
              <a:rPr sz="2000" spc="-5" dirty="0">
                <a:solidFill>
                  <a:srgbClr val="585858"/>
                </a:solidFill>
                <a:latin typeface="Arial"/>
                <a:cs typeface="Arial"/>
              </a:rPr>
              <a:t>qua </a:t>
            </a:r>
            <a:r>
              <a:rPr sz="2000" spc="-160" dirty="0">
                <a:solidFill>
                  <a:srgbClr val="585858"/>
                </a:solidFill>
                <a:latin typeface="Arial"/>
                <a:cs typeface="Arial"/>
              </a:rPr>
              <a:t>sự </a:t>
            </a:r>
            <a:r>
              <a:rPr sz="2000" spc="-65" dirty="0">
                <a:solidFill>
                  <a:srgbClr val="585858"/>
                </a:solidFill>
                <a:latin typeface="Arial"/>
                <a:cs typeface="Arial"/>
              </a:rPr>
              <a:t>sắp </a:t>
            </a:r>
            <a:r>
              <a:rPr sz="2000" spc="-30" dirty="0">
                <a:solidFill>
                  <a:srgbClr val="585858"/>
                </a:solidFill>
                <a:latin typeface="Arial"/>
                <a:cs typeface="Arial"/>
              </a:rPr>
              <a:t>xếp </a:t>
            </a:r>
            <a:r>
              <a:rPr sz="2000" spc="-5" dirty="0">
                <a:solidFill>
                  <a:srgbClr val="585858"/>
                </a:solidFill>
                <a:latin typeface="Arial"/>
                <a:cs typeface="Arial"/>
              </a:rPr>
              <a:t>thứ </a:t>
            </a:r>
            <a:r>
              <a:rPr sz="2000" spc="-20" dirty="0">
                <a:solidFill>
                  <a:srgbClr val="585858"/>
                </a:solidFill>
                <a:latin typeface="Arial"/>
                <a:cs typeface="Arial"/>
              </a:rPr>
              <a:t>tự </a:t>
            </a:r>
            <a:r>
              <a:rPr sz="2000" spc="-50" dirty="0">
                <a:solidFill>
                  <a:srgbClr val="585858"/>
                </a:solidFill>
                <a:latin typeface="Arial"/>
                <a:cs typeface="Arial"/>
              </a:rPr>
              <a:t>của </a:t>
            </a:r>
            <a:r>
              <a:rPr sz="2000" spc="-85" dirty="0">
                <a:solidFill>
                  <a:srgbClr val="585858"/>
                </a:solidFill>
                <a:latin typeface="Arial"/>
                <a:cs typeface="Arial"/>
              </a:rPr>
              <a:t>các </a:t>
            </a:r>
            <a:r>
              <a:rPr sz="2000" spc="-10" dirty="0">
                <a:solidFill>
                  <a:srgbClr val="585858"/>
                </a:solidFill>
                <a:latin typeface="Arial"/>
                <a:cs typeface="Arial"/>
              </a:rPr>
              <a:t>đơn </a:t>
            </a:r>
            <a:r>
              <a:rPr sz="2000" dirty="0">
                <a:solidFill>
                  <a:srgbClr val="585858"/>
                </a:solidFill>
                <a:latin typeface="Arial"/>
                <a:cs typeface="Arial"/>
              </a:rPr>
              <a:t>vị </a:t>
            </a:r>
            <a:r>
              <a:rPr sz="2000" spc="35" dirty="0">
                <a:solidFill>
                  <a:srgbClr val="585858"/>
                </a:solidFill>
                <a:latin typeface="Arial"/>
                <a:cs typeface="Arial"/>
              </a:rPr>
              <a:t>nhỏ</a:t>
            </a:r>
            <a:r>
              <a:rPr sz="2000" spc="-215" dirty="0">
                <a:solidFill>
                  <a:srgbClr val="585858"/>
                </a:solidFill>
                <a:latin typeface="Arial"/>
                <a:cs typeface="Arial"/>
              </a:rPr>
              <a:t> </a:t>
            </a:r>
            <a:r>
              <a:rPr sz="2000" spc="-50" dirty="0">
                <a:solidFill>
                  <a:srgbClr val="585858"/>
                </a:solidFill>
                <a:latin typeface="Arial"/>
                <a:cs typeface="Arial"/>
              </a:rPr>
              <a:t>hơn.</a:t>
            </a:r>
            <a:endParaRPr sz="2000">
              <a:latin typeface="Arial"/>
              <a:cs typeface="Arial"/>
            </a:endParaRPr>
          </a:p>
          <a:p>
            <a:pPr marL="560705" lvl="1" indent="-229235">
              <a:lnSpc>
                <a:spcPts val="2280"/>
              </a:lnSpc>
              <a:spcBef>
                <a:spcPts val="725"/>
              </a:spcBef>
              <a:buFont typeface="Georgia"/>
              <a:buChar char="−"/>
              <a:tabLst>
                <a:tab pos="561340" algn="l"/>
              </a:tabLst>
            </a:pPr>
            <a:r>
              <a:rPr sz="2000" spc="-130" dirty="0">
                <a:solidFill>
                  <a:srgbClr val="585858"/>
                </a:solidFill>
                <a:latin typeface="Arial"/>
                <a:cs typeface="Arial"/>
              </a:rPr>
              <a:t>Các </a:t>
            </a:r>
            <a:r>
              <a:rPr sz="2000" spc="-10" dirty="0">
                <a:solidFill>
                  <a:srgbClr val="585858"/>
                </a:solidFill>
                <a:latin typeface="Arial"/>
                <a:cs typeface="Arial"/>
              </a:rPr>
              <a:t>đơn </a:t>
            </a:r>
            <a:r>
              <a:rPr sz="2000" dirty="0">
                <a:solidFill>
                  <a:srgbClr val="585858"/>
                </a:solidFill>
                <a:latin typeface="Arial"/>
                <a:cs typeface="Arial"/>
              </a:rPr>
              <a:t>vị </a:t>
            </a:r>
            <a:r>
              <a:rPr sz="2000" spc="35" dirty="0">
                <a:solidFill>
                  <a:srgbClr val="585858"/>
                </a:solidFill>
                <a:latin typeface="Arial"/>
                <a:cs typeface="Arial"/>
              </a:rPr>
              <a:t>nhỏ </a:t>
            </a:r>
            <a:r>
              <a:rPr sz="2000" spc="-25" dirty="0">
                <a:solidFill>
                  <a:srgbClr val="585858"/>
                </a:solidFill>
                <a:latin typeface="Arial"/>
                <a:cs typeface="Arial"/>
              </a:rPr>
              <a:t>hơn </a:t>
            </a:r>
            <a:r>
              <a:rPr sz="2000" dirty="0">
                <a:solidFill>
                  <a:srgbClr val="585858"/>
                </a:solidFill>
                <a:latin typeface="Arial"/>
                <a:cs typeface="Arial"/>
              </a:rPr>
              <a:t>bao </a:t>
            </a:r>
            <a:r>
              <a:rPr sz="2000" spc="60" dirty="0">
                <a:solidFill>
                  <a:srgbClr val="585858"/>
                </a:solidFill>
                <a:latin typeface="Arial"/>
                <a:cs typeface="Arial"/>
              </a:rPr>
              <a:t>gồm </a:t>
            </a:r>
            <a:r>
              <a:rPr sz="2000" spc="-85" dirty="0">
                <a:solidFill>
                  <a:srgbClr val="585858"/>
                </a:solidFill>
                <a:latin typeface="Arial"/>
                <a:cs typeface="Arial"/>
              </a:rPr>
              <a:t>các </a:t>
            </a:r>
            <a:r>
              <a:rPr sz="2000" spc="25" dirty="0">
                <a:solidFill>
                  <a:srgbClr val="585858"/>
                </a:solidFill>
                <a:latin typeface="Arial"/>
                <a:cs typeface="Arial"/>
              </a:rPr>
              <a:t>hoạt </a:t>
            </a:r>
            <a:r>
              <a:rPr sz="2000" spc="50" dirty="0">
                <a:solidFill>
                  <a:srgbClr val="585858"/>
                </a:solidFill>
                <a:latin typeface="Arial"/>
                <a:cs typeface="Arial"/>
              </a:rPr>
              <a:t>động </a:t>
            </a:r>
            <a:r>
              <a:rPr sz="2000" spc="40" dirty="0">
                <a:solidFill>
                  <a:srgbClr val="585858"/>
                </a:solidFill>
                <a:latin typeface="Arial"/>
                <a:cs typeface="Arial"/>
              </a:rPr>
              <a:t>lồng</a:t>
            </a:r>
            <a:r>
              <a:rPr sz="2000" spc="-30" dirty="0">
                <a:solidFill>
                  <a:srgbClr val="585858"/>
                </a:solidFill>
                <a:latin typeface="Arial"/>
                <a:cs typeface="Arial"/>
              </a:rPr>
              <a:t> </a:t>
            </a:r>
            <a:r>
              <a:rPr sz="2000" spc="-10" dirty="0">
                <a:solidFill>
                  <a:srgbClr val="585858"/>
                </a:solidFill>
                <a:latin typeface="Arial"/>
                <a:cs typeface="Arial"/>
              </a:rPr>
              <a:t>nhau</a:t>
            </a:r>
            <a:endParaRPr sz="2000">
              <a:latin typeface="Arial"/>
              <a:cs typeface="Arial"/>
            </a:endParaRPr>
          </a:p>
          <a:p>
            <a:pPr marL="560705">
              <a:lnSpc>
                <a:spcPts val="2280"/>
              </a:lnSpc>
            </a:pPr>
            <a:r>
              <a:rPr sz="2000" spc="-90" dirty="0">
                <a:solidFill>
                  <a:srgbClr val="585858"/>
                </a:solidFill>
                <a:latin typeface="Arial"/>
                <a:cs typeface="Arial"/>
              </a:rPr>
              <a:t>và </a:t>
            </a:r>
            <a:r>
              <a:rPr sz="2000" spc="-80" dirty="0">
                <a:solidFill>
                  <a:srgbClr val="585858"/>
                </a:solidFill>
                <a:latin typeface="Arial"/>
                <a:cs typeface="Arial"/>
              </a:rPr>
              <a:t>các </a:t>
            </a:r>
            <a:r>
              <a:rPr sz="2000" spc="-10" dirty="0">
                <a:solidFill>
                  <a:srgbClr val="585858"/>
                </a:solidFill>
                <a:latin typeface="Arial"/>
                <a:cs typeface="Arial"/>
              </a:rPr>
              <a:t>hành </a:t>
            </a:r>
            <a:r>
              <a:rPr sz="2000" spc="55" dirty="0">
                <a:solidFill>
                  <a:srgbClr val="585858"/>
                </a:solidFill>
                <a:latin typeface="Arial"/>
                <a:cs typeface="Arial"/>
              </a:rPr>
              <a:t>động </a:t>
            </a:r>
            <a:r>
              <a:rPr sz="2000" spc="15" dirty="0">
                <a:solidFill>
                  <a:srgbClr val="585858"/>
                </a:solidFill>
                <a:latin typeface="Arial"/>
                <a:cs typeface="Arial"/>
              </a:rPr>
              <a:t>riêng </a:t>
            </a:r>
            <a:r>
              <a:rPr sz="2000" spc="-15" dirty="0">
                <a:solidFill>
                  <a:srgbClr val="585858"/>
                </a:solidFill>
                <a:latin typeface="Arial"/>
                <a:cs typeface="Arial"/>
              </a:rPr>
              <a:t>lẻ </a:t>
            </a:r>
            <a:r>
              <a:rPr sz="2000" spc="-95" dirty="0">
                <a:solidFill>
                  <a:srgbClr val="585858"/>
                </a:solidFill>
                <a:latin typeface="Arial"/>
                <a:cs typeface="Arial"/>
              </a:rPr>
              <a:t>cơ</a:t>
            </a:r>
            <a:r>
              <a:rPr sz="2000" spc="30" dirty="0">
                <a:solidFill>
                  <a:srgbClr val="585858"/>
                </a:solidFill>
                <a:latin typeface="Arial"/>
                <a:cs typeface="Arial"/>
              </a:rPr>
              <a:t> </a:t>
            </a:r>
            <a:r>
              <a:rPr sz="2000" spc="-5" dirty="0">
                <a:solidFill>
                  <a:srgbClr val="585858"/>
                </a:solidFill>
                <a:latin typeface="Arial"/>
                <a:cs typeface="Arial"/>
              </a:rPr>
              <a:t>bản</a:t>
            </a:r>
            <a:endParaRPr sz="2000">
              <a:latin typeface="Arial"/>
              <a:cs typeface="Arial"/>
            </a:endParaRPr>
          </a:p>
          <a:p>
            <a:pPr marL="286385" marR="351155" indent="-274320">
              <a:lnSpc>
                <a:spcPts val="2590"/>
              </a:lnSpc>
              <a:spcBef>
                <a:spcPts val="1825"/>
              </a:spcBef>
              <a:buChar char="•"/>
              <a:tabLst>
                <a:tab pos="286385" algn="l"/>
                <a:tab pos="287020" algn="l"/>
              </a:tabLst>
            </a:pPr>
            <a:r>
              <a:rPr sz="2400" spc="-95" dirty="0">
                <a:solidFill>
                  <a:srgbClr val="585858"/>
                </a:solidFill>
                <a:latin typeface="Arial"/>
                <a:cs typeface="Arial"/>
              </a:rPr>
              <a:t>Có </a:t>
            </a:r>
            <a:r>
              <a:rPr sz="2400" spc="30" dirty="0">
                <a:solidFill>
                  <a:srgbClr val="585858"/>
                </a:solidFill>
                <a:latin typeface="Arial"/>
                <a:cs typeface="Arial"/>
              </a:rPr>
              <a:t>thể </a:t>
            </a:r>
            <a:r>
              <a:rPr sz="2400" spc="-100" dirty="0">
                <a:solidFill>
                  <a:srgbClr val="585858"/>
                </a:solidFill>
                <a:latin typeface="Arial"/>
                <a:cs typeface="Arial"/>
              </a:rPr>
              <a:t>chứa các </a:t>
            </a:r>
            <a:r>
              <a:rPr sz="2400" spc="5" dirty="0">
                <a:solidFill>
                  <a:srgbClr val="585858"/>
                </a:solidFill>
                <a:latin typeface="Arial"/>
                <a:cs typeface="Arial"/>
              </a:rPr>
              <a:t>ràng </a:t>
            </a:r>
            <a:r>
              <a:rPr sz="2400" spc="15" dirty="0">
                <a:solidFill>
                  <a:srgbClr val="585858"/>
                </a:solidFill>
                <a:latin typeface="Arial"/>
                <a:cs typeface="Arial"/>
              </a:rPr>
              <a:t>buộc biểu </a:t>
            </a:r>
            <a:r>
              <a:rPr sz="2400" spc="-30" dirty="0">
                <a:solidFill>
                  <a:srgbClr val="585858"/>
                </a:solidFill>
                <a:latin typeface="Arial"/>
                <a:cs typeface="Arial"/>
              </a:rPr>
              <a:t>thức </a:t>
            </a:r>
            <a:r>
              <a:rPr sz="2400" spc="25" dirty="0">
                <a:solidFill>
                  <a:srgbClr val="585858"/>
                </a:solidFill>
                <a:latin typeface="Arial"/>
                <a:cs typeface="Arial"/>
              </a:rPr>
              <a:t>logic </a:t>
            </a:r>
            <a:r>
              <a:rPr sz="2400" spc="15" dirty="0">
                <a:solidFill>
                  <a:srgbClr val="585858"/>
                </a:solidFill>
                <a:latin typeface="Arial"/>
                <a:cs typeface="Arial"/>
              </a:rPr>
              <a:t>khi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90" dirty="0">
                <a:solidFill>
                  <a:srgbClr val="585858"/>
                </a:solidFill>
                <a:latin typeface="Arial"/>
                <a:cs typeface="Arial"/>
              </a:rPr>
              <a:t>được </a:t>
            </a:r>
            <a:r>
              <a:rPr sz="2400" spc="65" dirty="0">
                <a:solidFill>
                  <a:srgbClr val="585858"/>
                </a:solidFill>
                <a:latin typeface="Arial"/>
                <a:cs typeface="Arial"/>
              </a:rPr>
              <a:t>gọi </a:t>
            </a:r>
            <a:r>
              <a:rPr sz="2400" spc="-30" dirty="0">
                <a:solidFill>
                  <a:srgbClr val="585858"/>
                </a:solidFill>
                <a:latin typeface="Arial"/>
                <a:cs typeface="Arial"/>
              </a:rPr>
              <a:t>hoặc </a:t>
            </a:r>
            <a:r>
              <a:rPr sz="2400" spc="15" dirty="0">
                <a:solidFill>
                  <a:srgbClr val="585858"/>
                </a:solidFill>
                <a:latin typeface="Arial"/>
                <a:cs typeface="Arial"/>
              </a:rPr>
              <a:t>kết</a:t>
            </a:r>
            <a:r>
              <a:rPr sz="2400" spc="-40" dirty="0">
                <a:solidFill>
                  <a:srgbClr val="585858"/>
                </a:solidFill>
                <a:latin typeface="Arial"/>
                <a:cs typeface="Arial"/>
              </a:rPr>
              <a:t> </a:t>
            </a:r>
            <a:r>
              <a:rPr sz="2400" spc="20" dirty="0">
                <a:solidFill>
                  <a:srgbClr val="585858"/>
                </a:solidFill>
                <a:latin typeface="Arial"/>
                <a:cs typeface="Arial"/>
              </a:rPr>
              <a:t>thúc</a:t>
            </a:r>
            <a:endParaRPr sz="2400">
              <a:latin typeface="Arial"/>
              <a:cs typeface="Arial"/>
            </a:endParaRPr>
          </a:p>
          <a:p>
            <a:pPr marL="981710">
              <a:spcBef>
                <a:spcPts val="1280"/>
              </a:spcBef>
            </a:pPr>
            <a:r>
              <a:rPr sz="1600" spc="-5" dirty="0">
                <a:solidFill>
                  <a:srgbClr val="585858"/>
                </a:solidFill>
                <a:latin typeface="Arial"/>
                <a:cs typeface="Arial"/>
              </a:rPr>
              <a:t>Activity</a:t>
            </a:r>
            <a:r>
              <a:rPr sz="1600" spc="-20" dirty="0">
                <a:solidFill>
                  <a:srgbClr val="585858"/>
                </a:solidFill>
                <a:latin typeface="Arial"/>
                <a:cs typeface="Arial"/>
              </a:rPr>
              <a:t> </a:t>
            </a:r>
            <a:r>
              <a:rPr sz="1600" spc="-5" dirty="0">
                <a:solidFill>
                  <a:srgbClr val="585858"/>
                </a:solidFill>
                <a:latin typeface="Arial"/>
                <a:cs typeface="Arial"/>
              </a:rPr>
              <a:t>2</a:t>
            </a:r>
            <a:endParaRPr sz="1600">
              <a:latin typeface="Arial"/>
              <a:cs typeface="Arial"/>
            </a:endParaRPr>
          </a:p>
        </p:txBody>
      </p:sp>
      <p:sp>
        <p:nvSpPr>
          <p:cNvPr id="29" name="object 29"/>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90</a:t>
            </a:fld>
            <a:endParaRPr spc="-90" dirty="0"/>
          </a:p>
        </p:txBody>
      </p:sp>
    </p:spTree>
    <p:extLst>
      <p:ext uri="{BB962C8B-B14F-4D97-AF65-F5344CB8AC3E}">
        <p14:creationId xmlns:p14="http://schemas.microsoft.com/office/powerpoint/2010/main" val="33691906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sic 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4800"/>
            <a:ext cx="54483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0181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6116" y="6389623"/>
            <a:ext cx="229870" cy="228268"/>
          </a:xfrm>
          <a:prstGeom prst="rect">
            <a:avLst/>
          </a:prstGeom>
        </p:spPr>
        <p:txBody>
          <a:bodyPr vert="horz" wrap="square" lIns="0" tIns="12700" rIns="0" bIns="0" rtlCol="0">
            <a:spAutoFit/>
          </a:bodyPr>
          <a:lstStyle/>
          <a:p>
            <a:pPr marL="12700">
              <a:spcBef>
                <a:spcPts val="100"/>
              </a:spcBef>
            </a:pPr>
            <a:r>
              <a:rPr sz="1400" spc="-90" dirty="0">
                <a:solidFill>
                  <a:srgbClr val="FFFFFF"/>
                </a:solidFill>
                <a:latin typeface="Verdana"/>
                <a:cs typeface="Verdana"/>
              </a:rPr>
              <a:t>41</a:t>
            </a:r>
            <a:endParaRPr sz="1400">
              <a:latin typeface="Verdana"/>
              <a:cs typeface="Verdana"/>
            </a:endParaRPr>
          </a:p>
        </p:txBody>
      </p:sp>
      <p:sp>
        <p:nvSpPr>
          <p:cNvPr id="3" name="object 3"/>
          <p:cNvSpPr txBox="1">
            <a:spLocks noGrp="1"/>
          </p:cNvSpPr>
          <p:nvPr>
            <p:ph type="title"/>
          </p:nvPr>
        </p:nvSpPr>
        <p:spPr>
          <a:xfrm>
            <a:off x="2574442" y="730708"/>
            <a:ext cx="5095240" cy="567463"/>
          </a:xfrm>
          <a:prstGeom prst="rect">
            <a:avLst/>
          </a:prstGeom>
        </p:spPr>
        <p:txBody>
          <a:bodyPr vert="horz" wrap="square" lIns="0" tIns="13335" rIns="0" bIns="0" rtlCol="0" anchor="t">
            <a:spAutoFit/>
          </a:bodyPr>
          <a:lstStyle/>
          <a:p>
            <a:pPr marL="12700">
              <a:spcBef>
                <a:spcPts val="105"/>
              </a:spcBef>
            </a:pPr>
            <a:r>
              <a:rPr spc="25" dirty="0"/>
              <a:t>Ví</a:t>
            </a:r>
            <a:r>
              <a:rPr spc="-320" dirty="0"/>
              <a:t> </a:t>
            </a:r>
            <a:r>
              <a:rPr spc="-50" dirty="0"/>
              <a:t>dụ:</a:t>
            </a:r>
            <a:r>
              <a:rPr spc="-330" dirty="0"/>
              <a:t> </a:t>
            </a:r>
            <a:r>
              <a:rPr spc="170" dirty="0"/>
              <a:t>Đăng</a:t>
            </a:r>
            <a:r>
              <a:rPr spc="-350" dirty="0"/>
              <a:t> </a:t>
            </a:r>
            <a:r>
              <a:rPr spc="-15" dirty="0"/>
              <a:t>ký</a:t>
            </a:r>
            <a:r>
              <a:rPr spc="-340" dirty="0"/>
              <a:t> </a:t>
            </a:r>
            <a:r>
              <a:rPr spc="155" dirty="0"/>
              <a:t>khóa</a:t>
            </a:r>
            <a:r>
              <a:rPr spc="-340" dirty="0"/>
              <a:t> </a:t>
            </a:r>
            <a:r>
              <a:rPr spc="170" dirty="0"/>
              <a:t>học</a:t>
            </a:r>
          </a:p>
        </p:txBody>
      </p:sp>
      <p:sp>
        <p:nvSpPr>
          <p:cNvPr id="4" name="object 4"/>
          <p:cNvSpPr/>
          <p:nvPr/>
        </p:nvSpPr>
        <p:spPr>
          <a:xfrm>
            <a:off x="8248142" y="2166492"/>
            <a:ext cx="594360" cy="594360"/>
          </a:xfrm>
          <a:custGeom>
            <a:avLst/>
            <a:gdLst/>
            <a:ahLst/>
            <a:cxnLst/>
            <a:rect l="l" t="t" r="r" b="b"/>
            <a:pathLst>
              <a:path w="594359" h="594360">
                <a:moveTo>
                  <a:pt x="30225" y="503428"/>
                </a:moveTo>
                <a:lnTo>
                  <a:pt x="0" y="594360"/>
                </a:lnTo>
                <a:lnTo>
                  <a:pt x="90804" y="564007"/>
                </a:lnTo>
                <a:lnTo>
                  <a:pt x="80771" y="553974"/>
                </a:lnTo>
                <a:lnTo>
                  <a:pt x="60578" y="553974"/>
                </a:lnTo>
                <a:lnTo>
                  <a:pt x="40385" y="533781"/>
                </a:lnTo>
                <a:lnTo>
                  <a:pt x="50481" y="523683"/>
                </a:lnTo>
                <a:lnTo>
                  <a:pt x="30225" y="503428"/>
                </a:lnTo>
                <a:close/>
              </a:path>
              <a:path w="594359" h="594360">
                <a:moveTo>
                  <a:pt x="50481" y="523683"/>
                </a:moveTo>
                <a:lnTo>
                  <a:pt x="40385" y="533781"/>
                </a:lnTo>
                <a:lnTo>
                  <a:pt x="60578" y="553974"/>
                </a:lnTo>
                <a:lnTo>
                  <a:pt x="70675" y="543877"/>
                </a:lnTo>
                <a:lnTo>
                  <a:pt x="50481" y="523683"/>
                </a:lnTo>
                <a:close/>
              </a:path>
              <a:path w="594359" h="594360">
                <a:moveTo>
                  <a:pt x="70675" y="543877"/>
                </a:moveTo>
                <a:lnTo>
                  <a:pt x="60578" y="553974"/>
                </a:lnTo>
                <a:lnTo>
                  <a:pt x="80771" y="553974"/>
                </a:lnTo>
                <a:lnTo>
                  <a:pt x="70675" y="543877"/>
                </a:lnTo>
                <a:close/>
              </a:path>
              <a:path w="594359" h="594360">
                <a:moveTo>
                  <a:pt x="574039" y="0"/>
                </a:moveTo>
                <a:lnTo>
                  <a:pt x="50481" y="523683"/>
                </a:lnTo>
                <a:lnTo>
                  <a:pt x="70675" y="543877"/>
                </a:lnTo>
                <a:lnTo>
                  <a:pt x="594232" y="20320"/>
                </a:lnTo>
                <a:lnTo>
                  <a:pt x="574039" y="0"/>
                </a:lnTo>
                <a:close/>
              </a:path>
            </a:pathLst>
          </a:custGeom>
          <a:solidFill>
            <a:srgbClr val="1EB8C1"/>
          </a:solidFill>
        </p:spPr>
        <p:txBody>
          <a:bodyPr wrap="square" lIns="0" tIns="0" rIns="0" bIns="0" rtlCol="0"/>
          <a:lstStyle/>
          <a:p>
            <a:endParaRPr/>
          </a:p>
        </p:txBody>
      </p:sp>
      <p:grpSp>
        <p:nvGrpSpPr>
          <p:cNvPr id="5" name="object 5"/>
          <p:cNvGrpSpPr/>
          <p:nvPr/>
        </p:nvGrpSpPr>
        <p:grpSpPr>
          <a:xfrm>
            <a:off x="4620642" y="2006220"/>
            <a:ext cx="3503295" cy="4623435"/>
            <a:chOff x="3096641" y="2006219"/>
            <a:chExt cx="3503295" cy="4623435"/>
          </a:xfrm>
        </p:grpSpPr>
        <p:sp>
          <p:nvSpPr>
            <p:cNvPr id="6" name="object 6"/>
            <p:cNvSpPr/>
            <p:nvPr/>
          </p:nvSpPr>
          <p:spPr>
            <a:xfrm>
              <a:off x="5517642" y="2640202"/>
              <a:ext cx="1081405" cy="436880"/>
            </a:xfrm>
            <a:custGeom>
              <a:avLst/>
              <a:gdLst/>
              <a:ahLst/>
              <a:cxnLst/>
              <a:rect l="l" t="t" r="r" b="b"/>
              <a:pathLst>
                <a:path w="1081404" h="436880">
                  <a:moveTo>
                    <a:pt x="1008253" y="0"/>
                  </a:moveTo>
                  <a:lnTo>
                    <a:pt x="72644" y="0"/>
                  </a:lnTo>
                  <a:lnTo>
                    <a:pt x="44362" y="5709"/>
                  </a:lnTo>
                  <a:lnTo>
                    <a:pt x="21272" y="21288"/>
                  </a:lnTo>
                  <a:lnTo>
                    <a:pt x="5707" y="44416"/>
                  </a:lnTo>
                  <a:lnTo>
                    <a:pt x="0" y="72771"/>
                  </a:lnTo>
                  <a:lnTo>
                    <a:pt x="0" y="363855"/>
                  </a:lnTo>
                  <a:lnTo>
                    <a:pt x="5707" y="392136"/>
                  </a:lnTo>
                  <a:lnTo>
                    <a:pt x="21272" y="415226"/>
                  </a:lnTo>
                  <a:lnTo>
                    <a:pt x="44362" y="430791"/>
                  </a:lnTo>
                  <a:lnTo>
                    <a:pt x="72644" y="436499"/>
                  </a:lnTo>
                  <a:lnTo>
                    <a:pt x="1008253" y="436499"/>
                  </a:lnTo>
                  <a:lnTo>
                    <a:pt x="1036607" y="430791"/>
                  </a:lnTo>
                  <a:lnTo>
                    <a:pt x="1059735" y="415226"/>
                  </a:lnTo>
                  <a:lnTo>
                    <a:pt x="1075314" y="392136"/>
                  </a:lnTo>
                  <a:lnTo>
                    <a:pt x="1081024" y="363855"/>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7" name="object 7"/>
            <p:cNvSpPr/>
            <p:nvPr/>
          </p:nvSpPr>
          <p:spPr>
            <a:xfrm>
              <a:off x="5517642" y="2640202"/>
              <a:ext cx="1081405" cy="436880"/>
            </a:xfrm>
            <a:custGeom>
              <a:avLst/>
              <a:gdLst/>
              <a:ahLst/>
              <a:cxnLst/>
              <a:rect l="l" t="t" r="r" b="b"/>
              <a:pathLst>
                <a:path w="1081404" h="436880">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855"/>
                  </a:lnTo>
                  <a:lnTo>
                    <a:pt x="1075314" y="392136"/>
                  </a:lnTo>
                  <a:lnTo>
                    <a:pt x="1059735" y="415226"/>
                  </a:lnTo>
                  <a:lnTo>
                    <a:pt x="1036607" y="430791"/>
                  </a:lnTo>
                  <a:lnTo>
                    <a:pt x="1008253" y="436499"/>
                  </a:lnTo>
                  <a:lnTo>
                    <a:pt x="72644"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sp>
          <p:nvSpPr>
            <p:cNvPr id="8" name="object 8"/>
            <p:cNvSpPr/>
            <p:nvPr/>
          </p:nvSpPr>
          <p:spPr>
            <a:xfrm>
              <a:off x="3174492" y="2049653"/>
              <a:ext cx="1081405" cy="436880"/>
            </a:xfrm>
            <a:custGeom>
              <a:avLst/>
              <a:gdLst/>
              <a:ahLst/>
              <a:cxnLst/>
              <a:rect l="l" t="t" r="r" b="b"/>
              <a:pathLst>
                <a:path w="1081404" h="436880">
                  <a:moveTo>
                    <a:pt x="1008253" y="0"/>
                  </a:moveTo>
                  <a:lnTo>
                    <a:pt x="72643" y="0"/>
                  </a:lnTo>
                  <a:lnTo>
                    <a:pt x="44362" y="5709"/>
                  </a:lnTo>
                  <a:lnTo>
                    <a:pt x="21272" y="21288"/>
                  </a:lnTo>
                  <a:lnTo>
                    <a:pt x="5707" y="44416"/>
                  </a:lnTo>
                  <a:lnTo>
                    <a:pt x="0" y="72771"/>
                  </a:lnTo>
                  <a:lnTo>
                    <a:pt x="0" y="363855"/>
                  </a:lnTo>
                  <a:lnTo>
                    <a:pt x="5707" y="392136"/>
                  </a:lnTo>
                  <a:lnTo>
                    <a:pt x="21272" y="415226"/>
                  </a:lnTo>
                  <a:lnTo>
                    <a:pt x="44362" y="430791"/>
                  </a:lnTo>
                  <a:lnTo>
                    <a:pt x="72643" y="436499"/>
                  </a:lnTo>
                  <a:lnTo>
                    <a:pt x="1008253" y="436499"/>
                  </a:lnTo>
                  <a:lnTo>
                    <a:pt x="1036607" y="430791"/>
                  </a:lnTo>
                  <a:lnTo>
                    <a:pt x="1059735" y="415226"/>
                  </a:lnTo>
                  <a:lnTo>
                    <a:pt x="1075314" y="392136"/>
                  </a:lnTo>
                  <a:lnTo>
                    <a:pt x="1081023" y="363855"/>
                  </a:lnTo>
                  <a:lnTo>
                    <a:pt x="1081023"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9" name="object 9"/>
            <p:cNvSpPr/>
            <p:nvPr/>
          </p:nvSpPr>
          <p:spPr>
            <a:xfrm>
              <a:off x="3174492" y="2049653"/>
              <a:ext cx="1081405" cy="436880"/>
            </a:xfrm>
            <a:custGeom>
              <a:avLst/>
              <a:gdLst/>
              <a:ahLst/>
              <a:cxnLst/>
              <a:rect l="l" t="t" r="r" b="b"/>
              <a:pathLst>
                <a:path w="1081404" h="436880">
                  <a:moveTo>
                    <a:pt x="0" y="72771"/>
                  </a:moveTo>
                  <a:lnTo>
                    <a:pt x="5707" y="44416"/>
                  </a:lnTo>
                  <a:lnTo>
                    <a:pt x="21272" y="21288"/>
                  </a:lnTo>
                  <a:lnTo>
                    <a:pt x="44362" y="5709"/>
                  </a:lnTo>
                  <a:lnTo>
                    <a:pt x="72643" y="0"/>
                  </a:lnTo>
                  <a:lnTo>
                    <a:pt x="1008253" y="0"/>
                  </a:lnTo>
                  <a:lnTo>
                    <a:pt x="1036607" y="5709"/>
                  </a:lnTo>
                  <a:lnTo>
                    <a:pt x="1059735" y="21288"/>
                  </a:lnTo>
                  <a:lnTo>
                    <a:pt x="1075314" y="44416"/>
                  </a:lnTo>
                  <a:lnTo>
                    <a:pt x="1081023" y="72771"/>
                  </a:lnTo>
                  <a:lnTo>
                    <a:pt x="1081023" y="363855"/>
                  </a:lnTo>
                  <a:lnTo>
                    <a:pt x="1075314" y="392136"/>
                  </a:lnTo>
                  <a:lnTo>
                    <a:pt x="1059735" y="415226"/>
                  </a:lnTo>
                  <a:lnTo>
                    <a:pt x="1036607" y="430791"/>
                  </a:lnTo>
                  <a:lnTo>
                    <a:pt x="1008253" y="436499"/>
                  </a:lnTo>
                  <a:lnTo>
                    <a:pt x="72643"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sp>
          <p:nvSpPr>
            <p:cNvPr id="10" name="object 10"/>
            <p:cNvSpPr/>
            <p:nvPr/>
          </p:nvSpPr>
          <p:spPr>
            <a:xfrm>
              <a:off x="3643376" y="2440177"/>
              <a:ext cx="141605" cy="282575"/>
            </a:xfrm>
            <a:custGeom>
              <a:avLst/>
              <a:gdLst/>
              <a:ahLst/>
              <a:cxnLst/>
              <a:rect l="l" t="t" r="r" b="b"/>
              <a:pathLst>
                <a:path w="141604" h="282575">
                  <a:moveTo>
                    <a:pt x="7238" y="147955"/>
                  </a:moveTo>
                  <a:lnTo>
                    <a:pt x="4190" y="149606"/>
                  </a:lnTo>
                  <a:lnTo>
                    <a:pt x="1143" y="151384"/>
                  </a:lnTo>
                  <a:lnTo>
                    <a:pt x="0" y="155194"/>
                  </a:lnTo>
                  <a:lnTo>
                    <a:pt x="1777" y="158242"/>
                  </a:lnTo>
                  <a:lnTo>
                    <a:pt x="70865" y="282575"/>
                  </a:lnTo>
                  <a:lnTo>
                    <a:pt x="78121" y="269494"/>
                  </a:lnTo>
                  <a:lnTo>
                    <a:pt x="64515" y="269494"/>
                  </a:lnTo>
                  <a:lnTo>
                    <a:pt x="64388" y="244957"/>
                  </a:lnTo>
                  <a:lnTo>
                    <a:pt x="12826" y="152146"/>
                  </a:lnTo>
                  <a:lnTo>
                    <a:pt x="11175" y="149098"/>
                  </a:lnTo>
                  <a:lnTo>
                    <a:pt x="7238" y="147955"/>
                  </a:lnTo>
                  <a:close/>
                </a:path>
                <a:path w="141604" h="282575">
                  <a:moveTo>
                    <a:pt x="64515" y="245186"/>
                  </a:moveTo>
                  <a:lnTo>
                    <a:pt x="64515" y="269494"/>
                  </a:lnTo>
                  <a:lnTo>
                    <a:pt x="77215" y="269494"/>
                  </a:lnTo>
                  <a:lnTo>
                    <a:pt x="77215" y="266446"/>
                  </a:lnTo>
                  <a:lnTo>
                    <a:pt x="65277" y="266446"/>
                  </a:lnTo>
                  <a:lnTo>
                    <a:pt x="70802" y="256501"/>
                  </a:lnTo>
                  <a:lnTo>
                    <a:pt x="64515" y="245186"/>
                  </a:lnTo>
                  <a:close/>
                </a:path>
                <a:path w="141604" h="282575">
                  <a:moveTo>
                    <a:pt x="134365" y="147955"/>
                  </a:moveTo>
                  <a:lnTo>
                    <a:pt x="130428" y="149098"/>
                  </a:lnTo>
                  <a:lnTo>
                    <a:pt x="128777" y="152146"/>
                  </a:lnTo>
                  <a:lnTo>
                    <a:pt x="77215" y="244957"/>
                  </a:lnTo>
                  <a:lnTo>
                    <a:pt x="77215" y="269494"/>
                  </a:lnTo>
                  <a:lnTo>
                    <a:pt x="78121" y="269494"/>
                  </a:lnTo>
                  <a:lnTo>
                    <a:pt x="139826" y="158242"/>
                  </a:lnTo>
                  <a:lnTo>
                    <a:pt x="141604" y="155194"/>
                  </a:lnTo>
                  <a:lnTo>
                    <a:pt x="140462" y="151384"/>
                  </a:lnTo>
                  <a:lnTo>
                    <a:pt x="137413" y="149606"/>
                  </a:lnTo>
                  <a:lnTo>
                    <a:pt x="134365" y="147955"/>
                  </a:lnTo>
                  <a:close/>
                </a:path>
                <a:path w="141604" h="282575">
                  <a:moveTo>
                    <a:pt x="70802" y="256501"/>
                  </a:moveTo>
                  <a:lnTo>
                    <a:pt x="65277" y="266446"/>
                  </a:lnTo>
                  <a:lnTo>
                    <a:pt x="76326" y="266446"/>
                  </a:lnTo>
                  <a:lnTo>
                    <a:pt x="70802" y="256501"/>
                  </a:lnTo>
                  <a:close/>
                </a:path>
                <a:path w="141604" h="282575">
                  <a:moveTo>
                    <a:pt x="77215" y="244957"/>
                  </a:moveTo>
                  <a:lnTo>
                    <a:pt x="70802" y="256501"/>
                  </a:lnTo>
                  <a:lnTo>
                    <a:pt x="76326" y="266446"/>
                  </a:lnTo>
                  <a:lnTo>
                    <a:pt x="77215" y="266446"/>
                  </a:lnTo>
                  <a:lnTo>
                    <a:pt x="77215" y="244957"/>
                  </a:lnTo>
                  <a:close/>
                </a:path>
                <a:path w="141604" h="282575">
                  <a:moveTo>
                    <a:pt x="77215" y="0"/>
                  </a:moveTo>
                  <a:lnTo>
                    <a:pt x="64515" y="0"/>
                  </a:lnTo>
                  <a:lnTo>
                    <a:pt x="64515" y="245186"/>
                  </a:lnTo>
                  <a:lnTo>
                    <a:pt x="70802" y="256501"/>
                  </a:lnTo>
                  <a:lnTo>
                    <a:pt x="77088" y="245186"/>
                  </a:lnTo>
                  <a:lnTo>
                    <a:pt x="77215" y="0"/>
                  </a:lnTo>
                  <a:close/>
                </a:path>
              </a:pathLst>
            </a:custGeom>
            <a:solidFill>
              <a:srgbClr val="585858"/>
            </a:solidFill>
          </p:spPr>
          <p:txBody>
            <a:bodyPr wrap="square" lIns="0" tIns="0" rIns="0" bIns="0" rtlCol="0"/>
            <a:lstStyle/>
            <a:p>
              <a:endParaRPr/>
            </a:p>
          </p:txBody>
        </p:sp>
        <p:sp>
          <p:nvSpPr>
            <p:cNvPr id="11" name="object 11"/>
            <p:cNvSpPr/>
            <p:nvPr/>
          </p:nvSpPr>
          <p:spPr>
            <a:xfrm>
              <a:off x="3879342" y="2006219"/>
              <a:ext cx="1087755" cy="774065"/>
            </a:xfrm>
            <a:custGeom>
              <a:avLst/>
              <a:gdLst/>
              <a:ahLst/>
              <a:cxnLst/>
              <a:rect l="l" t="t" r="r" b="b"/>
              <a:pathLst>
                <a:path w="1087754" h="774064">
                  <a:moveTo>
                    <a:pt x="45212" y="689228"/>
                  </a:moveTo>
                  <a:lnTo>
                    <a:pt x="0" y="773683"/>
                  </a:lnTo>
                  <a:lnTo>
                    <a:pt x="94742" y="759205"/>
                  </a:lnTo>
                  <a:lnTo>
                    <a:pt x="84044" y="744092"/>
                  </a:lnTo>
                  <a:lnTo>
                    <a:pt x="66548" y="744092"/>
                  </a:lnTo>
                  <a:lnTo>
                    <a:pt x="50037" y="720851"/>
                  </a:lnTo>
                  <a:lnTo>
                    <a:pt x="61745" y="712587"/>
                  </a:lnTo>
                  <a:lnTo>
                    <a:pt x="45212" y="689228"/>
                  </a:lnTo>
                  <a:close/>
                </a:path>
                <a:path w="1087754" h="774064">
                  <a:moveTo>
                    <a:pt x="61745" y="712587"/>
                  </a:moveTo>
                  <a:lnTo>
                    <a:pt x="50037" y="720851"/>
                  </a:lnTo>
                  <a:lnTo>
                    <a:pt x="66548" y="744092"/>
                  </a:lnTo>
                  <a:lnTo>
                    <a:pt x="78215" y="735857"/>
                  </a:lnTo>
                  <a:lnTo>
                    <a:pt x="61745" y="712587"/>
                  </a:lnTo>
                  <a:close/>
                </a:path>
                <a:path w="1087754" h="774064">
                  <a:moveTo>
                    <a:pt x="78215" y="735857"/>
                  </a:moveTo>
                  <a:lnTo>
                    <a:pt x="66548" y="744092"/>
                  </a:lnTo>
                  <a:lnTo>
                    <a:pt x="84044" y="744092"/>
                  </a:lnTo>
                  <a:lnTo>
                    <a:pt x="78215" y="735857"/>
                  </a:lnTo>
                  <a:close/>
                </a:path>
                <a:path w="1087754" h="774064">
                  <a:moveTo>
                    <a:pt x="1071245" y="0"/>
                  </a:moveTo>
                  <a:lnTo>
                    <a:pt x="61745" y="712587"/>
                  </a:lnTo>
                  <a:lnTo>
                    <a:pt x="78215" y="735857"/>
                  </a:lnTo>
                  <a:lnTo>
                    <a:pt x="1087628" y="23367"/>
                  </a:lnTo>
                  <a:lnTo>
                    <a:pt x="1071245" y="0"/>
                  </a:lnTo>
                  <a:close/>
                </a:path>
              </a:pathLst>
            </a:custGeom>
            <a:solidFill>
              <a:srgbClr val="1EB8C1"/>
            </a:solidFill>
          </p:spPr>
          <p:txBody>
            <a:bodyPr wrap="square" lIns="0" tIns="0" rIns="0" bIns="0" rtlCol="0"/>
            <a:lstStyle/>
            <a:p>
              <a:endParaRPr/>
            </a:p>
          </p:txBody>
        </p:sp>
        <p:sp>
          <p:nvSpPr>
            <p:cNvPr id="12" name="object 12"/>
            <p:cNvSpPr/>
            <p:nvPr/>
          </p:nvSpPr>
          <p:spPr>
            <a:xfrm>
              <a:off x="3190494" y="2941827"/>
              <a:ext cx="591820" cy="1454150"/>
            </a:xfrm>
            <a:custGeom>
              <a:avLst/>
              <a:gdLst/>
              <a:ahLst/>
              <a:cxnLst/>
              <a:rect l="l" t="t" r="r" b="b"/>
              <a:pathLst>
                <a:path w="591820" h="1454150">
                  <a:moveTo>
                    <a:pt x="329946" y="1454150"/>
                  </a:moveTo>
                  <a:lnTo>
                    <a:pt x="328599" y="1449197"/>
                  </a:lnTo>
                  <a:lnTo>
                    <a:pt x="292862" y="1316863"/>
                  </a:lnTo>
                  <a:lnTo>
                    <a:pt x="291973" y="1313434"/>
                  </a:lnTo>
                  <a:lnTo>
                    <a:pt x="288544" y="1311529"/>
                  </a:lnTo>
                  <a:lnTo>
                    <a:pt x="281813" y="1313307"/>
                  </a:lnTo>
                  <a:lnTo>
                    <a:pt x="279781" y="1316863"/>
                  </a:lnTo>
                  <a:lnTo>
                    <a:pt x="308279" y="1422603"/>
                  </a:lnTo>
                  <a:lnTo>
                    <a:pt x="9144" y="1114806"/>
                  </a:lnTo>
                  <a:lnTo>
                    <a:pt x="0" y="1123569"/>
                  </a:lnTo>
                  <a:lnTo>
                    <a:pt x="299250" y="1431594"/>
                  </a:lnTo>
                  <a:lnTo>
                    <a:pt x="194183" y="1399921"/>
                  </a:lnTo>
                  <a:lnTo>
                    <a:pt x="190627" y="1401826"/>
                  </a:lnTo>
                  <a:lnTo>
                    <a:pt x="189611" y="1405255"/>
                  </a:lnTo>
                  <a:lnTo>
                    <a:pt x="188595" y="1408557"/>
                  </a:lnTo>
                  <a:lnTo>
                    <a:pt x="190500" y="1412113"/>
                  </a:lnTo>
                  <a:lnTo>
                    <a:pt x="329946" y="1454150"/>
                  </a:lnTo>
                  <a:close/>
                </a:path>
                <a:path w="591820" h="1454150">
                  <a:moveTo>
                    <a:pt x="448818" y="334645"/>
                  </a:moveTo>
                  <a:lnTo>
                    <a:pt x="439801" y="325755"/>
                  </a:lnTo>
                  <a:lnTo>
                    <a:pt x="66268" y="699287"/>
                  </a:lnTo>
                  <a:lnTo>
                    <a:pt x="95504" y="597027"/>
                  </a:lnTo>
                  <a:lnTo>
                    <a:pt x="96520" y="593598"/>
                  </a:lnTo>
                  <a:lnTo>
                    <a:pt x="94488" y="590169"/>
                  </a:lnTo>
                  <a:lnTo>
                    <a:pt x="91173" y="589153"/>
                  </a:lnTo>
                  <a:lnTo>
                    <a:pt x="87757" y="588264"/>
                  </a:lnTo>
                  <a:lnTo>
                    <a:pt x="84328" y="590169"/>
                  </a:lnTo>
                  <a:lnTo>
                    <a:pt x="83273" y="593598"/>
                  </a:lnTo>
                  <a:lnTo>
                    <a:pt x="44323" y="730250"/>
                  </a:lnTo>
                  <a:lnTo>
                    <a:pt x="60731" y="725551"/>
                  </a:lnTo>
                  <a:lnTo>
                    <a:pt x="180975" y="691134"/>
                  </a:lnTo>
                  <a:lnTo>
                    <a:pt x="184404" y="690245"/>
                  </a:lnTo>
                  <a:lnTo>
                    <a:pt x="186309" y="686689"/>
                  </a:lnTo>
                  <a:lnTo>
                    <a:pt x="185293" y="683387"/>
                  </a:lnTo>
                  <a:lnTo>
                    <a:pt x="184404" y="679958"/>
                  </a:lnTo>
                  <a:lnTo>
                    <a:pt x="180848" y="678053"/>
                  </a:lnTo>
                  <a:lnTo>
                    <a:pt x="177546" y="678942"/>
                  </a:lnTo>
                  <a:lnTo>
                    <a:pt x="75450" y="708126"/>
                  </a:lnTo>
                  <a:lnTo>
                    <a:pt x="448818" y="334645"/>
                  </a:lnTo>
                  <a:close/>
                </a:path>
                <a:path w="591820" h="1454150">
                  <a:moveTo>
                    <a:pt x="591312" y="155194"/>
                  </a:moveTo>
                  <a:lnTo>
                    <a:pt x="590169" y="151384"/>
                  </a:lnTo>
                  <a:lnTo>
                    <a:pt x="587121" y="149606"/>
                  </a:lnTo>
                  <a:lnTo>
                    <a:pt x="584073" y="147955"/>
                  </a:lnTo>
                  <a:lnTo>
                    <a:pt x="580136" y="149098"/>
                  </a:lnTo>
                  <a:lnTo>
                    <a:pt x="578485" y="152146"/>
                  </a:lnTo>
                  <a:lnTo>
                    <a:pt x="526923" y="244957"/>
                  </a:lnTo>
                  <a:lnTo>
                    <a:pt x="526796" y="245186"/>
                  </a:lnTo>
                  <a:lnTo>
                    <a:pt x="526923" y="0"/>
                  </a:lnTo>
                  <a:lnTo>
                    <a:pt x="514223" y="0"/>
                  </a:lnTo>
                  <a:lnTo>
                    <a:pt x="514223" y="245186"/>
                  </a:lnTo>
                  <a:lnTo>
                    <a:pt x="514223" y="269494"/>
                  </a:lnTo>
                  <a:lnTo>
                    <a:pt x="514096" y="244957"/>
                  </a:lnTo>
                  <a:lnTo>
                    <a:pt x="462534" y="152146"/>
                  </a:lnTo>
                  <a:lnTo>
                    <a:pt x="460883" y="149098"/>
                  </a:lnTo>
                  <a:lnTo>
                    <a:pt x="456946" y="147955"/>
                  </a:lnTo>
                  <a:lnTo>
                    <a:pt x="453898" y="149606"/>
                  </a:lnTo>
                  <a:lnTo>
                    <a:pt x="450850" y="151384"/>
                  </a:lnTo>
                  <a:lnTo>
                    <a:pt x="449707" y="155194"/>
                  </a:lnTo>
                  <a:lnTo>
                    <a:pt x="451485" y="158242"/>
                  </a:lnTo>
                  <a:lnTo>
                    <a:pt x="520573" y="282575"/>
                  </a:lnTo>
                  <a:lnTo>
                    <a:pt x="527824" y="269494"/>
                  </a:lnTo>
                  <a:lnTo>
                    <a:pt x="589534" y="158242"/>
                  </a:lnTo>
                  <a:lnTo>
                    <a:pt x="591312" y="155194"/>
                  </a:lnTo>
                  <a:close/>
                </a:path>
              </a:pathLst>
            </a:custGeom>
            <a:solidFill>
              <a:srgbClr val="585858"/>
            </a:solidFill>
          </p:spPr>
          <p:txBody>
            <a:bodyPr wrap="square" lIns="0" tIns="0" rIns="0" bIns="0" rtlCol="0"/>
            <a:lstStyle/>
            <a:p>
              <a:endParaRPr/>
            </a:p>
          </p:txBody>
        </p:sp>
        <p:sp>
          <p:nvSpPr>
            <p:cNvPr id="13" name="object 13"/>
            <p:cNvSpPr/>
            <p:nvPr/>
          </p:nvSpPr>
          <p:spPr>
            <a:xfrm>
              <a:off x="4317491" y="3242818"/>
              <a:ext cx="1878330" cy="494030"/>
            </a:xfrm>
            <a:custGeom>
              <a:avLst/>
              <a:gdLst/>
              <a:ahLst/>
              <a:cxnLst/>
              <a:rect l="l" t="t" r="r" b="b"/>
              <a:pathLst>
                <a:path w="1878329" h="494029">
                  <a:moveTo>
                    <a:pt x="86573" y="27761"/>
                  </a:moveTo>
                  <a:lnTo>
                    <a:pt x="79815" y="55472"/>
                  </a:lnTo>
                  <a:lnTo>
                    <a:pt x="1871345" y="493903"/>
                  </a:lnTo>
                  <a:lnTo>
                    <a:pt x="1878203" y="466217"/>
                  </a:lnTo>
                  <a:lnTo>
                    <a:pt x="86573" y="27761"/>
                  </a:lnTo>
                  <a:close/>
                </a:path>
                <a:path w="1878329" h="494029">
                  <a:moveTo>
                    <a:pt x="93345" y="0"/>
                  </a:moveTo>
                  <a:lnTo>
                    <a:pt x="0" y="21209"/>
                  </a:lnTo>
                  <a:lnTo>
                    <a:pt x="73025" y="83312"/>
                  </a:lnTo>
                  <a:lnTo>
                    <a:pt x="79815" y="55472"/>
                  </a:lnTo>
                  <a:lnTo>
                    <a:pt x="65912" y="52070"/>
                  </a:lnTo>
                  <a:lnTo>
                    <a:pt x="72771" y="24384"/>
                  </a:lnTo>
                  <a:lnTo>
                    <a:pt x="87397" y="24384"/>
                  </a:lnTo>
                  <a:lnTo>
                    <a:pt x="93345" y="0"/>
                  </a:lnTo>
                  <a:close/>
                </a:path>
                <a:path w="1878329" h="494029">
                  <a:moveTo>
                    <a:pt x="72771" y="24384"/>
                  </a:moveTo>
                  <a:lnTo>
                    <a:pt x="65912" y="52070"/>
                  </a:lnTo>
                  <a:lnTo>
                    <a:pt x="79815" y="55472"/>
                  </a:lnTo>
                  <a:lnTo>
                    <a:pt x="86573" y="27761"/>
                  </a:lnTo>
                  <a:lnTo>
                    <a:pt x="72771" y="24384"/>
                  </a:lnTo>
                  <a:close/>
                </a:path>
                <a:path w="1878329" h="494029">
                  <a:moveTo>
                    <a:pt x="87397" y="24384"/>
                  </a:moveTo>
                  <a:lnTo>
                    <a:pt x="72771" y="24384"/>
                  </a:lnTo>
                  <a:lnTo>
                    <a:pt x="86573" y="27761"/>
                  </a:lnTo>
                  <a:lnTo>
                    <a:pt x="87397" y="24384"/>
                  </a:lnTo>
                  <a:close/>
                </a:path>
              </a:pathLst>
            </a:custGeom>
            <a:solidFill>
              <a:srgbClr val="1EB8C1"/>
            </a:solidFill>
          </p:spPr>
          <p:txBody>
            <a:bodyPr wrap="square" lIns="0" tIns="0" rIns="0" bIns="0" rtlCol="0"/>
            <a:lstStyle/>
            <a:p>
              <a:endParaRPr/>
            </a:p>
          </p:txBody>
        </p:sp>
        <p:sp>
          <p:nvSpPr>
            <p:cNvPr id="14" name="object 14"/>
            <p:cNvSpPr/>
            <p:nvPr/>
          </p:nvSpPr>
          <p:spPr>
            <a:xfrm>
              <a:off x="3096641" y="4451476"/>
              <a:ext cx="1693545" cy="2178685"/>
            </a:xfrm>
            <a:custGeom>
              <a:avLst/>
              <a:gdLst/>
              <a:ahLst/>
              <a:cxnLst/>
              <a:rect l="l" t="t" r="r" b="b"/>
              <a:pathLst>
                <a:path w="1693545" h="2178684">
                  <a:moveTo>
                    <a:pt x="536575" y="2178100"/>
                  </a:moveTo>
                  <a:lnTo>
                    <a:pt x="535901" y="2176983"/>
                  </a:lnTo>
                  <a:lnTo>
                    <a:pt x="462534" y="2052650"/>
                  </a:lnTo>
                  <a:lnTo>
                    <a:pt x="458597" y="2051646"/>
                  </a:lnTo>
                  <a:lnTo>
                    <a:pt x="452501" y="2055215"/>
                  </a:lnTo>
                  <a:lnTo>
                    <a:pt x="451612" y="2059114"/>
                  </a:lnTo>
                  <a:lnTo>
                    <a:pt x="507377" y="2153666"/>
                  </a:lnTo>
                  <a:lnTo>
                    <a:pt x="6350" y="1859889"/>
                  </a:lnTo>
                  <a:lnTo>
                    <a:pt x="0" y="1870849"/>
                  </a:lnTo>
                  <a:lnTo>
                    <a:pt x="500964" y="2164588"/>
                  </a:lnTo>
                  <a:lnTo>
                    <a:pt x="391160" y="2162035"/>
                  </a:lnTo>
                  <a:lnTo>
                    <a:pt x="388366" y="2164804"/>
                  </a:lnTo>
                  <a:lnTo>
                    <a:pt x="388112" y="2171814"/>
                  </a:lnTo>
                  <a:lnTo>
                    <a:pt x="390906" y="2174722"/>
                  </a:lnTo>
                  <a:lnTo>
                    <a:pt x="536575" y="2178100"/>
                  </a:lnTo>
                  <a:close/>
                </a:path>
                <a:path w="1693545" h="2178684">
                  <a:moveTo>
                    <a:pt x="740029" y="191389"/>
                  </a:moveTo>
                  <a:lnTo>
                    <a:pt x="738886" y="187579"/>
                  </a:lnTo>
                  <a:lnTo>
                    <a:pt x="735838" y="185928"/>
                  </a:lnTo>
                  <a:lnTo>
                    <a:pt x="732790" y="184150"/>
                  </a:lnTo>
                  <a:lnTo>
                    <a:pt x="728853" y="185293"/>
                  </a:lnTo>
                  <a:lnTo>
                    <a:pt x="727202" y="188341"/>
                  </a:lnTo>
                  <a:lnTo>
                    <a:pt x="676160" y="281457"/>
                  </a:lnTo>
                  <a:lnTo>
                    <a:pt x="676148" y="306070"/>
                  </a:lnTo>
                  <a:lnTo>
                    <a:pt x="676122" y="303022"/>
                  </a:lnTo>
                  <a:lnTo>
                    <a:pt x="676033" y="281686"/>
                  </a:lnTo>
                  <a:lnTo>
                    <a:pt x="674751" y="0"/>
                  </a:lnTo>
                  <a:lnTo>
                    <a:pt x="662051" y="127"/>
                  </a:lnTo>
                  <a:lnTo>
                    <a:pt x="663333" y="281457"/>
                  </a:lnTo>
                  <a:lnTo>
                    <a:pt x="610933" y="188214"/>
                  </a:lnTo>
                  <a:lnTo>
                    <a:pt x="609600" y="185928"/>
                  </a:lnTo>
                  <a:lnTo>
                    <a:pt x="605790" y="184785"/>
                  </a:lnTo>
                  <a:lnTo>
                    <a:pt x="602742" y="186563"/>
                  </a:lnTo>
                  <a:lnTo>
                    <a:pt x="599567" y="188214"/>
                  </a:lnTo>
                  <a:lnTo>
                    <a:pt x="598551" y="192151"/>
                  </a:lnTo>
                  <a:lnTo>
                    <a:pt x="600202" y="195199"/>
                  </a:lnTo>
                  <a:lnTo>
                    <a:pt x="669925" y="319151"/>
                  </a:lnTo>
                  <a:lnTo>
                    <a:pt x="677100" y="306070"/>
                  </a:lnTo>
                  <a:lnTo>
                    <a:pt x="738378" y="194564"/>
                  </a:lnTo>
                  <a:lnTo>
                    <a:pt x="740029" y="191389"/>
                  </a:lnTo>
                  <a:close/>
                </a:path>
                <a:path w="1693545" h="2178684">
                  <a:moveTo>
                    <a:pt x="1693545" y="1282496"/>
                  </a:moveTo>
                  <a:lnTo>
                    <a:pt x="1684655" y="1273492"/>
                  </a:lnTo>
                  <a:lnTo>
                    <a:pt x="819086" y="2134451"/>
                  </a:lnTo>
                  <a:lnTo>
                    <a:pt x="848614" y="2032317"/>
                  </a:lnTo>
                  <a:lnTo>
                    <a:pt x="849503" y="2028952"/>
                  </a:lnTo>
                  <a:lnTo>
                    <a:pt x="847598" y="2025434"/>
                  </a:lnTo>
                  <a:lnTo>
                    <a:pt x="844169" y="2024456"/>
                  </a:lnTo>
                  <a:lnTo>
                    <a:pt x="840867" y="2023478"/>
                  </a:lnTo>
                  <a:lnTo>
                    <a:pt x="837298" y="2025434"/>
                  </a:lnTo>
                  <a:lnTo>
                    <a:pt x="836244" y="2028952"/>
                  </a:lnTo>
                  <a:lnTo>
                    <a:pt x="796925" y="2165400"/>
                  </a:lnTo>
                  <a:lnTo>
                    <a:pt x="813574" y="2160689"/>
                  </a:lnTo>
                  <a:lnTo>
                    <a:pt x="937133" y="2125751"/>
                  </a:lnTo>
                  <a:lnTo>
                    <a:pt x="939038" y="2122246"/>
                  </a:lnTo>
                  <a:lnTo>
                    <a:pt x="938149" y="2118868"/>
                  </a:lnTo>
                  <a:lnTo>
                    <a:pt x="937133" y="2115489"/>
                  </a:lnTo>
                  <a:lnTo>
                    <a:pt x="933704" y="2113534"/>
                  </a:lnTo>
                  <a:lnTo>
                    <a:pt x="828014" y="2143404"/>
                  </a:lnTo>
                  <a:lnTo>
                    <a:pt x="1693545" y="1282496"/>
                  </a:lnTo>
                  <a:close/>
                </a:path>
              </a:pathLst>
            </a:custGeom>
            <a:solidFill>
              <a:srgbClr val="585858"/>
            </a:solidFill>
          </p:spPr>
          <p:txBody>
            <a:bodyPr wrap="square" lIns="0" tIns="0" rIns="0" bIns="0" rtlCol="0"/>
            <a:lstStyle/>
            <a:p>
              <a:endParaRPr/>
            </a:p>
          </p:txBody>
        </p:sp>
      </p:grpSp>
      <p:sp>
        <p:nvSpPr>
          <p:cNvPr id="15" name="object 15"/>
          <p:cNvSpPr txBox="1"/>
          <p:nvPr/>
        </p:nvSpPr>
        <p:spPr>
          <a:xfrm>
            <a:off x="7838313" y="3400171"/>
            <a:ext cx="2562860" cy="483234"/>
          </a:xfrm>
          <a:prstGeom prst="rect">
            <a:avLst/>
          </a:prstGeom>
        </p:spPr>
        <p:txBody>
          <a:bodyPr vert="horz" wrap="square" lIns="0" tIns="12065" rIns="0" bIns="0" rtlCol="0">
            <a:spAutoFit/>
          </a:bodyPr>
          <a:lstStyle/>
          <a:p>
            <a:pPr marL="12700">
              <a:spcBef>
                <a:spcPts val="95"/>
              </a:spcBef>
            </a:pPr>
            <a:r>
              <a:rPr sz="1600" b="1" spc="-5" dirty="0">
                <a:solidFill>
                  <a:srgbClr val="585858"/>
                </a:solidFill>
                <a:latin typeface="Trebuchet MS"/>
                <a:cs typeface="Trebuchet MS"/>
              </a:rPr>
              <a:t>Synchronization </a:t>
            </a:r>
            <a:r>
              <a:rPr sz="1600" b="1" spc="5" dirty="0">
                <a:solidFill>
                  <a:srgbClr val="585858"/>
                </a:solidFill>
                <a:latin typeface="Trebuchet MS"/>
                <a:cs typeface="Trebuchet MS"/>
              </a:rPr>
              <a:t>Bar</a:t>
            </a:r>
            <a:r>
              <a:rPr sz="1600" b="1" spc="-105" dirty="0">
                <a:solidFill>
                  <a:srgbClr val="585858"/>
                </a:solidFill>
                <a:latin typeface="Trebuchet MS"/>
                <a:cs typeface="Trebuchet MS"/>
              </a:rPr>
              <a:t> </a:t>
            </a:r>
            <a:r>
              <a:rPr sz="1600" b="1" spc="-20" dirty="0">
                <a:solidFill>
                  <a:srgbClr val="585858"/>
                </a:solidFill>
                <a:latin typeface="Trebuchet MS"/>
                <a:cs typeface="Trebuchet MS"/>
              </a:rPr>
              <a:t>(Fork)</a:t>
            </a:r>
            <a:endParaRPr sz="1600">
              <a:latin typeface="Trebuchet MS"/>
              <a:cs typeface="Trebuchet MS"/>
            </a:endParaRPr>
          </a:p>
          <a:p>
            <a:pPr marL="129539">
              <a:spcBef>
                <a:spcPts val="5"/>
              </a:spcBef>
            </a:pPr>
            <a:r>
              <a:rPr sz="1400" spc="-30" dirty="0">
                <a:solidFill>
                  <a:srgbClr val="585858"/>
                </a:solidFill>
                <a:latin typeface="Arial"/>
                <a:cs typeface="Arial"/>
              </a:rPr>
              <a:t>Thanh </a:t>
            </a:r>
            <a:r>
              <a:rPr sz="1400" spc="40" dirty="0">
                <a:solidFill>
                  <a:srgbClr val="585858"/>
                </a:solidFill>
                <a:latin typeface="Arial"/>
                <a:cs typeface="Arial"/>
              </a:rPr>
              <a:t>đồng </a:t>
            </a:r>
            <a:r>
              <a:rPr sz="1400" spc="45" dirty="0">
                <a:solidFill>
                  <a:srgbClr val="585858"/>
                </a:solidFill>
                <a:latin typeface="Arial"/>
                <a:cs typeface="Arial"/>
              </a:rPr>
              <a:t>bộ </a:t>
            </a:r>
            <a:r>
              <a:rPr sz="1400" spc="-10" dirty="0">
                <a:solidFill>
                  <a:srgbClr val="585858"/>
                </a:solidFill>
                <a:latin typeface="Arial"/>
                <a:cs typeface="Arial"/>
              </a:rPr>
              <a:t>(phân</a:t>
            </a:r>
            <a:r>
              <a:rPr sz="1400" spc="-150" dirty="0">
                <a:solidFill>
                  <a:srgbClr val="585858"/>
                </a:solidFill>
                <a:latin typeface="Arial"/>
                <a:cs typeface="Arial"/>
              </a:rPr>
              <a:t> </a:t>
            </a:r>
            <a:r>
              <a:rPr sz="1400" spc="-15" dirty="0">
                <a:solidFill>
                  <a:srgbClr val="585858"/>
                </a:solidFill>
                <a:latin typeface="Arial"/>
                <a:cs typeface="Arial"/>
              </a:rPr>
              <a:t>nhánh)</a:t>
            </a:r>
            <a:endParaRPr sz="1400">
              <a:latin typeface="Arial"/>
              <a:cs typeface="Arial"/>
            </a:endParaRPr>
          </a:p>
        </p:txBody>
      </p:sp>
      <p:sp>
        <p:nvSpPr>
          <p:cNvPr id="16" name="object 16"/>
          <p:cNvSpPr/>
          <p:nvPr/>
        </p:nvSpPr>
        <p:spPr>
          <a:xfrm>
            <a:off x="3177032" y="4206494"/>
            <a:ext cx="459740" cy="464184"/>
          </a:xfrm>
          <a:custGeom>
            <a:avLst/>
            <a:gdLst/>
            <a:ahLst/>
            <a:cxnLst/>
            <a:rect l="l" t="t" r="r" b="b"/>
            <a:pathLst>
              <a:path w="459739" h="464185">
                <a:moveTo>
                  <a:pt x="388843" y="413245"/>
                </a:moveTo>
                <a:lnTo>
                  <a:pt x="368554" y="433323"/>
                </a:lnTo>
                <a:lnTo>
                  <a:pt x="459359" y="464057"/>
                </a:lnTo>
                <a:lnTo>
                  <a:pt x="446039" y="423417"/>
                </a:lnTo>
                <a:lnTo>
                  <a:pt x="398906" y="423417"/>
                </a:lnTo>
                <a:lnTo>
                  <a:pt x="388843" y="413245"/>
                </a:lnTo>
                <a:close/>
              </a:path>
              <a:path w="459739" h="464185">
                <a:moveTo>
                  <a:pt x="409142" y="393158"/>
                </a:moveTo>
                <a:lnTo>
                  <a:pt x="388843" y="413245"/>
                </a:lnTo>
                <a:lnTo>
                  <a:pt x="398906" y="423417"/>
                </a:lnTo>
                <a:lnTo>
                  <a:pt x="419226" y="403351"/>
                </a:lnTo>
                <a:lnTo>
                  <a:pt x="409142" y="393158"/>
                </a:lnTo>
                <a:close/>
              </a:path>
              <a:path w="459739" h="464185">
                <a:moveTo>
                  <a:pt x="429513" y="372998"/>
                </a:moveTo>
                <a:lnTo>
                  <a:pt x="409142" y="393158"/>
                </a:lnTo>
                <a:lnTo>
                  <a:pt x="419226" y="403351"/>
                </a:lnTo>
                <a:lnTo>
                  <a:pt x="398906" y="423417"/>
                </a:lnTo>
                <a:lnTo>
                  <a:pt x="446039" y="423417"/>
                </a:lnTo>
                <a:lnTo>
                  <a:pt x="429513" y="372998"/>
                </a:lnTo>
                <a:close/>
              </a:path>
              <a:path w="459739" h="464185">
                <a:moveTo>
                  <a:pt x="20193" y="0"/>
                </a:moveTo>
                <a:lnTo>
                  <a:pt x="0" y="20192"/>
                </a:lnTo>
                <a:lnTo>
                  <a:pt x="388843" y="413245"/>
                </a:lnTo>
                <a:lnTo>
                  <a:pt x="409142" y="393158"/>
                </a:lnTo>
                <a:lnTo>
                  <a:pt x="20193" y="0"/>
                </a:lnTo>
                <a:close/>
              </a:path>
            </a:pathLst>
          </a:custGeom>
          <a:solidFill>
            <a:srgbClr val="1EB8C1"/>
          </a:solidFill>
        </p:spPr>
        <p:txBody>
          <a:bodyPr wrap="square" lIns="0" tIns="0" rIns="0" bIns="0" rtlCol="0"/>
          <a:lstStyle/>
          <a:p>
            <a:endParaRPr/>
          </a:p>
        </p:txBody>
      </p:sp>
      <p:sp>
        <p:nvSpPr>
          <p:cNvPr id="17" name="object 17"/>
          <p:cNvSpPr txBox="1"/>
          <p:nvPr/>
        </p:nvSpPr>
        <p:spPr>
          <a:xfrm>
            <a:off x="1821587" y="3654044"/>
            <a:ext cx="1600835" cy="258404"/>
          </a:xfrm>
          <a:prstGeom prst="rect">
            <a:avLst/>
          </a:prstGeom>
        </p:spPr>
        <p:txBody>
          <a:bodyPr vert="horz" wrap="square" lIns="0" tIns="12065" rIns="0" bIns="0" rtlCol="0">
            <a:spAutoFit/>
          </a:bodyPr>
          <a:lstStyle/>
          <a:p>
            <a:pPr marL="12700">
              <a:spcBef>
                <a:spcPts val="95"/>
              </a:spcBef>
            </a:pPr>
            <a:r>
              <a:rPr sz="1600" b="1" spc="15" dirty="0">
                <a:solidFill>
                  <a:srgbClr val="585858"/>
                </a:solidFill>
                <a:latin typeface="Trebuchet MS"/>
                <a:cs typeface="Trebuchet MS"/>
              </a:rPr>
              <a:t>Guard</a:t>
            </a:r>
            <a:r>
              <a:rPr sz="1600" b="1" spc="-100" dirty="0">
                <a:solidFill>
                  <a:srgbClr val="585858"/>
                </a:solidFill>
                <a:latin typeface="Trebuchet MS"/>
                <a:cs typeface="Trebuchet MS"/>
              </a:rPr>
              <a:t> </a:t>
            </a:r>
            <a:r>
              <a:rPr sz="1600" b="1" spc="15" dirty="0">
                <a:solidFill>
                  <a:srgbClr val="585858"/>
                </a:solidFill>
                <a:latin typeface="Trebuchet MS"/>
                <a:cs typeface="Trebuchet MS"/>
              </a:rPr>
              <a:t>Condition</a:t>
            </a:r>
            <a:endParaRPr sz="1600">
              <a:latin typeface="Trebuchet MS"/>
              <a:cs typeface="Trebuchet MS"/>
            </a:endParaRPr>
          </a:p>
        </p:txBody>
      </p:sp>
      <p:sp>
        <p:nvSpPr>
          <p:cNvPr id="18" name="object 18"/>
          <p:cNvSpPr txBox="1"/>
          <p:nvPr/>
        </p:nvSpPr>
        <p:spPr>
          <a:xfrm>
            <a:off x="1510692" y="3897884"/>
            <a:ext cx="1951989" cy="258404"/>
          </a:xfrm>
          <a:prstGeom prst="rect">
            <a:avLst/>
          </a:prstGeom>
        </p:spPr>
        <p:txBody>
          <a:bodyPr vert="horz" wrap="square" lIns="0" tIns="12065" rIns="0" bIns="0" rtlCol="0">
            <a:spAutoFit/>
          </a:bodyPr>
          <a:lstStyle/>
          <a:p>
            <a:pPr marL="12700">
              <a:spcBef>
                <a:spcPts val="95"/>
              </a:spcBef>
            </a:pPr>
            <a:r>
              <a:rPr sz="1600" spc="-25" dirty="0">
                <a:solidFill>
                  <a:srgbClr val="585858"/>
                </a:solidFill>
                <a:latin typeface="Arial"/>
                <a:cs typeface="Arial"/>
              </a:rPr>
              <a:t>(Điều </a:t>
            </a:r>
            <a:r>
              <a:rPr sz="1600" spc="-10" dirty="0">
                <a:solidFill>
                  <a:srgbClr val="585858"/>
                </a:solidFill>
                <a:latin typeface="Arial"/>
                <a:cs typeface="Arial"/>
              </a:rPr>
              <a:t>kiện </a:t>
            </a:r>
            <a:r>
              <a:rPr sz="1600" spc="-5" dirty="0">
                <a:solidFill>
                  <a:srgbClr val="585858"/>
                </a:solidFill>
                <a:latin typeface="Arial"/>
                <a:cs typeface="Arial"/>
              </a:rPr>
              <a:t>ràng</a:t>
            </a:r>
            <a:r>
              <a:rPr sz="1600" spc="-15" dirty="0">
                <a:solidFill>
                  <a:srgbClr val="585858"/>
                </a:solidFill>
                <a:latin typeface="Arial"/>
                <a:cs typeface="Arial"/>
              </a:rPr>
              <a:t> </a:t>
            </a:r>
            <a:r>
              <a:rPr sz="1600" spc="-10" dirty="0">
                <a:solidFill>
                  <a:srgbClr val="585858"/>
                </a:solidFill>
                <a:latin typeface="Arial"/>
                <a:cs typeface="Arial"/>
              </a:rPr>
              <a:t>buộc)</a:t>
            </a:r>
            <a:endParaRPr sz="1600">
              <a:latin typeface="Arial"/>
              <a:cs typeface="Arial"/>
            </a:endParaRPr>
          </a:p>
        </p:txBody>
      </p:sp>
      <p:sp>
        <p:nvSpPr>
          <p:cNvPr id="19" name="object 19"/>
          <p:cNvSpPr txBox="1"/>
          <p:nvPr/>
        </p:nvSpPr>
        <p:spPr>
          <a:xfrm>
            <a:off x="6515480" y="1851786"/>
            <a:ext cx="783590" cy="258404"/>
          </a:xfrm>
          <a:prstGeom prst="rect">
            <a:avLst/>
          </a:prstGeom>
        </p:spPr>
        <p:txBody>
          <a:bodyPr vert="horz" wrap="square" lIns="0" tIns="12065" rIns="0" bIns="0" rtlCol="0">
            <a:spAutoFit/>
          </a:bodyPr>
          <a:lstStyle/>
          <a:p>
            <a:pPr marL="12700">
              <a:spcBef>
                <a:spcPts val="95"/>
              </a:spcBef>
            </a:pPr>
            <a:r>
              <a:rPr sz="1600" spc="-45" dirty="0">
                <a:solidFill>
                  <a:srgbClr val="585858"/>
                </a:solidFill>
                <a:latin typeface="Arial"/>
                <a:cs typeface="Arial"/>
              </a:rPr>
              <a:t>Dec</a:t>
            </a:r>
            <a:r>
              <a:rPr sz="1600" spc="-25" dirty="0">
                <a:solidFill>
                  <a:srgbClr val="585858"/>
                </a:solidFill>
                <a:latin typeface="Arial"/>
                <a:cs typeface="Arial"/>
              </a:rPr>
              <a:t>i</a:t>
            </a:r>
            <a:r>
              <a:rPr sz="1600" spc="-70" dirty="0">
                <a:solidFill>
                  <a:srgbClr val="585858"/>
                </a:solidFill>
                <a:latin typeface="Arial"/>
                <a:cs typeface="Arial"/>
              </a:rPr>
              <a:t>s</a:t>
            </a:r>
            <a:r>
              <a:rPr sz="1600" spc="-40" dirty="0">
                <a:solidFill>
                  <a:srgbClr val="585858"/>
                </a:solidFill>
                <a:latin typeface="Arial"/>
                <a:cs typeface="Arial"/>
              </a:rPr>
              <a:t>i</a:t>
            </a:r>
            <a:r>
              <a:rPr sz="1600" spc="25" dirty="0">
                <a:solidFill>
                  <a:srgbClr val="585858"/>
                </a:solidFill>
                <a:latin typeface="Arial"/>
                <a:cs typeface="Arial"/>
              </a:rPr>
              <a:t>on</a:t>
            </a:r>
            <a:endParaRPr sz="1600">
              <a:latin typeface="Arial"/>
              <a:cs typeface="Arial"/>
            </a:endParaRPr>
          </a:p>
        </p:txBody>
      </p:sp>
      <p:sp>
        <p:nvSpPr>
          <p:cNvPr id="20" name="object 20"/>
          <p:cNvSpPr txBox="1"/>
          <p:nvPr/>
        </p:nvSpPr>
        <p:spPr>
          <a:xfrm>
            <a:off x="1809394" y="2104389"/>
            <a:ext cx="1985010" cy="513080"/>
          </a:xfrm>
          <a:prstGeom prst="rect">
            <a:avLst/>
          </a:prstGeom>
        </p:spPr>
        <p:txBody>
          <a:bodyPr vert="horz" wrap="square" lIns="0" tIns="12065" rIns="0" bIns="0" rtlCol="0">
            <a:spAutoFit/>
          </a:bodyPr>
          <a:lstStyle/>
          <a:p>
            <a:pPr marL="53340">
              <a:spcBef>
                <a:spcPts val="95"/>
              </a:spcBef>
            </a:pPr>
            <a:r>
              <a:rPr sz="1600" b="1" spc="-10" dirty="0">
                <a:solidFill>
                  <a:srgbClr val="585858"/>
                </a:solidFill>
                <a:latin typeface="Trebuchet MS"/>
                <a:cs typeface="Trebuchet MS"/>
              </a:rPr>
              <a:t>Concurrent</a:t>
            </a:r>
            <a:r>
              <a:rPr sz="1600" b="1" spc="-65" dirty="0">
                <a:solidFill>
                  <a:srgbClr val="585858"/>
                </a:solidFill>
                <a:latin typeface="Trebuchet MS"/>
                <a:cs typeface="Trebuchet MS"/>
              </a:rPr>
              <a:t> </a:t>
            </a:r>
            <a:r>
              <a:rPr sz="1600" b="1" spc="-15" dirty="0">
                <a:solidFill>
                  <a:srgbClr val="585858"/>
                </a:solidFill>
                <a:latin typeface="Trebuchet MS"/>
                <a:cs typeface="Trebuchet MS"/>
              </a:rPr>
              <a:t>Threads</a:t>
            </a:r>
            <a:endParaRPr sz="1600">
              <a:latin typeface="Trebuchet MS"/>
              <a:cs typeface="Trebuchet MS"/>
            </a:endParaRPr>
          </a:p>
          <a:p>
            <a:pPr marL="12700"/>
            <a:r>
              <a:rPr sz="1600" spc="-45" dirty="0">
                <a:solidFill>
                  <a:srgbClr val="585858"/>
                </a:solidFill>
                <a:latin typeface="Arial"/>
                <a:cs typeface="Arial"/>
              </a:rPr>
              <a:t>(Tiến </a:t>
            </a:r>
            <a:r>
              <a:rPr sz="1600" spc="15" dirty="0">
                <a:solidFill>
                  <a:srgbClr val="585858"/>
                </a:solidFill>
                <a:latin typeface="Arial"/>
                <a:cs typeface="Arial"/>
              </a:rPr>
              <a:t>trình </a:t>
            </a:r>
            <a:r>
              <a:rPr sz="1600" spc="-10" dirty="0">
                <a:solidFill>
                  <a:srgbClr val="585858"/>
                </a:solidFill>
                <a:latin typeface="Arial"/>
                <a:cs typeface="Arial"/>
              </a:rPr>
              <a:t>song</a:t>
            </a:r>
            <a:r>
              <a:rPr sz="1600" spc="-50" dirty="0">
                <a:solidFill>
                  <a:srgbClr val="585858"/>
                </a:solidFill>
                <a:latin typeface="Arial"/>
                <a:cs typeface="Arial"/>
              </a:rPr>
              <a:t> </a:t>
            </a:r>
            <a:r>
              <a:rPr sz="1600" spc="-20" dirty="0">
                <a:solidFill>
                  <a:srgbClr val="585858"/>
                </a:solidFill>
                <a:latin typeface="Arial"/>
                <a:cs typeface="Arial"/>
              </a:rPr>
              <a:t>song)</a:t>
            </a:r>
            <a:endParaRPr sz="1600">
              <a:latin typeface="Arial"/>
              <a:cs typeface="Arial"/>
            </a:endParaRPr>
          </a:p>
        </p:txBody>
      </p:sp>
      <p:sp>
        <p:nvSpPr>
          <p:cNvPr id="21" name="object 21"/>
          <p:cNvSpPr/>
          <p:nvPr/>
        </p:nvSpPr>
        <p:spPr>
          <a:xfrm>
            <a:off x="7613141" y="5448428"/>
            <a:ext cx="1219200" cy="85725"/>
          </a:xfrm>
          <a:custGeom>
            <a:avLst/>
            <a:gdLst/>
            <a:ahLst/>
            <a:cxnLst/>
            <a:rect l="l" t="t" r="r" b="b"/>
            <a:pathLst>
              <a:path w="1219200" h="85725">
                <a:moveTo>
                  <a:pt x="85725" y="0"/>
                </a:moveTo>
                <a:lnTo>
                  <a:pt x="0" y="42926"/>
                </a:lnTo>
                <a:lnTo>
                  <a:pt x="85725" y="85725"/>
                </a:lnTo>
                <a:lnTo>
                  <a:pt x="85725" y="57150"/>
                </a:lnTo>
                <a:lnTo>
                  <a:pt x="71374" y="57150"/>
                </a:lnTo>
                <a:lnTo>
                  <a:pt x="71374" y="28575"/>
                </a:lnTo>
                <a:lnTo>
                  <a:pt x="85725" y="28575"/>
                </a:lnTo>
                <a:lnTo>
                  <a:pt x="85725" y="0"/>
                </a:lnTo>
                <a:close/>
              </a:path>
              <a:path w="1219200" h="85725">
                <a:moveTo>
                  <a:pt x="85725" y="28575"/>
                </a:moveTo>
                <a:lnTo>
                  <a:pt x="71374" y="28575"/>
                </a:lnTo>
                <a:lnTo>
                  <a:pt x="71374" y="57150"/>
                </a:lnTo>
                <a:lnTo>
                  <a:pt x="85725" y="57150"/>
                </a:lnTo>
                <a:lnTo>
                  <a:pt x="85725" y="28575"/>
                </a:lnTo>
                <a:close/>
              </a:path>
              <a:path w="1219200" h="85725">
                <a:moveTo>
                  <a:pt x="1219073" y="28575"/>
                </a:moveTo>
                <a:lnTo>
                  <a:pt x="85725" y="28575"/>
                </a:lnTo>
                <a:lnTo>
                  <a:pt x="85725" y="57150"/>
                </a:lnTo>
                <a:lnTo>
                  <a:pt x="1219073" y="57150"/>
                </a:lnTo>
                <a:lnTo>
                  <a:pt x="1219073" y="28575"/>
                </a:lnTo>
                <a:close/>
              </a:path>
            </a:pathLst>
          </a:custGeom>
          <a:solidFill>
            <a:srgbClr val="1EB8C1"/>
          </a:solidFill>
        </p:spPr>
        <p:txBody>
          <a:bodyPr wrap="square" lIns="0" tIns="0" rIns="0" bIns="0" rtlCol="0"/>
          <a:lstStyle/>
          <a:p>
            <a:endParaRPr/>
          </a:p>
        </p:txBody>
      </p:sp>
      <p:sp>
        <p:nvSpPr>
          <p:cNvPr id="22" name="object 22"/>
          <p:cNvSpPr txBox="1"/>
          <p:nvPr/>
        </p:nvSpPr>
        <p:spPr>
          <a:xfrm>
            <a:off x="7836154" y="4543171"/>
            <a:ext cx="2533015" cy="1214120"/>
          </a:xfrm>
          <a:prstGeom prst="rect">
            <a:avLst/>
          </a:prstGeom>
        </p:spPr>
        <p:txBody>
          <a:bodyPr vert="horz" wrap="square" lIns="0" tIns="12065" rIns="0" bIns="0" rtlCol="0">
            <a:spAutoFit/>
          </a:bodyPr>
          <a:lstStyle/>
          <a:p>
            <a:pPr marL="12700">
              <a:spcBef>
                <a:spcPts val="95"/>
              </a:spcBef>
            </a:pPr>
            <a:r>
              <a:rPr sz="1600" b="1" spc="-5" dirty="0">
                <a:solidFill>
                  <a:srgbClr val="585858"/>
                </a:solidFill>
                <a:latin typeface="Trebuchet MS"/>
                <a:cs typeface="Trebuchet MS"/>
              </a:rPr>
              <a:t>Synchronization </a:t>
            </a:r>
            <a:r>
              <a:rPr sz="1600" b="1" spc="5" dirty="0">
                <a:solidFill>
                  <a:srgbClr val="585858"/>
                </a:solidFill>
                <a:latin typeface="Trebuchet MS"/>
                <a:cs typeface="Trebuchet MS"/>
              </a:rPr>
              <a:t>Bar</a:t>
            </a:r>
            <a:r>
              <a:rPr sz="1600" b="1" spc="-114" dirty="0">
                <a:solidFill>
                  <a:srgbClr val="585858"/>
                </a:solidFill>
                <a:latin typeface="Trebuchet MS"/>
                <a:cs typeface="Trebuchet MS"/>
              </a:rPr>
              <a:t> </a:t>
            </a:r>
            <a:r>
              <a:rPr sz="1600" b="1" spc="-20" dirty="0">
                <a:solidFill>
                  <a:srgbClr val="585858"/>
                </a:solidFill>
                <a:latin typeface="Trebuchet MS"/>
                <a:cs typeface="Trebuchet MS"/>
              </a:rPr>
              <a:t>(Join)</a:t>
            </a:r>
            <a:endParaRPr sz="1600">
              <a:latin typeface="Trebuchet MS"/>
              <a:cs typeface="Trebuchet MS"/>
            </a:endParaRPr>
          </a:p>
          <a:p>
            <a:pPr marL="140335"/>
            <a:r>
              <a:rPr sz="1600" spc="-40" dirty="0">
                <a:solidFill>
                  <a:srgbClr val="585858"/>
                </a:solidFill>
                <a:latin typeface="Arial"/>
                <a:cs typeface="Arial"/>
              </a:rPr>
              <a:t>Thanh </a:t>
            </a:r>
            <a:r>
              <a:rPr sz="1600" spc="35" dirty="0">
                <a:solidFill>
                  <a:srgbClr val="585858"/>
                </a:solidFill>
                <a:latin typeface="Arial"/>
                <a:cs typeface="Arial"/>
              </a:rPr>
              <a:t>đồng </a:t>
            </a:r>
            <a:r>
              <a:rPr sz="1600" spc="45" dirty="0">
                <a:solidFill>
                  <a:srgbClr val="585858"/>
                </a:solidFill>
                <a:latin typeface="Arial"/>
                <a:cs typeface="Arial"/>
              </a:rPr>
              <a:t>bộ </a:t>
            </a:r>
            <a:r>
              <a:rPr sz="1600" spc="-40" dirty="0">
                <a:solidFill>
                  <a:srgbClr val="585858"/>
                </a:solidFill>
                <a:latin typeface="Arial"/>
                <a:cs typeface="Arial"/>
              </a:rPr>
              <a:t>(Kết</a:t>
            </a:r>
            <a:r>
              <a:rPr sz="1600" spc="-120" dirty="0">
                <a:solidFill>
                  <a:srgbClr val="585858"/>
                </a:solidFill>
                <a:latin typeface="Arial"/>
                <a:cs typeface="Arial"/>
              </a:rPr>
              <a:t> </a:t>
            </a:r>
            <a:r>
              <a:rPr sz="1600" spc="-30" dirty="0">
                <a:solidFill>
                  <a:srgbClr val="585858"/>
                </a:solidFill>
                <a:latin typeface="Arial"/>
                <a:cs typeface="Arial"/>
              </a:rPr>
              <a:t>hợp)</a:t>
            </a:r>
            <a:endParaRPr sz="1600">
              <a:latin typeface="Arial"/>
              <a:cs typeface="Arial"/>
            </a:endParaRPr>
          </a:p>
          <a:p>
            <a:pPr>
              <a:spcBef>
                <a:spcPts val="15"/>
              </a:spcBef>
            </a:pPr>
            <a:endParaRPr sz="1650">
              <a:latin typeface="Arial"/>
              <a:cs typeface="Arial"/>
            </a:endParaRPr>
          </a:p>
          <a:p>
            <a:pPr marL="997585"/>
            <a:r>
              <a:rPr sz="1600" b="1" spc="-20" dirty="0">
                <a:solidFill>
                  <a:srgbClr val="585858"/>
                </a:solidFill>
                <a:latin typeface="Trebuchet MS"/>
                <a:cs typeface="Trebuchet MS"/>
              </a:rPr>
              <a:t>Transition</a:t>
            </a:r>
            <a:endParaRPr sz="1600">
              <a:latin typeface="Trebuchet MS"/>
              <a:cs typeface="Trebuchet MS"/>
            </a:endParaRPr>
          </a:p>
          <a:p>
            <a:pPr marL="997585">
              <a:spcBef>
                <a:spcPts val="10"/>
              </a:spcBef>
            </a:pPr>
            <a:r>
              <a:rPr sz="1400" spc="-35" dirty="0">
                <a:solidFill>
                  <a:srgbClr val="585858"/>
                </a:solidFill>
                <a:latin typeface="Arial"/>
                <a:cs typeface="Arial"/>
              </a:rPr>
              <a:t>(Chuyển</a:t>
            </a:r>
            <a:r>
              <a:rPr sz="1400" spc="-30" dirty="0">
                <a:solidFill>
                  <a:srgbClr val="585858"/>
                </a:solidFill>
                <a:latin typeface="Arial"/>
                <a:cs typeface="Arial"/>
              </a:rPr>
              <a:t> </a:t>
            </a:r>
            <a:r>
              <a:rPr sz="1400" spc="-5" dirty="0">
                <a:solidFill>
                  <a:srgbClr val="585858"/>
                </a:solidFill>
                <a:latin typeface="Arial"/>
                <a:cs typeface="Arial"/>
              </a:rPr>
              <a:t>dịch)</a:t>
            </a:r>
            <a:endParaRPr sz="1400">
              <a:latin typeface="Arial"/>
              <a:cs typeface="Arial"/>
            </a:endParaRPr>
          </a:p>
        </p:txBody>
      </p:sp>
      <p:grpSp>
        <p:nvGrpSpPr>
          <p:cNvPr id="23" name="object 23"/>
          <p:cNvGrpSpPr/>
          <p:nvPr/>
        </p:nvGrpSpPr>
        <p:grpSpPr>
          <a:xfrm>
            <a:off x="4987416" y="1554353"/>
            <a:ext cx="482600" cy="1406525"/>
            <a:chOff x="3463416" y="1554352"/>
            <a:chExt cx="482600" cy="1406525"/>
          </a:xfrm>
        </p:grpSpPr>
        <p:sp>
          <p:nvSpPr>
            <p:cNvPr id="24" name="object 24"/>
            <p:cNvSpPr/>
            <p:nvPr/>
          </p:nvSpPr>
          <p:spPr>
            <a:xfrm>
              <a:off x="3606291" y="1554352"/>
              <a:ext cx="217424" cy="20472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663441" y="1752726"/>
              <a:ext cx="103505" cy="303530"/>
            </a:xfrm>
            <a:custGeom>
              <a:avLst/>
              <a:gdLst/>
              <a:ahLst/>
              <a:cxnLst/>
              <a:rect l="l" t="t" r="r" b="b"/>
              <a:pathLst>
                <a:path w="103504" h="303530">
                  <a:moveTo>
                    <a:pt x="50800" y="0"/>
                  </a:moveTo>
                  <a:lnTo>
                    <a:pt x="50800" y="303275"/>
                  </a:lnTo>
                  <a:lnTo>
                    <a:pt x="103124" y="181990"/>
                  </a:lnTo>
                </a:path>
                <a:path w="103504" h="303530">
                  <a:moveTo>
                    <a:pt x="50800" y="303275"/>
                  </a:moveTo>
                  <a:lnTo>
                    <a:pt x="0" y="182625"/>
                  </a:lnTo>
                </a:path>
              </a:pathLst>
            </a:custGeom>
            <a:ln w="12700">
              <a:solidFill>
                <a:srgbClr val="585858"/>
              </a:solidFill>
            </a:ln>
          </p:spPr>
          <p:txBody>
            <a:bodyPr wrap="square" lIns="0" tIns="0" rIns="0" bIns="0" rtlCol="0"/>
            <a:lstStyle/>
            <a:p>
              <a:endParaRPr/>
            </a:p>
          </p:txBody>
        </p:sp>
        <p:sp>
          <p:nvSpPr>
            <p:cNvPr id="26" name="object 26"/>
            <p:cNvSpPr/>
            <p:nvPr/>
          </p:nvSpPr>
          <p:spPr>
            <a:xfrm>
              <a:off x="3469766" y="2741802"/>
              <a:ext cx="469900" cy="212725"/>
            </a:xfrm>
            <a:custGeom>
              <a:avLst/>
              <a:gdLst/>
              <a:ahLst/>
              <a:cxnLst/>
              <a:rect l="l" t="t" r="r" b="b"/>
              <a:pathLst>
                <a:path w="469900" h="212725">
                  <a:moveTo>
                    <a:pt x="244983" y="0"/>
                  </a:moveTo>
                  <a:lnTo>
                    <a:pt x="0" y="111379"/>
                  </a:lnTo>
                  <a:lnTo>
                    <a:pt x="244983" y="212725"/>
                  </a:lnTo>
                  <a:lnTo>
                    <a:pt x="469900" y="111379"/>
                  </a:lnTo>
                  <a:lnTo>
                    <a:pt x="244983" y="0"/>
                  </a:lnTo>
                  <a:close/>
                </a:path>
              </a:pathLst>
            </a:custGeom>
            <a:solidFill>
              <a:srgbClr val="FFFFCC"/>
            </a:solidFill>
          </p:spPr>
          <p:txBody>
            <a:bodyPr wrap="square" lIns="0" tIns="0" rIns="0" bIns="0" rtlCol="0"/>
            <a:lstStyle/>
            <a:p>
              <a:endParaRPr/>
            </a:p>
          </p:txBody>
        </p:sp>
        <p:sp>
          <p:nvSpPr>
            <p:cNvPr id="27" name="object 27"/>
            <p:cNvSpPr/>
            <p:nvPr/>
          </p:nvSpPr>
          <p:spPr>
            <a:xfrm>
              <a:off x="3469766" y="2741802"/>
              <a:ext cx="469900" cy="212725"/>
            </a:xfrm>
            <a:custGeom>
              <a:avLst/>
              <a:gdLst/>
              <a:ahLst/>
              <a:cxnLst/>
              <a:rect l="l" t="t" r="r" b="b"/>
              <a:pathLst>
                <a:path w="469900" h="212725">
                  <a:moveTo>
                    <a:pt x="0" y="111379"/>
                  </a:moveTo>
                  <a:lnTo>
                    <a:pt x="244983" y="0"/>
                  </a:lnTo>
                  <a:lnTo>
                    <a:pt x="469900" y="111379"/>
                  </a:lnTo>
                  <a:lnTo>
                    <a:pt x="244983" y="212725"/>
                  </a:lnTo>
                  <a:lnTo>
                    <a:pt x="0" y="111379"/>
                  </a:lnTo>
                  <a:close/>
                </a:path>
              </a:pathLst>
            </a:custGeom>
            <a:ln w="12700">
              <a:solidFill>
                <a:srgbClr val="990033"/>
              </a:solidFill>
            </a:ln>
          </p:spPr>
          <p:txBody>
            <a:bodyPr wrap="square" lIns="0" tIns="0" rIns="0" bIns="0" rtlCol="0"/>
            <a:lstStyle/>
            <a:p>
              <a:endParaRPr/>
            </a:p>
          </p:txBody>
        </p:sp>
        <p:sp>
          <p:nvSpPr>
            <p:cNvPr id="28" name="object 28"/>
            <p:cNvSpPr/>
            <p:nvPr/>
          </p:nvSpPr>
          <p:spPr>
            <a:xfrm>
              <a:off x="3663441" y="1752726"/>
              <a:ext cx="103505" cy="303530"/>
            </a:xfrm>
            <a:custGeom>
              <a:avLst/>
              <a:gdLst/>
              <a:ahLst/>
              <a:cxnLst/>
              <a:rect l="l" t="t" r="r" b="b"/>
              <a:pathLst>
                <a:path w="103504" h="303530">
                  <a:moveTo>
                    <a:pt x="50800" y="0"/>
                  </a:moveTo>
                  <a:lnTo>
                    <a:pt x="50800" y="303275"/>
                  </a:lnTo>
                  <a:lnTo>
                    <a:pt x="103124" y="181990"/>
                  </a:lnTo>
                </a:path>
                <a:path w="103504" h="303530">
                  <a:moveTo>
                    <a:pt x="50800" y="303275"/>
                  </a:moveTo>
                  <a:lnTo>
                    <a:pt x="0" y="182625"/>
                  </a:lnTo>
                </a:path>
              </a:pathLst>
            </a:custGeom>
            <a:ln w="12700">
              <a:solidFill>
                <a:srgbClr val="585858"/>
              </a:solidFill>
            </a:ln>
          </p:spPr>
          <p:txBody>
            <a:bodyPr wrap="square" lIns="0" tIns="0" rIns="0" bIns="0" rtlCol="0"/>
            <a:lstStyle/>
            <a:p>
              <a:endParaRPr/>
            </a:p>
          </p:txBody>
        </p:sp>
      </p:grpSp>
      <p:sp>
        <p:nvSpPr>
          <p:cNvPr id="29" name="object 29"/>
          <p:cNvSpPr txBox="1"/>
          <p:nvPr/>
        </p:nvSpPr>
        <p:spPr>
          <a:xfrm>
            <a:off x="4812285" y="2083688"/>
            <a:ext cx="860425" cy="182742"/>
          </a:xfrm>
          <a:prstGeom prst="rect">
            <a:avLst/>
          </a:prstGeom>
        </p:spPr>
        <p:txBody>
          <a:bodyPr vert="horz" wrap="square" lIns="0" tIns="13335" rIns="0" bIns="0" rtlCol="0">
            <a:spAutoFit/>
          </a:bodyPr>
          <a:lstStyle/>
          <a:p>
            <a:pPr marL="12700">
              <a:spcBef>
                <a:spcPts val="105"/>
              </a:spcBef>
            </a:pPr>
            <a:r>
              <a:rPr sz="1100" spc="-35" dirty="0">
                <a:latin typeface="Arial"/>
                <a:cs typeface="Arial"/>
              </a:rPr>
              <a:t>Select</a:t>
            </a:r>
            <a:r>
              <a:rPr sz="1100" spc="-45" dirty="0">
                <a:latin typeface="Arial"/>
                <a:cs typeface="Arial"/>
              </a:rPr>
              <a:t> </a:t>
            </a:r>
            <a:r>
              <a:rPr sz="1100" spc="-35" dirty="0">
                <a:latin typeface="Arial"/>
                <a:cs typeface="Arial"/>
              </a:rPr>
              <a:t>Course</a:t>
            </a:r>
            <a:endParaRPr sz="1100">
              <a:latin typeface="Arial"/>
              <a:cs typeface="Arial"/>
            </a:endParaRPr>
          </a:p>
        </p:txBody>
      </p:sp>
      <p:sp>
        <p:nvSpPr>
          <p:cNvPr id="30" name="object 30"/>
          <p:cNvSpPr txBox="1"/>
          <p:nvPr/>
        </p:nvSpPr>
        <p:spPr>
          <a:xfrm>
            <a:off x="4838827" y="2895092"/>
            <a:ext cx="956310" cy="182742"/>
          </a:xfrm>
          <a:prstGeom prst="rect">
            <a:avLst/>
          </a:prstGeom>
        </p:spPr>
        <p:txBody>
          <a:bodyPr vert="horz" wrap="square" lIns="0" tIns="13335" rIns="0" bIns="0" rtlCol="0">
            <a:spAutoFit/>
          </a:bodyPr>
          <a:lstStyle/>
          <a:p>
            <a:pPr marL="12700">
              <a:spcBef>
                <a:spcPts val="105"/>
              </a:spcBef>
            </a:pPr>
            <a:r>
              <a:rPr sz="1100" b="1" spc="-35" dirty="0">
                <a:solidFill>
                  <a:srgbClr val="585858"/>
                </a:solidFill>
                <a:latin typeface="Trebuchet MS"/>
                <a:cs typeface="Trebuchet MS"/>
              </a:rPr>
              <a:t>[ </a:t>
            </a:r>
            <a:r>
              <a:rPr sz="1100" b="1" spc="30" dirty="0">
                <a:solidFill>
                  <a:srgbClr val="585858"/>
                </a:solidFill>
                <a:latin typeface="Trebuchet MS"/>
                <a:cs typeface="Trebuchet MS"/>
              </a:rPr>
              <a:t>add </a:t>
            </a:r>
            <a:r>
              <a:rPr sz="1100" b="1" spc="-10" dirty="0">
                <a:solidFill>
                  <a:srgbClr val="585858"/>
                </a:solidFill>
                <a:latin typeface="Trebuchet MS"/>
                <a:cs typeface="Trebuchet MS"/>
              </a:rPr>
              <a:t>course</a:t>
            </a:r>
            <a:r>
              <a:rPr sz="1100" b="1" spc="95"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grpSp>
        <p:nvGrpSpPr>
          <p:cNvPr id="31" name="object 31"/>
          <p:cNvGrpSpPr/>
          <p:nvPr/>
        </p:nvGrpSpPr>
        <p:grpSpPr>
          <a:xfrm>
            <a:off x="3816413" y="3658425"/>
            <a:ext cx="1083310" cy="438784"/>
            <a:chOff x="2292413" y="3658425"/>
            <a:chExt cx="1083310" cy="438784"/>
          </a:xfrm>
        </p:grpSpPr>
        <p:sp>
          <p:nvSpPr>
            <p:cNvPr id="32" name="object 32"/>
            <p:cNvSpPr/>
            <p:nvPr/>
          </p:nvSpPr>
          <p:spPr>
            <a:xfrm>
              <a:off x="2293366" y="3659378"/>
              <a:ext cx="1081405" cy="436880"/>
            </a:xfrm>
            <a:custGeom>
              <a:avLst/>
              <a:gdLst/>
              <a:ahLst/>
              <a:cxnLst/>
              <a:rect l="l" t="t" r="r" b="b"/>
              <a:pathLst>
                <a:path w="1081404" h="436879">
                  <a:moveTo>
                    <a:pt x="1008380" y="0"/>
                  </a:moveTo>
                  <a:lnTo>
                    <a:pt x="72770" y="0"/>
                  </a:lnTo>
                  <a:lnTo>
                    <a:pt x="44469" y="5709"/>
                  </a:lnTo>
                  <a:lnTo>
                    <a:pt x="21336" y="21288"/>
                  </a:lnTo>
                  <a:lnTo>
                    <a:pt x="5726" y="44416"/>
                  </a:lnTo>
                  <a:lnTo>
                    <a:pt x="0" y="72771"/>
                  </a:lnTo>
                  <a:lnTo>
                    <a:pt x="0" y="363855"/>
                  </a:lnTo>
                  <a:lnTo>
                    <a:pt x="5726" y="392136"/>
                  </a:lnTo>
                  <a:lnTo>
                    <a:pt x="21336" y="415226"/>
                  </a:lnTo>
                  <a:lnTo>
                    <a:pt x="44469" y="430791"/>
                  </a:lnTo>
                  <a:lnTo>
                    <a:pt x="72770" y="436499"/>
                  </a:lnTo>
                  <a:lnTo>
                    <a:pt x="1008380" y="436499"/>
                  </a:lnTo>
                  <a:lnTo>
                    <a:pt x="1036681" y="430791"/>
                  </a:lnTo>
                  <a:lnTo>
                    <a:pt x="1059814" y="415226"/>
                  </a:lnTo>
                  <a:lnTo>
                    <a:pt x="1075424" y="392136"/>
                  </a:lnTo>
                  <a:lnTo>
                    <a:pt x="1081150" y="363855"/>
                  </a:lnTo>
                  <a:lnTo>
                    <a:pt x="1081150" y="72771"/>
                  </a:lnTo>
                  <a:lnTo>
                    <a:pt x="1075424" y="44416"/>
                  </a:lnTo>
                  <a:lnTo>
                    <a:pt x="1059814" y="21288"/>
                  </a:lnTo>
                  <a:lnTo>
                    <a:pt x="1036681" y="5709"/>
                  </a:lnTo>
                  <a:lnTo>
                    <a:pt x="1008380" y="0"/>
                  </a:lnTo>
                  <a:close/>
                </a:path>
              </a:pathLst>
            </a:custGeom>
            <a:solidFill>
              <a:srgbClr val="FFFFCC"/>
            </a:solidFill>
          </p:spPr>
          <p:txBody>
            <a:bodyPr wrap="square" lIns="0" tIns="0" rIns="0" bIns="0" rtlCol="0"/>
            <a:lstStyle/>
            <a:p>
              <a:endParaRPr/>
            </a:p>
          </p:txBody>
        </p:sp>
        <p:sp>
          <p:nvSpPr>
            <p:cNvPr id="33" name="object 33"/>
            <p:cNvSpPr/>
            <p:nvPr/>
          </p:nvSpPr>
          <p:spPr>
            <a:xfrm>
              <a:off x="2293366" y="3659378"/>
              <a:ext cx="1081405" cy="436880"/>
            </a:xfrm>
            <a:custGeom>
              <a:avLst/>
              <a:gdLst/>
              <a:ahLst/>
              <a:cxnLst/>
              <a:rect l="l" t="t" r="r" b="b"/>
              <a:pathLst>
                <a:path w="1081404" h="436879">
                  <a:moveTo>
                    <a:pt x="0" y="72771"/>
                  </a:moveTo>
                  <a:lnTo>
                    <a:pt x="5726" y="44416"/>
                  </a:lnTo>
                  <a:lnTo>
                    <a:pt x="21336" y="21288"/>
                  </a:lnTo>
                  <a:lnTo>
                    <a:pt x="44469" y="5709"/>
                  </a:lnTo>
                  <a:lnTo>
                    <a:pt x="72770" y="0"/>
                  </a:lnTo>
                  <a:lnTo>
                    <a:pt x="1008380" y="0"/>
                  </a:lnTo>
                  <a:lnTo>
                    <a:pt x="1036681" y="5709"/>
                  </a:lnTo>
                  <a:lnTo>
                    <a:pt x="1059814" y="21288"/>
                  </a:lnTo>
                  <a:lnTo>
                    <a:pt x="1075424" y="44416"/>
                  </a:lnTo>
                  <a:lnTo>
                    <a:pt x="1081150" y="72771"/>
                  </a:lnTo>
                  <a:lnTo>
                    <a:pt x="1081150" y="363855"/>
                  </a:lnTo>
                  <a:lnTo>
                    <a:pt x="1075424" y="392136"/>
                  </a:lnTo>
                  <a:lnTo>
                    <a:pt x="1059814" y="415226"/>
                  </a:lnTo>
                  <a:lnTo>
                    <a:pt x="1036681" y="430791"/>
                  </a:lnTo>
                  <a:lnTo>
                    <a:pt x="1008380" y="436499"/>
                  </a:lnTo>
                  <a:lnTo>
                    <a:pt x="72770" y="436499"/>
                  </a:lnTo>
                  <a:lnTo>
                    <a:pt x="44469" y="430791"/>
                  </a:lnTo>
                  <a:lnTo>
                    <a:pt x="21336" y="415226"/>
                  </a:lnTo>
                  <a:lnTo>
                    <a:pt x="5726" y="392136"/>
                  </a:lnTo>
                  <a:lnTo>
                    <a:pt x="0" y="363855"/>
                  </a:lnTo>
                  <a:lnTo>
                    <a:pt x="0" y="72771"/>
                  </a:lnTo>
                  <a:close/>
                </a:path>
              </a:pathLst>
            </a:custGeom>
            <a:ln w="3175">
              <a:solidFill>
                <a:srgbClr val="990033"/>
              </a:solidFill>
            </a:ln>
          </p:spPr>
          <p:txBody>
            <a:bodyPr wrap="square" lIns="0" tIns="0" rIns="0" bIns="0" rtlCol="0"/>
            <a:lstStyle/>
            <a:p>
              <a:endParaRPr/>
            </a:p>
          </p:txBody>
        </p:sp>
      </p:grpSp>
      <p:sp>
        <p:nvSpPr>
          <p:cNvPr id="34" name="object 34"/>
          <p:cNvSpPr txBox="1"/>
          <p:nvPr/>
        </p:nvSpPr>
        <p:spPr>
          <a:xfrm>
            <a:off x="4041776" y="3679317"/>
            <a:ext cx="584835" cy="356235"/>
          </a:xfrm>
          <a:prstGeom prst="rect">
            <a:avLst/>
          </a:prstGeom>
        </p:spPr>
        <p:txBody>
          <a:bodyPr vert="horz" wrap="square" lIns="0" tIns="22860" rIns="0" bIns="0" rtlCol="0">
            <a:spAutoFit/>
          </a:bodyPr>
          <a:lstStyle/>
          <a:p>
            <a:pPr marL="12700" marR="5080" indent="71120">
              <a:lnSpc>
                <a:spcPts val="1280"/>
              </a:lnSpc>
              <a:spcBef>
                <a:spcPts val="180"/>
              </a:spcBef>
            </a:pPr>
            <a:r>
              <a:rPr sz="1100" spc="-40" dirty="0">
                <a:latin typeface="Arial"/>
                <a:cs typeface="Arial"/>
              </a:rPr>
              <a:t>Check  </a:t>
            </a:r>
            <a:r>
              <a:rPr sz="1100" spc="-100" dirty="0">
                <a:latin typeface="Arial"/>
                <a:cs typeface="Arial"/>
              </a:rPr>
              <a:t>Sc</a:t>
            </a:r>
            <a:r>
              <a:rPr sz="1100" spc="5" dirty="0">
                <a:latin typeface="Arial"/>
                <a:cs typeface="Arial"/>
              </a:rPr>
              <a:t>he</a:t>
            </a:r>
            <a:r>
              <a:rPr sz="1100" dirty="0">
                <a:latin typeface="Arial"/>
                <a:cs typeface="Arial"/>
              </a:rPr>
              <a:t>d</a:t>
            </a:r>
            <a:r>
              <a:rPr sz="1100" spc="25" dirty="0">
                <a:latin typeface="Arial"/>
                <a:cs typeface="Arial"/>
              </a:rPr>
              <a:t>u</a:t>
            </a:r>
            <a:r>
              <a:rPr sz="1100" spc="5" dirty="0">
                <a:latin typeface="Arial"/>
                <a:cs typeface="Arial"/>
              </a:rPr>
              <a:t>l</a:t>
            </a:r>
            <a:r>
              <a:rPr sz="1100" spc="-35" dirty="0">
                <a:latin typeface="Arial"/>
                <a:cs typeface="Arial"/>
              </a:rPr>
              <a:t>e</a:t>
            </a:r>
            <a:endParaRPr sz="1100">
              <a:latin typeface="Arial"/>
              <a:cs typeface="Arial"/>
            </a:endParaRPr>
          </a:p>
        </p:txBody>
      </p:sp>
      <p:grpSp>
        <p:nvGrpSpPr>
          <p:cNvPr id="35" name="object 35"/>
          <p:cNvGrpSpPr/>
          <p:nvPr/>
        </p:nvGrpSpPr>
        <p:grpSpPr>
          <a:xfrm>
            <a:off x="5745289" y="3658425"/>
            <a:ext cx="1083310" cy="438784"/>
            <a:chOff x="4221289" y="3658425"/>
            <a:chExt cx="1083310" cy="438784"/>
          </a:xfrm>
        </p:grpSpPr>
        <p:sp>
          <p:nvSpPr>
            <p:cNvPr id="36" name="object 36"/>
            <p:cNvSpPr/>
            <p:nvPr/>
          </p:nvSpPr>
          <p:spPr>
            <a:xfrm>
              <a:off x="4222242" y="3659378"/>
              <a:ext cx="1081405" cy="436880"/>
            </a:xfrm>
            <a:custGeom>
              <a:avLst/>
              <a:gdLst/>
              <a:ahLst/>
              <a:cxnLst/>
              <a:rect l="l" t="t" r="r" b="b"/>
              <a:pathLst>
                <a:path w="1081404" h="436879">
                  <a:moveTo>
                    <a:pt x="1008253" y="0"/>
                  </a:moveTo>
                  <a:lnTo>
                    <a:pt x="72644" y="0"/>
                  </a:lnTo>
                  <a:lnTo>
                    <a:pt x="44362" y="5709"/>
                  </a:lnTo>
                  <a:lnTo>
                    <a:pt x="21272" y="21288"/>
                  </a:lnTo>
                  <a:lnTo>
                    <a:pt x="5707" y="44416"/>
                  </a:lnTo>
                  <a:lnTo>
                    <a:pt x="0" y="72771"/>
                  </a:lnTo>
                  <a:lnTo>
                    <a:pt x="0" y="363855"/>
                  </a:lnTo>
                  <a:lnTo>
                    <a:pt x="5707" y="392136"/>
                  </a:lnTo>
                  <a:lnTo>
                    <a:pt x="21272" y="415226"/>
                  </a:lnTo>
                  <a:lnTo>
                    <a:pt x="44362" y="430791"/>
                  </a:lnTo>
                  <a:lnTo>
                    <a:pt x="72644" y="436499"/>
                  </a:lnTo>
                  <a:lnTo>
                    <a:pt x="1008253" y="436499"/>
                  </a:lnTo>
                  <a:lnTo>
                    <a:pt x="1036607" y="430791"/>
                  </a:lnTo>
                  <a:lnTo>
                    <a:pt x="1059735" y="415226"/>
                  </a:lnTo>
                  <a:lnTo>
                    <a:pt x="1075314" y="392136"/>
                  </a:lnTo>
                  <a:lnTo>
                    <a:pt x="1081024" y="363855"/>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37" name="object 37"/>
            <p:cNvSpPr/>
            <p:nvPr/>
          </p:nvSpPr>
          <p:spPr>
            <a:xfrm>
              <a:off x="4222242" y="3659378"/>
              <a:ext cx="1081405" cy="436880"/>
            </a:xfrm>
            <a:custGeom>
              <a:avLst/>
              <a:gdLst/>
              <a:ahLst/>
              <a:cxnLst/>
              <a:rect l="l" t="t" r="r" b="b"/>
              <a:pathLst>
                <a:path w="1081404" h="436879">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855"/>
                  </a:lnTo>
                  <a:lnTo>
                    <a:pt x="1075314" y="392136"/>
                  </a:lnTo>
                  <a:lnTo>
                    <a:pt x="1059735" y="415226"/>
                  </a:lnTo>
                  <a:lnTo>
                    <a:pt x="1036607" y="430791"/>
                  </a:lnTo>
                  <a:lnTo>
                    <a:pt x="1008253" y="436499"/>
                  </a:lnTo>
                  <a:lnTo>
                    <a:pt x="72644"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grpSp>
      <p:sp>
        <p:nvSpPr>
          <p:cNvPr id="38" name="object 38"/>
          <p:cNvSpPr txBox="1"/>
          <p:nvPr/>
        </p:nvSpPr>
        <p:spPr>
          <a:xfrm>
            <a:off x="5812029" y="3679317"/>
            <a:ext cx="873125" cy="356235"/>
          </a:xfrm>
          <a:prstGeom prst="rect">
            <a:avLst/>
          </a:prstGeom>
        </p:spPr>
        <p:txBody>
          <a:bodyPr vert="horz" wrap="square" lIns="0" tIns="12700" rIns="0" bIns="0" rtlCol="0">
            <a:spAutoFit/>
          </a:bodyPr>
          <a:lstStyle/>
          <a:p>
            <a:pPr marL="206375">
              <a:lnSpc>
                <a:spcPts val="1300"/>
              </a:lnSpc>
              <a:spcBef>
                <a:spcPts val="100"/>
              </a:spcBef>
            </a:pPr>
            <a:r>
              <a:rPr sz="1100" spc="-40" dirty="0">
                <a:latin typeface="Arial"/>
                <a:cs typeface="Arial"/>
              </a:rPr>
              <a:t>Check</a:t>
            </a:r>
            <a:endParaRPr sz="1100">
              <a:latin typeface="Arial"/>
              <a:cs typeface="Arial"/>
            </a:endParaRPr>
          </a:p>
          <a:p>
            <a:pPr marL="12700">
              <a:lnSpc>
                <a:spcPts val="1300"/>
              </a:lnSpc>
            </a:pPr>
            <a:r>
              <a:rPr sz="1100" spc="-15" dirty="0">
                <a:latin typeface="Arial"/>
                <a:cs typeface="Arial"/>
              </a:rPr>
              <a:t>Pre-requisites</a:t>
            </a:r>
            <a:endParaRPr sz="1100">
              <a:latin typeface="Arial"/>
              <a:cs typeface="Arial"/>
            </a:endParaRPr>
          </a:p>
        </p:txBody>
      </p:sp>
      <p:grpSp>
        <p:nvGrpSpPr>
          <p:cNvPr id="39" name="object 39"/>
          <p:cNvGrpSpPr/>
          <p:nvPr/>
        </p:nvGrpSpPr>
        <p:grpSpPr>
          <a:xfrm>
            <a:off x="3816413" y="5315775"/>
            <a:ext cx="1083310" cy="438784"/>
            <a:chOff x="2292413" y="5315775"/>
            <a:chExt cx="1083310" cy="438784"/>
          </a:xfrm>
        </p:grpSpPr>
        <p:sp>
          <p:nvSpPr>
            <p:cNvPr id="40" name="object 40"/>
            <p:cNvSpPr/>
            <p:nvPr/>
          </p:nvSpPr>
          <p:spPr>
            <a:xfrm>
              <a:off x="2293366" y="5316728"/>
              <a:ext cx="1081405" cy="436880"/>
            </a:xfrm>
            <a:custGeom>
              <a:avLst/>
              <a:gdLst/>
              <a:ahLst/>
              <a:cxnLst/>
              <a:rect l="l" t="t" r="r" b="b"/>
              <a:pathLst>
                <a:path w="1081404" h="436879">
                  <a:moveTo>
                    <a:pt x="1008380" y="0"/>
                  </a:moveTo>
                  <a:lnTo>
                    <a:pt x="72770" y="0"/>
                  </a:lnTo>
                  <a:lnTo>
                    <a:pt x="44469" y="5709"/>
                  </a:lnTo>
                  <a:lnTo>
                    <a:pt x="21336" y="21288"/>
                  </a:lnTo>
                  <a:lnTo>
                    <a:pt x="5726" y="44416"/>
                  </a:lnTo>
                  <a:lnTo>
                    <a:pt x="0" y="72771"/>
                  </a:lnTo>
                  <a:lnTo>
                    <a:pt x="0" y="363791"/>
                  </a:lnTo>
                  <a:lnTo>
                    <a:pt x="5726" y="392119"/>
                  </a:lnTo>
                  <a:lnTo>
                    <a:pt x="21336" y="415250"/>
                  </a:lnTo>
                  <a:lnTo>
                    <a:pt x="44469" y="430844"/>
                  </a:lnTo>
                  <a:lnTo>
                    <a:pt x="72770" y="436562"/>
                  </a:lnTo>
                  <a:lnTo>
                    <a:pt x="1008380" y="436562"/>
                  </a:lnTo>
                  <a:lnTo>
                    <a:pt x="1036681" y="430844"/>
                  </a:lnTo>
                  <a:lnTo>
                    <a:pt x="1059814" y="415250"/>
                  </a:lnTo>
                  <a:lnTo>
                    <a:pt x="1075424" y="392119"/>
                  </a:lnTo>
                  <a:lnTo>
                    <a:pt x="1081150" y="363791"/>
                  </a:lnTo>
                  <a:lnTo>
                    <a:pt x="1081150" y="72771"/>
                  </a:lnTo>
                  <a:lnTo>
                    <a:pt x="1075424" y="44416"/>
                  </a:lnTo>
                  <a:lnTo>
                    <a:pt x="1059814" y="21288"/>
                  </a:lnTo>
                  <a:lnTo>
                    <a:pt x="1036681" y="5709"/>
                  </a:lnTo>
                  <a:lnTo>
                    <a:pt x="1008380" y="0"/>
                  </a:lnTo>
                  <a:close/>
                </a:path>
              </a:pathLst>
            </a:custGeom>
            <a:solidFill>
              <a:srgbClr val="FFFFCC"/>
            </a:solidFill>
          </p:spPr>
          <p:txBody>
            <a:bodyPr wrap="square" lIns="0" tIns="0" rIns="0" bIns="0" rtlCol="0"/>
            <a:lstStyle/>
            <a:p>
              <a:endParaRPr/>
            </a:p>
          </p:txBody>
        </p:sp>
        <p:sp>
          <p:nvSpPr>
            <p:cNvPr id="41" name="object 41"/>
            <p:cNvSpPr/>
            <p:nvPr/>
          </p:nvSpPr>
          <p:spPr>
            <a:xfrm>
              <a:off x="2293366" y="5316728"/>
              <a:ext cx="1081405" cy="436880"/>
            </a:xfrm>
            <a:custGeom>
              <a:avLst/>
              <a:gdLst/>
              <a:ahLst/>
              <a:cxnLst/>
              <a:rect l="l" t="t" r="r" b="b"/>
              <a:pathLst>
                <a:path w="1081404" h="436879">
                  <a:moveTo>
                    <a:pt x="0" y="72771"/>
                  </a:moveTo>
                  <a:lnTo>
                    <a:pt x="5726" y="44416"/>
                  </a:lnTo>
                  <a:lnTo>
                    <a:pt x="21336" y="21288"/>
                  </a:lnTo>
                  <a:lnTo>
                    <a:pt x="44469" y="5709"/>
                  </a:lnTo>
                  <a:lnTo>
                    <a:pt x="72770" y="0"/>
                  </a:lnTo>
                  <a:lnTo>
                    <a:pt x="1008380" y="0"/>
                  </a:lnTo>
                  <a:lnTo>
                    <a:pt x="1036681" y="5709"/>
                  </a:lnTo>
                  <a:lnTo>
                    <a:pt x="1059814" y="21288"/>
                  </a:lnTo>
                  <a:lnTo>
                    <a:pt x="1075424" y="44416"/>
                  </a:lnTo>
                  <a:lnTo>
                    <a:pt x="1081150" y="72771"/>
                  </a:lnTo>
                  <a:lnTo>
                    <a:pt x="1081150" y="363791"/>
                  </a:lnTo>
                  <a:lnTo>
                    <a:pt x="1075424" y="392119"/>
                  </a:lnTo>
                  <a:lnTo>
                    <a:pt x="1059814" y="415250"/>
                  </a:lnTo>
                  <a:lnTo>
                    <a:pt x="1036681" y="430844"/>
                  </a:lnTo>
                  <a:lnTo>
                    <a:pt x="1008380" y="436562"/>
                  </a:lnTo>
                  <a:lnTo>
                    <a:pt x="72770" y="436562"/>
                  </a:lnTo>
                  <a:lnTo>
                    <a:pt x="44469" y="430844"/>
                  </a:lnTo>
                  <a:lnTo>
                    <a:pt x="21336" y="415250"/>
                  </a:lnTo>
                  <a:lnTo>
                    <a:pt x="5726" y="392119"/>
                  </a:lnTo>
                  <a:lnTo>
                    <a:pt x="0" y="363791"/>
                  </a:lnTo>
                  <a:lnTo>
                    <a:pt x="0" y="72771"/>
                  </a:lnTo>
                  <a:close/>
                </a:path>
              </a:pathLst>
            </a:custGeom>
            <a:ln w="3175">
              <a:solidFill>
                <a:srgbClr val="990033"/>
              </a:solidFill>
            </a:ln>
          </p:spPr>
          <p:txBody>
            <a:bodyPr wrap="square" lIns="0" tIns="0" rIns="0" bIns="0" rtlCol="0"/>
            <a:lstStyle/>
            <a:p>
              <a:endParaRPr/>
            </a:p>
          </p:txBody>
        </p:sp>
      </p:grpSp>
      <p:sp>
        <p:nvSpPr>
          <p:cNvPr id="42" name="object 42"/>
          <p:cNvSpPr txBox="1"/>
          <p:nvPr/>
        </p:nvSpPr>
        <p:spPr>
          <a:xfrm>
            <a:off x="3997199" y="5327651"/>
            <a:ext cx="597535" cy="357505"/>
          </a:xfrm>
          <a:prstGeom prst="rect">
            <a:avLst/>
          </a:prstGeom>
        </p:spPr>
        <p:txBody>
          <a:bodyPr vert="horz" wrap="square" lIns="0" tIns="12700" rIns="0" bIns="0" rtlCol="0">
            <a:spAutoFit/>
          </a:bodyPr>
          <a:lstStyle/>
          <a:p>
            <a:pPr marL="12700">
              <a:lnSpc>
                <a:spcPts val="1305"/>
              </a:lnSpc>
              <a:spcBef>
                <a:spcPts val="100"/>
              </a:spcBef>
            </a:pPr>
            <a:r>
              <a:rPr sz="1100" spc="-25" dirty="0">
                <a:latin typeface="Arial"/>
                <a:cs typeface="Arial"/>
              </a:rPr>
              <a:t>Assign</a:t>
            </a:r>
            <a:r>
              <a:rPr sz="1100" spc="-65" dirty="0">
                <a:latin typeface="Arial"/>
                <a:cs typeface="Arial"/>
              </a:rPr>
              <a:t> </a:t>
            </a:r>
            <a:r>
              <a:rPr sz="1100" spc="50" dirty="0">
                <a:latin typeface="Arial"/>
                <a:cs typeface="Arial"/>
              </a:rPr>
              <a:t>to</a:t>
            </a:r>
            <a:endParaRPr sz="1100">
              <a:latin typeface="Arial"/>
              <a:cs typeface="Arial"/>
            </a:endParaRPr>
          </a:p>
          <a:p>
            <a:pPr marL="95250">
              <a:lnSpc>
                <a:spcPts val="1305"/>
              </a:lnSpc>
            </a:pPr>
            <a:r>
              <a:rPr sz="1100" spc="-30" dirty="0">
                <a:latin typeface="Arial"/>
                <a:cs typeface="Arial"/>
              </a:rPr>
              <a:t>Course</a:t>
            </a:r>
            <a:endParaRPr sz="1100">
              <a:latin typeface="Arial"/>
              <a:cs typeface="Arial"/>
            </a:endParaRPr>
          </a:p>
        </p:txBody>
      </p:sp>
      <p:grpSp>
        <p:nvGrpSpPr>
          <p:cNvPr id="43" name="object 43"/>
          <p:cNvGrpSpPr/>
          <p:nvPr/>
        </p:nvGrpSpPr>
        <p:grpSpPr>
          <a:xfrm>
            <a:off x="4278376" y="4903978"/>
            <a:ext cx="2550160" cy="1047750"/>
            <a:chOff x="2754376" y="4903978"/>
            <a:chExt cx="2550160" cy="1047750"/>
          </a:xfrm>
        </p:grpSpPr>
        <p:sp>
          <p:nvSpPr>
            <p:cNvPr id="44" name="object 44"/>
            <p:cNvSpPr/>
            <p:nvPr/>
          </p:nvSpPr>
          <p:spPr>
            <a:xfrm>
              <a:off x="2754376" y="5729478"/>
              <a:ext cx="141605" cy="222237"/>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2763901" y="4903978"/>
              <a:ext cx="758190" cy="430530"/>
            </a:xfrm>
            <a:custGeom>
              <a:avLst/>
              <a:gdLst/>
              <a:ahLst/>
              <a:cxnLst/>
              <a:rect l="l" t="t" r="r" b="b"/>
              <a:pathLst>
                <a:path w="758189" h="430529">
                  <a:moveTo>
                    <a:pt x="7238" y="295529"/>
                  </a:moveTo>
                  <a:lnTo>
                    <a:pt x="4191" y="297307"/>
                  </a:lnTo>
                  <a:lnTo>
                    <a:pt x="1143" y="298958"/>
                  </a:lnTo>
                  <a:lnTo>
                    <a:pt x="0" y="302895"/>
                  </a:lnTo>
                  <a:lnTo>
                    <a:pt x="1778" y="305943"/>
                  </a:lnTo>
                  <a:lnTo>
                    <a:pt x="70866" y="430149"/>
                  </a:lnTo>
                  <a:lnTo>
                    <a:pt x="78128" y="417068"/>
                  </a:lnTo>
                  <a:lnTo>
                    <a:pt x="64516" y="417068"/>
                  </a:lnTo>
                  <a:lnTo>
                    <a:pt x="64516" y="392760"/>
                  </a:lnTo>
                  <a:lnTo>
                    <a:pt x="12826" y="299720"/>
                  </a:lnTo>
                  <a:lnTo>
                    <a:pt x="11175" y="296672"/>
                  </a:lnTo>
                  <a:lnTo>
                    <a:pt x="7238" y="295529"/>
                  </a:lnTo>
                  <a:close/>
                </a:path>
                <a:path w="758189" h="430529">
                  <a:moveTo>
                    <a:pt x="64516" y="392760"/>
                  </a:moveTo>
                  <a:lnTo>
                    <a:pt x="64516" y="417068"/>
                  </a:lnTo>
                  <a:lnTo>
                    <a:pt x="77216" y="417068"/>
                  </a:lnTo>
                  <a:lnTo>
                    <a:pt x="77216" y="414020"/>
                  </a:lnTo>
                  <a:lnTo>
                    <a:pt x="65278" y="414020"/>
                  </a:lnTo>
                  <a:lnTo>
                    <a:pt x="70802" y="404075"/>
                  </a:lnTo>
                  <a:lnTo>
                    <a:pt x="64516" y="392760"/>
                  </a:lnTo>
                  <a:close/>
                </a:path>
                <a:path w="758189" h="430529">
                  <a:moveTo>
                    <a:pt x="134366" y="295529"/>
                  </a:moveTo>
                  <a:lnTo>
                    <a:pt x="130429" y="296672"/>
                  </a:lnTo>
                  <a:lnTo>
                    <a:pt x="128778" y="299720"/>
                  </a:lnTo>
                  <a:lnTo>
                    <a:pt x="77216" y="392531"/>
                  </a:lnTo>
                  <a:lnTo>
                    <a:pt x="77216" y="417068"/>
                  </a:lnTo>
                  <a:lnTo>
                    <a:pt x="78128" y="417068"/>
                  </a:lnTo>
                  <a:lnTo>
                    <a:pt x="139826" y="305943"/>
                  </a:lnTo>
                  <a:lnTo>
                    <a:pt x="141605" y="302895"/>
                  </a:lnTo>
                  <a:lnTo>
                    <a:pt x="140462" y="298958"/>
                  </a:lnTo>
                  <a:lnTo>
                    <a:pt x="137413" y="297307"/>
                  </a:lnTo>
                  <a:lnTo>
                    <a:pt x="134366" y="295529"/>
                  </a:lnTo>
                  <a:close/>
                </a:path>
                <a:path w="758189" h="430529">
                  <a:moveTo>
                    <a:pt x="70802" y="404075"/>
                  </a:moveTo>
                  <a:lnTo>
                    <a:pt x="65278" y="414020"/>
                  </a:lnTo>
                  <a:lnTo>
                    <a:pt x="76326" y="414020"/>
                  </a:lnTo>
                  <a:lnTo>
                    <a:pt x="70802" y="404075"/>
                  </a:lnTo>
                  <a:close/>
                </a:path>
                <a:path w="758189" h="430529">
                  <a:moveTo>
                    <a:pt x="77216" y="392531"/>
                  </a:moveTo>
                  <a:lnTo>
                    <a:pt x="70802" y="404075"/>
                  </a:lnTo>
                  <a:lnTo>
                    <a:pt x="76326" y="414020"/>
                  </a:lnTo>
                  <a:lnTo>
                    <a:pt x="77216" y="414020"/>
                  </a:lnTo>
                  <a:lnTo>
                    <a:pt x="77216" y="392531"/>
                  </a:lnTo>
                  <a:close/>
                </a:path>
                <a:path w="758189" h="430529">
                  <a:moveTo>
                    <a:pt x="758189" y="0"/>
                  </a:moveTo>
                  <a:lnTo>
                    <a:pt x="67310" y="0"/>
                  </a:lnTo>
                  <a:lnTo>
                    <a:pt x="64516" y="2794"/>
                  </a:lnTo>
                  <a:lnTo>
                    <a:pt x="64516" y="392760"/>
                  </a:lnTo>
                  <a:lnTo>
                    <a:pt x="70802" y="404075"/>
                  </a:lnTo>
                  <a:lnTo>
                    <a:pt x="77216" y="392531"/>
                  </a:lnTo>
                  <a:lnTo>
                    <a:pt x="77216" y="12700"/>
                  </a:lnTo>
                  <a:lnTo>
                    <a:pt x="70866" y="12700"/>
                  </a:lnTo>
                  <a:lnTo>
                    <a:pt x="77216" y="6350"/>
                  </a:lnTo>
                  <a:lnTo>
                    <a:pt x="758189" y="6350"/>
                  </a:lnTo>
                  <a:lnTo>
                    <a:pt x="758189" y="0"/>
                  </a:lnTo>
                  <a:close/>
                </a:path>
                <a:path w="758189" h="430529">
                  <a:moveTo>
                    <a:pt x="77216" y="6350"/>
                  </a:moveTo>
                  <a:lnTo>
                    <a:pt x="70866" y="12700"/>
                  </a:lnTo>
                  <a:lnTo>
                    <a:pt x="77216" y="12700"/>
                  </a:lnTo>
                  <a:lnTo>
                    <a:pt x="77216" y="6350"/>
                  </a:lnTo>
                  <a:close/>
                </a:path>
                <a:path w="758189" h="430529">
                  <a:moveTo>
                    <a:pt x="758189" y="6350"/>
                  </a:moveTo>
                  <a:lnTo>
                    <a:pt x="77216" y="6350"/>
                  </a:lnTo>
                  <a:lnTo>
                    <a:pt x="77216" y="12700"/>
                  </a:lnTo>
                  <a:lnTo>
                    <a:pt x="758189" y="12700"/>
                  </a:lnTo>
                  <a:lnTo>
                    <a:pt x="758189" y="6350"/>
                  </a:lnTo>
                  <a:close/>
                </a:path>
              </a:pathLst>
            </a:custGeom>
            <a:solidFill>
              <a:srgbClr val="585858"/>
            </a:solidFill>
          </p:spPr>
          <p:txBody>
            <a:bodyPr wrap="square" lIns="0" tIns="0" rIns="0" bIns="0" rtlCol="0"/>
            <a:lstStyle/>
            <a:p>
              <a:endParaRPr/>
            </a:p>
          </p:txBody>
        </p:sp>
        <p:sp>
          <p:nvSpPr>
            <p:cNvPr id="46" name="object 46"/>
            <p:cNvSpPr/>
            <p:nvPr/>
          </p:nvSpPr>
          <p:spPr>
            <a:xfrm>
              <a:off x="4222242" y="5316728"/>
              <a:ext cx="1081405" cy="436880"/>
            </a:xfrm>
            <a:custGeom>
              <a:avLst/>
              <a:gdLst/>
              <a:ahLst/>
              <a:cxnLst/>
              <a:rect l="l" t="t" r="r" b="b"/>
              <a:pathLst>
                <a:path w="1081404" h="436879">
                  <a:moveTo>
                    <a:pt x="1008253" y="0"/>
                  </a:moveTo>
                  <a:lnTo>
                    <a:pt x="72644" y="0"/>
                  </a:lnTo>
                  <a:lnTo>
                    <a:pt x="44362" y="5709"/>
                  </a:lnTo>
                  <a:lnTo>
                    <a:pt x="21272" y="21288"/>
                  </a:lnTo>
                  <a:lnTo>
                    <a:pt x="5707" y="44416"/>
                  </a:lnTo>
                  <a:lnTo>
                    <a:pt x="0" y="72771"/>
                  </a:lnTo>
                  <a:lnTo>
                    <a:pt x="0" y="363791"/>
                  </a:lnTo>
                  <a:lnTo>
                    <a:pt x="5707" y="392119"/>
                  </a:lnTo>
                  <a:lnTo>
                    <a:pt x="21272" y="415250"/>
                  </a:lnTo>
                  <a:lnTo>
                    <a:pt x="44362" y="430844"/>
                  </a:lnTo>
                  <a:lnTo>
                    <a:pt x="72644" y="436562"/>
                  </a:lnTo>
                  <a:lnTo>
                    <a:pt x="1008253" y="436562"/>
                  </a:lnTo>
                  <a:lnTo>
                    <a:pt x="1036607" y="430844"/>
                  </a:lnTo>
                  <a:lnTo>
                    <a:pt x="1059735" y="415250"/>
                  </a:lnTo>
                  <a:lnTo>
                    <a:pt x="1075314" y="392119"/>
                  </a:lnTo>
                  <a:lnTo>
                    <a:pt x="1081024" y="363791"/>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47" name="object 47"/>
            <p:cNvSpPr/>
            <p:nvPr/>
          </p:nvSpPr>
          <p:spPr>
            <a:xfrm>
              <a:off x="4222242" y="5316728"/>
              <a:ext cx="1081405" cy="436880"/>
            </a:xfrm>
            <a:custGeom>
              <a:avLst/>
              <a:gdLst/>
              <a:ahLst/>
              <a:cxnLst/>
              <a:rect l="l" t="t" r="r" b="b"/>
              <a:pathLst>
                <a:path w="1081404" h="436879">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791"/>
                  </a:lnTo>
                  <a:lnTo>
                    <a:pt x="1075314" y="392119"/>
                  </a:lnTo>
                  <a:lnTo>
                    <a:pt x="1059735" y="415250"/>
                  </a:lnTo>
                  <a:lnTo>
                    <a:pt x="1036607" y="430844"/>
                  </a:lnTo>
                  <a:lnTo>
                    <a:pt x="1008253" y="436562"/>
                  </a:lnTo>
                  <a:lnTo>
                    <a:pt x="72644" y="436562"/>
                  </a:lnTo>
                  <a:lnTo>
                    <a:pt x="44362" y="430844"/>
                  </a:lnTo>
                  <a:lnTo>
                    <a:pt x="21272" y="415250"/>
                  </a:lnTo>
                  <a:lnTo>
                    <a:pt x="5707" y="392119"/>
                  </a:lnTo>
                  <a:lnTo>
                    <a:pt x="0" y="363791"/>
                  </a:lnTo>
                  <a:lnTo>
                    <a:pt x="0" y="72771"/>
                  </a:lnTo>
                  <a:close/>
                </a:path>
              </a:pathLst>
            </a:custGeom>
            <a:ln w="3175">
              <a:solidFill>
                <a:srgbClr val="990033"/>
              </a:solidFill>
            </a:ln>
          </p:spPr>
          <p:txBody>
            <a:bodyPr wrap="square" lIns="0" tIns="0" rIns="0" bIns="0" rtlCol="0"/>
            <a:lstStyle/>
            <a:p>
              <a:endParaRPr/>
            </a:p>
          </p:txBody>
        </p:sp>
      </p:grpSp>
      <p:sp>
        <p:nvSpPr>
          <p:cNvPr id="48" name="object 48"/>
          <p:cNvSpPr txBox="1"/>
          <p:nvPr/>
        </p:nvSpPr>
        <p:spPr>
          <a:xfrm>
            <a:off x="5997956" y="5327651"/>
            <a:ext cx="556895" cy="357505"/>
          </a:xfrm>
          <a:prstGeom prst="rect">
            <a:avLst/>
          </a:prstGeom>
        </p:spPr>
        <p:txBody>
          <a:bodyPr vert="horz" wrap="square" lIns="0" tIns="12700" rIns="0" bIns="0" rtlCol="0">
            <a:spAutoFit/>
          </a:bodyPr>
          <a:lstStyle/>
          <a:p>
            <a:pPr marL="12700">
              <a:lnSpc>
                <a:spcPts val="1305"/>
              </a:lnSpc>
              <a:spcBef>
                <a:spcPts val="100"/>
              </a:spcBef>
            </a:pPr>
            <a:r>
              <a:rPr sz="1100" spc="-40" dirty="0">
                <a:latin typeface="Arial"/>
                <a:cs typeface="Arial"/>
              </a:rPr>
              <a:t>Resolve</a:t>
            </a:r>
            <a:endParaRPr sz="1100">
              <a:latin typeface="Arial"/>
              <a:cs typeface="Arial"/>
            </a:endParaRPr>
          </a:p>
          <a:p>
            <a:pPr marL="12700">
              <a:lnSpc>
                <a:spcPts val="1305"/>
              </a:lnSpc>
            </a:pPr>
            <a:r>
              <a:rPr sz="1100" spc="-10" dirty="0">
                <a:latin typeface="Arial"/>
                <a:cs typeface="Arial"/>
              </a:rPr>
              <a:t>Conflicts</a:t>
            </a:r>
            <a:endParaRPr sz="1100">
              <a:latin typeface="Arial"/>
              <a:cs typeface="Arial"/>
            </a:endParaRPr>
          </a:p>
        </p:txBody>
      </p:sp>
      <p:grpSp>
        <p:nvGrpSpPr>
          <p:cNvPr id="49" name="object 49"/>
          <p:cNvGrpSpPr/>
          <p:nvPr/>
        </p:nvGrpSpPr>
        <p:grpSpPr>
          <a:xfrm>
            <a:off x="3816413" y="4903979"/>
            <a:ext cx="2545080" cy="1478915"/>
            <a:chOff x="2292413" y="4903978"/>
            <a:chExt cx="2545080" cy="1478915"/>
          </a:xfrm>
        </p:grpSpPr>
        <p:sp>
          <p:nvSpPr>
            <p:cNvPr id="50" name="object 50"/>
            <p:cNvSpPr/>
            <p:nvPr/>
          </p:nvSpPr>
          <p:spPr>
            <a:xfrm>
              <a:off x="2293366" y="5945378"/>
              <a:ext cx="1081405" cy="436880"/>
            </a:xfrm>
            <a:custGeom>
              <a:avLst/>
              <a:gdLst/>
              <a:ahLst/>
              <a:cxnLst/>
              <a:rect l="l" t="t" r="r" b="b"/>
              <a:pathLst>
                <a:path w="1081404" h="436879">
                  <a:moveTo>
                    <a:pt x="1008380" y="0"/>
                  </a:moveTo>
                  <a:lnTo>
                    <a:pt x="72770" y="0"/>
                  </a:lnTo>
                  <a:lnTo>
                    <a:pt x="44469" y="5717"/>
                  </a:lnTo>
                  <a:lnTo>
                    <a:pt x="21336" y="21310"/>
                  </a:lnTo>
                  <a:lnTo>
                    <a:pt x="5726" y="44437"/>
                  </a:lnTo>
                  <a:lnTo>
                    <a:pt x="0" y="72758"/>
                  </a:lnTo>
                  <a:lnTo>
                    <a:pt x="0" y="363791"/>
                  </a:lnTo>
                  <a:lnTo>
                    <a:pt x="5726" y="392119"/>
                  </a:lnTo>
                  <a:lnTo>
                    <a:pt x="21336" y="415250"/>
                  </a:lnTo>
                  <a:lnTo>
                    <a:pt x="44469" y="430844"/>
                  </a:lnTo>
                  <a:lnTo>
                    <a:pt x="72770" y="436562"/>
                  </a:lnTo>
                  <a:lnTo>
                    <a:pt x="1008380" y="436562"/>
                  </a:lnTo>
                  <a:lnTo>
                    <a:pt x="1036681" y="430844"/>
                  </a:lnTo>
                  <a:lnTo>
                    <a:pt x="1059814" y="415250"/>
                  </a:lnTo>
                  <a:lnTo>
                    <a:pt x="1075424" y="392119"/>
                  </a:lnTo>
                  <a:lnTo>
                    <a:pt x="1081150" y="363791"/>
                  </a:lnTo>
                  <a:lnTo>
                    <a:pt x="1081150" y="72758"/>
                  </a:lnTo>
                  <a:lnTo>
                    <a:pt x="1075424" y="44437"/>
                  </a:lnTo>
                  <a:lnTo>
                    <a:pt x="1059814" y="21310"/>
                  </a:lnTo>
                  <a:lnTo>
                    <a:pt x="1036681" y="5717"/>
                  </a:lnTo>
                  <a:lnTo>
                    <a:pt x="1008380" y="0"/>
                  </a:lnTo>
                  <a:close/>
                </a:path>
              </a:pathLst>
            </a:custGeom>
            <a:solidFill>
              <a:srgbClr val="FFFFCC"/>
            </a:solidFill>
          </p:spPr>
          <p:txBody>
            <a:bodyPr wrap="square" lIns="0" tIns="0" rIns="0" bIns="0" rtlCol="0"/>
            <a:lstStyle/>
            <a:p>
              <a:endParaRPr/>
            </a:p>
          </p:txBody>
        </p:sp>
        <p:sp>
          <p:nvSpPr>
            <p:cNvPr id="51" name="object 51"/>
            <p:cNvSpPr/>
            <p:nvPr/>
          </p:nvSpPr>
          <p:spPr>
            <a:xfrm>
              <a:off x="2293366" y="5945378"/>
              <a:ext cx="1081405" cy="436880"/>
            </a:xfrm>
            <a:custGeom>
              <a:avLst/>
              <a:gdLst/>
              <a:ahLst/>
              <a:cxnLst/>
              <a:rect l="l" t="t" r="r" b="b"/>
              <a:pathLst>
                <a:path w="1081404" h="436879">
                  <a:moveTo>
                    <a:pt x="0" y="72758"/>
                  </a:moveTo>
                  <a:lnTo>
                    <a:pt x="5726" y="44437"/>
                  </a:lnTo>
                  <a:lnTo>
                    <a:pt x="21336" y="21310"/>
                  </a:lnTo>
                  <a:lnTo>
                    <a:pt x="44469" y="5717"/>
                  </a:lnTo>
                  <a:lnTo>
                    <a:pt x="72770" y="0"/>
                  </a:lnTo>
                  <a:lnTo>
                    <a:pt x="1008380" y="0"/>
                  </a:lnTo>
                  <a:lnTo>
                    <a:pt x="1036681" y="5717"/>
                  </a:lnTo>
                  <a:lnTo>
                    <a:pt x="1059814" y="21310"/>
                  </a:lnTo>
                  <a:lnTo>
                    <a:pt x="1075424" y="44437"/>
                  </a:lnTo>
                  <a:lnTo>
                    <a:pt x="1081150" y="72758"/>
                  </a:lnTo>
                  <a:lnTo>
                    <a:pt x="1081150" y="363791"/>
                  </a:lnTo>
                  <a:lnTo>
                    <a:pt x="1075424" y="392119"/>
                  </a:lnTo>
                  <a:lnTo>
                    <a:pt x="1059814" y="415250"/>
                  </a:lnTo>
                  <a:lnTo>
                    <a:pt x="1036681" y="430844"/>
                  </a:lnTo>
                  <a:lnTo>
                    <a:pt x="1008380" y="436562"/>
                  </a:lnTo>
                  <a:lnTo>
                    <a:pt x="72770" y="436562"/>
                  </a:lnTo>
                  <a:lnTo>
                    <a:pt x="44469" y="430844"/>
                  </a:lnTo>
                  <a:lnTo>
                    <a:pt x="21336" y="415250"/>
                  </a:lnTo>
                  <a:lnTo>
                    <a:pt x="5726" y="392119"/>
                  </a:lnTo>
                  <a:lnTo>
                    <a:pt x="0" y="363791"/>
                  </a:lnTo>
                  <a:lnTo>
                    <a:pt x="0" y="72758"/>
                  </a:lnTo>
                  <a:close/>
                </a:path>
              </a:pathLst>
            </a:custGeom>
            <a:ln w="3175">
              <a:solidFill>
                <a:srgbClr val="990033"/>
              </a:solidFill>
            </a:ln>
          </p:spPr>
          <p:txBody>
            <a:bodyPr wrap="square" lIns="0" tIns="0" rIns="0" bIns="0" rtlCol="0"/>
            <a:lstStyle/>
            <a:p>
              <a:endParaRPr/>
            </a:p>
          </p:txBody>
        </p:sp>
        <p:sp>
          <p:nvSpPr>
            <p:cNvPr id="52" name="object 52"/>
            <p:cNvSpPr/>
            <p:nvPr/>
          </p:nvSpPr>
          <p:spPr>
            <a:xfrm>
              <a:off x="4011041" y="4903978"/>
              <a:ext cx="826769" cy="430530"/>
            </a:xfrm>
            <a:custGeom>
              <a:avLst/>
              <a:gdLst/>
              <a:ahLst/>
              <a:cxnLst/>
              <a:rect l="l" t="t" r="r" b="b"/>
              <a:pathLst>
                <a:path w="826770" h="430529">
                  <a:moveTo>
                    <a:pt x="692150" y="295529"/>
                  </a:moveTo>
                  <a:lnTo>
                    <a:pt x="689101" y="297307"/>
                  </a:lnTo>
                  <a:lnTo>
                    <a:pt x="686054" y="298958"/>
                  </a:lnTo>
                  <a:lnTo>
                    <a:pt x="684911" y="302895"/>
                  </a:lnTo>
                  <a:lnTo>
                    <a:pt x="686562" y="305943"/>
                  </a:lnTo>
                  <a:lnTo>
                    <a:pt x="755650" y="430149"/>
                  </a:lnTo>
                  <a:lnTo>
                    <a:pt x="762926" y="417068"/>
                  </a:lnTo>
                  <a:lnTo>
                    <a:pt x="749300" y="417068"/>
                  </a:lnTo>
                  <a:lnTo>
                    <a:pt x="749300" y="392531"/>
                  </a:lnTo>
                  <a:lnTo>
                    <a:pt x="697738" y="299720"/>
                  </a:lnTo>
                  <a:lnTo>
                    <a:pt x="695960" y="296672"/>
                  </a:lnTo>
                  <a:lnTo>
                    <a:pt x="692150" y="295529"/>
                  </a:lnTo>
                  <a:close/>
                </a:path>
                <a:path w="826770" h="430529">
                  <a:moveTo>
                    <a:pt x="749300" y="392531"/>
                  </a:moveTo>
                  <a:lnTo>
                    <a:pt x="749300" y="417068"/>
                  </a:lnTo>
                  <a:lnTo>
                    <a:pt x="762000" y="417068"/>
                  </a:lnTo>
                  <a:lnTo>
                    <a:pt x="762000" y="414020"/>
                  </a:lnTo>
                  <a:lnTo>
                    <a:pt x="750062" y="414020"/>
                  </a:lnTo>
                  <a:lnTo>
                    <a:pt x="755650" y="403961"/>
                  </a:lnTo>
                  <a:lnTo>
                    <a:pt x="749300" y="392531"/>
                  </a:lnTo>
                  <a:close/>
                </a:path>
                <a:path w="826770" h="430529">
                  <a:moveTo>
                    <a:pt x="819150" y="295529"/>
                  </a:moveTo>
                  <a:lnTo>
                    <a:pt x="815339" y="296672"/>
                  </a:lnTo>
                  <a:lnTo>
                    <a:pt x="813562" y="299720"/>
                  </a:lnTo>
                  <a:lnTo>
                    <a:pt x="762000" y="392531"/>
                  </a:lnTo>
                  <a:lnTo>
                    <a:pt x="762000" y="417068"/>
                  </a:lnTo>
                  <a:lnTo>
                    <a:pt x="762926" y="417068"/>
                  </a:lnTo>
                  <a:lnTo>
                    <a:pt x="824738" y="305943"/>
                  </a:lnTo>
                  <a:lnTo>
                    <a:pt x="826388" y="302895"/>
                  </a:lnTo>
                  <a:lnTo>
                    <a:pt x="825246" y="298958"/>
                  </a:lnTo>
                  <a:lnTo>
                    <a:pt x="822198" y="297307"/>
                  </a:lnTo>
                  <a:lnTo>
                    <a:pt x="819150" y="295529"/>
                  </a:lnTo>
                  <a:close/>
                </a:path>
                <a:path w="826770" h="430529">
                  <a:moveTo>
                    <a:pt x="755650" y="403961"/>
                  </a:moveTo>
                  <a:lnTo>
                    <a:pt x="750062" y="414020"/>
                  </a:lnTo>
                  <a:lnTo>
                    <a:pt x="761238" y="414020"/>
                  </a:lnTo>
                  <a:lnTo>
                    <a:pt x="755650" y="403961"/>
                  </a:lnTo>
                  <a:close/>
                </a:path>
                <a:path w="826770" h="430529">
                  <a:moveTo>
                    <a:pt x="762000" y="392531"/>
                  </a:moveTo>
                  <a:lnTo>
                    <a:pt x="755650" y="403961"/>
                  </a:lnTo>
                  <a:lnTo>
                    <a:pt x="761238" y="414020"/>
                  </a:lnTo>
                  <a:lnTo>
                    <a:pt x="762000" y="414020"/>
                  </a:lnTo>
                  <a:lnTo>
                    <a:pt x="762000" y="392531"/>
                  </a:lnTo>
                  <a:close/>
                </a:path>
                <a:path w="826770" h="430529">
                  <a:moveTo>
                    <a:pt x="749300" y="6350"/>
                  </a:moveTo>
                  <a:lnTo>
                    <a:pt x="749300" y="392531"/>
                  </a:lnTo>
                  <a:lnTo>
                    <a:pt x="755650" y="403961"/>
                  </a:lnTo>
                  <a:lnTo>
                    <a:pt x="762000" y="392531"/>
                  </a:lnTo>
                  <a:lnTo>
                    <a:pt x="762000" y="12700"/>
                  </a:lnTo>
                  <a:lnTo>
                    <a:pt x="755650" y="12700"/>
                  </a:lnTo>
                  <a:lnTo>
                    <a:pt x="749300" y="6350"/>
                  </a:lnTo>
                  <a:close/>
                </a:path>
                <a:path w="826770" h="430529">
                  <a:moveTo>
                    <a:pt x="759206" y="0"/>
                  </a:moveTo>
                  <a:lnTo>
                    <a:pt x="0" y="0"/>
                  </a:lnTo>
                  <a:lnTo>
                    <a:pt x="0" y="12700"/>
                  </a:lnTo>
                  <a:lnTo>
                    <a:pt x="749300" y="12700"/>
                  </a:lnTo>
                  <a:lnTo>
                    <a:pt x="749300" y="6350"/>
                  </a:lnTo>
                  <a:lnTo>
                    <a:pt x="762000" y="6350"/>
                  </a:lnTo>
                  <a:lnTo>
                    <a:pt x="762000" y="2794"/>
                  </a:lnTo>
                  <a:lnTo>
                    <a:pt x="759206" y="0"/>
                  </a:lnTo>
                  <a:close/>
                </a:path>
                <a:path w="826770" h="430529">
                  <a:moveTo>
                    <a:pt x="762000" y="6350"/>
                  </a:moveTo>
                  <a:lnTo>
                    <a:pt x="749300" y="6350"/>
                  </a:lnTo>
                  <a:lnTo>
                    <a:pt x="755650" y="12700"/>
                  </a:lnTo>
                  <a:lnTo>
                    <a:pt x="762000" y="12700"/>
                  </a:lnTo>
                  <a:lnTo>
                    <a:pt x="762000" y="6350"/>
                  </a:lnTo>
                  <a:close/>
                </a:path>
              </a:pathLst>
            </a:custGeom>
            <a:solidFill>
              <a:srgbClr val="585858"/>
            </a:solidFill>
          </p:spPr>
          <p:txBody>
            <a:bodyPr wrap="square" lIns="0" tIns="0" rIns="0" bIns="0" rtlCol="0"/>
            <a:lstStyle/>
            <a:p>
              <a:endParaRPr/>
            </a:p>
          </p:txBody>
        </p:sp>
      </p:grpSp>
      <p:sp>
        <p:nvSpPr>
          <p:cNvPr id="53" name="object 53"/>
          <p:cNvSpPr txBox="1"/>
          <p:nvPr/>
        </p:nvSpPr>
        <p:spPr>
          <a:xfrm>
            <a:off x="4019551" y="5956503"/>
            <a:ext cx="584835" cy="355600"/>
          </a:xfrm>
          <a:prstGeom prst="rect">
            <a:avLst/>
          </a:prstGeom>
        </p:spPr>
        <p:txBody>
          <a:bodyPr vert="horz" wrap="square" lIns="0" tIns="23495" rIns="0" bIns="0" rtlCol="0">
            <a:spAutoFit/>
          </a:bodyPr>
          <a:lstStyle/>
          <a:p>
            <a:pPr marL="12700" marR="5080" indent="50165">
              <a:lnSpc>
                <a:spcPts val="1270"/>
              </a:lnSpc>
              <a:spcBef>
                <a:spcPts val="185"/>
              </a:spcBef>
            </a:pPr>
            <a:r>
              <a:rPr sz="1100" dirty="0">
                <a:latin typeface="Arial"/>
                <a:cs typeface="Arial"/>
              </a:rPr>
              <a:t>Update  </a:t>
            </a:r>
            <a:r>
              <a:rPr sz="1100" spc="-100" dirty="0">
                <a:latin typeface="Arial"/>
                <a:cs typeface="Arial"/>
              </a:rPr>
              <a:t>Sc</a:t>
            </a:r>
            <a:r>
              <a:rPr sz="1100" spc="5" dirty="0">
                <a:latin typeface="Arial"/>
                <a:cs typeface="Arial"/>
              </a:rPr>
              <a:t>he</a:t>
            </a:r>
            <a:r>
              <a:rPr sz="1100" dirty="0">
                <a:latin typeface="Arial"/>
                <a:cs typeface="Arial"/>
              </a:rPr>
              <a:t>d</a:t>
            </a:r>
            <a:r>
              <a:rPr sz="1100" spc="25" dirty="0">
                <a:latin typeface="Arial"/>
                <a:cs typeface="Arial"/>
              </a:rPr>
              <a:t>u</a:t>
            </a:r>
            <a:r>
              <a:rPr sz="1100" spc="5" dirty="0">
                <a:latin typeface="Arial"/>
                <a:cs typeface="Arial"/>
              </a:rPr>
              <a:t>l</a:t>
            </a:r>
            <a:r>
              <a:rPr sz="1100" spc="-35" dirty="0">
                <a:latin typeface="Arial"/>
                <a:cs typeface="Arial"/>
              </a:rPr>
              <a:t>e</a:t>
            </a:r>
            <a:endParaRPr sz="1100">
              <a:latin typeface="Arial"/>
              <a:cs typeface="Arial"/>
            </a:endParaRPr>
          </a:p>
        </p:txBody>
      </p:sp>
      <p:sp>
        <p:nvSpPr>
          <p:cNvPr id="54" name="object 54"/>
          <p:cNvSpPr txBox="1"/>
          <p:nvPr/>
        </p:nvSpPr>
        <p:spPr>
          <a:xfrm>
            <a:off x="7093458" y="2693288"/>
            <a:ext cx="891540" cy="182742"/>
          </a:xfrm>
          <a:prstGeom prst="rect">
            <a:avLst/>
          </a:prstGeom>
        </p:spPr>
        <p:txBody>
          <a:bodyPr vert="horz" wrap="square" lIns="0" tIns="13335" rIns="0" bIns="0" rtlCol="0">
            <a:spAutoFit/>
          </a:bodyPr>
          <a:lstStyle/>
          <a:p>
            <a:pPr marL="12700">
              <a:spcBef>
                <a:spcPts val="105"/>
              </a:spcBef>
            </a:pPr>
            <a:r>
              <a:rPr sz="1100" spc="-10" dirty="0">
                <a:latin typeface="Arial"/>
                <a:cs typeface="Arial"/>
              </a:rPr>
              <a:t>Delete</a:t>
            </a:r>
            <a:r>
              <a:rPr sz="1100" spc="-60" dirty="0">
                <a:latin typeface="Arial"/>
                <a:cs typeface="Arial"/>
              </a:rPr>
              <a:t> </a:t>
            </a:r>
            <a:r>
              <a:rPr sz="1100" spc="-35" dirty="0">
                <a:latin typeface="Arial"/>
                <a:cs typeface="Arial"/>
              </a:rPr>
              <a:t>Course</a:t>
            </a:r>
            <a:endParaRPr sz="1100">
              <a:latin typeface="Arial"/>
              <a:cs typeface="Arial"/>
            </a:endParaRPr>
          </a:p>
        </p:txBody>
      </p:sp>
      <p:grpSp>
        <p:nvGrpSpPr>
          <p:cNvPr id="55" name="object 55"/>
          <p:cNvGrpSpPr/>
          <p:nvPr/>
        </p:nvGrpSpPr>
        <p:grpSpPr>
          <a:xfrm>
            <a:off x="4752467" y="3233928"/>
            <a:ext cx="1033780" cy="3624579"/>
            <a:chOff x="3228467" y="3233927"/>
            <a:chExt cx="1033780" cy="3624579"/>
          </a:xfrm>
        </p:grpSpPr>
        <p:sp>
          <p:nvSpPr>
            <p:cNvPr id="56" name="object 56"/>
            <p:cNvSpPr/>
            <p:nvPr/>
          </p:nvSpPr>
          <p:spPr>
            <a:xfrm>
              <a:off x="3234817" y="3240277"/>
              <a:ext cx="981075" cy="60325"/>
            </a:xfrm>
            <a:custGeom>
              <a:avLst/>
              <a:gdLst/>
              <a:ahLst/>
              <a:cxnLst/>
              <a:rect l="l" t="t" r="r" b="b"/>
              <a:pathLst>
                <a:path w="981075" h="60325">
                  <a:moveTo>
                    <a:pt x="981075" y="0"/>
                  </a:moveTo>
                  <a:lnTo>
                    <a:pt x="0" y="0"/>
                  </a:lnTo>
                  <a:lnTo>
                    <a:pt x="0" y="60325"/>
                  </a:lnTo>
                  <a:lnTo>
                    <a:pt x="981075" y="60325"/>
                  </a:lnTo>
                  <a:lnTo>
                    <a:pt x="981075" y="0"/>
                  </a:lnTo>
                  <a:close/>
                </a:path>
              </a:pathLst>
            </a:custGeom>
            <a:solidFill>
              <a:srgbClr val="C0C0C0"/>
            </a:solidFill>
          </p:spPr>
          <p:txBody>
            <a:bodyPr wrap="square" lIns="0" tIns="0" rIns="0" bIns="0" rtlCol="0"/>
            <a:lstStyle/>
            <a:p>
              <a:endParaRPr/>
            </a:p>
          </p:txBody>
        </p:sp>
        <p:sp>
          <p:nvSpPr>
            <p:cNvPr id="57" name="object 57"/>
            <p:cNvSpPr/>
            <p:nvPr/>
          </p:nvSpPr>
          <p:spPr>
            <a:xfrm>
              <a:off x="3234817" y="3240277"/>
              <a:ext cx="981075" cy="60325"/>
            </a:xfrm>
            <a:custGeom>
              <a:avLst/>
              <a:gdLst/>
              <a:ahLst/>
              <a:cxnLst/>
              <a:rect l="l" t="t" r="r" b="b"/>
              <a:pathLst>
                <a:path w="981075" h="60325">
                  <a:moveTo>
                    <a:pt x="0" y="60325"/>
                  </a:moveTo>
                  <a:lnTo>
                    <a:pt x="981075" y="60325"/>
                  </a:lnTo>
                  <a:lnTo>
                    <a:pt x="981075" y="0"/>
                  </a:lnTo>
                  <a:lnTo>
                    <a:pt x="0" y="0"/>
                  </a:lnTo>
                  <a:lnTo>
                    <a:pt x="0" y="60325"/>
                  </a:lnTo>
                  <a:close/>
                </a:path>
              </a:pathLst>
            </a:custGeom>
            <a:ln w="12700">
              <a:solidFill>
                <a:srgbClr val="C0C0C0"/>
              </a:solidFill>
            </a:ln>
          </p:spPr>
          <p:txBody>
            <a:bodyPr wrap="square" lIns="0" tIns="0" rIns="0" bIns="0" rtlCol="0"/>
            <a:lstStyle/>
            <a:p>
              <a:endParaRPr/>
            </a:p>
          </p:txBody>
        </p:sp>
        <p:sp>
          <p:nvSpPr>
            <p:cNvPr id="58" name="object 58"/>
            <p:cNvSpPr/>
            <p:nvPr/>
          </p:nvSpPr>
          <p:spPr>
            <a:xfrm>
              <a:off x="3633216" y="6589902"/>
              <a:ext cx="265430" cy="262255"/>
            </a:xfrm>
            <a:custGeom>
              <a:avLst/>
              <a:gdLst/>
              <a:ahLst/>
              <a:cxnLst/>
              <a:rect l="l" t="t" r="r" b="b"/>
              <a:pathLst>
                <a:path w="265429" h="262254">
                  <a:moveTo>
                    <a:pt x="0" y="130962"/>
                  </a:moveTo>
                  <a:lnTo>
                    <a:pt x="6754" y="89568"/>
                  </a:lnTo>
                  <a:lnTo>
                    <a:pt x="25566" y="53618"/>
                  </a:lnTo>
                  <a:lnTo>
                    <a:pt x="54260" y="25268"/>
                  </a:lnTo>
                  <a:lnTo>
                    <a:pt x="90659" y="6676"/>
                  </a:lnTo>
                  <a:lnTo>
                    <a:pt x="132587" y="0"/>
                  </a:lnTo>
                  <a:lnTo>
                    <a:pt x="174467" y="6676"/>
                  </a:lnTo>
                  <a:lnTo>
                    <a:pt x="210860" y="25268"/>
                  </a:lnTo>
                  <a:lnTo>
                    <a:pt x="239572" y="53618"/>
                  </a:lnTo>
                  <a:lnTo>
                    <a:pt x="258409" y="89568"/>
                  </a:lnTo>
                  <a:lnTo>
                    <a:pt x="265175" y="130962"/>
                  </a:lnTo>
                  <a:lnTo>
                    <a:pt x="258409" y="172360"/>
                  </a:lnTo>
                  <a:lnTo>
                    <a:pt x="239572" y="208314"/>
                  </a:lnTo>
                  <a:lnTo>
                    <a:pt x="210860" y="236665"/>
                  </a:lnTo>
                  <a:lnTo>
                    <a:pt x="174467" y="255258"/>
                  </a:lnTo>
                  <a:lnTo>
                    <a:pt x="132587" y="261935"/>
                  </a:lnTo>
                  <a:lnTo>
                    <a:pt x="90659" y="255258"/>
                  </a:lnTo>
                  <a:lnTo>
                    <a:pt x="54260" y="236665"/>
                  </a:lnTo>
                  <a:lnTo>
                    <a:pt x="25566" y="208314"/>
                  </a:lnTo>
                  <a:lnTo>
                    <a:pt x="6754" y="172360"/>
                  </a:lnTo>
                  <a:lnTo>
                    <a:pt x="0" y="130962"/>
                  </a:lnTo>
                  <a:close/>
                </a:path>
              </a:pathLst>
            </a:custGeom>
            <a:ln w="12700">
              <a:solidFill>
                <a:srgbClr val="585858"/>
              </a:solidFill>
            </a:ln>
          </p:spPr>
          <p:txBody>
            <a:bodyPr wrap="square" lIns="0" tIns="0" rIns="0" bIns="0" rtlCol="0"/>
            <a:lstStyle/>
            <a:p>
              <a:endParaRPr/>
            </a:p>
          </p:txBody>
        </p:sp>
        <p:sp>
          <p:nvSpPr>
            <p:cNvPr id="59" name="object 59"/>
            <p:cNvSpPr/>
            <p:nvPr/>
          </p:nvSpPr>
          <p:spPr>
            <a:xfrm>
              <a:off x="3657092" y="6612127"/>
              <a:ext cx="217424" cy="215897"/>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3522091" y="4788027"/>
              <a:ext cx="468630" cy="224154"/>
            </a:xfrm>
            <a:custGeom>
              <a:avLst/>
              <a:gdLst/>
              <a:ahLst/>
              <a:cxnLst/>
              <a:rect l="l" t="t" r="r" b="b"/>
              <a:pathLst>
                <a:path w="468629" h="224154">
                  <a:moveTo>
                    <a:pt x="244221" y="0"/>
                  </a:moveTo>
                  <a:lnTo>
                    <a:pt x="0" y="122047"/>
                  </a:lnTo>
                  <a:lnTo>
                    <a:pt x="244221" y="223900"/>
                  </a:lnTo>
                  <a:lnTo>
                    <a:pt x="468375" y="122047"/>
                  </a:lnTo>
                  <a:lnTo>
                    <a:pt x="244221" y="0"/>
                  </a:lnTo>
                  <a:close/>
                </a:path>
              </a:pathLst>
            </a:custGeom>
            <a:solidFill>
              <a:srgbClr val="FFFFCC"/>
            </a:solidFill>
          </p:spPr>
          <p:txBody>
            <a:bodyPr wrap="square" lIns="0" tIns="0" rIns="0" bIns="0" rtlCol="0"/>
            <a:lstStyle/>
            <a:p>
              <a:endParaRPr/>
            </a:p>
          </p:txBody>
        </p:sp>
        <p:sp>
          <p:nvSpPr>
            <p:cNvPr id="61" name="object 61"/>
            <p:cNvSpPr/>
            <p:nvPr/>
          </p:nvSpPr>
          <p:spPr>
            <a:xfrm>
              <a:off x="3522091" y="4788027"/>
              <a:ext cx="468630" cy="224154"/>
            </a:xfrm>
            <a:custGeom>
              <a:avLst/>
              <a:gdLst/>
              <a:ahLst/>
              <a:cxnLst/>
              <a:rect l="l" t="t" r="r" b="b"/>
              <a:pathLst>
                <a:path w="468629" h="224154">
                  <a:moveTo>
                    <a:pt x="0" y="122047"/>
                  </a:moveTo>
                  <a:lnTo>
                    <a:pt x="244221" y="0"/>
                  </a:lnTo>
                  <a:lnTo>
                    <a:pt x="468375" y="122047"/>
                  </a:lnTo>
                  <a:lnTo>
                    <a:pt x="244221" y="223900"/>
                  </a:lnTo>
                  <a:lnTo>
                    <a:pt x="0" y="122047"/>
                  </a:lnTo>
                  <a:close/>
                </a:path>
              </a:pathLst>
            </a:custGeom>
            <a:ln w="12700">
              <a:solidFill>
                <a:srgbClr val="990033"/>
              </a:solidFill>
            </a:ln>
          </p:spPr>
          <p:txBody>
            <a:bodyPr wrap="square" lIns="0" tIns="0" rIns="0" bIns="0" rtlCol="0"/>
            <a:lstStyle/>
            <a:p>
              <a:endParaRPr/>
            </a:p>
          </p:txBody>
        </p:sp>
        <p:sp>
          <p:nvSpPr>
            <p:cNvPr id="62" name="object 62"/>
            <p:cNvSpPr/>
            <p:nvPr/>
          </p:nvSpPr>
          <p:spPr>
            <a:xfrm>
              <a:off x="3274441" y="4414964"/>
              <a:ext cx="981075" cy="59055"/>
            </a:xfrm>
            <a:custGeom>
              <a:avLst/>
              <a:gdLst/>
              <a:ahLst/>
              <a:cxnLst/>
              <a:rect l="l" t="t" r="r" b="b"/>
              <a:pathLst>
                <a:path w="981075" h="59054">
                  <a:moveTo>
                    <a:pt x="981075" y="0"/>
                  </a:moveTo>
                  <a:lnTo>
                    <a:pt x="0" y="0"/>
                  </a:lnTo>
                  <a:lnTo>
                    <a:pt x="0" y="58737"/>
                  </a:lnTo>
                  <a:lnTo>
                    <a:pt x="981075" y="58737"/>
                  </a:lnTo>
                  <a:lnTo>
                    <a:pt x="981075" y="0"/>
                  </a:lnTo>
                  <a:close/>
                </a:path>
              </a:pathLst>
            </a:custGeom>
            <a:solidFill>
              <a:srgbClr val="C0C0C0"/>
            </a:solidFill>
          </p:spPr>
          <p:txBody>
            <a:bodyPr wrap="square" lIns="0" tIns="0" rIns="0" bIns="0" rtlCol="0"/>
            <a:lstStyle/>
            <a:p>
              <a:endParaRPr/>
            </a:p>
          </p:txBody>
        </p:sp>
        <p:sp>
          <p:nvSpPr>
            <p:cNvPr id="63" name="object 63"/>
            <p:cNvSpPr/>
            <p:nvPr/>
          </p:nvSpPr>
          <p:spPr>
            <a:xfrm>
              <a:off x="3274441" y="4414964"/>
              <a:ext cx="981075" cy="59055"/>
            </a:xfrm>
            <a:custGeom>
              <a:avLst/>
              <a:gdLst/>
              <a:ahLst/>
              <a:cxnLst/>
              <a:rect l="l" t="t" r="r" b="b"/>
              <a:pathLst>
                <a:path w="981075" h="59054">
                  <a:moveTo>
                    <a:pt x="0" y="58737"/>
                  </a:moveTo>
                  <a:lnTo>
                    <a:pt x="981075" y="58737"/>
                  </a:lnTo>
                  <a:lnTo>
                    <a:pt x="981075" y="0"/>
                  </a:lnTo>
                  <a:lnTo>
                    <a:pt x="0" y="0"/>
                  </a:lnTo>
                  <a:lnTo>
                    <a:pt x="0" y="58737"/>
                  </a:lnTo>
                  <a:close/>
                </a:path>
              </a:pathLst>
            </a:custGeom>
            <a:ln w="12700">
              <a:solidFill>
                <a:srgbClr val="C0C0C0"/>
              </a:solidFill>
            </a:ln>
          </p:spPr>
          <p:txBody>
            <a:bodyPr wrap="square" lIns="0" tIns="0" rIns="0" bIns="0" rtlCol="0"/>
            <a:lstStyle/>
            <a:p>
              <a:endParaRPr/>
            </a:p>
          </p:txBody>
        </p:sp>
      </p:grpSp>
      <p:sp>
        <p:nvSpPr>
          <p:cNvPr id="64" name="object 64"/>
          <p:cNvSpPr txBox="1"/>
          <p:nvPr/>
        </p:nvSpPr>
        <p:spPr>
          <a:xfrm>
            <a:off x="3671697" y="4663822"/>
            <a:ext cx="1375410" cy="182101"/>
          </a:xfrm>
          <a:prstGeom prst="rect">
            <a:avLst/>
          </a:prstGeom>
        </p:spPr>
        <p:txBody>
          <a:bodyPr vert="horz" wrap="square" lIns="0" tIns="12700" rIns="0" bIns="0" rtlCol="0">
            <a:spAutoFit/>
          </a:bodyPr>
          <a:lstStyle/>
          <a:p>
            <a:pPr marL="12700">
              <a:spcBef>
                <a:spcPts val="100"/>
              </a:spcBef>
            </a:pPr>
            <a:r>
              <a:rPr sz="1100" b="1" spc="-35" dirty="0">
                <a:solidFill>
                  <a:srgbClr val="585858"/>
                </a:solidFill>
                <a:latin typeface="Trebuchet MS"/>
                <a:cs typeface="Trebuchet MS"/>
              </a:rPr>
              <a:t>[ </a:t>
            </a:r>
            <a:r>
              <a:rPr sz="1100" b="1" spc="-15" dirty="0">
                <a:solidFill>
                  <a:srgbClr val="585858"/>
                </a:solidFill>
                <a:latin typeface="Trebuchet MS"/>
                <a:cs typeface="Trebuchet MS"/>
              </a:rPr>
              <a:t>checks </a:t>
            </a:r>
            <a:r>
              <a:rPr sz="1100" b="1" spc="5" dirty="0">
                <a:solidFill>
                  <a:srgbClr val="585858"/>
                </a:solidFill>
                <a:latin typeface="Trebuchet MS"/>
                <a:cs typeface="Trebuchet MS"/>
              </a:rPr>
              <a:t>completed</a:t>
            </a:r>
            <a:r>
              <a:rPr sz="1100" b="1" spc="-130"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sp>
        <p:nvSpPr>
          <p:cNvPr id="65" name="object 65"/>
          <p:cNvSpPr txBox="1"/>
          <p:nvPr/>
        </p:nvSpPr>
        <p:spPr>
          <a:xfrm>
            <a:off x="5511801" y="4663822"/>
            <a:ext cx="1044575" cy="182101"/>
          </a:xfrm>
          <a:prstGeom prst="rect">
            <a:avLst/>
          </a:prstGeom>
        </p:spPr>
        <p:txBody>
          <a:bodyPr vert="horz" wrap="square" lIns="0" tIns="12700" rIns="0" bIns="0" rtlCol="0">
            <a:spAutoFit/>
          </a:bodyPr>
          <a:lstStyle/>
          <a:p>
            <a:pPr marL="12700">
              <a:spcBef>
                <a:spcPts val="100"/>
              </a:spcBef>
            </a:pPr>
            <a:r>
              <a:rPr sz="1100" b="1" spc="-35" dirty="0">
                <a:solidFill>
                  <a:srgbClr val="585858"/>
                </a:solidFill>
                <a:latin typeface="Trebuchet MS"/>
                <a:cs typeface="Trebuchet MS"/>
              </a:rPr>
              <a:t>[ </a:t>
            </a:r>
            <a:r>
              <a:rPr sz="1100" b="1" spc="-15" dirty="0">
                <a:solidFill>
                  <a:srgbClr val="585858"/>
                </a:solidFill>
                <a:latin typeface="Trebuchet MS"/>
                <a:cs typeface="Trebuchet MS"/>
              </a:rPr>
              <a:t>checks </a:t>
            </a:r>
            <a:r>
              <a:rPr sz="1100" b="1" spc="-5" dirty="0">
                <a:solidFill>
                  <a:srgbClr val="585858"/>
                </a:solidFill>
                <a:latin typeface="Trebuchet MS"/>
                <a:cs typeface="Trebuchet MS"/>
              </a:rPr>
              <a:t>failed</a:t>
            </a:r>
            <a:r>
              <a:rPr sz="1100" b="1" spc="-145"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sp>
        <p:nvSpPr>
          <p:cNvPr id="66" name="object 66"/>
          <p:cNvSpPr txBox="1"/>
          <p:nvPr/>
        </p:nvSpPr>
        <p:spPr>
          <a:xfrm>
            <a:off x="5829427" y="2594863"/>
            <a:ext cx="1079500" cy="182742"/>
          </a:xfrm>
          <a:prstGeom prst="rect">
            <a:avLst/>
          </a:prstGeom>
        </p:spPr>
        <p:txBody>
          <a:bodyPr vert="horz" wrap="square" lIns="0" tIns="13335" rIns="0" bIns="0" rtlCol="0">
            <a:spAutoFit/>
          </a:bodyPr>
          <a:lstStyle/>
          <a:p>
            <a:pPr marL="12700">
              <a:spcBef>
                <a:spcPts val="105"/>
              </a:spcBef>
            </a:pPr>
            <a:r>
              <a:rPr sz="1100" b="1" spc="-35" dirty="0">
                <a:solidFill>
                  <a:srgbClr val="585858"/>
                </a:solidFill>
                <a:latin typeface="Trebuchet MS"/>
                <a:cs typeface="Trebuchet MS"/>
              </a:rPr>
              <a:t>[ </a:t>
            </a:r>
            <a:r>
              <a:rPr sz="1100" b="1" spc="-20" dirty="0">
                <a:solidFill>
                  <a:srgbClr val="585858"/>
                </a:solidFill>
                <a:latin typeface="Trebuchet MS"/>
                <a:cs typeface="Trebuchet MS"/>
              </a:rPr>
              <a:t>delete </a:t>
            </a:r>
            <a:r>
              <a:rPr sz="1100" b="1" spc="-10" dirty="0">
                <a:solidFill>
                  <a:srgbClr val="585858"/>
                </a:solidFill>
                <a:latin typeface="Trebuchet MS"/>
                <a:cs typeface="Trebuchet MS"/>
              </a:rPr>
              <a:t>course</a:t>
            </a:r>
            <a:r>
              <a:rPr sz="1100" b="1" spc="-120"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grpSp>
        <p:nvGrpSpPr>
          <p:cNvPr id="67" name="object 67"/>
          <p:cNvGrpSpPr/>
          <p:nvPr/>
        </p:nvGrpSpPr>
        <p:grpSpPr>
          <a:xfrm>
            <a:off x="3353690" y="1659001"/>
            <a:ext cx="4438015" cy="5152390"/>
            <a:chOff x="1829689" y="1659001"/>
            <a:chExt cx="4438015" cy="5152390"/>
          </a:xfrm>
        </p:grpSpPr>
        <p:sp>
          <p:nvSpPr>
            <p:cNvPr id="68" name="object 68"/>
            <p:cNvSpPr/>
            <p:nvPr/>
          </p:nvSpPr>
          <p:spPr>
            <a:xfrm>
              <a:off x="1831213" y="2668777"/>
              <a:ext cx="4436110" cy="2292350"/>
            </a:xfrm>
            <a:custGeom>
              <a:avLst/>
              <a:gdLst/>
              <a:ahLst/>
              <a:cxnLst/>
              <a:rect l="l" t="t" r="r" b="b"/>
              <a:pathLst>
                <a:path w="4436110" h="2292350">
                  <a:moveTo>
                    <a:pt x="1548003" y="801624"/>
                  </a:moveTo>
                  <a:lnTo>
                    <a:pt x="1533436" y="781812"/>
                  </a:lnTo>
                  <a:lnTo>
                    <a:pt x="1491234" y="724408"/>
                  </a:lnTo>
                  <a:lnTo>
                    <a:pt x="1478178" y="749871"/>
                  </a:lnTo>
                  <a:lnTo>
                    <a:pt x="13081" y="0"/>
                  </a:lnTo>
                  <a:lnTo>
                    <a:pt x="0" y="25400"/>
                  </a:lnTo>
                  <a:lnTo>
                    <a:pt x="1465148" y="775296"/>
                  </a:lnTo>
                  <a:lnTo>
                    <a:pt x="1452105" y="800735"/>
                  </a:lnTo>
                  <a:lnTo>
                    <a:pt x="1548003" y="801624"/>
                  </a:lnTo>
                  <a:close/>
                </a:path>
                <a:path w="4436110" h="2292350">
                  <a:moveTo>
                    <a:pt x="4436110" y="2264283"/>
                  </a:moveTo>
                  <a:lnTo>
                    <a:pt x="2617190" y="1795157"/>
                  </a:lnTo>
                  <a:lnTo>
                    <a:pt x="2618117" y="1791589"/>
                  </a:lnTo>
                  <a:lnTo>
                    <a:pt x="2624328" y="1767459"/>
                  </a:lnTo>
                  <a:lnTo>
                    <a:pt x="2530729" y="1787525"/>
                  </a:lnTo>
                  <a:lnTo>
                    <a:pt x="2602992" y="1850390"/>
                  </a:lnTo>
                  <a:lnTo>
                    <a:pt x="2610104" y="1822729"/>
                  </a:lnTo>
                  <a:lnTo>
                    <a:pt x="4428871" y="2291842"/>
                  </a:lnTo>
                  <a:lnTo>
                    <a:pt x="4436110" y="2264283"/>
                  </a:lnTo>
                  <a:close/>
                </a:path>
              </a:pathLst>
            </a:custGeom>
            <a:solidFill>
              <a:srgbClr val="1EB8C1"/>
            </a:solidFill>
          </p:spPr>
          <p:txBody>
            <a:bodyPr wrap="square" lIns="0" tIns="0" rIns="0" bIns="0" rtlCol="0"/>
            <a:lstStyle/>
            <a:p>
              <a:endParaRPr/>
            </a:p>
          </p:txBody>
        </p:sp>
        <p:sp>
          <p:nvSpPr>
            <p:cNvPr id="69" name="object 69"/>
            <p:cNvSpPr/>
            <p:nvPr/>
          </p:nvSpPr>
          <p:spPr>
            <a:xfrm>
              <a:off x="3830955" y="2775838"/>
              <a:ext cx="1670685" cy="1620520"/>
            </a:xfrm>
            <a:custGeom>
              <a:avLst/>
              <a:gdLst/>
              <a:ahLst/>
              <a:cxnLst/>
              <a:rect l="l" t="t" r="r" b="b"/>
              <a:pathLst>
                <a:path w="1670685" h="1620520">
                  <a:moveTo>
                    <a:pt x="470535" y="880364"/>
                  </a:moveTo>
                  <a:lnTo>
                    <a:pt x="469226" y="877316"/>
                  </a:lnTo>
                  <a:lnTo>
                    <a:pt x="414655" y="749681"/>
                  </a:lnTo>
                  <a:lnTo>
                    <a:pt x="413258" y="746379"/>
                  </a:lnTo>
                  <a:lnTo>
                    <a:pt x="409575" y="744855"/>
                  </a:lnTo>
                  <a:lnTo>
                    <a:pt x="406400" y="746252"/>
                  </a:lnTo>
                  <a:lnTo>
                    <a:pt x="403098" y="747649"/>
                  </a:lnTo>
                  <a:lnTo>
                    <a:pt x="401574" y="751332"/>
                  </a:lnTo>
                  <a:lnTo>
                    <a:pt x="402971" y="754634"/>
                  </a:lnTo>
                  <a:lnTo>
                    <a:pt x="444677" y="852157"/>
                  </a:lnTo>
                  <a:lnTo>
                    <a:pt x="7747" y="513334"/>
                  </a:lnTo>
                  <a:lnTo>
                    <a:pt x="0" y="523367"/>
                  </a:lnTo>
                  <a:lnTo>
                    <a:pt x="436930" y="862291"/>
                  </a:lnTo>
                  <a:lnTo>
                    <a:pt x="328549" y="845693"/>
                  </a:lnTo>
                  <a:lnTo>
                    <a:pt x="325247" y="848106"/>
                  </a:lnTo>
                  <a:lnTo>
                    <a:pt x="324231" y="854964"/>
                  </a:lnTo>
                  <a:lnTo>
                    <a:pt x="326644" y="858266"/>
                  </a:lnTo>
                  <a:lnTo>
                    <a:pt x="470535" y="880364"/>
                  </a:lnTo>
                  <a:close/>
                </a:path>
                <a:path w="1670685" h="1620520">
                  <a:moveTo>
                    <a:pt x="508508" y="1289558"/>
                  </a:moveTo>
                  <a:lnTo>
                    <a:pt x="499364" y="1280795"/>
                  </a:lnTo>
                  <a:lnTo>
                    <a:pt x="200215" y="1588592"/>
                  </a:lnTo>
                  <a:lnTo>
                    <a:pt x="228727" y="1482852"/>
                  </a:lnTo>
                  <a:lnTo>
                    <a:pt x="226822" y="1479296"/>
                  </a:lnTo>
                  <a:lnTo>
                    <a:pt x="219964" y="1477518"/>
                  </a:lnTo>
                  <a:lnTo>
                    <a:pt x="216535" y="1479423"/>
                  </a:lnTo>
                  <a:lnTo>
                    <a:pt x="215646" y="1482852"/>
                  </a:lnTo>
                  <a:lnTo>
                    <a:pt x="178562" y="1620139"/>
                  </a:lnTo>
                  <a:lnTo>
                    <a:pt x="194983" y="1615186"/>
                  </a:lnTo>
                  <a:lnTo>
                    <a:pt x="318008" y="1578102"/>
                  </a:lnTo>
                  <a:lnTo>
                    <a:pt x="319913" y="1574546"/>
                  </a:lnTo>
                  <a:lnTo>
                    <a:pt x="318897" y="1571244"/>
                  </a:lnTo>
                  <a:lnTo>
                    <a:pt x="317881" y="1567815"/>
                  </a:lnTo>
                  <a:lnTo>
                    <a:pt x="314325" y="1565910"/>
                  </a:lnTo>
                  <a:lnTo>
                    <a:pt x="209245" y="1597583"/>
                  </a:lnTo>
                  <a:lnTo>
                    <a:pt x="508508" y="1289558"/>
                  </a:lnTo>
                  <a:close/>
                </a:path>
                <a:path w="1670685" h="1620520">
                  <a:moveTo>
                    <a:pt x="1670685" y="70739"/>
                  </a:moveTo>
                  <a:lnTo>
                    <a:pt x="1659267" y="64389"/>
                  </a:lnTo>
                  <a:lnTo>
                    <a:pt x="1546479" y="1651"/>
                  </a:lnTo>
                  <a:lnTo>
                    <a:pt x="1543431" y="0"/>
                  </a:lnTo>
                  <a:lnTo>
                    <a:pt x="1539494" y="1143"/>
                  </a:lnTo>
                  <a:lnTo>
                    <a:pt x="1537843" y="4191"/>
                  </a:lnTo>
                  <a:lnTo>
                    <a:pt x="1536065" y="7239"/>
                  </a:lnTo>
                  <a:lnTo>
                    <a:pt x="1537208" y="11049"/>
                  </a:lnTo>
                  <a:lnTo>
                    <a:pt x="1540256" y="12827"/>
                  </a:lnTo>
                  <a:lnTo>
                    <a:pt x="1633067" y="64389"/>
                  </a:lnTo>
                  <a:lnTo>
                    <a:pt x="99187" y="64389"/>
                  </a:lnTo>
                  <a:lnTo>
                    <a:pt x="99187" y="77089"/>
                  </a:lnTo>
                  <a:lnTo>
                    <a:pt x="1633067" y="77089"/>
                  </a:lnTo>
                  <a:lnTo>
                    <a:pt x="1540256" y="128651"/>
                  </a:lnTo>
                  <a:lnTo>
                    <a:pt x="1537208" y="130429"/>
                  </a:lnTo>
                  <a:lnTo>
                    <a:pt x="1536065" y="134239"/>
                  </a:lnTo>
                  <a:lnTo>
                    <a:pt x="1537843" y="137287"/>
                  </a:lnTo>
                  <a:lnTo>
                    <a:pt x="1539494" y="140335"/>
                  </a:lnTo>
                  <a:lnTo>
                    <a:pt x="1543431" y="141478"/>
                  </a:lnTo>
                  <a:lnTo>
                    <a:pt x="1546479" y="139827"/>
                  </a:lnTo>
                  <a:lnTo>
                    <a:pt x="1659267" y="77089"/>
                  </a:lnTo>
                  <a:lnTo>
                    <a:pt x="1670685" y="70739"/>
                  </a:lnTo>
                  <a:close/>
                </a:path>
              </a:pathLst>
            </a:custGeom>
            <a:solidFill>
              <a:srgbClr val="585858"/>
            </a:solidFill>
          </p:spPr>
          <p:txBody>
            <a:bodyPr wrap="square" lIns="0" tIns="0" rIns="0" bIns="0" rtlCol="0"/>
            <a:lstStyle/>
            <a:p>
              <a:endParaRPr/>
            </a:p>
          </p:txBody>
        </p:sp>
        <p:sp>
          <p:nvSpPr>
            <p:cNvPr id="70" name="object 70"/>
            <p:cNvSpPr/>
            <p:nvPr/>
          </p:nvSpPr>
          <p:spPr>
            <a:xfrm>
              <a:off x="1829689" y="2664841"/>
              <a:ext cx="2145030" cy="807085"/>
            </a:xfrm>
            <a:custGeom>
              <a:avLst/>
              <a:gdLst/>
              <a:ahLst/>
              <a:cxnLst/>
              <a:rect l="l" t="t" r="r" b="b"/>
              <a:pathLst>
                <a:path w="2145029" h="807085">
                  <a:moveTo>
                    <a:pt x="2059449" y="780070"/>
                  </a:moveTo>
                  <a:lnTo>
                    <a:pt x="2049652" y="806958"/>
                  </a:lnTo>
                  <a:lnTo>
                    <a:pt x="2144903" y="796036"/>
                  </a:lnTo>
                  <a:lnTo>
                    <a:pt x="2134438" y="784987"/>
                  </a:lnTo>
                  <a:lnTo>
                    <a:pt x="2072894" y="784987"/>
                  </a:lnTo>
                  <a:lnTo>
                    <a:pt x="2059449" y="780070"/>
                  </a:lnTo>
                  <a:close/>
                </a:path>
                <a:path w="2145029" h="807085">
                  <a:moveTo>
                    <a:pt x="2069215" y="753267"/>
                  </a:moveTo>
                  <a:lnTo>
                    <a:pt x="2059449" y="780070"/>
                  </a:lnTo>
                  <a:lnTo>
                    <a:pt x="2072894" y="784987"/>
                  </a:lnTo>
                  <a:lnTo>
                    <a:pt x="2082673" y="758189"/>
                  </a:lnTo>
                  <a:lnTo>
                    <a:pt x="2069215" y="753267"/>
                  </a:lnTo>
                  <a:close/>
                </a:path>
                <a:path w="2145029" h="807085">
                  <a:moveTo>
                    <a:pt x="2078989" y="726439"/>
                  </a:moveTo>
                  <a:lnTo>
                    <a:pt x="2069215" y="753267"/>
                  </a:lnTo>
                  <a:lnTo>
                    <a:pt x="2082673" y="758189"/>
                  </a:lnTo>
                  <a:lnTo>
                    <a:pt x="2072894" y="784987"/>
                  </a:lnTo>
                  <a:lnTo>
                    <a:pt x="2134438" y="784987"/>
                  </a:lnTo>
                  <a:lnTo>
                    <a:pt x="2078989" y="726439"/>
                  </a:lnTo>
                  <a:close/>
                </a:path>
                <a:path w="2145029" h="807085">
                  <a:moveTo>
                    <a:pt x="9779" y="0"/>
                  </a:moveTo>
                  <a:lnTo>
                    <a:pt x="0" y="26924"/>
                  </a:lnTo>
                  <a:lnTo>
                    <a:pt x="2059449" y="780070"/>
                  </a:lnTo>
                  <a:lnTo>
                    <a:pt x="2069215" y="753267"/>
                  </a:lnTo>
                  <a:lnTo>
                    <a:pt x="9779" y="0"/>
                  </a:lnTo>
                  <a:close/>
                </a:path>
              </a:pathLst>
            </a:custGeom>
            <a:solidFill>
              <a:srgbClr val="1EB8C1"/>
            </a:solidFill>
          </p:spPr>
          <p:txBody>
            <a:bodyPr wrap="square" lIns="0" tIns="0" rIns="0" bIns="0" rtlCol="0"/>
            <a:lstStyle/>
            <a:p>
              <a:endParaRPr/>
            </a:p>
          </p:txBody>
        </p:sp>
        <p:sp>
          <p:nvSpPr>
            <p:cNvPr id="71" name="object 71"/>
            <p:cNvSpPr/>
            <p:nvPr/>
          </p:nvSpPr>
          <p:spPr>
            <a:xfrm>
              <a:off x="6073267" y="3065653"/>
              <a:ext cx="0" cy="3667125"/>
            </a:xfrm>
            <a:custGeom>
              <a:avLst/>
              <a:gdLst/>
              <a:ahLst/>
              <a:cxnLst/>
              <a:rect l="l" t="t" r="r" b="b"/>
              <a:pathLst>
                <a:path h="3667125">
                  <a:moveTo>
                    <a:pt x="0" y="0"/>
                  </a:moveTo>
                  <a:lnTo>
                    <a:pt x="0" y="3667121"/>
                  </a:lnTo>
                </a:path>
              </a:pathLst>
            </a:custGeom>
            <a:ln w="12700">
              <a:solidFill>
                <a:srgbClr val="585858"/>
              </a:solidFill>
            </a:ln>
          </p:spPr>
          <p:txBody>
            <a:bodyPr wrap="square" lIns="0" tIns="0" rIns="0" bIns="0" rtlCol="0"/>
            <a:lstStyle/>
            <a:p>
              <a:endParaRPr/>
            </a:p>
          </p:txBody>
        </p:sp>
        <p:sp>
          <p:nvSpPr>
            <p:cNvPr id="72" name="object 72"/>
            <p:cNvSpPr/>
            <p:nvPr/>
          </p:nvSpPr>
          <p:spPr>
            <a:xfrm>
              <a:off x="3939540" y="6673456"/>
              <a:ext cx="2134235" cy="137795"/>
            </a:xfrm>
            <a:custGeom>
              <a:avLst/>
              <a:gdLst/>
              <a:ahLst/>
              <a:cxnLst/>
              <a:rect l="l" t="t" r="r" b="b"/>
              <a:pathLst>
                <a:path w="2134235" h="137795">
                  <a:moveTo>
                    <a:pt x="82676" y="0"/>
                  </a:moveTo>
                  <a:lnTo>
                    <a:pt x="0" y="68844"/>
                  </a:lnTo>
                  <a:lnTo>
                    <a:pt x="82676" y="137685"/>
                  </a:lnTo>
                  <a:lnTo>
                    <a:pt x="85725" y="137412"/>
                  </a:lnTo>
                  <a:lnTo>
                    <a:pt x="89026" y="133371"/>
                  </a:lnTo>
                  <a:lnTo>
                    <a:pt x="88773" y="130368"/>
                  </a:lnTo>
                  <a:lnTo>
                    <a:pt x="20649" y="73606"/>
                  </a:lnTo>
                  <a:lnTo>
                    <a:pt x="7493" y="73606"/>
                  </a:lnTo>
                  <a:lnTo>
                    <a:pt x="7493" y="64081"/>
                  </a:lnTo>
                  <a:lnTo>
                    <a:pt x="20647" y="64080"/>
                  </a:lnTo>
                  <a:lnTo>
                    <a:pt x="88773" y="7315"/>
                  </a:lnTo>
                  <a:lnTo>
                    <a:pt x="89026" y="4317"/>
                  </a:lnTo>
                  <a:lnTo>
                    <a:pt x="85725" y="279"/>
                  </a:lnTo>
                  <a:lnTo>
                    <a:pt x="82676" y="0"/>
                  </a:lnTo>
                  <a:close/>
                </a:path>
                <a:path w="2134235" h="137795">
                  <a:moveTo>
                    <a:pt x="20646" y="64081"/>
                  </a:moveTo>
                  <a:lnTo>
                    <a:pt x="7493" y="64081"/>
                  </a:lnTo>
                  <a:lnTo>
                    <a:pt x="7493" y="73606"/>
                  </a:lnTo>
                  <a:lnTo>
                    <a:pt x="20649" y="73606"/>
                  </a:lnTo>
                  <a:lnTo>
                    <a:pt x="19323" y="72501"/>
                  </a:lnTo>
                  <a:lnTo>
                    <a:pt x="10540" y="72501"/>
                  </a:lnTo>
                  <a:lnTo>
                    <a:pt x="10540" y="65184"/>
                  </a:lnTo>
                  <a:lnTo>
                    <a:pt x="19323" y="65184"/>
                  </a:lnTo>
                  <a:lnTo>
                    <a:pt x="20646" y="64081"/>
                  </a:lnTo>
                  <a:close/>
                </a:path>
                <a:path w="2134235" h="137795">
                  <a:moveTo>
                    <a:pt x="20649" y="73606"/>
                  </a:moveTo>
                  <a:lnTo>
                    <a:pt x="7493" y="73606"/>
                  </a:lnTo>
                  <a:lnTo>
                    <a:pt x="20649" y="73606"/>
                  </a:lnTo>
                  <a:close/>
                </a:path>
                <a:path w="2134235" h="137795">
                  <a:moveTo>
                    <a:pt x="2133727" y="64080"/>
                  </a:moveTo>
                  <a:lnTo>
                    <a:pt x="20646" y="64081"/>
                  </a:lnTo>
                  <a:lnTo>
                    <a:pt x="14932" y="68842"/>
                  </a:lnTo>
                  <a:lnTo>
                    <a:pt x="20649" y="73606"/>
                  </a:lnTo>
                  <a:lnTo>
                    <a:pt x="2133727" y="73605"/>
                  </a:lnTo>
                  <a:lnTo>
                    <a:pt x="2133727" y="64080"/>
                  </a:lnTo>
                  <a:close/>
                </a:path>
                <a:path w="2134235" h="137795">
                  <a:moveTo>
                    <a:pt x="10540" y="65184"/>
                  </a:moveTo>
                  <a:lnTo>
                    <a:pt x="10540" y="72501"/>
                  </a:lnTo>
                  <a:lnTo>
                    <a:pt x="14932" y="68842"/>
                  </a:lnTo>
                  <a:lnTo>
                    <a:pt x="10540" y="65184"/>
                  </a:lnTo>
                  <a:close/>
                </a:path>
                <a:path w="2134235" h="137795">
                  <a:moveTo>
                    <a:pt x="14932" y="68842"/>
                  </a:moveTo>
                  <a:lnTo>
                    <a:pt x="10540" y="72501"/>
                  </a:lnTo>
                  <a:lnTo>
                    <a:pt x="19323" y="72501"/>
                  </a:lnTo>
                  <a:lnTo>
                    <a:pt x="14932" y="68842"/>
                  </a:lnTo>
                  <a:close/>
                </a:path>
                <a:path w="2134235" h="137795">
                  <a:moveTo>
                    <a:pt x="19323" y="65184"/>
                  </a:moveTo>
                  <a:lnTo>
                    <a:pt x="10540" y="65184"/>
                  </a:lnTo>
                  <a:lnTo>
                    <a:pt x="14932" y="68842"/>
                  </a:lnTo>
                  <a:lnTo>
                    <a:pt x="19323" y="65184"/>
                  </a:lnTo>
                  <a:close/>
                </a:path>
              </a:pathLst>
            </a:custGeom>
            <a:solidFill>
              <a:srgbClr val="585858"/>
            </a:solidFill>
          </p:spPr>
          <p:txBody>
            <a:bodyPr wrap="square" lIns="0" tIns="0" rIns="0" bIns="0" rtlCol="0"/>
            <a:lstStyle/>
            <a:p>
              <a:endParaRPr/>
            </a:p>
          </p:txBody>
        </p:sp>
        <p:sp>
          <p:nvSpPr>
            <p:cNvPr id="73" name="object 73"/>
            <p:cNvSpPr/>
            <p:nvPr/>
          </p:nvSpPr>
          <p:spPr>
            <a:xfrm>
              <a:off x="2160016" y="1659000"/>
              <a:ext cx="1440180" cy="5131435"/>
            </a:xfrm>
            <a:custGeom>
              <a:avLst/>
              <a:gdLst/>
              <a:ahLst/>
              <a:cxnLst/>
              <a:rect l="l" t="t" r="r" b="b"/>
              <a:pathLst>
                <a:path w="1440179" h="5131434">
                  <a:moveTo>
                    <a:pt x="1219200" y="42672"/>
                  </a:moveTo>
                  <a:lnTo>
                    <a:pt x="1190574" y="28448"/>
                  </a:lnTo>
                  <a:lnTo>
                    <a:pt x="1133348" y="0"/>
                  </a:lnTo>
                  <a:lnTo>
                    <a:pt x="1133424" y="28486"/>
                  </a:lnTo>
                  <a:lnTo>
                    <a:pt x="0" y="31115"/>
                  </a:lnTo>
                  <a:lnTo>
                    <a:pt x="0" y="59690"/>
                  </a:lnTo>
                  <a:lnTo>
                    <a:pt x="1133513" y="57061"/>
                  </a:lnTo>
                  <a:lnTo>
                    <a:pt x="1133589" y="85725"/>
                  </a:lnTo>
                  <a:lnTo>
                    <a:pt x="1219200" y="42672"/>
                  </a:lnTo>
                  <a:close/>
                </a:path>
                <a:path w="1440179" h="5131434">
                  <a:moveTo>
                    <a:pt x="1439926" y="5088064"/>
                  </a:moveTo>
                  <a:lnTo>
                    <a:pt x="1411338" y="5073777"/>
                  </a:lnTo>
                  <a:lnTo>
                    <a:pt x="1354201" y="5045202"/>
                  </a:lnTo>
                  <a:lnTo>
                    <a:pt x="1354201" y="5073777"/>
                  </a:lnTo>
                  <a:lnTo>
                    <a:pt x="0" y="5073777"/>
                  </a:lnTo>
                  <a:lnTo>
                    <a:pt x="0" y="5102352"/>
                  </a:lnTo>
                  <a:lnTo>
                    <a:pt x="1354201" y="5102352"/>
                  </a:lnTo>
                  <a:lnTo>
                    <a:pt x="1354201" y="5130927"/>
                  </a:lnTo>
                  <a:lnTo>
                    <a:pt x="1439926" y="5088064"/>
                  </a:lnTo>
                  <a:close/>
                </a:path>
              </a:pathLst>
            </a:custGeom>
            <a:solidFill>
              <a:srgbClr val="1EB8C1"/>
            </a:solidFill>
          </p:spPr>
          <p:txBody>
            <a:bodyPr wrap="square" lIns="0" tIns="0" rIns="0" bIns="0" rtlCol="0"/>
            <a:lstStyle/>
            <a:p>
              <a:endParaRPr/>
            </a:p>
          </p:txBody>
        </p:sp>
      </p:grpSp>
      <p:sp>
        <p:nvSpPr>
          <p:cNvPr id="74" name="object 74"/>
          <p:cNvSpPr txBox="1"/>
          <p:nvPr/>
        </p:nvSpPr>
        <p:spPr>
          <a:xfrm>
            <a:off x="8887460" y="2029713"/>
            <a:ext cx="1334135" cy="258404"/>
          </a:xfrm>
          <a:prstGeom prst="rect">
            <a:avLst/>
          </a:prstGeom>
        </p:spPr>
        <p:txBody>
          <a:bodyPr vert="horz" wrap="square" lIns="0" tIns="12065" rIns="0" bIns="0" rtlCol="0">
            <a:spAutoFit/>
          </a:bodyPr>
          <a:lstStyle/>
          <a:p>
            <a:pPr marL="12700">
              <a:spcBef>
                <a:spcPts val="95"/>
              </a:spcBef>
            </a:pPr>
            <a:r>
              <a:rPr sz="1600" spc="20" dirty="0">
                <a:solidFill>
                  <a:srgbClr val="585858"/>
                </a:solidFill>
                <a:latin typeface="Arial"/>
                <a:cs typeface="Arial"/>
              </a:rPr>
              <a:t>Activity/Action</a:t>
            </a:r>
            <a:endParaRPr sz="1600">
              <a:latin typeface="Arial"/>
              <a:cs typeface="Arial"/>
            </a:endParaRPr>
          </a:p>
        </p:txBody>
      </p:sp>
      <p:sp>
        <p:nvSpPr>
          <p:cNvPr id="76" name="object 76"/>
          <p:cNvSpPr txBox="1"/>
          <p:nvPr/>
        </p:nvSpPr>
        <p:spPr>
          <a:xfrm>
            <a:off x="2337918" y="6553422"/>
            <a:ext cx="1123315" cy="274434"/>
          </a:xfrm>
          <a:prstGeom prst="rect">
            <a:avLst/>
          </a:prstGeom>
        </p:spPr>
        <p:txBody>
          <a:bodyPr vert="horz" wrap="square" lIns="0" tIns="27940" rIns="0" bIns="0" rtlCol="0">
            <a:spAutoFit/>
          </a:bodyPr>
          <a:lstStyle/>
          <a:p>
            <a:pPr marL="12700">
              <a:spcBef>
                <a:spcPts val="220"/>
              </a:spcBef>
            </a:pPr>
            <a:r>
              <a:rPr sz="1600" spc="-45" dirty="0">
                <a:solidFill>
                  <a:srgbClr val="585858"/>
                </a:solidFill>
                <a:latin typeface="Arial"/>
                <a:cs typeface="Arial"/>
              </a:rPr>
              <a:t>Final</a:t>
            </a:r>
            <a:r>
              <a:rPr sz="1600" spc="-80" dirty="0">
                <a:solidFill>
                  <a:srgbClr val="585858"/>
                </a:solidFill>
                <a:latin typeface="Arial"/>
                <a:cs typeface="Arial"/>
              </a:rPr>
              <a:t> </a:t>
            </a:r>
            <a:r>
              <a:rPr sz="1600" spc="5" dirty="0">
                <a:solidFill>
                  <a:srgbClr val="585858"/>
                </a:solidFill>
                <a:latin typeface="Arial"/>
                <a:cs typeface="Arial"/>
              </a:rPr>
              <a:t>activity</a:t>
            </a:r>
            <a:endParaRPr sz="1600">
              <a:latin typeface="Arial"/>
              <a:cs typeface="Arial"/>
            </a:endParaRPr>
          </a:p>
        </p:txBody>
      </p:sp>
      <p:sp>
        <p:nvSpPr>
          <p:cNvPr id="75" name="object 75"/>
          <p:cNvSpPr txBox="1"/>
          <p:nvPr/>
        </p:nvSpPr>
        <p:spPr>
          <a:xfrm>
            <a:off x="2336393" y="1560956"/>
            <a:ext cx="1195070" cy="258404"/>
          </a:xfrm>
          <a:prstGeom prst="rect">
            <a:avLst/>
          </a:prstGeom>
        </p:spPr>
        <p:txBody>
          <a:bodyPr vert="horz" wrap="square" lIns="0" tIns="12065" rIns="0" bIns="0" rtlCol="0">
            <a:spAutoFit/>
          </a:bodyPr>
          <a:lstStyle/>
          <a:p>
            <a:pPr marL="12700">
              <a:spcBef>
                <a:spcPts val="95"/>
              </a:spcBef>
            </a:pPr>
            <a:r>
              <a:rPr sz="1600" spc="10" dirty="0">
                <a:solidFill>
                  <a:srgbClr val="585858"/>
                </a:solidFill>
                <a:latin typeface="Arial"/>
                <a:cs typeface="Arial"/>
              </a:rPr>
              <a:t>Initial</a:t>
            </a:r>
            <a:r>
              <a:rPr sz="1600" spc="-80" dirty="0">
                <a:solidFill>
                  <a:srgbClr val="585858"/>
                </a:solidFill>
                <a:latin typeface="Arial"/>
                <a:cs typeface="Arial"/>
              </a:rPr>
              <a:t> </a:t>
            </a:r>
            <a:r>
              <a:rPr sz="1600" spc="5" dirty="0">
                <a:solidFill>
                  <a:srgbClr val="585858"/>
                </a:solidFill>
                <a:latin typeface="Arial"/>
                <a:cs typeface="Arial"/>
              </a:rPr>
              <a:t>activity</a:t>
            </a:r>
            <a:endParaRPr sz="1600">
              <a:latin typeface="Arial"/>
              <a:cs typeface="Arial"/>
            </a:endParaRPr>
          </a:p>
        </p:txBody>
      </p:sp>
      <p:sp>
        <p:nvSpPr>
          <p:cNvPr id="77" name="Oval Callout 76"/>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a:t>
            </a:r>
          </a:p>
        </p:txBody>
      </p:sp>
    </p:spTree>
    <p:extLst>
      <p:ext uri="{BB962C8B-B14F-4D97-AF65-F5344CB8AC3E}">
        <p14:creationId xmlns:p14="http://schemas.microsoft.com/office/powerpoint/2010/main" val="3627410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533400"/>
            <a:ext cx="5095240" cy="567463"/>
          </a:xfrm>
          <a:prstGeom prst="rect">
            <a:avLst/>
          </a:prstGeom>
        </p:spPr>
        <p:txBody>
          <a:bodyPr vert="horz" wrap="square" lIns="0" tIns="13335" rIns="0" bIns="0" rtlCol="0" anchor="t">
            <a:spAutoFit/>
          </a:bodyPr>
          <a:lstStyle/>
          <a:p>
            <a:pPr marL="12700">
              <a:spcBef>
                <a:spcPts val="105"/>
              </a:spcBef>
            </a:pPr>
            <a:r>
              <a:rPr spc="25" dirty="0"/>
              <a:t>Ví</a:t>
            </a:r>
            <a:r>
              <a:rPr spc="-320" dirty="0"/>
              <a:t> </a:t>
            </a:r>
            <a:r>
              <a:rPr spc="-50" dirty="0" err="1"/>
              <a:t>dụ</a:t>
            </a:r>
            <a:r>
              <a:rPr spc="-50" dirty="0"/>
              <a:t>:</a:t>
            </a:r>
            <a:endParaRPr spc="170" dirty="0"/>
          </a:p>
        </p:txBody>
      </p:sp>
      <p:pic>
        <p:nvPicPr>
          <p:cNvPr id="77" name="Picture 76"/>
          <p:cNvPicPr>
            <a:picLocks noChangeAspect="1"/>
          </p:cNvPicPr>
          <p:nvPr/>
        </p:nvPicPr>
        <p:blipFill>
          <a:blip r:embed="rId2"/>
          <a:stretch>
            <a:fillRect/>
          </a:stretch>
        </p:blipFill>
        <p:spPr>
          <a:xfrm>
            <a:off x="3190240" y="762000"/>
            <a:ext cx="6858000" cy="5456181"/>
          </a:xfrm>
          <a:prstGeom prst="rect">
            <a:avLst/>
          </a:prstGeom>
        </p:spPr>
      </p:pic>
      <p:sp>
        <p:nvSpPr>
          <p:cNvPr id="4" name="Oval Callout 3"/>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Phân</a:t>
            </a:r>
            <a:r>
              <a:rPr lang="en-US" dirty="0"/>
              <a:t> </a:t>
            </a:r>
            <a:r>
              <a:rPr lang="en-US" dirty="0" err="1"/>
              <a:t>tích</a:t>
            </a:r>
            <a:r>
              <a:rPr lang="en-US" dirty="0"/>
              <a:t>???</a:t>
            </a:r>
          </a:p>
        </p:txBody>
      </p:sp>
    </p:spTree>
    <p:extLst>
      <p:ext uri="{BB962C8B-B14F-4D97-AF65-F5344CB8AC3E}">
        <p14:creationId xmlns:p14="http://schemas.microsoft.com/office/powerpoint/2010/main" val="37094566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94</a:t>
            </a:fld>
            <a:endParaRPr sz="1400">
              <a:latin typeface="Verdana"/>
              <a:cs typeface="Verdana"/>
            </a:endParaRPr>
          </a:p>
        </p:txBody>
      </p:sp>
      <p:pic>
        <p:nvPicPr>
          <p:cNvPr id="3074" name="Picture 2" descr="Activity Diagram - Process 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384" y="896368"/>
            <a:ext cx="5181600" cy="561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7790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8" name="object 8"/>
          <p:cNvSpPr txBox="1">
            <a:spLocks noGrp="1"/>
          </p:cNvSpPr>
          <p:nvPr>
            <p:ph type="title"/>
          </p:nvPr>
        </p:nvSpPr>
        <p:spPr>
          <a:xfrm>
            <a:off x="2574443" y="730708"/>
            <a:ext cx="3474085" cy="567463"/>
          </a:xfrm>
          <a:prstGeom prst="rect">
            <a:avLst/>
          </a:prstGeom>
        </p:spPr>
        <p:txBody>
          <a:bodyPr vert="horz" wrap="square" lIns="0" tIns="13335" rIns="0" bIns="0" rtlCol="0" anchor="t">
            <a:spAutoFit/>
          </a:bodyPr>
          <a:lstStyle/>
          <a:p>
            <a:pPr marL="12700">
              <a:spcBef>
                <a:spcPts val="105"/>
              </a:spcBef>
            </a:pPr>
            <a:r>
              <a:rPr spc="90" dirty="0"/>
              <a:t>Gọi</a:t>
            </a:r>
            <a:r>
              <a:rPr spc="-350" dirty="0"/>
              <a:t> </a:t>
            </a:r>
            <a:r>
              <a:rPr spc="-50" dirty="0"/>
              <a:t>một</a:t>
            </a:r>
            <a:r>
              <a:rPr spc="-340" dirty="0"/>
              <a:t> </a:t>
            </a:r>
            <a:r>
              <a:rPr spc="-15" dirty="0"/>
              <a:t>AD</a:t>
            </a:r>
            <a:r>
              <a:rPr spc="-350" dirty="0"/>
              <a:t> </a:t>
            </a:r>
            <a:r>
              <a:rPr spc="204" dirty="0"/>
              <a:t>khác</a:t>
            </a:r>
          </a:p>
        </p:txBody>
      </p:sp>
      <p:sp>
        <p:nvSpPr>
          <p:cNvPr id="9" name="object 9"/>
          <p:cNvSpPr/>
          <p:nvPr/>
        </p:nvSpPr>
        <p:spPr>
          <a:xfrm>
            <a:off x="1828800" y="1524000"/>
            <a:ext cx="4438650" cy="47244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023846" y="2133600"/>
            <a:ext cx="4406153" cy="304800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95</a:t>
            </a:fld>
            <a:endParaRPr sz="1400">
              <a:latin typeface="Verdana"/>
              <a:cs typeface="Verdana"/>
            </a:endParaRPr>
          </a:p>
        </p:txBody>
      </p:sp>
    </p:spTree>
    <p:extLst>
      <p:ext uri="{BB962C8B-B14F-4D97-AF65-F5344CB8AC3E}">
        <p14:creationId xmlns:p14="http://schemas.microsoft.com/office/powerpoint/2010/main" val="21811139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96</a:t>
            </a:fld>
            <a:endParaRPr sz="1400">
              <a:latin typeface="Verdana"/>
              <a:cs typeface="Verdana"/>
            </a:endParaRPr>
          </a:p>
        </p:txBody>
      </p:sp>
      <p:pic>
        <p:nvPicPr>
          <p:cNvPr id="4098" name="Picture 2" descr="Activity Diagram - Student Enroll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1042415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52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97</a:t>
            </a:fld>
            <a:endParaRPr sz="1400">
              <a:latin typeface="Verdana"/>
              <a:cs typeface="Verdana"/>
            </a:endParaRPr>
          </a:p>
        </p:txBody>
      </p:sp>
      <p:pic>
        <p:nvPicPr>
          <p:cNvPr id="5122" name="Picture 2" descr="Activity Diagram - Use of Swiml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90870"/>
            <a:ext cx="10949216"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5090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7012305" cy="249491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10" dirty="0">
                <a:solidFill>
                  <a:srgbClr val="585858"/>
                </a:solidFill>
                <a:latin typeface="Arial"/>
                <a:cs typeface="Arial"/>
              </a:rPr>
              <a:t>chỉ </a:t>
            </a:r>
            <a:r>
              <a:rPr sz="2400" spc="65" dirty="0">
                <a:solidFill>
                  <a:srgbClr val="585858"/>
                </a:solidFill>
                <a:latin typeface="Arial"/>
                <a:cs typeface="Arial"/>
              </a:rPr>
              <a:t>mô </a:t>
            </a:r>
            <a:r>
              <a:rPr sz="2400" spc="15" dirty="0">
                <a:solidFill>
                  <a:srgbClr val="585858"/>
                </a:solidFill>
                <a:latin typeface="Arial"/>
                <a:cs typeface="Arial"/>
              </a:rPr>
              <a:t>tả điều </a:t>
            </a:r>
            <a:r>
              <a:rPr sz="2400" spc="-5" dirty="0">
                <a:solidFill>
                  <a:srgbClr val="585858"/>
                </a:solidFill>
                <a:latin typeface="Arial"/>
                <a:cs typeface="Arial"/>
              </a:rPr>
              <a:t>gì </a:t>
            </a:r>
            <a:r>
              <a:rPr sz="2400" spc="-85" dirty="0">
                <a:solidFill>
                  <a:srgbClr val="585858"/>
                </a:solidFill>
                <a:latin typeface="Arial"/>
                <a:cs typeface="Arial"/>
              </a:rPr>
              <a:t>xảy </a:t>
            </a:r>
            <a:r>
              <a:rPr sz="2400" spc="-40" dirty="0">
                <a:solidFill>
                  <a:srgbClr val="585858"/>
                </a:solidFill>
                <a:latin typeface="Arial"/>
                <a:cs typeface="Arial"/>
              </a:rPr>
              <a:t>ra</a:t>
            </a:r>
            <a:r>
              <a:rPr sz="2400" spc="-155" dirty="0">
                <a:solidFill>
                  <a:srgbClr val="585858"/>
                </a:solidFill>
                <a:latin typeface="Arial"/>
                <a:cs typeface="Arial"/>
              </a:rPr>
              <a:t> </a:t>
            </a:r>
            <a:r>
              <a:rPr sz="2400" spc="-90" dirty="0">
                <a:solidFill>
                  <a:srgbClr val="585858"/>
                </a:solidFill>
                <a:latin typeface="Arial"/>
                <a:cs typeface="Arial"/>
              </a:rPr>
              <a:t>chứ</a:t>
            </a:r>
            <a:endParaRPr sz="2400">
              <a:latin typeface="Arial"/>
              <a:cs typeface="Arial"/>
            </a:endParaRPr>
          </a:p>
          <a:p>
            <a:pPr marL="286385">
              <a:lnSpc>
                <a:spcPts val="2735"/>
              </a:lnSpc>
            </a:pPr>
            <a:r>
              <a:rPr sz="2400" spc="30" dirty="0">
                <a:solidFill>
                  <a:srgbClr val="585858"/>
                </a:solidFill>
                <a:latin typeface="Arial"/>
                <a:cs typeface="Arial"/>
              </a:rPr>
              <a:t>không </a:t>
            </a:r>
            <a:r>
              <a:rPr sz="2400" spc="65" dirty="0">
                <a:solidFill>
                  <a:srgbClr val="585858"/>
                </a:solidFill>
                <a:latin typeface="Arial"/>
                <a:cs typeface="Arial"/>
              </a:rPr>
              <a:t>mô </a:t>
            </a:r>
            <a:r>
              <a:rPr sz="2400" spc="15" dirty="0">
                <a:solidFill>
                  <a:srgbClr val="585858"/>
                </a:solidFill>
                <a:latin typeface="Arial"/>
                <a:cs typeface="Arial"/>
              </a:rPr>
              <a:t>tả </a:t>
            </a:r>
            <a:r>
              <a:rPr sz="2400" spc="-35" dirty="0">
                <a:solidFill>
                  <a:srgbClr val="585858"/>
                </a:solidFill>
                <a:latin typeface="Arial"/>
                <a:cs typeface="Arial"/>
              </a:rPr>
              <a:t>ai </a:t>
            </a:r>
            <a:r>
              <a:rPr sz="2400" spc="-5" dirty="0">
                <a:solidFill>
                  <a:srgbClr val="585858"/>
                </a:solidFill>
                <a:latin typeface="Arial"/>
                <a:cs typeface="Arial"/>
              </a:rPr>
              <a:t>làm</a:t>
            </a:r>
            <a:r>
              <a:rPr sz="2400" spc="-65" dirty="0">
                <a:solidFill>
                  <a:srgbClr val="585858"/>
                </a:solidFill>
                <a:latin typeface="Arial"/>
                <a:cs typeface="Arial"/>
              </a:rPr>
              <a:t> </a:t>
            </a:r>
            <a:r>
              <a:rPr sz="2400" spc="-5" dirty="0">
                <a:solidFill>
                  <a:srgbClr val="585858"/>
                </a:solidFill>
                <a:latin typeface="Arial"/>
                <a:cs typeface="Arial"/>
              </a:rPr>
              <a:t>gì</a:t>
            </a:r>
            <a:endParaRPr sz="2400">
              <a:latin typeface="Arial"/>
              <a:cs typeface="Arial"/>
            </a:endParaRPr>
          </a:p>
          <a:p>
            <a:pPr marL="286385" indent="-274320">
              <a:lnSpc>
                <a:spcPts val="2735"/>
              </a:lnSpc>
              <a:spcBef>
                <a:spcPts val="1515"/>
              </a:spcBef>
              <a:buChar char="•"/>
              <a:tabLst>
                <a:tab pos="286385" algn="l"/>
                <a:tab pos="287020" algn="l"/>
              </a:tabLst>
            </a:pPr>
            <a:r>
              <a:rPr sz="2400" dirty="0">
                <a:solidFill>
                  <a:srgbClr val="585858"/>
                </a:solidFill>
                <a:latin typeface="Arial"/>
                <a:cs typeface="Arial"/>
              </a:rPr>
              <a:t>Nếu </a:t>
            </a:r>
            <a:r>
              <a:rPr sz="2400" spc="40" dirty="0">
                <a:solidFill>
                  <a:srgbClr val="585858"/>
                </a:solidFill>
                <a:latin typeface="Arial"/>
                <a:cs typeface="Arial"/>
              </a:rPr>
              <a:t>muốn </a:t>
            </a:r>
            <a:r>
              <a:rPr sz="2400" spc="-10" dirty="0">
                <a:solidFill>
                  <a:srgbClr val="585858"/>
                </a:solidFill>
                <a:latin typeface="Arial"/>
                <a:cs typeface="Arial"/>
              </a:rPr>
              <a:t>chỉ </a:t>
            </a:r>
            <a:r>
              <a:rPr sz="2400" spc="-40" dirty="0">
                <a:solidFill>
                  <a:srgbClr val="585858"/>
                </a:solidFill>
                <a:latin typeface="Arial"/>
                <a:cs typeface="Arial"/>
              </a:rPr>
              <a:t>ra </a:t>
            </a:r>
            <a:r>
              <a:rPr sz="2400" spc="-35" dirty="0">
                <a:solidFill>
                  <a:srgbClr val="585858"/>
                </a:solidFill>
                <a:latin typeface="Arial"/>
                <a:cs typeface="Arial"/>
              </a:rPr>
              <a:t>ai </a:t>
            </a:r>
            <a:r>
              <a:rPr sz="2400" spc="-5" dirty="0">
                <a:solidFill>
                  <a:srgbClr val="585858"/>
                </a:solidFill>
                <a:latin typeface="Arial"/>
                <a:cs typeface="Arial"/>
              </a:rPr>
              <a:t>làm gì </a:t>
            </a:r>
            <a:r>
              <a:rPr sz="2400" spc="25" dirty="0">
                <a:solidFill>
                  <a:srgbClr val="585858"/>
                </a:solidFill>
                <a:latin typeface="Arial"/>
                <a:cs typeface="Arial"/>
              </a:rPr>
              <a:t>thì </a:t>
            </a:r>
            <a:r>
              <a:rPr sz="2400" spc="-10" dirty="0">
                <a:solidFill>
                  <a:srgbClr val="585858"/>
                </a:solidFill>
                <a:latin typeface="Arial"/>
                <a:cs typeface="Arial"/>
              </a:rPr>
              <a:t>có </a:t>
            </a:r>
            <a:r>
              <a:rPr sz="2400" spc="30" dirty="0">
                <a:solidFill>
                  <a:srgbClr val="585858"/>
                </a:solidFill>
                <a:latin typeface="Arial"/>
                <a:cs typeface="Arial"/>
              </a:rPr>
              <a:t>thể </a:t>
            </a:r>
            <a:r>
              <a:rPr sz="2400" dirty="0">
                <a:solidFill>
                  <a:srgbClr val="585858"/>
                </a:solidFill>
                <a:latin typeface="Arial"/>
                <a:cs typeface="Arial"/>
              </a:rPr>
              <a:t>phân</a:t>
            </a:r>
            <a:r>
              <a:rPr sz="2400" spc="10" dirty="0">
                <a:solidFill>
                  <a:srgbClr val="585858"/>
                </a:solidFill>
                <a:latin typeface="Arial"/>
                <a:cs typeface="Arial"/>
              </a:rPr>
              <a:t> </a:t>
            </a:r>
            <a:r>
              <a:rPr sz="2400" spc="-40" dirty="0">
                <a:solidFill>
                  <a:srgbClr val="585858"/>
                </a:solidFill>
                <a:latin typeface="Arial"/>
                <a:cs typeface="Arial"/>
              </a:rPr>
              <a:t>chia</a:t>
            </a:r>
            <a:endParaRPr sz="2400">
              <a:latin typeface="Arial"/>
              <a:cs typeface="Arial"/>
            </a:endParaRPr>
          </a:p>
          <a:p>
            <a:pPr marL="286385">
              <a:lnSpc>
                <a:spcPts val="2735"/>
              </a:lnSpc>
            </a:pPr>
            <a:r>
              <a:rPr sz="2400" spc="20" dirty="0">
                <a:solidFill>
                  <a:srgbClr val="585858"/>
                </a:solidFill>
                <a:latin typeface="Arial"/>
                <a:cs typeface="Arial"/>
              </a:rPr>
              <a:t>thành </a:t>
            </a:r>
            <a:r>
              <a:rPr sz="2400" spc="-105" dirty="0">
                <a:solidFill>
                  <a:srgbClr val="585858"/>
                </a:solidFill>
                <a:latin typeface="Arial"/>
                <a:cs typeface="Arial"/>
              </a:rPr>
              <a:t>các </a:t>
            </a:r>
            <a:r>
              <a:rPr sz="2400" dirty="0">
                <a:solidFill>
                  <a:srgbClr val="585858"/>
                </a:solidFill>
                <a:latin typeface="Arial"/>
                <a:cs typeface="Arial"/>
              </a:rPr>
              <a:t>phần bao </a:t>
            </a:r>
            <a:r>
              <a:rPr sz="2400" spc="70" dirty="0">
                <a:solidFill>
                  <a:srgbClr val="585858"/>
                </a:solidFill>
                <a:latin typeface="Arial"/>
                <a:cs typeface="Arial"/>
              </a:rPr>
              <a:t>gồm </a:t>
            </a:r>
            <a:r>
              <a:rPr sz="2400" spc="-105" dirty="0">
                <a:solidFill>
                  <a:srgbClr val="585858"/>
                </a:solidFill>
                <a:latin typeface="Arial"/>
                <a:cs typeface="Arial"/>
              </a:rPr>
              <a:t>các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75" dirty="0">
                <a:solidFill>
                  <a:srgbClr val="585858"/>
                </a:solidFill>
                <a:latin typeface="Arial"/>
                <a:cs typeface="Arial"/>
              </a:rPr>
              <a:t>do </a:t>
            </a:r>
            <a:r>
              <a:rPr sz="2400" spc="-35" dirty="0">
                <a:solidFill>
                  <a:srgbClr val="585858"/>
                </a:solidFill>
                <a:latin typeface="Arial"/>
                <a:cs typeface="Arial"/>
              </a:rPr>
              <a:t>ai</a:t>
            </a:r>
            <a:r>
              <a:rPr sz="2400" spc="-45" dirty="0">
                <a:solidFill>
                  <a:srgbClr val="585858"/>
                </a:solidFill>
                <a:latin typeface="Arial"/>
                <a:cs typeface="Arial"/>
              </a:rPr>
              <a:t> </a:t>
            </a:r>
            <a:r>
              <a:rPr sz="2400" spc="-5" dirty="0">
                <a:solidFill>
                  <a:srgbClr val="585858"/>
                </a:solidFill>
                <a:latin typeface="Arial"/>
                <a:cs typeface="Arial"/>
              </a:rPr>
              <a:t>làm</a:t>
            </a:r>
            <a:endParaRPr sz="2400">
              <a:latin typeface="Arial"/>
              <a:cs typeface="Arial"/>
            </a:endParaRPr>
          </a:p>
          <a:p>
            <a:pPr marL="286385" marR="113030" indent="-274320">
              <a:lnSpc>
                <a:spcPts val="2590"/>
              </a:lnSpc>
              <a:spcBef>
                <a:spcPts val="1840"/>
              </a:spcBef>
              <a:buChar char="•"/>
              <a:tabLst>
                <a:tab pos="286385" algn="l"/>
                <a:tab pos="287020" algn="l"/>
              </a:tabLst>
            </a:pPr>
            <a:r>
              <a:rPr sz="2400" spc="-95" dirty="0">
                <a:solidFill>
                  <a:srgbClr val="585858"/>
                </a:solidFill>
                <a:latin typeface="Arial"/>
                <a:cs typeface="Arial"/>
              </a:rPr>
              <a:t>Có </a:t>
            </a:r>
            <a:r>
              <a:rPr sz="2400" spc="30" dirty="0">
                <a:solidFill>
                  <a:srgbClr val="585858"/>
                </a:solidFill>
                <a:latin typeface="Arial"/>
                <a:cs typeface="Arial"/>
              </a:rPr>
              <a:t>thể </a:t>
            </a:r>
            <a:r>
              <a:rPr sz="2400" dirty="0">
                <a:solidFill>
                  <a:srgbClr val="585858"/>
                </a:solidFill>
                <a:latin typeface="Arial"/>
                <a:cs typeface="Arial"/>
              </a:rPr>
              <a:t>phân </a:t>
            </a:r>
            <a:r>
              <a:rPr sz="2400" spc="-40" dirty="0">
                <a:solidFill>
                  <a:srgbClr val="585858"/>
                </a:solidFill>
                <a:latin typeface="Arial"/>
                <a:cs typeface="Arial"/>
              </a:rPr>
              <a:t>chia </a:t>
            </a:r>
            <a:r>
              <a:rPr sz="2400" spc="40" dirty="0">
                <a:solidFill>
                  <a:srgbClr val="585858"/>
                </a:solidFill>
                <a:latin typeface="Arial"/>
                <a:cs typeface="Arial"/>
              </a:rPr>
              <a:t>theo </a:t>
            </a:r>
            <a:r>
              <a:rPr sz="2400" spc="90" dirty="0">
                <a:solidFill>
                  <a:srgbClr val="585858"/>
                </a:solidFill>
                <a:latin typeface="Arial"/>
                <a:cs typeface="Arial"/>
              </a:rPr>
              <a:t>một </a:t>
            </a:r>
            <a:r>
              <a:rPr sz="2400" spc="-20" dirty="0">
                <a:solidFill>
                  <a:srgbClr val="585858"/>
                </a:solidFill>
                <a:latin typeface="Arial"/>
                <a:cs typeface="Arial"/>
              </a:rPr>
              <a:t>chiều </a:t>
            </a:r>
            <a:r>
              <a:rPr sz="2400" spc="-15" dirty="0">
                <a:solidFill>
                  <a:srgbClr val="585858"/>
                </a:solidFill>
                <a:latin typeface="Arial"/>
                <a:cs typeface="Arial"/>
              </a:rPr>
              <a:t>(hàng </a:t>
            </a:r>
            <a:r>
              <a:rPr sz="2400" spc="-30" dirty="0">
                <a:solidFill>
                  <a:srgbClr val="585858"/>
                </a:solidFill>
                <a:latin typeface="Arial"/>
                <a:cs typeface="Arial"/>
              </a:rPr>
              <a:t>hoặc </a:t>
            </a:r>
            <a:r>
              <a:rPr sz="2400" spc="10" dirty="0">
                <a:solidFill>
                  <a:srgbClr val="585858"/>
                </a:solidFill>
                <a:latin typeface="Arial"/>
                <a:cs typeface="Arial"/>
              </a:rPr>
              <a:t>cột)  </a:t>
            </a:r>
            <a:r>
              <a:rPr sz="2400" spc="-30" dirty="0">
                <a:solidFill>
                  <a:srgbClr val="585858"/>
                </a:solidFill>
                <a:latin typeface="Arial"/>
                <a:cs typeface="Arial"/>
              </a:rPr>
              <a:t>hoặc </a:t>
            </a:r>
            <a:r>
              <a:rPr sz="2400" spc="-15" dirty="0">
                <a:solidFill>
                  <a:srgbClr val="585858"/>
                </a:solidFill>
                <a:latin typeface="Arial"/>
                <a:cs typeface="Arial"/>
              </a:rPr>
              <a:t>hai </a:t>
            </a:r>
            <a:r>
              <a:rPr sz="2400" spc="-20" dirty="0">
                <a:solidFill>
                  <a:srgbClr val="585858"/>
                </a:solidFill>
                <a:latin typeface="Arial"/>
                <a:cs typeface="Arial"/>
              </a:rPr>
              <a:t>chiều </a:t>
            </a:r>
            <a:r>
              <a:rPr sz="2400" spc="-95" dirty="0">
                <a:solidFill>
                  <a:srgbClr val="585858"/>
                </a:solidFill>
                <a:latin typeface="Arial"/>
                <a:cs typeface="Arial"/>
              </a:rPr>
              <a:t>(cả </a:t>
            </a:r>
            <a:r>
              <a:rPr sz="2400" dirty="0">
                <a:solidFill>
                  <a:srgbClr val="585858"/>
                </a:solidFill>
                <a:latin typeface="Arial"/>
                <a:cs typeface="Arial"/>
              </a:rPr>
              <a:t>hàng </a:t>
            </a:r>
            <a:r>
              <a:rPr sz="2400" spc="-85" dirty="0">
                <a:solidFill>
                  <a:srgbClr val="585858"/>
                </a:solidFill>
                <a:latin typeface="Arial"/>
                <a:cs typeface="Arial"/>
              </a:rPr>
              <a:t>và</a:t>
            </a:r>
            <a:r>
              <a:rPr sz="2400" spc="190" dirty="0">
                <a:solidFill>
                  <a:srgbClr val="585858"/>
                </a:solidFill>
                <a:latin typeface="Arial"/>
                <a:cs typeface="Arial"/>
              </a:rPr>
              <a:t> </a:t>
            </a:r>
            <a:r>
              <a:rPr sz="2400" spc="10" dirty="0">
                <a:solidFill>
                  <a:srgbClr val="585858"/>
                </a:solidFill>
                <a:latin typeface="Arial"/>
                <a:cs typeface="Arial"/>
              </a:rPr>
              <a:t>cột)</a:t>
            </a:r>
            <a:endParaRPr sz="24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98</a:t>
            </a:fld>
            <a:endParaRPr sz="1400">
              <a:latin typeface="Verdana"/>
              <a:cs typeface="Verdana"/>
            </a:endParaRPr>
          </a:p>
        </p:txBody>
      </p:sp>
      <p:sp>
        <p:nvSpPr>
          <p:cNvPr id="3" name="object 3"/>
          <p:cNvSpPr txBox="1">
            <a:spLocks noGrp="1"/>
          </p:cNvSpPr>
          <p:nvPr>
            <p:ph type="title"/>
          </p:nvPr>
        </p:nvSpPr>
        <p:spPr>
          <a:xfrm>
            <a:off x="2574442" y="730708"/>
            <a:ext cx="4286250" cy="567463"/>
          </a:xfrm>
          <a:prstGeom prst="rect">
            <a:avLst/>
          </a:prstGeom>
        </p:spPr>
        <p:txBody>
          <a:bodyPr vert="horz" wrap="square" lIns="0" tIns="13335" rIns="0" bIns="0" rtlCol="0" anchor="t">
            <a:spAutoFit/>
          </a:bodyPr>
          <a:lstStyle/>
          <a:p>
            <a:pPr marL="12700">
              <a:spcBef>
                <a:spcPts val="105"/>
              </a:spcBef>
            </a:pPr>
            <a:r>
              <a:rPr spc="140" dirty="0"/>
              <a:t>Phân </a:t>
            </a:r>
            <a:r>
              <a:rPr spc="225" dirty="0"/>
              <a:t>chia</a:t>
            </a:r>
            <a:r>
              <a:rPr spc="-855" dirty="0"/>
              <a:t> </a:t>
            </a:r>
            <a:r>
              <a:rPr spc="-35" dirty="0"/>
              <a:t>(Partition)</a:t>
            </a:r>
          </a:p>
        </p:txBody>
      </p:sp>
    </p:spTree>
    <p:extLst>
      <p:ext uri="{BB962C8B-B14F-4D97-AF65-F5344CB8AC3E}">
        <p14:creationId xmlns:p14="http://schemas.microsoft.com/office/powerpoint/2010/main" val="7565479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1F1F1"/>
          </a:solidFill>
        </p:spPr>
        <p:txBody>
          <a:bodyPr wrap="square" lIns="0" tIns="0" rIns="0" bIns="0" rtlCol="0"/>
          <a:lstStyle/>
          <a:p>
            <a:endParaRPr/>
          </a:p>
        </p:txBody>
      </p:sp>
      <p:sp>
        <p:nvSpPr>
          <p:cNvPr id="8" name="object 8"/>
          <p:cNvSpPr/>
          <p:nvPr/>
        </p:nvSpPr>
        <p:spPr>
          <a:xfrm>
            <a:off x="2819400" y="914400"/>
            <a:ext cx="4617720" cy="5568950"/>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136141" y="130555"/>
            <a:ext cx="3781425" cy="452120"/>
          </a:xfrm>
          <a:prstGeom prst="rect">
            <a:avLst/>
          </a:prstGeom>
        </p:spPr>
        <p:txBody>
          <a:bodyPr vert="horz" wrap="square" lIns="0" tIns="12065" rIns="0" bIns="0" rtlCol="0" anchor="t">
            <a:spAutoFit/>
          </a:bodyPr>
          <a:lstStyle/>
          <a:p>
            <a:pPr marL="12700">
              <a:spcBef>
                <a:spcPts val="95"/>
              </a:spcBef>
            </a:pPr>
            <a:r>
              <a:rPr sz="2800" spc="114" dirty="0">
                <a:solidFill>
                  <a:srgbClr val="585858"/>
                </a:solidFill>
              </a:rPr>
              <a:t>Phân</a:t>
            </a:r>
            <a:r>
              <a:rPr sz="2800" spc="-270" dirty="0">
                <a:solidFill>
                  <a:srgbClr val="585858"/>
                </a:solidFill>
              </a:rPr>
              <a:t> </a:t>
            </a:r>
            <a:r>
              <a:rPr sz="2800" spc="195" dirty="0">
                <a:solidFill>
                  <a:srgbClr val="585858"/>
                </a:solidFill>
              </a:rPr>
              <a:t>chia</a:t>
            </a:r>
            <a:r>
              <a:rPr sz="2800" spc="-295" dirty="0">
                <a:solidFill>
                  <a:srgbClr val="585858"/>
                </a:solidFill>
              </a:rPr>
              <a:t> </a:t>
            </a:r>
            <a:r>
              <a:rPr sz="2800" spc="-45" dirty="0">
                <a:solidFill>
                  <a:srgbClr val="585858"/>
                </a:solidFill>
              </a:rPr>
              <a:t>một</a:t>
            </a:r>
            <a:r>
              <a:rPr sz="2800" spc="-285" dirty="0">
                <a:solidFill>
                  <a:srgbClr val="585858"/>
                </a:solidFill>
              </a:rPr>
              <a:t> </a:t>
            </a:r>
            <a:r>
              <a:rPr sz="2800" spc="135" dirty="0">
                <a:solidFill>
                  <a:srgbClr val="585858"/>
                </a:solidFill>
              </a:rPr>
              <a:t>chiều</a:t>
            </a:r>
            <a:endParaRPr sz="2800"/>
          </a:p>
        </p:txBody>
      </p:sp>
    </p:spTree>
    <p:extLst>
      <p:ext uri="{BB962C8B-B14F-4D97-AF65-F5344CB8AC3E}">
        <p14:creationId xmlns:p14="http://schemas.microsoft.com/office/powerpoint/2010/main" val="10872394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ahoma"/>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6201</TotalTime>
  <Words>7904</Words>
  <Application>Microsoft Office PowerPoint</Application>
  <PresentationFormat>Widescreen</PresentationFormat>
  <Paragraphs>1195</Paragraphs>
  <Slides>167</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167</vt:i4>
      </vt:variant>
    </vt:vector>
  </HeadingPairs>
  <TitlesOfParts>
    <vt:vector size="181" baseType="lpstr">
      <vt:lpstr>Arial</vt:lpstr>
      <vt:lpstr>Calibri</vt:lpstr>
      <vt:lpstr>Georgia</vt:lpstr>
      <vt:lpstr>inherit</vt:lpstr>
      <vt:lpstr>Palladio Uralic</vt:lpstr>
      <vt:lpstr>Segoe UI</vt:lpstr>
      <vt:lpstr>Tahoma</vt:lpstr>
      <vt:lpstr>TeXGyrePagella</vt:lpstr>
      <vt:lpstr>Times New Roman</vt:lpstr>
      <vt:lpstr>Trebuchet MS</vt:lpstr>
      <vt:lpstr>Verdana</vt:lpstr>
      <vt:lpstr>Wingdings</vt:lpstr>
      <vt:lpstr>Wingdings 3</vt:lpstr>
      <vt:lpstr>Wisp</vt:lpstr>
      <vt:lpstr> NHẬP MÔN CÔNG NGHỆ PHẦN MỀM</vt:lpstr>
      <vt:lpstr>Giới thiệu chung về học phần</vt:lpstr>
      <vt:lpstr>Nội dung</vt:lpstr>
      <vt:lpstr>Câu hỏi ôn tập</vt:lpstr>
      <vt:lpstr>Câu hỏi ôn tập</vt:lpstr>
      <vt:lpstr>CHƯƠNG 2    CÁC KHÁI NIỆM CƠ BẢN VỀ HƯỚNG ĐỐI TƯỢNG VÀ CÁC BIỂU ĐỒ UML</vt:lpstr>
      <vt:lpstr>  PHÂN TÍCH, THIẾT KẾ  HƯỚNG ĐỐI TƯỢNG</vt:lpstr>
      <vt:lpstr>Câu hỏi</vt:lpstr>
      <vt:lpstr>Mô hình hóa</vt:lpstr>
      <vt:lpstr>Mô hình hóa</vt:lpstr>
      <vt:lpstr>UML</vt:lpstr>
      <vt:lpstr>UML</vt:lpstr>
      <vt:lpstr>UML</vt:lpstr>
      <vt:lpstr>UML</vt:lpstr>
      <vt:lpstr>UML</vt:lpstr>
      <vt:lpstr>PowerPoint Presentation</vt:lpstr>
      <vt:lpstr>UML</vt:lpstr>
      <vt:lpstr>Lịch sử phát triển</vt:lpstr>
      <vt:lpstr>Lịch sử phát triển của UML</vt:lpstr>
      <vt:lpstr>Lịch sử phát triển của UML</vt:lpstr>
      <vt:lpstr>Lịch sử phát triển của UML</vt:lpstr>
      <vt:lpstr>Lịch sử phát triển của UML</vt:lpstr>
      <vt:lpstr>Mục đích của PTTK Hướng đối tượng</vt:lpstr>
      <vt:lpstr>Các công cụ UML</vt:lpstr>
      <vt:lpstr>Các biểu đồ UML</vt:lpstr>
      <vt:lpstr>Các biểu đồ UML</vt:lpstr>
      <vt:lpstr>Các hướng nhìn (View)</vt:lpstr>
      <vt:lpstr>Các góc nhìn của UML</vt:lpstr>
      <vt:lpstr>Các góc nhìn của UML</vt:lpstr>
      <vt:lpstr>PowerPoint Presentation</vt:lpstr>
      <vt:lpstr>PowerPoint Presentation</vt:lpstr>
      <vt:lpstr>PowerPoint Presentation</vt:lpstr>
      <vt:lpstr>PowerPoint Presentation</vt:lpstr>
      <vt:lpstr>PowerPoint Presentation</vt:lpstr>
      <vt:lpstr>PowerPoint Presentation</vt:lpstr>
      <vt:lpstr>Mô hình hóa với UML</vt:lpstr>
      <vt:lpstr>Các biểu đồ UML</vt:lpstr>
      <vt:lpstr>  BIỂU ĐỒ USECASE</vt:lpstr>
      <vt:lpstr>Câu hỏi</vt:lpstr>
      <vt:lpstr>Tổng quan</vt:lpstr>
      <vt:lpstr>Tổng quan về biểu đồ use case</vt:lpstr>
      <vt:lpstr>Mục đích</vt:lpstr>
      <vt:lpstr>Mục đích</vt:lpstr>
      <vt:lpstr>Các thành phần chính</vt:lpstr>
      <vt:lpstr>Ví dụ</vt:lpstr>
      <vt:lpstr>Xác định tác nhân của hệ thống</vt:lpstr>
      <vt:lpstr>Các thành phần chính (tiếp)</vt:lpstr>
      <vt:lpstr>Xác định use case của hệ thống</vt:lpstr>
      <vt:lpstr>Những điều nên tránh khi tạo UC</vt:lpstr>
      <vt:lpstr>User Case</vt:lpstr>
      <vt:lpstr>User Case</vt:lpstr>
      <vt:lpstr>Các thành phần chính (tiếp)</vt:lpstr>
      <vt:lpstr>Giữa các actor</vt:lpstr>
      <vt:lpstr>Giữa actor với use case</vt:lpstr>
      <vt:lpstr>Giữa actor với use case (tiếp)</vt:lpstr>
      <vt:lpstr>Giữa các use case</vt:lpstr>
      <vt:lpstr>a. Quan hệ &lt;&lt;include&gt;&gt;</vt:lpstr>
      <vt:lpstr>a. Quan hệ &lt;&lt;include&gt;&gt;</vt:lpstr>
      <vt:lpstr>a. Quan hệ &lt;&lt;include&gt;&gt;</vt:lpstr>
      <vt:lpstr>a. Quan hệ &lt;&lt;include&gt;&gt; Lưu ý khi dùng include</vt:lpstr>
      <vt:lpstr>a. Quan hệ &lt;&lt;include&gt;&gt; Lưu ý khi dùng include</vt:lpstr>
      <vt:lpstr>a. Quan hệ &lt;&lt;include&gt;&gt; Lưu ý khi dùng include</vt:lpstr>
      <vt:lpstr>b. Quan hệ &lt;&lt;extend&gt;&gt;</vt:lpstr>
      <vt:lpstr>b. Quan hệ &lt;&lt;extend&gt;&gt;</vt:lpstr>
      <vt:lpstr>b. Quan hệ &lt;&lt;extend&gt;&gt;</vt:lpstr>
      <vt:lpstr>c. Quan hệ generalization</vt:lpstr>
      <vt:lpstr>c. Quan hệ generalization</vt:lpstr>
      <vt:lpstr>c. Quan hệ generalization</vt:lpstr>
      <vt:lpstr>Sai lầm phổ biến</vt:lpstr>
      <vt:lpstr>Sai lầm phổ biến</vt:lpstr>
      <vt:lpstr>Sai lầm phổ biến</vt:lpstr>
      <vt:lpstr>Sai lầm phổ biến</vt:lpstr>
      <vt:lpstr>Sai lầm phổ biến</vt:lpstr>
      <vt:lpstr>Sai lầm phổ biến</vt:lpstr>
      <vt:lpstr>Sai lầm phổ biến</vt:lpstr>
      <vt:lpstr>Ví dụ</vt:lpstr>
      <vt:lpstr>BÀI TẬP</vt:lpstr>
      <vt:lpstr>Đặc tả User case</vt:lpstr>
      <vt:lpstr>Đặc tả User case</vt:lpstr>
      <vt:lpstr>Đặc tả User case</vt:lpstr>
      <vt:lpstr>Đặc tả  User case</vt:lpstr>
      <vt:lpstr>Đặc tả  User case</vt:lpstr>
      <vt:lpstr>Đặc tả User case</vt:lpstr>
      <vt:lpstr>Đặc tả User case</vt:lpstr>
      <vt:lpstr>  BIỂU ĐỒ HOẠT ĐỘNG</vt:lpstr>
      <vt:lpstr>PowerPoint Presentation</vt:lpstr>
      <vt:lpstr>Biểu đồ hoạt động</vt:lpstr>
      <vt:lpstr>Biểu đồ hoạt động</vt:lpstr>
      <vt:lpstr>Biểu đồ hoạt động</vt:lpstr>
      <vt:lpstr>Biểu đồ hoạt động</vt:lpstr>
      <vt:lpstr>PowerPoint Presentation</vt:lpstr>
      <vt:lpstr>Ví dụ: Đăng ký khóa học</vt:lpstr>
      <vt:lpstr>Ví dụ:</vt:lpstr>
      <vt:lpstr>PowerPoint Presentation</vt:lpstr>
      <vt:lpstr>Gọi một AD khác</vt:lpstr>
      <vt:lpstr>PowerPoint Presentation</vt:lpstr>
      <vt:lpstr>PowerPoint Presentation</vt:lpstr>
      <vt:lpstr>Phân chia (Partition)</vt:lpstr>
      <vt:lpstr>Phân chia một chiều</vt:lpstr>
      <vt:lpstr>PowerPoint Presentation</vt:lpstr>
      <vt:lpstr>PowerPoint Presentation</vt:lpstr>
      <vt:lpstr>PowerPoint Presentation</vt:lpstr>
      <vt:lpstr>PowerPoint Presentation</vt:lpstr>
      <vt:lpstr>  BIỂU ĐỒ TƯƠNG TÁC</vt:lpstr>
      <vt:lpstr>Câu hỏi</vt:lpstr>
      <vt:lpstr>Các đối tượng cần phải cộng tác</vt:lpstr>
      <vt:lpstr>PowerPoint Presentation</vt:lpstr>
      <vt:lpstr>Ví dụ</vt:lpstr>
      <vt:lpstr>Thông điệp</vt:lpstr>
      <vt:lpstr>Biểu đồ tương tác</vt:lpstr>
      <vt:lpstr>Các biểu đồ tương tác</vt:lpstr>
      <vt:lpstr>Các biểu đồ tương tác (tiếp)</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trình tự</vt:lpstr>
      <vt:lpstr>Biểu đồ cộng tác</vt:lpstr>
      <vt:lpstr>Biểu đồ tuần tự</vt:lpstr>
      <vt:lpstr>Biểu đồ cộng tác</vt:lpstr>
      <vt:lpstr>Ví dụ</vt:lpstr>
      <vt:lpstr>Ví dụ</vt:lpstr>
      <vt:lpstr>Biểu đồ tuần tự và cộng tác</vt:lpstr>
      <vt:lpstr>Biểu đồ tuần tự và cộng tác</vt:lpstr>
      <vt:lpstr>  BIỂU ĐỒ LỚP</vt:lpstr>
      <vt:lpstr>Câu hỏi</vt:lpstr>
      <vt:lpstr>Biểu đồ lớp</vt:lpstr>
      <vt:lpstr>Lớp</vt:lpstr>
      <vt:lpstr>Biểu diễn thuộc tính</vt:lpstr>
      <vt:lpstr>Phạm vi truy cập</vt:lpstr>
      <vt:lpstr>Biểu đồ lớp</vt:lpstr>
      <vt:lpstr>Ví dụ</vt:lpstr>
      <vt:lpstr>Ví dụ</vt:lpstr>
      <vt:lpstr>Gói</vt:lpstr>
      <vt:lpstr>Ví dụ</vt:lpstr>
      <vt:lpstr>PowerPoint Presentation</vt:lpstr>
      <vt:lpstr>PowerPoint Presentation</vt:lpstr>
      <vt:lpstr>PowerPoint Presentation</vt:lpstr>
      <vt:lpstr>PowerPoint Presentation</vt:lpstr>
      <vt:lpstr>PowerPoint Presentation</vt:lpstr>
      <vt:lpstr>PowerPoint Presentation</vt:lpstr>
      <vt:lpstr>Tổng quát hóa (Generalization)</vt:lpstr>
      <vt:lpstr>  BIỂU ĐỒ THÀNH PHẦN</vt:lpstr>
      <vt:lpstr>Câu hỏi</vt:lpstr>
      <vt:lpstr>Biểu đồ thành phần</vt:lpstr>
      <vt:lpstr>Biểu đồ thành phần</vt:lpstr>
      <vt:lpstr>Biểu đồ thành phần</vt:lpstr>
      <vt:lpstr>Biểu đồ thành phần</vt:lpstr>
      <vt:lpstr>Biểu đồ thành phần</vt:lpstr>
      <vt:lpstr>Biểu đồ thành phần</vt:lpstr>
      <vt:lpstr>Biểu đồ thành phần</vt:lpstr>
      <vt:lpstr>  BIỂU ĐỒ TRIỂN KHAI</vt:lpstr>
      <vt:lpstr>Câu hỏi</vt:lpstr>
      <vt:lpstr>Biểu đồ triển khai</vt:lpstr>
      <vt:lpstr>Biểu đồ triển khai</vt:lpstr>
      <vt:lpstr>Biểu đồ triển khai</vt:lpstr>
      <vt:lpstr>Biểu đồ triển khai</vt:lpstr>
      <vt:lpstr>Biểu đồ triển khai</vt:lpstr>
      <vt:lpstr>Biểu đồ triển khai</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GIỚI THIỆU NGÔN NGỮ C</dc:title>
  <dc:creator>Tran Minh Thai</dc:creator>
  <cp:lastModifiedBy>Dao Ngov</cp:lastModifiedBy>
  <cp:revision>377</cp:revision>
  <dcterms:created xsi:type="dcterms:W3CDTF">2008-10-24T06:33:14Z</dcterms:created>
  <dcterms:modified xsi:type="dcterms:W3CDTF">2024-01-17T01:08:27Z</dcterms:modified>
</cp:coreProperties>
</file>