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2"/>
  </p:notesMasterIdLst>
  <p:sldIdLst>
    <p:sldId id="260" r:id="rId2"/>
    <p:sldId id="262" r:id="rId3"/>
    <p:sldId id="263" r:id="rId4"/>
    <p:sldId id="264" r:id="rId5"/>
    <p:sldId id="320" r:id="rId6"/>
    <p:sldId id="321" r:id="rId7"/>
    <p:sldId id="329" r:id="rId8"/>
    <p:sldId id="322" r:id="rId9"/>
    <p:sldId id="323" r:id="rId10"/>
    <p:sldId id="265" r:id="rId11"/>
    <p:sldId id="266" r:id="rId12"/>
    <p:sldId id="328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30" r:id="rId64"/>
    <p:sldId id="331" r:id="rId65"/>
    <p:sldId id="332" r:id="rId66"/>
    <p:sldId id="333" r:id="rId67"/>
    <p:sldId id="334" r:id="rId68"/>
    <p:sldId id="335" r:id="rId69"/>
    <p:sldId id="336" r:id="rId70"/>
    <p:sldId id="337" r:id="rId7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62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5B7EF-BBED-45FD-B001-98D653D129D5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24B3D1-421A-4BB9-9A1C-C8BEBF81B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6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4B3D1-421A-4BB9-9A1C-C8BEBF81BD2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955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5940" y="373126"/>
            <a:ext cx="807211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59740" y="3967040"/>
            <a:ext cx="8224519" cy="1332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357CA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jp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5250" y="6446837"/>
            <a:ext cx="8971280" cy="314325"/>
          </a:xfrm>
          <a:custGeom>
            <a:avLst/>
            <a:gdLst/>
            <a:ahLst/>
            <a:cxnLst/>
            <a:rect l="l" t="t" r="r" b="b"/>
            <a:pathLst>
              <a:path w="8971280" h="314325">
                <a:moveTo>
                  <a:pt x="0" y="0"/>
                </a:moveTo>
                <a:lnTo>
                  <a:pt x="6350" y="314325"/>
                </a:lnTo>
                <a:lnTo>
                  <a:pt x="8971026" y="314325"/>
                </a:lnTo>
                <a:lnTo>
                  <a:pt x="8963025" y="149225"/>
                </a:lnTo>
                <a:lnTo>
                  <a:pt x="2367026" y="149225"/>
                </a:lnTo>
                <a:lnTo>
                  <a:pt x="2132076" y="3175"/>
                </a:lnTo>
                <a:lnTo>
                  <a:pt x="0" y="0"/>
                </a:lnTo>
                <a:close/>
              </a:path>
            </a:pathLst>
          </a:custGeom>
          <a:solidFill>
            <a:srgbClr val="9BD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5250" y="6491287"/>
            <a:ext cx="8975725" cy="279400"/>
          </a:xfrm>
          <a:custGeom>
            <a:avLst/>
            <a:gdLst/>
            <a:ahLst/>
            <a:cxnLst/>
            <a:rect l="l" t="t" r="r" b="b"/>
            <a:pathLst>
              <a:path w="8975725" h="279400">
                <a:moveTo>
                  <a:pt x="0" y="0"/>
                </a:moveTo>
                <a:lnTo>
                  <a:pt x="0" y="279400"/>
                </a:lnTo>
                <a:lnTo>
                  <a:pt x="8975725" y="268287"/>
                </a:lnTo>
                <a:lnTo>
                  <a:pt x="8969375" y="150812"/>
                </a:lnTo>
                <a:lnTo>
                  <a:pt x="2347976" y="150812"/>
                </a:lnTo>
                <a:lnTo>
                  <a:pt x="2092198" y="4762"/>
                </a:lnTo>
                <a:lnTo>
                  <a:pt x="0" y="0"/>
                </a:lnTo>
                <a:close/>
              </a:path>
            </a:pathLst>
          </a:custGeom>
          <a:solidFill>
            <a:srgbClr val="357C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2075" y="98425"/>
            <a:ext cx="8956675" cy="1794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2075" y="307975"/>
            <a:ext cx="8955405" cy="938530"/>
          </a:xfrm>
          <a:custGeom>
            <a:avLst/>
            <a:gdLst/>
            <a:ahLst/>
            <a:cxnLst/>
            <a:rect l="l" t="t" r="r" b="b"/>
            <a:pathLst>
              <a:path w="8955405" h="938530">
                <a:moveTo>
                  <a:pt x="8955151" y="0"/>
                </a:moveTo>
                <a:lnTo>
                  <a:pt x="0" y="0"/>
                </a:lnTo>
                <a:lnTo>
                  <a:pt x="3289" y="830452"/>
                </a:lnTo>
                <a:lnTo>
                  <a:pt x="6705600" y="837438"/>
                </a:lnTo>
                <a:lnTo>
                  <a:pt x="6870065" y="931163"/>
                </a:lnTo>
                <a:lnTo>
                  <a:pt x="8955151" y="938276"/>
                </a:lnTo>
                <a:lnTo>
                  <a:pt x="8955151" y="0"/>
                </a:lnTo>
                <a:close/>
              </a:path>
            </a:pathLst>
          </a:custGeom>
          <a:solidFill>
            <a:srgbClr val="9BD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2075" y="306450"/>
            <a:ext cx="8955151" cy="8365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5250" y="6723062"/>
            <a:ext cx="8977630" cy="55880"/>
          </a:xfrm>
          <a:custGeom>
            <a:avLst/>
            <a:gdLst/>
            <a:ahLst/>
            <a:cxnLst/>
            <a:rect l="l" t="t" r="r" b="b"/>
            <a:pathLst>
              <a:path w="8977630" h="55879">
                <a:moveTo>
                  <a:pt x="8977376" y="0"/>
                </a:moveTo>
                <a:lnTo>
                  <a:pt x="0" y="0"/>
                </a:lnTo>
                <a:lnTo>
                  <a:pt x="0" y="55561"/>
                </a:lnTo>
                <a:lnTo>
                  <a:pt x="8977376" y="55561"/>
                </a:lnTo>
                <a:lnTo>
                  <a:pt x="8977376" y="0"/>
                </a:lnTo>
                <a:close/>
              </a:path>
            </a:pathLst>
          </a:custGeom>
          <a:solidFill>
            <a:srgbClr val="57BD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6896100" y="1047750"/>
            <a:ext cx="2155825" cy="52705"/>
          </a:xfrm>
          <a:custGeom>
            <a:avLst/>
            <a:gdLst/>
            <a:ahLst/>
            <a:cxnLst/>
            <a:rect l="l" t="t" r="r" b="b"/>
            <a:pathLst>
              <a:path w="2155825" h="52705">
                <a:moveTo>
                  <a:pt x="2155825" y="0"/>
                </a:moveTo>
                <a:lnTo>
                  <a:pt x="0" y="3175"/>
                </a:lnTo>
                <a:lnTo>
                  <a:pt x="95250" y="52450"/>
                </a:lnTo>
                <a:lnTo>
                  <a:pt x="2152650" y="50800"/>
                </a:lnTo>
                <a:lnTo>
                  <a:pt x="2155825" y="0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7019035" y="414401"/>
            <a:ext cx="548640" cy="5486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7632192" y="398018"/>
            <a:ext cx="548640" cy="5486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8253856" y="419734"/>
            <a:ext cx="548640" cy="54863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373126"/>
            <a:ext cx="348234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034" y="1410715"/>
            <a:ext cx="8075930" cy="3943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64042" y="6366249"/>
            <a:ext cx="216534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373126"/>
            <a:ext cx="1118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EBF6F9"/>
                </a:solidFill>
                <a:latin typeface="Arial"/>
                <a:cs typeface="Arial"/>
              </a:rPr>
              <a:t>Bài</a:t>
            </a:r>
            <a:r>
              <a:rPr sz="3600" b="1" spc="-100" dirty="0">
                <a:solidFill>
                  <a:srgbClr val="EBF6F9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EBF6F9"/>
                </a:solidFill>
                <a:latin typeface="Arial"/>
                <a:cs typeface="Arial"/>
              </a:rPr>
              <a:t>1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5400" y="1524000"/>
            <a:ext cx="7385430" cy="18716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03413" marR="5080" indent="-1903413" algn="ctr">
              <a:lnSpc>
                <a:spcPct val="15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06FC0"/>
                </a:solidFill>
                <a:latin typeface="Arial"/>
                <a:cs typeface="Arial"/>
              </a:rPr>
              <a:t>TỔNG QUAN VỀ </a:t>
            </a:r>
            <a:r>
              <a:rPr lang="en-US" sz="4000" b="1" spc="-340" dirty="0" smtClean="0">
                <a:solidFill>
                  <a:srgbClr val="006FC0"/>
                </a:solidFill>
                <a:latin typeface="Arial"/>
                <a:cs typeface="Arial"/>
              </a:rPr>
              <a:t>ĐẢM BẢO</a:t>
            </a:r>
          </a:p>
          <a:p>
            <a:pPr marL="1903413" marR="5080" indent="-1903413" algn="ctr">
              <a:lnSpc>
                <a:spcPct val="150000"/>
              </a:lnSpc>
              <a:spcBef>
                <a:spcPts val="95"/>
              </a:spcBef>
            </a:pPr>
            <a:r>
              <a:rPr lang="en-US" sz="4000" b="1" spc="-340" dirty="0" smtClean="0">
                <a:solidFill>
                  <a:srgbClr val="006FC0"/>
                </a:solidFill>
                <a:latin typeface="Arial"/>
                <a:cs typeface="Arial"/>
              </a:rPr>
              <a:t>CHẤT LƯỢNG </a:t>
            </a:r>
            <a:r>
              <a:rPr sz="4000" b="1" spc="-10" dirty="0" smtClean="0">
                <a:solidFill>
                  <a:srgbClr val="006FC0"/>
                </a:solidFill>
                <a:latin typeface="Arial"/>
                <a:cs typeface="Arial"/>
              </a:rPr>
              <a:t>PHẦN</a:t>
            </a:r>
            <a:r>
              <a:rPr sz="4000" b="1" spc="-5" dirty="0" smtClean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4000" b="1" spc="-10" dirty="0">
                <a:solidFill>
                  <a:srgbClr val="006FC0"/>
                </a:solidFill>
                <a:latin typeface="Arial"/>
                <a:cs typeface="Arial"/>
              </a:rPr>
              <a:t>MỀM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600" y="4114800"/>
            <a:ext cx="3388741" cy="182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534145" y="6366249"/>
            <a:ext cx="1466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1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1.1.1 Phần</a:t>
            </a:r>
            <a:r>
              <a:rPr spc="-60" dirty="0"/>
              <a:t> </a:t>
            </a:r>
            <a:r>
              <a:rPr spc="-5" dirty="0"/>
              <a:t>mềm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64042" y="6366249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10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140" y="917955"/>
            <a:ext cx="8630920" cy="548322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spc="-5" dirty="0">
                <a:latin typeface="Arial"/>
                <a:cs typeface="Arial"/>
              </a:rPr>
              <a:t>Đặc </a:t>
            </a:r>
            <a:r>
              <a:rPr sz="3000" b="1" dirty="0">
                <a:latin typeface="Arial"/>
                <a:cs typeface="Arial"/>
              </a:rPr>
              <a:t>trưng </a:t>
            </a:r>
            <a:r>
              <a:rPr sz="3000" b="1" spc="-5" dirty="0">
                <a:latin typeface="Arial"/>
                <a:cs typeface="Arial"/>
              </a:rPr>
              <a:t>của </a:t>
            </a:r>
            <a:r>
              <a:rPr sz="3000" b="1" dirty="0">
                <a:latin typeface="Arial"/>
                <a:cs typeface="Arial"/>
              </a:rPr>
              <a:t>phần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mềm:</a:t>
            </a:r>
            <a:endParaRPr sz="3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756920" algn="l"/>
              </a:tabLst>
            </a:pPr>
            <a:r>
              <a:rPr sz="2400" i="1" spc="-5" dirty="0">
                <a:latin typeface="Arial"/>
                <a:cs typeface="Arial"/>
              </a:rPr>
              <a:t>Có </a:t>
            </a:r>
            <a:r>
              <a:rPr sz="2400" i="1" dirty="0">
                <a:latin typeface="Arial"/>
                <a:cs typeface="Arial"/>
              </a:rPr>
              <a:t>tính </a:t>
            </a:r>
            <a:r>
              <a:rPr sz="2400" i="1" spc="-5" dirty="0">
                <a:latin typeface="Arial"/>
                <a:cs typeface="Arial"/>
              </a:rPr>
              <a:t>phức </a:t>
            </a:r>
            <a:r>
              <a:rPr sz="2400" i="1" dirty="0">
                <a:latin typeface="Arial"/>
                <a:cs typeface="Arial"/>
              </a:rPr>
              <a:t>tạp cao và </a:t>
            </a:r>
            <a:r>
              <a:rPr sz="2400" i="1" spc="-5" dirty="0">
                <a:latin typeface="Arial"/>
                <a:cs typeface="Arial"/>
              </a:rPr>
              <a:t>luôn </a:t>
            </a:r>
            <a:r>
              <a:rPr sz="2400" i="1" dirty="0">
                <a:latin typeface="Arial"/>
                <a:cs typeface="Arial"/>
              </a:rPr>
              <a:t>thay</a:t>
            </a:r>
            <a:r>
              <a:rPr sz="2400" i="1" spc="-2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đổi.</a:t>
            </a:r>
            <a:endParaRPr sz="24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Phần </a:t>
            </a:r>
            <a:r>
              <a:rPr sz="2400" dirty="0">
                <a:latin typeface="Arial"/>
                <a:cs typeface="Arial"/>
              </a:rPr>
              <a:t>mềm </a:t>
            </a:r>
            <a:r>
              <a:rPr sz="2400" spc="-5" dirty="0">
                <a:latin typeface="Arial"/>
                <a:cs typeface="Arial"/>
              </a:rPr>
              <a:t>là </a:t>
            </a:r>
            <a:r>
              <a:rPr sz="2400" dirty="0">
                <a:latin typeface="Arial"/>
                <a:cs typeface="Arial"/>
              </a:rPr>
              <a:t>một </a:t>
            </a:r>
            <a:r>
              <a:rPr sz="2400" spc="-5" dirty="0">
                <a:latin typeface="Arial"/>
                <a:cs typeface="Arial"/>
              </a:rPr>
              <a:t>hệ </a:t>
            </a:r>
            <a:r>
              <a:rPr sz="2400" dirty="0">
                <a:latin typeface="Arial"/>
                <a:cs typeface="Arial"/>
              </a:rPr>
              <a:t>thống </a:t>
            </a:r>
            <a:r>
              <a:rPr sz="2400" spc="-5" dirty="0">
                <a:latin typeface="Arial"/>
                <a:cs typeface="Arial"/>
              </a:rPr>
              <a:t>logic </a:t>
            </a:r>
            <a:r>
              <a:rPr sz="2400" dirty="0">
                <a:latin typeface="Arial"/>
                <a:cs typeface="Arial"/>
              </a:rPr>
              <a:t>với </a:t>
            </a:r>
            <a:r>
              <a:rPr sz="2400" spc="-5" dirty="0">
                <a:latin typeface="Arial"/>
                <a:cs typeface="Arial"/>
              </a:rPr>
              <a:t>nhiều </a:t>
            </a:r>
            <a:r>
              <a:rPr sz="2400" dirty="0">
                <a:latin typeface="Arial"/>
                <a:cs typeface="Arial"/>
              </a:rPr>
              <a:t>khái </a:t>
            </a:r>
            <a:r>
              <a:rPr sz="2400" spc="-5" dirty="0">
                <a:latin typeface="Arial"/>
                <a:cs typeface="Arial"/>
              </a:rPr>
              <a:t>niệm </a:t>
            </a:r>
            <a:r>
              <a:rPr sz="2400" dirty="0">
                <a:latin typeface="Arial"/>
                <a:cs typeface="Arial"/>
              </a:rPr>
              <a:t>và  các </a:t>
            </a:r>
            <a:r>
              <a:rPr sz="2400" spc="-5" dirty="0">
                <a:latin typeface="Arial"/>
                <a:cs typeface="Arial"/>
              </a:rPr>
              <a:t>mối </a:t>
            </a:r>
            <a:r>
              <a:rPr sz="2400" spc="-10" dirty="0">
                <a:latin typeface="Arial"/>
                <a:cs typeface="Arial"/>
              </a:rPr>
              <a:t>liên </a:t>
            </a:r>
            <a:r>
              <a:rPr sz="2400" spc="-5" dirty="0">
                <a:latin typeface="Arial"/>
                <a:cs typeface="Arial"/>
              </a:rPr>
              <a:t>hệ logic </a:t>
            </a:r>
            <a:r>
              <a:rPr sz="2400" dirty="0">
                <a:latin typeface="Arial"/>
                <a:cs typeface="Arial"/>
              </a:rPr>
              <a:t>khác </a:t>
            </a:r>
            <a:r>
              <a:rPr sz="2400" spc="-5" dirty="0">
                <a:latin typeface="Arial"/>
                <a:cs typeface="Arial"/>
              </a:rPr>
              <a:t>nhau </a:t>
            </a:r>
            <a:r>
              <a:rPr sz="2400" dirty="0">
                <a:latin typeface="Arial"/>
                <a:cs typeface="Arial"/>
              </a:rPr>
              <a:t>=&gt; mỗi </a:t>
            </a:r>
            <a:r>
              <a:rPr sz="2400" spc="-5" dirty="0">
                <a:latin typeface="Arial"/>
                <a:cs typeface="Arial"/>
              </a:rPr>
              <a:t>một vòng lặp </a:t>
            </a:r>
            <a:r>
              <a:rPr sz="2400" dirty="0">
                <a:latin typeface="Arial"/>
                <a:cs typeface="Arial"/>
              </a:rPr>
              <a:t>với  một </a:t>
            </a:r>
            <a:r>
              <a:rPr sz="2400" spc="-5" dirty="0">
                <a:latin typeface="Arial"/>
                <a:cs typeface="Arial"/>
              </a:rPr>
              <a:t>giá </a:t>
            </a:r>
            <a:r>
              <a:rPr sz="2400" dirty="0">
                <a:latin typeface="Arial"/>
                <a:cs typeface="Arial"/>
              </a:rPr>
              <a:t>trị khác </a:t>
            </a:r>
            <a:r>
              <a:rPr sz="2400" spc="-5" dirty="0">
                <a:latin typeface="Arial"/>
                <a:cs typeface="Arial"/>
              </a:rPr>
              <a:t>nhau là </a:t>
            </a:r>
            <a:r>
              <a:rPr sz="2400" dirty="0">
                <a:latin typeface="Arial"/>
                <a:cs typeface="Arial"/>
              </a:rPr>
              <a:t>cơ </a:t>
            </a:r>
            <a:r>
              <a:rPr sz="2400" spc="-5" dirty="0">
                <a:latin typeface="Arial"/>
                <a:cs typeface="Arial"/>
              </a:rPr>
              <a:t>hội để </a:t>
            </a:r>
            <a:r>
              <a:rPr sz="2400" spc="30" dirty="0">
                <a:latin typeface="Arial"/>
                <a:cs typeface="Arial"/>
              </a:rPr>
              <a:t>tìm </a:t>
            </a:r>
            <a:r>
              <a:rPr sz="2400" dirty="0">
                <a:latin typeface="Arial"/>
                <a:cs typeface="Arial"/>
              </a:rPr>
              <a:t>ra </a:t>
            </a:r>
            <a:r>
              <a:rPr sz="2400" spc="-5" dirty="0">
                <a:latin typeface="Arial"/>
                <a:cs typeface="Arial"/>
              </a:rPr>
              <a:t>lỗi </a:t>
            </a:r>
            <a:r>
              <a:rPr sz="2400" dirty="0">
                <a:latin typeface="Arial"/>
                <a:cs typeface="Arial"/>
              </a:rPr>
              <a:t>của </a:t>
            </a:r>
            <a:r>
              <a:rPr sz="2400" spc="-5" dirty="0">
                <a:latin typeface="Arial"/>
                <a:cs typeface="Arial"/>
              </a:rPr>
              <a:t>phần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mềm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Thay đổi </a:t>
            </a:r>
            <a:r>
              <a:rPr sz="2400" dirty="0">
                <a:latin typeface="Arial"/>
                <a:cs typeface="Arial"/>
              </a:rPr>
              <a:t>theo </a:t>
            </a:r>
            <a:r>
              <a:rPr sz="2400" spc="-5" dirty="0">
                <a:latin typeface="Arial"/>
                <a:cs typeface="Arial"/>
              </a:rPr>
              <a:t>nhu </a:t>
            </a:r>
            <a:r>
              <a:rPr sz="2400" dirty="0">
                <a:latin typeface="Arial"/>
                <a:cs typeface="Arial"/>
              </a:rPr>
              <a:t>cầu của </a:t>
            </a:r>
            <a:r>
              <a:rPr sz="2400" spc="-5" dirty="0">
                <a:latin typeface="Arial"/>
                <a:cs typeface="Arial"/>
              </a:rPr>
              <a:t>người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dùng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Thay đổi để đáp ứng </a:t>
            </a:r>
            <a:r>
              <a:rPr sz="2400" dirty="0">
                <a:latin typeface="Arial"/>
                <a:cs typeface="Arial"/>
              </a:rPr>
              <a:t>môi trường vận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hành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Phần </a:t>
            </a:r>
            <a:r>
              <a:rPr sz="2400" dirty="0">
                <a:latin typeface="Arial"/>
                <a:cs typeface="Arial"/>
              </a:rPr>
              <a:t>mềm </a:t>
            </a:r>
            <a:r>
              <a:rPr sz="2400" spc="-10" dirty="0">
                <a:latin typeface="Arial"/>
                <a:cs typeface="Arial"/>
              </a:rPr>
              <a:t>không </a:t>
            </a:r>
            <a:r>
              <a:rPr sz="2400" spc="20" dirty="0">
                <a:latin typeface="Arial"/>
                <a:cs typeface="Arial"/>
              </a:rPr>
              <a:t>nhìn </a:t>
            </a:r>
            <a:r>
              <a:rPr sz="2400" dirty="0">
                <a:latin typeface="Arial"/>
                <a:cs typeface="Arial"/>
              </a:rPr>
              <a:t>thấy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được</a:t>
            </a:r>
            <a:endParaRPr sz="2400">
              <a:latin typeface="Arial"/>
              <a:cs typeface="Arial"/>
            </a:endParaRPr>
          </a:p>
          <a:p>
            <a:pPr marL="756285" marR="91440" lvl="1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Phần </a:t>
            </a:r>
            <a:r>
              <a:rPr sz="2400" dirty="0">
                <a:latin typeface="Arial"/>
                <a:cs typeface="Arial"/>
              </a:rPr>
              <a:t>mềm </a:t>
            </a:r>
            <a:r>
              <a:rPr sz="2400" spc="-10" dirty="0">
                <a:latin typeface="Arial"/>
                <a:cs typeface="Arial"/>
              </a:rPr>
              <a:t>không </a:t>
            </a:r>
            <a:r>
              <a:rPr sz="2400" spc="20" dirty="0">
                <a:latin typeface="Arial"/>
                <a:cs typeface="Arial"/>
              </a:rPr>
              <a:t>nhìn </a:t>
            </a:r>
            <a:r>
              <a:rPr sz="2400" dirty="0">
                <a:latin typeface="Arial"/>
                <a:cs typeface="Arial"/>
              </a:rPr>
              <a:t>thấy </a:t>
            </a:r>
            <a:r>
              <a:rPr sz="2400" spc="-5" dirty="0">
                <a:latin typeface="Arial"/>
                <a:cs typeface="Arial"/>
              </a:rPr>
              <a:t>được </a:t>
            </a:r>
            <a:r>
              <a:rPr sz="2400" dirty="0">
                <a:latin typeface="Arial"/>
                <a:cs typeface="Arial"/>
              </a:rPr>
              <a:t>mà chỉ có </a:t>
            </a:r>
            <a:r>
              <a:rPr sz="2400" spc="-5" dirty="0">
                <a:latin typeface="Arial"/>
                <a:cs typeface="Arial"/>
              </a:rPr>
              <a:t>thể nhận biết  qua </a:t>
            </a:r>
            <a:r>
              <a:rPr sz="2400" dirty="0">
                <a:latin typeface="Arial"/>
                <a:cs typeface="Arial"/>
              </a:rPr>
              <a:t>sự mô tả từ </a:t>
            </a:r>
            <a:r>
              <a:rPr sz="2400" spc="-5" dirty="0">
                <a:latin typeface="Arial"/>
                <a:cs typeface="Arial"/>
              </a:rPr>
              <a:t>những </a:t>
            </a:r>
            <a:r>
              <a:rPr sz="2400" dirty="0">
                <a:latin typeface="Arial"/>
                <a:cs typeface="Arial"/>
              </a:rPr>
              <a:t>khía </a:t>
            </a:r>
            <a:r>
              <a:rPr sz="2400" spc="-5" dirty="0">
                <a:latin typeface="Arial"/>
                <a:cs typeface="Arial"/>
              </a:rPr>
              <a:t>cạnh </a:t>
            </a:r>
            <a:r>
              <a:rPr sz="2400" dirty="0">
                <a:latin typeface="Arial"/>
                <a:cs typeface="Arial"/>
              </a:rPr>
              <a:t>khác </a:t>
            </a:r>
            <a:r>
              <a:rPr sz="2400" spc="-5" dirty="0">
                <a:latin typeface="Arial"/>
                <a:cs typeface="Arial"/>
              </a:rPr>
              <a:t>nhau </a:t>
            </a:r>
            <a:r>
              <a:rPr sz="2400" dirty="0">
                <a:latin typeface="Arial"/>
                <a:cs typeface="Arial"/>
              </a:rPr>
              <a:t>(sơ </a:t>
            </a:r>
            <a:r>
              <a:rPr sz="2400" spc="-5" dirty="0">
                <a:latin typeface="Arial"/>
                <a:cs typeface="Arial"/>
              </a:rPr>
              <a:t>đồ điều  khiển, </a:t>
            </a:r>
            <a:r>
              <a:rPr sz="2400" dirty="0">
                <a:latin typeface="Arial"/>
                <a:cs typeface="Arial"/>
              </a:rPr>
              <a:t>mô </a:t>
            </a:r>
            <a:r>
              <a:rPr sz="2400" spc="20" dirty="0">
                <a:latin typeface="Arial"/>
                <a:cs typeface="Arial"/>
              </a:rPr>
              <a:t>hình </a:t>
            </a:r>
            <a:r>
              <a:rPr sz="2400" spc="-5" dirty="0">
                <a:latin typeface="Arial"/>
                <a:cs typeface="Arial"/>
              </a:rPr>
              <a:t>luồng dữ liệu, </a:t>
            </a:r>
            <a:r>
              <a:rPr sz="2400" dirty="0">
                <a:latin typeface="Arial"/>
                <a:cs typeface="Arial"/>
              </a:rPr>
              <a:t>mô </a:t>
            </a:r>
            <a:r>
              <a:rPr sz="2400" spc="20" dirty="0">
                <a:latin typeface="Arial"/>
                <a:cs typeface="Arial"/>
              </a:rPr>
              <a:t>hình </a:t>
            </a:r>
            <a:r>
              <a:rPr sz="2400" dirty="0">
                <a:latin typeface="Arial"/>
                <a:cs typeface="Arial"/>
              </a:rPr>
              <a:t>tương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tác…)</a:t>
            </a:r>
            <a:endParaRPr sz="2400">
              <a:latin typeface="Arial"/>
              <a:cs typeface="Arial"/>
            </a:endParaRPr>
          </a:p>
          <a:p>
            <a:pPr marL="756285" marR="7175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Do đặc trưng này nên </a:t>
            </a:r>
            <a:r>
              <a:rPr sz="2400" dirty="0">
                <a:latin typeface="Arial"/>
                <a:cs typeface="Arial"/>
              </a:rPr>
              <a:t>khả </a:t>
            </a:r>
            <a:r>
              <a:rPr sz="2400" spc="-5" dirty="0">
                <a:latin typeface="Arial"/>
                <a:cs typeface="Arial"/>
              </a:rPr>
              <a:t>năng </a:t>
            </a:r>
            <a:r>
              <a:rPr sz="2400" spc="30" dirty="0">
                <a:latin typeface="Arial"/>
                <a:cs typeface="Arial"/>
              </a:rPr>
              <a:t>tìm </a:t>
            </a:r>
            <a:r>
              <a:rPr sz="2400" dirty="0">
                <a:latin typeface="Arial"/>
                <a:cs typeface="Arial"/>
              </a:rPr>
              <a:t>ra </a:t>
            </a:r>
            <a:r>
              <a:rPr sz="2400" spc="-5" dirty="0">
                <a:latin typeface="Arial"/>
                <a:cs typeface="Arial"/>
              </a:rPr>
              <a:t>lỗi </a:t>
            </a:r>
            <a:r>
              <a:rPr sz="2400" dirty="0">
                <a:latin typeface="Arial"/>
                <a:cs typeface="Arial"/>
              </a:rPr>
              <a:t>một cách </a:t>
            </a:r>
            <a:r>
              <a:rPr sz="2400" spc="-5" dirty="0">
                <a:latin typeface="Arial"/>
                <a:cs typeface="Arial"/>
              </a:rPr>
              <a:t>nhanh  chóng là không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thể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7085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1.1.2 </a:t>
            </a:r>
            <a:r>
              <a:rPr spc="-105" dirty="0"/>
              <a:t>Khái </a:t>
            </a:r>
            <a:r>
              <a:rPr spc="-5" dirty="0"/>
              <a:t>niệm lỗi, sai </a:t>
            </a:r>
            <a:r>
              <a:rPr dirty="0"/>
              <a:t>sót,</a:t>
            </a:r>
            <a:r>
              <a:rPr spc="575" dirty="0"/>
              <a:t> </a:t>
            </a:r>
            <a:r>
              <a:rPr spc="-5" dirty="0"/>
              <a:t>hỏng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940" y="945235"/>
            <a:ext cx="9083675" cy="600805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406400" indent="-3429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405765" algn="l"/>
                <a:tab pos="406400" algn="l"/>
              </a:tabLst>
            </a:pPr>
            <a:r>
              <a:rPr sz="2300" b="1" spc="-5" dirty="0">
                <a:latin typeface="Arial"/>
                <a:cs typeface="Arial"/>
              </a:rPr>
              <a:t>Lỗi phần mềm </a:t>
            </a:r>
            <a:r>
              <a:rPr sz="2300" b="1" dirty="0">
                <a:latin typeface="Arial"/>
                <a:cs typeface="Arial"/>
              </a:rPr>
              <a:t>(software</a:t>
            </a:r>
            <a:r>
              <a:rPr sz="2300" b="1" spc="-90" dirty="0">
                <a:latin typeface="Arial"/>
                <a:cs typeface="Arial"/>
              </a:rPr>
              <a:t> </a:t>
            </a:r>
            <a:r>
              <a:rPr sz="2300" b="1" dirty="0">
                <a:latin typeface="Arial"/>
                <a:cs typeface="Arial"/>
              </a:rPr>
              <a:t>error)</a:t>
            </a:r>
            <a:endParaRPr sz="2300" dirty="0">
              <a:latin typeface="Arial"/>
              <a:cs typeface="Arial"/>
            </a:endParaRPr>
          </a:p>
          <a:p>
            <a:pPr marL="807085" lvl="1" indent="-287020">
              <a:lnSpc>
                <a:spcPct val="100000"/>
              </a:lnSpc>
              <a:spcBef>
                <a:spcPts val="550"/>
              </a:spcBef>
              <a:buChar char="–"/>
              <a:tabLst>
                <a:tab pos="807720" algn="l"/>
              </a:tabLst>
            </a:pPr>
            <a:r>
              <a:rPr sz="2300" dirty="0">
                <a:latin typeface="Arial"/>
                <a:cs typeface="Arial"/>
              </a:rPr>
              <a:t>Là </a:t>
            </a:r>
            <a:r>
              <a:rPr sz="2300" spc="-70" dirty="0">
                <a:latin typeface="Arial"/>
                <a:cs typeface="Arial"/>
              </a:rPr>
              <a:t>lỗi </a:t>
            </a:r>
            <a:r>
              <a:rPr sz="2300" spc="-5" dirty="0">
                <a:latin typeface="Arial"/>
                <a:cs typeface="Arial"/>
              </a:rPr>
              <a:t>do </a:t>
            </a:r>
            <a:r>
              <a:rPr sz="2300" dirty="0">
                <a:latin typeface="Arial"/>
                <a:cs typeface="Arial"/>
              </a:rPr>
              <a:t>con người </a:t>
            </a:r>
            <a:r>
              <a:rPr sz="2300" spc="-5" dirty="0">
                <a:latin typeface="Arial"/>
                <a:cs typeface="Arial"/>
              </a:rPr>
              <a:t>gây </a:t>
            </a:r>
            <a:r>
              <a:rPr sz="2300" dirty="0">
                <a:latin typeface="Arial"/>
                <a:cs typeface="Arial"/>
              </a:rPr>
              <a:t>ra (thường </a:t>
            </a:r>
            <a:r>
              <a:rPr sz="2300" spc="-5" dirty="0">
                <a:latin typeface="Arial"/>
                <a:cs typeface="Arial"/>
              </a:rPr>
              <a:t>là </a:t>
            </a:r>
            <a:r>
              <a:rPr sz="2300" dirty="0">
                <a:latin typeface="Arial"/>
                <a:cs typeface="Arial"/>
              </a:rPr>
              <a:t>các </a:t>
            </a:r>
            <a:r>
              <a:rPr sz="2300" spc="-165" dirty="0" err="1">
                <a:latin typeface="Arial"/>
                <a:cs typeface="Arial"/>
              </a:rPr>
              <a:t>lập</a:t>
            </a:r>
            <a:r>
              <a:rPr sz="2300" spc="-165" dirty="0">
                <a:latin typeface="Arial"/>
                <a:cs typeface="Arial"/>
              </a:rPr>
              <a:t> </a:t>
            </a:r>
            <a:r>
              <a:rPr sz="2300" spc="-5" dirty="0" err="1" smtClean="0">
                <a:latin typeface="Arial"/>
                <a:cs typeface="Arial"/>
              </a:rPr>
              <a:t>tr</a:t>
            </a:r>
            <a:r>
              <a:rPr lang="en-US" sz="2300" spc="-5" dirty="0" err="1">
                <a:latin typeface="Arial"/>
                <a:cs typeface="Arial"/>
              </a:rPr>
              <a:t>ì</a:t>
            </a:r>
            <a:r>
              <a:rPr sz="2300" spc="-5" dirty="0" err="1" smtClean="0">
                <a:latin typeface="Arial"/>
                <a:cs typeface="Arial"/>
              </a:rPr>
              <a:t>nh</a:t>
            </a:r>
            <a:r>
              <a:rPr sz="2300" spc="-40" dirty="0" smtClean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viên)</a:t>
            </a:r>
          </a:p>
          <a:p>
            <a:pPr marL="807085" lvl="1" indent="-287020">
              <a:lnSpc>
                <a:spcPct val="100000"/>
              </a:lnSpc>
              <a:spcBef>
                <a:spcPts val="555"/>
              </a:spcBef>
              <a:buChar char="–"/>
              <a:tabLst>
                <a:tab pos="807720" algn="l"/>
              </a:tabLst>
            </a:pPr>
            <a:r>
              <a:rPr sz="2300" spc="-5" dirty="0">
                <a:latin typeface="Arial"/>
                <a:cs typeface="Arial"/>
              </a:rPr>
              <a:t>Lỗi phần </a:t>
            </a:r>
            <a:r>
              <a:rPr sz="2300" dirty="0">
                <a:latin typeface="Arial"/>
                <a:cs typeface="Arial"/>
              </a:rPr>
              <a:t>mềm có thể </a:t>
            </a:r>
            <a:r>
              <a:rPr sz="2300" spc="-5" dirty="0">
                <a:latin typeface="Arial"/>
                <a:cs typeface="Arial"/>
              </a:rPr>
              <a:t>là </a:t>
            </a:r>
            <a:r>
              <a:rPr sz="2300" spc="-70" dirty="0">
                <a:latin typeface="Arial"/>
                <a:cs typeface="Arial"/>
              </a:rPr>
              <a:t>lỗi </a:t>
            </a:r>
            <a:r>
              <a:rPr sz="2300" dirty="0">
                <a:latin typeface="Arial"/>
                <a:cs typeface="Arial"/>
              </a:rPr>
              <a:t>cú </a:t>
            </a:r>
            <a:r>
              <a:rPr sz="2300" spc="-130" dirty="0">
                <a:latin typeface="Arial"/>
                <a:cs typeface="Arial"/>
              </a:rPr>
              <a:t>pháp </a:t>
            </a:r>
            <a:r>
              <a:rPr sz="2300" spc="-5" dirty="0">
                <a:latin typeface="Arial"/>
                <a:cs typeface="Arial"/>
              </a:rPr>
              <a:t>hoặc </a:t>
            </a:r>
            <a:r>
              <a:rPr sz="2300" spc="-70" dirty="0">
                <a:latin typeface="Arial"/>
                <a:cs typeface="Arial"/>
              </a:rPr>
              <a:t>lỗi</a:t>
            </a:r>
            <a:r>
              <a:rPr sz="2300" spc="345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logic</a:t>
            </a:r>
            <a:endParaRPr sz="2300" dirty="0">
              <a:latin typeface="Arial"/>
              <a:cs typeface="Arial"/>
            </a:endParaRPr>
          </a:p>
          <a:p>
            <a:pPr marL="406400" indent="-342900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405765" algn="l"/>
                <a:tab pos="406400" algn="l"/>
              </a:tabLst>
            </a:pPr>
            <a:r>
              <a:rPr sz="2300" b="1" dirty="0">
                <a:latin typeface="Arial"/>
                <a:cs typeface="Arial"/>
              </a:rPr>
              <a:t>Sai </a:t>
            </a:r>
            <a:r>
              <a:rPr sz="2300" b="1" spc="-5" dirty="0">
                <a:latin typeface="Arial"/>
                <a:cs typeface="Arial"/>
              </a:rPr>
              <a:t>sót của phần mềm (software</a:t>
            </a:r>
            <a:r>
              <a:rPr sz="2300" b="1" spc="-114" dirty="0">
                <a:latin typeface="Arial"/>
                <a:cs typeface="Arial"/>
              </a:rPr>
              <a:t> </a:t>
            </a:r>
            <a:r>
              <a:rPr sz="2300" b="1" dirty="0">
                <a:latin typeface="Arial"/>
                <a:cs typeface="Arial"/>
              </a:rPr>
              <a:t>fault)</a:t>
            </a:r>
            <a:endParaRPr sz="2300" dirty="0">
              <a:latin typeface="Arial"/>
              <a:cs typeface="Arial"/>
            </a:endParaRPr>
          </a:p>
          <a:p>
            <a:pPr marL="807085" marR="617855" lvl="1" indent="-287020">
              <a:lnSpc>
                <a:spcPct val="100000"/>
              </a:lnSpc>
              <a:spcBef>
                <a:spcPts val="550"/>
              </a:spcBef>
              <a:buChar char="–"/>
              <a:tabLst>
                <a:tab pos="807720" algn="l"/>
              </a:tabLst>
            </a:pPr>
            <a:r>
              <a:rPr sz="2300" dirty="0">
                <a:latin typeface="Arial"/>
                <a:cs typeface="Arial"/>
              </a:rPr>
              <a:t>Sai sót của </a:t>
            </a:r>
            <a:r>
              <a:rPr sz="2300" spc="-5" dirty="0">
                <a:latin typeface="Arial"/>
                <a:cs typeface="Arial"/>
              </a:rPr>
              <a:t>phần </a:t>
            </a:r>
            <a:r>
              <a:rPr sz="2300" dirty="0">
                <a:latin typeface="Arial"/>
                <a:cs typeface="Arial"/>
              </a:rPr>
              <a:t>mềm không phải lúc </a:t>
            </a:r>
            <a:r>
              <a:rPr sz="2300" spc="-5" dirty="0" err="1">
                <a:latin typeface="Arial"/>
                <a:cs typeface="Arial"/>
              </a:rPr>
              <a:t>nào</a:t>
            </a:r>
            <a:r>
              <a:rPr sz="2300" spc="-5" dirty="0">
                <a:latin typeface="Arial"/>
                <a:cs typeface="Arial"/>
              </a:rPr>
              <a:t> </a:t>
            </a:r>
            <a:r>
              <a:rPr sz="2300" dirty="0" err="1" smtClean="0">
                <a:latin typeface="Arial"/>
                <a:cs typeface="Arial"/>
              </a:rPr>
              <a:t>c</a:t>
            </a:r>
            <a:r>
              <a:rPr lang="en-US" sz="2300" dirty="0" err="1">
                <a:latin typeface="Arial"/>
                <a:cs typeface="Arial"/>
              </a:rPr>
              <a:t>ũ</a:t>
            </a:r>
            <a:r>
              <a:rPr sz="2300" dirty="0" err="1" smtClean="0">
                <a:latin typeface="Arial"/>
                <a:cs typeface="Arial"/>
              </a:rPr>
              <a:t>ng</a:t>
            </a:r>
            <a:r>
              <a:rPr sz="2300" dirty="0" smtClean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do </a:t>
            </a:r>
            <a:r>
              <a:rPr sz="2300" spc="-70" dirty="0">
                <a:latin typeface="Arial"/>
                <a:cs typeface="Arial"/>
              </a:rPr>
              <a:t>lỗi </a:t>
            </a:r>
            <a:r>
              <a:rPr sz="2300" spc="-5" dirty="0">
                <a:latin typeface="Arial"/>
                <a:cs typeface="Arial"/>
              </a:rPr>
              <a:t>phần  </a:t>
            </a:r>
            <a:r>
              <a:rPr sz="2300" dirty="0">
                <a:latin typeface="Arial"/>
                <a:cs typeface="Arial"/>
              </a:rPr>
              <a:t>mềm</a:t>
            </a:r>
          </a:p>
          <a:p>
            <a:pPr marL="807085" marR="68580" lvl="1" indent="-287020">
              <a:lnSpc>
                <a:spcPct val="100000"/>
              </a:lnSpc>
              <a:spcBef>
                <a:spcPts val="555"/>
              </a:spcBef>
              <a:buChar char="–"/>
              <a:tabLst>
                <a:tab pos="807720" algn="l"/>
              </a:tabLst>
            </a:pPr>
            <a:r>
              <a:rPr sz="2300" dirty="0">
                <a:latin typeface="Arial"/>
                <a:cs typeface="Arial"/>
              </a:rPr>
              <a:t>Có thể có sai sót do dư thừa </a:t>
            </a:r>
            <a:r>
              <a:rPr sz="2300" spc="-5" dirty="0">
                <a:latin typeface="Arial"/>
                <a:cs typeface="Arial"/>
              </a:rPr>
              <a:t>hoặc bỏ </a:t>
            </a:r>
            <a:r>
              <a:rPr sz="2300" dirty="0">
                <a:latin typeface="Arial"/>
                <a:cs typeface="Arial"/>
              </a:rPr>
              <a:t>sót yêu cầu </a:t>
            </a:r>
            <a:r>
              <a:rPr sz="2300" spc="-5" dirty="0">
                <a:latin typeface="Arial"/>
                <a:cs typeface="Arial"/>
              </a:rPr>
              <a:t>phần </a:t>
            </a:r>
            <a:r>
              <a:rPr sz="2300" dirty="0">
                <a:latin typeface="Arial"/>
                <a:cs typeface="Arial"/>
              </a:rPr>
              <a:t>mềm  (từ khâu khảo sát, phân </a:t>
            </a:r>
            <a:r>
              <a:rPr sz="2300" spc="-5" dirty="0">
                <a:latin typeface="Arial"/>
                <a:cs typeface="Arial"/>
              </a:rPr>
              <a:t>tích, đưa </a:t>
            </a:r>
            <a:r>
              <a:rPr sz="2300" dirty="0">
                <a:latin typeface="Arial"/>
                <a:cs typeface="Arial"/>
              </a:rPr>
              <a:t>ra yêu cầu </a:t>
            </a:r>
            <a:r>
              <a:rPr sz="2300" spc="-5" dirty="0">
                <a:latin typeface="Arial"/>
                <a:cs typeface="Arial"/>
              </a:rPr>
              <a:t>phần </a:t>
            </a:r>
            <a:r>
              <a:rPr sz="2300" dirty="0">
                <a:latin typeface="Arial"/>
                <a:cs typeface="Arial"/>
              </a:rPr>
              <a:t>mềm </a:t>
            </a:r>
            <a:r>
              <a:rPr sz="2300" spc="-5" dirty="0">
                <a:latin typeface="Arial"/>
                <a:cs typeface="Arial"/>
              </a:rPr>
              <a:t>bị</a:t>
            </a:r>
            <a:r>
              <a:rPr sz="2300" spc="-24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thừa  </a:t>
            </a:r>
            <a:r>
              <a:rPr sz="2300" spc="-5" dirty="0">
                <a:latin typeface="Arial"/>
                <a:cs typeface="Arial"/>
              </a:rPr>
              <a:t>hoặc bị </a:t>
            </a:r>
            <a:r>
              <a:rPr sz="2300" dirty="0">
                <a:latin typeface="Arial"/>
                <a:cs typeface="Arial"/>
              </a:rPr>
              <a:t>sót so </a:t>
            </a:r>
            <a:r>
              <a:rPr sz="2300" spc="-5" dirty="0">
                <a:latin typeface="Arial"/>
                <a:cs typeface="Arial"/>
              </a:rPr>
              <a:t>với </a:t>
            </a:r>
            <a:r>
              <a:rPr sz="2300" dirty="0">
                <a:latin typeface="Arial"/>
                <a:cs typeface="Arial"/>
              </a:rPr>
              <a:t>yêu cầu của khách</a:t>
            </a:r>
            <a:r>
              <a:rPr sz="2300" spc="-125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hàng)</a:t>
            </a:r>
            <a:endParaRPr sz="2300" dirty="0">
              <a:latin typeface="Arial"/>
              <a:cs typeface="Arial"/>
            </a:endParaRPr>
          </a:p>
          <a:p>
            <a:pPr marL="406400" indent="-342900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405765" algn="l"/>
                <a:tab pos="406400" algn="l"/>
              </a:tabLst>
            </a:pPr>
            <a:r>
              <a:rPr sz="2300" b="1" spc="-5" dirty="0">
                <a:latin typeface="Arial"/>
                <a:cs typeface="Arial"/>
              </a:rPr>
              <a:t>Hỏng </a:t>
            </a:r>
            <a:r>
              <a:rPr sz="2300" b="1" dirty="0">
                <a:latin typeface="Arial"/>
                <a:cs typeface="Arial"/>
              </a:rPr>
              <a:t>hóc </a:t>
            </a:r>
            <a:r>
              <a:rPr sz="2300" b="1" spc="-5" dirty="0">
                <a:latin typeface="Arial"/>
                <a:cs typeface="Arial"/>
              </a:rPr>
              <a:t>của phần mềm(software</a:t>
            </a:r>
            <a:r>
              <a:rPr sz="2300" b="1" spc="-120" dirty="0">
                <a:latin typeface="Arial"/>
                <a:cs typeface="Arial"/>
              </a:rPr>
              <a:t> </a:t>
            </a:r>
            <a:r>
              <a:rPr sz="2300" b="1" spc="-5" dirty="0">
                <a:latin typeface="Arial"/>
                <a:cs typeface="Arial"/>
              </a:rPr>
              <a:t>failure)</a:t>
            </a:r>
            <a:endParaRPr sz="2300" dirty="0">
              <a:latin typeface="Arial"/>
              <a:cs typeface="Arial"/>
            </a:endParaRPr>
          </a:p>
          <a:p>
            <a:pPr marL="807085" lvl="1" indent="-287020">
              <a:lnSpc>
                <a:spcPct val="100000"/>
              </a:lnSpc>
              <a:spcBef>
                <a:spcPts val="555"/>
              </a:spcBef>
              <a:buChar char="–"/>
              <a:tabLst>
                <a:tab pos="807720" algn="l"/>
              </a:tabLst>
            </a:pPr>
            <a:r>
              <a:rPr sz="2300" dirty="0">
                <a:latin typeface="Arial"/>
                <a:cs typeface="Arial"/>
              </a:rPr>
              <a:t>Một sai sót của </a:t>
            </a:r>
            <a:r>
              <a:rPr sz="2300" spc="-5" dirty="0">
                <a:latin typeface="Arial"/>
                <a:cs typeface="Arial"/>
              </a:rPr>
              <a:t>phần </a:t>
            </a:r>
            <a:r>
              <a:rPr sz="2300" dirty="0">
                <a:latin typeface="Arial"/>
                <a:cs typeface="Arial"/>
              </a:rPr>
              <a:t>mềm dẫn </a:t>
            </a:r>
            <a:r>
              <a:rPr sz="2300" spc="-5" dirty="0">
                <a:latin typeface="Arial"/>
                <a:cs typeface="Arial"/>
              </a:rPr>
              <a:t>đến hỏng </a:t>
            </a:r>
            <a:r>
              <a:rPr sz="2300" dirty="0">
                <a:latin typeface="Arial"/>
                <a:cs typeface="Arial"/>
              </a:rPr>
              <a:t>hóc khi nó sai sót</a:t>
            </a:r>
            <a:r>
              <a:rPr sz="2300" spc="-265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đó</a:t>
            </a:r>
            <a:endParaRPr sz="2300" dirty="0">
              <a:latin typeface="Arial"/>
              <a:cs typeface="Arial"/>
            </a:endParaRPr>
          </a:p>
          <a:p>
            <a:pPr marL="807085">
              <a:lnSpc>
                <a:spcPct val="100000"/>
              </a:lnSpc>
            </a:pPr>
            <a:r>
              <a:rPr sz="2300" spc="-5" dirty="0">
                <a:latin typeface="Arial"/>
                <a:cs typeface="Arial"/>
              </a:rPr>
              <a:t>bị phát</a:t>
            </a:r>
            <a:r>
              <a:rPr sz="2300" spc="-45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hiện</a:t>
            </a:r>
            <a:endParaRPr sz="2300" dirty="0">
              <a:latin typeface="Arial"/>
              <a:cs typeface="Arial"/>
            </a:endParaRPr>
          </a:p>
          <a:p>
            <a:pPr marL="807085" marR="168910" lvl="1" indent="-287020">
              <a:lnSpc>
                <a:spcPct val="100000"/>
              </a:lnSpc>
              <a:spcBef>
                <a:spcPts val="555"/>
              </a:spcBef>
              <a:buChar char="–"/>
              <a:tabLst>
                <a:tab pos="807720" algn="l"/>
              </a:tabLst>
            </a:pPr>
            <a:r>
              <a:rPr sz="2300" dirty="0">
                <a:latin typeface="Arial"/>
                <a:cs typeface="Arial"/>
              </a:rPr>
              <a:t>Một sai sót của </a:t>
            </a:r>
            <a:r>
              <a:rPr sz="2300" spc="-5" dirty="0">
                <a:latin typeface="Arial"/>
                <a:cs typeface="Arial"/>
              </a:rPr>
              <a:t>phần </a:t>
            </a:r>
            <a:r>
              <a:rPr sz="2300" dirty="0">
                <a:latin typeface="Arial"/>
                <a:cs typeface="Arial"/>
              </a:rPr>
              <a:t>mềm </a:t>
            </a:r>
            <a:r>
              <a:rPr sz="2300" spc="-5" dirty="0">
                <a:latin typeface="Arial"/>
                <a:cs typeface="Arial"/>
              </a:rPr>
              <a:t>nếu </a:t>
            </a:r>
            <a:r>
              <a:rPr sz="2300" dirty="0">
                <a:latin typeface="Arial"/>
                <a:cs typeface="Arial"/>
              </a:rPr>
              <a:t>không </a:t>
            </a:r>
            <a:r>
              <a:rPr sz="2300" spc="-5" dirty="0">
                <a:latin typeface="Arial"/>
                <a:cs typeface="Arial"/>
              </a:rPr>
              <a:t>bị phát hiện hoặc </a:t>
            </a:r>
            <a:r>
              <a:rPr sz="2300" dirty="0">
                <a:latin typeface="Arial"/>
                <a:cs typeface="Arial"/>
              </a:rPr>
              <a:t>ko</a:t>
            </a:r>
            <a:r>
              <a:rPr sz="2300" spc="-204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gây  </a:t>
            </a:r>
            <a:r>
              <a:rPr sz="2300" dirty="0">
                <a:latin typeface="Arial"/>
                <a:cs typeface="Arial"/>
              </a:rPr>
              <a:t>ảnh</a:t>
            </a:r>
            <a:r>
              <a:rPr sz="2300" spc="-25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h</a:t>
            </a:r>
            <a:r>
              <a:rPr sz="2300" spc="5" dirty="0">
                <a:latin typeface="Arial"/>
                <a:cs typeface="Arial"/>
              </a:rPr>
              <a:t>ư</a:t>
            </a:r>
            <a:r>
              <a:rPr sz="2300" dirty="0">
                <a:latin typeface="Arial"/>
                <a:cs typeface="Arial"/>
              </a:rPr>
              <a:t>ởng</a:t>
            </a:r>
            <a:r>
              <a:rPr sz="2300" spc="-3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tới</a:t>
            </a:r>
            <a:r>
              <a:rPr sz="2300" spc="-5" dirty="0">
                <a:latin typeface="Arial"/>
                <a:cs typeface="Arial"/>
              </a:rPr>
              <a:t> phâ</a:t>
            </a:r>
            <a:r>
              <a:rPr sz="2300" spc="5" dirty="0">
                <a:latin typeface="Arial"/>
                <a:cs typeface="Arial"/>
              </a:rPr>
              <a:t>̀</a:t>
            </a:r>
            <a:r>
              <a:rPr sz="2300" dirty="0">
                <a:latin typeface="Arial"/>
                <a:cs typeface="Arial"/>
              </a:rPr>
              <a:t>n</a:t>
            </a:r>
            <a:r>
              <a:rPr sz="2300" spc="-4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mềm</a:t>
            </a:r>
            <a:r>
              <a:rPr sz="2300" spc="-25" dirty="0">
                <a:latin typeface="Arial"/>
                <a:cs typeface="Arial"/>
              </a:rPr>
              <a:t> </a:t>
            </a:r>
            <a:r>
              <a:rPr sz="2300" spc="30" dirty="0">
                <a:latin typeface="Arial"/>
                <a:cs typeface="Arial"/>
              </a:rPr>
              <a:t>thì</a:t>
            </a:r>
            <a:r>
              <a:rPr sz="2300" spc="-1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sẽ</a:t>
            </a:r>
            <a:r>
              <a:rPr sz="2300" spc="-1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khô</a:t>
            </a:r>
            <a:r>
              <a:rPr sz="2300" spc="5" dirty="0">
                <a:latin typeface="Arial"/>
                <a:cs typeface="Arial"/>
              </a:rPr>
              <a:t>n</a:t>
            </a:r>
            <a:r>
              <a:rPr sz="2300" dirty="0">
                <a:latin typeface="Arial"/>
                <a:cs typeface="Arial"/>
              </a:rPr>
              <a:t>g</a:t>
            </a:r>
            <a:r>
              <a:rPr sz="2300" spc="-40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đ</a:t>
            </a:r>
            <a:r>
              <a:rPr sz="2300" spc="5" dirty="0">
                <a:latin typeface="Arial"/>
                <a:cs typeface="Arial"/>
              </a:rPr>
              <a:t>ư</a:t>
            </a:r>
            <a:r>
              <a:rPr sz="2300" dirty="0">
                <a:latin typeface="Arial"/>
                <a:cs typeface="Arial"/>
              </a:rPr>
              <a:t>ợc</a:t>
            </a:r>
            <a:r>
              <a:rPr sz="2300" spc="-30" dirty="0">
                <a:latin typeface="Arial"/>
                <a:cs typeface="Arial"/>
              </a:rPr>
              <a:t> </a:t>
            </a:r>
            <a:r>
              <a:rPr sz="2300" dirty="0" err="1">
                <a:latin typeface="Arial"/>
                <a:cs typeface="Arial"/>
              </a:rPr>
              <a:t>coi</a:t>
            </a:r>
            <a:r>
              <a:rPr sz="2300" spc="-10" dirty="0">
                <a:latin typeface="Arial"/>
                <a:cs typeface="Arial"/>
              </a:rPr>
              <a:t> </a:t>
            </a:r>
            <a:r>
              <a:rPr sz="2300" spc="-5" dirty="0" err="1" smtClean="0">
                <a:latin typeface="Arial"/>
                <a:cs typeface="Arial"/>
              </a:rPr>
              <a:t>l</a:t>
            </a:r>
            <a:r>
              <a:rPr lang="en-US" sz="2300" spc="-5" dirty="0" err="1">
                <a:latin typeface="Arial"/>
                <a:cs typeface="Arial"/>
              </a:rPr>
              <a:t>à</a:t>
            </a:r>
            <a:r>
              <a:rPr sz="2300" dirty="0" smtClean="0">
                <a:latin typeface="Arial"/>
                <a:cs typeface="Arial"/>
              </a:rPr>
              <a:t>̀</a:t>
            </a:r>
            <a:r>
              <a:rPr sz="2300" spc="-15" dirty="0" smtClean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hỏ</a:t>
            </a:r>
            <a:r>
              <a:rPr sz="2300" spc="5" dirty="0">
                <a:latin typeface="Arial"/>
                <a:cs typeface="Arial"/>
              </a:rPr>
              <a:t>n</a:t>
            </a:r>
            <a:r>
              <a:rPr sz="2300" dirty="0">
                <a:latin typeface="Arial"/>
                <a:cs typeface="Arial"/>
              </a:rPr>
              <a:t>g</a:t>
            </a:r>
            <a:r>
              <a:rPr sz="2300" spc="-40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hó</a:t>
            </a:r>
            <a:r>
              <a:rPr sz="2300" spc="-1080" dirty="0">
                <a:latin typeface="Arial"/>
                <a:cs typeface="Arial"/>
              </a:rPr>
              <a:t>c</a:t>
            </a:r>
            <a:r>
              <a:rPr sz="1500" spc="-15" baseline="-25000" dirty="0">
                <a:latin typeface="Arial"/>
                <a:cs typeface="Arial"/>
              </a:rPr>
              <a:t>11  </a:t>
            </a:r>
            <a:r>
              <a:rPr sz="2300" dirty="0">
                <a:latin typeface="Arial"/>
                <a:cs typeface="Arial"/>
              </a:rPr>
              <a:t>của</a:t>
            </a:r>
            <a:r>
              <a:rPr sz="2300" spc="-30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pm</a:t>
            </a:r>
            <a:endParaRPr sz="2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7085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1.1.2 </a:t>
            </a:r>
            <a:r>
              <a:rPr spc="-105" dirty="0"/>
              <a:t>Khái </a:t>
            </a:r>
            <a:r>
              <a:rPr spc="-5" dirty="0"/>
              <a:t>niệm lỗi, sai </a:t>
            </a:r>
            <a:r>
              <a:rPr dirty="0"/>
              <a:t>sót,</a:t>
            </a:r>
            <a:r>
              <a:rPr spc="575" dirty="0"/>
              <a:t> </a:t>
            </a:r>
            <a:r>
              <a:rPr spc="-5" dirty="0"/>
              <a:t>hỏng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11348" y="1447800"/>
            <a:ext cx="8379778" cy="5105400"/>
            <a:chOff x="1066800" y="1524000"/>
            <a:chExt cx="7239000" cy="451338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6800" y="1676399"/>
              <a:ext cx="7086600" cy="4360985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7467600" y="1524000"/>
              <a:ext cx="8382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3934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7085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1.1.2 </a:t>
            </a:r>
            <a:r>
              <a:rPr spc="-105" dirty="0"/>
              <a:t>Khái </a:t>
            </a:r>
            <a:r>
              <a:rPr spc="-5" dirty="0"/>
              <a:t>niệm lỗi, sai </a:t>
            </a:r>
            <a:r>
              <a:rPr dirty="0"/>
              <a:t>sót,</a:t>
            </a:r>
            <a:r>
              <a:rPr spc="565" dirty="0"/>
              <a:t> </a:t>
            </a:r>
            <a:r>
              <a:rPr spc="-5" dirty="0"/>
              <a:t>hỏng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9442" y="6354267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12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57249" y="2266950"/>
            <a:ext cx="6391275" cy="3086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5664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ERROR, </a:t>
            </a:r>
            <a:r>
              <a:rPr spc="-5" dirty="0"/>
              <a:t>FAULT,</a:t>
            </a:r>
            <a:r>
              <a:rPr spc="-40" dirty="0"/>
              <a:t> </a:t>
            </a:r>
            <a:r>
              <a:rPr spc="-5" dirty="0"/>
              <a:t>FAILURE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57556" y="1194816"/>
            <a:ext cx="2715895" cy="1313815"/>
            <a:chOff x="257556" y="1194816"/>
            <a:chExt cx="2715895" cy="1313815"/>
          </a:xfrm>
        </p:grpSpPr>
        <p:sp>
          <p:nvSpPr>
            <p:cNvPr id="4" name="object 4"/>
            <p:cNvSpPr/>
            <p:nvPr/>
          </p:nvSpPr>
          <p:spPr>
            <a:xfrm>
              <a:off x="257556" y="1194816"/>
              <a:ext cx="2685288" cy="13136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9560" y="1466088"/>
              <a:ext cx="2683764" cy="8397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4800" y="1219200"/>
              <a:ext cx="2590800" cy="1219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04800" y="1219200"/>
            <a:ext cx="2590800" cy="1219200"/>
          </a:xfrm>
          <a:prstGeom prst="rect">
            <a:avLst/>
          </a:prstGeom>
          <a:ln w="9525">
            <a:solidFill>
              <a:srgbClr val="794DC7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Times New Roman"/>
              <a:cs typeface="Times New Roman"/>
            </a:endParaRPr>
          </a:p>
          <a:p>
            <a:pPr marL="883285" marR="156845" indent="-718185">
              <a:lnSpc>
                <a:spcPct val="100000"/>
              </a:lnSpc>
            </a:pPr>
            <a:r>
              <a:rPr sz="1800" dirty="0">
                <a:solidFill>
                  <a:srgbClr val="9BD2E4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9BD2E4"/>
                </a:solidFill>
                <a:latin typeface="Arial"/>
                <a:cs typeface="Arial"/>
              </a:rPr>
              <a:t>developer makes</a:t>
            </a:r>
            <a:r>
              <a:rPr sz="1800" spc="-140" dirty="0">
                <a:solidFill>
                  <a:srgbClr val="9BD2E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9BD2E4"/>
                </a:solidFill>
                <a:latin typeface="Arial"/>
                <a:cs typeface="Arial"/>
              </a:rPr>
              <a:t>an  ERROR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049523" y="2880370"/>
            <a:ext cx="3564890" cy="1295400"/>
            <a:chOff x="3049523" y="2880370"/>
            <a:chExt cx="3564890" cy="1295400"/>
          </a:xfrm>
        </p:grpSpPr>
        <p:sp>
          <p:nvSpPr>
            <p:cNvPr id="9" name="object 9"/>
            <p:cNvSpPr/>
            <p:nvPr/>
          </p:nvSpPr>
          <p:spPr>
            <a:xfrm>
              <a:off x="3086099" y="2880370"/>
              <a:ext cx="3429000" cy="129537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49523" y="3142488"/>
              <a:ext cx="3564635" cy="8397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24199" y="2895600"/>
              <a:ext cx="3352800" cy="12192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24199" y="2895600"/>
              <a:ext cx="3352800" cy="1219200"/>
            </a:xfrm>
            <a:custGeom>
              <a:avLst/>
              <a:gdLst/>
              <a:ahLst/>
              <a:cxnLst/>
              <a:rect l="l" t="t" r="r" b="b"/>
              <a:pathLst>
                <a:path w="3352800" h="1219200">
                  <a:moveTo>
                    <a:pt x="0" y="1219200"/>
                  </a:moveTo>
                  <a:lnTo>
                    <a:pt x="3352800" y="1219200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1219200"/>
                  </a:lnTo>
                  <a:close/>
                </a:path>
              </a:pathLst>
            </a:custGeom>
            <a:ln w="9525">
              <a:solidFill>
                <a:srgbClr val="794D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217926" y="3212719"/>
            <a:ext cx="31673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9BD2E4"/>
                </a:solidFill>
                <a:latin typeface="Arial"/>
                <a:cs typeface="Arial"/>
              </a:rPr>
              <a:t>… </a:t>
            </a:r>
            <a:r>
              <a:rPr sz="1800" spc="-5" dirty="0">
                <a:solidFill>
                  <a:srgbClr val="9BD2E4"/>
                </a:solidFill>
                <a:latin typeface="Arial"/>
                <a:cs typeface="Arial"/>
              </a:rPr>
              <a:t>and injects a </a:t>
            </a:r>
            <a:r>
              <a:rPr sz="1800" spc="-50" dirty="0">
                <a:solidFill>
                  <a:srgbClr val="9BD2E4"/>
                </a:solidFill>
                <a:latin typeface="Arial"/>
                <a:cs typeface="Arial"/>
              </a:rPr>
              <a:t>FAULT </a:t>
            </a:r>
            <a:r>
              <a:rPr sz="1800" spc="-5" dirty="0">
                <a:solidFill>
                  <a:srgbClr val="9BD2E4"/>
                </a:solidFill>
                <a:latin typeface="Arial"/>
                <a:cs typeface="Arial"/>
              </a:rPr>
              <a:t>into</a:t>
            </a:r>
            <a:r>
              <a:rPr sz="1800" spc="5" dirty="0">
                <a:solidFill>
                  <a:srgbClr val="9BD2E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9BD2E4"/>
                </a:solidFill>
                <a:latin typeface="Arial"/>
                <a:cs typeface="Arial"/>
              </a:rPr>
              <a:t>the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spc="-10" dirty="0">
                <a:solidFill>
                  <a:srgbClr val="9BD2E4"/>
                </a:solidFill>
                <a:latin typeface="Arial"/>
                <a:cs typeface="Arial"/>
              </a:rPr>
              <a:t>software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400555" y="2414016"/>
            <a:ext cx="7400925" cy="3667125"/>
            <a:chOff x="1400555" y="2414016"/>
            <a:chExt cx="7400925" cy="3667125"/>
          </a:xfrm>
        </p:grpSpPr>
        <p:sp>
          <p:nvSpPr>
            <p:cNvPr id="15" name="object 15"/>
            <p:cNvSpPr/>
            <p:nvPr/>
          </p:nvSpPr>
          <p:spPr>
            <a:xfrm>
              <a:off x="1400555" y="2414016"/>
              <a:ext cx="1772412" cy="132130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47799" y="2438400"/>
              <a:ext cx="1676400" cy="12192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47799" y="2438400"/>
              <a:ext cx="1676400" cy="1219200"/>
            </a:xfrm>
            <a:custGeom>
              <a:avLst/>
              <a:gdLst/>
              <a:ahLst/>
              <a:cxnLst/>
              <a:rect l="l" t="t" r="r" b="b"/>
              <a:pathLst>
                <a:path w="1676400" h="1219200">
                  <a:moveTo>
                    <a:pt x="304800" y="0"/>
                  </a:moveTo>
                  <a:lnTo>
                    <a:pt x="304800" y="762000"/>
                  </a:lnTo>
                  <a:lnTo>
                    <a:pt x="1371600" y="762000"/>
                  </a:lnTo>
                  <a:lnTo>
                    <a:pt x="1371600" y="609600"/>
                  </a:lnTo>
                  <a:lnTo>
                    <a:pt x="1676400" y="914400"/>
                  </a:lnTo>
                  <a:lnTo>
                    <a:pt x="1371600" y="1219200"/>
                  </a:lnTo>
                  <a:lnTo>
                    <a:pt x="1371600" y="1066800"/>
                  </a:lnTo>
                  <a:lnTo>
                    <a:pt x="0" y="1066800"/>
                  </a:lnTo>
                  <a:lnTo>
                    <a:pt x="0" y="0"/>
                  </a:lnTo>
                  <a:lnTo>
                    <a:pt x="304800" y="0"/>
                  </a:lnTo>
                  <a:close/>
                </a:path>
              </a:pathLst>
            </a:custGeom>
            <a:ln w="9525">
              <a:solidFill>
                <a:srgbClr val="794D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372100" y="4709160"/>
              <a:ext cx="3429000" cy="13716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410200" y="4724400"/>
              <a:ext cx="3352800" cy="12954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410200" y="4724400"/>
              <a:ext cx="3352800" cy="1295400"/>
            </a:xfrm>
            <a:custGeom>
              <a:avLst/>
              <a:gdLst/>
              <a:ahLst/>
              <a:cxnLst/>
              <a:rect l="l" t="t" r="r" b="b"/>
              <a:pathLst>
                <a:path w="3352800" h="1295400">
                  <a:moveTo>
                    <a:pt x="0" y="1295400"/>
                  </a:moveTo>
                  <a:lnTo>
                    <a:pt x="3352800" y="1295400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1295400"/>
                  </a:lnTo>
                  <a:close/>
                </a:path>
              </a:pathLst>
            </a:custGeom>
            <a:ln w="9525">
              <a:solidFill>
                <a:srgbClr val="794D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906515" y="5080253"/>
            <a:ext cx="23609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8140" marR="5080" indent="-34607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9BD2E4"/>
                </a:solidFill>
                <a:latin typeface="Arial"/>
                <a:cs typeface="Arial"/>
              </a:rPr>
              <a:t>… </a:t>
            </a:r>
            <a:r>
              <a:rPr sz="1800" spc="-5" dirty="0">
                <a:solidFill>
                  <a:srgbClr val="9BD2E4"/>
                </a:solidFill>
                <a:latin typeface="Arial"/>
                <a:cs typeface="Arial"/>
              </a:rPr>
              <a:t>and </a:t>
            </a:r>
            <a:r>
              <a:rPr sz="1800" dirty="0">
                <a:solidFill>
                  <a:srgbClr val="9BD2E4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9BD2E4"/>
                </a:solidFill>
                <a:latin typeface="Arial"/>
                <a:cs typeface="Arial"/>
              </a:rPr>
              <a:t>fault</a:t>
            </a:r>
            <a:r>
              <a:rPr sz="1800" spc="-65" dirty="0">
                <a:solidFill>
                  <a:srgbClr val="9BD2E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9BD2E4"/>
                </a:solidFill>
                <a:latin typeface="Arial"/>
                <a:cs typeface="Arial"/>
              </a:rPr>
              <a:t>causes  </a:t>
            </a:r>
            <a:r>
              <a:rPr sz="1800" spc="-10" dirty="0">
                <a:solidFill>
                  <a:srgbClr val="9BD2E4"/>
                </a:solidFill>
                <a:latin typeface="Arial"/>
                <a:cs typeface="Arial"/>
              </a:rPr>
              <a:t>software </a:t>
            </a:r>
            <a:r>
              <a:rPr sz="1800" dirty="0">
                <a:solidFill>
                  <a:srgbClr val="9BD2E4"/>
                </a:solidFill>
                <a:latin typeface="Arial"/>
                <a:cs typeface="Arial"/>
              </a:rPr>
              <a:t>to</a:t>
            </a:r>
            <a:r>
              <a:rPr sz="1800" spc="20" dirty="0">
                <a:solidFill>
                  <a:srgbClr val="9BD2E4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9BD2E4"/>
                </a:solidFill>
                <a:latin typeface="Arial"/>
                <a:cs typeface="Arial"/>
              </a:rPr>
              <a:t>FAIL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686555" y="4090415"/>
            <a:ext cx="1772920" cy="1702435"/>
            <a:chOff x="3686555" y="4090415"/>
            <a:chExt cx="1772920" cy="1702435"/>
          </a:xfrm>
        </p:grpSpPr>
        <p:sp>
          <p:nvSpPr>
            <p:cNvPr id="23" name="object 23"/>
            <p:cNvSpPr/>
            <p:nvPr/>
          </p:nvSpPr>
          <p:spPr>
            <a:xfrm>
              <a:off x="3686555" y="4090415"/>
              <a:ext cx="1772412" cy="170230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733799" y="4114799"/>
              <a:ext cx="1676400" cy="16002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733799" y="4114799"/>
              <a:ext cx="1676400" cy="1600200"/>
            </a:xfrm>
            <a:custGeom>
              <a:avLst/>
              <a:gdLst/>
              <a:ahLst/>
              <a:cxnLst/>
              <a:rect l="l" t="t" r="r" b="b"/>
              <a:pathLst>
                <a:path w="1676400" h="1600200">
                  <a:moveTo>
                    <a:pt x="400050" y="0"/>
                  </a:moveTo>
                  <a:lnTo>
                    <a:pt x="400050" y="1000125"/>
                  </a:lnTo>
                  <a:lnTo>
                    <a:pt x="1276350" y="1000125"/>
                  </a:lnTo>
                  <a:lnTo>
                    <a:pt x="1276350" y="800100"/>
                  </a:lnTo>
                  <a:lnTo>
                    <a:pt x="1676400" y="1200150"/>
                  </a:lnTo>
                  <a:lnTo>
                    <a:pt x="1276350" y="1600200"/>
                  </a:lnTo>
                  <a:lnTo>
                    <a:pt x="1276350" y="1400175"/>
                  </a:lnTo>
                  <a:lnTo>
                    <a:pt x="0" y="1400175"/>
                  </a:lnTo>
                  <a:lnTo>
                    <a:pt x="0" y="0"/>
                  </a:lnTo>
                  <a:lnTo>
                    <a:pt x="400050" y="0"/>
                  </a:lnTo>
                  <a:close/>
                </a:path>
              </a:pathLst>
            </a:custGeom>
            <a:ln w="9525">
              <a:solidFill>
                <a:srgbClr val="794D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403606"/>
            <a:ext cx="84569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1.1.3 </a:t>
            </a:r>
            <a:r>
              <a:rPr sz="3200" dirty="0"/>
              <a:t>Các </a:t>
            </a:r>
            <a:r>
              <a:rPr sz="3200" spc="-5" dirty="0"/>
              <a:t>nguyên </a:t>
            </a:r>
            <a:r>
              <a:rPr sz="3200" dirty="0"/>
              <a:t>nhân gây </a:t>
            </a:r>
            <a:r>
              <a:rPr sz="3200" spc="-5" dirty="0"/>
              <a:t>ra </a:t>
            </a:r>
            <a:r>
              <a:rPr sz="3200" spc="-114" dirty="0"/>
              <a:t>lỗi </a:t>
            </a:r>
            <a:r>
              <a:rPr sz="3200" spc="-5" dirty="0"/>
              <a:t>phần</a:t>
            </a:r>
            <a:r>
              <a:rPr sz="3200" spc="390" dirty="0"/>
              <a:t> </a:t>
            </a:r>
            <a:r>
              <a:rPr sz="3200" spc="-5" dirty="0"/>
              <a:t>mềm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67802"/>
            <a:ext cx="8052434" cy="441833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3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1. </a:t>
            </a:r>
            <a:r>
              <a:rPr sz="3000" b="1" spc="-5" dirty="0">
                <a:latin typeface="Arial"/>
                <a:cs typeface="Arial"/>
              </a:rPr>
              <a:t>Định </a:t>
            </a:r>
            <a:r>
              <a:rPr sz="3000" b="1" dirty="0">
                <a:latin typeface="Arial"/>
                <a:cs typeface="Arial"/>
              </a:rPr>
              <a:t>nghĩa </a:t>
            </a:r>
            <a:r>
              <a:rPr sz="3000" b="1" spc="-5" dirty="0">
                <a:latin typeface="Arial"/>
                <a:cs typeface="Arial"/>
              </a:rPr>
              <a:t>sai yêu cầu của khách</a:t>
            </a:r>
            <a:r>
              <a:rPr sz="3000" b="1" spc="-2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hàng</a:t>
            </a:r>
            <a:endParaRPr sz="3000">
              <a:latin typeface="Arial"/>
              <a:cs typeface="Arial"/>
            </a:endParaRPr>
          </a:p>
          <a:p>
            <a:pPr marL="756285" marR="743585" lvl="1" indent="-287020">
              <a:lnSpc>
                <a:spcPct val="100000"/>
              </a:lnSpc>
              <a:spcBef>
                <a:spcPts val="680"/>
              </a:spcBef>
              <a:buChar char="–"/>
              <a:tabLst>
                <a:tab pos="756920" algn="l"/>
              </a:tabLst>
            </a:pPr>
            <a:r>
              <a:rPr sz="2800" spc="-10" dirty="0">
                <a:latin typeface="Arial"/>
                <a:cs typeface="Arial"/>
              </a:rPr>
              <a:t>Đây </a:t>
            </a:r>
            <a:r>
              <a:rPr sz="2800" spc="-5" dirty="0">
                <a:latin typeface="Arial"/>
                <a:cs typeface="Arial"/>
              </a:rPr>
              <a:t>được </a:t>
            </a:r>
            <a:r>
              <a:rPr sz="2800" dirty="0">
                <a:latin typeface="Arial"/>
                <a:cs typeface="Arial"/>
              </a:rPr>
              <a:t>coi là </a:t>
            </a:r>
            <a:r>
              <a:rPr sz="2800" spc="-10" dirty="0">
                <a:latin typeface="Arial"/>
                <a:cs typeface="Arial"/>
              </a:rPr>
              <a:t>gốc </a:t>
            </a:r>
            <a:r>
              <a:rPr sz="2800" spc="-5" dirty="0">
                <a:latin typeface="Arial"/>
                <a:cs typeface="Arial"/>
              </a:rPr>
              <a:t>rễ của việc </a:t>
            </a:r>
            <a:r>
              <a:rPr sz="2800" spc="-10" dirty="0">
                <a:latin typeface="Arial"/>
                <a:cs typeface="Arial"/>
              </a:rPr>
              <a:t>gây </a:t>
            </a:r>
            <a:r>
              <a:rPr sz="2800" spc="-5" dirty="0">
                <a:latin typeface="Arial"/>
                <a:cs typeface="Arial"/>
              </a:rPr>
              <a:t>ra lỗi  phần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mềm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10" dirty="0">
                <a:latin typeface="Arial"/>
                <a:cs typeface="Arial"/>
              </a:rPr>
              <a:t>Hiểu </a:t>
            </a:r>
            <a:r>
              <a:rPr sz="2800" dirty="0">
                <a:latin typeface="Arial"/>
                <a:cs typeface="Arial"/>
              </a:rPr>
              <a:t>sai </a:t>
            </a:r>
            <a:r>
              <a:rPr sz="2800" spc="-5" dirty="0">
                <a:latin typeface="Arial"/>
                <a:cs typeface="Arial"/>
              </a:rPr>
              <a:t>yêu cầu của khách</a:t>
            </a:r>
            <a:r>
              <a:rPr sz="2800" spc="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hàng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Yêu cầu của khách hàng không được làm</a:t>
            </a:r>
            <a:r>
              <a:rPr sz="2800" spc="1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rõ</a:t>
            </a:r>
            <a:endParaRPr sz="28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Triển khai phần mềm thiếu </a:t>
            </a:r>
            <a:r>
              <a:rPr sz="2800" dirty="0">
                <a:latin typeface="Arial"/>
                <a:cs typeface="Arial"/>
              </a:rPr>
              <a:t>yêu </a:t>
            </a:r>
            <a:r>
              <a:rPr sz="2800" spc="-5" dirty="0">
                <a:latin typeface="Arial"/>
                <a:cs typeface="Arial"/>
              </a:rPr>
              <a:t>cầu của </a:t>
            </a:r>
            <a:r>
              <a:rPr sz="2800" dirty="0">
                <a:latin typeface="Arial"/>
                <a:cs typeface="Arial"/>
              </a:rPr>
              <a:t>khách  hàng</a:t>
            </a:r>
            <a:endParaRPr sz="2800">
              <a:latin typeface="Arial"/>
              <a:cs typeface="Arial"/>
            </a:endParaRPr>
          </a:p>
          <a:p>
            <a:pPr marL="756285" marR="161290" lvl="1" indent="-287020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Khách hàng </a:t>
            </a:r>
            <a:r>
              <a:rPr sz="2800" spc="-10" dirty="0">
                <a:latin typeface="Arial"/>
                <a:cs typeface="Arial"/>
              </a:rPr>
              <a:t>đưa </a:t>
            </a:r>
            <a:r>
              <a:rPr sz="2800" spc="-5" dirty="0">
                <a:latin typeface="Arial"/>
                <a:cs typeface="Arial"/>
              </a:rPr>
              <a:t>ra quá nhiều yêu cầu không  cần thiết và không liên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quan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5094" y="1438275"/>
            <a:ext cx="6353936" cy="4733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403606"/>
            <a:ext cx="84569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1.1.3 </a:t>
            </a:r>
            <a:r>
              <a:rPr sz="3200" dirty="0"/>
              <a:t>Các </a:t>
            </a:r>
            <a:r>
              <a:rPr sz="3200" spc="-5" dirty="0"/>
              <a:t>nguyên </a:t>
            </a:r>
            <a:r>
              <a:rPr sz="3200" dirty="0"/>
              <a:t>nhân gây </a:t>
            </a:r>
            <a:r>
              <a:rPr sz="3200" spc="-5" dirty="0"/>
              <a:t>ra </a:t>
            </a:r>
            <a:r>
              <a:rPr sz="3200" spc="-114" dirty="0"/>
              <a:t>lỗi </a:t>
            </a:r>
            <a:r>
              <a:rPr sz="3200" spc="-5" dirty="0"/>
              <a:t>phần</a:t>
            </a:r>
            <a:r>
              <a:rPr sz="3200" spc="395" dirty="0"/>
              <a:t> </a:t>
            </a:r>
            <a:r>
              <a:rPr sz="3200" spc="-5" dirty="0"/>
              <a:t>mềm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244853"/>
            <a:ext cx="7943215" cy="522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2. Thất bại </a:t>
            </a:r>
            <a:r>
              <a:rPr sz="2400" b="1" dirty="0">
                <a:latin typeface="Arial"/>
                <a:cs typeface="Arial"/>
              </a:rPr>
              <a:t>trong </a:t>
            </a:r>
            <a:r>
              <a:rPr sz="2400" b="1" spc="-5" dirty="0">
                <a:latin typeface="Arial"/>
                <a:cs typeface="Arial"/>
              </a:rPr>
              <a:t>việc </a:t>
            </a:r>
            <a:r>
              <a:rPr sz="2400" b="1" dirty="0">
                <a:latin typeface="Arial"/>
                <a:cs typeface="Arial"/>
              </a:rPr>
              <a:t>giao tiếp giữa </a:t>
            </a:r>
            <a:r>
              <a:rPr sz="2400" b="1" spc="-5" dirty="0">
                <a:latin typeface="Arial"/>
                <a:cs typeface="Arial"/>
              </a:rPr>
              <a:t>người </a:t>
            </a:r>
            <a:r>
              <a:rPr sz="2400" b="1" dirty="0">
                <a:latin typeface="Arial"/>
                <a:cs typeface="Arial"/>
              </a:rPr>
              <a:t>phát</a:t>
            </a:r>
            <a:r>
              <a:rPr sz="2400" b="1" spc="-10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triển  và khách hàng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Có </a:t>
            </a:r>
            <a:r>
              <a:rPr sz="2400" dirty="0">
                <a:latin typeface="Arial"/>
                <a:cs typeface="Arial"/>
              </a:rPr>
              <a:t>sự </a:t>
            </a:r>
            <a:r>
              <a:rPr sz="2400" spc="-5" dirty="0">
                <a:latin typeface="Arial"/>
                <a:cs typeface="Arial"/>
              </a:rPr>
              <a:t>không hiểu </a:t>
            </a:r>
            <a:r>
              <a:rPr sz="2400" dirty="0">
                <a:latin typeface="Arial"/>
                <a:cs typeface="Arial"/>
              </a:rPr>
              <a:t>cấu trúc của </a:t>
            </a:r>
            <a:r>
              <a:rPr sz="2400" spc="-5" dirty="0">
                <a:latin typeface="Arial"/>
                <a:cs typeface="Arial"/>
              </a:rPr>
              <a:t>tài liệu </a:t>
            </a:r>
            <a:r>
              <a:rPr sz="2400" dirty="0">
                <a:latin typeface="Arial"/>
                <a:cs typeface="Arial"/>
              </a:rPr>
              <a:t>yêu cầu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phần</a:t>
            </a:r>
            <a:endParaRPr sz="24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mềm</a:t>
            </a:r>
            <a:endParaRPr sz="2400">
              <a:latin typeface="Arial"/>
              <a:cs typeface="Arial"/>
            </a:endParaRPr>
          </a:p>
          <a:p>
            <a:pPr marL="756285" marR="2984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Không nắm bắt được những </a:t>
            </a:r>
            <a:r>
              <a:rPr sz="2400" dirty="0">
                <a:latin typeface="Arial"/>
                <a:cs typeface="Arial"/>
              </a:rPr>
              <a:t>thay </a:t>
            </a:r>
            <a:r>
              <a:rPr sz="2400" spc="-5" dirty="0">
                <a:latin typeface="Arial"/>
                <a:cs typeface="Arial"/>
              </a:rPr>
              <a:t>đổi được </a:t>
            </a:r>
            <a:r>
              <a:rPr sz="2400" dirty="0">
                <a:latin typeface="Arial"/>
                <a:cs typeface="Arial"/>
              </a:rPr>
              <a:t>viết trong  tài </a:t>
            </a:r>
            <a:r>
              <a:rPr sz="2400" spc="-5" dirty="0">
                <a:latin typeface="Arial"/>
                <a:cs typeface="Arial"/>
              </a:rPr>
              <a:t>liệu </a:t>
            </a:r>
            <a:r>
              <a:rPr sz="2400" dirty="0">
                <a:latin typeface="Arial"/>
                <a:cs typeface="Arial"/>
              </a:rPr>
              <a:t>yêu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cầu</a:t>
            </a:r>
            <a:endParaRPr sz="2400">
              <a:latin typeface="Arial"/>
              <a:cs typeface="Arial"/>
            </a:endParaRPr>
          </a:p>
          <a:p>
            <a:pPr marL="756285" marR="126364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Những </a:t>
            </a:r>
            <a:r>
              <a:rPr sz="2400" dirty="0">
                <a:latin typeface="Arial"/>
                <a:cs typeface="Arial"/>
              </a:rPr>
              <a:t>thay </a:t>
            </a:r>
            <a:r>
              <a:rPr sz="2400" spc="-5" dirty="0">
                <a:latin typeface="Arial"/>
                <a:cs typeface="Arial"/>
              </a:rPr>
              <a:t>đổi được </a:t>
            </a:r>
            <a:r>
              <a:rPr sz="2400" dirty="0">
                <a:latin typeface="Arial"/>
                <a:cs typeface="Arial"/>
              </a:rPr>
              <a:t>yêu cầu từ khách </a:t>
            </a:r>
            <a:r>
              <a:rPr sz="2400" spc="-5" dirty="0">
                <a:latin typeface="Arial"/>
                <a:cs typeface="Arial"/>
              </a:rPr>
              <a:t>hàng nhưng  </a:t>
            </a:r>
            <a:r>
              <a:rPr sz="2400" dirty="0">
                <a:latin typeface="Arial"/>
                <a:cs typeface="Arial"/>
              </a:rPr>
              <a:t>ko </a:t>
            </a:r>
            <a:r>
              <a:rPr sz="2400" spc="-5" dirty="0">
                <a:latin typeface="Arial"/>
                <a:cs typeface="Arial"/>
              </a:rPr>
              <a:t>được lưu dưới dạng </a:t>
            </a:r>
            <a:r>
              <a:rPr sz="2400" dirty="0">
                <a:latin typeface="Arial"/>
                <a:cs typeface="Arial"/>
              </a:rPr>
              <a:t>văn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bản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- </a:t>
            </a:r>
            <a:r>
              <a:rPr sz="2400" spc="-5" dirty="0">
                <a:latin typeface="Arial"/>
                <a:cs typeface="Arial"/>
              </a:rPr>
              <a:t>Thiếu </a:t>
            </a:r>
            <a:r>
              <a:rPr sz="2400" dirty="0">
                <a:latin typeface="Arial"/>
                <a:cs typeface="Arial"/>
              </a:rPr>
              <a:t>sự chú ý tới: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Thông điệp </a:t>
            </a:r>
            <a:r>
              <a:rPr sz="2400" dirty="0">
                <a:latin typeface="Arial"/>
                <a:cs typeface="Arial"/>
              </a:rPr>
              <a:t>của khách </a:t>
            </a:r>
            <a:r>
              <a:rPr sz="2400" spc="-5" dirty="0">
                <a:latin typeface="Arial"/>
                <a:cs typeface="Arial"/>
              </a:rPr>
              <a:t>hàng đề </a:t>
            </a:r>
            <a:r>
              <a:rPr sz="2400" dirty="0">
                <a:latin typeface="Arial"/>
                <a:cs typeface="Arial"/>
              </a:rPr>
              <a:t>cập tới </a:t>
            </a:r>
            <a:r>
              <a:rPr sz="2400" spc="-5" dirty="0">
                <a:latin typeface="Arial"/>
                <a:cs typeface="Arial"/>
              </a:rPr>
              <a:t>việc </a:t>
            </a:r>
            <a:r>
              <a:rPr sz="2400" dirty="0">
                <a:latin typeface="Arial"/>
                <a:cs typeface="Arial"/>
              </a:rPr>
              <a:t>thay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đổi</a:t>
            </a:r>
            <a:endParaRPr sz="24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yêu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cầu</a:t>
            </a:r>
            <a:endParaRPr sz="2400">
              <a:latin typeface="Arial"/>
              <a:cs typeface="Arial"/>
            </a:endParaRPr>
          </a:p>
          <a:p>
            <a:pPr marL="756285" marR="108013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Trả </a:t>
            </a:r>
            <a:r>
              <a:rPr sz="2400" spc="-5" dirty="0">
                <a:latin typeface="Arial"/>
                <a:cs typeface="Arial"/>
              </a:rPr>
              <a:t>lời </a:t>
            </a:r>
            <a:r>
              <a:rPr sz="2400" dirty="0">
                <a:latin typeface="Arial"/>
                <a:cs typeface="Arial"/>
              </a:rPr>
              <a:t>của khách </a:t>
            </a:r>
            <a:r>
              <a:rPr sz="2400" spc="-5" dirty="0">
                <a:latin typeface="Arial"/>
                <a:cs typeface="Arial"/>
              </a:rPr>
              <a:t>hàng </a:t>
            </a:r>
            <a:r>
              <a:rPr sz="2400" dirty="0">
                <a:latin typeface="Arial"/>
                <a:cs typeface="Arial"/>
              </a:rPr>
              <a:t>tới </a:t>
            </a:r>
            <a:r>
              <a:rPr sz="2400" spc="-5" dirty="0">
                <a:latin typeface="Arial"/>
                <a:cs typeface="Arial"/>
              </a:rPr>
              <a:t>những </a:t>
            </a:r>
            <a:r>
              <a:rPr sz="2400" dirty="0">
                <a:latin typeface="Arial"/>
                <a:cs typeface="Arial"/>
              </a:rPr>
              <a:t>câu </a:t>
            </a:r>
            <a:r>
              <a:rPr sz="2400" spc="-5" dirty="0">
                <a:latin typeface="Arial"/>
                <a:cs typeface="Arial"/>
              </a:rPr>
              <a:t>hỏi </a:t>
            </a:r>
            <a:r>
              <a:rPr sz="2400" dirty="0">
                <a:latin typeface="Arial"/>
                <a:cs typeface="Arial"/>
              </a:rPr>
              <a:t>mà  </a:t>
            </a:r>
            <a:r>
              <a:rPr sz="2400" spc="-5" dirty="0">
                <a:latin typeface="Arial"/>
                <a:cs typeface="Arial"/>
              </a:rPr>
              <a:t>developer đặt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ra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403606"/>
            <a:ext cx="84569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1.1.3 </a:t>
            </a:r>
            <a:r>
              <a:rPr sz="3200" dirty="0"/>
              <a:t>Các </a:t>
            </a:r>
            <a:r>
              <a:rPr sz="3200" spc="-5" dirty="0"/>
              <a:t>nguyên </a:t>
            </a:r>
            <a:r>
              <a:rPr sz="3200" dirty="0"/>
              <a:t>nhân gây </a:t>
            </a:r>
            <a:r>
              <a:rPr sz="3200" spc="-5" dirty="0"/>
              <a:t>ra </a:t>
            </a:r>
            <a:r>
              <a:rPr sz="3200" spc="-114" dirty="0"/>
              <a:t>lỗi </a:t>
            </a:r>
            <a:r>
              <a:rPr sz="3200" spc="-5" dirty="0"/>
              <a:t>phần</a:t>
            </a:r>
            <a:r>
              <a:rPr sz="3200" spc="395" dirty="0"/>
              <a:t> </a:t>
            </a:r>
            <a:r>
              <a:rPr sz="3200" spc="-5" dirty="0"/>
              <a:t>mềm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61008"/>
            <a:ext cx="7929880" cy="409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604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spc="-5" dirty="0">
                <a:latin typeface="Arial"/>
                <a:cs typeface="Arial"/>
              </a:rPr>
              <a:t>3. </a:t>
            </a:r>
            <a:r>
              <a:rPr sz="3000" b="1" dirty="0">
                <a:latin typeface="Arial"/>
                <a:cs typeface="Arial"/>
              </a:rPr>
              <a:t>Tạo </a:t>
            </a:r>
            <a:r>
              <a:rPr sz="3000" b="1" spc="-5" dirty="0">
                <a:latin typeface="Arial"/>
                <a:cs typeface="Arial"/>
              </a:rPr>
              <a:t>ra </a:t>
            </a:r>
            <a:r>
              <a:rPr sz="3000" b="1" dirty="0">
                <a:latin typeface="Arial"/>
                <a:cs typeface="Arial"/>
              </a:rPr>
              <a:t>độ lệch </a:t>
            </a:r>
            <a:r>
              <a:rPr sz="3000" b="1" spc="-5" dirty="0">
                <a:latin typeface="Arial"/>
                <a:cs typeface="Arial"/>
              </a:rPr>
              <a:t>cố </a:t>
            </a:r>
            <a:r>
              <a:rPr sz="3000" b="1" dirty="0">
                <a:latin typeface="Arial"/>
                <a:cs typeface="Arial"/>
              </a:rPr>
              <a:t>ý trong </a:t>
            </a:r>
            <a:r>
              <a:rPr sz="3000" b="1" spc="-5" dirty="0">
                <a:latin typeface="Arial"/>
                <a:cs typeface="Arial"/>
              </a:rPr>
              <a:t>yêu cầu </a:t>
            </a:r>
            <a:r>
              <a:rPr sz="3000" b="1" dirty="0">
                <a:latin typeface="Arial"/>
                <a:cs typeface="Arial"/>
              </a:rPr>
              <a:t>phần  </a:t>
            </a:r>
            <a:r>
              <a:rPr sz="3000" b="1" spc="-5" dirty="0">
                <a:latin typeface="Arial"/>
                <a:cs typeface="Arial"/>
              </a:rPr>
              <a:t>mềm</a:t>
            </a:r>
            <a:endParaRPr sz="30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8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Lập </a:t>
            </a:r>
            <a:r>
              <a:rPr sz="2800" spc="25" dirty="0">
                <a:latin typeface="Arial"/>
                <a:cs typeface="Arial"/>
              </a:rPr>
              <a:t>trình </a:t>
            </a:r>
            <a:r>
              <a:rPr sz="2800" dirty="0">
                <a:latin typeface="Arial"/>
                <a:cs typeface="Arial"/>
              </a:rPr>
              <a:t>viên sử </a:t>
            </a:r>
            <a:r>
              <a:rPr sz="2800" spc="-5" dirty="0">
                <a:latin typeface="Arial"/>
                <a:cs typeface="Arial"/>
              </a:rPr>
              <a:t>dụng những module phần  mềm có sẵn </a:t>
            </a:r>
            <a:r>
              <a:rPr sz="2800" dirty="0">
                <a:latin typeface="Arial"/>
                <a:cs typeface="Arial"/>
              </a:rPr>
              <a:t>từ </a:t>
            </a:r>
            <a:r>
              <a:rPr sz="2800" spc="-5" dirty="0">
                <a:latin typeface="Arial"/>
                <a:cs typeface="Arial"/>
              </a:rPr>
              <a:t>những dự án trước mà không  </a:t>
            </a:r>
            <a:r>
              <a:rPr sz="2800" dirty="0">
                <a:latin typeface="Arial"/>
                <a:cs typeface="Arial"/>
              </a:rPr>
              <a:t>thay </a:t>
            </a:r>
            <a:r>
              <a:rPr sz="2800" spc="-10" dirty="0">
                <a:latin typeface="Arial"/>
                <a:cs typeface="Arial"/>
              </a:rPr>
              <a:t>đổi </a:t>
            </a:r>
            <a:r>
              <a:rPr sz="2800" spc="-5" dirty="0">
                <a:latin typeface="Arial"/>
                <a:cs typeface="Arial"/>
              </a:rPr>
              <a:t>cho phù </a:t>
            </a:r>
            <a:r>
              <a:rPr sz="2800" dirty="0">
                <a:latin typeface="Arial"/>
                <a:cs typeface="Arial"/>
              </a:rPr>
              <a:t>hợp </a:t>
            </a:r>
            <a:r>
              <a:rPr sz="2800" spc="-5" dirty="0">
                <a:latin typeface="Arial"/>
                <a:cs typeface="Arial"/>
              </a:rPr>
              <a:t>với yêu cầu của dự </a:t>
            </a:r>
            <a:r>
              <a:rPr sz="2800" spc="-10" dirty="0">
                <a:latin typeface="Arial"/>
                <a:cs typeface="Arial"/>
              </a:rPr>
              <a:t>án  </a:t>
            </a:r>
            <a:r>
              <a:rPr sz="2800" spc="-5" dirty="0">
                <a:latin typeface="Arial"/>
                <a:cs typeface="Arial"/>
              </a:rPr>
              <a:t>mới nhằm tiết kiệm </a:t>
            </a:r>
            <a:r>
              <a:rPr sz="2800" dirty="0">
                <a:latin typeface="Arial"/>
                <a:cs typeface="Arial"/>
              </a:rPr>
              <a:t>thời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gian</a:t>
            </a:r>
            <a:endParaRPr sz="2800">
              <a:latin typeface="Arial"/>
              <a:cs typeface="Arial"/>
            </a:endParaRPr>
          </a:p>
          <a:p>
            <a:pPr marL="756285" marR="120650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Bỏ qua một vài yêu cầu của phần mềm </a:t>
            </a:r>
            <a:r>
              <a:rPr sz="2800" spc="-10" dirty="0">
                <a:latin typeface="Arial"/>
                <a:cs typeface="Arial"/>
              </a:rPr>
              <a:t>do  </a:t>
            </a:r>
            <a:r>
              <a:rPr sz="2800" spc="-5" dirty="0">
                <a:latin typeface="Arial"/>
                <a:cs typeface="Arial"/>
              </a:rPr>
              <a:t>thời gian quá gấp hoặc chi phí không đủ đáp  </a:t>
            </a:r>
            <a:r>
              <a:rPr sz="2800" spc="-10" dirty="0">
                <a:latin typeface="Arial"/>
                <a:cs typeface="Arial"/>
              </a:rPr>
              <a:t>ứng.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403606"/>
            <a:ext cx="84569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1.1.3 </a:t>
            </a:r>
            <a:r>
              <a:rPr sz="3200" dirty="0"/>
              <a:t>Các </a:t>
            </a:r>
            <a:r>
              <a:rPr sz="3200" spc="-5" dirty="0"/>
              <a:t>nguyên </a:t>
            </a:r>
            <a:r>
              <a:rPr sz="3200" dirty="0"/>
              <a:t>nhân gây </a:t>
            </a:r>
            <a:r>
              <a:rPr sz="3200" spc="-5" dirty="0"/>
              <a:t>ra </a:t>
            </a:r>
            <a:r>
              <a:rPr sz="3200" spc="-114" dirty="0"/>
              <a:t>lỗi </a:t>
            </a:r>
            <a:r>
              <a:rPr sz="3200" spc="-5" dirty="0"/>
              <a:t>phần</a:t>
            </a:r>
            <a:r>
              <a:rPr sz="3200" spc="395" dirty="0"/>
              <a:t> </a:t>
            </a:r>
            <a:r>
              <a:rPr sz="3200" spc="-5" dirty="0"/>
              <a:t>mềm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095501"/>
            <a:ext cx="7364730" cy="529336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5. </a:t>
            </a:r>
            <a:r>
              <a:rPr sz="2400" b="1" dirty="0">
                <a:latin typeface="Arial"/>
                <a:cs typeface="Arial"/>
              </a:rPr>
              <a:t>Lỗi </a:t>
            </a:r>
            <a:r>
              <a:rPr sz="2400" b="1" spc="-5" dirty="0">
                <a:latin typeface="Arial"/>
                <a:cs typeface="Arial"/>
              </a:rPr>
              <a:t>mã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hóa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Lỗi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logic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Lỗi </a:t>
            </a:r>
            <a:r>
              <a:rPr sz="2400" dirty="0">
                <a:latin typeface="Arial"/>
                <a:cs typeface="Arial"/>
              </a:rPr>
              <a:t>cú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pháp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Lỗi </a:t>
            </a:r>
            <a:r>
              <a:rPr sz="2400" dirty="0">
                <a:latin typeface="Arial"/>
                <a:cs typeface="Arial"/>
              </a:rPr>
              <a:t>thời </a:t>
            </a:r>
            <a:r>
              <a:rPr sz="2400" spc="-5" dirty="0">
                <a:latin typeface="Arial"/>
                <a:cs typeface="Arial"/>
              </a:rPr>
              <a:t>gian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chạy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6. Không </a:t>
            </a:r>
            <a:r>
              <a:rPr sz="2400" b="1" dirty="0">
                <a:latin typeface="Arial"/>
                <a:cs typeface="Arial"/>
              </a:rPr>
              <a:t>tuân theo </a:t>
            </a:r>
            <a:r>
              <a:rPr sz="2400" b="1" spc="-5" dirty="0">
                <a:latin typeface="Arial"/>
                <a:cs typeface="Arial"/>
              </a:rPr>
              <a:t>các </a:t>
            </a:r>
            <a:r>
              <a:rPr sz="2400" b="1" dirty="0">
                <a:latin typeface="Arial"/>
                <a:cs typeface="Arial"/>
              </a:rPr>
              <a:t>tài liệu </a:t>
            </a:r>
            <a:r>
              <a:rPr sz="2400" b="1" spc="-5" dirty="0">
                <a:latin typeface="Arial"/>
                <a:cs typeface="Arial"/>
              </a:rPr>
              <a:t>và cấu </a:t>
            </a:r>
            <a:r>
              <a:rPr sz="2400" b="1" dirty="0">
                <a:latin typeface="Arial"/>
                <a:cs typeface="Arial"/>
              </a:rPr>
              <a:t>trúc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code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Không </a:t>
            </a:r>
            <a:r>
              <a:rPr sz="2400" dirty="0">
                <a:latin typeface="Arial"/>
                <a:cs typeface="Arial"/>
              </a:rPr>
              <a:t>tuân theo các </a:t>
            </a:r>
            <a:r>
              <a:rPr sz="2400" spc="-5" dirty="0">
                <a:latin typeface="Arial"/>
                <a:cs typeface="Arial"/>
              </a:rPr>
              <a:t>chuẩn </a:t>
            </a:r>
            <a:r>
              <a:rPr sz="2400" dirty="0">
                <a:latin typeface="Arial"/>
                <a:cs typeface="Arial"/>
              </a:rPr>
              <a:t>tài </a:t>
            </a:r>
            <a:r>
              <a:rPr sz="2400" spc="-5" dirty="0">
                <a:latin typeface="Arial"/>
                <a:cs typeface="Arial"/>
              </a:rPr>
              <a:t>liệu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(templates…)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Không </a:t>
            </a:r>
            <a:r>
              <a:rPr sz="2400" dirty="0">
                <a:latin typeface="Arial"/>
                <a:cs typeface="Arial"/>
              </a:rPr>
              <a:t>tuân </a:t>
            </a:r>
            <a:r>
              <a:rPr sz="2400" spc="-5" dirty="0">
                <a:latin typeface="Arial"/>
                <a:cs typeface="Arial"/>
              </a:rPr>
              <a:t>theo </a:t>
            </a:r>
            <a:r>
              <a:rPr sz="2400" dirty="0">
                <a:latin typeface="Arial"/>
                <a:cs typeface="Arial"/>
              </a:rPr>
              <a:t>các cấu trúc mã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hóa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7. Rút ngắn </a:t>
            </a:r>
            <a:r>
              <a:rPr sz="2400" b="1" dirty="0">
                <a:latin typeface="Arial"/>
                <a:cs typeface="Arial"/>
              </a:rPr>
              <a:t>quá trình </a:t>
            </a:r>
            <a:r>
              <a:rPr sz="2400" b="1" spc="-5" dirty="0">
                <a:latin typeface="Arial"/>
                <a:cs typeface="Arial"/>
              </a:rPr>
              <a:t>kiểm </a:t>
            </a:r>
            <a:r>
              <a:rPr sz="2400" b="1" dirty="0">
                <a:latin typeface="Arial"/>
                <a:cs typeface="Arial"/>
              </a:rPr>
              <a:t>thử </a:t>
            </a:r>
            <a:r>
              <a:rPr sz="2400" b="1" spc="-5" dirty="0">
                <a:latin typeface="Arial"/>
                <a:cs typeface="Arial"/>
              </a:rPr>
              <a:t>phần</a:t>
            </a:r>
            <a:r>
              <a:rPr sz="2400" b="1" spc="-8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mềm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Do áp lực </a:t>
            </a:r>
            <a:r>
              <a:rPr sz="2400" dirty="0">
                <a:latin typeface="Arial"/>
                <a:cs typeface="Arial"/>
              </a:rPr>
              <a:t>về </a:t>
            </a:r>
            <a:r>
              <a:rPr sz="2400" spc="-5" dirty="0">
                <a:latin typeface="Arial"/>
                <a:cs typeface="Arial"/>
              </a:rPr>
              <a:t>thời gian, </a:t>
            </a:r>
            <a:r>
              <a:rPr sz="2400" dirty="0">
                <a:latin typeface="Arial"/>
                <a:cs typeface="Arial"/>
              </a:rPr>
              <a:t>tiến </a:t>
            </a:r>
            <a:r>
              <a:rPr sz="2400" spc="-5" dirty="0">
                <a:latin typeface="Arial"/>
                <a:cs typeface="Arial"/>
              </a:rPr>
              <a:t>độ hoàn </a:t>
            </a:r>
            <a:r>
              <a:rPr sz="2400" dirty="0">
                <a:latin typeface="Arial"/>
                <a:cs typeface="Arial"/>
              </a:rPr>
              <a:t>thành </a:t>
            </a:r>
            <a:r>
              <a:rPr sz="2400" spc="-5" dirty="0">
                <a:latin typeface="Arial"/>
                <a:cs typeface="Arial"/>
              </a:rPr>
              <a:t>dự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án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Lập </a:t>
            </a:r>
            <a:r>
              <a:rPr sz="2400" dirty="0">
                <a:latin typeface="Arial"/>
                <a:cs typeface="Arial"/>
              </a:rPr>
              <a:t>kế </a:t>
            </a:r>
            <a:r>
              <a:rPr sz="2400" spc="-5" dirty="0">
                <a:latin typeface="Arial"/>
                <a:cs typeface="Arial"/>
              </a:rPr>
              <a:t>hoạch </a:t>
            </a:r>
            <a:r>
              <a:rPr sz="2400" dirty="0">
                <a:latin typeface="Arial"/>
                <a:cs typeface="Arial"/>
              </a:rPr>
              <a:t>kiểm thử </a:t>
            </a:r>
            <a:r>
              <a:rPr sz="2400" spc="-5" dirty="0">
                <a:latin typeface="Arial"/>
                <a:cs typeface="Arial"/>
              </a:rPr>
              <a:t>không đầy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đủ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Không báo </a:t>
            </a:r>
            <a:r>
              <a:rPr sz="2400" dirty="0">
                <a:latin typeface="Arial"/>
                <a:cs typeface="Arial"/>
              </a:rPr>
              <a:t>cáo </a:t>
            </a:r>
            <a:r>
              <a:rPr sz="2400" spc="-5" dirty="0">
                <a:latin typeface="Arial"/>
                <a:cs typeface="Arial"/>
              </a:rPr>
              <a:t>đầy đủ </a:t>
            </a:r>
            <a:r>
              <a:rPr sz="2400" dirty="0">
                <a:latin typeface="Arial"/>
                <a:cs typeface="Arial"/>
              </a:rPr>
              <a:t>các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lỗi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Báo cáo </a:t>
            </a:r>
            <a:r>
              <a:rPr sz="2400" spc="-5" dirty="0">
                <a:latin typeface="Arial"/>
                <a:cs typeface="Arial"/>
              </a:rPr>
              <a:t>không </a:t>
            </a:r>
            <a:r>
              <a:rPr sz="2400" dirty="0">
                <a:latin typeface="Arial"/>
                <a:cs typeface="Arial"/>
              </a:rPr>
              <a:t>chính </a:t>
            </a:r>
            <a:r>
              <a:rPr sz="2400" spc="-10" dirty="0">
                <a:latin typeface="Arial"/>
                <a:cs typeface="Arial"/>
              </a:rPr>
              <a:t>xác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lỗi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403606"/>
            <a:ext cx="77133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1.1 </a:t>
            </a:r>
            <a:r>
              <a:rPr sz="3200" spc="-5" dirty="0"/>
              <a:t>Phần mềm </a:t>
            </a:r>
            <a:r>
              <a:rPr sz="3200" spc="-10" dirty="0"/>
              <a:t>và </a:t>
            </a:r>
            <a:r>
              <a:rPr sz="3200" spc="-5" dirty="0"/>
              <a:t>chất lượng phần</a:t>
            </a:r>
            <a:r>
              <a:rPr sz="3200" spc="-70" dirty="0"/>
              <a:t> </a:t>
            </a:r>
            <a:r>
              <a:rPr sz="3200" spc="-5" dirty="0"/>
              <a:t>mềm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8464042" y="6366249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69568"/>
            <a:ext cx="6863715" cy="276987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Phần </a:t>
            </a:r>
            <a:r>
              <a:rPr sz="3000" spc="-315" dirty="0">
                <a:latin typeface="Arial"/>
                <a:cs typeface="Arial"/>
              </a:rPr>
              <a:t>mềm </a:t>
            </a:r>
            <a:r>
              <a:rPr sz="3000" spc="-5" dirty="0">
                <a:latin typeface="Arial"/>
                <a:cs typeface="Arial"/>
              </a:rPr>
              <a:t>và </a:t>
            </a:r>
            <a:r>
              <a:rPr sz="3000" dirty="0">
                <a:latin typeface="Arial"/>
                <a:cs typeface="Arial"/>
              </a:rPr>
              <a:t>các </a:t>
            </a:r>
            <a:r>
              <a:rPr sz="3000" spc="-5" dirty="0">
                <a:latin typeface="Arial"/>
                <a:cs typeface="Arial"/>
              </a:rPr>
              <a:t>đặc</a:t>
            </a:r>
            <a:r>
              <a:rPr sz="3000" spc="6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trưng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Các </a:t>
            </a:r>
            <a:r>
              <a:rPr sz="3000" spc="-5" dirty="0">
                <a:latin typeface="Arial"/>
                <a:cs typeface="Arial"/>
              </a:rPr>
              <a:t>khái niệm vễ </a:t>
            </a:r>
            <a:r>
              <a:rPr sz="3000" dirty="0">
                <a:latin typeface="Arial"/>
                <a:cs typeface="Arial"/>
              </a:rPr>
              <a:t>lỗi, </a:t>
            </a:r>
            <a:r>
              <a:rPr sz="3000" spc="-5" dirty="0">
                <a:latin typeface="Arial"/>
                <a:cs typeface="Arial"/>
              </a:rPr>
              <a:t>sai sót, hỏng</a:t>
            </a:r>
            <a:r>
              <a:rPr sz="3000" spc="-6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hóc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Nguyên nhân gây ra </a:t>
            </a:r>
            <a:r>
              <a:rPr sz="3000" dirty="0">
                <a:latin typeface="Arial"/>
                <a:cs typeface="Arial"/>
              </a:rPr>
              <a:t>lỗi </a:t>
            </a:r>
            <a:r>
              <a:rPr sz="3000" spc="-5" dirty="0">
                <a:latin typeface="Arial"/>
                <a:cs typeface="Arial"/>
              </a:rPr>
              <a:t>phần</a:t>
            </a:r>
            <a:r>
              <a:rPr sz="3000" spc="484" dirty="0">
                <a:latin typeface="Arial"/>
                <a:cs typeface="Arial"/>
              </a:rPr>
              <a:t> </a:t>
            </a:r>
            <a:r>
              <a:rPr sz="3000" spc="-315" dirty="0">
                <a:latin typeface="Arial"/>
                <a:cs typeface="Arial"/>
              </a:rPr>
              <a:t>mềm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Chất lượng phần</a:t>
            </a:r>
            <a:r>
              <a:rPr sz="3000" spc="80" dirty="0">
                <a:latin typeface="Arial"/>
                <a:cs typeface="Arial"/>
              </a:rPr>
              <a:t> </a:t>
            </a:r>
            <a:r>
              <a:rPr sz="3000" spc="-315" dirty="0">
                <a:latin typeface="Arial"/>
                <a:cs typeface="Arial"/>
              </a:rPr>
              <a:t>mềm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5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Đảm </a:t>
            </a:r>
            <a:r>
              <a:rPr sz="3000" spc="-5" dirty="0">
                <a:latin typeface="Arial"/>
                <a:cs typeface="Arial"/>
              </a:rPr>
              <a:t>bảo chất lượng phần</a:t>
            </a:r>
            <a:r>
              <a:rPr sz="3000" spc="315" dirty="0">
                <a:latin typeface="Arial"/>
                <a:cs typeface="Arial"/>
              </a:rPr>
              <a:t> </a:t>
            </a:r>
            <a:r>
              <a:rPr sz="3000" spc="-315" dirty="0">
                <a:latin typeface="Arial"/>
                <a:cs typeface="Arial"/>
              </a:rPr>
              <a:t>mềm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403606"/>
            <a:ext cx="84569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1.1.3 </a:t>
            </a:r>
            <a:r>
              <a:rPr sz="3200" dirty="0"/>
              <a:t>Các </a:t>
            </a:r>
            <a:r>
              <a:rPr sz="3200" spc="-5" dirty="0"/>
              <a:t>nguyên </a:t>
            </a:r>
            <a:r>
              <a:rPr sz="3200" dirty="0"/>
              <a:t>nhân gây </a:t>
            </a:r>
            <a:r>
              <a:rPr sz="3200" spc="-5" dirty="0"/>
              <a:t>ra </a:t>
            </a:r>
            <a:r>
              <a:rPr sz="3200" spc="-114" dirty="0"/>
              <a:t>lỗi </a:t>
            </a:r>
            <a:r>
              <a:rPr sz="3200" spc="-5" dirty="0"/>
              <a:t>phần</a:t>
            </a:r>
            <a:r>
              <a:rPr sz="3200" spc="390" dirty="0"/>
              <a:t> </a:t>
            </a:r>
            <a:r>
              <a:rPr sz="3200" spc="-5" dirty="0"/>
              <a:t>mềm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095501"/>
            <a:ext cx="7960995" cy="448881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8. </a:t>
            </a:r>
            <a:r>
              <a:rPr sz="2400" b="1" dirty="0">
                <a:latin typeface="Arial"/>
                <a:cs typeface="Arial"/>
              </a:rPr>
              <a:t>Lỗi thủ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tục</a:t>
            </a:r>
            <a:endParaRPr sz="2400">
              <a:latin typeface="Arial"/>
              <a:cs typeface="Arial"/>
            </a:endParaRPr>
          </a:p>
          <a:p>
            <a:pPr marL="469900" marR="17907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Arial"/>
                <a:cs typeface="Arial"/>
              </a:rPr>
              <a:t>Chỉ dẫn </a:t>
            </a:r>
            <a:r>
              <a:rPr sz="2400" dirty="0">
                <a:latin typeface="Arial"/>
                <a:cs typeface="Arial"/>
              </a:rPr>
              <a:t>cho </a:t>
            </a:r>
            <a:r>
              <a:rPr sz="2400" spc="-5" dirty="0">
                <a:latin typeface="Arial"/>
                <a:cs typeface="Arial"/>
              </a:rPr>
              <a:t>người dùng những hoạt động </a:t>
            </a:r>
            <a:r>
              <a:rPr sz="2400" dirty="0">
                <a:latin typeface="Arial"/>
                <a:cs typeface="Arial"/>
              </a:rPr>
              <a:t>cần thiết ở  một </a:t>
            </a:r>
            <a:r>
              <a:rPr sz="2400" spc="-5" dirty="0">
                <a:latin typeface="Arial"/>
                <a:cs typeface="Arial"/>
              </a:rPr>
              <a:t>quá </a:t>
            </a:r>
            <a:r>
              <a:rPr sz="2400" spc="15" dirty="0">
                <a:latin typeface="Arial"/>
                <a:cs typeface="Arial"/>
              </a:rPr>
              <a:t>trình. </a:t>
            </a:r>
            <a:r>
              <a:rPr sz="2400" spc="-5" dirty="0">
                <a:latin typeface="Arial"/>
                <a:cs typeface="Arial"/>
              </a:rPr>
              <a:t>Nó quan trọng trong </a:t>
            </a:r>
            <a:r>
              <a:rPr sz="2400" dirty="0">
                <a:latin typeface="Arial"/>
                <a:cs typeface="Arial"/>
              </a:rPr>
              <a:t>các </a:t>
            </a:r>
            <a:r>
              <a:rPr sz="2400" spc="-5" dirty="0">
                <a:latin typeface="Arial"/>
                <a:cs typeface="Arial"/>
              </a:rPr>
              <a:t>hệ thống pm  phức </a:t>
            </a:r>
            <a:r>
              <a:rPr sz="2400" dirty="0">
                <a:latin typeface="Arial"/>
                <a:cs typeface="Arial"/>
              </a:rPr>
              <a:t>tạp khi </a:t>
            </a:r>
            <a:r>
              <a:rPr sz="2400" spc="-5" dirty="0">
                <a:latin typeface="Arial"/>
                <a:cs typeface="Arial"/>
              </a:rPr>
              <a:t>quá </a:t>
            </a:r>
            <a:r>
              <a:rPr sz="2400" spc="20" dirty="0">
                <a:latin typeface="Arial"/>
                <a:cs typeface="Arial"/>
              </a:rPr>
              <a:t>trình </a:t>
            </a:r>
            <a:r>
              <a:rPr sz="2400" spc="-10" dirty="0">
                <a:latin typeface="Arial"/>
                <a:cs typeface="Arial"/>
              </a:rPr>
              <a:t>xử </a:t>
            </a:r>
            <a:r>
              <a:rPr sz="2400" spc="-5" dirty="0">
                <a:latin typeface="Arial"/>
                <a:cs typeface="Arial"/>
              </a:rPr>
              <a:t>lý được thực hiện qua nhiều  bước. </a:t>
            </a:r>
            <a:r>
              <a:rPr sz="2400" dirty="0">
                <a:latin typeface="Arial"/>
                <a:cs typeface="Arial"/>
              </a:rPr>
              <a:t>Mỗi </a:t>
            </a:r>
            <a:r>
              <a:rPr sz="2400" spc="-5" dirty="0">
                <a:latin typeface="Arial"/>
                <a:cs typeface="Arial"/>
              </a:rPr>
              <a:t>bước </a:t>
            </a:r>
            <a:r>
              <a:rPr sz="2400" dirty="0">
                <a:latin typeface="Arial"/>
                <a:cs typeface="Arial"/>
              </a:rPr>
              <a:t>có </a:t>
            </a:r>
            <a:r>
              <a:rPr sz="2400" spc="-5" dirty="0">
                <a:latin typeface="Arial"/>
                <a:cs typeface="Arial"/>
              </a:rPr>
              <a:t>nhiều dạng dữ liệu </a:t>
            </a:r>
            <a:r>
              <a:rPr sz="2400" dirty="0">
                <a:latin typeface="Arial"/>
                <a:cs typeface="Arial"/>
              </a:rPr>
              <a:t>và cho </a:t>
            </a:r>
            <a:r>
              <a:rPr sz="2400" spc="-5" dirty="0">
                <a:latin typeface="Arial"/>
                <a:cs typeface="Arial"/>
              </a:rPr>
              <a:t>phép  </a:t>
            </a:r>
            <a:r>
              <a:rPr sz="2400" dirty="0">
                <a:latin typeface="Arial"/>
                <a:cs typeface="Arial"/>
              </a:rPr>
              <a:t>kiểm tra kết </a:t>
            </a:r>
            <a:r>
              <a:rPr sz="2400" spc="-5" dirty="0">
                <a:latin typeface="Arial"/>
                <a:cs typeface="Arial"/>
              </a:rPr>
              <a:t>quả </a:t>
            </a:r>
            <a:r>
              <a:rPr sz="2400" dirty="0">
                <a:latin typeface="Arial"/>
                <a:cs typeface="Arial"/>
              </a:rPr>
              <a:t>trung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gian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9. Lỗi </a:t>
            </a:r>
            <a:r>
              <a:rPr sz="2400" b="1" dirty="0">
                <a:latin typeface="Arial"/>
                <a:cs typeface="Arial"/>
              </a:rPr>
              <a:t>tài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liệu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Sai </a:t>
            </a:r>
            <a:r>
              <a:rPr sz="2400" dirty="0">
                <a:latin typeface="Arial"/>
                <a:cs typeface="Arial"/>
              </a:rPr>
              <a:t>sót trong </a:t>
            </a:r>
            <a:r>
              <a:rPr sz="2400" spc="-5" dirty="0">
                <a:latin typeface="Arial"/>
                <a:cs typeface="Arial"/>
              </a:rPr>
              <a:t>hồ </a:t>
            </a:r>
            <a:r>
              <a:rPr sz="2400" dirty="0">
                <a:latin typeface="Arial"/>
                <a:cs typeface="Arial"/>
              </a:rPr>
              <a:t>sơ </a:t>
            </a:r>
            <a:r>
              <a:rPr sz="2400" spc="-5" dirty="0">
                <a:latin typeface="Arial"/>
                <a:cs typeface="Arial"/>
              </a:rPr>
              <a:t>thiết </a:t>
            </a:r>
            <a:r>
              <a:rPr sz="2400" dirty="0">
                <a:latin typeface="Arial"/>
                <a:cs typeface="Arial"/>
              </a:rPr>
              <a:t>kế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Sai </a:t>
            </a:r>
            <a:r>
              <a:rPr sz="2400" dirty="0">
                <a:latin typeface="Arial"/>
                <a:cs typeface="Arial"/>
              </a:rPr>
              <a:t>sót trong </a:t>
            </a:r>
            <a:r>
              <a:rPr sz="2400" spc="-5" dirty="0">
                <a:latin typeface="Arial"/>
                <a:cs typeface="Arial"/>
              </a:rPr>
              <a:t>việc lập </a:t>
            </a:r>
            <a:r>
              <a:rPr sz="2400" dirty="0">
                <a:latin typeface="Arial"/>
                <a:cs typeface="Arial"/>
              </a:rPr>
              <a:t>tài </a:t>
            </a:r>
            <a:r>
              <a:rPr sz="2400" spc="-5" dirty="0">
                <a:latin typeface="Arial"/>
                <a:cs typeface="Arial"/>
              </a:rPr>
              <a:t>liệu hướng dẫn </a:t>
            </a:r>
            <a:r>
              <a:rPr sz="2400" dirty="0">
                <a:latin typeface="Arial"/>
                <a:cs typeface="Arial"/>
              </a:rPr>
              <a:t>sử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dụng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Các danh </a:t>
            </a:r>
            <a:r>
              <a:rPr sz="2400" dirty="0">
                <a:latin typeface="Arial"/>
                <a:cs typeface="Arial"/>
              </a:rPr>
              <a:t>sách chức </a:t>
            </a:r>
            <a:r>
              <a:rPr sz="2400" spc="-5" dirty="0">
                <a:latin typeface="Arial"/>
                <a:cs typeface="Arial"/>
              </a:rPr>
              <a:t>năng không </a:t>
            </a:r>
            <a:r>
              <a:rPr sz="2400" dirty="0">
                <a:latin typeface="Arial"/>
                <a:cs typeface="Arial"/>
              </a:rPr>
              <a:t>có </a:t>
            </a:r>
            <a:r>
              <a:rPr sz="2400" spc="-5" dirty="0">
                <a:latin typeface="Arial"/>
                <a:cs typeface="Arial"/>
              </a:rPr>
              <a:t>trong phần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mềm</a:t>
            </a:r>
            <a:endParaRPr sz="24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nhưng lại </a:t>
            </a:r>
            <a:r>
              <a:rPr sz="2400" dirty="0">
                <a:latin typeface="Arial"/>
                <a:cs typeface="Arial"/>
              </a:rPr>
              <a:t>có </a:t>
            </a:r>
            <a:r>
              <a:rPr sz="2400" spc="-5" dirty="0">
                <a:latin typeface="Arial"/>
                <a:cs typeface="Arial"/>
              </a:rPr>
              <a:t>trong tài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liệu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403606"/>
            <a:ext cx="78701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1.1.4 Chất lượng phần mềm </a:t>
            </a:r>
            <a:r>
              <a:rPr sz="3200" dirty="0"/>
              <a:t>– quan</a:t>
            </a:r>
            <a:r>
              <a:rPr sz="3200" spc="-105" dirty="0"/>
              <a:t> </a:t>
            </a:r>
            <a:r>
              <a:rPr sz="3200" spc="-5" dirty="0"/>
              <a:t>điểm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61008"/>
            <a:ext cx="8355330" cy="3866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dirty="0">
                <a:latin typeface="Arial"/>
                <a:cs typeface="Arial"/>
              </a:rPr>
              <a:t>Theo quan </a:t>
            </a:r>
            <a:r>
              <a:rPr sz="3000" b="1" spc="-5" dirty="0">
                <a:latin typeface="Arial"/>
                <a:cs typeface="Arial"/>
              </a:rPr>
              <a:t>điểm của </a:t>
            </a:r>
            <a:r>
              <a:rPr sz="3000" b="1" dirty="0">
                <a:latin typeface="Arial"/>
                <a:cs typeface="Arial"/>
              </a:rPr>
              <a:t>người </a:t>
            </a:r>
            <a:r>
              <a:rPr sz="3000" b="1" spc="5" dirty="0">
                <a:latin typeface="Arial"/>
                <a:cs typeface="Arial"/>
              </a:rPr>
              <a:t>dùng</a:t>
            </a:r>
            <a:r>
              <a:rPr sz="3000" spc="5" dirty="0">
                <a:latin typeface="Arial"/>
                <a:cs typeface="Arial"/>
              </a:rPr>
              <a:t>: </a:t>
            </a:r>
            <a:r>
              <a:rPr sz="3000" dirty="0">
                <a:latin typeface="Arial"/>
                <a:cs typeface="Arial"/>
              </a:rPr>
              <a:t>sản </a:t>
            </a:r>
            <a:r>
              <a:rPr sz="3000" spc="-5" dirty="0">
                <a:latin typeface="Arial"/>
                <a:cs typeface="Arial"/>
              </a:rPr>
              <a:t>phẩm  phù hợp </a:t>
            </a:r>
            <a:r>
              <a:rPr sz="3000" dirty="0">
                <a:latin typeface="Arial"/>
                <a:cs typeface="Arial"/>
              </a:rPr>
              <a:t>với mục </a:t>
            </a:r>
            <a:r>
              <a:rPr sz="3000" spc="-5" dirty="0">
                <a:latin typeface="Arial"/>
                <a:cs typeface="Arial"/>
              </a:rPr>
              <a:t>đích </a:t>
            </a:r>
            <a:r>
              <a:rPr sz="3000" dirty="0">
                <a:latin typeface="Arial"/>
                <a:cs typeface="Arial"/>
              </a:rPr>
              <a:t>sử </a:t>
            </a:r>
            <a:r>
              <a:rPr sz="3000" spc="-5" dirty="0">
                <a:latin typeface="Arial"/>
                <a:cs typeface="Arial"/>
              </a:rPr>
              <a:t>dụng </a:t>
            </a:r>
            <a:r>
              <a:rPr sz="3000" dirty="0">
                <a:latin typeface="Arial"/>
                <a:cs typeface="Arial"/>
              </a:rPr>
              <a:t>của </a:t>
            </a:r>
            <a:r>
              <a:rPr sz="3000" spc="-5" dirty="0">
                <a:latin typeface="Arial"/>
                <a:cs typeface="Arial"/>
              </a:rPr>
              <a:t>người</a:t>
            </a:r>
            <a:r>
              <a:rPr sz="3000" spc="-12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dùng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dirty="0">
                <a:latin typeface="Arial"/>
                <a:cs typeface="Arial"/>
              </a:rPr>
              <a:t>Theo quan </a:t>
            </a:r>
            <a:r>
              <a:rPr sz="3000" b="1" spc="-5" dirty="0">
                <a:latin typeface="Arial"/>
                <a:cs typeface="Arial"/>
              </a:rPr>
              <a:t>điểm của </a:t>
            </a:r>
            <a:r>
              <a:rPr sz="3000" b="1" dirty="0">
                <a:latin typeface="Arial"/>
                <a:cs typeface="Arial"/>
              </a:rPr>
              <a:t>nhà </a:t>
            </a:r>
            <a:r>
              <a:rPr sz="3000" b="1" spc="-5" dirty="0">
                <a:latin typeface="Arial"/>
                <a:cs typeface="Arial"/>
              </a:rPr>
              <a:t>cung cấp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sản</a:t>
            </a:r>
            <a:endParaRPr sz="3000">
              <a:latin typeface="Arial"/>
              <a:cs typeface="Arial"/>
            </a:endParaRPr>
          </a:p>
          <a:p>
            <a:pPr marL="355600" marR="459740">
              <a:lnSpc>
                <a:spcPct val="100000"/>
              </a:lnSpc>
            </a:pPr>
            <a:r>
              <a:rPr sz="3000" b="1" dirty="0">
                <a:latin typeface="Arial"/>
                <a:cs typeface="Arial"/>
              </a:rPr>
              <a:t>phẩm</a:t>
            </a:r>
            <a:r>
              <a:rPr sz="3000" dirty="0">
                <a:latin typeface="Arial"/>
                <a:cs typeface="Arial"/>
              </a:rPr>
              <a:t>: sản </a:t>
            </a:r>
            <a:r>
              <a:rPr sz="3000" spc="-5" dirty="0">
                <a:latin typeface="Arial"/>
                <a:cs typeface="Arial"/>
              </a:rPr>
              <a:t>phẩm đạt được </a:t>
            </a:r>
            <a:r>
              <a:rPr sz="3000" dirty="0">
                <a:latin typeface="Arial"/>
                <a:cs typeface="Arial"/>
              </a:rPr>
              <a:t>các </a:t>
            </a:r>
            <a:r>
              <a:rPr sz="3000" spc="-10" dirty="0">
                <a:latin typeface="Arial"/>
                <a:cs typeface="Arial"/>
              </a:rPr>
              <a:t>tiêu </a:t>
            </a:r>
            <a:r>
              <a:rPr sz="3000" dirty="0">
                <a:latin typeface="Arial"/>
                <a:cs typeface="Arial"/>
              </a:rPr>
              <a:t>chí </a:t>
            </a:r>
            <a:r>
              <a:rPr sz="3000" spc="-5" dirty="0">
                <a:latin typeface="Arial"/>
                <a:cs typeface="Arial"/>
              </a:rPr>
              <a:t>đánh  giá do nhà </a:t>
            </a:r>
            <a:r>
              <a:rPr sz="3000" dirty="0">
                <a:latin typeface="Arial"/>
                <a:cs typeface="Arial"/>
              </a:rPr>
              <a:t>cung cấp </a:t>
            </a:r>
            <a:r>
              <a:rPr sz="3000" spc="-5" dirty="0">
                <a:latin typeface="Arial"/>
                <a:cs typeface="Arial"/>
              </a:rPr>
              <a:t>đề</a:t>
            </a:r>
            <a:r>
              <a:rPr sz="3000" spc="-6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ra</a:t>
            </a:r>
            <a:endParaRPr sz="3000">
              <a:latin typeface="Arial"/>
              <a:cs typeface="Arial"/>
            </a:endParaRPr>
          </a:p>
          <a:p>
            <a:pPr marL="355600" marR="417830" indent="-342900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dirty="0">
                <a:latin typeface="Arial"/>
                <a:cs typeface="Arial"/>
              </a:rPr>
              <a:t>Theo quan </a:t>
            </a:r>
            <a:r>
              <a:rPr sz="3000" b="1" spc="-5" dirty="0">
                <a:latin typeface="Arial"/>
                <a:cs typeface="Arial"/>
              </a:rPr>
              <a:t>điểm của </a:t>
            </a:r>
            <a:r>
              <a:rPr sz="3000" b="1" dirty="0">
                <a:latin typeface="Arial"/>
                <a:cs typeface="Arial"/>
              </a:rPr>
              <a:t>nhà </a:t>
            </a:r>
            <a:r>
              <a:rPr sz="3000" b="1" spc="-5" dirty="0">
                <a:latin typeface="Arial"/>
                <a:cs typeface="Arial"/>
              </a:rPr>
              <a:t>sản xuất </a:t>
            </a:r>
            <a:r>
              <a:rPr sz="3000" b="1" dirty="0">
                <a:latin typeface="Arial"/>
                <a:cs typeface="Arial"/>
              </a:rPr>
              <a:t>phần  </a:t>
            </a:r>
            <a:r>
              <a:rPr sz="3000" b="1" spc="-5" dirty="0">
                <a:latin typeface="Arial"/>
                <a:cs typeface="Arial"/>
              </a:rPr>
              <a:t>mềm</a:t>
            </a:r>
            <a:r>
              <a:rPr sz="3000" spc="-5" dirty="0">
                <a:latin typeface="Arial"/>
                <a:cs typeface="Arial"/>
              </a:rPr>
              <a:t>: </a:t>
            </a:r>
            <a:r>
              <a:rPr sz="3000" dirty="0">
                <a:latin typeface="Arial"/>
                <a:cs typeface="Arial"/>
              </a:rPr>
              <a:t>sản </a:t>
            </a:r>
            <a:r>
              <a:rPr sz="3000" spc="-5" dirty="0">
                <a:latin typeface="Arial"/>
                <a:cs typeface="Arial"/>
              </a:rPr>
              <a:t>phẩm đáp ứng đầy đủ </a:t>
            </a:r>
            <a:r>
              <a:rPr sz="3000" dirty="0">
                <a:latin typeface="Arial"/>
                <a:cs typeface="Arial"/>
              </a:rPr>
              <a:t>các tiêu</a:t>
            </a:r>
            <a:r>
              <a:rPr sz="3000" spc="-114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chí  </a:t>
            </a:r>
            <a:r>
              <a:rPr sz="3000" spc="-5" dirty="0">
                <a:latin typeface="Arial"/>
                <a:cs typeface="Arial"/>
              </a:rPr>
              <a:t>đề ra </a:t>
            </a:r>
            <a:r>
              <a:rPr sz="3000" dirty="0">
                <a:latin typeface="Arial"/>
                <a:cs typeface="Arial"/>
              </a:rPr>
              <a:t>trong </a:t>
            </a:r>
            <a:r>
              <a:rPr sz="3000" spc="-5" dirty="0">
                <a:latin typeface="Arial"/>
                <a:cs typeface="Arial"/>
              </a:rPr>
              <a:t>bản đặc</a:t>
            </a:r>
            <a:r>
              <a:rPr sz="3000" spc="-4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tả.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403606"/>
            <a:ext cx="78701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1.1.4 Chất lượng phần mềm </a:t>
            </a:r>
            <a:r>
              <a:rPr sz="3200" dirty="0"/>
              <a:t>– quan</a:t>
            </a:r>
            <a:r>
              <a:rPr sz="3200" spc="-105" dirty="0"/>
              <a:t> </a:t>
            </a:r>
            <a:r>
              <a:rPr sz="3200" spc="-5" dirty="0"/>
              <a:t>điểm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93039" y="945235"/>
            <a:ext cx="8749665" cy="563499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sz="2300" b="1" spc="-5" dirty="0">
                <a:latin typeface="Arial"/>
                <a:cs typeface="Arial"/>
              </a:rPr>
              <a:t>Định nghĩa của</a:t>
            </a:r>
            <a:r>
              <a:rPr sz="2300" b="1" spc="-55" dirty="0">
                <a:latin typeface="Arial"/>
                <a:cs typeface="Arial"/>
              </a:rPr>
              <a:t> </a:t>
            </a:r>
            <a:r>
              <a:rPr sz="2300" b="1" dirty="0">
                <a:latin typeface="Arial"/>
                <a:cs typeface="Arial"/>
              </a:rPr>
              <a:t>IEEE</a:t>
            </a:r>
            <a:r>
              <a:rPr sz="2300" dirty="0">
                <a:latin typeface="Arial"/>
                <a:cs typeface="Arial"/>
              </a:rPr>
              <a:t>:</a:t>
            </a:r>
            <a:endParaRPr sz="2300">
              <a:latin typeface="Arial"/>
              <a:cs typeface="Arial"/>
            </a:endParaRPr>
          </a:p>
          <a:p>
            <a:pPr marL="393700" indent="-342900">
              <a:lnSpc>
                <a:spcPct val="100000"/>
              </a:lnSpc>
              <a:spcBef>
                <a:spcPts val="550"/>
              </a:spcBef>
              <a:buChar char="•"/>
              <a:tabLst>
                <a:tab pos="393065" algn="l"/>
                <a:tab pos="393700" algn="l"/>
              </a:tabLst>
            </a:pPr>
            <a:r>
              <a:rPr sz="2300" spc="-5" dirty="0">
                <a:latin typeface="Arial"/>
                <a:cs typeface="Arial"/>
              </a:rPr>
              <a:t>Chất </a:t>
            </a:r>
            <a:r>
              <a:rPr sz="2300" dirty="0">
                <a:latin typeface="Arial"/>
                <a:cs typeface="Arial"/>
              </a:rPr>
              <a:t>lượng </a:t>
            </a:r>
            <a:r>
              <a:rPr sz="2300" spc="-5" dirty="0">
                <a:latin typeface="Arial"/>
                <a:cs typeface="Arial"/>
              </a:rPr>
              <a:t>phần </a:t>
            </a:r>
            <a:r>
              <a:rPr sz="2300" dirty="0">
                <a:latin typeface="Arial"/>
                <a:cs typeface="Arial"/>
              </a:rPr>
              <a:t>mềm</a:t>
            </a:r>
            <a:r>
              <a:rPr sz="2300" spc="-90" dirty="0">
                <a:latin typeface="Arial"/>
                <a:cs typeface="Arial"/>
              </a:rPr>
              <a:t> </a:t>
            </a:r>
            <a:r>
              <a:rPr sz="2300" spc="-85" dirty="0">
                <a:latin typeface="Arial"/>
                <a:cs typeface="Arial"/>
              </a:rPr>
              <a:t>là:</a:t>
            </a:r>
            <a:endParaRPr sz="2300">
              <a:latin typeface="Arial"/>
              <a:cs typeface="Arial"/>
            </a:endParaRPr>
          </a:p>
          <a:p>
            <a:pPr marL="794385" marR="557530" lvl="1" indent="-287020">
              <a:lnSpc>
                <a:spcPct val="100000"/>
              </a:lnSpc>
              <a:spcBef>
                <a:spcPts val="555"/>
              </a:spcBef>
              <a:buChar char="–"/>
              <a:tabLst>
                <a:tab pos="795020" algn="l"/>
              </a:tabLst>
            </a:pPr>
            <a:r>
              <a:rPr sz="2300" dirty="0">
                <a:latin typeface="Arial"/>
                <a:cs typeface="Arial"/>
              </a:rPr>
              <a:t>Mức </a:t>
            </a:r>
            <a:r>
              <a:rPr sz="2300" spc="-5" dirty="0">
                <a:latin typeface="Arial"/>
                <a:cs typeface="Arial"/>
              </a:rPr>
              <a:t>độ </a:t>
            </a:r>
            <a:r>
              <a:rPr sz="2300" dirty="0">
                <a:latin typeface="Arial"/>
                <a:cs typeface="Arial"/>
              </a:rPr>
              <a:t>mà một </a:t>
            </a:r>
            <a:r>
              <a:rPr sz="2300" spc="-5" dirty="0">
                <a:latin typeface="Arial"/>
                <a:cs typeface="Arial"/>
              </a:rPr>
              <a:t>hệ </a:t>
            </a:r>
            <a:r>
              <a:rPr sz="2300" dirty="0">
                <a:latin typeface="Arial"/>
                <a:cs typeface="Arial"/>
              </a:rPr>
              <a:t>thống, thành </a:t>
            </a:r>
            <a:r>
              <a:rPr sz="2300" spc="-5" dirty="0">
                <a:latin typeface="Arial"/>
                <a:cs typeface="Arial"/>
              </a:rPr>
              <a:t>phần hoặc quá </a:t>
            </a:r>
            <a:r>
              <a:rPr sz="2300" spc="20" dirty="0">
                <a:latin typeface="Arial"/>
                <a:cs typeface="Arial"/>
              </a:rPr>
              <a:t>trình</a:t>
            </a:r>
            <a:r>
              <a:rPr sz="2300" spc="-20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đáp  ứng yêu cầu </a:t>
            </a:r>
            <a:r>
              <a:rPr sz="2300" spc="-5" dirty="0">
                <a:latin typeface="Arial"/>
                <a:cs typeface="Arial"/>
              </a:rPr>
              <a:t>quy</a:t>
            </a:r>
            <a:r>
              <a:rPr sz="2300" spc="-90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định</a:t>
            </a:r>
            <a:endParaRPr sz="2300">
              <a:latin typeface="Arial"/>
              <a:cs typeface="Arial"/>
            </a:endParaRPr>
          </a:p>
          <a:p>
            <a:pPr marL="794385" marR="55880" lvl="1" indent="-287020">
              <a:lnSpc>
                <a:spcPct val="100000"/>
              </a:lnSpc>
              <a:spcBef>
                <a:spcPts val="555"/>
              </a:spcBef>
              <a:buChar char="–"/>
              <a:tabLst>
                <a:tab pos="795020" algn="l"/>
              </a:tabLst>
            </a:pPr>
            <a:r>
              <a:rPr sz="2300" dirty="0">
                <a:latin typeface="Arial"/>
                <a:cs typeface="Arial"/>
              </a:rPr>
              <a:t>Mức </a:t>
            </a:r>
            <a:r>
              <a:rPr sz="2300" spc="-5" dirty="0">
                <a:latin typeface="Arial"/>
                <a:cs typeface="Arial"/>
              </a:rPr>
              <a:t>độ và </a:t>
            </a:r>
            <a:r>
              <a:rPr sz="2300" dirty="0">
                <a:latin typeface="Arial"/>
                <a:cs typeface="Arial"/>
              </a:rPr>
              <a:t>một </a:t>
            </a:r>
            <a:r>
              <a:rPr sz="2300" spc="-5" dirty="0">
                <a:latin typeface="Arial"/>
                <a:cs typeface="Arial"/>
              </a:rPr>
              <a:t>hệ </a:t>
            </a:r>
            <a:r>
              <a:rPr sz="2300" dirty="0">
                <a:latin typeface="Arial"/>
                <a:cs typeface="Arial"/>
              </a:rPr>
              <a:t>thống, thành </a:t>
            </a:r>
            <a:r>
              <a:rPr sz="2300" spc="-5" dirty="0">
                <a:latin typeface="Arial"/>
                <a:cs typeface="Arial"/>
              </a:rPr>
              <a:t>phần hoặc quá trính đáp</a:t>
            </a:r>
            <a:r>
              <a:rPr sz="2300" spc="-18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ứng  </a:t>
            </a:r>
            <a:r>
              <a:rPr sz="2300" spc="-5" dirty="0">
                <a:latin typeface="Arial"/>
                <a:cs typeface="Arial"/>
              </a:rPr>
              <a:t>nhu </a:t>
            </a:r>
            <a:r>
              <a:rPr sz="2300" dirty="0">
                <a:latin typeface="Arial"/>
                <a:cs typeface="Arial"/>
              </a:rPr>
              <a:t>cầu của người sử </a:t>
            </a:r>
            <a:r>
              <a:rPr sz="2300" spc="-5" dirty="0">
                <a:latin typeface="Arial"/>
                <a:cs typeface="Arial"/>
              </a:rPr>
              <a:t>dụng hoặc </a:t>
            </a:r>
            <a:r>
              <a:rPr sz="2300" dirty="0">
                <a:latin typeface="Arial"/>
                <a:cs typeface="Arial"/>
              </a:rPr>
              <a:t>mong </a:t>
            </a:r>
            <a:r>
              <a:rPr sz="2300" spc="-5" dirty="0">
                <a:latin typeface="Arial"/>
                <a:cs typeface="Arial"/>
              </a:rPr>
              <a:t>đợi </a:t>
            </a:r>
            <a:r>
              <a:rPr sz="2300" dirty="0">
                <a:latin typeface="Arial"/>
                <a:cs typeface="Arial"/>
              </a:rPr>
              <a:t>của khách</a:t>
            </a:r>
            <a:r>
              <a:rPr sz="2300" spc="-175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hàng.</a:t>
            </a:r>
            <a:endParaRPr sz="2300">
              <a:latin typeface="Arial"/>
              <a:cs typeface="Arial"/>
            </a:endParaRPr>
          </a:p>
          <a:p>
            <a:pPr marL="393700" indent="-342900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sz="2300" b="1" dirty="0">
                <a:latin typeface="Arial"/>
                <a:cs typeface="Arial"/>
              </a:rPr>
              <a:t>Theo </a:t>
            </a:r>
            <a:r>
              <a:rPr sz="2300" b="1" spc="-5" dirty="0">
                <a:latin typeface="Arial"/>
                <a:cs typeface="Arial"/>
              </a:rPr>
              <a:t>cách </a:t>
            </a:r>
            <a:r>
              <a:rPr sz="2300" b="1" dirty="0">
                <a:latin typeface="Arial"/>
                <a:cs typeface="Arial"/>
              </a:rPr>
              <a:t>tiếp cận của</a:t>
            </a:r>
            <a:r>
              <a:rPr sz="2300" b="1" spc="-145" dirty="0">
                <a:latin typeface="Arial"/>
                <a:cs typeface="Arial"/>
              </a:rPr>
              <a:t> </a:t>
            </a:r>
            <a:r>
              <a:rPr sz="2300" b="1" dirty="0">
                <a:latin typeface="Arial"/>
                <a:cs typeface="Arial"/>
              </a:rPr>
              <a:t>ISO:</a:t>
            </a:r>
            <a:endParaRPr sz="2300">
              <a:latin typeface="Arial"/>
              <a:cs typeface="Arial"/>
            </a:endParaRPr>
          </a:p>
          <a:p>
            <a:pPr marL="393700" marR="330200" indent="-342900">
              <a:lnSpc>
                <a:spcPct val="100000"/>
              </a:lnSpc>
              <a:spcBef>
                <a:spcPts val="550"/>
              </a:spcBef>
              <a:buChar char="•"/>
              <a:tabLst>
                <a:tab pos="393065" algn="l"/>
                <a:tab pos="393700" algn="l"/>
              </a:tabLst>
            </a:pPr>
            <a:r>
              <a:rPr sz="2300" spc="-5" dirty="0">
                <a:latin typeface="Arial"/>
                <a:cs typeface="Arial"/>
              </a:rPr>
              <a:t>Chất </a:t>
            </a:r>
            <a:r>
              <a:rPr sz="2300" dirty="0">
                <a:latin typeface="Arial"/>
                <a:cs typeface="Arial"/>
              </a:rPr>
              <a:t>lượng toàn </a:t>
            </a:r>
            <a:r>
              <a:rPr sz="2300" spc="-5" dirty="0">
                <a:latin typeface="Arial"/>
                <a:cs typeface="Arial"/>
              </a:rPr>
              <a:t>diện </a:t>
            </a:r>
            <a:r>
              <a:rPr sz="2300" dirty="0">
                <a:latin typeface="Arial"/>
                <a:cs typeface="Arial"/>
              </a:rPr>
              <a:t>của </a:t>
            </a:r>
            <a:r>
              <a:rPr sz="2300" spc="-5" dirty="0">
                <a:latin typeface="Arial"/>
                <a:cs typeface="Arial"/>
              </a:rPr>
              <a:t>phần </a:t>
            </a:r>
            <a:r>
              <a:rPr sz="2300" dirty="0">
                <a:latin typeface="Arial"/>
                <a:cs typeface="Arial"/>
              </a:rPr>
              <a:t>mềm cần phải được quan</a:t>
            </a:r>
            <a:r>
              <a:rPr sz="2300" spc="-25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tâm  từ:</a:t>
            </a:r>
            <a:endParaRPr sz="2300">
              <a:latin typeface="Arial"/>
              <a:cs typeface="Arial"/>
            </a:endParaRPr>
          </a:p>
          <a:p>
            <a:pPr marL="794385" lvl="1" indent="-287020">
              <a:lnSpc>
                <a:spcPct val="100000"/>
              </a:lnSpc>
              <a:spcBef>
                <a:spcPts val="550"/>
              </a:spcBef>
              <a:buChar char="–"/>
              <a:tabLst>
                <a:tab pos="795020" algn="l"/>
              </a:tabLst>
            </a:pPr>
            <a:r>
              <a:rPr sz="2300" spc="-5" dirty="0">
                <a:latin typeface="Arial"/>
                <a:cs typeface="Arial"/>
              </a:rPr>
              <a:t>Chất </a:t>
            </a:r>
            <a:r>
              <a:rPr sz="2300" dirty="0">
                <a:latin typeface="Arial"/>
                <a:cs typeface="Arial"/>
              </a:rPr>
              <a:t>lượng </a:t>
            </a:r>
            <a:r>
              <a:rPr sz="2300" spc="-5" dirty="0">
                <a:latin typeface="Arial"/>
                <a:cs typeface="Arial"/>
              </a:rPr>
              <a:t>quy</a:t>
            </a:r>
            <a:r>
              <a:rPr sz="2300" spc="-75" dirty="0">
                <a:latin typeface="Arial"/>
                <a:cs typeface="Arial"/>
              </a:rPr>
              <a:t> </a:t>
            </a:r>
            <a:r>
              <a:rPr sz="2300" spc="20" dirty="0">
                <a:latin typeface="Arial"/>
                <a:cs typeface="Arial"/>
              </a:rPr>
              <a:t>trình</a:t>
            </a:r>
            <a:endParaRPr sz="2300">
              <a:latin typeface="Arial"/>
              <a:cs typeface="Arial"/>
            </a:endParaRPr>
          </a:p>
          <a:p>
            <a:pPr marL="794385" lvl="1" indent="-287020">
              <a:lnSpc>
                <a:spcPct val="100000"/>
              </a:lnSpc>
              <a:spcBef>
                <a:spcPts val="555"/>
              </a:spcBef>
              <a:buChar char="–"/>
              <a:tabLst>
                <a:tab pos="795020" algn="l"/>
              </a:tabLst>
            </a:pPr>
            <a:r>
              <a:rPr sz="2300" spc="-5" dirty="0">
                <a:latin typeface="Arial"/>
                <a:cs typeface="Arial"/>
              </a:rPr>
              <a:t>Chất </a:t>
            </a:r>
            <a:r>
              <a:rPr sz="2300" dirty="0">
                <a:latin typeface="Arial"/>
                <a:cs typeface="Arial"/>
              </a:rPr>
              <a:t>lượng </a:t>
            </a:r>
            <a:r>
              <a:rPr sz="2300" spc="-5" dirty="0">
                <a:latin typeface="Arial"/>
                <a:cs typeface="Arial"/>
              </a:rPr>
              <a:t>phần </a:t>
            </a:r>
            <a:r>
              <a:rPr sz="2300" dirty="0">
                <a:latin typeface="Arial"/>
                <a:cs typeface="Arial"/>
              </a:rPr>
              <a:t>mềm </a:t>
            </a:r>
            <a:r>
              <a:rPr sz="2300" spc="-5" dirty="0">
                <a:latin typeface="Arial"/>
                <a:cs typeface="Arial"/>
              </a:rPr>
              <a:t>nội bộ </a:t>
            </a:r>
            <a:r>
              <a:rPr sz="2300" dirty="0">
                <a:latin typeface="Arial"/>
                <a:cs typeface="Arial"/>
              </a:rPr>
              <a:t>(chất lượng</a:t>
            </a:r>
            <a:r>
              <a:rPr sz="2300" spc="-18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trong)</a:t>
            </a:r>
            <a:endParaRPr sz="2300">
              <a:latin typeface="Arial"/>
              <a:cs typeface="Arial"/>
            </a:endParaRPr>
          </a:p>
          <a:p>
            <a:pPr marL="794385" marR="591185" lvl="1" indent="-287020">
              <a:lnSpc>
                <a:spcPct val="100000"/>
              </a:lnSpc>
              <a:spcBef>
                <a:spcPts val="555"/>
              </a:spcBef>
              <a:buChar char="–"/>
              <a:tabLst>
                <a:tab pos="795020" algn="l"/>
              </a:tabLst>
            </a:pPr>
            <a:r>
              <a:rPr sz="2300" spc="-5" dirty="0">
                <a:latin typeface="Arial"/>
                <a:cs typeface="Arial"/>
              </a:rPr>
              <a:t>Chất </a:t>
            </a:r>
            <a:r>
              <a:rPr sz="2300" dirty="0">
                <a:latin typeface="Arial"/>
                <a:cs typeface="Arial"/>
              </a:rPr>
              <a:t>lượng </a:t>
            </a:r>
            <a:r>
              <a:rPr sz="2300" spc="-5" dirty="0">
                <a:latin typeface="Arial"/>
                <a:cs typeface="Arial"/>
              </a:rPr>
              <a:t>phần </a:t>
            </a:r>
            <a:r>
              <a:rPr sz="2300" dirty="0">
                <a:latin typeface="Arial"/>
                <a:cs typeface="Arial"/>
              </a:rPr>
              <a:t>mềm </a:t>
            </a:r>
            <a:r>
              <a:rPr sz="2300" spc="-5" dirty="0">
                <a:latin typeface="Arial"/>
                <a:cs typeface="Arial"/>
              </a:rPr>
              <a:t>đối chiếu với </a:t>
            </a:r>
            <a:r>
              <a:rPr sz="2300" dirty="0">
                <a:latin typeface="Arial"/>
                <a:cs typeface="Arial"/>
              </a:rPr>
              <a:t>yêu cầu người</a:t>
            </a:r>
            <a:r>
              <a:rPr sz="2300" spc="-14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dùng  (chất lượng</a:t>
            </a:r>
            <a:r>
              <a:rPr sz="2300" spc="-60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ngoài)</a:t>
            </a:r>
            <a:endParaRPr sz="2300">
              <a:latin typeface="Arial"/>
              <a:cs typeface="Arial"/>
            </a:endParaRPr>
          </a:p>
          <a:p>
            <a:pPr marL="794385" lvl="1" indent="-287020">
              <a:lnSpc>
                <a:spcPct val="100000"/>
              </a:lnSpc>
              <a:spcBef>
                <a:spcPts val="550"/>
              </a:spcBef>
              <a:buChar char="–"/>
              <a:tabLst>
                <a:tab pos="795020" algn="l"/>
              </a:tabLst>
            </a:pPr>
            <a:r>
              <a:rPr sz="2300" spc="-5" dirty="0">
                <a:latin typeface="Arial"/>
                <a:cs typeface="Arial"/>
              </a:rPr>
              <a:t>C</a:t>
            </a:r>
            <a:r>
              <a:rPr sz="2300" dirty="0">
                <a:latin typeface="Arial"/>
                <a:cs typeface="Arial"/>
              </a:rPr>
              <a:t>h</a:t>
            </a:r>
            <a:r>
              <a:rPr sz="2300" spc="-5" dirty="0">
                <a:latin typeface="Arial"/>
                <a:cs typeface="Arial"/>
              </a:rPr>
              <a:t>ấ</a:t>
            </a:r>
            <a:r>
              <a:rPr sz="2300" dirty="0">
                <a:latin typeface="Arial"/>
                <a:cs typeface="Arial"/>
              </a:rPr>
              <a:t>t</a:t>
            </a:r>
            <a:r>
              <a:rPr sz="2300" spc="-30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l</a:t>
            </a:r>
            <a:r>
              <a:rPr sz="2300" spc="5" dirty="0">
                <a:latin typeface="Arial"/>
                <a:cs typeface="Arial"/>
              </a:rPr>
              <a:t>ư</a:t>
            </a:r>
            <a:r>
              <a:rPr sz="2300" dirty="0">
                <a:latin typeface="Arial"/>
                <a:cs typeface="Arial"/>
              </a:rPr>
              <a:t>ợng</a:t>
            </a:r>
            <a:r>
              <a:rPr sz="2300" spc="-25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phâ</a:t>
            </a:r>
            <a:r>
              <a:rPr sz="2300" spc="5" dirty="0">
                <a:latin typeface="Arial"/>
                <a:cs typeface="Arial"/>
              </a:rPr>
              <a:t>̀</a:t>
            </a:r>
            <a:r>
              <a:rPr sz="2300" dirty="0">
                <a:latin typeface="Arial"/>
                <a:cs typeface="Arial"/>
              </a:rPr>
              <a:t>n</a:t>
            </a:r>
            <a:r>
              <a:rPr sz="2300" spc="-4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mềm</a:t>
            </a:r>
            <a:r>
              <a:rPr sz="2300" spc="-2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trong</a:t>
            </a:r>
            <a:r>
              <a:rPr sz="2300" spc="-2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sử</a:t>
            </a:r>
            <a:r>
              <a:rPr sz="2300" spc="-10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dụ</a:t>
            </a:r>
            <a:r>
              <a:rPr sz="2300" spc="5" dirty="0">
                <a:latin typeface="Arial"/>
                <a:cs typeface="Arial"/>
              </a:rPr>
              <a:t>n</a:t>
            </a:r>
            <a:r>
              <a:rPr sz="2300" dirty="0">
                <a:latin typeface="Arial"/>
                <a:cs typeface="Arial"/>
              </a:rPr>
              <a:t>g</a:t>
            </a:r>
            <a:r>
              <a:rPr sz="2300" spc="-4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(chất</a:t>
            </a:r>
            <a:r>
              <a:rPr sz="2300" spc="-25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l</a:t>
            </a:r>
            <a:r>
              <a:rPr sz="2300" spc="5" dirty="0">
                <a:latin typeface="Arial"/>
                <a:cs typeface="Arial"/>
              </a:rPr>
              <a:t>ư</a:t>
            </a:r>
            <a:r>
              <a:rPr sz="2300" dirty="0">
                <a:latin typeface="Arial"/>
                <a:cs typeface="Arial"/>
              </a:rPr>
              <a:t>ợng</a:t>
            </a:r>
            <a:r>
              <a:rPr sz="2300" spc="-3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sử </a:t>
            </a:r>
            <a:r>
              <a:rPr sz="2300" spc="-5" dirty="0">
                <a:latin typeface="Arial"/>
                <a:cs typeface="Arial"/>
              </a:rPr>
              <a:t>du</a:t>
            </a:r>
            <a:r>
              <a:rPr sz="2300" dirty="0">
                <a:latin typeface="Arial"/>
                <a:cs typeface="Arial"/>
              </a:rPr>
              <a:t>̣</a:t>
            </a:r>
            <a:r>
              <a:rPr sz="2300" spc="-5" dirty="0">
                <a:latin typeface="Arial"/>
                <a:cs typeface="Arial"/>
              </a:rPr>
              <a:t>n</a:t>
            </a:r>
            <a:r>
              <a:rPr sz="2300" spc="-425" dirty="0">
                <a:latin typeface="Arial"/>
                <a:cs typeface="Arial"/>
              </a:rPr>
              <a:t>g</a:t>
            </a:r>
            <a:r>
              <a:rPr sz="1500" spc="-209" baseline="5555" dirty="0">
                <a:latin typeface="Arial"/>
                <a:cs typeface="Arial"/>
              </a:rPr>
              <a:t>2</a:t>
            </a:r>
            <a:r>
              <a:rPr sz="2300" spc="-640" dirty="0">
                <a:latin typeface="Arial"/>
                <a:cs typeface="Arial"/>
              </a:rPr>
              <a:t>)</a:t>
            </a:r>
            <a:r>
              <a:rPr sz="1500" spc="-15" baseline="5555" dirty="0">
                <a:latin typeface="Arial"/>
                <a:cs typeface="Arial"/>
              </a:rPr>
              <a:t>1</a:t>
            </a:r>
            <a:endParaRPr sz="1500" baseline="5555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403606"/>
            <a:ext cx="714755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1.1.5 Đảm bảo chất lượng phần</a:t>
            </a:r>
            <a:r>
              <a:rPr sz="3200" spc="-90" dirty="0"/>
              <a:t> </a:t>
            </a:r>
            <a:r>
              <a:rPr sz="3200" spc="-5" dirty="0"/>
              <a:t>mềm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07340" y="1091844"/>
            <a:ext cx="8733790" cy="497967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700"/>
              </a:spcBef>
              <a:buChar char="•"/>
              <a:tabLst>
                <a:tab pos="355600" algn="l"/>
              </a:tabLst>
            </a:pPr>
            <a:r>
              <a:rPr sz="2500" spc="-10" dirty="0">
                <a:latin typeface="Arial"/>
                <a:cs typeface="Arial"/>
              </a:rPr>
              <a:t>Đảm </a:t>
            </a:r>
            <a:r>
              <a:rPr sz="2500" spc="-5" dirty="0">
                <a:latin typeface="Arial"/>
                <a:cs typeface="Arial"/>
              </a:rPr>
              <a:t>bảo chất </a:t>
            </a:r>
            <a:r>
              <a:rPr sz="2500" spc="-10" dirty="0">
                <a:latin typeface="Arial"/>
                <a:cs typeface="Arial"/>
              </a:rPr>
              <a:t>lượng </a:t>
            </a:r>
            <a:r>
              <a:rPr sz="2500" spc="-5" dirty="0">
                <a:latin typeface="Arial"/>
                <a:cs typeface="Arial"/>
              </a:rPr>
              <a:t>phần</a:t>
            </a:r>
            <a:r>
              <a:rPr sz="2500" spc="2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mềm:</a:t>
            </a:r>
            <a:endParaRPr sz="2500">
              <a:latin typeface="Arial"/>
              <a:cs typeface="Arial"/>
            </a:endParaRPr>
          </a:p>
          <a:p>
            <a:pPr marL="355600" marR="153035" indent="-342900" algn="just">
              <a:lnSpc>
                <a:spcPct val="100000"/>
              </a:lnSpc>
              <a:spcBef>
                <a:spcPts val="600"/>
              </a:spcBef>
              <a:buChar char="•"/>
              <a:tabLst>
                <a:tab pos="355600" algn="l"/>
              </a:tabLst>
            </a:pPr>
            <a:r>
              <a:rPr sz="2500" spc="-5" dirty="0">
                <a:latin typeface="Arial"/>
                <a:cs typeface="Arial"/>
              </a:rPr>
              <a:t>Thiết </a:t>
            </a:r>
            <a:r>
              <a:rPr sz="2500" spc="-10" dirty="0">
                <a:latin typeface="Arial"/>
                <a:cs typeface="Arial"/>
              </a:rPr>
              <a:t>lập </a:t>
            </a:r>
            <a:r>
              <a:rPr sz="2500" spc="-5" dirty="0">
                <a:latin typeface="Arial"/>
                <a:cs typeface="Arial"/>
              </a:rPr>
              <a:t>một </a:t>
            </a:r>
            <a:r>
              <a:rPr sz="2500" b="1" spc="-5" dirty="0">
                <a:latin typeface="Arial"/>
                <a:cs typeface="Arial"/>
              </a:rPr>
              <a:t>tập hợp </a:t>
            </a:r>
            <a:r>
              <a:rPr sz="2500" spc="-5" dirty="0">
                <a:latin typeface="Arial"/>
                <a:cs typeface="Arial"/>
              </a:rPr>
              <a:t>các họat động có chủ </a:t>
            </a:r>
            <a:r>
              <a:rPr sz="2500" spc="-10" dirty="0">
                <a:latin typeface="Arial"/>
                <a:cs typeface="Arial"/>
              </a:rPr>
              <a:t>đích </a:t>
            </a:r>
            <a:r>
              <a:rPr sz="2500" spc="-5" dirty="0">
                <a:latin typeface="Arial"/>
                <a:cs typeface="Arial"/>
              </a:rPr>
              <a:t>và có </a:t>
            </a:r>
            <a:r>
              <a:rPr sz="2500" dirty="0">
                <a:latin typeface="Arial"/>
                <a:cs typeface="Arial"/>
              </a:rPr>
              <a:t>hệ  thống </a:t>
            </a:r>
            <a:r>
              <a:rPr sz="2500" spc="-5" dirty="0">
                <a:latin typeface="Arial"/>
                <a:cs typeface="Arial"/>
              </a:rPr>
              <a:t>nhằm </a:t>
            </a:r>
            <a:r>
              <a:rPr sz="2500" spc="-10" dirty="0">
                <a:latin typeface="Arial"/>
                <a:cs typeface="Arial"/>
              </a:rPr>
              <a:t>mang </a:t>
            </a:r>
            <a:r>
              <a:rPr sz="2500" spc="-5" dirty="0">
                <a:latin typeface="Arial"/>
                <a:cs typeface="Arial"/>
              </a:rPr>
              <a:t>lại sự tin tưởng sẽ đạt được chất </a:t>
            </a:r>
            <a:r>
              <a:rPr sz="2500" spc="-10" dirty="0">
                <a:latin typeface="Arial"/>
                <a:cs typeface="Arial"/>
              </a:rPr>
              <a:t>lượng  </a:t>
            </a:r>
            <a:r>
              <a:rPr sz="2500" spc="-5" dirty="0">
                <a:latin typeface="Arial"/>
                <a:cs typeface="Arial"/>
              </a:rPr>
              <a:t>đúng theo yêu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cầu.</a:t>
            </a:r>
            <a:endParaRPr sz="2500">
              <a:latin typeface="Arial"/>
              <a:cs typeface="Arial"/>
            </a:endParaRPr>
          </a:p>
          <a:p>
            <a:pPr marL="756285" marR="234950" lvl="1" indent="-287020">
              <a:lnSpc>
                <a:spcPct val="100000"/>
              </a:lnSpc>
              <a:spcBef>
                <a:spcPts val="600"/>
              </a:spcBef>
              <a:buChar char="–"/>
              <a:tabLst>
                <a:tab pos="756920" algn="l"/>
              </a:tabLst>
            </a:pPr>
            <a:r>
              <a:rPr sz="2500" spc="-10" dirty="0">
                <a:latin typeface="Arial"/>
                <a:cs typeface="Arial"/>
              </a:rPr>
              <a:t>Đảm </a:t>
            </a:r>
            <a:r>
              <a:rPr sz="2500" spc="-5" dirty="0">
                <a:latin typeface="Arial"/>
                <a:cs typeface="Arial"/>
              </a:rPr>
              <a:t>bảo dự án phần mềm sẽ </a:t>
            </a:r>
            <a:r>
              <a:rPr sz="2500" spc="-145" dirty="0">
                <a:latin typeface="Arial"/>
                <a:cs typeface="Arial"/>
              </a:rPr>
              <a:t>hoàn </a:t>
            </a:r>
            <a:r>
              <a:rPr sz="2500" spc="-5" dirty="0">
                <a:latin typeface="Arial"/>
                <a:cs typeface="Arial"/>
              </a:rPr>
              <a:t>thành </a:t>
            </a:r>
            <a:r>
              <a:rPr sz="2500" spc="-10" dirty="0">
                <a:latin typeface="Arial"/>
                <a:cs typeface="Arial"/>
              </a:rPr>
              <a:t>đúng </a:t>
            </a:r>
            <a:r>
              <a:rPr sz="2500" spc="-165" dirty="0">
                <a:latin typeface="Arial"/>
                <a:cs typeface="Arial"/>
              </a:rPr>
              <a:t>đặc </a:t>
            </a:r>
            <a:r>
              <a:rPr sz="2500" spc="15" dirty="0">
                <a:latin typeface="Arial"/>
                <a:cs typeface="Arial"/>
              </a:rPr>
              <a:t>tả,  </a:t>
            </a:r>
            <a:r>
              <a:rPr sz="2500" spc="-5" dirty="0">
                <a:latin typeface="Arial"/>
                <a:cs typeface="Arial"/>
              </a:rPr>
              <a:t>theo chuẩn </a:t>
            </a:r>
            <a:r>
              <a:rPr sz="2500" spc="-10" dirty="0">
                <a:latin typeface="Arial"/>
                <a:cs typeface="Arial"/>
              </a:rPr>
              <a:t>mực định </a:t>
            </a:r>
            <a:r>
              <a:rPr sz="2500" spc="-5" dirty="0">
                <a:latin typeface="Arial"/>
                <a:cs typeface="Arial"/>
              </a:rPr>
              <a:t>trước và các chức năng đòi </a:t>
            </a:r>
            <a:r>
              <a:rPr sz="2500" spc="-10" dirty="0">
                <a:latin typeface="Arial"/>
                <a:cs typeface="Arial"/>
              </a:rPr>
              <a:t>hỏi,  </a:t>
            </a:r>
            <a:r>
              <a:rPr sz="2500" spc="-5" dirty="0">
                <a:latin typeface="Arial"/>
                <a:cs typeface="Arial"/>
              </a:rPr>
              <a:t>không có hỏng </a:t>
            </a:r>
            <a:r>
              <a:rPr sz="2500" spc="-10" dirty="0">
                <a:latin typeface="Arial"/>
                <a:cs typeface="Arial"/>
              </a:rPr>
              <a:t>hóc </a:t>
            </a:r>
            <a:r>
              <a:rPr sz="2500" spc="-5" dirty="0">
                <a:latin typeface="Arial"/>
                <a:cs typeface="Arial"/>
              </a:rPr>
              <a:t>và các vấn đề tiềm</a:t>
            </a:r>
            <a:r>
              <a:rPr sz="2500" spc="4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ẩn.</a:t>
            </a:r>
            <a:endParaRPr sz="25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05"/>
              </a:spcBef>
              <a:buChar char="–"/>
              <a:tabLst>
                <a:tab pos="756920" algn="l"/>
              </a:tabLst>
            </a:pPr>
            <a:r>
              <a:rPr sz="2500" spc="-10" dirty="0">
                <a:latin typeface="Arial"/>
                <a:cs typeface="Arial"/>
              </a:rPr>
              <a:t>Điều </a:t>
            </a:r>
            <a:r>
              <a:rPr sz="2500" spc="-5" dirty="0">
                <a:latin typeface="Arial"/>
                <a:cs typeface="Arial"/>
              </a:rPr>
              <a:t>khiển và cải tiến tiến </a:t>
            </a:r>
            <a:r>
              <a:rPr sz="2500" spc="20" dirty="0">
                <a:latin typeface="Arial"/>
                <a:cs typeface="Arial"/>
              </a:rPr>
              <a:t>trình </a:t>
            </a:r>
            <a:r>
              <a:rPr sz="2500" spc="-5" dirty="0">
                <a:latin typeface="Arial"/>
                <a:cs typeface="Arial"/>
              </a:rPr>
              <a:t>phát triển </a:t>
            </a:r>
            <a:r>
              <a:rPr sz="2500" spc="-145" dirty="0">
                <a:latin typeface="Arial"/>
                <a:cs typeface="Arial"/>
              </a:rPr>
              <a:t>phần </a:t>
            </a:r>
            <a:r>
              <a:rPr sz="2500" spc="-10" dirty="0">
                <a:latin typeface="Arial"/>
                <a:cs typeface="Arial"/>
              </a:rPr>
              <a:t>mềm  </a:t>
            </a:r>
            <a:r>
              <a:rPr sz="2500" spc="-5" dirty="0">
                <a:latin typeface="Arial"/>
                <a:cs typeface="Arial"/>
              </a:rPr>
              <a:t>ngay từ khi dự án bắt </a:t>
            </a:r>
            <a:r>
              <a:rPr sz="2500" dirty="0">
                <a:latin typeface="Arial"/>
                <a:cs typeface="Arial"/>
              </a:rPr>
              <a:t>đầu. </a:t>
            </a:r>
            <a:r>
              <a:rPr sz="2500" spc="-10" dirty="0">
                <a:latin typeface="Arial"/>
                <a:cs typeface="Arial"/>
              </a:rPr>
              <a:t>Nó </a:t>
            </a:r>
            <a:r>
              <a:rPr sz="2500" spc="-5" dirty="0">
                <a:latin typeface="Arial"/>
                <a:cs typeface="Arial"/>
              </a:rPr>
              <a:t>có tác dụng “phòng </a:t>
            </a:r>
            <a:r>
              <a:rPr sz="2500" spc="-10" dirty="0">
                <a:latin typeface="Arial"/>
                <a:cs typeface="Arial"/>
              </a:rPr>
              <a:t>ngừa”  </a:t>
            </a:r>
            <a:r>
              <a:rPr sz="2500" spc="-5" dirty="0">
                <a:latin typeface="Arial"/>
                <a:cs typeface="Arial"/>
              </a:rPr>
              <a:t>cái </a:t>
            </a:r>
            <a:r>
              <a:rPr sz="2500" spc="-10" dirty="0">
                <a:latin typeface="Arial"/>
                <a:cs typeface="Arial"/>
              </a:rPr>
              <a:t>xấu, </a:t>
            </a:r>
            <a:r>
              <a:rPr sz="2500" spc="-5" dirty="0">
                <a:latin typeface="Arial"/>
                <a:cs typeface="Arial"/>
              </a:rPr>
              <a:t>cái kém chất</a:t>
            </a:r>
            <a:r>
              <a:rPr sz="2500" spc="55" dirty="0">
                <a:latin typeface="Arial"/>
                <a:cs typeface="Arial"/>
              </a:rPr>
              <a:t> </a:t>
            </a:r>
            <a:r>
              <a:rPr sz="2500" spc="-10" dirty="0">
                <a:latin typeface="Arial"/>
                <a:cs typeface="Arial"/>
              </a:rPr>
              <a:t>lượng.</a:t>
            </a:r>
            <a:endParaRPr sz="2500">
              <a:latin typeface="Arial"/>
              <a:cs typeface="Arial"/>
            </a:endParaRPr>
          </a:p>
          <a:p>
            <a:pPr marL="756285" marR="1064895" lvl="1" indent="-287020">
              <a:lnSpc>
                <a:spcPct val="100000"/>
              </a:lnSpc>
              <a:spcBef>
                <a:spcPts val="600"/>
              </a:spcBef>
              <a:buChar char="–"/>
              <a:tabLst>
                <a:tab pos="756920" algn="l"/>
              </a:tabLst>
            </a:pPr>
            <a:r>
              <a:rPr sz="2500" spc="-5" dirty="0">
                <a:latin typeface="Arial"/>
                <a:cs typeface="Arial"/>
              </a:rPr>
              <a:t>Mục tiêu: thỏa mãn khách hàng (Thời gian+Ngân  </a:t>
            </a:r>
            <a:r>
              <a:rPr sz="2500" spc="-35" dirty="0">
                <a:latin typeface="Arial"/>
                <a:cs typeface="Arial"/>
              </a:rPr>
              <a:t>sách+Chất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10" dirty="0">
                <a:latin typeface="Arial"/>
                <a:cs typeface="Arial"/>
              </a:rPr>
              <a:t>lượng)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89442" y="6354267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22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2668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Tester &amp;</a:t>
            </a:r>
            <a:r>
              <a:rPr spc="-55" dirty="0"/>
              <a:t> </a:t>
            </a:r>
            <a:r>
              <a:rPr spc="-5" dirty="0"/>
              <a:t>QA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016253"/>
            <a:ext cx="8825865" cy="5293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KS </a:t>
            </a:r>
            <a:r>
              <a:rPr sz="2400" dirty="0">
                <a:latin typeface="Arial"/>
                <a:cs typeface="Arial"/>
              </a:rPr>
              <a:t>kiểm </a:t>
            </a:r>
            <a:r>
              <a:rPr sz="2400" spc="-5" dirty="0">
                <a:latin typeface="Arial"/>
                <a:cs typeface="Arial"/>
              </a:rPr>
              <a:t>định </a:t>
            </a:r>
            <a:r>
              <a:rPr sz="2400" dirty="0">
                <a:latin typeface="Arial"/>
                <a:cs typeface="Arial"/>
              </a:rPr>
              <a:t>(Tester) có </a:t>
            </a:r>
            <a:r>
              <a:rPr sz="2400" spc="-5" dirty="0">
                <a:latin typeface="Arial"/>
                <a:cs typeface="Arial"/>
              </a:rPr>
              <a:t>nhiệm </a:t>
            </a:r>
            <a:r>
              <a:rPr sz="2400" dirty="0">
                <a:latin typeface="Arial"/>
                <a:cs typeface="Arial"/>
              </a:rPr>
              <a:t>vụ khảo sát, chạy thử </a:t>
            </a:r>
            <a:r>
              <a:rPr sz="2400" spc="-5" dirty="0">
                <a:latin typeface="Arial"/>
                <a:cs typeface="Arial"/>
              </a:rPr>
              <a:t>để bảo  đảm </a:t>
            </a:r>
            <a:r>
              <a:rPr sz="2400" dirty="0">
                <a:latin typeface="Arial"/>
                <a:cs typeface="Arial"/>
              </a:rPr>
              <a:t>PM thỏa </a:t>
            </a:r>
            <a:r>
              <a:rPr sz="2400" spc="-5" dirty="0">
                <a:latin typeface="Arial"/>
                <a:cs typeface="Arial"/>
              </a:rPr>
              <a:t>mãn </a:t>
            </a:r>
            <a:r>
              <a:rPr sz="2400" dirty="0">
                <a:latin typeface="Arial"/>
                <a:cs typeface="Arial"/>
              </a:rPr>
              <a:t>các yêu cầu về chức </a:t>
            </a:r>
            <a:r>
              <a:rPr sz="2400" spc="-5" dirty="0">
                <a:latin typeface="Arial"/>
                <a:cs typeface="Arial"/>
              </a:rPr>
              <a:t>năng </a:t>
            </a:r>
            <a:r>
              <a:rPr sz="2400" dirty="0">
                <a:latin typeface="Arial"/>
                <a:cs typeface="Arial"/>
              </a:rPr>
              <a:t>và khả </a:t>
            </a:r>
            <a:r>
              <a:rPr sz="2400" spc="-5" dirty="0">
                <a:latin typeface="Arial"/>
                <a:cs typeface="Arial"/>
              </a:rPr>
              <a:t>năng </a:t>
            </a:r>
            <a:r>
              <a:rPr sz="2400" dirty="0">
                <a:latin typeface="Arial"/>
                <a:cs typeface="Arial"/>
              </a:rPr>
              <a:t>vận  </a:t>
            </a:r>
            <a:r>
              <a:rPr sz="2400" spc="-5" dirty="0">
                <a:latin typeface="Arial"/>
                <a:cs typeface="Arial"/>
              </a:rPr>
              <a:t>hành </a:t>
            </a:r>
            <a:r>
              <a:rPr sz="2400" dirty="0">
                <a:latin typeface="Arial"/>
                <a:cs typeface="Arial"/>
              </a:rPr>
              <a:t>mà </a:t>
            </a:r>
            <a:r>
              <a:rPr sz="2400" spc="-5" dirty="0">
                <a:latin typeface="Arial"/>
                <a:cs typeface="Arial"/>
              </a:rPr>
              <a:t>nó phải </a:t>
            </a:r>
            <a:r>
              <a:rPr sz="2400" dirty="0">
                <a:latin typeface="Arial"/>
                <a:cs typeface="Arial"/>
              </a:rPr>
              <a:t>có, </a:t>
            </a:r>
            <a:r>
              <a:rPr sz="2400" spc="-5" dirty="0">
                <a:latin typeface="Arial"/>
                <a:cs typeface="Arial"/>
              </a:rPr>
              <a:t>báo </a:t>
            </a:r>
            <a:r>
              <a:rPr sz="2400" dirty="0">
                <a:latin typeface="Arial"/>
                <a:cs typeface="Arial"/>
              </a:rPr>
              <a:t>cáo các </a:t>
            </a:r>
            <a:r>
              <a:rPr sz="2400" spc="-5" dirty="0">
                <a:latin typeface="Arial"/>
                <a:cs typeface="Arial"/>
              </a:rPr>
              <a:t>lỗi nếu </a:t>
            </a:r>
            <a:r>
              <a:rPr sz="2400" dirty="0">
                <a:latin typeface="Arial"/>
                <a:cs typeface="Arial"/>
              </a:rPr>
              <a:t>có </a:t>
            </a:r>
            <a:r>
              <a:rPr sz="2400" spc="-5" dirty="0">
                <a:latin typeface="Arial"/>
                <a:cs typeface="Arial"/>
              </a:rPr>
              <a:t>để </a:t>
            </a:r>
            <a:r>
              <a:rPr sz="2400" dirty="0">
                <a:latin typeface="Arial"/>
                <a:cs typeface="Arial"/>
              </a:rPr>
              <a:t>các </a:t>
            </a:r>
            <a:r>
              <a:rPr sz="2400" spc="-5" dirty="0">
                <a:latin typeface="Arial"/>
                <a:cs typeface="Arial"/>
              </a:rPr>
              <a:t>bộ phận  liên quan chỉnh </a:t>
            </a:r>
            <a:r>
              <a:rPr sz="2400" dirty="0">
                <a:latin typeface="Arial"/>
                <a:cs typeface="Arial"/>
              </a:rPr>
              <a:t>sửa. </a:t>
            </a:r>
            <a:r>
              <a:rPr sz="2400" spc="-5" dirty="0">
                <a:latin typeface="Arial"/>
                <a:cs typeface="Arial"/>
              </a:rPr>
              <a:t>Công việc </a:t>
            </a:r>
            <a:r>
              <a:rPr sz="2400" dirty="0">
                <a:latin typeface="Arial"/>
                <a:cs typeface="Arial"/>
              </a:rPr>
              <a:t>của KS kiểm </a:t>
            </a:r>
            <a:r>
              <a:rPr sz="2400" spc="-5" dirty="0">
                <a:latin typeface="Arial"/>
                <a:cs typeface="Arial"/>
              </a:rPr>
              <a:t>định liên quan  đến </a:t>
            </a:r>
            <a:r>
              <a:rPr sz="2400" dirty="0">
                <a:latin typeface="Arial"/>
                <a:cs typeface="Arial"/>
              </a:rPr>
              <a:t>sản </a:t>
            </a:r>
            <a:r>
              <a:rPr sz="2400" spc="-5" dirty="0">
                <a:latin typeface="Arial"/>
                <a:cs typeface="Arial"/>
              </a:rPr>
              <a:t>phẩm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(product).</a:t>
            </a:r>
            <a:endParaRPr sz="2400">
              <a:latin typeface="Arial"/>
              <a:cs typeface="Arial"/>
            </a:endParaRPr>
          </a:p>
          <a:p>
            <a:pPr marL="355600" marR="92075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KS </a:t>
            </a:r>
            <a:r>
              <a:rPr sz="2400" dirty="0">
                <a:latin typeface="Arial"/>
                <a:cs typeface="Arial"/>
              </a:rPr>
              <a:t>chất </a:t>
            </a:r>
            <a:r>
              <a:rPr sz="2400" spc="-5" dirty="0">
                <a:latin typeface="Arial"/>
                <a:cs typeface="Arial"/>
              </a:rPr>
              <a:t>lượng </a:t>
            </a:r>
            <a:r>
              <a:rPr sz="2400" dirty="0">
                <a:latin typeface="Arial"/>
                <a:cs typeface="Arial"/>
              </a:rPr>
              <a:t>(QA) có </a:t>
            </a:r>
            <a:r>
              <a:rPr sz="2400" spc="-5" dirty="0">
                <a:latin typeface="Arial"/>
                <a:cs typeface="Arial"/>
              </a:rPr>
              <a:t>nhiệm </a:t>
            </a:r>
            <a:r>
              <a:rPr sz="2400" dirty="0">
                <a:latin typeface="Arial"/>
                <a:cs typeface="Arial"/>
              </a:rPr>
              <a:t>vụ </a:t>
            </a:r>
            <a:r>
              <a:rPr sz="2400" spc="-5" dirty="0">
                <a:latin typeface="Arial"/>
                <a:cs typeface="Arial"/>
              </a:rPr>
              <a:t>giám </a:t>
            </a:r>
            <a:r>
              <a:rPr sz="2400" dirty="0">
                <a:latin typeface="Arial"/>
                <a:cs typeface="Arial"/>
              </a:rPr>
              <a:t>sát </a:t>
            </a:r>
            <a:r>
              <a:rPr sz="2400" spc="-5" dirty="0">
                <a:latin typeface="Arial"/>
                <a:cs typeface="Arial"/>
              </a:rPr>
              <a:t>để bảo đảm </a:t>
            </a:r>
            <a:r>
              <a:rPr sz="2400" dirty="0">
                <a:latin typeface="Arial"/>
                <a:cs typeface="Arial"/>
              </a:rPr>
              <a:t>các  tiêu </a:t>
            </a:r>
            <a:r>
              <a:rPr sz="2400" spc="-5" dirty="0">
                <a:latin typeface="Arial"/>
                <a:cs typeface="Arial"/>
              </a:rPr>
              <a:t>chuẩn </a:t>
            </a:r>
            <a:r>
              <a:rPr sz="2400" dirty="0">
                <a:latin typeface="Arial"/>
                <a:cs typeface="Arial"/>
              </a:rPr>
              <a:t>và </a:t>
            </a:r>
            <a:r>
              <a:rPr sz="2400" spc="-5" dirty="0">
                <a:latin typeface="Arial"/>
                <a:cs typeface="Arial"/>
              </a:rPr>
              <a:t>quy </a:t>
            </a:r>
            <a:r>
              <a:rPr sz="2400" spc="20" dirty="0">
                <a:latin typeface="Arial"/>
                <a:cs typeface="Arial"/>
              </a:rPr>
              <a:t>trình </a:t>
            </a:r>
            <a:r>
              <a:rPr sz="2400" dirty="0">
                <a:latin typeface="Arial"/>
                <a:cs typeface="Arial"/>
              </a:rPr>
              <a:t>sản </a:t>
            </a:r>
            <a:r>
              <a:rPr sz="2400" spc="-5" dirty="0">
                <a:latin typeface="Arial"/>
                <a:cs typeface="Arial"/>
              </a:rPr>
              <a:t>xuất </a:t>
            </a:r>
            <a:r>
              <a:rPr sz="2400" dirty="0">
                <a:latin typeface="Arial"/>
                <a:cs typeface="Arial"/>
              </a:rPr>
              <a:t>PM </a:t>
            </a:r>
            <a:r>
              <a:rPr sz="2400" spc="-5" dirty="0">
                <a:latin typeface="Arial"/>
                <a:cs typeface="Arial"/>
              </a:rPr>
              <a:t>được định </a:t>
            </a:r>
            <a:r>
              <a:rPr sz="2400" spc="-10" dirty="0">
                <a:latin typeface="Arial"/>
                <a:cs typeface="Arial"/>
              </a:rPr>
              <a:t>nghĩa </a:t>
            </a:r>
            <a:r>
              <a:rPr sz="2400" dirty="0">
                <a:latin typeface="Arial"/>
                <a:cs typeface="Arial"/>
              </a:rPr>
              <a:t>và tuân  thủ </a:t>
            </a:r>
            <a:r>
              <a:rPr sz="2400" spc="-10" dirty="0">
                <a:latin typeface="Arial"/>
                <a:cs typeface="Arial"/>
              </a:rPr>
              <a:t>nghiêm </a:t>
            </a:r>
            <a:r>
              <a:rPr sz="2400" dirty="0">
                <a:latin typeface="Arial"/>
                <a:cs typeface="Arial"/>
              </a:rPr>
              <a:t>túc, </a:t>
            </a:r>
            <a:r>
              <a:rPr sz="2400" spc="-5" dirty="0">
                <a:latin typeface="Arial"/>
                <a:cs typeface="Arial"/>
              </a:rPr>
              <a:t>hướng đến </a:t>
            </a:r>
            <a:r>
              <a:rPr sz="2400" dirty="0">
                <a:latin typeface="Arial"/>
                <a:cs typeface="Arial"/>
              </a:rPr>
              <a:t>mục tiêu các sản </a:t>
            </a:r>
            <a:r>
              <a:rPr sz="2400" spc="-5" dirty="0">
                <a:latin typeface="Arial"/>
                <a:cs typeface="Arial"/>
              </a:rPr>
              <a:t>phẩm (SP) trung  gian </a:t>
            </a:r>
            <a:r>
              <a:rPr sz="2400" dirty="0">
                <a:latin typeface="Arial"/>
                <a:cs typeface="Arial"/>
              </a:rPr>
              <a:t>cũng </a:t>
            </a:r>
            <a:r>
              <a:rPr sz="2400" spc="-5" dirty="0">
                <a:latin typeface="Arial"/>
                <a:cs typeface="Arial"/>
              </a:rPr>
              <a:t>như </a:t>
            </a:r>
            <a:r>
              <a:rPr sz="2400" dirty="0">
                <a:latin typeface="Arial"/>
                <a:cs typeface="Arial"/>
              </a:rPr>
              <a:t>SP sau cùng của </a:t>
            </a:r>
            <a:r>
              <a:rPr sz="2400" spc="-5" dirty="0">
                <a:latin typeface="Arial"/>
                <a:cs typeface="Arial"/>
              </a:rPr>
              <a:t>dự án </a:t>
            </a:r>
            <a:r>
              <a:rPr sz="2400" dirty="0">
                <a:latin typeface="Arial"/>
                <a:cs typeface="Arial"/>
              </a:rPr>
              <a:t>thỏa </a:t>
            </a:r>
            <a:r>
              <a:rPr sz="2400" spc="-5" dirty="0">
                <a:latin typeface="Arial"/>
                <a:cs typeface="Arial"/>
              </a:rPr>
              <a:t>mãn </a:t>
            </a:r>
            <a:r>
              <a:rPr sz="2400" dirty="0">
                <a:latin typeface="Arial"/>
                <a:cs typeface="Arial"/>
              </a:rPr>
              <a:t>các </a:t>
            </a:r>
            <a:r>
              <a:rPr sz="2400" spc="-5" dirty="0">
                <a:latin typeface="Arial"/>
                <a:cs typeface="Arial"/>
              </a:rPr>
              <a:t>tiêu  chuẩn </a:t>
            </a:r>
            <a:r>
              <a:rPr sz="2400" dirty="0">
                <a:latin typeface="Arial"/>
                <a:cs typeface="Arial"/>
              </a:rPr>
              <a:t>và yêu cầu </a:t>
            </a:r>
            <a:r>
              <a:rPr sz="2400" spc="-5" dirty="0">
                <a:latin typeface="Arial"/>
                <a:cs typeface="Arial"/>
              </a:rPr>
              <a:t>đã định trước đó. Công việc </a:t>
            </a:r>
            <a:r>
              <a:rPr sz="2400" dirty="0">
                <a:latin typeface="Arial"/>
                <a:cs typeface="Arial"/>
              </a:rPr>
              <a:t>của KS chất  </a:t>
            </a:r>
            <a:r>
              <a:rPr sz="2400" spc="-5" dirty="0">
                <a:latin typeface="Arial"/>
                <a:cs typeface="Arial"/>
              </a:rPr>
              <a:t>lượng liên quan đến quy </a:t>
            </a:r>
            <a:r>
              <a:rPr sz="2400" spc="20" dirty="0">
                <a:latin typeface="Arial"/>
                <a:cs typeface="Arial"/>
              </a:rPr>
              <a:t>trình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(process).</a:t>
            </a:r>
            <a:endParaRPr sz="2400">
              <a:latin typeface="Arial"/>
              <a:cs typeface="Arial"/>
            </a:endParaRPr>
          </a:p>
          <a:p>
            <a:pPr marL="355600" marR="7239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Ví </a:t>
            </a:r>
            <a:r>
              <a:rPr sz="2400" spc="-5" dirty="0">
                <a:latin typeface="Arial"/>
                <a:cs typeface="Arial"/>
              </a:rPr>
              <a:t>dụ: Kiểm </a:t>
            </a:r>
            <a:r>
              <a:rPr sz="2400" dirty="0">
                <a:latin typeface="Arial"/>
                <a:cs typeface="Arial"/>
              </a:rPr>
              <a:t>tra </a:t>
            </a:r>
            <a:r>
              <a:rPr sz="2400" spc="-5" dirty="0">
                <a:latin typeface="Arial"/>
                <a:cs typeface="Arial"/>
              </a:rPr>
              <a:t>để bảo đảm </a:t>
            </a:r>
            <a:r>
              <a:rPr sz="2400" dirty="0">
                <a:latin typeface="Arial"/>
                <a:cs typeface="Arial"/>
              </a:rPr>
              <a:t>các </a:t>
            </a:r>
            <a:r>
              <a:rPr sz="2400" spc="-10" dirty="0">
                <a:latin typeface="Arial"/>
                <a:cs typeface="Arial"/>
              </a:rPr>
              <a:t>giải </a:t>
            </a:r>
            <a:r>
              <a:rPr sz="2400" dirty="0">
                <a:latin typeface="Arial"/>
                <a:cs typeface="Arial"/>
              </a:rPr>
              <a:t>thuật khi viết code </a:t>
            </a:r>
            <a:r>
              <a:rPr sz="2400" spc="-5" dirty="0">
                <a:latin typeface="Arial"/>
                <a:cs typeface="Arial"/>
              </a:rPr>
              <a:t>phải  được </a:t>
            </a:r>
            <a:r>
              <a:rPr sz="2400" dirty="0">
                <a:latin typeface="Arial"/>
                <a:cs typeface="Arial"/>
              </a:rPr>
              <a:t>chú thích rõ ràng, các </a:t>
            </a:r>
            <a:r>
              <a:rPr sz="2400" spc="-5" dirty="0">
                <a:latin typeface="Arial"/>
                <a:cs typeface="Arial"/>
              </a:rPr>
              <a:t>Yêu </a:t>
            </a:r>
            <a:r>
              <a:rPr sz="2400" dirty="0">
                <a:latin typeface="Arial"/>
                <a:cs typeface="Arial"/>
              </a:rPr>
              <a:t>cầu khách </a:t>
            </a:r>
            <a:r>
              <a:rPr sz="2400" spc="-5" dirty="0">
                <a:latin typeface="Arial"/>
                <a:cs typeface="Arial"/>
              </a:rPr>
              <a:t>hàng được </a:t>
            </a:r>
            <a:r>
              <a:rPr sz="2400" spc="-10" dirty="0">
                <a:latin typeface="Arial"/>
                <a:cs typeface="Arial"/>
              </a:rPr>
              <a:t>xem  xét </a:t>
            </a:r>
            <a:r>
              <a:rPr sz="2400" dirty="0">
                <a:latin typeface="Arial"/>
                <a:cs typeface="Arial"/>
              </a:rPr>
              <a:t>cẩn thận và mọi </a:t>
            </a:r>
            <a:r>
              <a:rPr sz="2400" spc="-5" dirty="0">
                <a:latin typeface="Arial"/>
                <a:cs typeface="Arial"/>
              </a:rPr>
              <a:t>người hiểu giống nhau, </a:t>
            </a:r>
            <a:r>
              <a:rPr sz="2400" dirty="0">
                <a:latin typeface="Arial"/>
                <a:cs typeface="Arial"/>
              </a:rPr>
              <a:t>các tài </a:t>
            </a:r>
            <a:r>
              <a:rPr sz="2400" spc="-5" dirty="0">
                <a:latin typeface="Arial"/>
                <a:cs typeface="Arial"/>
              </a:rPr>
              <a:t>liệu đi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kèm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4040" y="6284163"/>
            <a:ext cx="64782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SP </a:t>
            </a:r>
            <a:r>
              <a:rPr sz="2400" spc="-5" dirty="0">
                <a:latin typeface="Arial"/>
                <a:cs typeface="Arial"/>
              </a:rPr>
              <a:t>được </a:t>
            </a:r>
            <a:r>
              <a:rPr sz="2400" dirty="0">
                <a:latin typeface="Arial"/>
                <a:cs typeface="Arial"/>
              </a:rPr>
              <a:t>kiểm tra trước khi </a:t>
            </a:r>
            <a:r>
              <a:rPr sz="2400" spc="-5" dirty="0">
                <a:latin typeface="Arial"/>
                <a:cs typeface="Arial"/>
              </a:rPr>
              <a:t>gửi </a:t>
            </a:r>
            <a:r>
              <a:rPr sz="2400" dirty="0">
                <a:latin typeface="Arial"/>
                <a:cs typeface="Arial"/>
              </a:rPr>
              <a:t>cho khách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hàng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89442" y="6354267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23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403606"/>
            <a:ext cx="81114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1.2 </a:t>
            </a:r>
            <a:r>
              <a:rPr sz="3200" dirty="0"/>
              <a:t>Các </a:t>
            </a:r>
            <a:r>
              <a:rPr sz="3200" spc="-5" dirty="0"/>
              <a:t>yếu tố ảnh </a:t>
            </a:r>
            <a:r>
              <a:rPr sz="3200" spc="-165" dirty="0"/>
              <a:t>hưởng </a:t>
            </a:r>
            <a:r>
              <a:rPr sz="3200" spc="-5" dirty="0"/>
              <a:t>đến chất</a:t>
            </a:r>
            <a:r>
              <a:rPr sz="3200" spc="275" dirty="0"/>
              <a:t> </a:t>
            </a:r>
            <a:r>
              <a:rPr sz="3200" spc="-5" dirty="0"/>
              <a:t>lượng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470405"/>
            <a:ext cx="7952740" cy="2477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Có ba </a:t>
            </a:r>
            <a:r>
              <a:rPr sz="3000" dirty="0">
                <a:latin typeface="Arial"/>
                <a:cs typeface="Arial"/>
              </a:rPr>
              <a:t>yếu </a:t>
            </a:r>
            <a:r>
              <a:rPr sz="3000" spc="-5" dirty="0">
                <a:latin typeface="Arial"/>
                <a:cs typeface="Arial"/>
              </a:rPr>
              <a:t>tố ảnh hưởng tới </a:t>
            </a:r>
            <a:r>
              <a:rPr sz="3000" dirty="0">
                <a:latin typeface="Arial"/>
                <a:cs typeface="Arial"/>
              </a:rPr>
              <a:t>chất </a:t>
            </a:r>
            <a:r>
              <a:rPr sz="3000" spc="-5" dirty="0">
                <a:latin typeface="Arial"/>
                <a:cs typeface="Arial"/>
              </a:rPr>
              <a:t>lượng phần  </a:t>
            </a:r>
            <a:r>
              <a:rPr sz="3000" dirty="0">
                <a:latin typeface="Arial"/>
                <a:cs typeface="Arial"/>
              </a:rPr>
              <a:t>mềm (tam </a:t>
            </a:r>
            <a:r>
              <a:rPr sz="3000" spc="-5" dirty="0">
                <a:latin typeface="Arial"/>
                <a:cs typeface="Arial"/>
              </a:rPr>
              <a:t>giác </a:t>
            </a:r>
            <a:r>
              <a:rPr sz="3000" dirty="0">
                <a:latin typeface="Arial"/>
                <a:cs typeface="Arial"/>
              </a:rPr>
              <a:t>chất</a:t>
            </a:r>
            <a:r>
              <a:rPr sz="3000" spc="-5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lượng)</a:t>
            </a:r>
            <a:endParaRPr sz="3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8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Con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người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Quy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25" dirty="0">
                <a:latin typeface="Arial"/>
                <a:cs typeface="Arial"/>
              </a:rPr>
              <a:t>trình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Công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cụ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10200" y="2743200"/>
            <a:ext cx="2514600" cy="1447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17195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1.2</a:t>
            </a:r>
            <a:r>
              <a:rPr spc="-80" dirty="0"/>
              <a:t> </a:t>
            </a:r>
            <a:r>
              <a:rPr spc="-20" dirty="0"/>
              <a:t>Tiếp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61008"/>
            <a:ext cx="7774305" cy="4355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0607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Khoảng cách </a:t>
            </a:r>
            <a:r>
              <a:rPr sz="3000" spc="-5" dirty="0">
                <a:latin typeface="Arial"/>
                <a:cs typeface="Arial"/>
              </a:rPr>
              <a:t>giữa </a:t>
            </a:r>
            <a:r>
              <a:rPr sz="3000" dirty="0">
                <a:latin typeface="Arial"/>
                <a:cs typeface="Arial"/>
              </a:rPr>
              <a:t>yêu cầu </a:t>
            </a:r>
            <a:r>
              <a:rPr sz="3000" spc="-5" dirty="0">
                <a:latin typeface="Arial"/>
                <a:cs typeface="Arial"/>
              </a:rPr>
              <a:t>người dùng</a:t>
            </a:r>
            <a:r>
              <a:rPr sz="3000" spc="-16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và  </a:t>
            </a:r>
            <a:r>
              <a:rPr sz="3000" spc="-5" dirty="0">
                <a:latin typeface="Arial"/>
                <a:cs typeface="Arial"/>
              </a:rPr>
              <a:t>bản đặc </a:t>
            </a:r>
            <a:r>
              <a:rPr sz="3000" spc="-10" dirty="0">
                <a:latin typeface="Arial"/>
                <a:cs typeface="Arial"/>
              </a:rPr>
              <a:t>tả </a:t>
            </a:r>
            <a:r>
              <a:rPr sz="3000" dirty="0">
                <a:latin typeface="Arial"/>
                <a:cs typeface="Arial"/>
              </a:rPr>
              <a:t>yêu cầu </a:t>
            </a:r>
            <a:r>
              <a:rPr sz="3000" spc="-5" dirty="0">
                <a:latin typeface="Arial"/>
                <a:cs typeface="Arial"/>
              </a:rPr>
              <a:t>hệ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thống:</a:t>
            </a:r>
            <a:endParaRPr sz="3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8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Không hiểu rõ </a:t>
            </a:r>
            <a:r>
              <a:rPr sz="2800" dirty="0">
                <a:latin typeface="Arial"/>
                <a:cs typeface="Arial"/>
              </a:rPr>
              <a:t>yêu </a:t>
            </a:r>
            <a:r>
              <a:rPr sz="2800" spc="-5" dirty="0">
                <a:latin typeface="Arial"/>
                <a:cs typeface="Arial"/>
              </a:rPr>
              <a:t>cầu của người</a:t>
            </a:r>
            <a:r>
              <a:rPr sz="2800" spc="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dùng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Bỏ qua yêu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cầu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Thiếu yêu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cầu</a:t>
            </a:r>
            <a:endParaRPr sz="28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Không đồng bộ </a:t>
            </a:r>
            <a:r>
              <a:rPr sz="2800" dirty="0">
                <a:latin typeface="Arial"/>
                <a:cs typeface="Arial"/>
              </a:rPr>
              <a:t>về </a:t>
            </a:r>
            <a:r>
              <a:rPr sz="2800" spc="-5" dirty="0">
                <a:latin typeface="Arial"/>
                <a:cs typeface="Arial"/>
              </a:rPr>
              <a:t>các phiên bản của tài </a:t>
            </a:r>
            <a:r>
              <a:rPr sz="2800" spc="-10" dirty="0">
                <a:latin typeface="Arial"/>
                <a:cs typeface="Arial"/>
              </a:rPr>
              <a:t>liệu  </a:t>
            </a:r>
            <a:r>
              <a:rPr sz="2800" spc="-5" dirty="0">
                <a:latin typeface="Arial"/>
                <a:cs typeface="Arial"/>
              </a:rPr>
              <a:t>yêu cầu người dùng </a:t>
            </a:r>
            <a:r>
              <a:rPr sz="2800" dirty="0">
                <a:latin typeface="Arial"/>
                <a:cs typeface="Arial"/>
              </a:rPr>
              <a:t>và </a:t>
            </a:r>
            <a:r>
              <a:rPr sz="2800" spc="-5" dirty="0">
                <a:latin typeface="Arial"/>
                <a:cs typeface="Arial"/>
              </a:rPr>
              <a:t>tài liệu đặc</a:t>
            </a:r>
            <a:r>
              <a:rPr sz="2800" spc="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tả</a:t>
            </a:r>
            <a:endParaRPr sz="2800">
              <a:latin typeface="Arial"/>
              <a:cs typeface="Arial"/>
            </a:endParaRPr>
          </a:p>
          <a:p>
            <a:pPr marL="756285" marR="401955" lvl="1" indent="-287020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Bản đặc tả có thêm những yêu cầu không  xuất phát từ người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dùng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091844"/>
            <a:ext cx="8327390" cy="467487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Arial"/>
                <a:cs typeface="Arial"/>
              </a:rPr>
              <a:t>Khoảng cách </a:t>
            </a:r>
            <a:r>
              <a:rPr sz="2500" spc="-10" dirty="0">
                <a:latin typeface="Arial"/>
                <a:cs typeface="Arial"/>
              </a:rPr>
              <a:t>giữa </a:t>
            </a:r>
            <a:r>
              <a:rPr sz="2500" spc="-5" dirty="0">
                <a:latin typeface="Arial"/>
                <a:cs typeface="Arial"/>
              </a:rPr>
              <a:t>bản </a:t>
            </a:r>
            <a:r>
              <a:rPr sz="2500" spc="-10" dirty="0">
                <a:latin typeface="Arial"/>
                <a:cs typeface="Arial"/>
              </a:rPr>
              <a:t>đặc </a:t>
            </a:r>
            <a:r>
              <a:rPr sz="2500" spc="-5" dirty="0">
                <a:latin typeface="Arial"/>
                <a:cs typeface="Arial"/>
              </a:rPr>
              <a:t>tả và sản</a:t>
            </a:r>
            <a:r>
              <a:rPr sz="2500" spc="35" dirty="0">
                <a:latin typeface="Arial"/>
                <a:cs typeface="Arial"/>
              </a:rPr>
              <a:t> </a:t>
            </a:r>
            <a:r>
              <a:rPr sz="2500" spc="-10" dirty="0">
                <a:latin typeface="Arial"/>
                <a:cs typeface="Arial"/>
              </a:rPr>
              <a:t>phẩm:</a:t>
            </a:r>
            <a:endParaRPr sz="2500">
              <a:latin typeface="Arial"/>
              <a:cs typeface="Arial"/>
            </a:endParaRPr>
          </a:p>
          <a:p>
            <a:pPr marL="756285" marR="12065" lvl="1" indent="-287020">
              <a:lnSpc>
                <a:spcPct val="100000"/>
              </a:lnSpc>
              <a:spcBef>
                <a:spcPts val="600"/>
              </a:spcBef>
              <a:buChar char="–"/>
              <a:tabLst>
                <a:tab pos="756920" algn="l"/>
              </a:tabLst>
            </a:pPr>
            <a:r>
              <a:rPr sz="2500" spc="-10" dirty="0">
                <a:latin typeface="Arial"/>
                <a:cs typeface="Arial"/>
              </a:rPr>
              <a:t>Hiểu </a:t>
            </a:r>
            <a:r>
              <a:rPr sz="2500" spc="-5" dirty="0">
                <a:latin typeface="Arial"/>
                <a:cs typeface="Arial"/>
              </a:rPr>
              <a:t>sai yêu cầu đặc </a:t>
            </a:r>
            <a:r>
              <a:rPr sz="2500" dirty="0">
                <a:latin typeface="Arial"/>
                <a:cs typeface="Arial"/>
              </a:rPr>
              <a:t>tả do </a:t>
            </a:r>
            <a:r>
              <a:rPr sz="2500" spc="-5" dirty="0">
                <a:latin typeface="Arial"/>
                <a:cs typeface="Arial"/>
              </a:rPr>
              <a:t>trong bản </a:t>
            </a:r>
            <a:r>
              <a:rPr sz="2500" spc="-10" dirty="0">
                <a:latin typeface="Arial"/>
                <a:cs typeface="Arial"/>
              </a:rPr>
              <a:t>đặc </a:t>
            </a:r>
            <a:r>
              <a:rPr sz="2500" spc="-5" dirty="0">
                <a:latin typeface="Arial"/>
                <a:cs typeface="Arial"/>
              </a:rPr>
              <a:t>tả có </a:t>
            </a:r>
            <a:r>
              <a:rPr sz="2500" spc="-10" dirty="0">
                <a:latin typeface="Arial"/>
                <a:cs typeface="Arial"/>
              </a:rPr>
              <a:t>những  </a:t>
            </a:r>
            <a:r>
              <a:rPr sz="2500" spc="-5" dirty="0">
                <a:latin typeface="Arial"/>
                <a:cs typeface="Arial"/>
              </a:rPr>
              <a:t>chỗ diễn đạt chưa rõ ràng cụ</a:t>
            </a:r>
            <a:r>
              <a:rPr sz="2500" spc="4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thể.</a:t>
            </a:r>
            <a:endParaRPr sz="2500">
              <a:latin typeface="Arial"/>
              <a:cs typeface="Arial"/>
            </a:endParaRPr>
          </a:p>
          <a:p>
            <a:pPr marL="756285" marR="325755" lvl="1" indent="-287020">
              <a:lnSpc>
                <a:spcPct val="100000"/>
              </a:lnSpc>
              <a:spcBef>
                <a:spcPts val="600"/>
              </a:spcBef>
              <a:buChar char="–"/>
              <a:tabLst>
                <a:tab pos="756920" algn="l"/>
              </a:tabLst>
            </a:pPr>
            <a:r>
              <a:rPr sz="2500" spc="-10" dirty="0">
                <a:latin typeface="Arial"/>
                <a:cs typeface="Arial"/>
              </a:rPr>
              <a:t>Có </a:t>
            </a:r>
            <a:r>
              <a:rPr sz="2500" spc="-5" dirty="0">
                <a:latin typeface="Arial"/>
                <a:cs typeface="Arial"/>
              </a:rPr>
              <a:t>các yêu cầu được đưa thêm vào trong quá </a:t>
            </a:r>
            <a:r>
              <a:rPr sz="2500" spc="20" dirty="0">
                <a:latin typeface="Arial"/>
                <a:cs typeface="Arial"/>
              </a:rPr>
              <a:t>trình  </a:t>
            </a:r>
            <a:r>
              <a:rPr sz="2500" spc="-5" dirty="0">
                <a:latin typeface="Arial"/>
                <a:cs typeface="Arial"/>
              </a:rPr>
              <a:t>phát triển nhưng không </a:t>
            </a:r>
            <a:r>
              <a:rPr sz="2500" spc="-10" dirty="0">
                <a:latin typeface="Arial"/>
                <a:cs typeface="Arial"/>
              </a:rPr>
              <a:t>được </a:t>
            </a:r>
            <a:r>
              <a:rPr sz="2500" spc="-5" dirty="0">
                <a:latin typeface="Arial"/>
                <a:cs typeface="Arial"/>
              </a:rPr>
              <a:t>thêm vào bản đặc</a:t>
            </a:r>
            <a:r>
              <a:rPr sz="2500" spc="6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tả.</a:t>
            </a:r>
            <a:endParaRPr sz="2500">
              <a:latin typeface="Arial"/>
              <a:cs typeface="Arial"/>
            </a:endParaRPr>
          </a:p>
          <a:p>
            <a:pPr marL="756285" marR="728345" lvl="1" indent="-287020">
              <a:lnSpc>
                <a:spcPct val="100000"/>
              </a:lnSpc>
              <a:spcBef>
                <a:spcPts val="605"/>
              </a:spcBef>
              <a:buChar char="–"/>
              <a:tabLst>
                <a:tab pos="756920" algn="l"/>
              </a:tabLst>
            </a:pPr>
            <a:r>
              <a:rPr sz="2500" spc="-10" dirty="0">
                <a:latin typeface="Arial"/>
                <a:cs typeface="Arial"/>
              </a:rPr>
              <a:t>Có </a:t>
            </a:r>
            <a:r>
              <a:rPr sz="2500" spc="-5" dirty="0">
                <a:latin typeface="Arial"/>
                <a:cs typeface="Arial"/>
              </a:rPr>
              <a:t>sự thay đổi yêu cầu trong quá </a:t>
            </a:r>
            <a:r>
              <a:rPr sz="2500" spc="20" dirty="0">
                <a:latin typeface="Arial"/>
                <a:cs typeface="Arial"/>
              </a:rPr>
              <a:t>trình </a:t>
            </a:r>
            <a:r>
              <a:rPr sz="2500" spc="-5" dirty="0">
                <a:latin typeface="Arial"/>
                <a:cs typeface="Arial"/>
              </a:rPr>
              <a:t>phát triển  </a:t>
            </a:r>
            <a:r>
              <a:rPr sz="2500" spc="-10" dirty="0">
                <a:latin typeface="Arial"/>
                <a:cs typeface="Arial"/>
              </a:rPr>
              <a:t>nhưng </a:t>
            </a:r>
            <a:r>
              <a:rPr sz="2500" spc="-5" dirty="0">
                <a:latin typeface="Arial"/>
                <a:cs typeface="Arial"/>
              </a:rPr>
              <a:t>không </a:t>
            </a:r>
            <a:r>
              <a:rPr sz="2500" spc="-10" dirty="0">
                <a:latin typeface="Arial"/>
                <a:cs typeface="Arial"/>
              </a:rPr>
              <a:t>được </a:t>
            </a:r>
            <a:r>
              <a:rPr sz="2500" spc="-5" dirty="0">
                <a:latin typeface="Arial"/>
                <a:cs typeface="Arial"/>
              </a:rPr>
              <a:t>cập nhật vào bản </a:t>
            </a:r>
            <a:r>
              <a:rPr sz="2500" spc="-10" dirty="0">
                <a:latin typeface="Arial"/>
                <a:cs typeface="Arial"/>
              </a:rPr>
              <a:t>đặc</a:t>
            </a:r>
            <a:r>
              <a:rPr sz="2500" spc="5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tả</a:t>
            </a:r>
            <a:endParaRPr sz="25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00"/>
              </a:spcBef>
              <a:buChar char="–"/>
              <a:tabLst>
                <a:tab pos="756920" algn="l"/>
              </a:tabLst>
            </a:pPr>
            <a:r>
              <a:rPr sz="2500" spc="-10" dirty="0">
                <a:latin typeface="Arial"/>
                <a:cs typeface="Arial"/>
              </a:rPr>
              <a:t>Các </a:t>
            </a:r>
            <a:r>
              <a:rPr sz="2500" spc="-5" dirty="0">
                <a:latin typeface="Arial"/>
                <a:cs typeface="Arial"/>
              </a:rPr>
              <a:t>tính năng </a:t>
            </a:r>
            <a:r>
              <a:rPr sz="2500" spc="-10" dirty="0">
                <a:latin typeface="Arial"/>
                <a:cs typeface="Arial"/>
              </a:rPr>
              <a:t>mới được </a:t>
            </a:r>
            <a:r>
              <a:rPr sz="2500" spc="-5" dirty="0">
                <a:latin typeface="Arial"/>
                <a:cs typeface="Arial"/>
              </a:rPr>
              <a:t>thêm vào </a:t>
            </a:r>
            <a:r>
              <a:rPr sz="2500" spc="-10" dirty="0">
                <a:latin typeface="Arial"/>
                <a:cs typeface="Arial"/>
              </a:rPr>
              <a:t>bởi </a:t>
            </a:r>
            <a:r>
              <a:rPr sz="2500" spc="-5" dirty="0">
                <a:latin typeface="Arial"/>
                <a:cs typeface="Arial"/>
              </a:rPr>
              <a:t>mục </a:t>
            </a:r>
            <a:r>
              <a:rPr sz="2500" spc="-10" dirty="0">
                <a:latin typeface="Arial"/>
                <a:cs typeface="Arial"/>
              </a:rPr>
              <a:t>đích </a:t>
            </a:r>
            <a:r>
              <a:rPr sz="2500" spc="-5" dirty="0">
                <a:latin typeface="Arial"/>
                <a:cs typeface="Arial"/>
              </a:rPr>
              <a:t>riêng  của </a:t>
            </a:r>
            <a:r>
              <a:rPr sz="2500" spc="-10" dirty="0">
                <a:latin typeface="Arial"/>
                <a:cs typeface="Arial"/>
              </a:rPr>
              <a:t>người </a:t>
            </a:r>
            <a:r>
              <a:rPr sz="2500" spc="-5" dirty="0">
                <a:latin typeface="Arial"/>
                <a:cs typeface="Arial"/>
              </a:rPr>
              <a:t>phát</a:t>
            </a:r>
            <a:r>
              <a:rPr sz="2500" spc="2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triển</a:t>
            </a:r>
            <a:endParaRPr sz="2500">
              <a:latin typeface="Arial"/>
              <a:cs typeface="Arial"/>
            </a:endParaRPr>
          </a:p>
          <a:p>
            <a:pPr marL="756285" marR="150495" lvl="1" indent="-287020">
              <a:lnSpc>
                <a:spcPct val="100000"/>
              </a:lnSpc>
              <a:spcBef>
                <a:spcPts val="600"/>
              </a:spcBef>
              <a:buChar char="–"/>
              <a:tabLst>
                <a:tab pos="756920" algn="l"/>
              </a:tabLst>
            </a:pPr>
            <a:r>
              <a:rPr sz="2500" spc="-5" dirty="0">
                <a:latin typeface="Arial"/>
                <a:cs typeface="Arial"/>
              </a:rPr>
              <a:t>Các yêu cầu có </a:t>
            </a:r>
            <a:r>
              <a:rPr sz="2500" dirty="0">
                <a:latin typeface="Arial"/>
                <a:cs typeface="Arial"/>
              </a:rPr>
              <a:t>trong </a:t>
            </a:r>
            <a:r>
              <a:rPr sz="2500" spc="-5" dirty="0">
                <a:latin typeface="Arial"/>
                <a:cs typeface="Arial"/>
              </a:rPr>
              <a:t>bản đặc tả nhưng </a:t>
            </a:r>
            <a:r>
              <a:rPr sz="2500" dirty="0">
                <a:latin typeface="Arial"/>
                <a:cs typeface="Arial"/>
              </a:rPr>
              <a:t>bị </a:t>
            </a:r>
            <a:r>
              <a:rPr sz="2500" spc="-5" dirty="0">
                <a:latin typeface="Arial"/>
                <a:cs typeface="Arial"/>
              </a:rPr>
              <a:t>bỏ qua </a:t>
            </a:r>
            <a:r>
              <a:rPr sz="2500" spc="-10" dirty="0">
                <a:latin typeface="Arial"/>
                <a:cs typeface="Arial"/>
              </a:rPr>
              <a:t>do  </a:t>
            </a:r>
            <a:r>
              <a:rPr sz="2500" spc="-5" dirty="0">
                <a:latin typeface="Arial"/>
                <a:cs typeface="Arial"/>
              </a:rPr>
              <a:t>quá khó để thực</a:t>
            </a:r>
            <a:r>
              <a:rPr sz="2500" spc="30" dirty="0">
                <a:latin typeface="Arial"/>
                <a:cs typeface="Arial"/>
              </a:rPr>
              <a:t> </a:t>
            </a:r>
            <a:r>
              <a:rPr sz="2500" spc="-10" dirty="0">
                <a:latin typeface="Arial"/>
                <a:cs typeface="Arial"/>
              </a:rPr>
              <a:t>hiện</a:t>
            </a:r>
            <a:endParaRPr sz="2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17195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1.2</a:t>
            </a:r>
            <a:r>
              <a:rPr spc="-80" dirty="0"/>
              <a:t> </a:t>
            </a:r>
            <a:r>
              <a:rPr spc="-20" dirty="0"/>
              <a:t>Tiếp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61008"/>
            <a:ext cx="7970520" cy="3331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2284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Khoảng cách </a:t>
            </a:r>
            <a:r>
              <a:rPr sz="3000" spc="-5" dirty="0">
                <a:latin typeface="Arial"/>
                <a:cs typeface="Arial"/>
              </a:rPr>
              <a:t>giữa </a:t>
            </a:r>
            <a:r>
              <a:rPr sz="3000" dirty="0">
                <a:latin typeface="Arial"/>
                <a:cs typeface="Arial"/>
              </a:rPr>
              <a:t>yêu cầu </a:t>
            </a:r>
            <a:r>
              <a:rPr sz="3000" spc="-5" dirty="0">
                <a:latin typeface="Arial"/>
                <a:cs typeface="Arial"/>
              </a:rPr>
              <a:t>người dùng</a:t>
            </a:r>
            <a:r>
              <a:rPr sz="3000" spc="-16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và  sản</a:t>
            </a:r>
            <a:r>
              <a:rPr sz="3000" spc="-5" dirty="0">
                <a:latin typeface="Arial"/>
                <a:cs typeface="Arial"/>
              </a:rPr>
              <a:t> phẩm:</a:t>
            </a:r>
            <a:endParaRPr sz="3000">
              <a:latin typeface="Arial"/>
              <a:cs typeface="Arial"/>
            </a:endParaRPr>
          </a:p>
          <a:p>
            <a:pPr marL="756285" marR="81915" lvl="1" indent="-287020">
              <a:lnSpc>
                <a:spcPct val="100000"/>
              </a:lnSpc>
              <a:spcBef>
                <a:spcPts val="68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Khoảng cách này xuất hiện do </a:t>
            </a:r>
            <a:r>
              <a:rPr sz="2800" dirty="0">
                <a:latin typeface="Arial"/>
                <a:cs typeface="Arial"/>
              </a:rPr>
              <a:t>sản </a:t>
            </a:r>
            <a:r>
              <a:rPr sz="2800" spc="-5" dirty="0">
                <a:latin typeface="Arial"/>
                <a:cs typeface="Arial"/>
              </a:rPr>
              <a:t>phẩm </a:t>
            </a:r>
            <a:r>
              <a:rPr sz="2800" spc="-10" dirty="0">
                <a:latin typeface="Arial"/>
                <a:cs typeface="Arial"/>
              </a:rPr>
              <a:t>làm  </a:t>
            </a:r>
            <a:r>
              <a:rPr sz="2800" spc="-5" dirty="0">
                <a:latin typeface="Arial"/>
                <a:cs typeface="Arial"/>
              </a:rPr>
              <a:t>ra không thỏa mãn yêu cầu người</a:t>
            </a:r>
            <a:r>
              <a:rPr sz="2800" spc="7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dùng</a:t>
            </a:r>
            <a:endParaRPr sz="2800">
              <a:latin typeface="Arial"/>
              <a:cs typeface="Arial"/>
            </a:endParaRPr>
          </a:p>
          <a:p>
            <a:pPr marL="756285" marR="412750" lvl="1" indent="-287020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Độ lệch này phụ thuộc vào hai cạnh còn lại  của </a:t>
            </a:r>
            <a:r>
              <a:rPr sz="2800" dirty="0">
                <a:latin typeface="Arial"/>
                <a:cs typeface="Arial"/>
              </a:rPr>
              <a:t>tam </a:t>
            </a:r>
            <a:r>
              <a:rPr sz="2800" spc="-5" dirty="0">
                <a:latin typeface="Arial"/>
                <a:cs typeface="Arial"/>
              </a:rPr>
              <a:t>giác chất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lượng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10" dirty="0">
                <a:latin typeface="Arial"/>
                <a:cs typeface="Arial"/>
              </a:rPr>
              <a:t>Đây </a:t>
            </a:r>
            <a:r>
              <a:rPr sz="2800" spc="-5" dirty="0">
                <a:latin typeface="Arial"/>
                <a:cs typeface="Arial"/>
              </a:rPr>
              <a:t>là độ lệch gây tốn kém nhất để sửa</a:t>
            </a:r>
            <a:r>
              <a:rPr sz="2800" spc="8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chữa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5030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1.3 </a:t>
            </a:r>
            <a:r>
              <a:rPr spc="-105" dirty="0"/>
              <a:t>Khái </a:t>
            </a:r>
            <a:r>
              <a:rPr spc="-5" dirty="0"/>
              <a:t>niệm kiểm</a:t>
            </a:r>
            <a:r>
              <a:rPr spc="520" dirty="0"/>
              <a:t> </a:t>
            </a:r>
            <a:r>
              <a:rPr dirty="0"/>
              <a:t>thử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996200"/>
            <a:ext cx="8571230" cy="522287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3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Theo Glenford</a:t>
            </a:r>
            <a:r>
              <a:rPr sz="300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Myers:</a:t>
            </a:r>
            <a:endParaRPr sz="3000">
              <a:latin typeface="Arial"/>
              <a:cs typeface="Arial"/>
            </a:endParaRPr>
          </a:p>
          <a:p>
            <a:pPr marL="756285" marR="264795" lvl="1" indent="-287020">
              <a:lnSpc>
                <a:spcPct val="100000"/>
              </a:lnSpc>
              <a:spcBef>
                <a:spcPts val="68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Kiểm thử là quá </a:t>
            </a:r>
            <a:r>
              <a:rPr sz="2800" spc="25" dirty="0">
                <a:latin typeface="Arial"/>
                <a:cs typeface="Arial"/>
              </a:rPr>
              <a:t>trình </a:t>
            </a:r>
            <a:r>
              <a:rPr sz="2800" spc="-5" dirty="0">
                <a:latin typeface="Arial"/>
                <a:cs typeface="Arial"/>
              </a:rPr>
              <a:t>vận hành chương </a:t>
            </a:r>
            <a:r>
              <a:rPr sz="2800" spc="25" dirty="0">
                <a:latin typeface="Arial"/>
                <a:cs typeface="Arial"/>
              </a:rPr>
              <a:t>trình </a:t>
            </a:r>
            <a:r>
              <a:rPr sz="2800" spc="-5" dirty="0">
                <a:latin typeface="Arial"/>
                <a:cs typeface="Arial"/>
              </a:rPr>
              <a:t>để  </a:t>
            </a:r>
            <a:r>
              <a:rPr sz="2800" spc="35" dirty="0">
                <a:latin typeface="Arial"/>
                <a:cs typeface="Arial"/>
              </a:rPr>
              <a:t>tìm </a:t>
            </a:r>
            <a:r>
              <a:rPr sz="2800" spc="-5" dirty="0">
                <a:latin typeface="Arial"/>
                <a:cs typeface="Arial"/>
              </a:rPr>
              <a:t>ra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lỗi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15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Theo </a:t>
            </a:r>
            <a:r>
              <a:rPr sz="3000" dirty="0">
                <a:latin typeface="Arial"/>
                <a:cs typeface="Arial"/>
              </a:rPr>
              <a:t>IEEE: </a:t>
            </a:r>
            <a:r>
              <a:rPr sz="3000" spc="-5" dirty="0">
                <a:latin typeface="Arial"/>
                <a:cs typeface="Arial"/>
              </a:rPr>
              <a:t>Kiểm </a:t>
            </a:r>
            <a:r>
              <a:rPr sz="3000" dirty="0">
                <a:latin typeface="Arial"/>
                <a:cs typeface="Arial"/>
              </a:rPr>
              <a:t>thử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là</a:t>
            </a:r>
            <a:endParaRPr sz="3000">
              <a:latin typeface="Arial"/>
              <a:cs typeface="Arial"/>
            </a:endParaRPr>
          </a:p>
          <a:p>
            <a:pPr marL="756285" marR="240665" lvl="1" indent="-287020">
              <a:lnSpc>
                <a:spcPct val="100000"/>
              </a:lnSpc>
              <a:spcBef>
                <a:spcPts val="68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(1) </a:t>
            </a:r>
            <a:r>
              <a:rPr sz="2800" dirty="0">
                <a:latin typeface="Arial"/>
                <a:cs typeface="Arial"/>
              </a:rPr>
              <a:t>Là </a:t>
            </a:r>
            <a:r>
              <a:rPr sz="2800" spc="-5" dirty="0">
                <a:latin typeface="Arial"/>
                <a:cs typeface="Arial"/>
              </a:rPr>
              <a:t>quá </a:t>
            </a:r>
            <a:r>
              <a:rPr sz="2800" spc="25" dirty="0">
                <a:latin typeface="Arial"/>
                <a:cs typeface="Arial"/>
              </a:rPr>
              <a:t>trình </a:t>
            </a:r>
            <a:r>
              <a:rPr sz="2800" spc="-5" dirty="0">
                <a:latin typeface="Arial"/>
                <a:cs typeface="Arial"/>
              </a:rPr>
              <a:t>vận hành hệ thống hoặc thành  phần dưới những điều kiện xác định, quan sát  hoặc ghi nhận kết quả và </a:t>
            </a:r>
            <a:r>
              <a:rPr sz="2800" spc="-10" dirty="0">
                <a:latin typeface="Arial"/>
                <a:cs typeface="Arial"/>
              </a:rPr>
              <a:t>đưa </a:t>
            </a:r>
            <a:r>
              <a:rPr sz="2800" spc="-5" dirty="0">
                <a:latin typeface="Arial"/>
                <a:cs typeface="Arial"/>
              </a:rPr>
              <a:t>ra đánh giá về </a:t>
            </a:r>
            <a:r>
              <a:rPr sz="2800" spc="-10" dirty="0">
                <a:latin typeface="Arial"/>
                <a:cs typeface="Arial"/>
              </a:rPr>
              <a:t>hệ  </a:t>
            </a:r>
            <a:r>
              <a:rPr sz="2800" spc="-5" dirty="0">
                <a:latin typeface="Arial"/>
                <a:cs typeface="Arial"/>
              </a:rPr>
              <a:t>thống hoặc thành phần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đó.</a:t>
            </a:r>
            <a:endParaRPr sz="28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8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(2) </a:t>
            </a:r>
            <a:r>
              <a:rPr sz="2800" dirty="0">
                <a:latin typeface="Arial"/>
                <a:cs typeface="Arial"/>
              </a:rPr>
              <a:t>Là </a:t>
            </a:r>
            <a:r>
              <a:rPr sz="2800" spc="-5" dirty="0">
                <a:latin typeface="Arial"/>
                <a:cs typeface="Arial"/>
              </a:rPr>
              <a:t>quá </a:t>
            </a:r>
            <a:r>
              <a:rPr sz="2800" spc="25" dirty="0">
                <a:latin typeface="Arial"/>
                <a:cs typeface="Arial"/>
              </a:rPr>
              <a:t>trình </a:t>
            </a:r>
            <a:r>
              <a:rPr sz="2800" spc="-5" dirty="0">
                <a:latin typeface="Arial"/>
                <a:cs typeface="Arial"/>
              </a:rPr>
              <a:t>phân </a:t>
            </a:r>
            <a:r>
              <a:rPr sz="2800" dirty="0">
                <a:latin typeface="Arial"/>
                <a:cs typeface="Arial"/>
              </a:rPr>
              <a:t>tích </a:t>
            </a:r>
            <a:r>
              <a:rPr sz="2800" spc="-5" dirty="0">
                <a:latin typeface="Arial"/>
                <a:cs typeface="Arial"/>
              </a:rPr>
              <a:t>phần mềm để </a:t>
            </a:r>
            <a:r>
              <a:rPr sz="2800" spc="35" dirty="0">
                <a:latin typeface="Arial"/>
                <a:cs typeface="Arial"/>
              </a:rPr>
              <a:t>tìm </a:t>
            </a:r>
            <a:r>
              <a:rPr sz="2800" spc="-5" dirty="0">
                <a:latin typeface="Arial"/>
                <a:cs typeface="Arial"/>
              </a:rPr>
              <a:t>ra sự  khác biệt giữa điều kiện thực tế và điều kiện yêu  cầu </a:t>
            </a:r>
            <a:r>
              <a:rPr sz="2800" dirty="0">
                <a:latin typeface="Arial"/>
                <a:cs typeface="Arial"/>
              </a:rPr>
              <a:t>và </a:t>
            </a:r>
            <a:r>
              <a:rPr sz="2800" spc="-10" dirty="0">
                <a:latin typeface="Arial"/>
                <a:cs typeface="Arial"/>
              </a:rPr>
              <a:t>dựa </a:t>
            </a:r>
            <a:r>
              <a:rPr sz="2800" spc="-5" dirty="0">
                <a:latin typeface="Arial"/>
                <a:cs typeface="Arial"/>
              </a:rPr>
              <a:t>vào điểm khác biệt đó để đánh</a:t>
            </a:r>
            <a:r>
              <a:rPr sz="2800" spc="1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giá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1356" y="6194247"/>
            <a:ext cx="32893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tính năng phần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mềm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89442" y="6354267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29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3482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1.1.1 Phần</a:t>
            </a:r>
            <a:r>
              <a:rPr spc="-50" dirty="0"/>
              <a:t> </a:t>
            </a:r>
            <a:r>
              <a:rPr spc="-5" dirty="0"/>
              <a:t>mềm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64042" y="6366249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3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241805"/>
            <a:ext cx="7877175" cy="4910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dirty="0">
                <a:latin typeface="Arial"/>
                <a:cs typeface="Arial"/>
              </a:rPr>
              <a:t>Theo định nghĩa </a:t>
            </a:r>
            <a:r>
              <a:rPr sz="3000" b="1" spc="-5" dirty="0">
                <a:latin typeface="Arial"/>
                <a:cs typeface="Arial"/>
              </a:rPr>
              <a:t>của </a:t>
            </a:r>
            <a:r>
              <a:rPr sz="3000" b="1" dirty="0">
                <a:latin typeface="Arial"/>
                <a:cs typeface="Arial"/>
              </a:rPr>
              <a:t>IEEE: </a:t>
            </a:r>
            <a:r>
              <a:rPr sz="3000" b="1" spc="5" dirty="0">
                <a:latin typeface="Arial"/>
                <a:cs typeface="Arial"/>
              </a:rPr>
              <a:t>B</a:t>
            </a:r>
            <a:r>
              <a:rPr sz="3000" spc="5" dirty="0">
                <a:latin typeface="Arial"/>
                <a:cs typeface="Arial"/>
              </a:rPr>
              <a:t>ao </a:t>
            </a:r>
            <a:r>
              <a:rPr sz="3000" spc="-5" dirty="0">
                <a:latin typeface="Arial"/>
                <a:cs typeface="Arial"/>
              </a:rPr>
              <a:t>gồm </a:t>
            </a:r>
            <a:r>
              <a:rPr sz="3000" dirty="0">
                <a:latin typeface="Arial"/>
                <a:cs typeface="Arial"/>
              </a:rPr>
              <a:t>các  chương </a:t>
            </a:r>
            <a:r>
              <a:rPr sz="3000" spc="25" dirty="0">
                <a:latin typeface="Arial"/>
                <a:cs typeface="Arial"/>
              </a:rPr>
              <a:t>trình </a:t>
            </a:r>
            <a:r>
              <a:rPr sz="3000" dirty="0">
                <a:latin typeface="Arial"/>
                <a:cs typeface="Arial"/>
              </a:rPr>
              <a:t>máy </a:t>
            </a:r>
            <a:r>
              <a:rPr sz="3000" spc="-5" dirty="0">
                <a:latin typeface="Arial"/>
                <a:cs typeface="Arial"/>
              </a:rPr>
              <a:t>tính, </a:t>
            </a:r>
            <a:r>
              <a:rPr sz="3000" dirty="0">
                <a:latin typeface="Arial"/>
                <a:cs typeface="Arial"/>
              </a:rPr>
              <a:t>các thủ </a:t>
            </a:r>
            <a:r>
              <a:rPr sz="3000" spc="-10" dirty="0">
                <a:latin typeface="Arial"/>
                <a:cs typeface="Arial"/>
              </a:rPr>
              <a:t>tục, </a:t>
            </a:r>
            <a:r>
              <a:rPr sz="3000" dirty="0">
                <a:latin typeface="Arial"/>
                <a:cs typeface="Arial"/>
              </a:rPr>
              <a:t>các tài  </a:t>
            </a:r>
            <a:r>
              <a:rPr sz="3000" spc="-5" dirty="0">
                <a:latin typeface="Arial"/>
                <a:cs typeface="Arial"/>
              </a:rPr>
              <a:t>liệu </a:t>
            </a:r>
            <a:r>
              <a:rPr sz="3000" dirty="0">
                <a:latin typeface="Arial"/>
                <a:cs typeface="Arial"/>
              </a:rPr>
              <a:t>có thể </a:t>
            </a:r>
            <a:r>
              <a:rPr sz="3000" spc="-5" dirty="0">
                <a:latin typeface="Arial"/>
                <a:cs typeface="Arial"/>
              </a:rPr>
              <a:t>liên quan </a:t>
            </a:r>
            <a:r>
              <a:rPr sz="3000" dirty="0">
                <a:latin typeface="Arial"/>
                <a:cs typeface="Arial"/>
              </a:rPr>
              <a:t>và các </a:t>
            </a:r>
            <a:r>
              <a:rPr sz="3000" spc="-5" dirty="0">
                <a:latin typeface="Arial"/>
                <a:cs typeface="Arial"/>
              </a:rPr>
              <a:t>dữ liệu liên</a:t>
            </a:r>
            <a:r>
              <a:rPr sz="3000" spc="-14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quan  đến hoạt động </a:t>
            </a:r>
            <a:r>
              <a:rPr sz="3000" dirty="0">
                <a:latin typeface="Arial"/>
                <a:cs typeface="Arial"/>
              </a:rPr>
              <a:t>của </a:t>
            </a:r>
            <a:r>
              <a:rPr sz="3000" spc="-5" dirty="0">
                <a:latin typeface="Arial"/>
                <a:cs typeface="Arial"/>
              </a:rPr>
              <a:t>hệ </a:t>
            </a:r>
            <a:r>
              <a:rPr sz="3000" spc="-10" dirty="0">
                <a:latin typeface="Arial"/>
                <a:cs typeface="Arial"/>
              </a:rPr>
              <a:t>thống </a:t>
            </a:r>
            <a:r>
              <a:rPr sz="3000" dirty="0">
                <a:latin typeface="Arial"/>
                <a:cs typeface="Arial"/>
              </a:rPr>
              <a:t>máy</a:t>
            </a:r>
            <a:r>
              <a:rPr sz="3000" spc="-55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tính</a:t>
            </a:r>
            <a:endParaRPr sz="3000">
              <a:latin typeface="Arial"/>
              <a:cs typeface="Arial"/>
            </a:endParaRPr>
          </a:p>
          <a:p>
            <a:pPr marL="355600" marR="38100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dirty="0">
                <a:latin typeface="Arial"/>
                <a:cs typeface="Arial"/>
              </a:rPr>
              <a:t>Theo định nghĩa </a:t>
            </a:r>
            <a:r>
              <a:rPr sz="3000" b="1" spc="-5" dirty="0">
                <a:latin typeface="Arial"/>
                <a:cs typeface="Arial"/>
              </a:rPr>
              <a:t>của ISO: </a:t>
            </a:r>
            <a:r>
              <a:rPr sz="3000" spc="-5" dirty="0">
                <a:latin typeface="Arial"/>
                <a:cs typeface="Arial"/>
              </a:rPr>
              <a:t>4 </a:t>
            </a:r>
            <a:r>
              <a:rPr sz="3000" dirty="0">
                <a:latin typeface="Arial"/>
                <a:cs typeface="Arial"/>
              </a:rPr>
              <a:t>thành </a:t>
            </a:r>
            <a:r>
              <a:rPr sz="3000" spc="-5" dirty="0">
                <a:latin typeface="Arial"/>
                <a:cs typeface="Arial"/>
              </a:rPr>
              <a:t>phần </a:t>
            </a:r>
            <a:r>
              <a:rPr sz="3000" dirty="0">
                <a:latin typeface="Arial"/>
                <a:cs typeface="Arial"/>
              </a:rPr>
              <a:t>cơ  </a:t>
            </a:r>
            <a:r>
              <a:rPr sz="3000" spc="-5" dirty="0">
                <a:latin typeface="Arial"/>
                <a:cs typeface="Arial"/>
              </a:rPr>
              <a:t>bản </a:t>
            </a:r>
            <a:r>
              <a:rPr sz="3000" dirty="0">
                <a:latin typeface="Arial"/>
                <a:cs typeface="Arial"/>
              </a:rPr>
              <a:t>của </a:t>
            </a:r>
            <a:r>
              <a:rPr sz="3000" spc="-5" dirty="0">
                <a:latin typeface="Arial"/>
                <a:cs typeface="Arial"/>
              </a:rPr>
              <a:t>phần</a:t>
            </a:r>
            <a:r>
              <a:rPr sz="3000" spc="-4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mềm:</a:t>
            </a:r>
            <a:endParaRPr sz="3000">
              <a:latin typeface="Arial"/>
              <a:cs typeface="Arial"/>
            </a:endParaRPr>
          </a:p>
          <a:p>
            <a:pPr marL="855344" lvl="1" indent="-386080">
              <a:lnSpc>
                <a:spcPct val="100000"/>
              </a:lnSpc>
              <a:spcBef>
                <a:spcPts val="685"/>
              </a:spcBef>
              <a:buChar char="–"/>
              <a:tabLst>
                <a:tab pos="855344" algn="l"/>
                <a:tab pos="855980" algn="l"/>
              </a:tabLst>
            </a:pPr>
            <a:r>
              <a:rPr sz="2800" spc="-5" dirty="0">
                <a:latin typeface="Arial"/>
                <a:cs typeface="Arial"/>
              </a:rPr>
              <a:t>Chương </a:t>
            </a:r>
            <a:r>
              <a:rPr sz="2800" spc="25" dirty="0">
                <a:latin typeface="Arial"/>
                <a:cs typeface="Arial"/>
              </a:rPr>
              <a:t>trình </a:t>
            </a:r>
            <a:r>
              <a:rPr sz="2800" spc="-5" dirty="0">
                <a:latin typeface="Arial"/>
                <a:cs typeface="Arial"/>
              </a:rPr>
              <a:t>máy </a:t>
            </a:r>
            <a:r>
              <a:rPr sz="2800" dirty="0">
                <a:latin typeface="Arial"/>
                <a:cs typeface="Arial"/>
              </a:rPr>
              <a:t>tính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(code)</a:t>
            </a:r>
            <a:endParaRPr sz="2800">
              <a:latin typeface="Arial"/>
              <a:cs typeface="Arial"/>
            </a:endParaRPr>
          </a:p>
          <a:p>
            <a:pPr marL="855344" lvl="1" indent="-386080">
              <a:lnSpc>
                <a:spcPct val="100000"/>
              </a:lnSpc>
              <a:spcBef>
                <a:spcPts val="670"/>
              </a:spcBef>
              <a:buChar char="–"/>
              <a:tabLst>
                <a:tab pos="855344" algn="l"/>
                <a:tab pos="855980" algn="l"/>
              </a:tabLst>
            </a:pPr>
            <a:r>
              <a:rPr sz="2800" spc="-10" dirty="0">
                <a:latin typeface="Arial"/>
                <a:cs typeface="Arial"/>
              </a:rPr>
              <a:t>Các </a:t>
            </a:r>
            <a:r>
              <a:rPr sz="2800" spc="-5" dirty="0">
                <a:latin typeface="Arial"/>
                <a:cs typeface="Arial"/>
              </a:rPr>
              <a:t>thủ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tục</a:t>
            </a:r>
            <a:endParaRPr sz="2800">
              <a:latin typeface="Arial"/>
              <a:cs typeface="Arial"/>
            </a:endParaRPr>
          </a:p>
          <a:p>
            <a:pPr marL="855344" lvl="1" indent="-386080">
              <a:lnSpc>
                <a:spcPct val="100000"/>
              </a:lnSpc>
              <a:spcBef>
                <a:spcPts val="675"/>
              </a:spcBef>
              <a:buChar char="–"/>
              <a:tabLst>
                <a:tab pos="855344" algn="l"/>
                <a:tab pos="855980" algn="l"/>
              </a:tabLst>
            </a:pPr>
            <a:r>
              <a:rPr sz="2800" spc="-5" dirty="0">
                <a:latin typeface="Arial"/>
                <a:cs typeface="Arial"/>
              </a:rPr>
              <a:t>Tài liệu</a:t>
            </a:r>
            <a:endParaRPr sz="2800">
              <a:latin typeface="Arial"/>
              <a:cs typeface="Arial"/>
            </a:endParaRPr>
          </a:p>
          <a:p>
            <a:pPr marL="855344" lvl="1" indent="-386080">
              <a:lnSpc>
                <a:spcPct val="100000"/>
              </a:lnSpc>
              <a:spcBef>
                <a:spcPts val="670"/>
              </a:spcBef>
              <a:buChar char="–"/>
              <a:tabLst>
                <a:tab pos="855344" algn="l"/>
                <a:tab pos="855980" algn="l"/>
              </a:tabLst>
            </a:pPr>
            <a:r>
              <a:rPr sz="2800" spc="-10" dirty="0">
                <a:latin typeface="Arial"/>
                <a:cs typeface="Arial"/>
              </a:rPr>
              <a:t>Dữ </a:t>
            </a:r>
            <a:r>
              <a:rPr sz="2800" spc="-5" dirty="0">
                <a:latin typeface="Arial"/>
                <a:cs typeface="Arial"/>
              </a:rPr>
              <a:t>liệu cần thiết để vận hành phần</a:t>
            </a:r>
            <a:r>
              <a:rPr sz="2800" spc="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mềm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56159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1.4 Mục tiêu của kiểm</a:t>
            </a:r>
            <a:r>
              <a:rPr spc="-60" dirty="0"/>
              <a:t> </a:t>
            </a:r>
            <a:r>
              <a:rPr dirty="0"/>
              <a:t>thử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61008"/>
            <a:ext cx="7861934" cy="4872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28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40" dirty="0">
                <a:latin typeface="Arial"/>
                <a:cs typeface="Arial"/>
              </a:rPr>
              <a:t>Tìm </a:t>
            </a:r>
            <a:r>
              <a:rPr sz="3000" dirty="0">
                <a:latin typeface="Arial"/>
                <a:cs typeface="Arial"/>
              </a:rPr>
              <a:t>ra </a:t>
            </a:r>
            <a:r>
              <a:rPr sz="3000" spc="-5" dirty="0">
                <a:latin typeface="Arial"/>
                <a:cs typeface="Arial"/>
              </a:rPr>
              <a:t>được </a:t>
            </a:r>
            <a:r>
              <a:rPr sz="3000" dirty="0">
                <a:latin typeface="Arial"/>
                <a:cs typeface="Arial"/>
              </a:rPr>
              <a:t>càng </a:t>
            </a:r>
            <a:r>
              <a:rPr sz="3000" spc="-5" dirty="0">
                <a:latin typeface="Arial"/>
                <a:cs typeface="Arial"/>
              </a:rPr>
              <a:t>nhiều lỗi </a:t>
            </a:r>
            <a:r>
              <a:rPr sz="3000" dirty="0">
                <a:latin typeface="Arial"/>
                <a:cs typeface="Arial"/>
              </a:rPr>
              <a:t>càng tốt </a:t>
            </a:r>
            <a:r>
              <a:rPr sz="3000" spc="-5" dirty="0">
                <a:latin typeface="Arial"/>
                <a:cs typeface="Arial"/>
              </a:rPr>
              <a:t>trong  điều </a:t>
            </a:r>
            <a:r>
              <a:rPr sz="3000" dirty="0">
                <a:latin typeface="Arial"/>
                <a:cs typeface="Arial"/>
              </a:rPr>
              <a:t>kiện về </a:t>
            </a:r>
            <a:r>
              <a:rPr sz="3000" spc="-10" dirty="0">
                <a:latin typeface="Arial"/>
                <a:cs typeface="Arial"/>
              </a:rPr>
              <a:t>thời </a:t>
            </a:r>
            <a:r>
              <a:rPr sz="3000" spc="-5" dirty="0">
                <a:latin typeface="Arial"/>
                <a:cs typeface="Arial"/>
              </a:rPr>
              <a:t>gian đã định </a:t>
            </a:r>
            <a:r>
              <a:rPr sz="3000" dirty="0">
                <a:latin typeface="Arial"/>
                <a:cs typeface="Arial"/>
              </a:rPr>
              <a:t>và </a:t>
            </a:r>
            <a:r>
              <a:rPr sz="3000" spc="-5" dirty="0">
                <a:latin typeface="Arial"/>
                <a:cs typeface="Arial"/>
              </a:rPr>
              <a:t>nguồn</a:t>
            </a:r>
            <a:r>
              <a:rPr sz="3000" spc="-1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lực  </a:t>
            </a:r>
            <a:r>
              <a:rPr sz="3000" dirty="0">
                <a:latin typeface="Arial"/>
                <a:cs typeface="Arial"/>
              </a:rPr>
              <a:t>sẵn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có</a:t>
            </a:r>
            <a:endParaRPr sz="3000">
              <a:latin typeface="Arial"/>
              <a:cs typeface="Arial"/>
            </a:endParaRPr>
          </a:p>
          <a:p>
            <a:pPr marL="355600" marR="11557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Chứng </a:t>
            </a:r>
            <a:r>
              <a:rPr sz="3000" dirty="0">
                <a:latin typeface="Arial"/>
                <a:cs typeface="Arial"/>
              </a:rPr>
              <a:t>minh rằng sản </a:t>
            </a:r>
            <a:r>
              <a:rPr sz="3000" spc="-5" dirty="0">
                <a:latin typeface="Arial"/>
                <a:cs typeface="Arial"/>
              </a:rPr>
              <a:t>phẩm phần </a:t>
            </a:r>
            <a:r>
              <a:rPr sz="3000" dirty="0">
                <a:latin typeface="Arial"/>
                <a:cs typeface="Arial"/>
              </a:rPr>
              <a:t>mềm</a:t>
            </a:r>
            <a:r>
              <a:rPr sz="3000" spc="-15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phù  hợp </a:t>
            </a:r>
            <a:r>
              <a:rPr sz="3000" dirty="0">
                <a:latin typeface="Arial"/>
                <a:cs typeface="Arial"/>
              </a:rPr>
              <a:t>với các </a:t>
            </a:r>
            <a:r>
              <a:rPr sz="3000" spc="-5" dirty="0">
                <a:latin typeface="Arial"/>
                <a:cs typeface="Arial"/>
              </a:rPr>
              <a:t>đặc </a:t>
            </a:r>
            <a:r>
              <a:rPr sz="3000" dirty="0">
                <a:latin typeface="Arial"/>
                <a:cs typeface="Arial"/>
              </a:rPr>
              <a:t>tả của</a:t>
            </a:r>
            <a:r>
              <a:rPr sz="3000" spc="-3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nó.</a:t>
            </a:r>
            <a:endParaRPr sz="30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25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Xác </a:t>
            </a:r>
            <a:r>
              <a:rPr sz="3000" spc="-5" dirty="0">
                <a:latin typeface="Arial"/>
                <a:cs typeface="Arial"/>
              </a:rPr>
              <a:t>thực </a:t>
            </a:r>
            <a:r>
              <a:rPr sz="3000" dirty="0">
                <a:latin typeface="Arial"/>
                <a:cs typeface="Arial"/>
              </a:rPr>
              <a:t>chất </a:t>
            </a:r>
            <a:r>
              <a:rPr sz="3000" spc="-5" dirty="0">
                <a:latin typeface="Arial"/>
                <a:cs typeface="Arial"/>
              </a:rPr>
              <a:t>lượng </a:t>
            </a:r>
            <a:r>
              <a:rPr sz="3000" dirty="0">
                <a:latin typeface="Arial"/>
                <a:cs typeface="Arial"/>
              </a:rPr>
              <a:t>kiểm </a:t>
            </a:r>
            <a:r>
              <a:rPr sz="3000" spc="-10" dirty="0">
                <a:latin typeface="Arial"/>
                <a:cs typeface="Arial"/>
              </a:rPr>
              <a:t>thử </a:t>
            </a:r>
            <a:r>
              <a:rPr sz="3000" spc="-5" dirty="0">
                <a:latin typeface="Arial"/>
                <a:cs typeface="Arial"/>
              </a:rPr>
              <a:t>phần </a:t>
            </a:r>
            <a:r>
              <a:rPr sz="3000" dirty="0">
                <a:latin typeface="Arial"/>
                <a:cs typeface="Arial"/>
              </a:rPr>
              <a:t>mềm </a:t>
            </a:r>
            <a:r>
              <a:rPr sz="3000" spc="-5" dirty="0">
                <a:latin typeface="Arial"/>
                <a:cs typeface="Arial"/>
              </a:rPr>
              <a:t>đã  dùng </a:t>
            </a:r>
            <a:r>
              <a:rPr sz="3000" dirty="0">
                <a:latin typeface="Arial"/>
                <a:cs typeface="Arial"/>
              </a:rPr>
              <a:t>chi </a:t>
            </a:r>
            <a:r>
              <a:rPr sz="3000" spc="-5" dirty="0">
                <a:latin typeface="Arial"/>
                <a:cs typeface="Arial"/>
              </a:rPr>
              <a:t>phí </a:t>
            </a:r>
            <a:r>
              <a:rPr sz="3000" dirty="0">
                <a:latin typeface="Arial"/>
                <a:cs typeface="Arial"/>
              </a:rPr>
              <a:t>và </a:t>
            </a:r>
            <a:r>
              <a:rPr sz="3000" spc="-5" dirty="0">
                <a:latin typeface="Arial"/>
                <a:cs typeface="Arial"/>
              </a:rPr>
              <a:t>nỗ lực </a:t>
            </a:r>
            <a:r>
              <a:rPr sz="3000" dirty="0">
                <a:latin typeface="Arial"/>
                <a:cs typeface="Arial"/>
              </a:rPr>
              <a:t>tối</a:t>
            </a:r>
            <a:r>
              <a:rPr sz="3000" spc="-40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thiểu</a:t>
            </a:r>
            <a:endParaRPr sz="3000">
              <a:latin typeface="Arial"/>
              <a:cs typeface="Arial"/>
            </a:endParaRPr>
          </a:p>
          <a:p>
            <a:pPr marL="355600" marR="198755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Thiết </a:t>
            </a:r>
            <a:r>
              <a:rPr sz="3000" dirty="0">
                <a:latin typeface="Arial"/>
                <a:cs typeface="Arial"/>
              </a:rPr>
              <a:t>kế </a:t>
            </a:r>
            <a:r>
              <a:rPr sz="3000" spc="-10" dirty="0">
                <a:latin typeface="Arial"/>
                <a:cs typeface="Arial"/>
              </a:rPr>
              <a:t>tài </a:t>
            </a:r>
            <a:r>
              <a:rPr sz="3000" spc="-5" dirty="0">
                <a:latin typeface="Arial"/>
                <a:cs typeface="Arial"/>
              </a:rPr>
              <a:t>liệu </a:t>
            </a:r>
            <a:r>
              <a:rPr sz="3000" dirty="0">
                <a:latin typeface="Arial"/>
                <a:cs typeface="Arial"/>
              </a:rPr>
              <a:t>kiểm thử một cách có </a:t>
            </a:r>
            <a:r>
              <a:rPr sz="3000" spc="-5" dirty="0">
                <a:latin typeface="Arial"/>
                <a:cs typeface="Arial"/>
              </a:rPr>
              <a:t>hệ  </a:t>
            </a:r>
            <a:r>
              <a:rPr sz="3000" dirty="0">
                <a:latin typeface="Arial"/>
                <a:cs typeface="Arial"/>
              </a:rPr>
              <a:t>thống và </a:t>
            </a:r>
            <a:r>
              <a:rPr sz="3000" spc="-5" dirty="0">
                <a:latin typeface="Arial"/>
                <a:cs typeface="Arial"/>
              </a:rPr>
              <a:t>thực hiện nó </a:t>
            </a:r>
            <a:r>
              <a:rPr sz="3000" dirty="0">
                <a:latin typeface="Arial"/>
                <a:cs typeface="Arial"/>
              </a:rPr>
              <a:t>sao cho có </a:t>
            </a:r>
            <a:r>
              <a:rPr sz="3000" spc="-5" dirty="0">
                <a:latin typeface="Arial"/>
                <a:cs typeface="Arial"/>
              </a:rPr>
              <a:t>hiệu</a:t>
            </a:r>
            <a:r>
              <a:rPr sz="3000" spc="-14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quả,  </a:t>
            </a:r>
            <a:r>
              <a:rPr sz="3000" dirty="0">
                <a:latin typeface="Arial"/>
                <a:cs typeface="Arial"/>
              </a:rPr>
              <a:t>tiết kiệm </a:t>
            </a:r>
            <a:r>
              <a:rPr sz="3000" spc="-5" dirty="0">
                <a:latin typeface="Arial"/>
                <a:cs typeface="Arial"/>
              </a:rPr>
              <a:t>được </a:t>
            </a:r>
            <a:r>
              <a:rPr sz="3000" dirty="0">
                <a:latin typeface="Arial"/>
                <a:cs typeface="Arial"/>
              </a:rPr>
              <a:t>thời </a:t>
            </a:r>
            <a:r>
              <a:rPr sz="3000" spc="-5" dirty="0">
                <a:latin typeface="Arial"/>
                <a:cs typeface="Arial"/>
              </a:rPr>
              <a:t>gian </a:t>
            </a:r>
            <a:r>
              <a:rPr sz="3000" dirty="0">
                <a:latin typeface="Arial"/>
                <a:cs typeface="Arial"/>
              </a:rPr>
              <a:t>công</a:t>
            </a:r>
            <a:r>
              <a:rPr sz="3000" spc="-6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sức.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373126"/>
            <a:ext cx="72161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1.5 Tầm </a:t>
            </a:r>
            <a:r>
              <a:rPr dirty="0"/>
              <a:t>quan </a:t>
            </a:r>
            <a:r>
              <a:rPr spc="-5" dirty="0"/>
              <a:t>trọng của kiểm</a:t>
            </a:r>
            <a:r>
              <a:rPr spc="-25" dirty="0"/>
              <a:t> </a:t>
            </a:r>
            <a:r>
              <a:rPr dirty="0"/>
              <a:t>thử</a:t>
            </a:r>
          </a:p>
        </p:txBody>
      </p:sp>
      <p:sp>
        <p:nvSpPr>
          <p:cNvPr id="3" name="object 3"/>
          <p:cNvSpPr/>
          <p:nvPr/>
        </p:nvSpPr>
        <p:spPr>
          <a:xfrm>
            <a:off x="1752600" y="2147823"/>
            <a:ext cx="5619750" cy="3381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31</a:t>
            </a:fld>
            <a:endParaRPr spc="-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72161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1.5 Tầm </a:t>
            </a:r>
            <a:r>
              <a:rPr dirty="0"/>
              <a:t>quan </a:t>
            </a:r>
            <a:r>
              <a:rPr spc="-5" dirty="0"/>
              <a:t>trọng của kiểm</a:t>
            </a:r>
            <a:r>
              <a:rPr spc="-40" dirty="0"/>
              <a:t> </a:t>
            </a:r>
            <a:r>
              <a:rPr dirty="0"/>
              <a:t>thử</a:t>
            </a:r>
          </a:p>
        </p:txBody>
      </p:sp>
      <p:sp>
        <p:nvSpPr>
          <p:cNvPr id="3" name="object 3"/>
          <p:cNvSpPr/>
          <p:nvPr/>
        </p:nvSpPr>
        <p:spPr>
          <a:xfrm>
            <a:off x="1400175" y="2328798"/>
            <a:ext cx="6324600" cy="3209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32</a:t>
            </a:fld>
            <a:endParaRPr spc="-5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403606"/>
            <a:ext cx="67925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Qui </a:t>
            </a:r>
            <a:r>
              <a:rPr sz="3200" spc="-5" dirty="0"/>
              <a:t>trình phát triển phần mềm</a:t>
            </a:r>
            <a:r>
              <a:rPr sz="3200" spc="-80" dirty="0"/>
              <a:t> </a:t>
            </a:r>
            <a:r>
              <a:rPr sz="3200" dirty="0"/>
              <a:t>RUP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119187" y="1762125"/>
            <a:ext cx="6934200" cy="426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33</a:t>
            </a:fld>
            <a:endParaRPr spc="-5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72161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1.5 Tầm </a:t>
            </a:r>
            <a:r>
              <a:rPr dirty="0"/>
              <a:t>quan </a:t>
            </a:r>
            <a:r>
              <a:rPr spc="-5" dirty="0"/>
              <a:t>trọng của kiểm</a:t>
            </a:r>
            <a:r>
              <a:rPr spc="-40" dirty="0"/>
              <a:t> </a:t>
            </a:r>
            <a:r>
              <a:rPr dirty="0"/>
              <a:t>thử</a:t>
            </a:r>
          </a:p>
        </p:txBody>
      </p:sp>
      <p:sp>
        <p:nvSpPr>
          <p:cNvPr id="3" name="object 3"/>
          <p:cNvSpPr/>
          <p:nvPr/>
        </p:nvSpPr>
        <p:spPr>
          <a:xfrm>
            <a:off x="555104" y="1444099"/>
            <a:ext cx="7436358" cy="44121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34</a:t>
            </a:fld>
            <a:endParaRPr spc="-5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349453"/>
            <a:ext cx="28200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Cost </a:t>
            </a:r>
            <a:r>
              <a:rPr spc="-10" dirty="0"/>
              <a:t>of</a:t>
            </a:r>
            <a:r>
              <a:rPr spc="-80" dirty="0"/>
              <a:t> </a:t>
            </a:r>
            <a:r>
              <a:rPr dirty="0"/>
              <a:t>bugs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47128" y="1419225"/>
            <a:ext cx="4576445" cy="3442335"/>
            <a:chOff x="847128" y="1419225"/>
            <a:chExt cx="4576445" cy="3442335"/>
          </a:xfrm>
        </p:grpSpPr>
        <p:sp>
          <p:nvSpPr>
            <p:cNvPr id="4" name="object 4"/>
            <p:cNvSpPr/>
            <p:nvPr/>
          </p:nvSpPr>
          <p:spPr>
            <a:xfrm>
              <a:off x="856653" y="4802885"/>
              <a:ext cx="4540250" cy="1905"/>
            </a:xfrm>
            <a:custGeom>
              <a:avLst/>
              <a:gdLst/>
              <a:ahLst/>
              <a:cxnLst/>
              <a:rect l="l" t="t" r="r" b="b"/>
              <a:pathLst>
                <a:path w="4540250" h="1904">
                  <a:moveTo>
                    <a:pt x="0" y="0"/>
                  </a:moveTo>
                  <a:lnTo>
                    <a:pt x="4540084" y="1396"/>
                  </a:lnTo>
                </a:path>
              </a:pathLst>
            </a:custGeom>
            <a:ln w="12699">
              <a:solidFill>
                <a:srgbClr val="357C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60562" y="4799329"/>
              <a:ext cx="1715135" cy="58419"/>
            </a:xfrm>
            <a:custGeom>
              <a:avLst/>
              <a:gdLst/>
              <a:ahLst/>
              <a:cxnLst/>
              <a:rect l="l" t="t" r="r" b="b"/>
              <a:pathLst>
                <a:path w="1715135" h="58420">
                  <a:moveTo>
                    <a:pt x="0" y="0"/>
                  </a:moveTo>
                  <a:lnTo>
                    <a:pt x="0" y="57912"/>
                  </a:lnTo>
                </a:path>
                <a:path w="1715135" h="58420">
                  <a:moveTo>
                    <a:pt x="853313" y="0"/>
                  </a:moveTo>
                  <a:lnTo>
                    <a:pt x="853313" y="57912"/>
                  </a:lnTo>
                </a:path>
                <a:path w="1715135" h="58420">
                  <a:moveTo>
                    <a:pt x="1715008" y="0"/>
                  </a:moveTo>
                  <a:lnTo>
                    <a:pt x="1715008" y="57912"/>
                  </a:lnTo>
                </a:path>
              </a:pathLst>
            </a:custGeom>
            <a:ln w="14097">
              <a:solidFill>
                <a:srgbClr val="357C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35804" y="4799329"/>
              <a:ext cx="861694" cy="58419"/>
            </a:xfrm>
            <a:custGeom>
              <a:avLst/>
              <a:gdLst/>
              <a:ahLst/>
              <a:cxnLst/>
              <a:rect l="l" t="t" r="r" b="b"/>
              <a:pathLst>
                <a:path w="861695" h="58420">
                  <a:moveTo>
                    <a:pt x="0" y="0"/>
                  </a:moveTo>
                  <a:lnTo>
                    <a:pt x="0" y="57912"/>
                  </a:lnTo>
                </a:path>
                <a:path w="861695" h="58420">
                  <a:moveTo>
                    <a:pt x="861695" y="0"/>
                  </a:moveTo>
                  <a:lnTo>
                    <a:pt x="861695" y="57912"/>
                  </a:lnTo>
                </a:path>
              </a:pathLst>
            </a:custGeom>
            <a:ln w="14224">
              <a:solidFill>
                <a:srgbClr val="357C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56653" y="4802885"/>
              <a:ext cx="4540250" cy="1905"/>
            </a:xfrm>
            <a:custGeom>
              <a:avLst/>
              <a:gdLst/>
              <a:ahLst/>
              <a:cxnLst/>
              <a:rect l="l" t="t" r="r" b="b"/>
              <a:pathLst>
                <a:path w="4540250" h="1904">
                  <a:moveTo>
                    <a:pt x="0" y="0"/>
                  </a:moveTo>
                  <a:lnTo>
                    <a:pt x="4540084" y="1396"/>
                  </a:lnTo>
                </a:path>
              </a:pathLst>
            </a:custGeom>
            <a:ln w="19049">
              <a:solidFill>
                <a:srgbClr val="357C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60562" y="4796154"/>
              <a:ext cx="1715135" cy="64769"/>
            </a:xfrm>
            <a:custGeom>
              <a:avLst/>
              <a:gdLst/>
              <a:ahLst/>
              <a:cxnLst/>
              <a:rect l="l" t="t" r="r" b="b"/>
              <a:pathLst>
                <a:path w="1715135" h="64770">
                  <a:moveTo>
                    <a:pt x="0" y="0"/>
                  </a:moveTo>
                  <a:lnTo>
                    <a:pt x="0" y="64262"/>
                  </a:lnTo>
                </a:path>
                <a:path w="1715135" h="64770">
                  <a:moveTo>
                    <a:pt x="853313" y="0"/>
                  </a:moveTo>
                  <a:lnTo>
                    <a:pt x="853313" y="64262"/>
                  </a:lnTo>
                </a:path>
                <a:path w="1715135" h="64770">
                  <a:moveTo>
                    <a:pt x="1715008" y="0"/>
                  </a:moveTo>
                  <a:lnTo>
                    <a:pt x="1715008" y="64262"/>
                  </a:lnTo>
                </a:path>
              </a:pathLst>
            </a:custGeom>
            <a:ln w="20447">
              <a:solidFill>
                <a:srgbClr val="357C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35804" y="4796154"/>
              <a:ext cx="861694" cy="64769"/>
            </a:xfrm>
            <a:custGeom>
              <a:avLst/>
              <a:gdLst/>
              <a:ahLst/>
              <a:cxnLst/>
              <a:rect l="l" t="t" r="r" b="b"/>
              <a:pathLst>
                <a:path w="861695" h="64770">
                  <a:moveTo>
                    <a:pt x="0" y="0"/>
                  </a:moveTo>
                  <a:lnTo>
                    <a:pt x="0" y="64262"/>
                  </a:lnTo>
                </a:path>
                <a:path w="861695" h="64770">
                  <a:moveTo>
                    <a:pt x="861695" y="0"/>
                  </a:moveTo>
                  <a:lnTo>
                    <a:pt x="861695" y="64262"/>
                  </a:lnTo>
                </a:path>
              </a:pathLst>
            </a:custGeom>
            <a:ln w="20574">
              <a:solidFill>
                <a:srgbClr val="357C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94791" y="1428750"/>
              <a:ext cx="0" cy="3406775"/>
            </a:xfrm>
            <a:custGeom>
              <a:avLst/>
              <a:gdLst/>
              <a:ahLst/>
              <a:cxnLst/>
              <a:rect l="l" t="t" r="r" b="b"/>
              <a:pathLst>
                <a:path h="3406775">
                  <a:moveTo>
                    <a:pt x="0" y="3406648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357C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94791" y="2368014"/>
              <a:ext cx="4490720" cy="2421255"/>
            </a:xfrm>
            <a:custGeom>
              <a:avLst/>
              <a:gdLst/>
              <a:ahLst/>
              <a:cxnLst/>
              <a:rect l="l" t="t" r="r" b="b"/>
              <a:pathLst>
                <a:path w="4490720" h="2421254">
                  <a:moveTo>
                    <a:pt x="0" y="2420774"/>
                  </a:moveTo>
                  <a:lnTo>
                    <a:pt x="6562" y="2364477"/>
                  </a:lnTo>
                  <a:lnTo>
                    <a:pt x="13737" y="2295753"/>
                  </a:lnTo>
                  <a:lnTo>
                    <a:pt x="17553" y="2257131"/>
                  </a:lnTo>
                  <a:lnTo>
                    <a:pt x="21521" y="2215884"/>
                  </a:lnTo>
                  <a:lnTo>
                    <a:pt x="25641" y="2172169"/>
                  </a:lnTo>
                  <a:lnTo>
                    <a:pt x="29913" y="2126149"/>
                  </a:lnTo>
                  <a:lnTo>
                    <a:pt x="34335" y="2077982"/>
                  </a:lnTo>
                  <a:lnTo>
                    <a:pt x="38908" y="2027830"/>
                  </a:lnTo>
                  <a:lnTo>
                    <a:pt x="43631" y="1975852"/>
                  </a:lnTo>
                  <a:lnTo>
                    <a:pt x="48504" y="1922208"/>
                  </a:lnTo>
                  <a:lnTo>
                    <a:pt x="53527" y="1867058"/>
                  </a:lnTo>
                  <a:lnTo>
                    <a:pt x="58699" y="1810563"/>
                  </a:lnTo>
                  <a:lnTo>
                    <a:pt x="64020" y="1752882"/>
                  </a:lnTo>
                  <a:lnTo>
                    <a:pt x="69490" y="1694176"/>
                  </a:lnTo>
                  <a:lnTo>
                    <a:pt x="75107" y="1634604"/>
                  </a:lnTo>
                  <a:lnTo>
                    <a:pt x="80873" y="1574328"/>
                  </a:lnTo>
                  <a:lnTo>
                    <a:pt x="86787" y="1513506"/>
                  </a:lnTo>
                  <a:lnTo>
                    <a:pt x="92847" y="1452299"/>
                  </a:lnTo>
                  <a:lnTo>
                    <a:pt x="99055" y="1390868"/>
                  </a:lnTo>
                  <a:lnTo>
                    <a:pt x="105409" y="1329371"/>
                  </a:lnTo>
                  <a:lnTo>
                    <a:pt x="111909" y="1267970"/>
                  </a:lnTo>
                  <a:lnTo>
                    <a:pt x="118555" y="1206824"/>
                  </a:lnTo>
                  <a:lnTo>
                    <a:pt x="125347" y="1146094"/>
                  </a:lnTo>
                  <a:lnTo>
                    <a:pt x="132284" y="1085940"/>
                  </a:lnTo>
                  <a:lnTo>
                    <a:pt x="139365" y="1026521"/>
                  </a:lnTo>
                  <a:lnTo>
                    <a:pt x="146591" y="967998"/>
                  </a:lnTo>
                  <a:lnTo>
                    <a:pt x="153962" y="910530"/>
                  </a:lnTo>
                  <a:lnTo>
                    <a:pt x="161476" y="854279"/>
                  </a:lnTo>
                  <a:lnTo>
                    <a:pt x="169133" y="799404"/>
                  </a:lnTo>
                  <a:lnTo>
                    <a:pt x="176934" y="746065"/>
                  </a:lnTo>
                  <a:lnTo>
                    <a:pt x="184877" y="694422"/>
                  </a:lnTo>
                  <a:lnTo>
                    <a:pt x="192963" y="644636"/>
                  </a:lnTo>
                  <a:lnTo>
                    <a:pt x="201191" y="596866"/>
                  </a:lnTo>
                  <a:lnTo>
                    <a:pt x="209561" y="551273"/>
                  </a:lnTo>
                  <a:lnTo>
                    <a:pt x="218072" y="508016"/>
                  </a:lnTo>
                  <a:lnTo>
                    <a:pt x="226724" y="467256"/>
                  </a:lnTo>
                  <a:lnTo>
                    <a:pt x="235517" y="429153"/>
                  </a:lnTo>
                  <a:lnTo>
                    <a:pt x="253524" y="361558"/>
                  </a:lnTo>
                  <a:lnTo>
                    <a:pt x="287055" y="268127"/>
                  </a:lnTo>
                  <a:lnTo>
                    <a:pt x="313890" y="211336"/>
                  </a:lnTo>
                  <a:lnTo>
                    <a:pt x="342886" y="161798"/>
                  </a:lnTo>
                  <a:lnTo>
                    <a:pt x="373690" y="119296"/>
                  </a:lnTo>
                  <a:lnTo>
                    <a:pt x="405945" y="83616"/>
                  </a:lnTo>
                  <a:lnTo>
                    <a:pt x="439296" y="54542"/>
                  </a:lnTo>
                  <a:lnTo>
                    <a:pt x="473388" y="31859"/>
                  </a:lnTo>
                  <a:lnTo>
                    <a:pt x="507866" y="15351"/>
                  </a:lnTo>
                  <a:lnTo>
                    <a:pt x="576557" y="0"/>
                  </a:lnTo>
                  <a:lnTo>
                    <a:pt x="610061" y="725"/>
                  </a:lnTo>
                  <a:lnTo>
                    <a:pt x="673607" y="17900"/>
                  </a:lnTo>
                  <a:lnTo>
                    <a:pt x="730171" y="54607"/>
                  </a:lnTo>
                  <a:lnTo>
                    <a:pt x="776909" y="109120"/>
                  </a:lnTo>
                  <a:lnTo>
                    <a:pt x="801571" y="160022"/>
                  </a:lnTo>
                  <a:lnTo>
                    <a:pt x="822455" y="228765"/>
                  </a:lnTo>
                  <a:lnTo>
                    <a:pt x="831646" y="268991"/>
                  </a:lnTo>
                  <a:lnTo>
                    <a:pt x="840092" y="312676"/>
                  </a:lnTo>
                  <a:lnTo>
                    <a:pt x="847860" y="359483"/>
                  </a:lnTo>
                  <a:lnTo>
                    <a:pt x="855015" y="409081"/>
                  </a:lnTo>
                  <a:lnTo>
                    <a:pt x="861625" y="461133"/>
                  </a:lnTo>
                  <a:lnTo>
                    <a:pt x="867756" y="515306"/>
                  </a:lnTo>
                  <a:lnTo>
                    <a:pt x="873474" y="571266"/>
                  </a:lnTo>
                  <a:lnTo>
                    <a:pt x="878846" y="628678"/>
                  </a:lnTo>
                  <a:lnTo>
                    <a:pt x="883939" y="687208"/>
                  </a:lnTo>
                  <a:lnTo>
                    <a:pt x="888818" y="746523"/>
                  </a:lnTo>
                  <a:lnTo>
                    <a:pt x="893551" y="806287"/>
                  </a:lnTo>
                  <a:lnTo>
                    <a:pt x="898204" y="866166"/>
                  </a:lnTo>
                  <a:lnTo>
                    <a:pt x="902844" y="925827"/>
                  </a:lnTo>
                  <a:lnTo>
                    <a:pt x="907536" y="984935"/>
                  </a:lnTo>
                  <a:lnTo>
                    <a:pt x="912348" y="1043156"/>
                  </a:lnTo>
                  <a:lnTo>
                    <a:pt x="917346" y="1100156"/>
                  </a:lnTo>
                  <a:lnTo>
                    <a:pt x="922596" y="1155600"/>
                  </a:lnTo>
                  <a:lnTo>
                    <a:pt x="928166" y="1209154"/>
                  </a:lnTo>
                  <a:lnTo>
                    <a:pt x="934120" y="1260485"/>
                  </a:lnTo>
                  <a:lnTo>
                    <a:pt x="940527" y="1309257"/>
                  </a:lnTo>
                  <a:lnTo>
                    <a:pt x="947453" y="1355136"/>
                  </a:lnTo>
                  <a:lnTo>
                    <a:pt x="954963" y="1397789"/>
                  </a:lnTo>
                  <a:lnTo>
                    <a:pt x="966964" y="1460014"/>
                  </a:lnTo>
                  <a:lnTo>
                    <a:pt x="979043" y="1521435"/>
                  </a:lnTo>
                  <a:lnTo>
                    <a:pt x="991222" y="1581892"/>
                  </a:lnTo>
                  <a:lnTo>
                    <a:pt x="1003521" y="1641223"/>
                  </a:lnTo>
                  <a:lnTo>
                    <a:pt x="1015961" y="1699268"/>
                  </a:lnTo>
                  <a:lnTo>
                    <a:pt x="1028563" y="1755866"/>
                  </a:lnTo>
                  <a:lnTo>
                    <a:pt x="1041348" y="1810857"/>
                  </a:lnTo>
                  <a:lnTo>
                    <a:pt x="1054336" y="1864080"/>
                  </a:lnTo>
                  <a:lnTo>
                    <a:pt x="1067549" y="1915373"/>
                  </a:lnTo>
                  <a:lnTo>
                    <a:pt x="1081006" y="1964578"/>
                  </a:lnTo>
                  <a:lnTo>
                    <a:pt x="1094730" y="2011532"/>
                  </a:lnTo>
                  <a:lnTo>
                    <a:pt x="1108740" y="2056075"/>
                  </a:lnTo>
                  <a:lnTo>
                    <a:pt x="1123057" y="2098047"/>
                  </a:lnTo>
                  <a:lnTo>
                    <a:pt x="1137703" y="2137287"/>
                  </a:lnTo>
                  <a:lnTo>
                    <a:pt x="1152698" y="2173633"/>
                  </a:lnTo>
                  <a:lnTo>
                    <a:pt x="1183817" y="2237005"/>
                  </a:lnTo>
                  <a:lnTo>
                    <a:pt x="1218062" y="2287692"/>
                  </a:lnTo>
                  <a:lnTo>
                    <a:pt x="1253247" y="2321244"/>
                  </a:lnTo>
                  <a:lnTo>
                    <a:pt x="1289634" y="2341208"/>
                  </a:lnTo>
                  <a:lnTo>
                    <a:pt x="1327486" y="2351131"/>
                  </a:lnTo>
                  <a:lnTo>
                    <a:pt x="1367064" y="2354558"/>
                  </a:lnTo>
                  <a:lnTo>
                    <a:pt x="1408631" y="2355038"/>
                  </a:lnTo>
                  <a:lnTo>
                    <a:pt x="1452448" y="2356116"/>
                  </a:lnTo>
                  <a:lnTo>
                    <a:pt x="1498777" y="2361338"/>
                  </a:lnTo>
                  <a:lnTo>
                    <a:pt x="1540692" y="2367630"/>
                  </a:lnTo>
                  <a:lnTo>
                    <a:pt x="1582342" y="2371690"/>
                  </a:lnTo>
                  <a:lnTo>
                    <a:pt x="1624714" y="2373902"/>
                  </a:lnTo>
                  <a:lnTo>
                    <a:pt x="1668796" y="2374649"/>
                  </a:lnTo>
                  <a:lnTo>
                    <a:pt x="1715573" y="2374316"/>
                  </a:lnTo>
                  <a:lnTo>
                    <a:pt x="1766032" y="2373286"/>
                  </a:lnTo>
                  <a:lnTo>
                    <a:pt x="1821161" y="2371942"/>
                  </a:lnTo>
                  <a:lnTo>
                    <a:pt x="1881946" y="2370667"/>
                  </a:lnTo>
                  <a:lnTo>
                    <a:pt x="1949373" y="2369847"/>
                  </a:lnTo>
                  <a:lnTo>
                    <a:pt x="1991892" y="2369800"/>
                  </a:lnTo>
                  <a:lnTo>
                    <a:pt x="2038965" y="2370111"/>
                  </a:lnTo>
                  <a:lnTo>
                    <a:pt x="2089886" y="2370675"/>
                  </a:lnTo>
                  <a:lnTo>
                    <a:pt x="2143947" y="2371387"/>
                  </a:lnTo>
                  <a:lnTo>
                    <a:pt x="2200441" y="2372140"/>
                  </a:lnTo>
                  <a:lnTo>
                    <a:pt x="2258660" y="2372830"/>
                  </a:lnTo>
                  <a:lnTo>
                    <a:pt x="2317896" y="2373349"/>
                  </a:lnTo>
                  <a:lnTo>
                    <a:pt x="2377443" y="2373594"/>
                  </a:lnTo>
                  <a:lnTo>
                    <a:pt x="2436592" y="2373457"/>
                  </a:lnTo>
                  <a:lnTo>
                    <a:pt x="2494636" y="2372834"/>
                  </a:lnTo>
                  <a:lnTo>
                    <a:pt x="2550868" y="2371618"/>
                  </a:lnTo>
                  <a:lnTo>
                    <a:pt x="2604580" y="2369704"/>
                  </a:lnTo>
                  <a:lnTo>
                    <a:pt x="2655065" y="2366987"/>
                  </a:lnTo>
                  <a:lnTo>
                    <a:pt x="2701615" y="2363360"/>
                  </a:lnTo>
                  <a:lnTo>
                    <a:pt x="2743523" y="2358719"/>
                  </a:lnTo>
                  <a:lnTo>
                    <a:pt x="2837656" y="2336540"/>
                  </a:lnTo>
                  <a:lnTo>
                    <a:pt x="2878781" y="2314094"/>
                  </a:lnTo>
                  <a:lnTo>
                    <a:pt x="2907795" y="2287671"/>
                  </a:lnTo>
                  <a:lnTo>
                    <a:pt x="2946841" y="2231111"/>
                  </a:lnTo>
                  <a:lnTo>
                    <a:pt x="2965550" y="2205081"/>
                  </a:lnTo>
                  <a:lnTo>
                    <a:pt x="3023031" y="2167790"/>
                  </a:lnTo>
                  <a:lnTo>
                    <a:pt x="3066142" y="2157692"/>
                  </a:lnTo>
                  <a:lnTo>
                    <a:pt x="3114767" y="2150633"/>
                  </a:lnTo>
                  <a:lnTo>
                    <a:pt x="3167002" y="2146462"/>
                  </a:lnTo>
                  <a:lnTo>
                    <a:pt x="3220945" y="2145025"/>
                  </a:lnTo>
                  <a:lnTo>
                    <a:pt x="3274691" y="2146173"/>
                  </a:lnTo>
                  <a:lnTo>
                    <a:pt x="3326337" y="2149752"/>
                  </a:lnTo>
                  <a:lnTo>
                    <a:pt x="3373980" y="2155612"/>
                  </a:lnTo>
                  <a:lnTo>
                    <a:pt x="3415715" y="2163599"/>
                  </a:lnTo>
                  <a:lnTo>
                    <a:pt x="3467825" y="2193113"/>
                  </a:lnTo>
                  <a:lnTo>
                    <a:pt x="3496741" y="2236545"/>
                  </a:lnTo>
                  <a:lnTo>
                    <a:pt x="3514304" y="2259213"/>
                  </a:lnTo>
                  <a:lnTo>
                    <a:pt x="3579243" y="2297916"/>
                  </a:lnTo>
                  <a:lnTo>
                    <a:pt x="3636060" y="2310538"/>
                  </a:lnTo>
                  <a:lnTo>
                    <a:pt x="3711553" y="2317845"/>
                  </a:lnTo>
                  <a:lnTo>
                    <a:pt x="3757249" y="2320367"/>
                  </a:lnTo>
                  <a:lnTo>
                    <a:pt x="3807209" y="2322233"/>
                  </a:lnTo>
                  <a:lnTo>
                    <a:pt x="3860654" y="2323516"/>
                  </a:lnTo>
                  <a:lnTo>
                    <a:pt x="3916806" y="2324291"/>
                  </a:lnTo>
                  <a:lnTo>
                    <a:pt x="3974887" y="2324633"/>
                  </a:lnTo>
                  <a:lnTo>
                    <a:pt x="4034119" y="2324614"/>
                  </a:lnTo>
                  <a:lnTo>
                    <a:pt x="4093724" y="2324309"/>
                  </a:lnTo>
                  <a:lnTo>
                    <a:pt x="4152924" y="2323791"/>
                  </a:lnTo>
                  <a:lnTo>
                    <a:pt x="4210942" y="2323136"/>
                  </a:lnTo>
                  <a:lnTo>
                    <a:pt x="4266999" y="2322416"/>
                  </a:lnTo>
                  <a:lnTo>
                    <a:pt x="4320317" y="2321706"/>
                  </a:lnTo>
                  <a:lnTo>
                    <a:pt x="4370119" y="2321080"/>
                  </a:lnTo>
                  <a:lnTo>
                    <a:pt x="4415626" y="2320612"/>
                  </a:lnTo>
                  <a:lnTo>
                    <a:pt x="4456060" y="2320375"/>
                  </a:lnTo>
                  <a:lnTo>
                    <a:pt x="4490643" y="2320444"/>
                  </a:lnTo>
                </a:path>
              </a:pathLst>
            </a:custGeom>
            <a:ln w="76200">
              <a:solidFill>
                <a:srgbClr val="895B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89139" y="3560730"/>
              <a:ext cx="4475480" cy="1211580"/>
            </a:xfrm>
            <a:custGeom>
              <a:avLst/>
              <a:gdLst/>
              <a:ahLst/>
              <a:cxnLst/>
              <a:rect l="l" t="t" r="r" b="b"/>
              <a:pathLst>
                <a:path w="4475480" h="1211579">
                  <a:moveTo>
                    <a:pt x="0" y="1211040"/>
                  </a:moveTo>
                  <a:lnTo>
                    <a:pt x="61300" y="1207648"/>
                  </a:lnTo>
                  <a:lnTo>
                    <a:pt x="100121" y="1206556"/>
                  </a:lnTo>
                  <a:lnTo>
                    <a:pt x="143612" y="1205712"/>
                  </a:lnTo>
                  <a:lnTo>
                    <a:pt x="191191" y="1205003"/>
                  </a:lnTo>
                  <a:lnTo>
                    <a:pt x="242274" y="1204311"/>
                  </a:lnTo>
                  <a:lnTo>
                    <a:pt x="296278" y="1203523"/>
                  </a:lnTo>
                  <a:lnTo>
                    <a:pt x="352620" y="1202523"/>
                  </a:lnTo>
                  <a:lnTo>
                    <a:pt x="410718" y="1201196"/>
                  </a:lnTo>
                  <a:lnTo>
                    <a:pt x="469988" y="1199426"/>
                  </a:lnTo>
                  <a:lnTo>
                    <a:pt x="529848" y="1197099"/>
                  </a:lnTo>
                  <a:lnTo>
                    <a:pt x="589715" y="1194100"/>
                  </a:lnTo>
                  <a:lnTo>
                    <a:pt x="649005" y="1190312"/>
                  </a:lnTo>
                  <a:lnTo>
                    <a:pt x="707136" y="1185621"/>
                  </a:lnTo>
                  <a:lnTo>
                    <a:pt x="763524" y="1179912"/>
                  </a:lnTo>
                  <a:lnTo>
                    <a:pt x="817587" y="1173069"/>
                  </a:lnTo>
                  <a:lnTo>
                    <a:pt x="868743" y="1164978"/>
                  </a:lnTo>
                  <a:lnTo>
                    <a:pt x="916407" y="1155523"/>
                  </a:lnTo>
                  <a:lnTo>
                    <a:pt x="959997" y="1144588"/>
                  </a:lnTo>
                  <a:lnTo>
                    <a:pt x="998930" y="1132060"/>
                  </a:lnTo>
                  <a:lnTo>
                    <a:pt x="1071801" y="1093682"/>
                  </a:lnTo>
                  <a:lnTo>
                    <a:pt x="1103539" y="1064235"/>
                  </a:lnTo>
                  <a:lnTo>
                    <a:pt x="1128837" y="1030308"/>
                  </a:lnTo>
                  <a:lnTo>
                    <a:pt x="1148694" y="992729"/>
                  </a:lnTo>
                  <a:lnTo>
                    <a:pt x="1164111" y="952327"/>
                  </a:lnTo>
                  <a:lnTo>
                    <a:pt x="1176087" y="909930"/>
                  </a:lnTo>
                  <a:lnTo>
                    <a:pt x="1185622" y="866367"/>
                  </a:lnTo>
                  <a:lnTo>
                    <a:pt x="1193715" y="822466"/>
                  </a:lnTo>
                  <a:lnTo>
                    <a:pt x="1201367" y="779055"/>
                  </a:lnTo>
                  <a:lnTo>
                    <a:pt x="1209577" y="736963"/>
                  </a:lnTo>
                  <a:lnTo>
                    <a:pt x="1219345" y="697018"/>
                  </a:lnTo>
                  <a:lnTo>
                    <a:pt x="1231670" y="660049"/>
                  </a:lnTo>
                  <a:lnTo>
                    <a:pt x="1267993" y="598350"/>
                  </a:lnTo>
                  <a:lnTo>
                    <a:pt x="1330942" y="555521"/>
                  </a:lnTo>
                  <a:lnTo>
                    <a:pt x="1373906" y="541897"/>
                  </a:lnTo>
                  <a:lnTo>
                    <a:pt x="1421716" y="533413"/>
                  </a:lnTo>
                  <a:lnTo>
                    <a:pt x="1473206" y="529077"/>
                  </a:lnTo>
                  <a:lnTo>
                    <a:pt x="1527210" y="527897"/>
                  </a:lnTo>
                  <a:lnTo>
                    <a:pt x="1582562" y="528881"/>
                  </a:lnTo>
                  <a:lnTo>
                    <a:pt x="1638095" y="531038"/>
                  </a:lnTo>
                  <a:lnTo>
                    <a:pt x="1692644" y="533375"/>
                  </a:lnTo>
                  <a:lnTo>
                    <a:pt x="1745043" y="534901"/>
                  </a:lnTo>
                  <a:lnTo>
                    <a:pt x="1794125" y="534623"/>
                  </a:lnTo>
                  <a:lnTo>
                    <a:pt x="1838725" y="531549"/>
                  </a:lnTo>
                  <a:lnTo>
                    <a:pt x="1877676" y="524688"/>
                  </a:lnTo>
                  <a:lnTo>
                    <a:pt x="1939965" y="490816"/>
                  </a:lnTo>
                  <a:lnTo>
                    <a:pt x="1968465" y="429401"/>
                  </a:lnTo>
                  <a:lnTo>
                    <a:pt x="1973599" y="355726"/>
                  </a:lnTo>
                  <a:lnTo>
                    <a:pt x="1974543" y="318171"/>
                  </a:lnTo>
                  <a:lnTo>
                    <a:pt x="1978214" y="282205"/>
                  </a:lnTo>
                  <a:lnTo>
                    <a:pt x="2005160" y="221247"/>
                  </a:lnTo>
                  <a:lnTo>
                    <a:pt x="2068143" y="186143"/>
                  </a:lnTo>
                  <a:lnTo>
                    <a:pt x="2109825" y="176468"/>
                  </a:lnTo>
                  <a:lnTo>
                    <a:pt x="2157691" y="169753"/>
                  </a:lnTo>
                  <a:lnTo>
                    <a:pt x="2210238" y="165421"/>
                  </a:lnTo>
                  <a:lnTo>
                    <a:pt x="2265966" y="162893"/>
                  </a:lnTo>
                  <a:lnTo>
                    <a:pt x="2323372" y="161591"/>
                  </a:lnTo>
                  <a:lnTo>
                    <a:pt x="2380956" y="160938"/>
                  </a:lnTo>
                  <a:lnTo>
                    <a:pt x="2437216" y="160355"/>
                  </a:lnTo>
                  <a:lnTo>
                    <a:pt x="2490649" y="159263"/>
                  </a:lnTo>
                  <a:lnTo>
                    <a:pt x="2539756" y="157086"/>
                  </a:lnTo>
                  <a:lnTo>
                    <a:pt x="2583033" y="153245"/>
                  </a:lnTo>
                  <a:lnTo>
                    <a:pt x="2661970" y="131872"/>
                  </a:lnTo>
                  <a:lnTo>
                    <a:pt x="2700924" y="91387"/>
                  </a:lnTo>
                  <a:lnTo>
                    <a:pt x="2711515" y="69800"/>
                  </a:lnTo>
                  <a:lnTo>
                    <a:pt x="2725935" y="49721"/>
                  </a:lnTo>
                  <a:lnTo>
                    <a:pt x="2795511" y="21304"/>
                  </a:lnTo>
                  <a:lnTo>
                    <a:pt x="2876730" y="11681"/>
                  </a:lnTo>
                  <a:lnTo>
                    <a:pt x="2927192" y="7425"/>
                  </a:lnTo>
                  <a:lnTo>
                    <a:pt x="2982182" y="3886"/>
                  </a:lnTo>
                  <a:lnTo>
                    <a:pt x="3040171" y="1324"/>
                  </a:lnTo>
                  <a:lnTo>
                    <a:pt x="3099628" y="0"/>
                  </a:lnTo>
                  <a:lnTo>
                    <a:pt x="3159025" y="173"/>
                  </a:lnTo>
                  <a:lnTo>
                    <a:pt x="3216831" y="2103"/>
                  </a:lnTo>
                  <a:lnTo>
                    <a:pt x="3271517" y="6052"/>
                  </a:lnTo>
                  <a:lnTo>
                    <a:pt x="3321552" y="12279"/>
                  </a:lnTo>
                  <a:lnTo>
                    <a:pt x="3365408" y="21043"/>
                  </a:lnTo>
                  <a:lnTo>
                    <a:pt x="3442296" y="55237"/>
                  </a:lnTo>
                  <a:lnTo>
                    <a:pt x="3471117" y="83462"/>
                  </a:lnTo>
                  <a:lnTo>
                    <a:pt x="3490934" y="116653"/>
                  </a:lnTo>
                  <a:lnTo>
                    <a:pt x="3504663" y="154177"/>
                  </a:lnTo>
                  <a:lnTo>
                    <a:pt x="3515219" y="195405"/>
                  </a:lnTo>
                  <a:lnTo>
                    <a:pt x="3525517" y="239704"/>
                  </a:lnTo>
                  <a:lnTo>
                    <a:pt x="3538473" y="286444"/>
                  </a:lnTo>
                  <a:lnTo>
                    <a:pt x="3557003" y="334994"/>
                  </a:lnTo>
                  <a:lnTo>
                    <a:pt x="3581755" y="410580"/>
                  </a:lnTo>
                  <a:lnTo>
                    <a:pt x="3591690" y="454151"/>
                  </a:lnTo>
                  <a:lnTo>
                    <a:pt x="3601095" y="500136"/>
                  </a:lnTo>
                  <a:lnTo>
                    <a:pt x="3610796" y="547454"/>
                  </a:lnTo>
                  <a:lnTo>
                    <a:pt x="3621614" y="595026"/>
                  </a:lnTo>
                  <a:lnTo>
                    <a:pt x="3634375" y="641773"/>
                  </a:lnTo>
                  <a:lnTo>
                    <a:pt x="3649901" y="686614"/>
                  </a:lnTo>
                  <a:lnTo>
                    <a:pt x="3669017" y="728471"/>
                  </a:lnTo>
                  <a:lnTo>
                    <a:pt x="3692546" y="766265"/>
                  </a:lnTo>
                  <a:lnTo>
                    <a:pt x="3721312" y="798914"/>
                  </a:lnTo>
                  <a:lnTo>
                    <a:pt x="3756139" y="825341"/>
                  </a:lnTo>
                  <a:lnTo>
                    <a:pt x="3829985" y="855359"/>
                  </a:lnTo>
                  <a:lnTo>
                    <a:pt x="3875118" y="865840"/>
                  </a:lnTo>
                  <a:lnTo>
                    <a:pt x="3924465" y="873751"/>
                  </a:lnTo>
                  <a:lnTo>
                    <a:pt x="3977081" y="879429"/>
                  </a:lnTo>
                  <a:lnTo>
                    <a:pt x="4032021" y="883210"/>
                  </a:lnTo>
                  <a:lnTo>
                    <a:pt x="4088341" y="885432"/>
                  </a:lnTo>
                  <a:lnTo>
                    <a:pt x="4145096" y="886430"/>
                  </a:lnTo>
                  <a:lnTo>
                    <a:pt x="4201342" y="886542"/>
                  </a:lnTo>
                  <a:lnTo>
                    <a:pt x="4256133" y="886103"/>
                  </a:lnTo>
                  <a:lnTo>
                    <a:pt x="4308525" y="885451"/>
                  </a:lnTo>
                  <a:lnTo>
                    <a:pt x="4357574" y="884923"/>
                  </a:lnTo>
                  <a:lnTo>
                    <a:pt x="4402335" y="884855"/>
                  </a:lnTo>
                  <a:lnTo>
                    <a:pt x="4441863" y="885583"/>
                  </a:lnTo>
                  <a:lnTo>
                    <a:pt x="4475213" y="887444"/>
                  </a:lnTo>
                </a:path>
              </a:pathLst>
            </a:custGeom>
            <a:ln w="76200">
              <a:solidFill>
                <a:srgbClr val="57BD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6047994" y="2132418"/>
            <a:ext cx="182245" cy="172720"/>
          </a:xfrm>
          <a:custGeom>
            <a:avLst/>
            <a:gdLst/>
            <a:ahLst/>
            <a:cxnLst/>
            <a:rect l="l" t="t" r="r" b="b"/>
            <a:pathLst>
              <a:path w="182245" h="172719">
                <a:moveTo>
                  <a:pt x="182232" y="0"/>
                </a:moveTo>
                <a:lnTo>
                  <a:pt x="0" y="0"/>
                </a:lnTo>
                <a:lnTo>
                  <a:pt x="0" y="172377"/>
                </a:lnTo>
                <a:lnTo>
                  <a:pt x="182232" y="172377"/>
                </a:lnTo>
                <a:lnTo>
                  <a:pt x="182232" y="0"/>
                </a:lnTo>
                <a:close/>
              </a:path>
            </a:pathLst>
          </a:custGeom>
          <a:solidFill>
            <a:srgbClr val="895B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403340" y="2098294"/>
            <a:ext cx="1076325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236220" algn="r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00CC"/>
                </a:solidFill>
                <a:latin typeface="Tahoma"/>
                <a:cs typeface="Tahoma"/>
              </a:rPr>
              <a:t>%</a:t>
            </a:r>
            <a:r>
              <a:rPr sz="1400" spc="-95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00CC"/>
                </a:solidFill>
                <a:latin typeface="Tahoma"/>
                <a:cs typeface="Tahoma"/>
              </a:rPr>
              <a:t>Defects  Introduced</a:t>
            </a:r>
            <a:r>
              <a:rPr sz="1400" spc="-80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00CC"/>
                </a:solidFill>
                <a:latin typeface="Tahoma"/>
                <a:cs typeface="Tahoma"/>
              </a:rPr>
              <a:t>in  </a:t>
            </a:r>
            <a:r>
              <a:rPr sz="1400" spc="-5" dirty="0">
                <a:solidFill>
                  <a:srgbClr val="0000CC"/>
                </a:solidFill>
                <a:latin typeface="Tahoma"/>
                <a:cs typeface="Tahoma"/>
              </a:rPr>
              <a:t>this</a:t>
            </a:r>
            <a:r>
              <a:rPr sz="1400" spc="-75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00CC"/>
                </a:solidFill>
                <a:latin typeface="Tahoma"/>
                <a:cs typeface="Tahoma"/>
              </a:rPr>
              <a:t>phase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61363" y="4941823"/>
            <a:ext cx="6413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00CC"/>
                </a:solidFill>
                <a:latin typeface="Tahoma"/>
                <a:cs typeface="Tahoma"/>
              </a:rPr>
              <a:t>Coding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95576" y="4941823"/>
            <a:ext cx="3879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27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00CC"/>
                </a:solidFill>
                <a:latin typeface="Tahoma"/>
                <a:cs typeface="Tahoma"/>
              </a:rPr>
              <a:t>U</a:t>
            </a:r>
            <a:r>
              <a:rPr sz="1600" spc="-10" dirty="0">
                <a:solidFill>
                  <a:srgbClr val="0000CC"/>
                </a:solidFill>
                <a:latin typeface="Tahoma"/>
                <a:cs typeface="Tahoma"/>
              </a:rPr>
              <a:t>ni</a:t>
            </a:r>
            <a:r>
              <a:rPr sz="1600" spc="-5" dirty="0">
                <a:solidFill>
                  <a:srgbClr val="0000CC"/>
                </a:solidFill>
                <a:latin typeface="Tahoma"/>
                <a:cs typeface="Tahoma"/>
              </a:rPr>
              <a:t>t  </a:t>
            </a:r>
            <a:r>
              <a:rPr sz="1600" spc="-170" dirty="0">
                <a:solidFill>
                  <a:srgbClr val="0000CC"/>
                </a:solidFill>
                <a:latin typeface="Tahoma"/>
                <a:cs typeface="Tahoma"/>
              </a:rPr>
              <a:t>T</a:t>
            </a:r>
            <a:r>
              <a:rPr sz="1600" spc="-10" dirty="0">
                <a:solidFill>
                  <a:srgbClr val="0000CC"/>
                </a:solidFill>
                <a:latin typeface="Tahoma"/>
                <a:cs typeface="Tahoma"/>
              </a:rPr>
              <a:t>est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11551" y="4941823"/>
            <a:ext cx="5162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200" marR="5080" indent="-64135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0000CC"/>
                </a:solidFill>
                <a:latin typeface="Tahoma"/>
                <a:cs typeface="Tahoma"/>
              </a:rPr>
              <a:t>Funct  </a:t>
            </a:r>
            <a:r>
              <a:rPr sz="1600" spc="-50" dirty="0">
                <a:solidFill>
                  <a:srgbClr val="0000CC"/>
                </a:solidFill>
                <a:latin typeface="Tahoma"/>
                <a:cs typeface="Tahoma"/>
              </a:rPr>
              <a:t>Test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70452" y="4943347"/>
            <a:ext cx="44069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005" marR="5080" indent="-2794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0000CC"/>
                </a:solidFill>
                <a:latin typeface="Tahoma"/>
                <a:cs typeface="Tahoma"/>
              </a:rPr>
              <a:t>F</a:t>
            </a:r>
            <a:r>
              <a:rPr sz="1600" spc="-20" dirty="0">
                <a:solidFill>
                  <a:srgbClr val="0000CC"/>
                </a:solidFill>
                <a:latin typeface="Tahoma"/>
                <a:cs typeface="Tahoma"/>
              </a:rPr>
              <a:t>i</a:t>
            </a:r>
            <a:r>
              <a:rPr sz="1600" spc="-10" dirty="0">
                <a:solidFill>
                  <a:srgbClr val="0000CC"/>
                </a:solidFill>
                <a:latin typeface="Tahoma"/>
                <a:cs typeface="Tahoma"/>
              </a:rPr>
              <a:t>e</a:t>
            </a:r>
            <a:r>
              <a:rPr sz="1600" spc="-15" dirty="0">
                <a:solidFill>
                  <a:srgbClr val="0000CC"/>
                </a:solidFill>
                <a:latin typeface="Tahoma"/>
                <a:cs typeface="Tahoma"/>
              </a:rPr>
              <a:t>l</a:t>
            </a:r>
            <a:r>
              <a:rPr sz="1600" spc="-5" dirty="0">
                <a:solidFill>
                  <a:srgbClr val="0000CC"/>
                </a:solidFill>
                <a:latin typeface="Tahoma"/>
                <a:cs typeface="Tahoma"/>
              </a:rPr>
              <a:t>d  </a:t>
            </a:r>
            <a:r>
              <a:rPr sz="1600" spc="-50" dirty="0">
                <a:solidFill>
                  <a:srgbClr val="0000CC"/>
                </a:solidFill>
                <a:latin typeface="Tahoma"/>
                <a:cs typeface="Tahoma"/>
              </a:rPr>
              <a:t>Test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08957" y="4941823"/>
            <a:ext cx="7112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5494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solidFill>
                  <a:srgbClr val="0000CC"/>
                </a:solidFill>
                <a:latin typeface="Tahoma"/>
                <a:cs typeface="Tahoma"/>
              </a:rPr>
              <a:t>Post  </a:t>
            </a:r>
            <a:r>
              <a:rPr sz="1600" spc="-25" dirty="0">
                <a:solidFill>
                  <a:srgbClr val="0000CC"/>
                </a:solidFill>
                <a:latin typeface="Tahoma"/>
                <a:cs typeface="Tahoma"/>
              </a:rPr>
              <a:t>R</a:t>
            </a:r>
            <a:r>
              <a:rPr sz="1600" spc="-10" dirty="0">
                <a:solidFill>
                  <a:srgbClr val="0000CC"/>
                </a:solidFill>
                <a:latin typeface="Tahoma"/>
                <a:cs typeface="Tahoma"/>
              </a:rPr>
              <a:t>e</a:t>
            </a:r>
            <a:r>
              <a:rPr sz="1600" spc="-15" dirty="0">
                <a:solidFill>
                  <a:srgbClr val="0000CC"/>
                </a:solidFill>
                <a:latin typeface="Tahoma"/>
                <a:cs typeface="Tahoma"/>
              </a:rPr>
              <a:t>l</a:t>
            </a:r>
            <a:r>
              <a:rPr sz="1600" spc="-10" dirty="0">
                <a:solidFill>
                  <a:srgbClr val="0000CC"/>
                </a:solidFill>
                <a:latin typeface="Tahoma"/>
                <a:cs typeface="Tahoma"/>
              </a:rPr>
              <a:t>ease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041644" y="3075520"/>
            <a:ext cx="194945" cy="185420"/>
            <a:chOff x="6041644" y="3075520"/>
            <a:chExt cx="194945" cy="185420"/>
          </a:xfrm>
        </p:grpSpPr>
        <p:sp>
          <p:nvSpPr>
            <p:cNvPr id="21" name="object 21"/>
            <p:cNvSpPr/>
            <p:nvPr/>
          </p:nvSpPr>
          <p:spPr>
            <a:xfrm>
              <a:off x="6047994" y="3081870"/>
              <a:ext cx="182245" cy="172720"/>
            </a:xfrm>
            <a:custGeom>
              <a:avLst/>
              <a:gdLst/>
              <a:ahLst/>
              <a:cxnLst/>
              <a:rect l="l" t="t" r="r" b="b"/>
              <a:pathLst>
                <a:path w="182245" h="172720">
                  <a:moveTo>
                    <a:pt x="182232" y="0"/>
                  </a:moveTo>
                  <a:lnTo>
                    <a:pt x="0" y="0"/>
                  </a:lnTo>
                  <a:lnTo>
                    <a:pt x="0" y="172377"/>
                  </a:lnTo>
                  <a:lnTo>
                    <a:pt x="182232" y="172377"/>
                  </a:lnTo>
                  <a:lnTo>
                    <a:pt x="182232" y="0"/>
                  </a:lnTo>
                  <a:close/>
                </a:path>
              </a:pathLst>
            </a:custGeom>
            <a:solidFill>
              <a:srgbClr val="57BD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047994" y="3081870"/>
              <a:ext cx="182245" cy="172720"/>
            </a:xfrm>
            <a:custGeom>
              <a:avLst/>
              <a:gdLst/>
              <a:ahLst/>
              <a:cxnLst/>
              <a:rect l="l" t="t" r="r" b="b"/>
              <a:pathLst>
                <a:path w="182245" h="172720">
                  <a:moveTo>
                    <a:pt x="0" y="172377"/>
                  </a:moveTo>
                  <a:lnTo>
                    <a:pt x="182232" y="172377"/>
                  </a:lnTo>
                  <a:lnTo>
                    <a:pt x="182232" y="0"/>
                  </a:lnTo>
                  <a:lnTo>
                    <a:pt x="0" y="0"/>
                  </a:lnTo>
                  <a:lnTo>
                    <a:pt x="0" y="17237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420103" y="3046602"/>
            <a:ext cx="1019175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3220" marR="5080" indent="-22606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00CC"/>
                </a:solidFill>
                <a:latin typeface="Tahoma"/>
                <a:cs typeface="Tahoma"/>
              </a:rPr>
              <a:t>% </a:t>
            </a:r>
            <a:r>
              <a:rPr sz="1400" spc="-5" dirty="0">
                <a:solidFill>
                  <a:srgbClr val="0000CC"/>
                </a:solidFill>
                <a:latin typeface="Tahoma"/>
                <a:cs typeface="Tahoma"/>
              </a:rPr>
              <a:t>Defects  found</a:t>
            </a:r>
            <a:r>
              <a:rPr sz="1400" spc="-105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00CC"/>
                </a:solidFill>
                <a:latin typeface="Tahoma"/>
                <a:cs typeface="Tahoma"/>
              </a:rPr>
              <a:t>in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0000CC"/>
                </a:solidFill>
                <a:latin typeface="Tahoma"/>
                <a:cs typeface="Tahoma"/>
              </a:rPr>
              <a:t>in </a:t>
            </a:r>
            <a:r>
              <a:rPr sz="1400" spc="-5" dirty="0">
                <a:solidFill>
                  <a:srgbClr val="0000CC"/>
                </a:solidFill>
                <a:latin typeface="Tahoma"/>
                <a:cs typeface="Tahoma"/>
              </a:rPr>
              <a:t>this</a:t>
            </a:r>
            <a:r>
              <a:rPr sz="1400" spc="-80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00CC"/>
                </a:solidFill>
                <a:latin typeface="Tahoma"/>
                <a:cs typeface="Tahoma"/>
              </a:rPr>
              <a:t>phase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60530" y="2198196"/>
            <a:ext cx="332740" cy="2191385"/>
          </a:xfrm>
          <a:prstGeom prst="rect">
            <a:avLst/>
          </a:prstGeom>
        </p:spPr>
        <p:txBody>
          <a:bodyPr vert="vert270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0000CC"/>
                </a:solidFill>
                <a:latin typeface="Tahoma"/>
                <a:cs typeface="Tahoma"/>
              </a:rPr>
              <a:t>Percentage </a:t>
            </a:r>
            <a:r>
              <a:rPr sz="2000" dirty="0">
                <a:solidFill>
                  <a:srgbClr val="0000CC"/>
                </a:solidFill>
                <a:latin typeface="Tahoma"/>
                <a:cs typeface="Tahoma"/>
              </a:rPr>
              <a:t>of</a:t>
            </a:r>
            <a:r>
              <a:rPr sz="2000" spc="-60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0000CC"/>
                </a:solidFill>
                <a:latin typeface="Tahoma"/>
                <a:cs typeface="Tahoma"/>
              </a:rPr>
              <a:t>Bugs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92479" y="2031873"/>
            <a:ext cx="5518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0000CC"/>
                </a:solidFill>
                <a:latin typeface="Tahoma"/>
                <a:cs typeface="Tahoma"/>
              </a:rPr>
              <a:t>85</a:t>
            </a:r>
            <a:r>
              <a:rPr sz="2000" dirty="0">
                <a:solidFill>
                  <a:srgbClr val="0000CC"/>
                </a:solidFill>
                <a:latin typeface="Tahoma"/>
                <a:cs typeface="Tahoma"/>
              </a:rPr>
              <a:t>%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67943" y="1536191"/>
            <a:ext cx="4580255" cy="3228975"/>
          </a:xfrm>
          <a:custGeom>
            <a:avLst/>
            <a:gdLst/>
            <a:ahLst/>
            <a:cxnLst/>
            <a:rect l="l" t="t" r="r" b="b"/>
            <a:pathLst>
              <a:path w="4580255" h="3228975">
                <a:moveTo>
                  <a:pt x="0" y="3214370"/>
                </a:moveTo>
                <a:lnTo>
                  <a:pt x="57469" y="3214975"/>
                </a:lnTo>
                <a:lnTo>
                  <a:pt x="127410" y="3217146"/>
                </a:lnTo>
                <a:lnTo>
                  <a:pt x="166704" y="3218610"/>
                </a:lnTo>
                <a:lnTo>
                  <a:pt x="208690" y="3220214"/>
                </a:lnTo>
                <a:lnTo>
                  <a:pt x="253226" y="3221877"/>
                </a:lnTo>
                <a:lnTo>
                  <a:pt x="300172" y="3223513"/>
                </a:lnTo>
                <a:lnTo>
                  <a:pt x="349384" y="3225040"/>
                </a:lnTo>
                <a:lnTo>
                  <a:pt x="400722" y="3226374"/>
                </a:lnTo>
                <a:lnTo>
                  <a:pt x="454043" y="3227432"/>
                </a:lnTo>
                <a:lnTo>
                  <a:pt x="509205" y="3228130"/>
                </a:lnTo>
                <a:lnTo>
                  <a:pt x="566067" y="3228385"/>
                </a:lnTo>
                <a:lnTo>
                  <a:pt x="624487" y="3228114"/>
                </a:lnTo>
                <a:lnTo>
                  <a:pt x="684322" y="3227232"/>
                </a:lnTo>
                <a:lnTo>
                  <a:pt x="745432" y="3225658"/>
                </a:lnTo>
                <a:lnTo>
                  <a:pt x="807673" y="3223306"/>
                </a:lnTo>
                <a:lnTo>
                  <a:pt x="870905" y="3220094"/>
                </a:lnTo>
                <a:lnTo>
                  <a:pt x="934985" y="3215939"/>
                </a:lnTo>
                <a:lnTo>
                  <a:pt x="999772" y="3210757"/>
                </a:lnTo>
                <a:lnTo>
                  <a:pt x="1065123" y="3204464"/>
                </a:lnTo>
                <a:lnTo>
                  <a:pt x="1106487" y="3200253"/>
                </a:lnTo>
                <a:lnTo>
                  <a:pt x="1149490" y="3196074"/>
                </a:lnTo>
                <a:lnTo>
                  <a:pt x="1194024" y="3191902"/>
                </a:lnTo>
                <a:lnTo>
                  <a:pt x="1239985" y="3187709"/>
                </a:lnTo>
                <a:lnTo>
                  <a:pt x="1287265" y="3183469"/>
                </a:lnTo>
                <a:lnTo>
                  <a:pt x="1335759" y="3179157"/>
                </a:lnTo>
                <a:lnTo>
                  <a:pt x="1385359" y="3174745"/>
                </a:lnTo>
                <a:lnTo>
                  <a:pt x="1435961" y="3170208"/>
                </a:lnTo>
                <a:lnTo>
                  <a:pt x="1487456" y="3165518"/>
                </a:lnTo>
                <a:lnTo>
                  <a:pt x="1539740" y="3160651"/>
                </a:lnTo>
                <a:lnTo>
                  <a:pt x="1592706" y="3155578"/>
                </a:lnTo>
                <a:lnTo>
                  <a:pt x="1646247" y="3150275"/>
                </a:lnTo>
                <a:lnTo>
                  <a:pt x="1700257" y="3144715"/>
                </a:lnTo>
                <a:lnTo>
                  <a:pt x="1754630" y="3138871"/>
                </a:lnTo>
                <a:lnTo>
                  <a:pt x="1809260" y="3132717"/>
                </a:lnTo>
                <a:lnTo>
                  <a:pt x="1864041" y="3126226"/>
                </a:lnTo>
                <a:lnTo>
                  <a:pt x="1918865" y="3119373"/>
                </a:lnTo>
                <a:lnTo>
                  <a:pt x="1973627" y="3112132"/>
                </a:lnTo>
                <a:lnTo>
                  <a:pt x="2028220" y="3104475"/>
                </a:lnTo>
                <a:lnTo>
                  <a:pt x="2082538" y="3096376"/>
                </a:lnTo>
                <a:lnTo>
                  <a:pt x="2136476" y="3087810"/>
                </a:lnTo>
                <a:lnTo>
                  <a:pt x="2189925" y="3078749"/>
                </a:lnTo>
                <a:lnTo>
                  <a:pt x="2242781" y="3069168"/>
                </a:lnTo>
                <a:lnTo>
                  <a:pt x="2294937" y="3059040"/>
                </a:lnTo>
                <a:lnTo>
                  <a:pt x="2346287" y="3048339"/>
                </a:lnTo>
                <a:lnTo>
                  <a:pt x="2396723" y="3037038"/>
                </a:lnTo>
                <a:lnTo>
                  <a:pt x="2446141" y="3025111"/>
                </a:lnTo>
                <a:lnTo>
                  <a:pt x="2494434" y="3012532"/>
                </a:lnTo>
                <a:lnTo>
                  <a:pt x="2541494" y="2999275"/>
                </a:lnTo>
                <a:lnTo>
                  <a:pt x="2587217" y="2985313"/>
                </a:lnTo>
                <a:lnTo>
                  <a:pt x="2631496" y="2970619"/>
                </a:lnTo>
                <a:lnTo>
                  <a:pt x="2674224" y="2955168"/>
                </a:lnTo>
                <a:lnTo>
                  <a:pt x="2715296" y="2938933"/>
                </a:lnTo>
                <a:lnTo>
                  <a:pt x="2754604" y="2921889"/>
                </a:lnTo>
                <a:lnTo>
                  <a:pt x="2803695" y="2898952"/>
                </a:lnTo>
                <a:lnTo>
                  <a:pt x="2850645" y="2875718"/>
                </a:lnTo>
                <a:lnTo>
                  <a:pt x="2895584" y="2852106"/>
                </a:lnTo>
                <a:lnTo>
                  <a:pt x="2938643" y="2828032"/>
                </a:lnTo>
                <a:lnTo>
                  <a:pt x="2979951" y="2803414"/>
                </a:lnTo>
                <a:lnTo>
                  <a:pt x="3019638" y="2778170"/>
                </a:lnTo>
                <a:lnTo>
                  <a:pt x="3057833" y="2752218"/>
                </a:lnTo>
                <a:lnTo>
                  <a:pt x="3094666" y="2725474"/>
                </a:lnTo>
                <a:lnTo>
                  <a:pt x="3130268" y="2697857"/>
                </a:lnTo>
                <a:lnTo>
                  <a:pt x="3164768" y="2669283"/>
                </a:lnTo>
                <a:lnTo>
                  <a:pt x="3198295" y="2639672"/>
                </a:lnTo>
                <a:lnTo>
                  <a:pt x="3230981" y="2608940"/>
                </a:lnTo>
                <a:lnTo>
                  <a:pt x="3262953" y="2577004"/>
                </a:lnTo>
                <a:lnTo>
                  <a:pt x="3294343" y="2543783"/>
                </a:lnTo>
                <a:lnTo>
                  <a:pt x="3325280" y="2509194"/>
                </a:lnTo>
                <a:lnTo>
                  <a:pt x="3355894" y="2473155"/>
                </a:lnTo>
                <a:lnTo>
                  <a:pt x="3386314" y="2435582"/>
                </a:lnTo>
                <a:lnTo>
                  <a:pt x="3416671" y="2396395"/>
                </a:lnTo>
                <a:lnTo>
                  <a:pt x="3447094" y="2355509"/>
                </a:lnTo>
                <a:lnTo>
                  <a:pt x="3477713" y="2312844"/>
                </a:lnTo>
                <a:lnTo>
                  <a:pt x="3508658" y="2268316"/>
                </a:lnTo>
                <a:lnTo>
                  <a:pt x="3540059" y="2221843"/>
                </a:lnTo>
                <a:lnTo>
                  <a:pt x="3572045" y="2173343"/>
                </a:lnTo>
                <a:lnTo>
                  <a:pt x="3604746" y="2122733"/>
                </a:lnTo>
                <a:lnTo>
                  <a:pt x="3638293" y="2069931"/>
                </a:lnTo>
                <a:lnTo>
                  <a:pt x="3672814" y="2014855"/>
                </a:lnTo>
                <a:lnTo>
                  <a:pt x="3693685" y="1980667"/>
                </a:lnTo>
                <a:lnTo>
                  <a:pt x="3714874" y="1944649"/>
                </a:lnTo>
                <a:lnTo>
                  <a:pt x="3736357" y="1906894"/>
                </a:lnTo>
                <a:lnTo>
                  <a:pt x="3758111" y="1867493"/>
                </a:lnTo>
                <a:lnTo>
                  <a:pt x="3780113" y="1826539"/>
                </a:lnTo>
                <a:lnTo>
                  <a:pt x="3802338" y="1784124"/>
                </a:lnTo>
                <a:lnTo>
                  <a:pt x="3824764" y="1740339"/>
                </a:lnTo>
                <a:lnTo>
                  <a:pt x="3847366" y="1695278"/>
                </a:lnTo>
                <a:lnTo>
                  <a:pt x="3870121" y="1649032"/>
                </a:lnTo>
                <a:lnTo>
                  <a:pt x="3893005" y="1601693"/>
                </a:lnTo>
                <a:lnTo>
                  <a:pt x="3915995" y="1553354"/>
                </a:lnTo>
                <a:lnTo>
                  <a:pt x="3939068" y="1504107"/>
                </a:lnTo>
                <a:lnTo>
                  <a:pt x="3962199" y="1454043"/>
                </a:lnTo>
                <a:lnTo>
                  <a:pt x="3985365" y="1403256"/>
                </a:lnTo>
                <a:lnTo>
                  <a:pt x="4008543" y="1351836"/>
                </a:lnTo>
                <a:lnTo>
                  <a:pt x="4031709" y="1299877"/>
                </a:lnTo>
                <a:lnTo>
                  <a:pt x="4054839" y="1247470"/>
                </a:lnTo>
                <a:lnTo>
                  <a:pt x="4077910" y="1194708"/>
                </a:lnTo>
                <a:lnTo>
                  <a:pt x="4100898" y="1141683"/>
                </a:lnTo>
                <a:lnTo>
                  <a:pt x="4123780" y="1088486"/>
                </a:lnTo>
                <a:lnTo>
                  <a:pt x="4146532" y="1035210"/>
                </a:lnTo>
                <a:lnTo>
                  <a:pt x="4169130" y="981948"/>
                </a:lnTo>
                <a:lnTo>
                  <a:pt x="4191551" y="928790"/>
                </a:lnTo>
                <a:lnTo>
                  <a:pt x="4213772" y="875831"/>
                </a:lnTo>
                <a:lnTo>
                  <a:pt x="4235768" y="823160"/>
                </a:lnTo>
                <a:lnTo>
                  <a:pt x="4257516" y="770872"/>
                </a:lnTo>
                <a:lnTo>
                  <a:pt x="4278993" y="719057"/>
                </a:lnTo>
                <a:lnTo>
                  <a:pt x="4300175" y="667808"/>
                </a:lnTo>
                <a:lnTo>
                  <a:pt x="4321038" y="617218"/>
                </a:lnTo>
                <a:lnTo>
                  <a:pt x="4341559" y="567378"/>
                </a:lnTo>
                <a:lnTo>
                  <a:pt x="4361715" y="518380"/>
                </a:lnTo>
                <a:lnTo>
                  <a:pt x="4381481" y="470317"/>
                </a:lnTo>
                <a:lnTo>
                  <a:pt x="4400834" y="423281"/>
                </a:lnTo>
                <a:lnTo>
                  <a:pt x="4419750" y="377363"/>
                </a:lnTo>
                <a:lnTo>
                  <a:pt x="4438207" y="332657"/>
                </a:lnTo>
                <a:lnTo>
                  <a:pt x="4456180" y="289253"/>
                </a:lnTo>
                <a:lnTo>
                  <a:pt x="4473645" y="247245"/>
                </a:lnTo>
                <a:lnTo>
                  <a:pt x="4490580" y="206725"/>
                </a:lnTo>
                <a:lnTo>
                  <a:pt x="4506960" y="167784"/>
                </a:lnTo>
                <a:lnTo>
                  <a:pt x="4522763" y="130515"/>
                </a:lnTo>
                <a:lnTo>
                  <a:pt x="4537964" y="95010"/>
                </a:lnTo>
                <a:lnTo>
                  <a:pt x="4566466" y="29660"/>
                </a:lnTo>
                <a:lnTo>
                  <a:pt x="4579721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object 27"/>
          <p:cNvGrpSpPr/>
          <p:nvPr/>
        </p:nvGrpSpPr>
        <p:grpSpPr>
          <a:xfrm>
            <a:off x="6020434" y="4081614"/>
            <a:ext cx="194945" cy="185420"/>
            <a:chOff x="6020434" y="4081614"/>
            <a:chExt cx="194945" cy="185420"/>
          </a:xfrm>
        </p:grpSpPr>
        <p:sp>
          <p:nvSpPr>
            <p:cNvPr id="28" name="object 28"/>
            <p:cNvSpPr/>
            <p:nvPr/>
          </p:nvSpPr>
          <p:spPr>
            <a:xfrm>
              <a:off x="6026784" y="4087964"/>
              <a:ext cx="182245" cy="172720"/>
            </a:xfrm>
            <a:custGeom>
              <a:avLst/>
              <a:gdLst/>
              <a:ahLst/>
              <a:cxnLst/>
              <a:rect l="l" t="t" r="r" b="b"/>
              <a:pathLst>
                <a:path w="182245" h="172720">
                  <a:moveTo>
                    <a:pt x="182232" y="0"/>
                  </a:moveTo>
                  <a:lnTo>
                    <a:pt x="0" y="0"/>
                  </a:lnTo>
                  <a:lnTo>
                    <a:pt x="0" y="172377"/>
                  </a:lnTo>
                  <a:lnTo>
                    <a:pt x="182232" y="172377"/>
                  </a:lnTo>
                  <a:lnTo>
                    <a:pt x="18223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026784" y="4087964"/>
              <a:ext cx="182245" cy="172720"/>
            </a:xfrm>
            <a:custGeom>
              <a:avLst/>
              <a:gdLst/>
              <a:ahLst/>
              <a:cxnLst/>
              <a:rect l="l" t="t" r="r" b="b"/>
              <a:pathLst>
                <a:path w="182245" h="172720">
                  <a:moveTo>
                    <a:pt x="0" y="172377"/>
                  </a:moveTo>
                  <a:lnTo>
                    <a:pt x="182232" y="172377"/>
                  </a:lnTo>
                  <a:lnTo>
                    <a:pt x="182232" y="0"/>
                  </a:lnTo>
                  <a:lnTo>
                    <a:pt x="0" y="0"/>
                  </a:lnTo>
                  <a:lnTo>
                    <a:pt x="0" y="17237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398767" y="4051553"/>
            <a:ext cx="101917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7655" algn="just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00CC"/>
                </a:solidFill>
                <a:latin typeface="Tahoma"/>
                <a:cs typeface="Tahoma"/>
              </a:rPr>
              <a:t>$ Cost</a:t>
            </a:r>
            <a:r>
              <a:rPr sz="1400" spc="-110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00CC"/>
                </a:solidFill>
                <a:latin typeface="Tahoma"/>
                <a:cs typeface="Tahoma"/>
              </a:rPr>
              <a:t>to  repair</a:t>
            </a:r>
            <a:r>
              <a:rPr sz="1400" spc="-55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00CC"/>
                </a:solidFill>
                <a:latin typeface="Tahoma"/>
                <a:cs typeface="Tahoma"/>
              </a:rPr>
              <a:t>defect  </a:t>
            </a:r>
            <a:r>
              <a:rPr sz="1400" dirty="0">
                <a:solidFill>
                  <a:srgbClr val="0000CC"/>
                </a:solidFill>
                <a:latin typeface="Tahoma"/>
                <a:cs typeface="Tahoma"/>
              </a:rPr>
              <a:t>in </a:t>
            </a:r>
            <a:r>
              <a:rPr sz="1400" spc="-5" dirty="0">
                <a:solidFill>
                  <a:srgbClr val="0000CC"/>
                </a:solidFill>
                <a:latin typeface="Tahoma"/>
                <a:cs typeface="Tahoma"/>
              </a:rPr>
              <a:t>this</a:t>
            </a:r>
            <a:r>
              <a:rPr sz="1400" spc="-75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00CC"/>
                </a:solidFill>
                <a:latin typeface="Tahoma"/>
                <a:cs typeface="Tahoma"/>
              </a:rPr>
              <a:t>phase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155293" y="4362450"/>
            <a:ext cx="44195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3300"/>
                </a:solidFill>
                <a:latin typeface="Tahoma"/>
                <a:cs typeface="Tahoma"/>
              </a:rPr>
              <a:t>$25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016123" y="4191380"/>
            <a:ext cx="5803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3300"/>
                </a:solidFill>
                <a:latin typeface="Tahoma"/>
                <a:cs typeface="Tahoma"/>
              </a:rPr>
              <a:t>$250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408678" y="1510411"/>
            <a:ext cx="9321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FF0000"/>
                </a:solidFill>
                <a:latin typeface="Tahoma"/>
                <a:cs typeface="Tahoma"/>
              </a:rPr>
              <a:t>$14,000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564128" y="3710685"/>
            <a:ext cx="7188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Tahoma"/>
                <a:cs typeface="Tahoma"/>
              </a:rPr>
              <a:t>$1000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165985" y="4295902"/>
            <a:ext cx="5816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3300"/>
                </a:solidFill>
                <a:latin typeface="Tahoma"/>
                <a:cs typeface="Tahoma"/>
              </a:rPr>
              <a:t>$</a:t>
            </a:r>
            <a:r>
              <a:rPr sz="2000" dirty="0">
                <a:solidFill>
                  <a:srgbClr val="FF3300"/>
                </a:solidFill>
                <a:latin typeface="Tahoma"/>
                <a:cs typeface="Tahoma"/>
              </a:rPr>
              <a:t>130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988558" y="5270451"/>
            <a:ext cx="2943225" cy="619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2000" marR="5080" indent="-749935">
              <a:lnSpc>
                <a:spcPct val="144400"/>
              </a:lnSpc>
              <a:spcBef>
                <a:spcPts val="95"/>
              </a:spcBef>
            </a:pPr>
            <a:r>
              <a:rPr sz="1350" i="1" spc="-35" dirty="0">
                <a:solidFill>
                  <a:srgbClr val="0000CC"/>
                </a:solidFill>
                <a:latin typeface="Tahoma"/>
                <a:cs typeface="Tahoma"/>
              </a:rPr>
              <a:t>Source: </a:t>
            </a:r>
            <a:r>
              <a:rPr sz="1350" i="1" spc="-25" dirty="0">
                <a:solidFill>
                  <a:srgbClr val="0000CC"/>
                </a:solidFill>
                <a:latin typeface="Tahoma"/>
                <a:cs typeface="Tahoma"/>
              </a:rPr>
              <a:t>Applied </a:t>
            </a:r>
            <a:r>
              <a:rPr sz="1350" i="1" spc="-35" dirty="0">
                <a:solidFill>
                  <a:srgbClr val="0000CC"/>
                </a:solidFill>
                <a:latin typeface="Tahoma"/>
                <a:cs typeface="Tahoma"/>
              </a:rPr>
              <a:t>Software Measurement,  </a:t>
            </a:r>
            <a:r>
              <a:rPr sz="1350" i="1" spc="-30" dirty="0">
                <a:solidFill>
                  <a:srgbClr val="0000CC"/>
                </a:solidFill>
                <a:latin typeface="Tahoma"/>
                <a:cs typeface="Tahoma"/>
              </a:rPr>
              <a:t>Capers Jones,</a:t>
            </a:r>
            <a:r>
              <a:rPr sz="1350" i="1" spc="-20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1350" i="1" spc="-30" dirty="0">
                <a:solidFill>
                  <a:srgbClr val="0000CC"/>
                </a:solidFill>
                <a:latin typeface="Tahoma"/>
                <a:cs typeface="Tahoma"/>
              </a:rPr>
              <a:t>1996</a:t>
            </a:r>
            <a:endParaRPr sz="13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9442" y="6354267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36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2000" y="1447800"/>
            <a:ext cx="7239000" cy="49345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31530" y="6351219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57BDCC"/>
                </a:solidFill>
                <a:latin typeface="Arial"/>
                <a:cs typeface="Arial"/>
              </a:rPr>
              <a:t>37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3776" y="228600"/>
            <a:ext cx="5170932" cy="1011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4540" y="348437"/>
            <a:ext cx="46037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Lỗi </a:t>
            </a:r>
            <a:r>
              <a:rPr spc="-5" dirty="0"/>
              <a:t>tăng </a:t>
            </a:r>
            <a:r>
              <a:rPr dirty="0"/>
              <a:t>lên </a:t>
            </a:r>
            <a:r>
              <a:rPr spc="-5" dirty="0"/>
              <a:t>khi</a:t>
            </a:r>
            <a:r>
              <a:rPr spc="-50" dirty="0"/>
              <a:t> </a:t>
            </a:r>
            <a:r>
              <a:rPr dirty="0"/>
              <a:t>nào?</a:t>
            </a:r>
          </a:p>
        </p:txBody>
      </p:sp>
      <p:sp>
        <p:nvSpPr>
          <p:cNvPr id="5" name="object 5"/>
          <p:cNvSpPr/>
          <p:nvPr/>
        </p:nvSpPr>
        <p:spPr>
          <a:xfrm>
            <a:off x="457200" y="1219136"/>
            <a:ext cx="7848600" cy="51070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72161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1.5 Tầm </a:t>
            </a:r>
            <a:r>
              <a:rPr dirty="0"/>
              <a:t>quan </a:t>
            </a:r>
            <a:r>
              <a:rPr spc="-5" dirty="0"/>
              <a:t>trọng của kiểm</a:t>
            </a:r>
            <a:r>
              <a:rPr spc="-40" dirty="0"/>
              <a:t> </a:t>
            </a:r>
            <a:r>
              <a:rPr dirty="0"/>
              <a:t>thử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84833"/>
            <a:ext cx="8338820" cy="463550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45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Arial"/>
                <a:cs typeface="Arial"/>
              </a:rPr>
              <a:t>Những người phát triển phần </a:t>
            </a:r>
            <a:r>
              <a:rPr sz="2700" dirty="0">
                <a:latin typeface="Arial"/>
                <a:cs typeface="Arial"/>
              </a:rPr>
              <a:t>mềm cho</a:t>
            </a:r>
            <a:r>
              <a:rPr sz="2700" spc="-2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rằng:</a:t>
            </a:r>
            <a:endParaRPr sz="2700">
              <a:latin typeface="Arial"/>
              <a:cs typeface="Arial"/>
            </a:endParaRPr>
          </a:p>
          <a:p>
            <a:pPr marL="756285" marR="160020" lvl="1" indent="-287020">
              <a:lnSpc>
                <a:spcPct val="100000"/>
              </a:lnSpc>
              <a:spcBef>
                <a:spcPts val="650"/>
              </a:spcBef>
              <a:buChar char="–"/>
              <a:tabLst>
                <a:tab pos="756920" algn="l"/>
              </a:tabLst>
            </a:pPr>
            <a:r>
              <a:rPr sz="2700" dirty="0">
                <a:latin typeface="Arial"/>
                <a:cs typeface="Arial"/>
              </a:rPr>
              <a:t>Kiểm thử chỉ </a:t>
            </a:r>
            <a:r>
              <a:rPr sz="2700" spc="-5" dirty="0">
                <a:latin typeface="Arial"/>
                <a:cs typeface="Arial"/>
              </a:rPr>
              <a:t>để chứng </a:t>
            </a:r>
            <a:r>
              <a:rPr sz="2700" spc="-10" dirty="0">
                <a:latin typeface="Arial"/>
                <a:cs typeface="Arial"/>
              </a:rPr>
              <a:t>minh </a:t>
            </a:r>
            <a:r>
              <a:rPr sz="2700" spc="-5" dirty="0">
                <a:latin typeface="Arial"/>
                <a:cs typeface="Arial"/>
              </a:rPr>
              <a:t>chương </a:t>
            </a:r>
            <a:r>
              <a:rPr sz="2700" spc="20" dirty="0">
                <a:latin typeface="Arial"/>
                <a:cs typeface="Arial"/>
              </a:rPr>
              <a:t>trình </a:t>
            </a:r>
            <a:r>
              <a:rPr sz="2700" dirty="0">
                <a:latin typeface="Arial"/>
                <a:cs typeface="Arial"/>
              </a:rPr>
              <a:t>không  có</a:t>
            </a:r>
            <a:r>
              <a:rPr sz="2700" spc="-5" dirty="0">
                <a:latin typeface="Arial"/>
                <a:cs typeface="Arial"/>
              </a:rPr>
              <a:t> lỗi</a:t>
            </a:r>
            <a:endParaRPr sz="27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50"/>
              </a:spcBef>
              <a:buChar char="–"/>
              <a:tabLst>
                <a:tab pos="756920" algn="l"/>
              </a:tabLst>
            </a:pPr>
            <a:r>
              <a:rPr sz="2700" dirty="0">
                <a:latin typeface="Arial"/>
                <a:cs typeface="Arial"/>
              </a:rPr>
              <a:t>Mục </a:t>
            </a:r>
            <a:r>
              <a:rPr sz="2700" spc="-5" dirty="0">
                <a:latin typeface="Arial"/>
                <a:cs typeface="Arial"/>
              </a:rPr>
              <a:t>đích </a:t>
            </a:r>
            <a:r>
              <a:rPr sz="2700" dirty="0">
                <a:latin typeface="Arial"/>
                <a:cs typeface="Arial"/>
              </a:rPr>
              <a:t>của kiểm thử </a:t>
            </a:r>
            <a:r>
              <a:rPr sz="2700" spc="-5" dirty="0">
                <a:latin typeface="Arial"/>
                <a:cs typeface="Arial"/>
              </a:rPr>
              <a:t>là </a:t>
            </a:r>
            <a:r>
              <a:rPr sz="2700" dirty="0">
                <a:latin typeface="Arial"/>
                <a:cs typeface="Arial"/>
              </a:rPr>
              <a:t>chỉ ra rằng </a:t>
            </a:r>
            <a:r>
              <a:rPr sz="2700" spc="-5" dirty="0">
                <a:latin typeface="Arial"/>
                <a:cs typeface="Arial"/>
              </a:rPr>
              <a:t>chương  </a:t>
            </a:r>
            <a:r>
              <a:rPr sz="2700" spc="20" dirty="0">
                <a:latin typeface="Arial"/>
                <a:cs typeface="Arial"/>
              </a:rPr>
              <a:t>trình </a:t>
            </a:r>
            <a:r>
              <a:rPr sz="2700" spc="-5" dirty="0">
                <a:latin typeface="Arial"/>
                <a:cs typeface="Arial"/>
              </a:rPr>
              <a:t>đã </a:t>
            </a:r>
            <a:r>
              <a:rPr sz="2700" dirty="0">
                <a:latin typeface="Arial"/>
                <a:cs typeface="Arial"/>
              </a:rPr>
              <a:t>thực </a:t>
            </a:r>
            <a:r>
              <a:rPr sz="2700" spc="-5" dirty="0">
                <a:latin typeface="Arial"/>
                <a:cs typeface="Arial"/>
              </a:rPr>
              <a:t>hiện đúng </a:t>
            </a:r>
            <a:r>
              <a:rPr sz="2700" dirty="0">
                <a:latin typeface="Arial"/>
                <a:cs typeface="Arial"/>
              </a:rPr>
              <a:t>các chức </a:t>
            </a:r>
            <a:r>
              <a:rPr sz="2700" spc="-5" dirty="0">
                <a:latin typeface="Arial"/>
                <a:cs typeface="Arial"/>
              </a:rPr>
              <a:t>năng đã đưa</a:t>
            </a:r>
            <a:r>
              <a:rPr sz="2700" spc="-7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ra.</a:t>
            </a:r>
            <a:endParaRPr sz="2700">
              <a:latin typeface="Arial"/>
              <a:cs typeface="Arial"/>
            </a:endParaRPr>
          </a:p>
          <a:p>
            <a:pPr marL="756285" marR="12065" lvl="1" indent="-287020">
              <a:lnSpc>
                <a:spcPct val="100000"/>
              </a:lnSpc>
              <a:spcBef>
                <a:spcPts val="650"/>
              </a:spcBef>
              <a:buChar char="–"/>
              <a:tabLst>
                <a:tab pos="756920" algn="l"/>
              </a:tabLst>
            </a:pPr>
            <a:r>
              <a:rPr sz="2700" dirty="0">
                <a:latin typeface="Arial"/>
                <a:cs typeface="Arial"/>
              </a:rPr>
              <a:t>Kiểm thử </a:t>
            </a:r>
            <a:r>
              <a:rPr sz="2700" spc="-5" dirty="0">
                <a:latin typeface="Arial"/>
                <a:cs typeface="Arial"/>
              </a:rPr>
              <a:t>là quy </a:t>
            </a:r>
            <a:r>
              <a:rPr sz="2700" spc="20" dirty="0">
                <a:latin typeface="Arial"/>
                <a:cs typeface="Arial"/>
              </a:rPr>
              <a:t>trình </a:t>
            </a:r>
            <a:r>
              <a:rPr sz="2700" dirty="0">
                <a:latin typeface="Arial"/>
                <a:cs typeface="Arial"/>
              </a:rPr>
              <a:t>thực </a:t>
            </a:r>
            <a:r>
              <a:rPr sz="2700" spc="-10" dirty="0">
                <a:latin typeface="Arial"/>
                <a:cs typeface="Arial"/>
              </a:rPr>
              <a:t>hiện </a:t>
            </a:r>
            <a:r>
              <a:rPr sz="2700" spc="-5" dirty="0">
                <a:latin typeface="Arial"/>
                <a:cs typeface="Arial"/>
              </a:rPr>
              <a:t>để </a:t>
            </a:r>
            <a:r>
              <a:rPr sz="2700" dirty="0">
                <a:latin typeface="Arial"/>
                <a:cs typeface="Arial"/>
              </a:rPr>
              <a:t>chứng tỏ  chương </a:t>
            </a:r>
            <a:r>
              <a:rPr sz="2700" spc="20" dirty="0">
                <a:latin typeface="Arial"/>
                <a:cs typeface="Arial"/>
              </a:rPr>
              <a:t>trình </a:t>
            </a:r>
            <a:r>
              <a:rPr sz="2700" spc="-5" dirty="0">
                <a:latin typeface="Arial"/>
                <a:cs typeface="Arial"/>
              </a:rPr>
              <a:t>đã làm được </a:t>
            </a:r>
            <a:r>
              <a:rPr sz="2700" dirty="0">
                <a:latin typeface="Arial"/>
                <a:cs typeface="Arial"/>
              </a:rPr>
              <a:t>các chức </a:t>
            </a:r>
            <a:r>
              <a:rPr sz="2700" spc="-5" dirty="0">
                <a:latin typeface="Arial"/>
                <a:cs typeface="Arial"/>
              </a:rPr>
              <a:t>năng </a:t>
            </a:r>
            <a:r>
              <a:rPr sz="2700" dirty="0">
                <a:latin typeface="Arial"/>
                <a:cs typeface="Arial"/>
              </a:rPr>
              <a:t>cần</a:t>
            </a:r>
            <a:r>
              <a:rPr sz="2700" spc="-8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có.</a:t>
            </a:r>
            <a:endParaRPr sz="27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Arial"/>
                <a:cs typeface="Arial"/>
              </a:rPr>
              <a:t>Những </a:t>
            </a:r>
            <a:r>
              <a:rPr sz="2700" dirty="0">
                <a:latin typeface="Arial"/>
                <a:cs typeface="Arial"/>
              </a:rPr>
              <a:t>ý kiến trên về kiểm thử </a:t>
            </a:r>
            <a:r>
              <a:rPr sz="2700" spc="-5" dirty="0">
                <a:latin typeface="Arial"/>
                <a:cs typeface="Arial"/>
              </a:rPr>
              <a:t>đã đầy</a:t>
            </a:r>
            <a:r>
              <a:rPr sz="2700" spc="-4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đủ?</a:t>
            </a:r>
            <a:endParaRPr sz="2700">
              <a:latin typeface="Arial"/>
              <a:cs typeface="Arial"/>
            </a:endParaRPr>
          </a:p>
          <a:p>
            <a:pPr marL="756285" marR="80645" lvl="1" indent="-287020">
              <a:lnSpc>
                <a:spcPct val="100000"/>
              </a:lnSpc>
              <a:spcBef>
                <a:spcPts val="650"/>
              </a:spcBef>
              <a:buChar char="–"/>
              <a:tabLst>
                <a:tab pos="756920" algn="l"/>
              </a:tabLst>
            </a:pPr>
            <a:r>
              <a:rPr sz="2700" dirty="0">
                <a:latin typeface="Arial"/>
                <a:cs typeface="Arial"/>
              </a:rPr>
              <a:t>Kiểm thử còn </a:t>
            </a:r>
            <a:r>
              <a:rPr sz="2700" spc="-5" dirty="0">
                <a:latin typeface="Arial"/>
                <a:cs typeface="Arial"/>
              </a:rPr>
              <a:t>để </a:t>
            </a:r>
            <a:r>
              <a:rPr sz="2700" spc="35" dirty="0">
                <a:latin typeface="Arial"/>
                <a:cs typeface="Arial"/>
              </a:rPr>
              <a:t>tìm </a:t>
            </a:r>
            <a:r>
              <a:rPr sz="2700" dirty="0">
                <a:latin typeface="Arial"/>
                <a:cs typeface="Arial"/>
              </a:rPr>
              <a:t>ra </a:t>
            </a:r>
            <a:r>
              <a:rPr sz="2700" spc="-5" dirty="0">
                <a:latin typeface="Arial"/>
                <a:cs typeface="Arial"/>
              </a:rPr>
              <a:t>lỗi </a:t>
            </a:r>
            <a:r>
              <a:rPr sz="2700" dirty="0">
                <a:latin typeface="Arial"/>
                <a:cs typeface="Arial"/>
              </a:rPr>
              <a:t>và sửa chữa các </a:t>
            </a:r>
            <a:r>
              <a:rPr sz="2700" spc="-5" dirty="0">
                <a:latin typeface="Arial"/>
                <a:cs typeface="Arial"/>
              </a:rPr>
              <a:t>lỗi</a:t>
            </a:r>
            <a:r>
              <a:rPr sz="2700" spc="-10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đó  nhằm tăng độ </a:t>
            </a:r>
            <a:r>
              <a:rPr sz="2700" dirty="0">
                <a:latin typeface="Arial"/>
                <a:cs typeface="Arial"/>
              </a:rPr>
              <a:t>tin cậy cho </a:t>
            </a:r>
            <a:r>
              <a:rPr sz="2700" spc="-5" dirty="0">
                <a:latin typeface="Arial"/>
                <a:cs typeface="Arial"/>
              </a:rPr>
              <a:t>phần</a:t>
            </a:r>
            <a:r>
              <a:rPr sz="2700" spc="-4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mềm.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89442" y="6354267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38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363728"/>
            <a:ext cx="72161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1.5 Tầm </a:t>
            </a:r>
            <a:r>
              <a:rPr dirty="0"/>
              <a:t>quan </a:t>
            </a:r>
            <a:r>
              <a:rPr spc="-5" dirty="0"/>
              <a:t>trọng của kiểm</a:t>
            </a:r>
            <a:r>
              <a:rPr spc="-35" dirty="0"/>
              <a:t> </a:t>
            </a:r>
            <a:r>
              <a:rPr dirty="0"/>
              <a:t>thử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866901"/>
            <a:ext cx="8670290" cy="536702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Tại sao cần thực </a:t>
            </a:r>
            <a:r>
              <a:rPr sz="2400" spc="-5" dirty="0">
                <a:latin typeface="Arial"/>
                <a:cs typeface="Arial"/>
              </a:rPr>
              <a:t>hiện </a:t>
            </a:r>
            <a:r>
              <a:rPr sz="2400" dirty="0">
                <a:latin typeface="Arial"/>
                <a:cs typeface="Arial"/>
              </a:rPr>
              <a:t>kiểm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thử?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Để </a:t>
            </a:r>
            <a:r>
              <a:rPr sz="2400" spc="-10" dirty="0">
                <a:latin typeface="Arial"/>
                <a:cs typeface="Arial"/>
              </a:rPr>
              <a:t>xem xét </a:t>
            </a:r>
            <a:r>
              <a:rPr sz="2400" dirty="0">
                <a:latin typeface="Arial"/>
                <a:cs typeface="Arial"/>
              </a:rPr>
              <a:t>chất </a:t>
            </a:r>
            <a:r>
              <a:rPr sz="2400" spc="-5" dirty="0">
                <a:latin typeface="Arial"/>
                <a:cs typeface="Arial"/>
              </a:rPr>
              <a:t>lượng </a:t>
            </a:r>
            <a:r>
              <a:rPr sz="2400" dirty="0">
                <a:latin typeface="Arial"/>
                <a:cs typeface="Arial"/>
              </a:rPr>
              <a:t>sản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phẩm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Để phát hiện </a:t>
            </a:r>
            <a:r>
              <a:rPr sz="2400" dirty="0">
                <a:latin typeface="Arial"/>
                <a:cs typeface="Arial"/>
              </a:rPr>
              <a:t>ra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lỗi</a:t>
            </a:r>
            <a:endParaRPr sz="2400">
              <a:latin typeface="Arial"/>
              <a:cs typeface="Arial"/>
            </a:endParaRPr>
          </a:p>
          <a:p>
            <a:pPr marL="355600" marR="301625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Ví </a:t>
            </a:r>
            <a:r>
              <a:rPr sz="2400" spc="-5" dirty="0">
                <a:latin typeface="Arial"/>
                <a:cs typeface="Arial"/>
              </a:rPr>
              <a:t>dụ: Khách hàng </a:t>
            </a:r>
            <a:r>
              <a:rPr sz="2400" dirty="0">
                <a:latin typeface="Arial"/>
                <a:cs typeface="Arial"/>
              </a:rPr>
              <a:t>có thể rút tiền ở máy ATM </a:t>
            </a:r>
            <a:r>
              <a:rPr sz="2400" spc="-5" dirty="0">
                <a:latin typeface="Arial"/>
                <a:cs typeface="Arial"/>
              </a:rPr>
              <a:t>với </a:t>
            </a:r>
            <a:r>
              <a:rPr sz="2400" dirty="0">
                <a:latin typeface="Arial"/>
                <a:cs typeface="Arial"/>
              </a:rPr>
              <a:t>số </a:t>
            </a:r>
            <a:r>
              <a:rPr sz="2400" spc="-5" dirty="0">
                <a:latin typeface="Arial"/>
                <a:cs typeface="Arial"/>
              </a:rPr>
              <a:t>tiền tối  đa là 250$/1 giao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dịch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Người </a:t>
            </a:r>
            <a:r>
              <a:rPr sz="2400" dirty="0">
                <a:latin typeface="Arial"/>
                <a:cs typeface="Arial"/>
              </a:rPr>
              <a:t>kiểm thử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1:</a:t>
            </a:r>
            <a:endParaRPr sz="2400">
              <a:latin typeface="Arial"/>
              <a:cs typeface="Arial"/>
            </a:endParaRPr>
          </a:p>
          <a:p>
            <a:pPr marL="756285" marR="208279" lvl="1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Thử </a:t>
            </a:r>
            <a:r>
              <a:rPr sz="2400" dirty="0">
                <a:latin typeface="Arial"/>
                <a:cs typeface="Arial"/>
              </a:rPr>
              <a:t>3 </a:t>
            </a:r>
            <a:r>
              <a:rPr sz="2400" spc="-5" dirty="0">
                <a:latin typeface="Arial"/>
                <a:cs typeface="Arial"/>
              </a:rPr>
              <a:t>lần </a:t>
            </a:r>
            <a:r>
              <a:rPr sz="2400" dirty="0">
                <a:latin typeface="Arial"/>
                <a:cs typeface="Arial"/>
              </a:rPr>
              <a:t>với 3 yêu </a:t>
            </a:r>
            <a:r>
              <a:rPr sz="2400" spc="-5" dirty="0">
                <a:latin typeface="Arial"/>
                <a:cs typeface="Arial"/>
              </a:rPr>
              <a:t>cầu: 50$, 150$, 250$ </a:t>
            </a:r>
            <a:r>
              <a:rPr sz="2400" dirty="0">
                <a:latin typeface="Arial"/>
                <a:cs typeface="Arial"/>
              </a:rPr>
              <a:t>thấy máy </a:t>
            </a:r>
            <a:r>
              <a:rPr sz="2400" spc="-5" dirty="0">
                <a:latin typeface="Arial"/>
                <a:cs typeface="Arial"/>
              </a:rPr>
              <a:t>đều  nhả </a:t>
            </a:r>
            <a:r>
              <a:rPr sz="2400" dirty="0">
                <a:latin typeface="Arial"/>
                <a:cs typeface="Arial"/>
              </a:rPr>
              <a:t>ra số </a:t>
            </a:r>
            <a:r>
              <a:rPr sz="2400" spc="-5" dirty="0">
                <a:latin typeface="Arial"/>
                <a:cs typeface="Arial"/>
              </a:rPr>
              <a:t>tiền </a:t>
            </a:r>
            <a:r>
              <a:rPr sz="2400" dirty="0">
                <a:latin typeface="Arial"/>
                <a:cs typeface="Arial"/>
              </a:rPr>
              <a:t>chính </a:t>
            </a:r>
            <a:r>
              <a:rPr sz="2400" spc="-10" dirty="0">
                <a:latin typeface="Arial"/>
                <a:cs typeface="Arial"/>
              </a:rPr>
              <a:t>xác, </a:t>
            </a:r>
            <a:r>
              <a:rPr sz="2400" dirty="0">
                <a:latin typeface="Arial"/>
                <a:cs typeface="Arial"/>
              </a:rPr>
              <a:t>kết </a:t>
            </a:r>
            <a:r>
              <a:rPr sz="2400" spc="-5" dirty="0">
                <a:latin typeface="Arial"/>
                <a:cs typeface="Arial"/>
              </a:rPr>
              <a:t>luận </a:t>
            </a:r>
            <a:r>
              <a:rPr sz="2400" dirty="0">
                <a:latin typeface="Arial"/>
                <a:cs typeface="Arial"/>
              </a:rPr>
              <a:t>chức </a:t>
            </a:r>
            <a:r>
              <a:rPr sz="2400" spc="-5" dirty="0">
                <a:latin typeface="Arial"/>
                <a:cs typeface="Arial"/>
              </a:rPr>
              <a:t>năng </a:t>
            </a:r>
            <a:r>
              <a:rPr sz="2400" dirty="0">
                <a:latin typeface="Arial"/>
                <a:cs typeface="Arial"/>
              </a:rPr>
              <a:t>rút tiền </a:t>
            </a:r>
            <a:r>
              <a:rPr sz="2400" spc="-5" dirty="0">
                <a:latin typeface="Arial"/>
                <a:cs typeface="Arial"/>
              </a:rPr>
              <a:t>hoạt  động đúng </a:t>
            </a:r>
            <a:r>
              <a:rPr sz="2400" dirty="0">
                <a:latin typeface="Arial"/>
                <a:cs typeface="Arial"/>
              </a:rPr>
              <a:t>yêu cầu của khách </a:t>
            </a:r>
            <a:r>
              <a:rPr sz="2400" spc="-5" dirty="0">
                <a:latin typeface="Arial"/>
                <a:cs typeface="Arial"/>
              </a:rPr>
              <a:t>hàng là </a:t>
            </a:r>
            <a:r>
              <a:rPr sz="2400" dirty="0">
                <a:latin typeface="Arial"/>
                <a:cs typeface="Arial"/>
              </a:rPr>
              <a:t>yêu cầu rút </a:t>
            </a:r>
            <a:r>
              <a:rPr sz="2400" spc="-5" dirty="0">
                <a:latin typeface="Arial"/>
                <a:cs typeface="Arial"/>
              </a:rPr>
              <a:t>ra bao  nhiêu đều </a:t>
            </a:r>
            <a:r>
              <a:rPr sz="2400" dirty="0">
                <a:latin typeface="Arial"/>
                <a:cs typeface="Arial"/>
              </a:rPr>
              <a:t>trả về </a:t>
            </a:r>
            <a:r>
              <a:rPr sz="2400" spc="-5" dirty="0">
                <a:latin typeface="Arial"/>
                <a:cs typeface="Arial"/>
              </a:rPr>
              <a:t>đúng bây nhiêu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tiền.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Người </a:t>
            </a:r>
            <a:r>
              <a:rPr sz="2400" dirty="0">
                <a:latin typeface="Arial"/>
                <a:cs typeface="Arial"/>
              </a:rPr>
              <a:t>kiểm thử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2:</a:t>
            </a:r>
            <a:endParaRPr sz="24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Yêu </a:t>
            </a:r>
            <a:r>
              <a:rPr sz="2400" dirty="0">
                <a:latin typeface="Arial"/>
                <a:cs typeface="Arial"/>
              </a:rPr>
              <a:t>cầu số tiền </a:t>
            </a:r>
            <a:r>
              <a:rPr sz="2400" spc="-5" dirty="0">
                <a:latin typeface="Arial"/>
                <a:cs typeface="Arial"/>
              </a:rPr>
              <a:t>là 300$, </a:t>
            </a:r>
            <a:r>
              <a:rPr sz="2400" dirty="0">
                <a:latin typeface="Arial"/>
                <a:cs typeface="Arial"/>
              </a:rPr>
              <a:t>máy vẫn </a:t>
            </a:r>
            <a:r>
              <a:rPr sz="2400" spc="-5" dirty="0">
                <a:latin typeface="Arial"/>
                <a:cs typeface="Arial"/>
              </a:rPr>
              <a:t>nhả </a:t>
            </a:r>
            <a:r>
              <a:rPr sz="2400" dirty="0">
                <a:latin typeface="Arial"/>
                <a:cs typeface="Arial"/>
              </a:rPr>
              <a:t>ra </a:t>
            </a:r>
            <a:r>
              <a:rPr sz="2400" spc="-5" dirty="0">
                <a:latin typeface="Arial"/>
                <a:cs typeface="Arial"/>
              </a:rPr>
              <a:t>đúng 300$ </a:t>
            </a:r>
            <a:r>
              <a:rPr sz="2400" dirty="0">
                <a:latin typeface="Arial"/>
                <a:cs typeface="Arial"/>
              </a:rPr>
              <a:t>mà ko  </a:t>
            </a:r>
            <a:r>
              <a:rPr sz="2400" spc="-5" dirty="0">
                <a:latin typeface="Arial"/>
                <a:cs typeface="Arial"/>
              </a:rPr>
              <a:t>đưa </a:t>
            </a:r>
            <a:r>
              <a:rPr sz="2400" dirty="0">
                <a:latin typeface="Arial"/>
                <a:cs typeface="Arial"/>
              </a:rPr>
              <a:t>ra </a:t>
            </a:r>
            <a:r>
              <a:rPr sz="2400" spc="-5" dirty="0">
                <a:latin typeface="Arial"/>
                <a:cs typeface="Arial"/>
              </a:rPr>
              <a:t>thông báo </a:t>
            </a:r>
            <a:r>
              <a:rPr sz="2400" dirty="0">
                <a:latin typeface="Arial"/>
                <a:cs typeface="Arial"/>
              </a:rPr>
              <a:t>số tiền rút </a:t>
            </a:r>
            <a:r>
              <a:rPr sz="2400" spc="-5" dirty="0">
                <a:latin typeface="Arial"/>
                <a:cs typeface="Arial"/>
              </a:rPr>
              <a:t>bị quá hạn, như </a:t>
            </a:r>
            <a:r>
              <a:rPr sz="2400" dirty="0">
                <a:latin typeface="Arial"/>
                <a:cs typeface="Arial"/>
              </a:rPr>
              <a:t>vậy </a:t>
            </a:r>
            <a:r>
              <a:rPr sz="2400" spc="-5" dirty="0">
                <a:latin typeface="Arial"/>
                <a:cs typeface="Arial"/>
              </a:rPr>
              <a:t>là </a:t>
            </a:r>
            <a:r>
              <a:rPr sz="2400" dirty="0">
                <a:latin typeface="Arial"/>
                <a:cs typeface="Arial"/>
              </a:rPr>
              <a:t>có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lỗi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5156" y="6207963"/>
            <a:ext cx="50349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mà </a:t>
            </a:r>
            <a:r>
              <a:rPr sz="2400" spc="-5" dirty="0">
                <a:latin typeface="Arial"/>
                <a:cs typeface="Arial"/>
              </a:rPr>
              <a:t>người </a:t>
            </a:r>
            <a:r>
              <a:rPr sz="2400" dirty="0">
                <a:latin typeface="Arial"/>
                <a:cs typeface="Arial"/>
              </a:rPr>
              <a:t>kiểm thử 1 ko </a:t>
            </a:r>
            <a:r>
              <a:rPr sz="2400" spc="30" dirty="0">
                <a:latin typeface="Arial"/>
                <a:cs typeface="Arial"/>
              </a:rPr>
              <a:t>tìm </a:t>
            </a:r>
            <a:r>
              <a:rPr sz="2400" dirty="0">
                <a:latin typeface="Arial"/>
                <a:cs typeface="Arial"/>
              </a:rPr>
              <a:t>ra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được.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89442" y="6354267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39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3482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1.1.1 Phần</a:t>
            </a:r>
            <a:r>
              <a:rPr spc="-60" dirty="0"/>
              <a:t> </a:t>
            </a:r>
            <a:r>
              <a:rPr spc="-5" dirty="0"/>
              <a:t>mềm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64042" y="6366249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4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67802"/>
            <a:ext cx="7933690" cy="382079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spc="-5" dirty="0">
                <a:latin typeface="Arial"/>
                <a:cs typeface="Arial"/>
              </a:rPr>
              <a:t>Đặc </a:t>
            </a:r>
            <a:r>
              <a:rPr sz="3000" b="1" dirty="0">
                <a:latin typeface="Arial"/>
                <a:cs typeface="Arial"/>
              </a:rPr>
              <a:t>trưng </a:t>
            </a:r>
            <a:r>
              <a:rPr sz="3000" b="1" spc="-5" dirty="0">
                <a:latin typeface="Arial"/>
                <a:cs typeface="Arial"/>
              </a:rPr>
              <a:t>của </a:t>
            </a:r>
            <a:r>
              <a:rPr sz="3000" b="1" dirty="0">
                <a:latin typeface="Arial"/>
                <a:cs typeface="Arial"/>
              </a:rPr>
              <a:t>phần</a:t>
            </a:r>
            <a:r>
              <a:rPr sz="3000" b="1" spc="-5" dirty="0">
                <a:latin typeface="Arial"/>
                <a:cs typeface="Arial"/>
              </a:rPr>
              <a:t> mềm:</a:t>
            </a:r>
            <a:endParaRPr sz="3000">
              <a:latin typeface="Arial"/>
              <a:cs typeface="Arial"/>
            </a:endParaRPr>
          </a:p>
          <a:p>
            <a:pPr marL="756285" marR="507365" lvl="1" indent="-287020">
              <a:lnSpc>
                <a:spcPct val="100000"/>
              </a:lnSpc>
              <a:spcBef>
                <a:spcPts val="68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Phần mềm được thiết kế, chế tạo </a:t>
            </a:r>
            <a:r>
              <a:rPr sz="2800" spc="-10" dirty="0">
                <a:latin typeface="Arial"/>
                <a:cs typeface="Arial"/>
              </a:rPr>
              <a:t>như </a:t>
            </a:r>
            <a:r>
              <a:rPr sz="2800" spc="-5" dirty="0">
                <a:latin typeface="Arial"/>
                <a:cs typeface="Arial"/>
              </a:rPr>
              <a:t>các  loại sản phẩm công nghiệp khác, </a:t>
            </a:r>
            <a:r>
              <a:rPr sz="2800" spc="-10" dirty="0">
                <a:latin typeface="Arial"/>
                <a:cs typeface="Arial"/>
              </a:rPr>
              <a:t>nhưng  </a:t>
            </a:r>
            <a:r>
              <a:rPr sz="2800" b="1" spc="-10" dirty="0">
                <a:latin typeface="Arial"/>
                <a:cs typeface="Arial"/>
              </a:rPr>
              <a:t>không </a:t>
            </a:r>
            <a:r>
              <a:rPr sz="2800" b="1" spc="-5" dirty="0">
                <a:latin typeface="Arial"/>
                <a:cs typeface="Arial"/>
              </a:rPr>
              <a:t>được định hình</a:t>
            </a:r>
            <a:r>
              <a:rPr sz="2800" b="1" spc="4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trước</a:t>
            </a:r>
            <a:endParaRPr sz="28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Quá </a:t>
            </a:r>
            <a:r>
              <a:rPr sz="2800" spc="25" dirty="0">
                <a:latin typeface="Arial"/>
                <a:cs typeface="Arial"/>
              </a:rPr>
              <a:t>trình </a:t>
            </a:r>
            <a:r>
              <a:rPr sz="2800" spc="-5" dirty="0">
                <a:latin typeface="Arial"/>
                <a:cs typeface="Arial"/>
              </a:rPr>
              <a:t>phát triển phần mềm quyết </a:t>
            </a:r>
            <a:r>
              <a:rPr sz="2800" spc="-10" dirty="0">
                <a:latin typeface="Arial"/>
                <a:cs typeface="Arial"/>
              </a:rPr>
              <a:t>định </a:t>
            </a:r>
            <a:r>
              <a:rPr sz="2800" spc="-5" dirty="0">
                <a:latin typeface="Arial"/>
                <a:cs typeface="Arial"/>
              </a:rPr>
              <a:t>giá  thành và chất lượng của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nó</a:t>
            </a:r>
            <a:endParaRPr sz="2800">
              <a:latin typeface="Arial"/>
              <a:cs typeface="Arial"/>
            </a:endParaRPr>
          </a:p>
          <a:p>
            <a:pPr marL="756285" marR="463550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10" dirty="0">
                <a:latin typeface="Arial"/>
                <a:cs typeface="Arial"/>
              </a:rPr>
              <a:t>Các </a:t>
            </a:r>
            <a:r>
              <a:rPr sz="2800" spc="-5" dirty="0">
                <a:latin typeface="Arial"/>
                <a:cs typeface="Arial"/>
              </a:rPr>
              <a:t>phần mềm </a:t>
            </a:r>
            <a:r>
              <a:rPr sz="2800" dirty="0">
                <a:latin typeface="Arial"/>
                <a:cs typeface="Arial"/>
              </a:rPr>
              <a:t>chỉ </a:t>
            </a:r>
            <a:r>
              <a:rPr sz="2800" spc="-5" dirty="0">
                <a:latin typeface="Arial"/>
                <a:cs typeface="Arial"/>
              </a:rPr>
              <a:t>thực sự được </a:t>
            </a:r>
            <a:r>
              <a:rPr sz="2800" spc="35" dirty="0">
                <a:latin typeface="Arial"/>
                <a:cs typeface="Arial"/>
              </a:rPr>
              <a:t>tìm </a:t>
            </a:r>
            <a:r>
              <a:rPr sz="2800" spc="-5" dirty="0">
                <a:latin typeface="Arial"/>
                <a:cs typeface="Arial"/>
              </a:rPr>
              <a:t>ra lỗi  trong pha phát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triển.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5175" y="228600"/>
            <a:ext cx="4079875" cy="1012190"/>
            <a:chOff x="265175" y="228600"/>
            <a:chExt cx="4079875" cy="1012190"/>
          </a:xfrm>
        </p:grpSpPr>
        <p:sp>
          <p:nvSpPr>
            <p:cNvPr id="3" name="object 3"/>
            <p:cNvSpPr/>
            <p:nvPr/>
          </p:nvSpPr>
          <p:spPr>
            <a:xfrm>
              <a:off x="265175" y="228600"/>
              <a:ext cx="1286256" cy="10119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77467" y="228600"/>
              <a:ext cx="1210056" cy="10119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15084" y="228600"/>
              <a:ext cx="1642871" cy="10119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82468" y="228600"/>
              <a:ext cx="1362456" cy="101193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348437"/>
            <a:ext cx="35064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Vai trò </a:t>
            </a:r>
            <a:r>
              <a:rPr spc="-5" dirty="0"/>
              <a:t>kiểm</a:t>
            </a:r>
            <a:r>
              <a:rPr spc="-100" dirty="0"/>
              <a:t> </a:t>
            </a:r>
            <a:r>
              <a:rPr dirty="0"/>
              <a:t>thử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7505" marR="6350" indent="-342900">
              <a:lnSpc>
                <a:spcPct val="120000"/>
              </a:lnSpc>
              <a:spcBef>
                <a:spcPts val="100"/>
              </a:spcBef>
              <a:buChar char="•"/>
              <a:tabLst>
                <a:tab pos="356870" algn="l"/>
                <a:tab pos="357505" algn="l"/>
                <a:tab pos="1099820" algn="l"/>
                <a:tab pos="1737995" algn="l"/>
                <a:tab pos="2734945" algn="l"/>
                <a:tab pos="3500120" algn="l"/>
                <a:tab pos="4561205" algn="l"/>
                <a:tab pos="5472430" algn="l"/>
                <a:tab pos="6280785" algn="l"/>
                <a:tab pos="7234555" algn="l"/>
              </a:tabLst>
            </a:pPr>
            <a:r>
              <a:rPr spc="-5" dirty="0"/>
              <a:t>V</a:t>
            </a:r>
            <a:r>
              <a:rPr spc="-15" dirty="0"/>
              <a:t>a</a:t>
            </a:r>
            <a:r>
              <a:rPr spc="-5" dirty="0"/>
              <a:t>i</a:t>
            </a:r>
            <a:r>
              <a:rPr dirty="0"/>
              <a:t>	t</a:t>
            </a:r>
            <a:r>
              <a:rPr spc="-10" dirty="0"/>
              <a:t>r</a:t>
            </a:r>
            <a:r>
              <a:rPr dirty="0"/>
              <a:t>ò	kiểm	thử	</a:t>
            </a:r>
            <a:r>
              <a:rPr spc="-5" dirty="0"/>
              <a:t>trong</a:t>
            </a:r>
            <a:r>
              <a:rPr dirty="0"/>
              <a:t>	suốt	</a:t>
            </a:r>
            <a:r>
              <a:rPr spc="-5" dirty="0"/>
              <a:t>quy</a:t>
            </a:r>
            <a:r>
              <a:rPr dirty="0"/>
              <a:t>	</a:t>
            </a:r>
            <a:r>
              <a:rPr spc="25" dirty="0"/>
              <a:t>trình</a:t>
            </a:r>
            <a:r>
              <a:rPr dirty="0"/>
              <a:t>	sống  của </a:t>
            </a:r>
            <a:r>
              <a:rPr spc="-5" dirty="0"/>
              <a:t>phần</a:t>
            </a:r>
            <a:r>
              <a:rPr spc="-30" dirty="0"/>
              <a:t> </a:t>
            </a:r>
            <a:r>
              <a:rPr dirty="0"/>
              <a:t>mềm</a:t>
            </a:r>
          </a:p>
          <a:p>
            <a:pPr marL="758190" lvl="1" indent="-287020">
              <a:lnSpc>
                <a:spcPct val="100000"/>
              </a:lnSpc>
              <a:spcBef>
                <a:spcPts val="1375"/>
              </a:spcBef>
              <a:buChar char="–"/>
              <a:tabLst>
                <a:tab pos="758825" algn="l"/>
              </a:tabLst>
            </a:pPr>
            <a:r>
              <a:rPr sz="2800" spc="-5" dirty="0">
                <a:latin typeface="Arial"/>
                <a:cs typeface="Arial"/>
              </a:rPr>
              <a:t>Kiểm thử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không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tồn tại độc</a:t>
            </a:r>
            <a:r>
              <a:rPr sz="2800" spc="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lập</a:t>
            </a:r>
            <a:r>
              <a:rPr sz="2800" spc="-5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758190" marR="5080" lvl="1" indent="-287020">
              <a:lnSpc>
                <a:spcPct val="120100"/>
              </a:lnSpc>
              <a:spcBef>
                <a:spcPts val="670"/>
              </a:spcBef>
              <a:buChar char="–"/>
              <a:tabLst>
                <a:tab pos="758825" algn="l"/>
              </a:tabLst>
            </a:pPr>
            <a:r>
              <a:rPr sz="2800" spc="-10" dirty="0">
                <a:latin typeface="Arial"/>
                <a:cs typeface="Arial"/>
              </a:rPr>
              <a:t>Các </a:t>
            </a:r>
            <a:r>
              <a:rPr sz="2800" dirty="0">
                <a:latin typeface="Arial"/>
                <a:cs typeface="Arial"/>
              </a:rPr>
              <a:t>hoạt động </a:t>
            </a:r>
            <a:r>
              <a:rPr sz="2800" spc="-5" dirty="0">
                <a:latin typeface="Arial"/>
                <a:cs typeface="Arial"/>
              </a:rPr>
              <a:t>của kiểm thử luôn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gắn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liền </a:t>
            </a:r>
            <a:r>
              <a:rPr sz="2800" spc="-5" dirty="0">
                <a:latin typeface="Arial"/>
                <a:cs typeface="Arial"/>
              </a:rPr>
              <a:t>với  các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hoạt động phát triển phần</a:t>
            </a:r>
            <a:r>
              <a:rPr sz="2800" spc="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mềm</a:t>
            </a:r>
            <a:r>
              <a:rPr sz="2800" spc="-5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758190" marR="7620" lvl="1" indent="-287020">
              <a:lnSpc>
                <a:spcPct val="120000"/>
              </a:lnSpc>
              <a:spcBef>
                <a:spcPts val="670"/>
              </a:spcBef>
              <a:buChar char="–"/>
              <a:tabLst>
                <a:tab pos="758825" algn="l"/>
              </a:tabLst>
            </a:pPr>
            <a:r>
              <a:rPr sz="2800" spc="-10" dirty="0">
                <a:latin typeface="Arial"/>
                <a:cs typeface="Arial"/>
              </a:rPr>
              <a:t>Các </a:t>
            </a:r>
            <a:r>
              <a:rPr sz="2800" spc="-10" dirty="0">
                <a:solidFill>
                  <a:srgbClr val="0000FF"/>
                </a:solidFill>
                <a:latin typeface="Arial"/>
                <a:cs typeface="Arial"/>
              </a:rPr>
              <a:t>mô </a:t>
            </a:r>
            <a:r>
              <a:rPr sz="2800" spc="25" dirty="0">
                <a:solidFill>
                  <a:srgbClr val="0000FF"/>
                </a:solidFill>
                <a:latin typeface="Arial"/>
                <a:cs typeface="Arial"/>
              </a:rPr>
              <a:t>hình </a:t>
            </a:r>
            <a:r>
              <a:rPr sz="2800" dirty="0">
                <a:latin typeface="Arial"/>
                <a:cs typeface="Arial"/>
              </a:rPr>
              <a:t>phát </a:t>
            </a:r>
            <a:r>
              <a:rPr sz="2800" spc="-5" dirty="0">
                <a:latin typeface="Arial"/>
                <a:cs typeface="Arial"/>
              </a:rPr>
              <a:t>triển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phần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mềm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khác nhau 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cần các </a:t>
            </a:r>
            <a:r>
              <a:rPr sz="2800" dirty="0">
                <a:latin typeface="Arial"/>
                <a:cs typeface="Arial"/>
              </a:rPr>
              <a:t>cách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tiếp cận kiểm thử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khác</a:t>
            </a:r>
            <a:r>
              <a:rPr sz="2800" spc="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nhau</a:t>
            </a:r>
            <a:r>
              <a:rPr sz="280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75209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1.6 </a:t>
            </a:r>
            <a:r>
              <a:rPr dirty="0"/>
              <a:t>Các </a:t>
            </a:r>
            <a:r>
              <a:rPr spc="-5" dirty="0"/>
              <a:t>nguyên tắc </a:t>
            </a:r>
            <a:r>
              <a:rPr dirty="0"/>
              <a:t>trong </a:t>
            </a:r>
            <a:r>
              <a:rPr spc="-5" dirty="0"/>
              <a:t>kiểm</a:t>
            </a:r>
            <a:r>
              <a:rPr spc="-60" dirty="0"/>
              <a:t> </a:t>
            </a:r>
            <a:r>
              <a:rPr dirty="0"/>
              <a:t>thử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76578"/>
            <a:ext cx="8208009" cy="454977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Trong kiểm thử có 7 nguyên tắc cơ</a:t>
            </a:r>
            <a:r>
              <a:rPr sz="2800" spc="7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bản:</a:t>
            </a:r>
            <a:endParaRPr sz="2800">
              <a:latin typeface="Arial"/>
              <a:cs typeface="Arial"/>
            </a:endParaRPr>
          </a:p>
          <a:p>
            <a:pPr marL="12700" marR="393065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408305" algn="l"/>
              </a:tabLst>
            </a:pPr>
            <a:r>
              <a:rPr sz="2800" spc="-10" dirty="0">
                <a:latin typeface="Arial"/>
                <a:cs typeface="Arial"/>
              </a:rPr>
              <a:t>Kiểm </a:t>
            </a:r>
            <a:r>
              <a:rPr sz="2800" spc="-5" dirty="0">
                <a:latin typeface="Arial"/>
                <a:cs typeface="Arial"/>
              </a:rPr>
              <a:t>thử chỉ ra </a:t>
            </a:r>
            <a:r>
              <a:rPr sz="2800" dirty="0">
                <a:latin typeface="Arial"/>
                <a:cs typeface="Arial"/>
              </a:rPr>
              <a:t>sự </a:t>
            </a:r>
            <a:r>
              <a:rPr sz="2800" spc="-5" dirty="0">
                <a:latin typeface="Arial"/>
                <a:cs typeface="Arial"/>
              </a:rPr>
              <a:t>hiện </a:t>
            </a:r>
            <a:r>
              <a:rPr sz="2800" dirty="0">
                <a:latin typeface="Arial"/>
                <a:cs typeface="Arial"/>
              </a:rPr>
              <a:t>diện </a:t>
            </a:r>
            <a:r>
              <a:rPr sz="2800" spc="-5" dirty="0">
                <a:latin typeface="Arial"/>
                <a:cs typeface="Arial"/>
              </a:rPr>
              <a:t>của lỗi trong phần  mềm</a:t>
            </a:r>
            <a:endParaRPr sz="2800">
              <a:latin typeface="Arial"/>
              <a:cs typeface="Arial"/>
            </a:endParaRPr>
          </a:p>
          <a:p>
            <a:pPr marL="408305" indent="-395605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408305" algn="l"/>
              </a:tabLst>
            </a:pPr>
            <a:r>
              <a:rPr sz="2800" spc="-10" dirty="0">
                <a:latin typeface="Arial"/>
                <a:cs typeface="Arial"/>
              </a:rPr>
              <a:t>Kiểm </a:t>
            </a:r>
            <a:r>
              <a:rPr sz="2800" spc="-5" dirty="0">
                <a:latin typeface="Arial"/>
                <a:cs typeface="Arial"/>
              </a:rPr>
              <a:t>thử tất cả các trường </a:t>
            </a:r>
            <a:r>
              <a:rPr sz="2800" spc="-10" dirty="0">
                <a:latin typeface="Arial"/>
                <a:cs typeface="Arial"/>
              </a:rPr>
              <a:t>hợp </a:t>
            </a:r>
            <a:r>
              <a:rPr sz="2800" spc="-5" dirty="0">
                <a:latin typeface="Arial"/>
                <a:cs typeface="Arial"/>
              </a:rPr>
              <a:t>là điều không</a:t>
            </a:r>
            <a:r>
              <a:rPr sz="2800" spc="16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thể</a:t>
            </a:r>
            <a:endParaRPr sz="2800">
              <a:latin typeface="Arial"/>
              <a:cs typeface="Arial"/>
            </a:endParaRPr>
          </a:p>
          <a:p>
            <a:pPr marL="408305" indent="-395605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408305" algn="l"/>
              </a:tabLst>
            </a:pPr>
            <a:r>
              <a:rPr sz="2800" spc="-10" dirty="0">
                <a:latin typeface="Arial"/>
                <a:cs typeface="Arial"/>
              </a:rPr>
              <a:t>Nên </a:t>
            </a:r>
            <a:r>
              <a:rPr sz="2800" spc="-5" dirty="0">
                <a:latin typeface="Arial"/>
                <a:cs typeface="Arial"/>
              </a:rPr>
              <a:t>thực hiện kiểm thử càng sớm càng</a:t>
            </a:r>
            <a:r>
              <a:rPr sz="2800" spc="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tốt</a:t>
            </a:r>
            <a:endParaRPr sz="2800">
              <a:latin typeface="Arial"/>
              <a:cs typeface="Arial"/>
            </a:endParaRPr>
          </a:p>
          <a:p>
            <a:pPr marL="408305" indent="-39624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408940" algn="l"/>
              </a:tabLst>
            </a:pPr>
            <a:r>
              <a:rPr sz="2800" spc="-10" dirty="0">
                <a:latin typeface="Arial"/>
                <a:cs typeface="Arial"/>
              </a:rPr>
              <a:t>Sự </a:t>
            </a:r>
            <a:r>
              <a:rPr sz="2800" spc="-5" dirty="0">
                <a:latin typeface="Arial"/>
                <a:cs typeface="Arial"/>
              </a:rPr>
              <a:t>phân cụm của các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lỗi</a:t>
            </a:r>
            <a:endParaRPr sz="2800">
              <a:latin typeface="Arial"/>
              <a:cs typeface="Arial"/>
            </a:endParaRPr>
          </a:p>
          <a:p>
            <a:pPr marL="408305" indent="-395605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408305" algn="l"/>
              </a:tabLst>
            </a:pPr>
            <a:r>
              <a:rPr sz="2800" spc="-5" dirty="0">
                <a:latin typeface="Arial"/>
                <a:cs typeface="Arial"/>
              </a:rPr>
              <a:t>Nghịch lý thuốc </a:t>
            </a:r>
            <a:r>
              <a:rPr sz="2800" dirty="0">
                <a:latin typeface="Arial"/>
                <a:cs typeface="Arial"/>
              </a:rPr>
              <a:t>trừ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sâu</a:t>
            </a:r>
            <a:endParaRPr sz="2800">
              <a:latin typeface="Arial"/>
              <a:cs typeface="Arial"/>
            </a:endParaRPr>
          </a:p>
          <a:p>
            <a:pPr marL="408305" indent="-395605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408305" algn="l"/>
              </a:tabLst>
            </a:pPr>
            <a:r>
              <a:rPr sz="2800" spc="-10" dirty="0">
                <a:latin typeface="Arial"/>
                <a:cs typeface="Arial"/>
              </a:rPr>
              <a:t>Kiểm </a:t>
            </a:r>
            <a:r>
              <a:rPr sz="2800" spc="-5" dirty="0">
                <a:latin typeface="Arial"/>
                <a:cs typeface="Arial"/>
              </a:rPr>
              <a:t>thử theo các ngữ cảnh độc</a:t>
            </a:r>
            <a:r>
              <a:rPr sz="2800" spc="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lập</a:t>
            </a:r>
            <a:endParaRPr sz="2800">
              <a:latin typeface="Arial"/>
              <a:cs typeface="Arial"/>
            </a:endParaRPr>
          </a:p>
          <a:p>
            <a:pPr marL="408305" indent="-395605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408305" algn="l"/>
              </a:tabLst>
            </a:pPr>
            <a:r>
              <a:rPr sz="2800" spc="-15" dirty="0">
                <a:latin typeface="Arial"/>
                <a:cs typeface="Arial"/>
              </a:rPr>
              <a:t>Sự </a:t>
            </a:r>
            <a:r>
              <a:rPr sz="2800" spc="-5" dirty="0">
                <a:latin typeface="Arial"/>
                <a:cs typeface="Arial"/>
              </a:rPr>
              <a:t>sai lầm về việc không </a:t>
            </a:r>
            <a:r>
              <a:rPr sz="2800" dirty="0">
                <a:latin typeface="Arial"/>
                <a:cs typeface="Arial"/>
              </a:rPr>
              <a:t>có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lỗi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4878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1.7 </a:t>
            </a:r>
            <a:r>
              <a:rPr dirty="0"/>
              <a:t>Phân </a:t>
            </a:r>
            <a:r>
              <a:rPr spc="-5" dirty="0"/>
              <a:t>loại kiểm</a:t>
            </a:r>
            <a:r>
              <a:rPr spc="-75" dirty="0"/>
              <a:t> </a:t>
            </a:r>
            <a:r>
              <a:rPr dirty="0"/>
              <a:t>thử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67802"/>
            <a:ext cx="7037070" cy="262572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3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Phân </a:t>
            </a:r>
            <a:r>
              <a:rPr sz="3000" spc="-5" dirty="0">
                <a:latin typeface="Arial"/>
                <a:cs typeface="Arial"/>
              </a:rPr>
              <a:t>loại </a:t>
            </a:r>
            <a:r>
              <a:rPr sz="3000" dirty="0">
                <a:latin typeface="Arial"/>
                <a:cs typeface="Arial"/>
              </a:rPr>
              <a:t>kiểm thử </a:t>
            </a:r>
            <a:r>
              <a:rPr sz="3000" spc="-5" dirty="0">
                <a:latin typeface="Arial"/>
                <a:cs typeface="Arial"/>
              </a:rPr>
              <a:t>dựa </a:t>
            </a:r>
            <a:r>
              <a:rPr sz="3000" dirty="0">
                <a:latin typeface="Arial"/>
                <a:cs typeface="Arial"/>
              </a:rPr>
              <a:t>trên các yếu</a:t>
            </a:r>
            <a:r>
              <a:rPr sz="3000" spc="-13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tố:</a:t>
            </a:r>
            <a:endParaRPr sz="3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8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Mục đích kiểm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thử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Chiến lược kiểm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thử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Phương pháp kiểm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thử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Kỹ thuật kiểm thử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373126"/>
            <a:ext cx="71920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1.7.1 Dựa </a:t>
            </a:r>
            <a:r>
              <a:rPr dirty="0"/>
              <a:t>vào </a:t>
            </a:r>
            <a:r>
              <a:rPr spc="-5" dirty="0"/>
              <a:t>mục đích kiểm</a:t>
            </a:r>
            <a:r>
              <a:rPr spc="-40" dirty="0"/>
              <a:t> </a:t>
            </a:r>
            <a:r>
              <a:rPr dirty="0"/>
              <a:t>thử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91844"/>
            <a:ext cx="6139815" cy="551307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Arial"/>
                <a:cs typeface="Arial"/>
              </a:rPr>
              <a:t>Kiểm thử </a:t>
            </a:r>
            <a:r>
              <a:rPr sz="2500" spc="-10" dirty="0">
                <a:latin typeface="Arial"/>
                <a:cs typeface="Arial"/>
              </a:rPr>
              <a:t>đơn </a:t>
            </a:r>
            <a:r>
              <a:rPr sz="2500" spc="-5" dirty="0">
                <a:latin typeface="Arial"/>
                <a:cs typeface="Arial"/>
              </a:rPr>
              <a:t>vị,</a:t>
            </a:r>
            <a:r>
              <a:rPr sz="2500" spc="3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module</a:t>
            </a:r>
            <a:endParaRPr sz="25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Arial"/>
                <a:cs typeface="Arial"/>
              </a:rPr>
              <a:t>Kiểm thử cấu</a:t>
            </a:r>
            <a:r>
              <a:rPr sz="2500" spc="30" dirty="0">
                <a:latin typeface="Arial"/>
                <a:cs typeface="Arial"/>
              </a:rPr>
              <a:t> </a:t>
            </a:r>
            <a:r>
              <a:rPr sz="2500" spc="25" dirty="0">
                <a:latin typeface="Arial"/>
                <a:cs typeface="Arial"/>
              </a:rPr>
              <a:t>hình</a:t>
            </a:r>
            <a:endParaRPr sz="25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Arial"/>
                <a:cs typeface="Arial"/>
              </a:rPr>
              <a:t>Kiểm thử sơ </a:t>
            </a:r>
            <a:r>
              <a:rPr sz="2500" spc="-10" dirty="0">
                <a:latin typeface="Arial"/>
                <a:cs typeface="Arial"/>
              </a:rPr>
              <a:t>lược </a:t>
            </a:r>
            <a:r>
              <a:rPr sz="2500" spc="-5" dirty="0">
                <a:latin typeface="Arial"/>
                <a:cs typeface="Arial"/>
              </a:rPr>
              <a:t>(smoke</a:t>
            </a:r>
            <a:r>
              <a:rPr sz="2500" spc="7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testing)</a:t>
            </a:r>
            <a:endParaRPr sz="25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Arial"/>
                <a:cs typeface="Arial"/>
              </a:rPr>
              <a:t>Kiểm thử chức</a:t>
            </a:r>
            <a:r>
              <a:rPr sz="2500" spc="30" dirty="0">
                <a:latin typeface="Arial"/>
                <a:cs typeface="Arial"/>
              </a:rPr>
              <a:t> </a:t>
            </a:r>
            <a:r>
              <a:rPr sz="2500" spc="-10" dirty="0">
                <a:latin typeface="Arial"/>
                <a:cs typeface="Arial"/>
              </a:rPr>
              <a:t>năng</a:t>
            </a:r>
            <a:endParaRPr sz="25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Arial"/>
                <a:cs typeface="Arial"/>
              </a:rPr>
              <a:t>Kiểm thử tích</a:t>
            </a:r>
            <a:r>
              <a:rPr sz="2500" spc="35" dirty="0">
                <a:latin typeface="Arial"/>
                <a:cs typeface="Arial"/>
              </a:rPr>
              <a:t> </a:t>
            </a:r>
            <a:r>
              <a:rPr sz="2500" spc="-10" dirty="0">
                <a:latin typeface="Arial"/>
                <a:cs typeface="Arial"/>
              </a:rPr>
              <a:t>hợp</a:t>
            </a:r>
            <a:endParaRPr sz="25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5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Arial"/>
                <a:cs typeface="Arial"/>
              </a:rPr>
              <a:t>Kiểm thử hồi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quy</a:t>
            </a:r>
            <a:endParaRPr sz="25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Arial"/>
                <a:cs typeface="Arial"/>
              </a:rPr>
              <a:t>Kiểm thử hệ</a:t>
            </a:r>
            <a:r>
              <a:rPr sz="2500" spc="2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thống</a:t>
            </a:r>
            <a:endParaRPr sz="25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Arial"/>
                <a:cs typeface="Arial"/>
              </a:rPr>
              <a:t>Kiểm thử tải </a:t>
            </a:r>
            <a:r>
              <a:rPr sz="2500" dirty="0">
                <a:latin typeface="Arial"/>
                <a:cs typeface="Arial"/>
              </a:rPr>
              <a:t>dữ </a:t>
            </a:r>
            <a:r>
              <a:rPr sz="2500" spc="-10" dirty="0">
                <a:latin typeface="Arial"/>
                <a:cs typeface="Arial"/>
              </a:rPr>
              <a:t>liệu (load</a:t>
            </a:r>
            <a:r>
              <a:rPr sz="2500" spc="5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testing)</a:t>
            </a:r>
            <a:endParaRPr sz="25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Arial"/>
                <a:cs typeface="Arial"/>
              </a:rPr>
              <a:t>Kiểm thử tải trọng (stress</a:t>
            </a:r>
            <a:r>
              <a:rPr sz="2500" spc="9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testing)</a:t>
            </a:r>
            <a:endParaRPr sz="25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Arial"/>
                <a:cs typeface="Arial"/>
              </a:rPr>
              <a:t>Kiểm thử </a:t>
            </a:r>
            <a:r>
              <a:rPr sz="2500" spc="-10" dirty="0">
                <a:latin typeface="Arial"/>
                <a:cs typeface="Arial"/>
              </a:rPr>
              <a:t>hiệu </a:t>
            </a:r>
            <a:r>
              <a:rPr sz="2500" spc="-5" dirty="0">
                <a:latin typeface="Arial"/>
                <a:cs typeface="Arial"/>
              </a:rPr>
              <a:t>suất (performance</a:t>
            </a:r>
            <a:r>
              <a:rPr sz="2500" spc="7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testing)</a:t>
            </a:r>
            <a:endParaRPr sz="25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Arial"/>
                <a:cs typeface="Arial"/>
              </a:rPr>
              <a:t>Kiểm thử chấp </a:t>
            </a:r>
            <a:r>
              <a:rPr sz="2500" spc="-145" dirty="0">
                <a:latin typeface="Arial"/>
                <a:cs typeface="Arial"/>
              </a:rPr>
              <a:t>nhận</a:t>
            </a:r>
            <a:r>
              <a:rPr sz="2500" spc="10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(UAT)</a:t>
            </a:r>
            <a:endParaRPr sz="25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5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Arial"/>
                <a:cs typeface="Arial"/>
              </a:rPr>
              <a:t>Kiểm thử bảo mật (security</a:t>
            </a:r>
            <a:r>
              <a:rPr sz="2500" spc="6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testing)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89442" y="6354267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43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7543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1.7.2 Dựa </a:t>
            </a:r>
            <a:r>
              <a:rPr dirty="0"/>
              <a:t>vào </a:t>
            </a:r>
            <a:r>
              <a:rPr spc="-5" dirty="0"/>
              <a:t>chiến lược kiểm</a:t>
            </a:r>
            <a:r>
              <a:rPr spc="-15" dirty="0"/>
              <a:t> </a:t>
            </a:r>
            <a:r>
              <a:rPr dirty="0"/>
              <a:t>thử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67802"/>
            <a:ext cx="7811770" cy="436943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830"/>
              </a:spcBef>
              <a:buFont typeface="Arial"/>
              <a:buChar char="•"/>
              <a:tabLst>
                <a:tab pos="355600" algn="l"/>
              </a:tabLst>
            </a:pPr>
            <a:r>
              <a:rPr sz="3000" b="1" spc="-5" dirty="0">
                <a:latin typeface="Arial"/>
                <a:cs typeface="Arial"/>
              </a:rPr>
              <a:t>Kiểm </a:t>
            </a:r>
            <a:r>
              <a:rPr sz="3000" b="1" dirty="0">
                <a:latin typeface="Arial"/>
                <a:cs typeface="Arial"/>
              </a:rPr>
              <a:t>thử thủ công:</a:t>
            </a:r>
            <a:endParaRPr sz="3000">
              <a:latin typeface="Arial"/>
              <a:cs typeface="Arial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68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Thực hiện kiểm thử mọi thứ bằng tay, từ viết  </a:t>
            </a:r>
            <a:r>
              <a:rPr sz="2800" dirty="0">
                <a:latin typeface="Arial"/>
                <a:cs typeface="Arial"/>
              </a:rPr>
              <a:t>test </a:t>
            </a:r>
            <a:r>
              <a:rPr sz="2800" spc="-5" dirty="0">
                <a:latin typeface="Arial"/>
                <a:cs typeface="Arial"/>
              </a:rPr>
              <a:t>case đến thực hiện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test.</a:t>
            </a:r>
            <a:endParaRPr sz="2800">
              <a:latin typeface="Arial"/>
              <a:cs typeface="Arial"/>
            </a:endParaRPr>
          </a:p>
          <a:p>
            <a:pPr marL="355600" indent="-342900" algn="just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355600" algn="l"/>
              </a:tabLst>
            </a:pPr>
            <a:r>
              <a:rPr sz="3000" b="1" spc="-5" dirty="0">
                <a:latin typeface="Arial"/>
                <a:cs typeface="Arial"/>
              </a:rPr>
              <a:t>Kiểm </a:t>
            </a:r>
            <a:r>
              <a:rPr sz="3000" b="1" dirty="0">
                <a:latin typeface="Arial"/>
                <a:cs typeface="Arial"/>
              </a:rPr>
              <a:t>thử tự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động</a:t>
            </a:r>
            <a:r>
              <a:rPr sz="3000" dirty="0">
                <a:latin typeface="Arial"/>
                <a:cs typeface="Arial"/>
              </a:rPr>
              <a:t>:</a:t>
            </a:r>
            <a:endParaRPr sz="3000">
              <a:latin typeface="Arial"/>
              <a:cs typeface="Arial"/>
            </a:endParaRPr>
          </a:p>
          <a:p>
            <a:pPr marL="756285" marR="40005" lvl="1" indent="-287020" algn="just">
              <a:lnSpc>
                <a:spcPct val="100000"/>
              </a:lnSpc>
              <a:spcBef>
                <a:spcPts val="68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Thực hiện một cách tự động các bước trong  kịch bản kiểm thử bằng cách dùng một công  cụ trợ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giúp</a:t>
            </a:r>
            <a:endParaRPr sz="2800">
              <a:latin typeface="Arial"/>
              <a:cs typeface="Arial"/>
            </a:endParaRPr>
          </a:p>
          <a:p>
            <a:pPr marL="756285" marR="384810" lvl="1" indent="-287020" algn="just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Kiểm thử tự động </a:t>
            </a:r>
            <a:r>
              <a:rPr sz="2800" dirty="0">
                <a:latin typeface="Arial"/>
                <a:cs typeface="Arial"/>
              </a:rPr>
              <a:t>nhằm </a:t>
            </a:r>
            <a:r>
              <a:rPr sz="2800" spc="-5" dirty="0">
                <a:latin typeface="Arial"/>
                <a:cs typeface="Arial"/>
              </a:rPr>
              <a:t>tiết kiệm thời </a:t>
            </a:r>
            <a:r>
              <a:rPr sz="2800" spc="-10" dirty="0">
                <a:latin typeface="Arial"/>
                <a:cs typeface="Arial"/>
              </a:rPr>
              <a:t>gian  </a:t>
            </a:r>
            <a:r>
              <a:rPr sz="2800" spc="-5" dirty="0">
                <a:latin typeface="Arial"/>
                <a:cs typeface="Arial"/>
              </a:rPr>
              <a:t>kiểm thử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79038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1.7.3 Dựa </a:t>
            </a:r>
            <a:r>
              <a:rPr dirty="0"/>
              <a:t>vào </a:t>
            </a:r>
            <a:r>
              <a:rPr spc="-10" dirty="0"/>
              <a:t>pp </a:t>
            </a:r>
            <a:r>
              <a:rPr dirty="0"/>
              <a:t>tiến </a:t>
            </a:r>
            <a:r>
              <a:rPr spc="-5" dirty="0"/>
              <a:t>hành kiểm</a:t>
            </a:r>
            <a:r>
              <a:rPr spc="-25" dirty="0"/>
              <a:t> </a:t>
            </a:r>
            <a:r>
              <a:rPr dirty="0"/>
              <a:t>thử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59740" y="1095501"/>
            <a:ext cx="8357234" cy="529336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Kiểm </a:t>
            </a:r>
            <a:r>
              <a:rPr sz="2400" b="1" dirty="0">
                <a:latin typeface="Arial"/>
                <a:cs typeface="Arial"/>
              </a:rPr>
              <a:t>thử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tĩnh:</a:t>
            </a:r>
            <a:endParaRPr sz="2400" dirty="0">
              <a:latin typeface="Arial"/>
              <a:cs typeface="Arial"/>
            </a:endParaRPr>
          </a:p>
          <a:p>
            <a:pPr marL="756285" marR="10350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Một </a:t>
            </a:r>
            <a:r>
              <a:rPr sz="2400" spc="20" dirty="0">
                <a:latin typeface="Arial"/>
                <a:cs typeface="Arial"/>
              </a:rPr>
              <a:t>hình </a:t>
            </a:r>
            <a:r>
              <a:rPr sz="2400" dirty="0">
                <a:latin typeface="Arial"/>
                <a:cs typeface="Arial"/>
              </a:rPr>
              <a:t>thức của kiểm thử mà </a:t>
            </a:r>
            <a:r>
              <a:rPr sz="2400" spc="-5" dirty="0">
                <a:latin typeface="Arial"/>
                <a:cs typeface="Arial"/>
              </a:rPr>
              <a:t>phần </a:t>
            </a:r>
            <a:r>
              <a:rPr sz="2400" dirty="0">
                <a:latin typeface="Arial"/>
                <a:cs typeface="Arial"/>
              </a:rPr>
              <a:t>mềm </a:t>
            </a:r>
            <a:r>
              <a:rPr sz="2400" spc="-10" dirty="0">
                <a:latin typeface="Arial"/>
                <a:cs typeface="Arial"/>
              </a:rPr>
              <a:t>không </a:t>
            </a:r>
            <a:r>
              <a:rPr sz="2400" spc="-5" dirty="0">
                <a:latin typeface="Arial"/>
                <a:cs typeface="Arial"/>
              </a:rPr>
              <a:t>được  </a:t>
            </a:r>
            <a:r>
              <a:rPr sz="2400" dirty="0">
                <a:latin typeface="Arial"/>
                <a:cs typeface="Arial"/>
              </a:rPr>
              <a:t>sử </a:t>
            </a:r>
            <a:r>
              <a:rPr sz="2400" spc="-5" dirty="0">
                <a:latin typeface="Arial"/>
                <a:cs typeface="Arial"/>
              </a:rPr>
              <a:t>dụng </a:t>
            </a:r>
            <a:r>
              <a:rPr sz="2400" dirty="0">
                <a:latin typeface="Arial"/>
                <a:cs typeface="Arial"/>
              </a:rPr>
              <a:t>thực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sự.</a:t>
            </a:r>
          </a:p>
          <a:p>
            <a:pPr marL="756285" marR="509270" lvl="1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Thường không </a:t>
            </a:r>
            <a:r>
              <a:rPr sz="2400" dirty="0">
                <a:latin typeface="Arial"/>
                <a:cs typeface="Arial"/>
              </a:rPr>
              <a:t>kiểm thử chi </a:t>
            </a:r>
            <a:r>
              <a:rPr sz="2400" spc="-5" dirty="0">
                <a:latin typeface="Arial"/>
                <a:cs typeface="Arial"/>
              </a:rPr>
              <a:t>tiết </a:t>
            </a:r>
            <a:r>
              <a:rPr sz="2400" dirty="0">
                <a:latin typeface="Arial"/>
                <a:cs typeface="Arial"/>
              </a:rPr>
              <a:t>mà chủ yếu kiểm tra  tính </a:t>
            </a:r>
            <a:r>
              <a:rPr sz="2400" spc="-5" dirty="0">
                <a:latin typeface="Arial"/>
                <a:cs typeface="Arial"/>
              </a:rPr>
              <a:t>đúng đắn </a:t>
            </a:r>
            <a:r>
              <a:rPr sz="2400" dirty="0">
                <a:latin typeface="Arial"/>
                <a:cs typeface="Arial"/>
              </a:rPr>
              <a:t>của </a:t>
            </a:r>
            <a:r>
              <a:rPr sz="2400" spc="-5" dirty="0">
                <a:latin typeface="Arial"/>
                <a:cs typeface="Arial"/>
              </a:rPr>
              <a:t>code, </a:t>
            </a:r>
            <a:r>
              <a:rPr sz="2400" dirty="0">
                <a:latin typeface="Arial"/>
                <a:cs typeface="Arial"/>
              </a:rPr>
              <a:t>thuật toán </a:t>
            </a:r>
            <a:r>
              <a:rPr sz="2400" spc="-5" dirty="0">
                <a:latin typeface="Arial"/>
                <a:cs typeface="Arial"/>
              </a:rPr>
              <a:t>hoặc tài</a:t>
            </a:r>
            <a:r>
              <a:rPr sz="2400" spc="-10" dirty="0">
                <a:latin typeface="Arial"/>
                <a:cs typeface="Arial"/>
              </a:rPr>
              <a:t> liệu</a:t>
            </a:r>
            <a:endParaRPr sz="2400" dirty="0">
              <a:latin typeface="Arial"/>
              <a:cs typeface="Arial"/>
            </a:endParaRPr>
          </a:p>
          <a:p>
            <a:pPr marL="756285" marR="199390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Các hoạt động: Đi </a:t>
            </a:r>
            <a:r>
              <a:rPr sz="2400" spc="-10" dirty="0">
                <a:latin typeface="Arial"/>
                <a:cs typeface="Arial"/>
              </a:rPr>
              <a:t>xuyên </a:t>
            </a:r>
            <a:r>
              <a:rPr sz="2400" dirty="0">
                <a:latin typeface="Arial"/>
                <a:cs typeface="Arial"/>
              </a:rPr>
              <a:t>suốt </a:t>
            </a:r>
            <a:r>
              <a:rPr sz="2400" spc="-5" dirty="0">
                <a:latin typeface="Arial"/>
                <a:cs typeface="Arial"/>
              </a:rPr>
              <a:t>(walk through), thanh </a:t>
            </a:r>
            <a:r>
              <a:rPr sz="2400" dirty="0">
                <a:latin typeface="Arial"/>
                <a:cs typeface="Arial"/>
              </a:rPr>
              <a:t>tra  </a:t>
            </a:r>
            <a:r>
              <a:rPr sz="2400" spc="-5" dirty="0">
                <a:latin typeface="Arial"/>
                <a:cs typeface="Arial"/>
              </a:rPr>
              <a:t>(inspection)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Kiểm </a:t>
            </a:r>
            <a:r>
              <a:rPr sz="2400" b="1" dirty="0">
                <a:latin typeface="Arial"/>
                <a:cs typeface="Arial"/>
              </a:rPr>
              <a:t>thử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động:</a:t>
            </a:r>
            <a:endParaRPr sz="2400" dirty="0">
              <a:latin typeface="Arial"/>
              <a:cs typeface="Arial"/>
            </a:endParaRPr>
          </a:p>
          <a:p>
            <a:pPr marL="756285" marR="489584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Một </a:t>
            </a:r>
            <a:r>
              <a:rPr sz="2400" spc="20" dirty="0">
                <a:latin typeface="Arial"/>
                <a:cs typeface="Arial"/>
              </a:rPr>
              <a:t>hình </a:t>
            </a:r>
            <a:r>
              <a:rPr sz="2400" dirty="0">
                <a:latin typeface="Arial"/>
                <a:cs typeface="Arial"/>
              </a:rPr>
              <a:t>thức kiểm thử </a:t>
            </a:r>
            <a:r>
              <a:rPr sz="2400" spc="-5" dirty="0">
                <a:latin typeface="Arial"/>
                <a:cs typeface="Arial"/>
              </a:rPr>
              <a:t>phần </a:t>
            </a:r>
            <a:r>
              <a:rPr sz="2400" dirty="0">
                <a:latin typeface="Arial"/>
                <a:cs typeface="Arial"/>
              </a:rPr>
              <a:t>mềm </a:t>
            </a:r>
            <a:r>
              <a:rPr sz="2400" spc="-5" dirty="0">
                <a:latin typeface="Arial"/>
                <a:cs typeface="Arial"/>
              </a:rPr>
              <a:t>chạy </a:t>
            </a:r>
            <a:r>
              <a:rPr sz="2400" dirty="0">
                <a:latin typeface="Arial"/>
                <a:cs typeface="Arial"/>
              </a:rPr>
              <a:t>mã </a:t>
            </a:r>
            <a:r>
              <a:rPr sz="2400" spc="-5" dirty="0">
                <a:latin typeface="Arial"/>
                <a:cs typeface="Arial"/>
              </a:rPr>
              <a:t>lập </a:t>
            </a:r>
            <a:r>
              <a:rPr sz="2400" spc="20" dirty="0">
                <a:latin typeface="Arial"/>
                <a:cs typeface="Arial"/>
              </a:rPr>
              <a:t>trình  </a:t>
            </a:r>
            <a:r>
              <a:rPr sz="2400" dirty="0">
                <a:latin typeface="Arial"/>
                <a:cs typeface="Arial"/>
              </a:rPr>
              <a:t>thực tế </a:t>
            </a:r>
            <a:r>
              <a:rPr sz="2400" spc="-5" dirty="0">
                <a:latin typeface="Arial"/>
                <a:cs typeface="Arial"/>
              </a:rPr>
              <a:t>trong </a:t>
            </a:r>
            <a:r>
              <a:rPr sz="2400" dirty="0">
                <a:latin typeface="Arial"/>
                <a:cs typeface="Arial"/>
              </a:rPr>
              <a:t>các </a:t>
            </a:r>
            <a:r>
              <a:rPr sz="2400" spc="25" dirty="0">
                <a:latin typeface="Arial"/>
                <a:cs typeface="Arial"/>
              </a:rPr>
              <a:t>tình </a:t>
            </a:r>
            <a:r>
              <a:rPr sz="2400" spc="-5" dirty="0">
                <a:latin typeface="Arial"/>
                <a:cs typeface="Arial"/>
              </a:rPr>
              <a:t>huống, diễn </a:t>
            </a:r>
            <a:r>
              <a:rPr sz="2400" dirty="0">
                <a:latin typeface="Arial"/>
                <a:cs typeface="Arial"/>
              </a:rPr>
              <a:t>ra khi </a:t>
            </a:r>
            <a:r>
              <a:rPr sz="2400" spc="-5" dirty="0">
                <a:latin typeface="Arial"/>
                <a:cs typeface="Arial"/>
              </a:rPr>
              <a:t>bản </a:t>
            </a:r>
            <a:r>
              <a:rPr sz="2400" dirty="0">
                <a:latin typeface="Arial"/>
                <a:cs typeface="Arial"/>
              </a:rPr>
              <a:t>thân  chương </a:t>
            </a:r>
            <a:r>
              <a:rPr sz="2400" spc="20" dirty="0">
                <a:latin typeface="Arial"/>
                <a:cs typeface="Arial"/>
              </a:rPr>
              <a:t>trình </a:t>
            </a:r>
            <a:r>
              <a:rPr sz="2400" spc="-5" dirty="0">
                <a:latin typeface="Arial"/>
                <a:cs typeface="Arial"/>
              </a:rPr>
              <a:t>đó đang được </a:t>
            </a:r>
            <a:r>
              <a:rPr sz="2400" dirty="0">
                <a:latin typeface="Arial"/>
                <a:cs typeface="Arial"/>
              </a:rPr>
              <a:t>sử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dụng</a:t>
            </a:r>
            <a:endParaRPr sz="2400" dirty="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Kiểm </a:t>
            </a:r>
            <a:r>
              <a:rPr sz="2400" dirty="0">
                <a:latin typeface="Arial"/>
                <a:cs typeface="Arial"/>
              </a:rPr>
              <a:t>thử </a:t>
            </a:r>
            <a:r>
              <a:rPr sz="2400" spc="-5" dirty="0">
                <a:latin typeface="Arial"/>
                <a:cs typeface="Arial"/>
              </a:rPr>
              <a:t>động </a:t>
            </a:r>
            <a:r>
              <a:rPr sz="2400" dirty="0">
                <a:latin typeface="Arial"/>
                <a:cs typeface="Arial"/>
              </a:rPr>
              <a:t>có thể </a:t>
            </a:r>
            <a:r>
              <a:rPr sz="2400" spc="-5" dirty="0">
                <a:latin typeface="Arial"/>
                <a:cs typeface="Arial"/>
              </a:rPr>
              <a:t>bắt đầu trước </a:t>
            </a:r>
            <a:r>
              <a:rPr sz="2400" dirty="0">
                <a:latin typeface="Arial"/>
                <a:cs typeface="Arial"/>
              </a:rPr>
              <a:t>khi chương </a:t>
            </a:r>
            <a:r>
              <a:rPr sz="2400" spc="20" dirty="0">
                <a:latin typeface="Arial"/>
                <a:cs typeface="Arial"/>
              </a:rPr>
              <a:t>trình </a:t>
            </a:r>
            <a:r>
              <a:rPr sz="2400" spc="-5" dirty="0">
                <a:latin typeface="Arial"/>
                <a:cs typeface="Arial"/>
              </a:rPr>
              <a:t>đã  hoàn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tất.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6937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1.7.4 Dựa </a:t>
            </a:r>
            <a:r>
              <a:rPr dirty="0"/>
              <a:t>vào </a:t>
            </a:r>
            <a:r>
              <a:rPr spc="-5" dirty="0"/>
              <a:t>kỹ </a:t>
            </a:r>
            <a:r>
              <a:rPr dirty="0"/>
              <a:t>thuật </a:t>
            </a:r>
            <a:r>
              <a:rPr spc="-5" dirty="0"/>
              <a:t>kiểm</a:t>
            </a:r>
            <a:r>
              <a:rPr spc="-55" dirty="0"/>
              <a:t> </a:t>
            </a:r>
            <a:r>
              <a:rPr dirty="0"/>
              <a:t>thử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171701"/>
            <a:ext cx="8329295" cy="500126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Kiểm </a:t>
            </a:r>
            <a:r>
              <a:rPr sz="2400" b="1" dirty="0">
                <a:latin typeface="Arial"/>
                <a:cs typeface="Arial"/>
              </a:rPr>
              <a:t>thử hộp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trắng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Kiểm </a:t>
            </a:r>
            <a:r>
              <a:rPr sz="2400" dirty="0">
                <a:latin typeface="Arial"/>
                <a:cs typeface="Arial"/>
              </a:rPr>
              <a:t>thử theo </a:t>
            </a:r>
            <a:r>
              <a:rPr sz="2400" spc="-5" dirty="0">
                <a:latin typeface="Arial"/>
                <a:cs typeface="Arial"/>
              </a:rPr>
              <a:t>góc </a:t>
            </a:r>
            <a:r>
              <a:rPr sz="2400" spc="20" dirty="0">
                <a:latin typeface="Arial"/>
                <a:cs typeface="Arial"/>
              </a:rPr>
              <a:t>nhìn </a:t>
            </a:r>
            <a:r>
              <a:rPr sz="2400" dirty="0">
                <a:latin typeface="Arial"/>
                <a:cs typeface="Arial"/>
              </a:rPr>
              <a:t>thực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hiện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Cần </a:t>
            </a:r>
            <a:r>
              <a:rPr sz="2400" dirty="0">
                <a:latin typeface="Arial"/>
                <a:cs typeface="Arial"/>
              </a:rPr>
              <a:t>có </a:t>
            </a:r>
            <a:r>
              <a:rPr sz="2400" spc="-5" dirty="0">
                <a:latin typeface="Arial"/>
                <a:cs typeface="Arial"/>
              </a:rPr>
              <a:t>kiến </a:t>
            </a:r>
            <a:r>
              <a:rPr sz="2400" dirty="0">
                <a:latin typeface="Arial"/>
                <a:cs typeface="Arial"/>
              </a:rPr>
              <a:t>thức về chi tiết thiết kế và thực </a:t>
            </a:r>
            <a:r>
              <a:rPr sz="2400" spc="-5" dirty="0">
                <a:latin typeface="Arial"/>
                <a:cs typeface="Arial"/>
              </a:rPr>
              <a:t>hiện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bên</a:t>
            </a:r>
            <a:endParaRPr sz="24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trong</a:t>
            </a:r>
            <a:endParaRPr sz="2400">
              <a:latin typeface="Arial"/>
              <a:cs typeface="Arial"/>
            </a:endParaRPr>
          </a:p>
          <a:p>
            <a:pPr marL="756285" marR="495934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Kiểm </a:t>
            </a:r>
            <a:r>
              <a:rPr sz="2400" dirty="0">
                <a:latin typeface="Arial"/>
                <a:cs typeface="Arial"/>
              </a:rPr>
              <a:t>thử </a:t>
            </a:r>
            <a:r>
              <a:rPr sz="2400" spc="-5" dirty="0">
                <a:latin typeface="Arial"/>
                <a:cs typeface="Arial"/>
              </a:rPr>
              <a:t>dựa </a:t>
            </a:r>
            <a:r>
              <a:rPr sz="2400" dirty="0">
                <a:latin typeface="Arial"/>
                <a:cs typeface="Arial"/>
              </a:rPr>
              <a:t>vào </a:t>
            </a:r>
            <a:r>
              <a:rPr sz="2400" spc="-5" dirty="0">
                <a:latin typeface="Arial"/>
                <a:cs typeface="Arial"/>
              </a:rPr>
              <a:t>phủ </a:t>
            </a:r>
            <a:r>
              <a:rPr sz="2400" dirty="0">
                <a:latin typeface="Arial"/>
                <a:cs typeface="Arial"/>
              </a:rPr>
              <a:t>các </a:t>
            </a:r>
            <a:r>
              <a:rPr sz="2400" spc="-5" dirty="0">
                <a:latin typeface="Arial"/>
                <a:cs typeface="Arial"/>
              </a:rPr>
              <a:t>lệnh, </a:t>
            </a:r>
            <a:r>
              <a:rPr sz="2400" dirty="0">
                <a:latin typeface="Arial"/>
                <a:cs typeface="Arial"/>
              </a:rPr>
              <a:t>các </a:t>
            </a:r>
            <a:r>
              <a:rPr sz="2400" spc="-5" dirty="0">
                <a:latin typeface="Arial"/>
                <a:cs typeface="Arial"/>
              </a:rPr>
              <a:t>nhánh, phủ </a:t>
            </a:r>
            <a:r>
              <a:rPr sz="2400" dirty="0">
                <a:latin typeface="Arial"/>
                <a:cs typeface="Arial"/>
              </a:rPr>
              <a:t>các  </a:t>
            </a:r>
            <a:r>
              <a:rPr sz="2400" spc="-5" dirty="0">
                <a:latin typeface="Arial"/>
                <a:cs typeface="Arial"/>
              </a:rPr>
              <a:t>điều kiện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Kiểm </a:t>
            </a:r>
            <a:r>
              <a:rPr sz="2400" b="1" dirty="0">
                <a:latin typeface="Arial"/>
                <a:cs typeface="Arial"/>
              </a:rPr>
              <a:t>thử hộp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đen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Kiểm </a:t>
            </a:r>
            <a:r>
              <a:rPr sz="2400" dirty="0">
                <a:latin typeface="Arial"/>
                <a:cs typeface="Arial"/>
              </a:rPr>
              <a:t>thử theo </a:t>
            </a:r>
            <a:r>
              <a:rPr sz="2400" spc="-5" dirty="0">
                <a:latin typeface="Arial"/>
                <a:cs typeface="Arial"/>
              </a:rPr>
              <a:t>góc </a:t>
            </a:r>
            <a:r>
              <a:rPr sz="2400" spc="20" dirty="0">
                <a:latin typeface="Arial"/>
                <a:cs typeface="Arial"/>
              </a:rPr>
              <a:t>nhìn </a:t>
            </a:r>
            <a:r>
              <a:rPr sz="2400" dirty="0">
                <a:latin typeface="Arial"/>
                <a:cs typeface="Arial"/>
              </a:rPr>
              <a:t>sử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dụng</a:t>
            </a:r>
            <a:endParaRPr sz="24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Kiểm </a:t>
            </a:r>
            <a:r>
              <a:rPr sz="2400" dirty="0">
                <a:latin typeface="Arial"/>
                <a:cs typeface="Arial"/>
              </a:rPr>
              <a:t>thử </a:t>
            </a:r>
            <a:r>
              <a:rPr sz="2400" spc="-5" dirty="0">
                <a:latin typeface="Arial"/>
                <a:cs typeface="Arial"/>
              </a:rPr>
              <a:t>dựa </a:t>
            </a:r>
            <a:r>
              <a:rPr sz="2400" dirty="0">
                <a:latin typeface="Arial"/>
                <a:cs typeface="Arial"/>
              </a:rPr>
              <a:t>trên các yêu cầu và </a:t>
            </a:r>
            <a:r>
              <a:rPr sz="2400" spc="-5" dirty="0">
                <a:latin typeface="Arial"/>
                <a:cs typeface="Arial"/>
              </a:rPr>
              <a:t>đặc </a:t>
            </a:r>
            <a:r>
              <a:rPr sz="2400" dirty="0">
                <a:latin typeface="Arial"/>
                <a:cs typeface="Arial"/>
              </a:rPr>
              <a:t>tả sử </a:t>
            </a:r>
            <a:r>
              <a:rPr sz="2400" spc="-5" dirty="0">
                <a:latin typeface="Arial"/>
                <a:cs typeface="Arial"/>
              </a:rPr>
              <a:t>dụng </a:t>
            </a:r>
            <a:r>
              <a:rPr sz="2400" dirty="0">
                <a:latin typeface="Arial"/>
                <a:cs typeface="Arial"/>
              </a:rPr>
              <a:t>thành  </a:t>
            </a:r>
            <a:r>
              <a:rPr sz="2400" spc="-5" dirty="0">
                <a:latin typeface="Arial"/>
                <a:cs typeface="Arial"/>
              </a:rPr>
              <a:t>phần phần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mềm</a:t>
            </a:r>
            <a:endParaRPr sz="2400">
              <a:latin typeface="Arial"/>
              <a:cs typeface="Arial"/>
            </a:endParaRPr>
          </a:p>
          <a:p>
            <a:pPr marL="756285" marR="156845" lvl="1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Không đòi hỏi </a:t>
            </a:r>
            <a:r>
              <a:rPr sz="2400" dirty="0">
                <a:latin typeface="Arial"/>
                <a:cs typeface="Arial"/>
              </a:rPr>
              <a:t>kiến thức về chi tiết thiết kế và thực </a:t>
            </a:r>
            <a:r>
              <a:rPr sz="2400" spc="-10" dirty="0">
                <a:latin typeface="Arial"/>
                <a:cs typeface="Arial"/>
              </a:rPr>
              <a:t>hiện  </a:t>
            </a:r>
            <a:r>
              <a:rPr sz="2400" dirty="0">
                <a:latin typeface="Arial"/>
                <a:cs typeface="Arial"/>
              </a:rPr>
              <a:t>ở </a:t>
            </a:r>
            <a:r>
              <a:rPr sz="2400" spc="-5" dirty="0">
                <a:latin typeface="Arial"/>
                <a:cs typeface="Arial"/>
              </a:rPr>
              <a:t>bên trong </a:t>
            </a:r>
            <a:r>
              <a:rPr sz="2400" dirty="0">
                <a:latin typeface="Arial"/>
                <a:cs typeface="Arial"/>
              </a:rPr>
              <a:t>chương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trình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6630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1.8 Một số </a:t>
            </a:r>
            <a:r>
              <a:rPr spc="-105" dirty="0"/>
              <a:t>khái </a:t>
            </a:r>
            <a:r>
              <a:rPr spc="-5" dirty="0"/>
              <a:t>niệm </a:t>
            </a:r>
            <a:r>
              <a:rPr dirty="0"/>
              <a:t>liên</a:t>
            </a:r>
            <a:r>
              <a:rPr spc="540" dirty="0"/>
              <a:t> </a:t>
            </a:r>
            <a:r>
              <a:rPr dirty="0"/>
              <a:t>quan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59740" y="1247901"/>
            <a:ext cx="8359775" cy="514731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latin typeface="Arial"/>
                <a:cs typeface="Arial"/>
              </a:rPr>
              <a:t>Xác </a:t>
            </a:r>
            <a:r>
              <a:rPr sz="2400" b="1" spc="-5" dirty="0">
                <a:latin typeface="Arial"/>
                <a:cs typeface="Arial"/>
              </a:rPr>
              <a:t>minh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(Verification)</a:t>
            </a:r>
            <a:endParaRPr sz="2400" dirty="0">
              <a:latin typeface="Arial"/>
              <a:cs typeface="Arial"/>
            </a:endParaRPr>
          </a:p>
          <a:p>
            <a:pPr marL="756285" marR="102870" lvl="1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b="1" dirty="0">
                <a:latin typeface="Arial"/>
                <a:cs typeface="Arial"/>
              </a:rPr>
              <a:t>Xác </a:t>
            </a:r>
            <a:r>
              <a:rPr sz="2400" b="1" spc="-5" dirty="0">
                <a:latin typeface="Arial"/>
                <a:cs typeface="Arial"/>
              </a:rPr>
              <a:t>minh </a:t>
            </a:r>
            <a:r>
              <a:rPr sz="2400" spc="-5" dirty="0">
                <a:latin typeface="Arial"/>
                <a:cs typeface="Arial"/>
              </a:rPr>
              <a:t>là quy </a:t>
            </a:r>
            <a:r>
              <a:rPr sz="2400" spc="20" dirty="0">
                <a:latin typeface="Arial"/>
                <a:cs typeface="Arial"/>
              </a:rPr>
              <a:t>trình </a:t>
            </a:r>
            <a:r>
              <a:rPr sz="2400" spc="-10" dirty="0">
                <a:latin typeface="Arial"/>
                <a:cs typeface="Arial"/>
              </a:rPr>
              <a:t>xác </a:t>
            </a:r>
            <a:r>
              <a:rPr sz="2400" spc="-5" dirty="0">
                <a:latin typeface="Arial"/>
                <a:cs typeface="Arial"/>
              </a:rPr>
              <a:t>định </a:t>
            </a:r>
            <a:r>
              <a:rPr sz="2400" spc="-10" dirty="0">
                <a:latin typeface="Arial"/>
                <a:cs typeface="Arial"/>
              </a:rPr>
              <a:t>xem </a:t>
            </a:r>
            <a:r>
              <a:rPr sz="2400" dirty="0">
                <a:latin typeface="Arial"/>
                <a:cs typeface="Arial"/>
              </a:rPr>
              <a:t>sản </a:t>
            </a:r>
            <a:r>
              <a:rPr sz="2400" spc="-5" dirty="0">
                <a:latin typeface="Arial"/>
                <a:cs typeface="Arial"/>
              </a:rPr>
              <a:t>phẩm </a:t>
            </a:r>
            <a:r>
              <a:rPr sz="2400" dirty="0">
                <a:latin typeface="Arial"/>
                <a:cs typeface="Arial"/>
              </a:rPr>
              <a:t>của một  công </a:t>
            </a:r>
            <a:r>
              <a:rPr sz="2400" spc="-5" dirty="0">
                <a:latin typeface="Arial"/>
                <a:cs typeface="Arial"/>
              </a:rPr>
              <a:t>đoạn trong quy </a:t>
            </a:r>
            <a:r>
              <a:rPr sz="2400" spc="20" dirty="0">
                <a:latin typeface="Arial"/>
                <a:cs typeface="Arial"/>
              </a:rPr>
              <a:t>trình </a:t>
            </a:r>
            <a:r>
              <a:rPr sz="2400" spc="-5" dirty="0">
                <a:latin typeface="Arial"/>
                <a:cs typeface="Arial"/>
              </a:rPr>
              <a:t>phát triển phần </a:t>
            </a:r>
            <a:r>
              <a:rPr sz="2400" dirty="0">
                <a:latin typeface="Arial"/>
                <a:cs typeface="Arial"/>
              </a:rPr>
              <a:t>mềm </a:t>
            </a:r>
            <a:r>
              <a:rPr sz="2400" spc="-5" dirty="0">
                <a:latin typeface="Arial"/>
                <a:cs typeface="Arial"/>
              </a:rPr>
              <a:t>có thỏa  mãn </a:t>
            </a:r>
            <a:r>
              <a:rPr sz="2400" dirty="0">
                <a:latin typeface="Arial"/>
                <a:cs typeface="Arial"/>
              </a:rPr>
              <a:t>các yêu cầu </a:t>
            </a:r>
            <a:r>
              <a:rPr sz="2400" spc="-5" dirty="0">
                <a:latin typeface="Arial"/>
                <a:cs typeface="Arial"/>
              </a:rPr>
              <a:t>đặt </a:t>
            </a:r>
            <a:r>
              <a:rPr sz="2400" dirty="0">
                <a:latin typeface="Arial"/>
                <a:cs typeface="Arial"/>
              </a:rPr>
              <a:t>ra </a:t>
            </a:r>
            <a:r>
              <a:rPr sz="2400" spc="-5" dirty="0">
                <a:latin typeface="Arial"/>
                <a:cs typeface="Arial"/>
              </a:rPr>
              <a:t>trong </a:t>
            </a:r>
            <a:r>
              <a:rPr sz="2400" dirty="0">
                <a:latin typeface="Arial"/>
                <a:cs typeface="Arial"/>
              </a:rPr>
              <a:t>công </a:t>
            </a:r>
            <a:r>
              <a:rPr sz="2400" spc="-5" dirty="0">
                <a:latin typeface="Arial"/>
                <a:cs typeface="Arial"/>
              </a:rPr>
              <a:t>đoạn trước hay  không?(Ta </a:t>
            </a:r>
            <a:r>
              <a:rPr sz="2400" dirty="0">
                <a:latin typeface="Arial"/>
                <a:cs typeface="Arial"/>
              </a:rPr>
              <a:t>có </a:t>
            </a:r>
            <a:r>
              <a:rPr sz="2400" spc="-5" dirty="0">
                <a:latin typeface="Arial"/>
                <a:cs typeface="Arial"/>
              </a:rPr>
              <a:t>đang </a:t>
            </a:r>
            <a:r>
              <a:rPr sz="2400" spc="-10" dirty="0">
                <a:latin typeface="Arial"/>
                <a:cs typeface="Arial"/>
              </a:rPr>
              <a:t>xây </a:t>
            </a:r>
            <a:r>
              <a:rPr sz="2400" spc="-5" dirty="0">
                <a:latin typeface="Arial"/>
                <a:cs typeface="Arial"/>
              </a:rPr>
              <a:t>dựng đúng </a:t>
            </a:r>
            <a:r>
              <a:rPr sz="2400" dirty="0">
                <a:latin typeface="Arial"/>
                <a:cs typeface="Arial"/>
              </a:rPr>
              <a:t>sản </a:t>
            </a:r>
            <a:r>
              <a:rPr sz="2400" spc="-5" dirty="0">
                <a:latin typeface="Arial"/>
                <a:cs typeface="Arial"/>
              </a:rPr>
              <a:t>phẩm </a:t>
            </a:r>
            <a:r>
              <a:rPr sz="2400" dirty="0">
                <a:latin typeface="Arial"/>
                <a:cs typeface="Arial"/>
              </a:rPr>
              <a:t>mà </a:t>
            </a:r>
            <a:r>
              <a:rPr sz="2400" spc="-5" dirty="0">
                <a:latin typeface="Arial"/>
                <a:cs typeface="Arial"/>
              </a:rPr>
              <a:t>được  đăc </a:t>
            </a:r>
            <a:r>
              <a:rPr sz="2400" dirty="0">
                <a:latin typeface="Arial"/>
                <a:cs typeface="Arial"/>
              </a:rPr>
              <a:t>tả</a:t>
            </a:r>
            <a:r>
              <a:rPr sz="2400" spc="-5" dirty="0">
                <a:latin typeface="Arial"/>
                <a:cs typeface="Arial"/>
              </a:rPr>
              <a:t> không?)</a:t>
            </a:r>
            <a:endParaRPr sz="2400" dirty="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Xác minh </a:t>
            </a:r>
            <a:r>
              <a:rPr sz="2400" spc="-5" dirty="0">
                <a:latin typeface="Arial"/>
                <a:cs typeface="Arial"/>
              </a:rPr>
              <a:t>quan </a:t>
            </a:r>
            <a:r>
              <a:rPr sz="2400" dirty="0">
                <a:latin typeface="Arial"/>
                <a:cs typeface="Arial"/>
              </a:rPr>
              <a:t>tâm tới việc </a:t>
            </a:r>
            <a:r>
              <a:rPr sz="2400" spc="-5" dirty="0">
                <a:latin typeface="Arial"/>
                <a:cs typeface="Arial"/>
              </a:rPr>
              <a:t>ngăn </a:t>
            </a:r>
            <a:r>
              <a:rPr sz="2400" dirty="0">
                <a:latin typeface="Arial"/>
                <a:cs typeface="Arial"/>
              </a:rPr>
              <a:t>chặn </a:t>
            </a:r>
            <a:r>
              <a:rPr sz="2400" spc="-5" dirty="0">
                <a:latin typeface="Arial"/>
                <a:cs typeface="Arial"/>
              </a:rPr>
              <a:t>lỗi giữa </a:t>
            </a:r>
            <a:r>
              <a:rPr sz="2400" dirty="0">
                <a:latin typeface="Arial"/>
                <a:cs typeface="Arial"/>
              </a:rPr>
              <a:t>các công  </a:t>
            </a:r>
            <a:r>
              <a:rPr sz="2400" spc="-5" dirty="0">
                <a:latin typeface="Arial"/>
                <a:cs typeface="Arial"/>
              </a:rPr>
              <a:t>đoạn</a:t>
            </a:r>
            <a:endParaRPr sz="2400" dirty="0">
              <a:latin typeface="Arial"/>
              <a:cs typeface="Arial"/>
            </a:endParaRPr>
          </a:p>
          <a:p>
            <a:pPr marL="756285" marR="379730" lvl="1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Xác minh thường </a:t>
            </a:r>
            <a:r>
              <a:rPr sz="2400" spc="-5" dirty="0">
                <a:latin typeface="Arial"/>
                <a:cs typeface="Arial"/>
              </a:rPr>
              <a:t>là hoạt động </a:t>
            </a:r>
            <a:r>
              <a:rPr sz="2400" dirty="0">
                <a:latin typeface="Arial"/>
                <a:cs typeface="Arial"/>
              </a:rPr>
              <a:t>kỹ </a:t>
            </a:r>
            <a:r>
              <a:rPr sz="2400" spc="-5" dirty="0">
                <a:latin typeface="Arial"/>
                <a:cs typeface="Arial"/>
              </a:rPr>
              <a:t>thuật </a:t>
            </a:r>
            <a:r>
              <a:rPr sz="2400" dirty="0">
                <a:latin typeface="Arial"/>
                <a:cs typeface="Arial"/>
              </a:rPr>
              <a:t>và </a:t>
            </a:r>
            <a:r>
              <a:rPr sz="2400" spc="-5" dirty="0">
                <a:latin typeface="Arial"/>
                <a:cs typeface="Arial"/>
              </a:rPr>
              <a:t>nó </a:t>
            </a:r>
            <a:r>
              <a:rPr sz="2400" dirty="0">
                <a:latin typeface="Arial"/>
                <a:cs typeface="Arial"/>
              </a:rPr>
              <a:t>có sử  </a:t>
            </a:r>
            <a:r>
              <a:rPr sz="2400" spc="-5" dirty="0">
                <a:latin typeface="Arial"/>
                <a:cs typeface="Arial"/>
              </a:rPr>
              <a:t>dụng </a:t>
            </a:r>
            <a:r>
              <a:rPr sz="2400" dirty="0">
                <a:latin typeface="Arial"/>
                <a:cs typeface="Arial"/>
              </a:rPr>
              <a:t>các kiến thức về các yêu cầu, các </a:t>
            </a:r>
            <a:r>
              <a:rPr sz="2400" spc="-5" dirty="0">
                <a:latin typeface="Arial"/>
                <a:cs typeface="Arial"/>
              </a:rPr>
              <a:t>đặc </a:t>
            </a:r>
            <a:r>
              <a:rPr sz="2400" dirty="0">
                <a:latin typeface="Arial"/>
                <a:cs typeface="Arial"/>
              </a:rPr>
              <a:t>tả rời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rạc  </a:t>
            </a:r>
            <a:r>
              <a:rPr sz="2400" dirty="0">
                <a:latin typeface="Arial"/>
                <a:cs typeface="Arial"/>
              </a:rPr>
              <a:t>của </a:t>
            </a:r>
            <a:r>
              <a:rPr sz="2400" spc="-5" dirty="0">
                <a:latin typeface="Arial"/>
                <a:cs typeface="Arial"/>
              </a:rPr>
              <a:t>phần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mềm</a:t>
            </a:r>
          </a:p>
          <a:p>
            <a:pPr marL="756285" marR="105346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Các hoạt động </a:t>
            </a:r>
            <a:r>
              <a:rPr sz="2400" dirty="0">
                <a:latin typeface="Arial"/>
                <a:cs typeface="Arial"/>
              </a:rPr>
              <a:t>của </a:t>
            </a:r>
            <a:r>
              <a:rPr sz="2400" spc="-10" dirty="0">
                <a:latin typeface="Arial"/>
                <a:cs typeface="Arial"/>
              </a:rPr>
              <a:t>xác </a:t>
            </a:r>
            <a:r>
              <a:rPr sz="2400" dirty="0">
                <a:latin typeface="Arial"/>
                <a:cs typeface="Arial"/>
              </a:rPr>
              <a:t>minh </a:t>
            </a:r>
            <a:r>
              <a:rPr sz="2400" spc="-5" dirty="0">
                <a:latin typeface="Arial"/>
                <a:cs typeface="Arial"/>
              </a:rPr>
              <a:t>bao gồm: Kiểm </a:t>
            </a:r>
            <a:r>
              <a:rPr sz="2400" dirty="0">
                <a:latin typeface="Arial"/>
                <a:cs typeface="Arial"/>
              </a:rPr>
              <a:t>thử  (Testing) và </a:t>
            </a:r>
            <a:r>
              <a:rPr sz="2400" spc="-5" dirty="0">
                <a:latin typeface="Arial"/>
                <a:cs typeface="Arial"/>
              </a:rPr>
              <a:t>Rà </a:t>
            </a:r>
            <a:r>
              <a:rPr sz="2400" dirty="0" err="1">
                <a:latin typeface="Arial"/>
                <a:cs typeface="Arial"/>
              </a:rPr>
              <a:t>soát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 err="1" smtClean="0">
                <a:latin typeface="Arial"/>
                <a:cs typeface="Arial"/>
              </a:rPr>
              <a:t>l</a:t>
            </a:r>
            <a:r>
              <a:rPr lang="en-US" sz="2400" spc="-5" dirty="0" err="1">
                <a:latin typeface="Arial"/>
                <a:cs typeface="Arial"/>
              </a:rPr>
              <a:t>ạ</a:t>
            </a:r>
            <a:r>
              <a:rPr sz="2400" spc="-5" dirty="0" err="1" smtClean="0">
                <a:latin typeface="Arial"/>
                <a:cs typeface="Arial"/>
              </a:rPr>
              <a:t>i</a:t>
            </a:r>
            <a:r>
              <a:rPr sz="2400" dirty="0" smtClean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(Review)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6630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1.8 Một số </a:t>
            </a:r>
            <a:r>
              <a:rPr spc="-105" dirty="0"/>
              <a:t>khái </a:t>
            </a:r>
            <a:r>
              <a:rPr spc="-5" dirty="0"/>
              <a:t>niệm </a:t>
            </a:r>
            <a:r>
              <a:rPr dirty="0"/>
              <a:t>liên</a:t>
            </a:r>
            <a:r>
              <a:rPr spc="535" dirty="0"/>
              <a:t> </a:t>
            </a:r>
            <a:r>
              <a:rPr dirty="0"/>
              <a:t>quan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67802"/>
            <a:ext cx="7927975" cy="3735704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dirty="0">
                <a:latin typeface="Arial"/>
                <a:cs typeface="Arial"/>
              </a:rPr>
              <a:t>Thẩm định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(Validation)</a:t>
            </a:r>
            <a:endParaRPr sz="30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8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Là tiến </a:t>
            </a:r>
            <a:r>
              <a:rPr sz="2800" spc="25" dirty="0">
                <a:latin typeface="Arial"/>
                <a:cs typeface="Arial"/>
              </a:rPr>
              <a:t>trình </a:t>
            </a:r>
            <a:r>
              <a:rPr sz="2800" spc="-5" dirty="0">
                <a:latin typeface="Arial"/>
                <a:cs typeface="Arial"/>
              </a:rPr>
              <a:t>nhằm </a:t>
            </a:r>
            <a:r>
              <a:rPr sz="2800" dirty="0">
                <a:latin typeface="Arial"/>
                <a:cs typeface="Arial"/>
              </a:rPr>
              <a:t>chỉ ra </a:t>
            </a:r>
            <a:r>
              <a:rPr sz="2800" spc="-5" dirty="0">
                <a:latin typeface="Arial"/>
                <a:cs typeface="Arial"/>
              </a:rPr>
              <a:t>toàn </a:t>
            </a:r>
            <a:r>
              <a:rPr sz="2800" dirty="0">
                <a:latin typeface="Arial"/>
                <a:cs typeface="Arial"/>
              </a:rPr>
              <a:t>bộ hệ </a:t>
            </a:r>
            <a:r>
              <a:rPr sz="2800" spc="-5" dirty="0">
                <a:latin typeface="Arial"/>
                <a:cs typeface="Arial"/>
              </a:rPr>
              <a:t>thống đã  phát triển xong phù hợp với tài liệu mô tả yêu  cầu. Thẩm định là quá </a:t>
            </a:r>
            <a:r>
              <a:rPr sz="2800" spc="25" dirty="0">
                <a:latin typeface="Arial"/>
                <a:cs typeface="Arial"/>
              </a:rPr>
              <a:t>trình </a:t>
            </a:r>
            <a:r>
              <a:rPr sz="2800" spc="-5" dirty="0">
                <a:latin typeface="Arial"/>
                <a:cs typeface="Arial"/>
              </a:rPr>
              <a:t>kiểm chứng  </a:t>
            </a:r>
            <a:r>
              <a:rPr sz="2800" dirty="0">
                <a:latin typeface="Arial"/>
                <a:cs typeface="Arial"/>
              </a:rPr>
              <a:t>chúng </a:t>
            </a:r>
            <a:r>
              <a:rPr sz="2800" spc="-5" dirty="0">
                <a:latin typeface="Arial"/>
                <a:cs typeface="Arial"/>
              </a:rPr>
              <a:t>ta xây dựng phầm mềm có đúng theo  </a:t>
            </a:r>
            <a:r>
              <a:rPr sz="2800" dirty="0">
                <a:latin typeface="Arial"/>
                <a:cs typeface="Arial"/>
              </a:rPr>
              <a:t>yêu </a:t>
            </a:r>
            <a:r>
              <a:rPr sz="2800" spc="-5" dirty="0">
                <a:latin typeface="Arial"/>
                <a:cs typeface="Arial"/>
              </a:rPr>
              <a:t>cầu khách hàng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không?</a:t>
            </a:r>
            <a:endParaRPr sz="2800">
              <a:latin typeface="Arial"/>
              <a:cs typeface="Arial"/>
            </a:endParaRPr>
          </a:p>
          <a:p>
            <a:pPr marL="756285" marR="236220" lvl="1" indent="-287020">
              <a:lnSpc>
                <a:spcPct val="100000"/>
              </a:lnSpc>
              <a:spcBef>
                <a:spcPts val="68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Thẩm định </a:t>
            </a:r>
            <a:r>
              <a:rPr sz="2800" dirty="0">
                <a:latin typeface="Arial"/>
                <a:cs typeface="Arial"/>
              </a:rPr>
              <a:t>chỉ </a:t>
            </a:r>
            <a:r>
              <a:rPr sz="2800" spc="-5" dirty="0">
                <a:latin typeface="Arial"/>
                <a:cs typeface="Arial"/>
              </a:rPr>
              <a:t>quan tâm đến sản phẩm cuối  cùng không còn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lỗi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6630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1.8 Một số </a:t>
            </a:r>
            <a:r>
              <a:rPr spc="-105" dirty="0"/>
              <a:t>khái </a:t>
            </a:r>
            <a:r>
              <a:rPr spc="-5" dirty="0"/>
              <a:t>niệm </a:t>
            </a:r>
            <a:r>
              <a:rPr dirty="0"/>
              <a:t>liên</a:t>
            </a:r>
            <a:r>
              <a:rPr spc="535" dirty="0"/>
              <a:t> </a:t>
            </a:r>
            <a:r>
              <a:rPr dirty="0"/>
              <a:t>quan</a:t>
            </a:r>
          </a:p>
        </p:txBody>
      </p:sp>
      <p:sp>
        <p:nvSpPr>
          <p:cNvPr id="3" name="object 3"/>
          <p:cNvSpPr/>
          <p:nvPr/>
        </p:nvSpPr>
        <p:spPr>
          <a:xfrm>
            <a:off x="1004887" y="2195448"/>
            <a:ext cx="7134225" cy="3276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49</a:t>
            </a:fld>
            <a:endParaRPr spc="-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3482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1.1.1 Phần</a:t>
            </a:r>
            <a:r>
              <a:rPr spc="-60" dirty="0"/>
              <a:t> </a:t>
            </a:r>
            <a:r>
              <a:rPr spc="-5" dirty="0"/>
              <a:t>mềm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64042" y="6366249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5</a:t>
            </a:fld>
            <a:endParaRPr sz="1000"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110" y="1354015"/>
            <a:ext cx="4648200" cy="27997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4130283"/>
            <a:ext cx="688657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90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6630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1.8 Một số </a:t>
            </a:r>
            <a:r>
              <a:rPr spc="-105" dirty="0"/>
              <a:t>khái </a:t>
            </a:r>
            <a:r>
              <a:rPr spc="-5" dirty="0"/>
              <a:t>niệm </a:t>
            </a:r>
            <a:r>
              <a:rPr dirty="0"/>
              <a:t>liên</a:t>
            </a:r>
            <a:r>
              <a:rPr spc="545" dirty="0"/>
              <a:t> </a:t>
            </a:r>
            <a:r>
              <a:rPr dirty="0"/>
              <a:t>quan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50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61008"/>
            <a:ext cx="7398384" cy="3409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985" indent="-3429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3000" b="1" spc="-5" dirty="0">
                <a:latin typeface="Arial"/>
                <a:cs typeface="Arial"/>
              </a:rPr>
              <a:t>Dữ liệu kiểm </a:t>
            </a:r>
            <a:r>
              <a:rPr sz="3000" b="1" dirty="0">
                <a:latin typeface="Arial"/>
                <a:cs typeface="Arial"/>
              </a:rPr>
              <a:t>thử </a:t>
            </a:r>
            <a:r>
              <a:rPr sz="3000" spc="-5" dirty="0">
                <a:latin typeface="Arial"/>
                <a:cs typeface="Arial"/>
              </a:rPr>
              <a:t>(test data): Dữ liệu </a:t>
            </a:r>
            <a:r>
              <a:rPr sz="3000" dirty="0">
                <a:latin typeface="Arial"/>
                <a:cs typeface="Arial"/>
              </a:rPr>
              <a:t>cần  cung cấp </a:t>
            </a:r>
            <a:r>
              <a:rPr sz="3000" spc="-5" dirty="0">
                <a:latin typeface="Arial"/>
                <a:cs typeface="Arial"/>
              </a:rPr>
              <a:t>để phần </a:t>
            </a:r>
            <a:r>
              <a:rPr sz="3000" dirty="0">
                <a:latin typeface="Arial"/>
                <a:cs typeface="Arial"/>
              </a:rPr>
              <a:t>mềm có </a:t>
            </a:r>
            <a:r>
              <a:rPr sz="3000" spc="-10" dirty="0">
                <a:latin typeface="Arial"/>
                <a:cs typeface="Arial"/>
              </a:rPr>
              <a:t>thể </a:t>
            </a:r>
            <a:r>
              <a:rPr sz="3000" dirty="0">
                <a:latin typeface="Arial"/>
                <a:cs typeface="Arial"/>
              </a:rPr>
              <a:t>thực thi</a:t>
            </a:r>
            <a:r>
              <a:rPr sz="3000" spc="-9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để  </a:t>
            </a:r>
            <a:r>
              <a:rPr sz="3000" dirty="0">
                <a:latin typeface="Arial"/>
                <a:cs typeface="Arial"/>
              </a:rPr>
              <a:t>kiểm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thử</a:t>
            </a:r>
            <a:endParaRPr sz="3000">
              <a:latin typeface="Arial"/>
              <a:cs typeface="Arial"/>
            </a:endParaRPr>
          </a:p>
          <a:p>
            <a:pPr marL="355600" marR="300990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spc="-5" dirty="0">
                <a:latin typeface="Arial"/>
                <a:cs typeface="Arial"/>
              </a:rPr>
              <a:t>Kịch </a:t>
            </a:r>
            <a:r>
              <a:rPr sz="3000" b="1" dirty="0">
                <a:latin typeface="Arial"/>
                <a:cs typeface="Arial"/>
              </a:rPr>
              <a:t>bản </a:t>
            </a:r>
            <a:r>
              <a:rPr sz="3000" b="1" spc="-5" dirty="0">
                <a:latin typeface="Arial"/>
                <a:cs typeface="Arial"/>
              </a:rPr>
              <a:t>kiểm </a:t>
            </a:r>
            <a:r>
              <a:rPr sz="3000" b="1" dirty="0">
                <a:latin typeface="Arial"/>
                <a:cs typeface="Arial"/>
              </a:rPr>
              <a:t>thử </a:t>
            </a:r>
            <a:r>
              <a:rPr sz="3000" spc="-5" dirty="0">
                <a:latin typeface="Arial"/>
                <a:cs typeface="Arial"/>
              </a:rPr>
              <a:t>(test </a:t>
            </a:r>
            <a:r>
              <a:rPr sz="3000" dirty="0">
                <a:latin typeface="Arial"/>
                <a:cs typeface="Arial"/>
              </a:rPr>
              <a:t>scenario): </a:t>
            </a:r>
            <a:r>
              <a:rPr sz="3000" spc="-5" dirty="0">
                <a:latin typeface="Arial"/>
                <a:cs typeface="Arial"/>
              </a:rPr>
              <a:t>Các  bước </a:t>
            </a:r>
            <a:r>
              <a:rPr sz="3000" dirty="0">
                <a:latin typeface="Arial"/>
                <a:cs typeface="Arial"/>
              </a:rPr>
              <a:t>thực </a:t>
            </a:r>
            <a:r>
              <a:rPr sz="3000" spc="-5" dirty="0">
                <a:latin typeface="Arial"/>
                <a:cs typeface="Arial"/>
              </a:rPr>
              <a:t>hiện </a:t>
            </a:r>
            <a:r>
              <a:rPr sz="3000" dirty="0">
                <a:latin typeface="Arial"/>
                <a:cs typeface="Arial"/>
              </a:rPr>
              <a:t>khi kiểm</a:t>
            </a:r>
            <a:r>
              <a:rPr sz="3000" spc="-4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thử</a:t>
            </a:r>
            <a:endParaRPr sz="30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spc="-5" dirty="0">
                <a:latin typeface="Arial"/>
                <a:cs typeface="Arial"/>
              </a:rPr>
              <a:t>Kỹ sư kiểm </a:t>
            </a:r>
            <a:r>
              <a:rPr sz="3000" b="1" dirty="0">
                <a:latin typeface="Arial"/>
                <a:cs typeface="Arial"/>
              </a:rPr>
              <a:t>thử </a:t>
            </a:r>
            <a:r>
              <a:rPr sz="3000" spc="-5" dirty="0">
                <a:latin typeface="Arial"/>
                <a:cs typeface="Arial"/>
              </a:rPr>
              <a:t>(tester): người thực hiện  </a:t>
            </a:r>
            <a:r>
              <a:rPr sz="3000" dirty="0">
                <a:latin typeface="Arial"/>
                <a:cs typeface="Arial"/>
              </a:rPr>
              <a:t>kiểm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thử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6630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1.8 Một số </a:t>
            </a:r>
            <a:r>
              <a:rPr spc="-105" dirty="0"/>
              <a:t>khái </a:t>
            </a:r>
            <a:r>
              <a:rPr spc="-5" dirty="0"/>
              <a:t>niệm </a:t>
            </a:r>
            <a:r>
              <a:rPr dirty="0"/>
              <a:t>liên</a:t>
            </a:r>
            <a:r>
              <a:rPr spc="535" dirty="0"/>
              <a:t> </a:t>
            </a:r>
            <a:r>
              <a:rPr dirty="0"/>
              <a:t>quan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51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1243329"/>
            <a:ext cx="8449310" cy="447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b="1" spc="-5" dirty="0">
                <a:latin typeface="Arial"/>
                <a:cs typeface="Arial"/>
              </a:rPr>
              <a:t>Ca kiểm thử </a:t>
            </a:r>
            <a:r>
              <a:rPr sz="2700" dirty="0">
                <a:latin typeface="Arial"/>
                <a:cs typeface="Arial"/>
              </a:rPr>
              <a:t>(test </a:t>
            </a:r>
            <a:r>
              <a:rPr sz="2700" spc="-5" dirty="0">
                <a:latin typeface="Arial"/>
                <a:cs typeface="Arial"/>
              </a:rPr>
              <a:t>case): </a:t>
            </a:r>
            <a:r>
              <a:rPr sz="2700" dirty="0">
                <a:latin typeface="Arial"/>
                <a:cs typeface="Arial"/>
              </a:rPr>
              <a:t>chứa các thông tin cần</a:t>
            </a:r>
            <a:r>
              <a:rPr sz="2700" spc="-9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thiết  </a:t>
            </a:r>
            <a:r>
              <a:rPr sz="2700" spc="-5" dirty="0">
                <a:latin typeface="Arial"/>
                <a:cs typeface="Arial"/>
              </a:rPr>
              <a:t>để </a:t>
            </a:r>
            <a:r>
              <a:rPr sz="2700" dirty="0">
                <a:latin typeface="Arial"/>
                <a:cs typeface="Arial"/>
              </a:rPr>
              <a:t>kiểm thử thành </a:t>
            </a:r>
            <a:r>
              <a:rPr sz="2700" spc="-5" dirty="0">
                <a:latin typeface="Arial"/>
                <a:cs typeface="Arial"/>
              </a:rPr>
              <a:t>phần phần </a:t>
            </a:r>
            <a:r>
              <a:rPr sz="2700" dirty="0">
                <a:latin typeface="Arial"/>
                <a:cs typeface="Arial"/>
              </a:rPr>
              <a:t>mềm theo </a:t>
            </a:r>
            <a:r>
              <a:rPr sz="2700" spc="-5" dirty="0">
                <a:latin typeface="Arial"/>
                <a:cs typeface="Arial"/>
              </a:rPr>
              <a:t>1 </a:t>
            </a:r>
            <a:r>
              <a:rPr sz="2700" dirty="0">
                <a:latin typeface="Arial"/>
                <a:cs typeface="Arial"/>
              </a:rPr>
              <a:t>mục </a:t>
            </a:r>
            <a:r>
              <a:rPr sz="2700" spc="-5" dirty="0">
                <a:latin typeface="Arial"/>
                <a:cs typeface="Arial"/>
              </a:rPr>
              <a:t>tiêu  </a:t>
            </a:r>
            <a:r>
              <a:rPr sz="2700" dirty="0">
                <a:latin typeface="Arial"/>
                <a:cs typeface="Arial"/>
              </a:rPr>
              <a:t>xác</a:t>
            </a:r>
            <a:r>
              <a:rPr sz="2700" spc="-2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định.</a:t>
            </a:r>
            <a:endParaRPr sz="2700">
              <a:latin typeface="Arial"/>
              <a:cs typeface="Arial"/>
            </a:endParaRPr>
          </a:p>
          <a:p>
            <a:pPr marL="355600" marR="327660" indent="-342900">
              <a:lnSpc>
                <a:spcPct val="100000"/>
              </a:lnSpc>
              <a:spcBef>
                <a:spcPts val="650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Arial"/>
                <a:cs typeface="Arial"/>
              </a:rPr>
              <a:t>Test case </a:t>
            </a:r>
            <a:r>
              <a:rPr sz="2700" spc="-5" dirty="0">
                <a:latin typeface="Arial"/>
                <a:cs typeface="Arial"/>
              </a:rPr>
              <a:t>gồm bộ 3 </a:t>
            </a:r>
            <a:r>
              <a:rPr sz="2700" dirty="0">
                <a:latin typeface="Arial"/>
                <a:cs typeface="Arial"/>
              </a:rPr>
              <a:t>thông tin { tập </a:t>
            </a:r>
            <a:r>
              <a:rPr sz="2700" spc="-5" dirty="0">
                <a:latin typeface="Arial"/>
                <a:cs typeface="Arial"/>
              </a:rPr>
              <a:t>dữ liệu đầu vào,  </a:t>
            </a:r>
            <a:r>
              <a:rPr sz="2700" dirty="0">
                <a:latin typeface="Arial"/>
                <a:cs typeface="Arial"/>
              </a:rPr>
              <a:t>thứ tự thực </a:t>
            </a:r>
            <a:r>
              <a:rPr sz="2700" spc="-5" dirty="0">
                <a:latin typeface="Arial"/>
                <a:cs typeface="Arial"/>
              </a:rPr>
              <a:t>hiện, </a:t>
            </a:r>
            <a:r>
              <a:rPr sz="2700" dirty="0">
                <a:latin typeface="Arial"/>
                <a:cs typeface="Arial"/>
              </a:rPr>
              <a:t>tập kết </a:t>
            </a:r>
            <a:r>
              <a:rPr sz="2700" spc="-5" dirty="0">
                <a:latin typeface="Arial"/>
                <a:cs typeface="Arial"/>
              </a:rPr>
              <a:t>quả </a:t>
            </a:r>
            <a:r>
              <a:rPr sz="2700" dirty="0">
                <a:latin typeface="Arial"/>
                <a:cs typeface="Arial"/>
              </a:rPr>
              <a:t>kỳ</a:t>
            </a:r>
            <a:r>
              <a:rPr sz="2700" spc="-5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vọng}</a:t>
            </a:r>
            <a:endParaRPr sz="27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50"/>
              </a:spcBef>
              <a:buChar char="–"/>
              <a:tabLst>
                <a:tab pos="756920" algn="l"/>
              </a:tabLst>
            </a:pPr>
            <a:r>
              <a:rPr sz="2700" dirty="0">
                <a:latin typeface="Arial"/>
                <a:cs typeface="Arial"/>
              </a:rPr>
              <a:t>Tập </a:t>
            </a:r>
            <a:r>
              <a:rPr sz="2700" spc="-5" dirty="0">
                <a:latin typeface="Arial"/>
                <a:cs typeface="Arial"/>
              </a:rPr>
              <a:t>dữ liệu đầu </a:t>
            </a:r>
            <a:r>
              <a:rPr sz="2700" dirty="0">
                <a:latin typeface="Arial"/>
                <a:cs typeface="Arial"/>
              </a:rPr>
              <a:t>vào </a:t>
            </a:r>
            <a:r>
              <a:rPr sz="2700" spc="-5" dirty="0">
                <a:latin typeface="Arial"/>
                <a:cs typeface="Arial"/>
              </a:rPr>
              <a:t>(input): gồm các giá </a:t>
            </a:r>
            <a:r>
              <a:rPr sz="2700" dirty="0">
                <a:latin typeface="Arial"/>
                <a:cs typeface="Arial"/>
              </a:rPr>
              <a:t>trị </a:t>
            </a:r>
            <a:r>
              <a:rPr sz="2700" spc="-5" dirty="0">
                <a:latin typeface="Arial"/>
                <a:cs typeface="Arial"/>
              </a:rPr>
              <a:t>dữ liệu  </a:t>
            </a:r>
            <a:r>
              <a:rPr sz="2700" dirty="0">
                <a:latin typeface="Arial"/>
                <a:cs typeface="Arial"/>
              </a:rPr>
              <a:t>cần thiết </a:t>
            </a:r>
            <a:r>
              <a:rPr sz="2700" spc="-5" dirty="0">
                <a:latin typeface="Arial"/>
                <a:cs typeface="Arial"/>
              </a:rPr>
              <a:t>để thành phần phần </a:t>
            </a:r>
            <a:r>
              <a:rPr sz="2700" dirty="0">
                <a:latin typeface="Arial"/>
                <a:cs typeface="Arial"/>
              </a:rPr>
              <a:t>mềm </a:t>
            </a:r>
            <a:r>
              <a:rPr sz="2700" spc="-5" dirty="0">
                <a:latin typeface="Arial"/>
                <a:cs typeface="Arial"/>
              </a:rPr>
              <a:t>dùng </a:t>
            </a:r>
            <a:r>
              <a:rPr sz="2700" dirty="0">
                <a:latin typeface="Arial"/>
                <a:cs typeface="Arial"/>
              </a:rPr>
              <a:t>và xử</a:t>
            </a:r>
            <a:r>
              <a:rPr sz="2700" spc="-6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lý</a:t>
            </a:r>
            <a:endParaRPr sz="2700">
              <a:latin typeface="Arial"/>
              <a:cs typeface="Arial"/>
            </a:endParaRPr>
          </a:p>
          <a:p>
            <a:pPr marL="756285" marR="103505" lvl="1" indent="-287020">
              <a:lnSpc>
                <a:spcPct val="100000"/>
              </a:lnSpc>
              <a:spcBef>
                <a:spcPts val="650"/>
              </a:spcBef>
              <a:buChar char="–"/>
              <a:tabLst>
                <a:tab pos="756920" algn="l"/>
              </a:tabLst>
            </a:pPr>
            <a:r>
              <a:rPr sz="2700" dirty="0">
                <a:latin typeface="Arial"/>
                <a:cs typeface="Arial"/>
              </a:rPr>
              <a:t>Tập kết </a:t>
            </a:r>
            <a:r>
              <a:rPr sz="2700" spc="-5" dirty="0">
                <a:latin typeface="Arial"/>
                <a:cs typeface="Arial"/>
              </a:rPr>
              <a:t>quả </a:t>
            </a:r>
            <a:r>
              <a:rPr sz="2700" dirty="0">
                <a:latin typeface="Arial"/>
                <a:cs typeface="Arial"/>
              </a:rPr>
              <a:t>kỳ vọng (output): kết </a:t>
            </a:r>
            <a:r>
              <a:rPr sz="2700" spc="-5" dirty="0">
                <a:latin typeface="Arial"/>
                <a:cs typeface="Arial"/>
              </a:rPr>
              <a:t>quả </a:t>
            </a:r>
            <a:r>
              <a:rPr sz="2700" dirty="0">
                <a:latin typeface="Arial"/>
                <a:cs typeface="Arial"/>
              </a:rPr>
              <a:t>mong</a:t>
            </a:r>
            <a:r>
              <a:rPr sz="2700" spc="-14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muốn  sau khi thành </a:t>
            </a:r>
            <a:r>
              <a:rPr sz="2700" spc="-5" dirty="0">
                <a:latin typeface="Arial"/>
                <a:cs typeface="Arial"/>
              </a:rPr>
              <a:t>phần phần mềm </a:t>
            </a:r>
            <a:r>
              <a:rPr sz="2700" dirty="0">
                <a:latin typeface="Arial"/>
                <a:cs typeface="Arial"/>
              </a:rPr>
              <a:t>xử </a:t>
            </a:r>
            <a:r>
              <a:rPr sz="2700" spc="-5" dirty="0">
                <a:latin typeface="Arial"/>
                <a:cs typeface="Arial"/>
              </a:rPr>
              <a:t>lý dữ liệu</a:t>
            </a:r>
            <a:r>
              <a:rPr sz="2700" spc="-5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nhập</a:t>
            </a:r>
            <a:endParaRPr sz="27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50"/>
              </a:spcBef>
              <a:buChar char="–"/>
              <a:tabLst>
                <a:tab pos="756920" algn="l"/>
              </a:tabLst>
            </a:pPr>
            <a:r>
              <a:rPr sz="2700" dirty="0">
                <a:latin typeface="Arial"/>
                <a:cs typeface="Arial"/>
              </a:rPr>
              <a:t>Thứ tự thực</a:t>
            </a:r>
            <a:r>
              <a:rPr sz="2700" spc="5" dirty="0">
                <a:latin typeface="Arial"/>
                <a:cs typeface="Arial"/>
              </a:rPr>
              <a:t> </a:t>
            </a:r>
            <a:r>
              <a:rPr sz="2700" spc="-10" dirty="0">
                <a:latin typeface="Arial"/>
                <a:cs typeface="Arial"/>
              </a:rPr>
              <a:t>hiện: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6630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1.8 Một số </a:t>
            </a:r>
            <a:r>
              <a:rPr spc="-105" dirty="0"/>
              <a:t>khái </a:t>
            </a:r>
            <a:r>
              <a:rPr spc="-5" dirty="0"/>
              <a:t>niệm </a:t>
            </a:r>
            <a:r>
              <a:rPr dirty="0"/>
              <a:t>liên</a:t>
            </a:r>
            <a:r>
              <a:rPr spc="535" dirty="0"/>
              <a:t> </a:t>
            </a:r>
            <a:r>
              <a:rPr dirty="0"/>
              <a:t>quan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52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167130"/>
            <a:ext cx="8481060" cy="5099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b="1" dirty="0">
                <a:latin typeface="Arial"/>
                <a:cs typeface="Arial"/>
              </a:rPr>
              <a:t>Ca </a:t>
            </a:r>
            <a:r>
              <a:rPr sz="2600" b="1" spc="-5" dirty="0">
                <a:latin typeface="Arial"/>
                <a:cs typeface="Arial"/>
              </a:rPr>
              <a:t>kiểm </a:t>
            </a:r>
            <a:r>
              <a:rPr sz="2600" b="1" dirty="0">
                <a:latin typeface="Arial"/>
                <a:cs typeface="Arial"/>
              </a:rPr>
              <a:t>thử </a:t>
            </a:r>
            <a:r>
              <a:rPr sz="2600" dirty="0">
                <a:latin typeface="Arial"/>
                <a:cs typeface="Arial"/>
              </a:rPr>
              <a:t>(test case): chứa các thông tin cần thiết  </a:t>
            </a:r>
            <a:r>
              <a:rPr sz="2600" spc="-5" dirty="0">
                <a:latin typeface="Arial"/>
                <a:cs typeface="Arial"/>
              </a:rPr>
              <a:t>để </a:t>
            </a:r>
            <a:r>
              <a:rPr sz="2600" dirty="0">
                <a:latin typeface="Arial"/>
                <a:cs typeface="Arial"/>
              </a:rPr>
              <a:t>kiểm thử </a:t>
            </a:r>
            <a:r>
              <a:rPr sz="2600" spc="-5" dirty="0">
                <a:latin typeface="Arial"/>
                <a:cs typeface="Arial"/>
              </a:rPr>
              <a:t>thành </a:t>
            </a:r>
            <a:r>
              <a:rPr sz="2600" spc="-150" dirty="0">
                <a:latin typeface="Arial"/>
                <a:cs typeface="Arial"/>
              </a:rPr>
              <a:t>phần </a:t>
            </a:r>
            <a:r>
              <a:rPr sz="2600" spc="-5" dirty="0">
                <a:latin typeface="Arial"/>
                <a:cs typeface="Arial"/>
              </a:rPr>
              <a:t>phần </a:t>
            </a:r>
            <a:r>
              <a:rPr sz="2600" dirty="0">
                <a:latin typeface="Arial"/>
                <a:cs typeface="Arial"/>
              </a:rPr>
              <a:t>mềm theo 1 mục tiêu xác  </a:t>
            </a:r>
            <a:r>
              <a:rPr sz="2600" spc="-5" dirty="0">
                <a:latin typeface="Arial"/>
                <a:cs typeface="Arial"/>
              </a:rPr>
              <a:t>định.</a:t>
            </a:r>
            <a:endParaRPr sz="2600">
              <a:latin typeface="Arial"/>
              <a:cs typeface="Arial"/>
            </a:endParaRPr>
          </a:p>
          <a:p>
            <a:pPr marL="355600" marR="41275" indent="-342900">
              <a:lnSpc>
                <a:spcPct val="100000"/>
              </a:lnSpc>
              <a:spcBef>
                <a:spcPts val="625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Test case gồm </a:t>
            </a:r>
            <a:r>
              <a:rPr sz="2600" spc="-5" dirty="0">
                <a:latin typeface="Arial"/>
                <a:cs typeface="Arial"/>
              </a:rPr>
              <a:t>bộ </a:t>
            </a:r>
            <a:r>
              <a:rPr sz="2600" dirty="0">
                <a:latin typeface="Arial"/>
                <a:cs typeface="Arial"/>
              </a:rPr>
              <a:t>3 thông tin { tập dữ </a:t>
            </a:r>
            <a:r>
              <a:rPr sz="2600" spc="-5" dirty="0">
                <a:latin typeface="Arial"/>
                <a:cs typeface="Arial"/>
              </a:rPr>
              <a:t>liệu đầu </a:t>
            </a:r>
            <a:r>
              <a:rPr sz="2600" dirty="0">
                <a:latin typeface="Arial"/>
                <a:cs typeface="Arial"/>
              </a:rPr>
              <a:t>vào, thứ  tự thực </a:t>
            </a:r>
            <a:r>
              <a:rPr sz="2600" spc="-5" dirty="0">
                <a:latin typeface="Arial"/>
                <a:cs typeface="Arial"/>
              </a:rPr>
              <a:t>hiện, </a:t>
            </a:r>
            <a:r>
              <a:rPr sz="2600" dirty="0">
                <a:latin typeface="Arial"/>
                <a:cs typeface="Arial"/>
              </a:rPr>
              <a:t>tập kết </a:t>
            </a:r>
            <a:r>
              <a:rPr sz="2600" spc="-5" dirty="0">
                <a:latin typeface="Arial"/>
                <a:cs typeface="Arial"/>
              </a:rPr>
              <a:t>quả </a:t>
            </a:r>
            <a:r>
              <a:rPr sz="2600" dirty="0">
                <a:latin typeface="Arial"/>
                <a:cs typeface="Arial"/>
              </a:rPr>
              <a:t>kỳ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vọng}</a:t>
            </a:r>
            <a:endParaRPr sz="2600">
              <a:latin typeface="Arial"/>
              <a:cs typeface="Arial"/>
            </a:endParaRPr>
          </a:p>
          <a:p>
            <a:pPr marL="756285" marR="309880" lvl="1" indent="-287020">
              <a:lnSpc>
                <a:spcPct val="100000"/>
              </a:lnSpc>
              <a:spcBef>
                <a:spcPts val="625"/>
              </a:spcBef>
              <a:buChar char="–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Tập dữ </a:t>
            </a:r>
            <a:r>
              <a:rPr sz="2600" spc="-5" dirty="0">
                <a:latin typeface="Arial"/>
                <a:cs typeface="Arial"/>
              </a:rPr>
              <a:t>liệu đầu </a:t>
            </a:r>
            <a:r>
              <a:rPr sz="2600" dirty="0">
                <a:latin typeface="Arial"/>
                <a:cs typeface="Arial"/>
              </a:rPr>
              <a:t>vào </a:t>
            </a:r>
            <a:r>
              <a:rPr sz="2600" spc="-5" dirty="0">
                <a:latin typeface="Arial"/>
                <a:cs typeface="Arial"/>
              </a:rPr>
              <a:t>(input): </a:t>
            </a:r>
            <a:r>
              <a:rPr sz="2600" dirty="0">
                <a:latin typeface="Arial"/>
                <a:cs typeface="Arial"/>
              </a:rPr>
              <a:t>gồm các </a:t>
            </a:r>
            <a:r>
              <a:rPr sz="2600" spc="-5" dirty="0">
                <a:latin typeface="Arial"/>
                <a:cs typeface="Arial"/>
              </a:rPr>
              <a:t>giá </a:t>
            </a:r>
            <a:r>
              <a:rPr sz="2600" dirty="0">
                <a:latin typeface="Arial"/>
                <a:cs typeface="Arial"/>
              </a:rPr>
              <a:t>trị dữ </a:t>
            </a:r>
            <a:r>
              <a:rPr sz="2600" spc="-5" dirty="0">
                <a:latin typeface="Arial"/>
                <a:cs typeface="Arial"/>
              </a:rPr>
              <a:t>liệu  </a:t>
            </a:r>
            <a:r>
              <a:rPr sz="2600" dirty="0">
                <a:latin typeface="Arial"/>
                <a:cs typeface="Arial"/>
              </a:rPr>
              <a:t>cần thiết </a:t>
            </a:r>
            <a:r>
              <a:rPr sz="2600" spc="-5" dirty="0">
                <a:latin typeface="Arial"/>
                <a:cs typeface="Arial"/>
              </a:rPr>
              <a:t>để thành phần phần </a:t>
            </a:r>
            <a:r>
              <a:rPr sz="2600" dirty="0">
                <a:latin typeface="Arial"/>
                <a:cs typeface="Arial"/>
              </a:rPr>
              <a:t>mềm </a:t>
            </a:r>
            <a:r>
              <a:rPr sz="2600" spc="-5" dirty="0">
                <a:latin typeface="Arial"/>
                <a:cs typeface="Arial"/>
              </a:rPr>
              <a:t>dùng </a:t>
            </a:r>
            <a:r>
              <a:rPr sz="2600" dirty="0">
                <a:latin typeface="Arial"/>
                <a:cs typeface="Arial"/>
              </a:rPr>
              <a:t>và xử</a:t>
            </a:r>
            <a:r>
              <a:rPr sz="2600" spc="6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lý</a:t>
            </a:r>
            <a:endParaRPr sz="2600">
              <a:latin typeface="Arial"/>
              <a:cs typeface="Arial"/>
            </a:endParaRPr>
          </a:p>
          <a:p>
            <a:pPr marL="756285" marR="398780" lvl="1" indent="-287020">
              <a:lnSpc>
                <a:spcPct val="100000"/>
              </a:lnSpc>
              <a:spcBef>
                <a:spcPts val="625"/>
              </a:spcBef>
              <a:buChar char="–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Tập kết quả kỳ vọng (output): kết quả mong muốn  sau khi thành </a:t>
            </a:r>
            <a:r>
              <a:rPr sz="2600" spc="-5" dirty="0">
                <a:latin typeface="Arial"/>
                <a:cs typeface="Arial"/>
              </a:rPr>
              <a:t>phần phần </a:t>
            </a:r>
            <a:r>
              <a:rPr sz="2600" dirty="0">
                <a:latin typeface="Arial"/>
                <a:cs typeface="Arial"/>
              </a:rPr>
              <a:t>mềm xử </a:t>
            </a:r>
            <a:r>
              <a:rPr sz="2600" spc="-5" dirty="0">
                <a:latin typeface="Arial"/>
                <a:cs typeface="Arial"/>
              </a:rPr>
              <a:t>lý </a:t>
            </a:r>
            <a:r>
              <a:rPr sz="2600" dirty="0">
                <a:latin typeface="Arial"/>
                <a:cs typeface="Arial"/>
              </a:rPr>
              <a:t>dữ </a:t>
            </a:r>
            <a:r>
              <a:rPr sz="2600" spc="-5" dirty="0">
                <a:latin typeface="Arial"/>
                <a:cs typeface="Arial"/>
              </a:rPr>
              <a:t>liệu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nhập</a:t>
            </a:r>
            <a:endParaRPr sz="2600">
              <a:latin typeface="Arial"/>
              <a:cs typeface="Arial"/>
            </a:endParaRPr>
          </a:p>
          <a:p>
            <a:pPr marL="756285" marR="213995" lvl="1" indent="-287020">
              <a:lnSpc>
                <a:spcPct val="100000"/>
              </a:lnSpc>
              <a:spcBef>
                <a:spcPts val="625"/>
              </a:spcBef>
              <a:buChar char="–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Thứ tự thực </a:t>
            </a:r>
            <a:r>
              <a:rPr sz="2600" spc="-5" dirty="0">
                <a:latin typeface="Arial"/>
                <a:cs typeface="Arial"/>
              </a:rPr>
              <a:t>hiện: </a:t>
            </a:r>
            <a:r>
              <a:rPr sz="2600" dirty="0">
                <a:latin typeface="Arial"/>
                <a:cs typeface="Arial"/>
              </a:rPr>
              <a:t>các bước </a:t>
            </a:r>
            <a:r>
              <a:rPr sz="2600" spc="-5" dirty="0">
                <a:latin typeface="Arial"/>
                <a:cs typeface="Arial"/>
              </a:rPr>
              <a:t>để hoàn </a:t>
            </a:r>
            <a:r>
              <a:rPr sz="2600" dirty="0">
                <a:latin typeface="Arial"/>
                <a:cs typeface="Arial"/>
              </a:rPr>
              <a:t>thành ca kiểm  thử </a:t>
            </a:r>
            <a:r>
              <a:rPr sz="2600" spc="-5" dirty="0">
                <a:latin typeface="Arial"/>
                <a:cs typeface="Arial"/>
              </a:rPr>
              <a:t>từ </a:t>
            </a:r>
            <a:r>
              <a:rPr sz="2600" dirty="0">
                <a:latin typeface="Arial"/>
                <a:cs typeface="Arial"/>
              </a:rPr>
              <a:t>lúc </a:t>
            </a:r>
            <a:r>
              <a:rPr sz="2600" spc="-5" dirty="0">
                <a:latin typeface="Arial"/>
                <a:cs typeface="Arial"/>
              </a:rPr>
              <a:t>nhập </a:t>
            </a:r>
            <a:r>
              <a:rPr sz="2600" dirty="0">
                <a:latin typeface="Arial"/>
                <a:cs typeface="Arial"/>
              </a:rPr>
              <a:t>dữ </a:t>
            </a:r>
            <a:r>
              <a:rPr sz="2600" spc="-5" dirty="0">
                <a:latin typeface="Arial"/>
                <a:cs typeface="Arial"/>
              </a:rPr>
              <a:t>liệu </a:t>
            </a:r>
            <a:r>
              <a:rPr sz="2600" spc="-185" dirty="0">
                <a:latin typeface="Arial"/>
                <a:cs typeface="Arial"/>
              </a:rPr>
              <a:t>đầu </a:t>
            </a:r>
            <a:r>
              <a:rPr sz="2600" dirty="0">
                <a:latin typeface="Arial"/>
                <a:cs typeface="Arial"/>
              </a:rPr>
              <a:t>vào </a:t>
            </a:r>
            <a:r>
              <a:rPr sz="2600" spc="-5" dirty="0">
                <a:latin typeface="Arial"/>
                <a:cs typeface="Arial"/>
              </a:rPr>
              <a:t>tới lúc </a:t>
            </a:r>
            <a:r>
              <a:rPr sz="2600" spc="-150" dirty="0">
                <a:latin typeface="Arial"/>
                <a:cs typeface="Arial"/>
              </a:rPr>
              <a:t>nhận </a:t>
            </a:r>
            <a:r>
              <a:rPr sz="2600" spc="-5" dirty="0">
                <a:latin typeface="Arial"/>
                <a:cs typeface="Arial"/>
              </a:rPr>
              <a:t>được  </a:t>
            </a:r>
            <a:r>
              <a:rPr sz="2600" dirty="0">
                <a:latin typeface="Arial"/>
                <a:cs typeface="Arial"/>
              </a:rPr>
              <a:t>kết quả đã qua xử </a:t>
            </a:r>
            <a:r>
              <a:rPr sz="2600" spc="-5" dirty="0">
                <a:latin typeface="Arial"/>
                <a:cs typeface="Arial"/>
              </a:rPr>
              <a:t>lý </a:t>
            </a:r>
            <a:r>
              <a:rPr sz="2600" dirty="0">
                <a:latin typeface="Arial"/>
                <a:cs typeface="Arial"/>
              </a:rPr>
              <a:t>của </a:t>
            </a:r>
            <a:r>
              <a:rPr sz="2600" spc="-5" dirty="0">
                <a:latin typeface="Arial"/>
                <a:cs typeface="Arial"/>
              </a:rPr>
              <a:t>phần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mềm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6630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1.8 Một số </a:t>
            </a:r>
            <a:r>
              <a:rPr spc="-105" dirty="0"/>
              <a:t>khái </a:t>
            </a:r>
            <a:r>
              <a:rPr spc="-5" dirty="0"/>
              <a:t>niệm </a:t>
            </a:r>
            <a:r>
              <a:rPr dirty="0"/>
              <a:t>liên</a:t>
            </a:r>
            <a:r>
              <a:rPr spc="535" dirty="0"/>
              <a:t> </a:t>
            </a:r>
            <a:r>
              <a:rPr dirty="0"/>
              <a:t>quan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108303"/>
            <a:ext cx="8959850" cy="514731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Thiết kế các ca kiểm thử </a:t>
            </a:r>
            <a:r>
              <a:rPr sz="2000" spc="-5" dirty="0">
                <a:latin typeface="Arial"/>
                <a:cs typeface="Arial"/>
              </a:rPr>
              <a:t>dựa </a:t>
            </a:r>
            <a:r>
              <a:rPr sz="2000" dirty="0">
                <a:latin typeface="Arial"/>
                <a:cs typeface="Arial"/>
              </a:rPr>
              <a:t>trên thứ tự thực </a:t>
            </a:r>
            <a:r>
              <a:rPr sz="2000" spc="-5" dirty="0">
                <a:latin typeface="Arial"/>
                <a:cs typeface="Arial"/>
              </a:rPr>
              <a:t>hiện </a:t>
            </a:r>
            <a:r>
              <a:rPr sz="2000" dirty="0">
                <a:latin typeface="Arial"/>
                <a:cs typeface="Arial"/>
              </a:rPr>
              <a:t>các ca kiểm</a:t>
            </a:r>
            <a:r>
              <a:rPr sz="2000" spc="-2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thử: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Arial"/>
                <a:cs typeface="Arial"/>
              </a:rPr>
              <a:t>Kiểm </a:t>
            </a:r>
            <a:r>
              <a:rPr sz="2000" b="1" dirty="0">
                <a:latin typeface="Arial"/>
                <a:cs typeface="Arial"/>
              </a:rPr>
              <a:t>thử nối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tầng</a:t>
            </a:r>
            <a:endParaRPr sz="2000">
              <a:latin typeface="Arial"/>
              <a:cs typeface="Arial"/>
            </a:endParaRPr>
          </a:p>
          <a:p>
            <a:pPr marL="756285" marR="417830" lvl="1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Một ca kiểm thử </a:t>
            </a:r>
            <a:r>
              <a:rPr sz="2000" spc="-5" dirty="0">
                <a:latin typeface="Arial"/>
                <a:cs typeface="Arial"/>
              </a:rPr>
              <a:t>này </a:t>
            </a:r>
            <a:r>
              <a:rPr sz="2000" dirty="0">
                <a:latin typeface="Arial"/>
                <a:cs typeface="Arial"/>
              </a:rPr>
              <a:t>có thể được xây </a:t>
            </a:r>
            <a:r>
              <a:rPr sz="2000" spc="-5" dirty="0">
                <a:latin typeface="Arial"/>
                <a:cs typeface="Arial"/>
              </a:rPr>
              <a:t>dựng dựa </a:t>
            </a:r>
            <a:r>
              <a:rPr sz="2000" dirty="0">
                <a:latin typeface="Arial"/>
                <a:cs typeface="Arial"/>
              </a:rPr>
              <a:t>trên một ca kiểm</a:t>
            </a:r>
            <a:r>
              <a:rPr sz="2000" spc="-2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thử  khác.</a:t>
            </a:r>
            <a:endParaRPr sz="2000">
              <a:latin typeface="Arial"/>
              <a:cs typeface="Arial"/>
            </a:endParaRPr>
          </a:p>
          <a:p>
            <a:pPr marL="756285" marR="159385" lvl="1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Ưu </a:t>
            </a:r>
            <a:r>
              <a:rPr sz="2000" spc="-5" dirty="0">
                <a:latin typeface="Arial"/>
                <a:cs typeface="Arial"/>
              </a:rPr>
              <a:t>điểm </a:t>
            </a:r>
            <a:r>
              <a:rPr sz="2000" dirty="0">
                <a:latin typeface="Arial"/>
                <a:cs typeface="Arial"/>
              </a:rPr>
              <a:t>của phong cách </a:t>
            </a:r>
            <a:r>
              <a:rPr sz="2000" spc="-5" dirty="0">
                <a:latin typeface="Arial"/>
                <a:cs typeface="Arial"/>
              </a:rPr>
              <a:t>này là </a:t>
            </a:r>
            <a:r>
              <a:rPr sz="2000" dirty="0">
                <a:latin typeface="Arial"/>
                <a:cs typeface="Arial"/>
              </a:rPr>
              <a:t>mỗi ca kiểm thử sẽ trở </a:t>
            </a:r>
            <a:r>
              <a:rPr sz="2000" spc="-5" dirty="0">
                <a:latin typeface="Arial"/>
                <a:cs typeface="Arial"/>
              </a:rPr>
              <a:t>nên nhỏ </a:t>
            </a:r>
            <a:r>
              <a:rPr sz="2000" dirty="0">
                <a:latin typeface="Arial"/>
                <a:cs typeface="Arial"/>
              </a:rPr>
              <a:t>hơn</a:t>
            </a:r>
            <a:r>
              <a:rPr sz="2000" spc="-20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và  đơn </a:t>
            </a:r>
            <a:r>
              <a:rPr sz="2000" spc="-5" dirty="0">
                <a:latin typeface="Arial"/>
                <a:cs typeface="Arial"/>
              </a:rPr>
              <a:t>giản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hơn.</a:t>
            </a:r>
            <a:endParaRPr sz="2000">
              <a:latin typeface="Arial"/>
              <a:cs typeface="Arial"/>
            </a:endParaRPr>
          </a:p>
          <a:p>
            <a:pPr marL="756285" marR="614680" lvl="1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Nhược </a:t>
            </a:r>
            <a:r>
              <a:rPr sz="2000" spc="-5" dirty="0">
                <a:latin typeface="Arial"/>
                <a:cs typeface="Arial"/>
              </a:rPr>
              <a:t>điểm là nếu </a:t>
            </a:r>
            <a:r>
              <a:rPr sz="2000" dirty="0">
                <a:latin typeface="Arial"/>
                <a:cs typeface="Arial"/>
              </a:rPr>
              <a:t>một ca kiểm thử sai, sẽ </a:t>
            </a:r>
            <a:r>
              <a:rPr sz="2000" spc="-5" dirty="0">
                <a:latin typeface="Arial"/>
                <a:cs typeface="Arial"/>
              </a:rPr>
              <a:t>dẫn </a:t>
            </a:r>
            <a:r>
              <a:rPr sz="2000" dirty="0">
                <a:latin typeface="Arial"/>
                <a:cs typeface="Arial"/>
              </a:rPr>
              <a:t>tới ca kiểm thử</a:t>
            </a:r>
            <a:r>
              <a:rPr sz="2000" spc="-2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xây  </a:t>
            </a:r>
            <a:r>
              <a:rPr sz="2000" spc="-5" dirty="0">
                <a:latin typeface="Arial"/>
                <a:cs typeface="Arial"/>
              </a:rPr>
              <a:t>dựng dựa </a:t>
            </a:r>
            <a:r>
              <a:rPr sz="2000" dirty="0">
                <a:latin typeface="Arial"/>
                <a:cs typeface="Arial"/>
              </a:rPr>
              <a:t>trên ca kiểm thử </a:t>
            </a:r>
            <a:r>
              <a:rPr sz="2000" spc="-5" dirty="0">
                <a:latin typeface="Arial"/>
                <a:cs typeface="Arial"/>
              </a:rPr>
              <a:t>đó </a:t>
            </a:r>
            <a:r>
              <a:rPr sz="2000" dirty="0">
                <a:latin typeface="Arial"/>
                <a:cs typeface="Arial"/>
              </a:rPr>
              <a:t>sẽ sai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theo</a:t>
            </a:r>
            <a:endParaRPr sz="20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425450" algn="l"/>
                <a:tab pos="426084" algn="l"/>
              </a:tabLst>
            </a:pPr>
            <a:r>
              <a:rPr sz="2000" b="1" spc="-5" dirty="0">
                <a:latin typeface="Arial"/>
                <a:cs typeface="Arial"/>
              </a:rPr>
              <a:t>Kiểm </a:t>
            </a:r>
            <a:r>
              <a:rPr sz="2000" b="1" dirty="0">
                <a:latin typeface="Arial"/>
                <a:cs typeface="Arial"/>
              </a:rPr>
              <a:t>thử độc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lập</a:t>
            </a:r>
            <a:endParaRPr sz="20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Mỗi ca kiểm thử được xây </a:t>
            </a:r>
            <a:r>
              <a:rPr sz="2000" spc="-5" dirty="0">
                <a:latin typeface="Arial"/>
                <a:cs typeface="Arial"/>
              </a:rPr>
              <a:t>dựng độc lập, </a:t>
            </a:r>
            <a:r>
              <a:rPr sz="2000" dirty="0">
                <a:latin typeface="Arial"/>
                <a:cs typeface="Arial"/>
              </a:rPr>
              <a:t>không </a:t>
            </a:r>
            <a:r>
              <a:rPr sz="2000" spc="-5" dirty="0">
                <a:latin typeface="Arial"/>
                <a:cs typeface="Arial"/>
              </a:rPr>
              <a:t>dựa </a:t>
            </a:r>
            <a:r>
              <a:rPr sz="2000" dirty="0">
                <a:latin typeface="Arial"/>
                <a:cs typeface="Arial"/>
              </a:rPr>
              <a:t>vào các ca kiểm</a:t>
            </a:r>
            <a:r>
              <a:rPr sz="2000" spc="-2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thử  khác, và không đòi </a:t>
            </a:r>
            <a:r>
              <a:rPr sz="2000" spc="-5" dirty="0">
                <a:latin typeface="Arial"/>
                <a:cs typeface="Arial"/>
              </a:rPr>
              <a:t>hỏi </a:t>
            </a:r>
            <a:r>
              <a:rPr sz="2000" dirty="0">
                <a:latin typeface="Arial"/>
                <a:cs typeface="Arial"/>
              </a:rPr>
              <a:t>các ca kiểm thử khác </a:t>
            </a:r>
            <a:r>
              <a:rPr sz="2000" spc="-5" dirty="0">
                <a:latin typeface="Arial"/>
                <a:cs typeface="Arial"/>
              </a:rPr>
              <a:t>phải </a:t>
            </a:r>
            <a:r>
              <a:rPr sz="2000" dirty="0">
                <a:latin typeface="Arial"/>
                <a:cs typeface="Arial"/>
              </a:rPr>
              <a:t>thực </a:t>
            </a:r>
            <a:r>
              <a:rPr sz="2000" spc="-5" dirty="0">
                <a:latin typeface="Arial"/>
                <a:cs typeface="Arial"/>
              </a:rPr>
              <a:t>hiện </a:t>
            </a:r>
            <a:r>
              <a:rPr sz="2000" dirty="0">
                <a:latin typeface="Arial"/>
                <a:cs typeface="Arial"/>
              </a:rPr>
              <a:t>thành</a:t>
            </a:r>
            <a:r>
              <a:rPr sz="2000" spc="-2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công.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Ưu </a:t>
            </a:r>
            <a:r>
              <a:rPr sz="2000" spc="-5" dirty="0">
                <a:latin typeface="Arial"/>
                <a:cs typeface="Arial"/>
              </a:rPr>
              <a:t>điểm </a:t>
            </a:r>
            <a:r>
              <a:rPr sz="2000" dirty="0">
                <a:latin typeface="Arial"/>
                <a:cs typeface="Arial"/>
              </a:rPr>
              <a:t>của </a:t>
            </a:r>
            <a:r>
              <a:rPr sz="2000" spc="-5" dirty="0">
                <a:latin typeface="Arial"/>
                <a:cs typeface="Arial"/>
              </a:rPr>
              <a:t>phong </a:t>
            </a:r>
            <a:r>
              <a:rPr sz="2000" dirty="0">
                <a:latin typeface="Arial"/>
                <a:cs typeface="Arial"/>
              </a:rPr>
              <a:t>cách </a:t>
            </a:r>
            <a:r>
              <a:rPr sz="2000" spc="-5" dirty="0">
                <a:latin typeface="Arial"/>
                <a:cs typeface="Arial"/>
              </a:rPr>
              <a:t>này là một </a:t>
            </a:r>
            <a:r>
              <a:rPr sz="2000" dirty="0">
                <a:latin typeface="Arial"/>
                <a:cs typeface="Arial"/>
              </a:rPr>
              <a:t>ca kiểm thử có thể thực </a:t>
            </a:r>
            <a:r>
              <a:rPr sz="2000" spc="-5" dirty="0">
                <a:latin typeface="Arial"/>
                <a:cs typeface="Arial"/>
              </a:rPr>
              <a:t>hiện bất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cứ</a:t>
            </a:r>
            <a:endParaRPr sz="20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lúc nào, </a:t>
            </a:r>
            <a:r>
              <a:rPr sz="2000" dirty="0">
                <a:latin typeface="Arial"/>
                <a:cs typeface="Arial"/>
              </a:rPr>
              <a:t>ko </a:t>
            </a:r>
            <a:r>
              <a:rPr sz="2000" spc="-5" dirty="0">
                <a:latin typeface="Arial"/>
                <a:cs typeface="Arial"/>
              </a:rPr>
              <a:t>phụ </a:t>
            </a:r>
            <a:r>
              <a:rPr sz="2000" dirty="0">
                <a:latin typeface="Arial"/>
                <a:cs typeface="Arial"/>
              </a:rPr>
              <a:t>thuộc vào thứ tự thực </a:t>
            </a:r>
            <a:r>
              <a:rPr sz="2000" spc="-5" dirty="0">
                <a:latin typeface="Arial"/>
                <a:cs typeface="Arial"/>
              </a:rPr>
              <a:t>hiện </a:t>
            </a:r>
            <a:r>
              <a:rPr sz="2000" dirty="0">
                <a:latin typeface="Arial"/>
                <a:cs typeface="Arial"/>
              </a:rPr>
              <a:t>các ca kiểm</a:t>
            </a:r>
            <a:r>
              <a:rPr sz="2000" spc="-2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thử.</a:t>
            </a:r>
            <a:endParaRPr sz="2000">
              <a:latin typeface="Arial"/>
              <a:cs typeface="Arial"/>
            </a:endParaRPr>
          </a:p>
          <a:p>
            <a:pPr marL="756285" marR="78105" lvl="1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Nhược </a:t>
            </a:r>
            <a:r>
              <a:rPr sz="2000" spc="-5" dirty="0">
                <a:latin typeface="Arial"/>
                <a:cs typeface="Arial"/>
              </a:rPr>
              <a:t>điểm </a:t>
            </a:r>
            <a:r>
              <a:rPr sz="2000" dirty="0">
                <a:latin typeface="Arial"/>
                <a:cs typeface="Arial"/>
              </a:rPr>
              <a:t>chính </a:t>
            </a:r>
            <a:r>
              <a:rPr sz="2000" spc="-5" dirty="0">
                <a:latin typeface="Arial"/>
                <a:cs typeface="Arial"/>
              </a:rPr>
              <a:t>là </a:t>
            </a:r>
            <a:r>
              <a:rPr sz="2000" dirty="0">
                <a:latin typeface="Arial"/>
                <a:cs typeface="Arial"/>
              </a:rPr>
              <a:t>mỗi ca kiểm thử sẽ trở </a:t>
            </a:r>
            <a:r>
              <a:rPr sz="2000" spc="-5" dirty="0">
                <a:latin typeface="Arial"/>
                <a:cs typeface="Arial"/>
              </a:rPr>
              <a:t>nên </a:t>
            </a:r>
            <a:r>
              <a:rPr sz="2000" dirty="0">
                <a:latin typeface="Arial"/>
                <a:cs typeface="Arial"/>
              </a:rPr>
              <a:t>cồng kềnh và </a:t>
            </a:r>
            <a:r>
              <a:rPr sz="2000" spc="-5" dirty="0">
                <a:latin typeface="Arial"/>
                <a:cs typeface="Arial"/>
              </a:rPr>
              <a:t>phức</a:t>
            </a:r>
            <a:r>
              <a:rPr sz="2000" spc="-2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tạp  hơn, và cũng </a:t>
            </a:r>
            <a:r>
              <a:rPr sz="2000" spc="-5" dirty="0">
                <a:latin typeface="Arial"/>
                <a:cs typeface="Arial"/>
              </a:rPr>
              <a:t>làm </a:t>
            </a:r>
            <a:r>
              <a:rPr sz="2000" dirty="0">
                <a:latin typeface="Arial"/>
                <a:cs typeface="Arial"/>
              </a:rPr>
              <a:t>cho </a:t>
            </a:r>
            <a:r>
              <a:rPr sz="2000" spc="-5" dirty="0">
                <a:latin typeface="Arial"/>
                <a:cs typeface="Arial"/>
              </a:rPr>
              <a:t>quá </a:t>
            </a:r>
            <a:r>
              <a:rPr sz="2000" spc="15" dirty="0">
                <a:latin typeface="Arial"/>
                <a:cs typeface="Arial"/>
              </a:rPr>
              <a:t>trình </a:t>
            </a:r>
            <a:r>
              <a:rPr sz="2000" dirty="0">
                <a:latin typeface="Arial"/>
                <a:cs typeface="Arial"/>
              </a:rPr>
              <a:t>thiết kế, thực </a:t>
            </a:r>
            <a:r>
              <a:rPr sz="2000" spc="-5" dirty="0">
                <a:latin typeface="Arial"/>
                <a:cs typeface="Arial"/>
              </a:rPr>
              <a:t>hiện và bảo </a:t>
            </a:r>
            <a:r>
              <a:rPr sz="2000" spc="25" dirty="0">
                <a:latin typeface="Arial"/>
                <a:cs typeface="Arial"/>
              </a:rPr>
              <a:t>trì </a:t>
            </a:r>
            <a:r>
              <a:rPr sz="2000" dirty="0">
                <a:latin typeface="Arial"/>
                <a:cs typeface="Arial"/>
              </a:rPr>
              <a:t>trở </a:t>
            </a:r>
            <a:r>
              <a:rPr sz="2000" spc="-5" dirty="0">
                <a:latin typeface="Arial"/>
                <a:cs typeface="Arial"/>
              </a:rPr>
              <a:t>nên</a:t>
            </a:r>
            <a:r>
              <a:rPr sz="2000" spc="-2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khó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2452" y="6229299"/>
            <a:ext cx="11671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khăn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hơn.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89442" y="6354267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55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7291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1.9 Đối </a:t>
            </a:r>
            <a:r>
              <a:rPr spc="-185" dirty="0"/>
              <a:t>tượng </a:t>
            </a:r>
            <a:r>
              <a:rPr spc="-5" dirty="0"/>
              <a:t>thực hiện kiểm</a:t>
            </a:r>
            <a:r>
              <a:rPr spc="445" dirty="0"/>
              <a:t> </a:t>
            </a:r>
            <a:r>
              <a:rPr dirty="0"/>
              <a:t>thử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61008"/>
            <a:ext cx="57003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Sơ </a:t>
            </a:r>
            <a:r>
              <a:rPr sz="3000" spc="-5" dirty="0">
                <a:latin typeface="Arial"/>
                <a:cs typeface="Arial"/>
              </a:rPr>
              <a:t>đồ tổ </a:t>
            </a:r>
            <a:r>
              <a:rPr sz="3000" dirty="0">
                <a:latin typeface="Arial"/>
                <a:cs typeface="Arial"/>
              </a:rPr>
              <a:t>chức </a:t>
            </a:r>
            <a:r>
              <a:rPr sz="3000" spc="-5" dirty="0">
                <a:latin typeface="Arial"/>
                <a:cs typeface="Arial"/>
              </a:rPr>
              <a:t>của đội </a:t>
            </a:r>
            <a:r>
              <a:rPr sz="3000" dirty="0">
                <a:latin typeface="Arial"/>
                <a:cs typeface="Arial"/>
              </a:rPr>
              <a:t>kiểm</a:t>
            </a:r>
            <a:r>
              <a:rPr sz="3000" spc="-7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thử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9674" y="2511447"/>
            <a:ext cx="8308129" cy="32585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54</a:t>
            </a:fld>
            <a:endParaRPr spc="-5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5080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Các worker </a:t>
            </a:r>
            <a:r>
              <a:rPr dirty="0"/>
              <a:t>và qui</a:t>
            </a:r>
            <a:r>
              <a:rPr spc="-55" dirty="0"/>
              <a:t> </a:t>
            </a:r>
            <a:r>
              <a:rPr spc="-5" dirty="0"/>
              <a:t>trình</a:t>
            </a:r>
          </a:p>
        </p:txBody>
      </p:sp>
      <p:sp>
        <p:nvSpPr>
          <p:cNvPr id="3" name="object 3"/>
          <p:cNvSpPr/>
          <p:nvPr/>
        </p:nvSpPr>
        <p:spPr>
          <a:xfrm>
            <a:off x="1366774" y="1714500"/>
            <a:ext cx="6334125" cy="4181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55</a:t>
            </a:fld>
            <a:endParaRPr spc="-5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4425" y="1857375"/>
            <a:ext cx="6953250" cy="3876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56</a:t>
            </a:fld>
            <a:endParaRPr spc="-5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69895" y="1438275"/>
            <a:ext cx="4204208" cy="4733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57</a:t>
            </a:fld>
            <a:endParaRPr spc="-5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373126"/>
            <a:ext cx="7291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1.9 Đối </a:t>
            </a:r>
            <a:r>
              <a:rPr spc="-185" dirty="0"/>
              <a:t>tượng </a:t>
            </a:r>
            <a:r>
              <a:rPr spc="-5" dirty="0"/>
              <a:t>thực hiện kiểm</a:t>
            </a:r>
            <a:r>
              <a:rPr spc="465" dirty="0"/>
              <a:t> </a:t>
            </a:r>
            <a:r>
              <a:rPr dirty="0"/>
              <a:t>thử</a:t>
            </a:r>
          </a:p>
        </p:txBody>
      </p:sp>
      <p:sp>
        <p:nvSpPr>
          <p:cNvPr id="3" name="object 3"/>
          <p:cNvSpPr/>
          <p:nvPr/>
        </p:nvSpPr>
        <p:spPr>
          <a:xfrm>
            <a:off x="1733550" y="2105025"/>
            <a:ext cx="5676900" cy="3362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58</a:t>
            </a:fld>
            <a:endParaRPr spc="-5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86170" y="1438275"/>
            <a:ext cx="5899239" cy="4733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59</a:t>
            </a:fld>
            <a:endParaRPr spc="-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3482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1.1.1 Phần</a:t>
            </a:r>
            <a:r>
              <a:rPr spc="-60" dirty="0"/>
              <a:t> </a:t>
            </a:r>
            <a:r>
              <a:rPr spc="-5" dirty="0"/>
              <a:t>mềm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64042" y="6366249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6</a:t>
            </a:fld>
            <a:endParaRPr sz="1000">
              <a:latin typeface="Arial"/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29426"/>
            <a:ext cx="6029325" cy="511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22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373126"/>
            <a:ext cx="8080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1.10 Các điểm </a:t>
            </a:r>
            <a:r>
              <a:rPr dirty="0"/>
              <a:t>cần </a:t>
            </a:r>
            <a:r>
              <a:rPr spc="-10" dirty="0"/>
              <a:t>lưu </a:t>
            </a:r>
            <a:r>
              <a:rPr dirty="0"/>
              <a:t>ý </a:t>
            </a:r>
            <a:r>
              <a:rPr spc="-5" dirty="0"/>
              <a:t>khi kiểm</a:t>
            </a:r>
            <a:r>
              <a:rPr spc="-15" dirty="0"/>
              <a:t> </a:t>
            </a:r>
            <a:r>
              <a:rPr dirty="0"/>
              <a:t>thử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60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167129"/>
            <a:ext cx="8369934" cy="5293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94335" algn="l"/>
              </a:tabLst>
            </a:pPr>
            <a:r>
              <a:rPr sz="2700" spc="-5" dirty="0">
                <a:latin typeface="Arial"/>
                <a:cs typeface="Arial"/>
              </a:rPr>
              <a:t>Chất lượng phần </a:t>
            </a:r>
            <a:r>
              <a:rPr sz="2700" dirty="0">
                <a:latin typeface="Arial"/>
                <a:cs typeface="Arial"/>
              </a:rPr>
              <a:t>mềm không </a:t>
            </a:r>
            <a:r>
              <a:rPr sz="2700" spc="-5" dirty="0">
                <a:latin typeface="Arial"/>
                <a:cs typeface="Arial"/>
              </a:rPr>
              <a:t>phải do khâu </a:t>
            </a:r>
            <a:r>
              <a:rPr sz="2700" dirty="0">
                <a:latin typeface="Arial"/>
                <a:cs typeface="Arial"/>
              </a:rPr>
              <a:t>kiểm thử  mà </a:t>
            </a:r>
            <a:r>
              <a:rPr sz="2700" spc="-5" dirty="0">
                <a:latin typeface="Arial"/>
                <a:cs typeface="Arial"/>
              </a:rPr>
              <a:t>do </a:t>
            </a:r>
            <a:r>
              <a:rPr sz="2700" dirty="0">
                <a:latin typeface="Arial"/>
                <a:cs typeface="Arial"/>
              </a:rPr>
              <a:t>khâu </a:t>
            </a:r>
            <a:r>
              <a:rPr sz="2700" spc="-5" dirty="0">
                <a:latin typeface="Arial"/>
                <a:cs typeface="Arial"/>
              </a:rPr>
              <a:t>thiết </a:t>
            </a:r>
            <a:r>
              <a:rPr sz="2700" dirty="0">
                <a:latin typeface="Arial"/>
                <a:cs typeface="Arial"/>
              </a:rPr>
              <a:t>kế </a:t>
            </a:r>
            <a:r>
              <a:rPr sz="2700" spc="-5" dirty="0">
                <a:latin typeface="Arial"/>
                <a:cs typeface="Arial"/>
              </a:rPr>
              <a:t>quyết</a:t>
            </a:r>
            <a:r>
              <a:rPr sz="2700" spc="-2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định</a:t>
            </a:r>
            <a:endParaRPr sz="2700">
              <a:latin typeface="Arial"/>
              <a:cs typeface="Arial"/>
            </a:endParaRPr>
          </a:p>
          <a:p>
            <a:pPr marL="12700" marR="516890">
              <a:lnSpc>
                <a:spcPct val="100000"/>
              </a:lnSpc>
              <a:spcBef>
                <a:spcPts val="650"/>
              </a:spcBef>
              <a:buAutoNum type="arabicPeriod"/>
              <a:tabLst>
                <a:tab pos="394335" algn="l"/>
              </a:tabLst>
            </a:pPr>
            <a:r>
              <a:rPr sz="2700" spc="-5" dirty="0">
                <a:latin typeface="Arial"/>
                <a:cs typeface="Arial"/>
              </a:rPr>
              <a:t>Tính </a:t>
            </a:r>
            <a:r>
              <a:rPr sz="2700" spc="-10" dirty="0">
                <a:latin typeface="Arial"/>
                <a:cs typeface="Arial"/>
              </a:rPr>
              <a:t>dễ </a:t>
            </a:r>
            <a:r>
              <a:rPr sz="2700" dirty="0">
                <a:latin typeface="Arial"/>
                <a:cs typeface="Arial"/>
              </a:rPr>
              <a:t>kiểm thử </a:t>
            </a:r>
            <a:r>
              <a:rPr sz="2700" spc="-10" dirty="0">
                <a:latin typeface="Arial"/>
                <a:cs typeface="Arial"/>
              </a:rPr>
              <a:t>phụ </a:t>
            </a:r>
            <a:r>
              <a:rPr sz="2700" dirty="0">
                <a:latin typeface="Arial"/>
                <a:cs typeface="Arial"/>
              </a:rPr>
              <a:t>thuộc vào cấu trúc chương  tr.nh</a:t>
            </a:r>
            <a:endParaRPr sz="2700">
              <a:latin typeface="Arial"/>
              <a:cs typeface="Arial"/>
            </a:endParaRPr>
          </a:p>
          <a:p>
            <a:pPr marL="12700" marR="8890">
              <a:lnSpc>
                <a:spcPct val="100000"/>
              </a:lnSpc>
              <a:spcBef>
                <a:spcPts val="645"/>
              </a:spcBef>
              <a:buAutoNum type="arabicPeriod"/>
              <a:tabLst>
                <a:tab pos="394335" algn="l"/>
              </a:tabLst>
            </a:pPr>
            <a:r>
              <a:rPr sz="2700" spc="-5" dirty="0">
                <a:latin typeface="Arial"/>
                <a:cs typeface="Arial"/>
              </a:rPr>
              <a:t>Người </a:t>
            </a:r>
            <a:r>
              <a:rPr sz="2700" dirty="0">
                <a:latin typeface="Arial"/>
                <a:cs typeface="Arial"/>
              </a:rPr>
              <a:t>kiểm thử </a:t>
            </a:r>
            <a:r>
              <a:rPr sz="2700" spc="-5" dirty="0">
                <a:latin typeface="Arial"/>
                <a:cs typeface="Arial"/>
              </a:rPr>
              <a:t>nên làm </a:t>
            </a:r>
            <a:r>
              <a:rPr sz="2700" dirty="0">
                <a:latin typeface="Arial"/>
                <a:cs typeface="Arial"/>
              </a:rPr>
              <a:t>việc </a:t>
            </a:r>
            <a:r>
              <a:rPr sz="2700" spc="-5" dirty="0">
                <a:latin typeface="Arial"/>
                <a:cs typeface="Arial"/>
              </a:rPr>
              <a:t>độc lập </a:t>
            </a:r>
            <a:r>
              <a:rPr sz="2700" dirty="0">
                <a:latin typeface="Arial"/>
                <a:cs typeface="Arial"/>
              </a:rPr>
              <a:t>với </a:t>
            </a:r>
            <a:r>
              <a:rPr sz="2700" spc="-5" dirty="0">
                <a:latin typeface="Arial"/>
                <a:cs typeface="Arial"/>
              </a:rPr>
              <a:t>người phát  </a:t>
            </a:r>
            <a:r>
              <a:rPr sz="2700" dirty="0">
                <a:latin typeface="Arial"/>
                <a:cs typeface="Arial"/>
              </a:rPr>
              <a:t>triển </a:t>
            </a:r>
            <a:r>
              <a:rPr sz="2700" spc="-5" dirty="0">
                <a:latin typeface="Arial"/>
                <a:cs typeface="Arial"/>
              </a:rPr>
              <a:t>phần</a:t>
            </a:r>
            <a:r>
              <a:rPr sz="2700" spc="-3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mềm</a:t>
            </a:r>
            <a:endParaRPr sz="2700">
              <a:latin typeface="Arial"/>
              <a:cs typeface="Arial"/>
            </a:endParaRPr>
          </a:p>
          <a:p>
            <a:pPr marL="12700" marR="173355">
              <a:lnSpc>
                <a:spcPct val="100000"/>
              </a:lnSpc>
              <a:spcBef>
                <a:spcPts val="650"/>
              </a:spcBef>
              <a:buAutoNum type="arabicPeriod"/>
              <a:tabLst>
                <a:tab pos="394335" algn="l"/>
              </a:tabLst>
            </a:pPr>
            <a:r>
              <a:rPr sz="2700" spc="-5" dirty="0">
                <a:latin typeface="Arial"/>
                <a:cs typeface="Arial"/>
              </a:rPr>
              <a:t>Dữ liệu </a:t>
            </a:r>
            <a:r>
              <a:rPr sz="2700" dirty="0">
                <a:latin typeface="Arial"/>
                <a:cs typeface="Arial"/>
              </a:rPr>
              <a:t>thử cho kết </a:t>
            </a:r>
            <a:r>
              <a:rPr sz="2700" spc="-5" dirty="0">
                <a:latin typeface="Arial"/>
                <a:cs typeface="Arial"/>
              </a:rPr>
              <a:t>quả </a:t>
            </a:r>
            <a:r>
              <a:rPr sz="2700" spc="25" dirty="0">
                <a:latin typeface="Arial"/>
                <a:cs typeface="Arial"/>
              </a:rPr>
              <a:t>bình </a:t>
            </a:r>
            <a:r>
              <a:rPr sz="2700" dirty="0">
                <a:latin typeface="Arial"/>
                <a:cs typeface="Arial"/>
              </a:rPr>
              <a:t>thường </a:t>
            </a:r>
            <a:r>
              <a:rPr sz="2700" spc="35" dirty="0">
                <a:latin typeface="Arial"/>
                <a:cs typeface="Arial"/>
              </a:rPr>
              <a:t>thì </a:t>
            </a:r>
            <a:r>
              <a:rPr sz="2700" dirty="0">
                <a:latin typeface="Arial"/>
                <a:cs typeface="Arial"/>
              </a:rPr>
              <a:t>không có</a:t>
            </a:r>
            <a:r>
              <a:rPr sz="2700" spc="-16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ý  </a:t>
            </a:r>
            <a:r>
              <a:rPr sz="2700" spc="-10" dirty="0">
                <a:latin typeface="Arial"/>
                <a:cs typeface="Arial"/>
              </a:rPr>
              <a:t>nghĩa </a:t>
            </a:r>
            <a:r>
              <a:rPr sz="2700" spc="-5" dirty="0">
                <a:latin typeface="Arial"/>
                <a:cs typeface="Arial"/>
              </a:rPr>
              <a:t>nhiều, </a:t>
            </a:r>
            <a:r>
              <a:rPr sz="2700" dirty="0">
                <a:latin typeface="Arial"/>
                <a:cs typeface="Arial"/>
              </a:rPr>
              <a:t>cần có </a:t>
            </a:r>
            <a:r>
              <a:rPr sz="2700" spc="-5" dirty="0">
                <a:latin typeface="Arial"/>
                <a:cs typeface="Arial"/>
              </a:rPr>
              <a:t>những dữ liệu </a:t>
            </a:r>
            <a:r>
              <a:rPr sz="2700" dirty="0">
                <a:latin typeface="Arial"/>
                <a:cs typeface="Arial"/>
              </a:rPr>
              <a:t>kiểm thử </a:t>
            </a:r>
            <a:r>
              <a:rPr sz="2700" spc="-5" dirty="0">
                <a:latin typeface="Arial"/>
                <a:cs typeface="Arial"/>
              </a:rPr>
              <a:t>để phát  hiện </a:t>
            </a:r>
            <a:r>
              <a:rPr sz="2700" dirty="0">
                <a:latin typeface="Arial"/>
                <a:cs typeface="Arial"/>
              </a:rPr>
              <a:t>ra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lỗi</a:t>
            </a:r>
            <a:endParaRPr sz="2700">
              <a:latin typeface="Arial"/>
              <a:cs typeface="Arial"/>
            </a:endParaRPr>
          </a:p>
          <a:p>
            <a:pPr marL="12700" marR="351790">
              <a:lnSpc>
                <a:spcPct val="100000"/>
              </a:lnSpc>
              <a:spcBef>
                <a:spcPts val="655"/>
              </a:spcBef>
              <a:buAutoNum type="arabicPeriod"/>
              <a:tabLst>
                <a:tab pos="299720" algn="l"/>
              </a:tabLst>
            </a:pPr>
            <a:r>
              <a:rPr sz="2700" spc="-5" dirty="0">
                <a:latin typeface="Arial"/>
                <a:cs typeface="Arial"/>
              </a:rPr>
              <a:t>Khi phát </a:t>
            </a:r>
            <a:r>
              <a:rPr sz="2700" dirty="0">
                <a:latin typeface="Arial"/>
                <a:cs typeface="Arial"/>
              </a:rPr>
              <a:t>sinh thêm trường </a:t>
            </a:r>
            <a:r>
              <a:rPr sz="2700" spc="-5" dirty="0">
                <a:latin typeface="Arial"/>
                <a:cs typeface="Arial"/>
              </a:rPr>
              <a:t>hợp </a:t>
            </a:r>
            <a:r>
              <a:rPr sz="2700" dirty="0">
                <a:latin typeface="Arial"/>
                <a:cs typeface="Arial"/>
              </a:rPr>
              <a:t>thử </a:t>
            </a:r>
            <a:r>
              <a:rPr sz="2700" spc="35" dirty="0">
                <a:latin typeface="Arial"/>
                <a:cs typeface="Arial"/>
              </a:rPr>
              <a:t>thì </a:t>
            </a:r>
            <a:r>
              <a:rPr sz="2700" spc="-5" dirty="0">
                <a:latin typeface="Arial"/>
                <a:cs typeface="Arial"/>
              </a:rPr>
              <a:t>nên </a:t>
            </a:r>
            <a:r>
              <a:rPr sz="2700" dirty="0">
                <a:latin typeface="Arial"/>
                <a:cs typeface="Arial"/>
              </a:rPr>
              <a:t>thử </a:t>
            </a:r>
            <a:r>
              <a:rPr sz="2700" spc="-5" dirty="0">
                <a:latin typeface="Arial"/>
                <a:cs typeface="Arial"/>
              </a:rPr>
              <a:t>lại  những </a:t>
            </a:r>
            <a:r>
              <a:rPr sz="2700" dirty="0">
                <a:latin typeface="Arial"/>
                <a:cs typeface="Arial"/>
              </a:rPr>
              <a:t>trường </a:t>
            </a:r>
            <a:r>
              <a:rPr sz="2700" spc="-5" dirty="0">
                <a:latin typeface="Arial"/>
                <a:cs typeface="Arial"/>
              </a:rPr>
              <a:t>hợp </a:t>
            </a:r>
            <a:r>
              <a:rPr sz="2700" dirty="0">
                <a:latin typeface="Arial"/>
                <a:cs typeface="Arial"/>
              </a:rPr>
              <a:t>thử trước </a:t>
            </a:r>
            <a:r>
              <a:rPr sz="2700" spc="-5" dirty="0">
                <a:latin typeface="Arial"/>
                <a:cs typeface="Arial"/>
              </a:rPr>
              <a:t>đó để </a:t>
            </a:r>
            <a:r>
              <a:rPr sz="2700" dirty="0">
                <a:latin typeface="Arial"/>
                <a:cs typeface="Arial"/>
              </a:rPr>
              <a:t>tránh </a:t>
            </a:r>
            <a:r>
              <a:rPr sz="2700" spc="-5" dirty="0">
                <a:latin typeface="Arial"/>
                <a:cs typeface="Arial"/>
              </a:rPr>
              <a:t>ảnh hưởng  lan truyền</a:t>
            </a:r>
            <a:r>
              <a:rPr sz="2700" spc="-2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sóng.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66827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1.11 </a:t>
            </a:r>
            <a:r>
              <a:rPr spc="-5" dirty="0"/>
              <a:t>Các hạn chế của kiểm</a:t>
            </a:r>
            <a:r>
              <a:rPr spc="5" dirty="0"/>
              <a:t> </a:t>
            </a:r>
            <a:r>
              <a:rPr dirty="0"/>
              <a:t>thử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61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243329"/>
            <a:ext cx="8182609" cy="4964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4160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Arial"/>
                <a:cs typeface="Arial"/>
              </a:rPr>
              <a:t>Không thể chắc chắn </a:t>
            </a:r>
            <a:r>
              <a:rPr sz="2700" spc="-5" dirty="0">
                <a:latin typeface="Arial"/>
                <a:cs typeface="Arial"/>
              </a:rPr>
              <a:t>đặc </a:t>
            </a:r>
            <a:r>
              <a:rPr sz="2700" dirty="0">
                <a:latin typeface="Arial"/>
                <a:cs typeface="Arial"/>
              </a:rPr>
              <a:t>tả </a:t>
            </a:r>
            <a:r>
              <a:rPr sz="2700" spc="-5" dirty="0">
                <a:latin typeface="Arial"/>
                <a:cs typeface="Arial"/>
              </a:rPr>
              <a:t>phần </a:t>
            </a:r>
            <a:r>
              <a:rPr sz="2700" dirty="0">
                <a:latin typeface="Arial"/>
                <a:cs typeface="Arial"/>
              </a:rPr>
              <a:t>mềm </a:t>
            </a:r>
            <a:r>
              <a:rPr sz="2700" spc="-5" dirty="0">
                <a:latin typeface="Arial"/>
                <a:cs typeface="Arial"/>
              </a:rPr>
              <a:t>đúng</a:t>
            </a:r>
            <a:r>
              <a:rPr sz="2700" spc="-12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hoàn  </a:t>
            </a:r>
            <a:r>
              <a:rPr sz="2700" dirty="0">
                <a:latin typeface="Arial"/>
                <a:cs typeface="Arial"/>
              </a:rPr>
              <a:t>toàn</a:t>
            </a:r>
          </a:p>
          <a:p>
            <a:pPr marL="355600" marR="81280" indent="-342900">
              <a:lnSpc>
                <a:spcPct val="100000"/>
              </a:lnSpc>
              <a:spcBef>
                <a:spcPts val="650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Arial"/>
                <a:cs typeface="Arial"/>
              </a:rPr>
              <a:t>Không </a:t>
            </a:r>
            <a:r>
              <a:rPr sz="2700" dirty="0">
                <a:latin typeface="Arial"/>
                <a:cs typeface="Arial"/>
              </a:rPr>
              <a:t>thể chắc chắn </a:t>
            </a:r>
            <a:r>
              <a:rPr sz="2700" spc="-5" dirty="0">
                <a:latin typeface="Arial"/>
                <a:cs typeface="Arial"/>
              </a:rPr>
              <a:t>hệ </a:t>
            </a:r>
            <a:r>
              <a:rPr sz="2700" dirty="0">
                <a:latin typeface="Arial"/>
                <a:cs typeface="Arial"/>
              </a:rPr>
              <a:t>thống </a:t>
            </a:r>
            <a:r>
              <a:rPr sz="2700" spc="-5" dirty="0">
                <a:latin typeface="Arial"/>
                <a:cs typeface="Arial"/>
              </a:rPr>
              <a:t>hay </a:t>
            </a:r>
            <a:r>
              <a:rPr sz="2700" dirty="0">
                <a:latin typeface="Arial"/>
                <a:cs typeface="Arial"/>
              </a:rPr>
              <a:t>tool kiểm thử</a:t>
            </a:r>
            <a:r>
              <a:rPr sz="2700" spc="-10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là  đúng</a:t>
            </a:r>
            <a:endParaRPr sz="2700" dirty="0">
              <a:latin typeface="Arial"/>
              <a:cs typeface="Arial"/>
            </a:endParaRPr>
          </a:p>
          <a:p>
            <a:pPr marL="355600" marR="792480" indent="-342900">
              <a:lnSpc>
                <a:spcPct val="100000"/>
              </a:lnSpc>
              <a:spcBef>
                <a:spcPts val="645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Arial"/>
                <a:cs typeface="Arial"/>
              </a:rPr>
              <a:t>Không </a:t>
            </a:r>
            <a:r>
              <a:rPr sz="2700" dirty="0">
                <a:latin typeface="Arial"/>
                <a:cs typeface="Arial"/>
              </a:rPr>
              <a:t>có tool </a:t>
            </a:r>
            <a:r>
              <a:rPr sz="2700" spc="-5" dirty="0">
                <a:latin typeface="Arial"/>
                <a:cs typeface="Arial"/>
              </a:rPr>
              <a:t>kiểm </a:t>
            </a:r>
            <a:r>
              <a:rPr sz="2700" dirty="0">
                <a:latin typeface="Arial"/>
                <a:cs typeface="Arial"/>
              </a:rPr>
              <a:t>thử </a:t>
            </a:r>
            <a:r>
              <a:rPr sz="2700" spc="-5" dirty="0">
                <a:latin typeface="Arial"/>
                <a:cs typeface="Arial"/>
              </a:rPr>
              <a:t>nào </a:t>
            </a:r>
            <a:r>
              <a:rPr sz="2700" dirty="0">
                <a:latin typeface="Arial"/>
                <a:cs typeface="Arial"/>
              </a:rPr>
              <a:t>thích </a:t>
            </a:r>
            <a:r>
              <a:rPr sz="2700" spc="-5" dirty="0">
                <a:latin typeface="Arial"/>
                <a:cs typeface="Arial"/>
              </a:rPr>
              <a:t>hợp </a:t>
            </a:r>
            <a:r>
              <a:rPr sz="2700" dirty="0">
                <a:latin typeface="Arial"/>
                <a:cs typeface="Arial"/>
              </a:rPr>
              <a:t>cho </a:t>
            </a:r>
            <a:r>
              <a:rPr sz="2700" spc="-10" dirty="0">
                <a:latin typeface="Arial"/>
                <a:cs typeface="Arial"/>
              </a:rPr>
              <a:t>mọi  </a:t>
            </a:r>
            <a:r>
              <a:rPr sz="2700" spc="-5" dirty="0">
                <a:latin typeface="Arial"/>
                <a:cs typeface="Arial"/>
              </a:rPr>
              <a:t>phần</a:t>
            </a:r>
            <a:r>
              <a:rPr sz="2700" spc="-20" dirty="0">
                <a:latin typeface="Arial"/>
                <a:cs typeface="Arial"/>
              </a:rPr>
              <a:t> </a:t>
            </a:r>
            <a:r>
              <a:rPr sz="2700" spc="-10" dirty="0">
                <a:latin typeface="Arial"/>
                <a:cs typeface="Arial"/>
              </a:rPr>
              <a:t>mềm</a:t>
            </a:r>
            <a:endParaRPr sz="27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50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Arial"/>
                <a:cs typeface="Arial"/>
              </a:rPr>
              <a:t>Kỹ sư kiểm thử không chắc chắn </a:t>
            </a:r>
            <a:r>
              <a:rPr sz="2700" spc="-5" dirty="0">
                <a:latin typeface="Arial"/>
                <a:cs typeface="Arial"/>
              </a:rPr>
              <a:t>họ hiểu đầy đủ</a:t>
            </a:r>
            <a:r>
              <a:rPr sz="2700" spc="-10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về  sản</a:t>
            </a:r>
            <a:r>
              <a:rPr sz="2700" spc="-5" dirty="0">
                <a:latin typeface="Arial"/>
                <a:cs typeface="Arial"/>
              </a:rPr>
              <a:t> phẩm</a:t>
            </a:r>
            <a:endParaRPr sz="2700" dirty="0">
              <a:latin typeface="Arial"/>
              <a:cs typeface="Arial"/>
            </a:endParaRPr>
          </a:p>
          <a:p>
            <a:pPr marL="355600" marR="311150" indent="-342900">
              <a:lnSpc>
                <a:spcPct val="100000"/>
              </a:lnSpc>
              <a:spcBef>
                <a:spcPts val="655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Arial"/>
                <a:cs typeface="Arial"/>
              </a:rPr>
              <a:t>Không </a:t>
            </a:r>
            <a:r>
              <a:rPr sz="2700" dirty="0">
                <a:latin typeface="Arial"/>
                <a:cs typeface="Arial"/>
              </a:rPr>
              <a:t>có tài </a:t>
            </a:r>
            <a:r>
              <a:rPr sz="2700" spc="-5" dirty="0">
                <a:latin typeface="Arial"/>
                <a:cs typeface="Arial"/>
              </a:rPr>
              <a:t>nguyên để </a:t>
            </a:r>
            <a:r>
              <a:rPr sz="2700" dirty="0">
                <a:latin typeface="Arial"/>
                <a:cs typeface="Arial"/>
              </a:rPr>
              <a:t>thực </a:t>
            </a:r>
            <a:r>
              <a:rPr sz="2700" spc="-10" dirty="0">
                <a:latin typeface="Arial"/>
                <a:cs typeface="Arial"/>
              </a:rPr>
              <a:t>hiện </a:t>
            </a:r>
            <a:r>
              <a:rPr sz="2700" dirty="0">
                <a:latin typeface="Arial"/>
                <a:cs typeface="Arial"/>
              </a:rPr>
              <a:t>tất cả các kiểm  thử</a:t>
            </a:r>
          </a:p>
          <a:p>
            <a:pPr marL="355600" indent="-342900">
              <a:lnSpc>
                <a:spcPct val="100000"/>
              </a:lnSpc>
              <a:spcBef>
                <a:spcPts val="645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Arial"/>
                <a:cs typeface="Arial"/>
              </a:rPr>
              <a:t>Không </a:t>
            </a:r>
            <a:r>
              <a:rPr sz="2700" dirty="0">
                <a:latin typeface="Arial"/>
                <a:cs typeface="Arial"/>
              </a:rPr>
              <a:t>thể </a:t>
            </a:r>
            <a:r>
              <a:rPr sz="2700" spc="35" dirty="0">
                <a:latin typeface="Arial"/>
                <a:cs typeface="Arial"/>
              </a:rPr>
              <a:t>tìm </a:t>
            </a:r>
            <a:r>
              <a:rPr sz="2700" dirty="0">
                <a:latin typeface="Arial"/>
                <a:cs typeface="Arial"/>
              </a:rPr>
              <a:t>ra </a:t>
            </a:r>
            <a:r>
              <a:rPr sz="2700" spc="-5" dirty="0">
                <a:latin typeface="Arial"/>
                <a:cs typeface="Arial"/>
              </a:rPr>
              <a:t>được </a:t>
            </a:r>
            <a:r>
              <a:rPr sz="2700" dirty="0">
                <a:latin typeface="Arial"/>
                <a:cs typeface="Arial"/>
              </a:rPr>
              <a:t>tất cả các</a:t>
            </a:r>
            <a:r>
              <a:rPr sz="2700" spc="-7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lỗi</a:t>
            </a:r>
            <a:endParaRPr sz="2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437134"/>
            <a:ext cx="676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CHUYỆN </a:t>
            </a:r>
            <a:r>
              <a:rPr sz="2800" spc="-5" dirty="0"/>
              <a:t>VUI: VÒNG </a:t>
            </a:r>
            <a:r>
              <a:rPr sz="2800" spc="-10" dirty="0"/>
              <a:t>ĐỜI CHẤT</a:t>
            </a:r>
            <a:r>
              <a:rPr sz="2800" spc="35" dirty="0"/>
              <a:t> </a:t>
            </a:r>
            <a:r>
              <a:rPr sz="2800" spc="-10" dirty="0"/>
              <a:t>LƯỢNG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31140" y="1115314"/>
            <a:ext cx="8822055" cy="5293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b="1" spc="-5" dirty="0">
                <a:latin typeface="Arial"/>
                <a:cs typeface="Arial"/>
              </a:rPr>
              <a:t>1. </a:t>
            </a:r>
            <a:r>
              <a:rPr sz="1800" b="1" dirty="0">
                <a:latin typeface="Arial"/>
                <a:cs typeface="Arial"/>
              </a:rPr>
              <a:t>Lập trình </a:t>
            </a:r>
            <a:r>
              <a:rPr sz="1800" b="1" spc="-15" dirty="0">
                <a:latin typeface="Arial"/>
                <a:cs typeface="Arial"/>
              </a:rPr>
              <a:t>viên </a:t>
            </a:r>
            <a:r>
              <a:rPr sz="1800" b="1" dirty="0">
                <a:latin typeface="Arial"/>
                <a:cs typeface="Arial"/>
              </a:rPr>
              <a:t>đưa </a:t>
            </a:r>
            <a:r>
              <a:rPr sz="1800" b="1" spc="-5" dirty="0">
                <a:latin typeface="Arial"/>
                <a:cs typeface="Arial"/>
              </a:rPr>
              <a:t>ra </a:t>
            </a:r>
            <a:r>
              <a:rPr sz="1800" b="1" dirty="0">
                <a:latin typeface="Arial"/>
                <a:cs typeface="Arial"/>
              </a:rPr>
              <a:t>đoạn </a:t>
            </a:r>
            <a:r>
              <a:rPr sz="1800" b="1" spc="-5" dirty="0">
                <a:latin typeface="Arial"/>
                <a:cs typeface="Arial"/>
              </a:rPr>
              <a:t>mã mà </a:t>
            </a:r>
            <a:r>
              <a:rPr sz="1800" b="1" dirty="0">
                <a:latin typeface="Arial"/>
                <a:cs typeface="Arial"/>
              </a:rPr>
              <a:t>anh </a:t>
            </a:r>
            <a:r>
              <a:rPr sz="1800" b="1" spc="-5" dirty="0">
                <a:latin typeface="Arial"/>
                <a:cs typeface="Arial"/>
              </a:rPr>
              <a:t>ta </a:t>
            </a:r>
            <a:r>
              <a:rPr sz="1800" b="1" dirty="0">
                <a:latin typeface="Arial"/>
                <a:cs typeface="Arial"/>
              </a:rPr>
              <a:t>tin </a:t>
            </a:r>
            <a:r>
              <a:rPr sz="1800" b="1" spc="-5" dirty="0">
                <a:latin typeface="Arial"/>
                <a:cs typeface="Arial"/>
              </a:rPr>
              <a:t>rằng không </a:t>
            </a:r>
            <a:r>
              <a:rPr sz="1800" b="1" dirty="0">
                <a:latin typeface="Arial"/>
                <a:cs typeface="Arial"/>
              </a:rPr>
              <a:t>hề </a:t>
            </a:r>
            <a:r>
              <a:rPr sz="1800" b="1" spc="-5" dirty="0">
                <a:latin typeface="Arial"/>
                <a:cs typeface="Arial"/>
              </a:rPr>
              <a:t>có</a:t>
            </a:r>
            <a:r>
              <a:rPr sz="1800" b="1" spc="5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lỗi.</a:t>
            </a:r>
            <a:endParaRPr sz="1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2. </a:t>
            </a:r>
            <a:r>
              <a:rPr sz="1800" dirty="0">
                <a:latin typeface="Arial"/>
                <a:cs typeface="Arial"/>
              </a:rPr>
              <a:t>Kiểm tra chất </a:t>
            </a:r>
            <a:r>
              <a:rPr sz="1800" spc="-5" dirty="0">
                <a:latin typeface="Arial"/>
                <a:cs typeface="Arial"/>
              </a:rPr>
              <a:t>lượng </a:t>
            </a:r>
            <a:r>
              <a:rPr sz="1800" dirty="0">
                <a:latin typeface="Arial"/>
                <a:cs typeface="Arial"/>
              </a:rPr>
              <a:t>sản </a:t>
            </a:r>
            <a:r>
              <a:rPr sz="1800" spc="-10" dirty="0">
                <a:latin typeface="Arial"/>
                <a:cs typeface="Arial"/>
              </a:rPr>
              <a:t>phẩm, phát </a:t>
            </a:r>
            <a:r>
              <a:rPr sz="1800" spc="-5" dirty="0">
                <a:latin typeface="Arial"/>
                <a:cs typeface="Arial"/>
              </a:rPr>
              <a:t>hiện 20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lỗi.</a:t>
            </a:r>
            <a:endParaRPr sz="1800" dirty="0">
              <a:latin typeface="Arial"/>
              <a:cs typeface="Arial"/>
            </a:endParaRPr>
          </a:p>
          <a:p>
            <a:pPr marL="355600" indent="-342900">
              <a:lnSpc>
                <a:spcPts val="1945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3. Lập </a:t>
            </a:r>
            <a:r>
              <a:rPr sz="1800" spc="15" dirty="0">
                <a:latin typeface="Arial"/>
                <a:cs typeface="Arial"/>
              </a:rPr>
              <a:t>trình </a:t>
            </a:r>
            <a:r>
              <a:rPr sz="1800" spc="-5" dirty="0">
                <a:latin typeface="Arial"/>
                <a:cs typeface="Arial"/>
              </a:rPr>
              <a:t>viên </a:t>
            </a:r>
            <a:r>
              <a:rPr sz="1800" dirty="0">
                <a:latin typeface="Arial"/>
                <a:cs typeface="Arial"/>
              </a:rPr>
              <a:t>sửa </a:t>
            </a:r>
            <a:r>
              <a:rPr sz="1800" spc="-5" dirty="0">
                <a:latin typeface="Arial"/>
                <a:cs typeface="Arial"/>
              </a:rPr>
              <a:t>10 lỗi </a:t>
            </a:r>
            <a:r>
              <a:rPr sz="1800" dirty="0">
                <a:latin typeface="Arial"/>
                <a:cs typeface="Arial"/>
              </a:rPr>
              <a:t>và </a:t>
            </a:r>
            <a:r>
              <a:rPr sz="1800" spc="-10" dirty="0">
                <a:latin typeface="Arial"/>
                <a:cs typeface="Arial"/>
              </a:rPr>
              <a:t>gửi </a:t>
            </a:r>
            <a:r>
              <a:rPr sz="1800" spc="-5" dirty="0">
                <a:latin typeface="Arial"/>
                <a:cs typeface="Arial"/>
              </a:rPr>
              <a:t>e-mail </a:t>
            </a:r>
            <a:r>
              <a:rPr sz="1800" dirty="0">
                <a:latin typeface="Arial"/>
                <a:cs typeface="Arial"/>
              </a:rPr>
              <a:t>tới </a:t>
            </a:r>
            <a:r>
              <a:rPr sz="1800" spc="-10" dirty="0">
                <a:latin typeface="Arial"/>
                <a:cs typeface="Arial"/>
              </a:rPr>
              <a:t>phòng </a:t>
            </a:r>
            <a:r>
              <a:rPr sz="1800" dirty="0">
                <a:latin typeface="Arial"/>
                <a:cs typeface="Arial"/>
              </a:rPr>
              <a:t>Thử </a:t>
            </a:r>
            <a:r>
              <a:rPr sz="1800" spc="-10" dirty="0">
                <a:latin typeface="Arial"/>
                <a:cs typeface="Arial"/>
              </a:rPr>
              <a:t>nghiệm </a:t>
            </a:r>
            <a:r>
              <a:rPr sz="1800" dirty="0">
                <a:latin typeface="Arial"/>
                <a:cs typeface="Arial"/>
              </a:rPr>
              <a:t>sản </a:t>
            </a:r>
            <a:r>
              <a:rPr sz="1800" spc="-10" dirty="0">
                <a:latin typeface="Arial"/>
                <a:cs typeface="Arial"/>
              </a:rPr>
              <a:t>phẩm </a:t>
            </a:r>
            <a:r>
              <a:rPr sz="1800" dirty="0">
                <a:latin typeface="Arial"/>
                <a:cs typeface="Arial"/>
              </a:rPr>
              <a:t>về</a:t>
            </a:r>
            <a:r>
              <a:rPr sz="1800" spc="10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10</a:t>
            </a:r>
            <a:endParaRPr sz="1800" dirty="0">
              <a:latin typeface="Arial"/>
              <a:cs typeface="Arial"/>
            </a:endParaRPr>
          </a:p>
          <a:p>
            <a:pPr marL="355600">
              <a:lnSpc>
                <a:spcPts val="1945"/>
              </a:lnSpc>
            </a:pPr>
            <a:r>
              <a:rPr sz="1800" dirty="0">
                <a:latin typeface="Arial"/>
                <a:cs typeface="Arial"/>
              </a:rPr>
              <a:t>"vấn </a:t>
            </a:r>
            <a:r>
              <a:rPr sz="1800" spc="-5" dirty="0">
                <a:latin typeface="Arial"/>
                <a:cs typeface="Arial"/>
              </a:rPr>
              <a:t>đề" </a:t>
            </a:r>
            <a:r>
              <a:rPr sz="1800" dirty="0">
                <a:latin typeface="Arial"/>
                <a:cs typeface="Arial"/>
              </a:rPr>
              <a:t>còn </a:t>
            </a:r>
            <a:r>
              <a:rPr sz="1800" spc="-5" dirty="0">
                <a:latin typeface="Arial"/>
                <a:cs typeface="Arial"/>
              </a:rPr>
              <a:t>lại mà </a:t>
            </a:r>
            <a:r>
              <a:rPr sz="1800" spc="-10" dirty="0">
                <a:latin typeface="Arial"/>
                <a:cs typeface="Arial"/>
              </a:rPr>
              <a:t>anh </a:t>
            </a:r>
            <a:r>
              <a:rPr sz="1800" dirty="0">
                <a:latin typeface="Arial"/>
                <a:cs typeface="Arial"/>
              </a:rPr>
              <a:t>ta </a:t>
            </a:r>
            <a:r>
              <a:rPr sz="1800" spc="-10" dirty="0">
                <a:latin typeface="Arial"/>
                <a:cs typeface="Arial"/>
              </a:rPr>
              <a:t>nhất định </a:t>
            </a:r>
            <a:r>
              <a:rPr sz="1800" spc="-5" dirty="0">
                <a:latin typeface="Arial"/>
                <a:cs typeface="Arial"/>
              </a:rPr>
              <a:t>cho rằng không </a:t>
            </a:r>
            <a:r>
              <a:rPr sz="1800" spc="-10" dirty="0">
                <a:latin typeface="Arial"/>
                <a:cs typeface="Arial"/>
              </a:rPr>
              <a:t>phải </a:t>
            </a:r>
            <a:r>
              <a:rPr sz="1800" spc="-5" dirty="0">
                <a:latin typeface="Arial"/>
                <a:cs typeface="Arial"/>
              </a:rPr>
              <a:t>là</a:t>
            </a:r>
            <a:r>
              <a:rPr sz="1800" spc="1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lỗi.</a:t>
            </a:r>
            <a:endParaRPr sz="1800" dirty="0">
              <a:latin typeface="Arial"/>
              <a:cs typeface="Arial"/>
            </a:endParaRPr>
          </a:p>
          <a:p>
            <a:pPr marL="355600" marR="354965" indent="-342900">
              <a:lnSpc>
                <a:spcPct val="80000"/>
              </a:lnSpc>
              <a:spcBef>
                <a:spcPts val="434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4. Phòng </a:t>
            </a:r>
            <a:r>
              <a:rPr sz="1800" dirty="0">
                <a:latin typeface="Arial"/>
                <a:cs typeface="Arial"/>
              </a:rPr>
              <a:t>thử </a:t>
            </a:r>
            <a:r>
              <a:rPr sz="1800" spc="-10" dirty="0">
                <a:latin typeface="Arial"/>
                <a:cs typeface="Arial"/>
              </a:rPr>
              <a:t>nghiệm </a:t>
            </a:r>
            <a:r>
              <a:rPr sz="1800" dirty="0">
                <a:latin typeface="Arial"/>
                <a:cs typeface="Arial"/>
              </a:rPr>
              <a:t>sản </a:t>
            </a:r>
            <a:r>
              <a:rPr sz="1800" spc="-10" dirty="0">
                <a:latin typeface="Arial"/>
                <a:cs typeface="Arial"/>
              </a:rPr>
              <a:t>phẩm </a:t>
            </a:r>
            <a:r>
              <a:rPr sz="1800" spc="-5" dirty="0">
                <a:latin typeface="Arial"/>
                <a:cs typeface="Arial"/>
              </a:rPr>
              <a:t>e-mail lại rằng 5 trong </a:t>
            </a:r>
            <a:r>
              <a:rPr sz="1800" dirty="0">
                <a:latin typeface="Arial"/>
                <a:cs typeface="Arial"/>
              </a:rPr>
              <a:t>số </a:t>
            </a:r>
            <a:r>
              <a:rPr sz="1800" spc="-5" dirty="0">
                <a:latin typeface="Arial"/>
                <a:cs typeface="Arial"/>
              </a:rPr>
              <a:t>10 </a:t>
            </a:r>
            <a:r>
              <a:rPr sz="1800" spc="-10" dirty="0">
                <a:latin typeface="Arial"/>
                <a:cs typeface="Arial"/>
              </a:rPr>
              <a:t>đoạn </a:t>
            </a:r>
            <a:r>
              <a:rPr sz="1800" dirty="0">
                <a:latin typeface="Arial"/>
                <a:cs typeface="Arial"/>
              </a:rPr>
              <a:t>sửa </a:t>
            </a:r>
            <a:r>
              <a:rPr sz="1800" spc="-5" dirty="0">
                <a:latin typeface="Arial"/>
                <a:cs typeface="Arial"/>
              </a:rPr>
              <a:t>lỗi không  </a:t>
            </a:r>
            <a:r>
              <a:rPr sz="1800" spc="-10" dirty="0">
                <a:latin typeface="Arial"/>
                <a:cs typeface="Arial"/>
              </a:rPr>
              <a:t>hoạt động </a:t>
            </a:r>
            <a:r>
              <a:rPr sz="1800" dirty="0">
                <a:latin typeface="Arial"/>
                <a:cs typeface="Arial"/>
              </a:rPr>
              <a:t>và </a:t>
            </a:r>
            <a:r>
              <a:rPr sz="1800" spc="-5" dirty="0">
                <a:latin typeface="Arial"/>
                <a:cs typeface="Arial"/>
              </a:rPr>
              <a:t>đính </a:t>
            </a:r>
            <a:r>
              <a:rPr sz="1800" dirty="0">
                <a:latin typeface="Arial"/>
                <a:cs typeface="Arial"/>
              </a:rPr>
              <a:t>kèm </a:t>
            </a:r>
            <a:r>
              <a:rPr sz="1800" spc="-5" dirty="0">
                <a:latin typeface="Arial"/>
                <a:cs typeface="Arial"/>
              </a:rPr>
              <a:t>danh </a:t>
            </a:r>
            <a:r>
              <a:rPr sz="1800" dirty="0">
                <a:latin typeface="Arial"/>
                <a:cs typeface="Arial"/>
              </a:rPr>
              <a:t>sách </a:t>
            </a:r>
            <a:r>
              <a:rPr sz="1800" spc="-5" dirty="0">
                <a:latin typeface="Arial"/>
                <a:cs typeface="Arial"/>
              </a:rPr>
              <a:t>15 lỗi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mới.</a:t>
            </a:r>
            <a:endParaRPr sz="1800" dirty="0">
              <a:latin typeface="Arial"/>
              <a:cs typeface="Arial"/>
            </a:endParaRPr>
          </a:p>
          <a:p>
            <a:pPr marL="355600" marR="155575" indent="-342900">
              <a:lnSpc>
                <a:spcPct val="80000"/>
              </a:lnSpc>
              <a:spcBef>
                <a:spcPts val="43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5. Phòng </a:t>
            </a:r>
            <a:r>
              <a:rPr sz="1800" dirty="0">
                <a:latin typeface="Arial"/>
                <a:cs typeface="Arial"/>
              </a:rPr>
              <a:t>tiếp thị </a:t>
            </a:r>
            <a:r>
              <a:rPr sz="1800" spc="-5" dirty="0">
                <a:latin typeface="Arial"/>
                <a:cs typeface="Arial"/>
              </a:rPr>
              <a:t>gởi thông báo rằng họ đã </a:t>
            </a:r>
            <a:r>
              <a:rPr sz="1800" spc="-10" dirty="0">
                <a:latin typeface="Arial"/>
                <a:cs typeface="Arial"/>
              </a:rPr>
              <a:t>hoàn </a:t>
            </a:r>
            <a:r>
              <a:rPr sz="1800" dirty="0">
                <a:latin typeface="Arial"/>
                <a:cs typeface="Arial"/>
              </a:rPr>
              <a:t>tất </a:t>
            </a:r>
            <a:r>
              <a:rPr sz="1800" spc="-5" dirty="0">
                <a:latin typeface="Arial"/>
                <a:cs typeface="Arial"/>
              </a:rPr>
              <a:t>khâu </a:t>
            </a:r>
            <a:r>
              <a:rPr sz="1800" spc="-10" dirty="0">
                <a:latin typeface="Arial"/>
                <a:cs typeface="Arial"/>
              </a:rPr>
              <a:t>quảng </a:t>
            </a:r>
            <a:r>
              <a:rPr sz="1800" spc="-5" dirty="0">
                <a:latin typeface="Arial"/>
                <a:cs typeface="Arial"/>
              </a:rPr>
              <a:t>bá cho </a:t>
            </a:r>
            <a:r>
              <a:rPr sz="1800" dirty="0">
                <a:latin typeface="Arial"/>
                <a:cs typeface="Arial"/>
              </a:rPr>
              <a:t>sản </a:t>
            </a:r>
            <a:r>
              <a:rPr sz="1800" spc="-10" dirty="0">
                <a:latin typeface="Arial"/>
                <a:cs typeface="Arial"/>
              </a:rPr>
              <a:t>phẩm.  </a:t>
            </a:r>
            <a:r>
              <a:rPr sz="1800" dirty="0">
                <a:latin typeface="Arial"/>
                <a:cs typeface="Arial"/>
              </a:rPr>
              <a:t>Giám </a:t>
            </a:r>
            <a:r>
              <a:rPr sz="1800" spc="-5" dirty="0">
                <a:latin typeface="Arial"/>
                <a:cs typeface="Arial"/>
              </a:rPr>
              <a:t>đốc gọi điện xuống hỏi </a:t>
            </a:r>
            <a:r>
              <a:rPr sz="1800" dirty="0">
                <a:latin typeface="Arial"/>
                <a:cs typeface="Arial"/>
              </a:rPr>
              <a:t>về tiến </a:t>
            </a:r>
            <a:r>
              <a:rPr sz="1800" spc="-5" dirty="0">
                <a:latin typeface="Arial"/>
                <a:cs typeface="Arial"/>
              </a:rPr>
              <a:t>độ công việc </a:t>
            </a:r>
            <a:r>
              <a:rPr sz="1800" dirty="0">
                <a:latin typeface="Arial"/>
                <a:cs typeface="Arial"/>
              </a:rPr>
              <a:t>và </a:t>
            </a:r>
            <a:r>
              <a:rPr sz="1800" spc="-5" dirty="0">
                <a:latin typeface="Arial"/>
                <a:cs typeface="Arial"/>
              </a:rPr>
              <a:t>củng </a:t>
            </a:r>
            <a:r>
              <a:rPr sz="1800" dirty="0">
                <a:latin typeface="Arial"/>
                <a:cs typeface="Arial"/>
              </a:rPr>
              <a:t>cố </a:t>
            </a:r>
            <a:r>
              <a:rPr sz="1800" spc="-5" dirty="0">
                <a:latin typeface="Arial"/>
                <a:cs typeface="Arial"/>
              </a:rPr>
              <a:t>tinh </a:t>
            </a:r>
            <a:r>
              <a:rPr sz="1800" dirty="0">
                <a:latin typeface="Arial"/>
                <a:cs typeface="Arial"/>
              </a:rPr>
              <a:t>thần </a:t>
            </a:r>
            <a:r>
              <a:rPr sz="1800" spc="-5" dirty="0">
                <a:latin typeface="Arial"/>
                <a:cs typeface="Arial"/>
              </a:rPr>
              <a:t>"chiến </a:t>
            </a:r>
            <a:r>
              <a:rPr sz="1800" spc="-10" dirty="0">
                <a:latin typeface="Arial"/>
                <a:cs typeface="Arial"/>
              </a:rPr>
              <a:t>sỹ".  </a:t>
            </a:r>
            <a:r>
              <a:rPr sz="1800" spc="-5" dirty="0">
                <a:latin typeface="Arial"/>
                <a:cs typeface="Arial"/>
              </a:rPr>
              <a:t>Phòng </a:t>
            </a:r>
            <a:r>
              <a:rPr sz="1800" spc="-10" dirty="0">
                <a:latin typeface="Arial"/>
                <a:cs typeface="Arial"/>
              </a:rPr>
              <a:t>phát hành </a:t>
            </a:r>
            <a:r>
              <a:rPr sz="1800" dirty="0">
                <a:latin typeface="Arial"/>
                <a:cs typeface="Arial"/>
              </a:rPr>
              <a:t>cử </a:t>
            </a:r>
            <a:r>
              <a:rPr sz="1800" spc="-10" dirty="0">
                <a:latin typeface="Arial"/>
                <a:cs typeface="Arial"/>
              </a:rPr>
              <a:t>nhân </a:t>
            </a:r>
            <a:r>
              <a:rPr sz="1800" spc="-5" dirty="0">
                <a:latin typeface="Arial"/>
                <a:cs typeface="Arial"/>
              </a:rPr>
              <a:t>viên đến </a:t>
            </a:r>
            <a:r>
              <a:rPr sz="1800" spc="-10" dirty="0" err="1">
                <a:latin typeface="Arial"/>
                <a:cs typeface="Arial"/>
              </a:rPr>
              <a:t>nhận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lang="en-US" sz="1800" spc="-10" dirty="0" err="1" smtClean="0">
                <a:latin typeface="Arial"/>
                <a:cs typeface="Arial"/>
              </a:rPr>
              <a:t>mã</a:t>
            </a:r>
            <a:r>
              <a:rPr lang="en-US" sz="1800" spc="-10" dirty="0" smtClean="0">
                <a:latin typeface="Arial"/>
                <a:cs typeface="Arial"/>
              </a:rPr>
              <a:t> </a:t>
            </a:r>
            <a:r>
              <a:rPr sz="1800" spc="-10" dirty="0" err="1" smtClean="0">
                <a:latin typeface="Arial"/>
                <a:cs typeface="Arial"/>
              </a:rPr>
              <a:t>nguồn</a:t>
            </a:r>
            <a:r>
              <a:rPr sz="1800" spc="-10" dirty="0" smtClean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phần </a:t>
            </a:r>
            <a:r>
              <a:rPr sz="1800" spc="-5" dirty="0">
                <a:latin typeface="Arial"/>
                <a:cs typeface="Arial"/>
              </a:rPr>
              <a:t>mềm. Phòng </a:t>
            </a:r>
            <a:r>
              <a:rPr sz="1800" dirty="0">
                <a:latin typeface="Arial"/>
                <a:cs typeface="Arial"/>
              </a:rPr>
              <a:t>tiếp thị  </a:t>
            </a:r>
            <a:r>
              <a:rPr sz="1800" spc="-5" dirty="0">
                <a:latin typeface="Arial"/>
                <a:cs typeface="Arial"/>
              </a:rPr>
              <a:t>thông báo </a:t>
            </a:r>
            <a:r>
              <a:rPr sz="1800" dirty="0">
                <a:latin typeface="Arial"/>
                <a:cs typeface="Arial"/>
              </a:rPr>
              <a:t>trên </a:t>
            </a:r>
            <a:r>
              <a:rPr sz="1800" spc="-5" dirty="0">
                <a:latin typeface="Arial"/>
                <a:cs typeface="Arial"/>
              </a:rPr>
              <a:t>truyền </a:t>
            </a:r>
            <a:r>
              <a:rPr sz="1800" spc="15" dirty="0">
                <a:latin typeface="Arial"/>
                <a:cs typeface="Arial"/>
              </a:rPr>
              <a:t>hình </a:t>
            </a:r>
            <a:r>
              <a:rPr sz="1800" spc="-5" dirty="0">
                <a:latin typeface="Arial"/>
                <a:cs typeface="Arial"/>
              </a:rPr>
              <a:t>và báo chí về việc hoãn lại ngày </a:t>
            </a:r>
            <a:r>
              <a:rPr sz="1800" spc="-10" dirty="0">
                <a:latin typeface="Arial"/>
                <a:cs typeface="Arial"/>
              </a:rPr>
              <a:t>phát </a:t>
            </a:r>
            <a:r>
              <a:rPr sz="1800" spc="-5" dirty="0">
                <a:latin typeface="Arial"/>
                <a:cs typeface="Arial"/>
              </a:rPr>
              <a:t>hành sản </a:t>
            </a:r>
            <a:r>
              <a:rPr sz="1800" spc="-10" dirty="0">
                <a:latin typeface="Arial"/>
                <a:cs typeface="Arial"/>
              </a:rPr>
              <a:t>phẩm  </a:t>
            </a:r>
            <a:r>
              <a:rPr sz="1800" dirty="0">
                <a:latin typeface="Arial"/>
                <a:cs typeface="Arial"/>
              </a:rPr>
              <a:t>vài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tuần...</a:t>
            </a:r>
            <a:endParaRPr sz="1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6. </a:t>
            </a:r>
            <a:r>
              <a:rPr sz="1800" dirty="0">
                <a:latin typeface="Arial"/>
                <a:cs typeface="Arial"/>
              </a:rPr>
              <a:t>Ơn </a:t>
            </a:r>
            <a:r>
              <a:rPr sz="1800" spc="-5" dirty="0">
                <a:latin typeface="Arial"/>
                <a:cs typeface="Arial"/>
              </a:rPr>
              <a:t>trời! Cuối cùng </a:t>
            </a:r>
            <a:r>
              <a:rPr sz="1800" dirty="0">
                <a:latin typeface="Arial"/>
                <a:cs typeface="Arial"/>
              </a:rPr>
              <a:t>sản </a:t>
            </a:r>
            <a:r>
              <a:rPr sz="1800" spc="-10" dirty="0">
                <a:latin typeface="Arial"/>
                <a:cs typeface="Arial"/>
              </a:rPr>
              <a:t>phẩm </a:t>
            </a:r>
            <a:r>
              <a:rPr sz="1800" spc="-5" dirty="0">
                <a:latin typeface="Arial"/>
                <a:cs typeface="Arial"/>
              </a:rPr>
              <a:t>cũng </a:t>
            </a:r>
            <a:r>
              <a:rPr sz="1800" spc="-10" dirty="0">
                <a:latin typeface="Arial"/>
                <a:cs typeface="Arial"/>
              </a:rPr>
              <a:t>được phát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hành.</a:t>
            </a:r>
            <a:endParaRPr sz="1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7. Trong vòng </a:t>
            </a:r>
            <a:r>
              <a:rPr sz="1800" dirty="0">
                <a:latin typeface="Arial"/>
                <a:cs typeface="Arial"/>
              </a:rPr>
              <a:t>một </a:t>
            </a:r>
            <a:r>
              <a:rPr sz="1800" spc="-5" dirty="0">
                <a:latin typeface="Arial"/>
                <a:cs typeface="Arial"/>
              </a:rPr>
              <a:t>tuần, </a:t>
            </a:r>
            <a:r>
              <a:rPr sz="1800" spc="-10" dirty="0">
                <a:latin typeface="Arial"/>
                <a:cs typeface="Arial"/>
              </a:rPr>
              <a:t>người </a:t>
            </a:r>
            <a:r>
              <a:rPr sz="1800" dirty="0">
                <a:latin typeface="Arial"/>
                <a:cs typeface="Arial"/>
              </a:rPr>
              <a:t>sử </a:t>
            </a:r>
            <a:r>
              <a:rPr sz="1800" spc="-10" dirty="0">
                <a:latin typeface="Arial"/>
                <a:cs typeface="Arial"/>
              </a:rPr>
              <a:t>dụng phát </a:t>
            </a:r>
            <a:r>
              <a:rPr sz="1800" spc="-5" dirty="0">
                <a:latin typeface="Arial"/>
                <a:cs typeface="Arial"/>
              </a:rPr>
              <a:t>hiện ra 137 lỗi</a:t>
            </a:r>
            <a:r>
              <a:rPr sz="1800" spc="1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mới.</a:t>
            </a:r>
            <a:endParaRPr sz="1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8. Lập </a:t>
            </a:r>
            <a:r>
              <a:rPr sz="1800" spc="15" dirty="0">
                <a:latin typeface="Arial"/>
                <a:cs typeface="Arial"/>
              </a:rPr>
              <a:t>trình </a:t>
            </a:r>
            <a:r>
              <a:rPr sz="1800" spc="-5" dirty="0">
                <a:latin typeface="Arial"/>
                <a:cs typeface="Arial"/>
              </a:rPr>
              <a:t>viên </a:t>
            </a:r>
            <a:r>
              <a:rPr sz="1800" spc="-10" dirty="0">
                <a:latin typeface="Arial"/>
                <a:cs typeface="Arial"/>
              </a:rPr>
              <a:t>phụ </a:t>
            </a:r>
            <a:r>
              <a:rPr sz="1800" dirty="0">
                <a:latin typeface="Arial"/>
                <a:cs typeface="Arial"/>
              </a:rPr>
              <a:t>trách </a:t>
            </a:r>
            <a:r>
              <a:rPr sz="1800" spc="-10" dirty="0">
                <a:latin typeface="Arial"/>
                <a:cs typeface="Arial"/>
              </a:rPr>
              <a:t>phát </a:t>
            </a:r>
            <a:r>
              <a:rPr sz="1800" dirty="0">
                <a:latin typeface="Arial"/>
                <a:cs typeface="Arial"/>
              </a:rPr>
              <a:t>triển sản </a:t>
            </a:r>
            <a:r>
              <a:rPr sz="1800" spc="-10" dirty="0">
                <a:latin typeface="Arial"/>
                <a:cs typeface="Arial"/>
              </a:rPr>
              <a:t>phẩm </a:t>
            </a:r>
            <a:r>
              <a:rPr sz="1800" spc="-5" dirty="0">
                <a:latin typeface="Arial"/>
                <a:cs typeface="Arial"/>
              </a:rPr>
              <a:t>đã </a:t>
            </a:r>
            <a:r>
              <a:rPr sz="1800" spc="-10" dirty="0">
                <a:latin typeface="Arial"/>
                <a:cs typeface="Arial"/>
              </a:rPr>
              <a:t>xin nghỉ</a:t>
            </a:r>
            <a:r>
              <a:rPr sz="1800" spc="114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phép.</a:t>
            </a:r>
            <a:endParaRPr sz="1800" dirty="0">
              <a:latin typeface="Arial"/>
              <a:cs typeface="Arial"/>
            </a:endParaRPr>
          </a:p>
          <a:p>
            <a:pPr marL="355600" marR="5080" indent="-342900">
              <a:lnSpc>
                <a:spcPct val="80100"/>
              </a:lnSpc>
              <a:spcBef>
                <a:spcPts val="43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9. </a:t>
            </a:r>
            <a:r>
              <a:rPr sz="1800" dirty="0">
                <a:latin typeface="Arial"/>
                <a:cs typeface="Arial"/>
              </a:rPr>
              <a:t>Một </a:t>
            </a:r>
            <a:r>
              <a:rPr sz="1800" spc="-10" dirty="0">
                <a:latin typeface="Arial"/>
                <a:cs typeface="Arial"/>
              </a:rPr>
              <a:t>nhóm </a:t>
            </a:r>
            <a:r>
              <a:rPr sz="1800" spc="-5" dirty="0">
                <a:latin typeface="Arial"/>
                <a:cs typeface="Arial"/>
              </a:rPr>
              <a:t>"cứu nạn" </a:t>
            </a:r>
            <a:r>
              <a:rPr sz="1800" spc="-10" dirty="0">
                <a:latin typeface="Arial"/>
                <a:cs typeface="Arial"/>
              </a:rPr>
              <a:t>gồm </a:t>
            </a:r>
            <a:r>
              <a:rPr sz="1800" spc="-5" dirty="0">
                <a:latin typeface="Arial"/>
                <a:cs typeface="Arial"/>
              </a:rPr>
              <a:t>nhiều lập </a:t>
            </a:r>
            <a:r>
              <a:rPr sz="1800" spc="15" dirty="0">
                <a:latin typeface="Arial"/>
                <a:cs typeface="Arial"/>
              </a:rPr>
              <a:t>trình </a:t>
            </a:r>
            <a:r>
              <a:rPr sz="1800" spc="-5" dirty="0">
                <a:latin typeface="Arial"/>
                <a:cs typeface="Arial"/>
              </a:rPr>
              <a:t>viên </a:t>
            </a:r>
            <a:r>
              <a:rPr sz="1800" dirty="0">
                <a:latin typeface="Arial"/>
                <a:cs typeface="Arial"/>
              </a:rPr>
              <a:t>kỳ cựu </a:t>
            </a:r>
            <a:r>
              <a:rPr sz="1800" spc="-10" dirty="0">
                <a:latin typeface="Arial"/>
                <a:cs typeface="Arial"/>
              </a:rPr>
              <a:t>được </a:t>
            </a:r>
            <a:r>
              <a:rPr sz="1800" spc="-5" dirty="0">
                <a:latin typeface="Arial"/>
                <a:cs typeface="Arial"/>
              </a:rPr>
              <a:t>thành lập khẩn cấp.  Sau </a:t>
            </a:r>
            <a:r>
              <a:rPr sz="1800" dirty="0">
                <a:latin typeface="Arial"/>
                <a:cs typeface="Arial"/>
              </a:rPr>
              <a:t>một tuần </a:t>
            </a:r>
            <a:r>
              <a:rPr sz="1800" spc="-5" dirty="0">
                <a:latin typeface="Arial"/>
                <a:cs typeface="Arial"/>
              </a:rPr>
              <a:t>làm việc </a:t>
            </a:r>
            <a:r>
              <a:rPr sz="1800" dirty="0">
                <a:latin typeface="Arial"/>
                <a:cs typeface="Arial"/>
              </a:rPr>
              <a:t>cật </a:t>
            </a:r>
            <a:r>
              <a:rPr sz="1800" spc="-10" dirty="0">
                <a:latin typeface="Arial"/>
                <a:cs typeface="Arial"/>
              </a:rPr>
              <a:t>lực, </a:t>
            </a:r>
            <a:r>
              <a:rPr sz="1800" spc="-5" dirty="0">
                <a:latin typeface="Arial"/>
                <a:cs typeface="Arial"/>
              </a:rPr>
              <a:t>họ đã "thanh toán" hết </a:t>
            </a:r>
            <a:r>
              <a:rPr sz="1800" spc="-10" dirty="0">
                <a:latin typeface="Arial"/>
                <a:cs typeface="Arial"/>
              </a:rPr>
              <a:t>137 </a:t>
            </a:r>
            <a:r>
              <a:rPr sz="1800" spc="-5" dirty="0">
                <a:latin typeface="Arial"/>
                <a:cs typeface="Arial"/>
              </a:rPr>
              <a:t>lỗi, </a:t>
            </a:r>
            <a:r>
              <a:rPr sz="1800" spc="-10" dirty="0">
                <a:latin typeface="Arial"/>
                <a:cs typeface="Arial"/>
              </a:rPr>
              <a:t>nhưng </a:t>
            </a:r>
            <a:r>
              <a:rPr sz="1800" spc="-5" dirty="0">
                <a:latin typeface="Arial"/>
                <a:cs typeface="Arial"/>
              </a:rPr>
              <a:t>lại </a:t>
            </a:r>
            <a:r>
              <a:rPr sz="1800" spc="-10" dirty="0">
                <a:latin typeface="Arial"/>
                <a:cs typeface="Arial"/>
              </a:rPr>
              <a:t>được </a:t>
            </a:r>
            <a:r>
              <a:rPr sz="1800" spc="-5" dirty="0">
                <a:latin typeface="Arial"/>
                <a:cs typeface="Arial"/>
              </a:rPr>
              <a:t>thông  báo </a:t>
            </a:r>
            <a:r>
              <a:rPr sz="1800" dirty="0">
                <a:latin typeface="Arial"/>
                <a:cs typeface="Arial"/>
              </a:rPr>
              <a:t>về </a:t>
            </a:r>
            <a:r>
              <a:rPr sz="1800" spc="-5" dirty="0">
                <a:latin typeface="Arial"/>
                <a:cs typeface="Arial"/>
              </a:rPr>
              <a:t>456 lỗi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mới.</a:t>
            </a:r>
            <a:endParaRPr sz="1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10. </a:t>
            </a:r>
            <a:r>
              <a:rPr sz="1800" dirty="0">
                <a:latin typeface="Arial"/>
                <a:cs typeface="Arial"/>
              </a:rPr>
              <a:t>Mọi </a:t>
            </a:r>
            <a:r>
              <a:rPr sz="1800" spc="-10" dirty="0">
                <a:latin typeface="Arial"/>
                <a:cs typeface="Arial"/>
              </a:rPr>
              <a:t>người </a:t>
            </a:r>
            <a:r>
              <a:rPr sz="1800" spc="-5" dirty="0">
                <a:latin typeface="Arial"/>
                <a:cs typeface="Arial"/>
              </a:rPr>
              <a:t>tổng </a:t>
            </a:r>
            <a:r>
              <a:rPr sz="1800" dirty="0">
                <a:latin typeface="Arial"/>
                <a:cs typeface="Arial"/>
              </a:rPr>
              <a:t>kết </a:t>
            </a:r>
            <a:r>
              <a:rPr sz="1800" spc="-10" dirty="0">
                <a:latin typeface="Arial"/>
                <a:cs typeface="Arial"/>
              </a:rPr>
              <a:t>được </a:t>
            </a:r>
            <a:r>
              <a:rPr sz="1800" spc="-5" dirty="0">
                <a:latin typeface="Arial"/>
                <a:cs typeface="Arial"/>
              </a:rPr>
              <a:t>783 lỗi trong chương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trình.</a:t>
            </a:r>
            <a:endParaRPr sz="1800" dirty="0">
              <a:latin typeface="Arial"/>
              <a:cs typeface="Arial"/>
            </a:endParaRPr>
          </a:p>
          <a:p>
            <a:pPr marL="355600" marR="468630" indent="-342900">
              <a:lnSpc>
                <a:spcPct val="80000"/>
              </a:lnSpc>
              <a:spcBef>
                <a:spcPts val="43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 smtClean="0">
                <a:latin typeface="Arial"/>
                <a:cs typeface="Arial"/>
              </a:rPr>
              <a:t>1</a:t>
            </a:r>
            <a:r>
              <a:rPr lang="en-US" sz="1800" spc="-5" dirty="0" smtClean="0">
                <a:latin typeface="Arial"/>
                <a:cs typeface="Arial"/>
              </a:rPr>
              <a:t>1</a:t>
            </a:r>
            <a:r>
              <a:rPr sz="1800" spc="-5" dirty="0" smtClean="0">
                <a:latin typeface="Arial"/>
                <a:cs typeface="Arial"/>
              </a:rPr>
              <a:t>. </a:t>
            </a:r>
            <a:r>
              <a:rPr sz="1800" dirty="0">
                <a:latin typeface="Arial"/>
                <a:cs typeface="Arial"/>
              </a:rPr>
              <a:t>Giám </a:t>
            </a:r>
            <a:r>
              <a:rPr sz="1800" spc="-5" dirty="0">
                <a:latin typeface="Arial"/>
                <a:cs typeface="Arial"/>
              </a:rPr>
              <a:t>đốc </a:t>
            </a:r>
            <a:r>
              <a:rPr sz="1800" spc="-10" dirty="0">
                <a:latin typeface="Arial"/>
                <a:cs typeface="Arial"/>
              </a:rPr>
              <a:t>ngồi </a:t>
            </a:r>
            <a:r>
              <a:rPr sz="1800" dirty="0">
                <a:latin typeface="Arial"/>
                <a:cs typeface="Arial"/>
              </a:rPr>
              <a:t>tại </a:t>
            </a:r>
            <a:r>
              <a:rPr sz="1800" spc="-5" dirty="0">
                <a:latin typeface="Arial"/>
                <a:cs typeface="Arial"/>
              </a:rPr>
              <a:t>bàn giấy </a:t>
            </a:r>
            <a:r>
              <a:rPr sz="1800" spc="-10" dirty="0">
                <a:latin typeface="Arial"/>
                <a:cs typeface="Arial"/>
              </a:rPr>
              <a:t>xem xét </a:t>
            </a:r>
            <a:r>
              <a:rPr sz="1800" dirty="0">
                <a:latin typeface="Arial"/>
                <a:cs typeface="Arial"/>
              </a:rPr>
              <a:t>các </a:t>
            </a:r>
            <a:r>
              <a:rPr sz="1800" spc="-5" dirty="0">
                <a:latin typeface="Arial"/>
                <a:cs typeface="Arial"/>
              </a:rPr>
              <a:t>báo </a:t>
            </a:r>
            <a:r>
              <a:rPr sz="1800" dirty="0">
                <a:latin typeface="Arial"/>
                <a:cs typeface="Arial"/>
              </a:rPr>
              <a:t>cáo và </a:t>
            </a:r>
            <a:r>
              <a:rPr sz="1800" spc="-10" dirty="0">
                <a:latin typeface="Arial"/>
                <a:cs typeface="Arial"/>
              </a:rPr>
              <a:t>quyết </a:t>
            </a:r>
            <a:r>
              <a:rPr sz="1800" spc="-5" dirty="0">
                <a:latin typeface="Arial"/>
                <a:cs typeface="Arial"/>
              </a:rPr>
              <a:t>định thuê </a:t>
            </a:r>
            <a:r>
              <a:rPr sz="1800" dirty="0">
                <a:latin typeface="Arial"/>
                <a:cs typeface="Arial"/>
              </a:rPr>
              <a:t>một </a:t>
            </a:r>
            <a:r>
              <a:rPr sz="1800" spc="-5" dirty="0">
                <a:latin typeface="Arial"/>
                <a:cs typeface="Arial"/>
              </a:rPr>
              <a:t>lập  </a:t>
            </a:r>
            <a:r>
              <a:rPr sz="1800" spc="15" dirty="0">
                <a:latin typeface="Arial"/>
                <a:cs typeface="Arial"/>
              </a:rPr>
              <a:t>trình </a:t>
            </a:r>
            <a:r>
              <a:rPr sz="1800" spc="-5" dirty="0">
                <a:latin typeface="Arial"/>
                <a:cs typeface="Arial"/>
              </a:rPr>
              <a:t>viên </a:t>
            </a:r>
            <a:r>
              <a:rPr sz="1800" dirty="0">
                <a:latin typeface="Arial"/>
                <a:cs typeface="Arial"/>
              </a:rPr>
              <a:t>mới </a:t>
            </a:r>
            <a:r>
              <a:rPr sz="1800" spc="-5" dirty="0">
                <a:latin typeface="Arial"/>
                <a:cs typeface="Arial"/>
              </a:rPr>
              <a:t>toanh để </a:t>
            </a:r>
            <a:r>
              <a:rPr sz="1800" spc="-10" dirty="0">
                <a:latin typeface="Arial"/>
                <a:cs typeface="Arial"/>
              </a:rPr>
              <a:t>xây dựng </a:t>
            </a:r>
            <a:r>
              <a:rPr sz="1800" spc="-5" dirty="0">
                <a:latin typeface="Arial"/>
                <a:cs typeface="Arial"/>
              </a:rPr>
              <a:t>lại </a:t>
            </a:r>
            <a:r>
              <a:rPr sz="1800" spc="-10" dirty="0">
                <a:latin typeface="Arial"/>
                <a:cs typeface="Arial"/>
              </a:rPr>
              <a:t>phần </a:t>
            </a:r>
            <a:r>
              <a:rPr sz="1800" dirty="0">
                <a:latin typeface="Arial"/>
                <a:cs typeface="Arial"/>
              </a:rPr>
              <a:t>mềm từ </a:t>
            </a:r>
            <a:r>
              <a:rPr sz="1800" spc="-10" dirty="0">
                <a:latin typeface="Arial"/>
                <a:cs typeface="Arial"/>
              </a:rPr>
              <a:t>đống </a:t>
            </a:r>
            <a:r>
              <a:rPr sz="1800" spc="-5" dirty="0">
                <a:latin typeface="Arial"/>
                <a:cs typeface="Arial"/>
              </a:rPr>
              <a:t>đổ nát ban</a:t>
            </a:r>
            <a:r>
              <a:rPr sz="1800" spc="1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đầu.</a:t>
            </a:r>
            <a:endParaRPr sz="1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1800" b="1" spc="-5" dirty="0" smtClean="0">
                <a:latin typeface="Arial"/>
                <a:cs typeface="Arial"/>
              </a:rPr>
              <a:t>12. </a:t>
            </a:r>
            <a:r>
              <a:rPr sz="1800" b="1" spc="-5" dirty="0" err="1" smtClean="0">
                <a:latin typeface="Arial"/>
                <a:cs typeface="Arial"/>
              </a:rPr>
              <a:t>Lập</a:t>
            </a:r>
            <a:r>
              <a:rPr sz="1800" b="1" spc="-5" dirty="0" smtClean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trình </a:t>
            </a:r>
            <a:r>
              <a:rPr sz="1800" b="1" spc="-15" dirty="0">
                <a:latin typeface="Arial"/>
                <a:cs typeface="Arial"/>
              </a:rPr>
              <a:t>viên </a:t>
            </a:r>
            <a:r>
              <a:rPr sz="1800" b="1" spc="-5" dirty="0">
                <a:latin typeface="Arial"/>
                <a:cs typeface="Arial"/>
              </a:rPr>
              <a:t>mới đưa ra </a:t>
            </a:r>
            <a:r>
              <a:rPr sz="1800" b="1" dirty="0">
                <a:latin typeface="Arial"/>
                <a:cs typeface="Arial"/>
              </a:rPr>
              <a:t>đoạn </a:t>
            </a:r>
            <a:r>
              <a:rPr sz="1800" b="1" spc="-5" dirty="0">
                <a:latin typeface="Arial"/>
                <a:cs typeface="Arial"/>
              </a:rPr>
              <a:t>mã mà </a:t>
            </a:r>
            <a:r>
              <a:rPr sz="1800" b="1" dirty="0">
                <a:latin typeface="Arial"/>
                <a:cs typeface="Arial"/>
              </a:rPr>
              <a:t>anh </a:t>
            </a:r>
            <a:r>
              <a:rPr sz="1800" b="1" spc="-5" dirty="0">
                <a:latin typeface="Arial"/>
                <a:cs typeface="Arial"/>
              </a:rPr>
              <a:t>ta </a:t>
            </a:r>
            <a:r>
              <a:rPr sz="1800" b="1" dirty="0">
                <a:latin typeface="Arial"/>
                <a:cs typeface="Arial"/>
              </a:rPr>
              <a:t>tin </a:t>
            </a:r>
            <a:r>
              <a:rPr sz="1800" b="1" spc="-5" dirty="0">
                <a:latin typeface="Arial"/>
                <a:cs typeface="Arial"/>
              </a:rPr>
              <a:t>rằng không </a:t>
            </a:r>
            <a:r>
              <a:rPr sz="1800" b="1" dirty="0">
                <a:latin typeface="Arial"/>
                <a:cs typeface="Arial"/>
              </a:rPr>
              <a:t>hề </a:t>
            </a:r>
            <a:r>
              <a:rPr sz="1800" b="1" spc="-5" dirty="0">
                <a:latin typeface="Arial"/>
                <a:cs typeface="Arial"/>
              </a:rPr>
              <a:t>có</a:t>
            </a:r>
            <a:r>
              <a:rPr sz="1800" b="1" spc="10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lỗi.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437134"/>
            <a:ext cx="67691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10" dirty="0" smtClean="0"/>
              <a:t>TIÊU CHÍ CHẤT LƯỢNG PHẦN MỀM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1524000"/>
            <a:ext cx="8408768" cy="4598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/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vi-V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có nhiều tác giả nghiên cứu về các yếu tố chất lượng phần </a:t>
            </a:r>
            <a:r>
              <a:rPr lang="vi-V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mềm. 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Theo thời gian có thể quan niệm về việc đảm bảo chất lượng phần mềm có </a:t>
            </a:r>
            <a:r>
              <a:rPr lang="vi-V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thay 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đổi, tuy nhiên mô </a:t>
            </a:r>
            <a:r>
              <a:rPr lang="vi-V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ì</a:t>
            </a:r>
            <a:r>
              <a:rPr lang="vi-V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nh 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các yếu tố đảm bảo chất lượng phần mềm của McCall </a:t>
            </a:r>
            <a:r>
              <a:rPr lang="vi-V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đời 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vào những năm 70 của thế kỷ trước </a:t>
            </a:r>
            <a:r>
              <a:rPr lang="vi-V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vẫn được 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nhiều người nhắc đến như là </a:t>
            </a:r>
            <a:r>
              <a:rPr lang="vi-V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/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/>
              <a:t>1.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/>
              <a:t>yếu</a:t>
            </a:r>
            <a:r>
              <a:rPr lang="en-US" sz="2400" dirty="0"/>
              <a:t> </a:t>
            </a:r>
            <a:r>
              <a:rPr lang="en-US" sz="2400" dirty="0" err="1"/>
              <a:t>tố</a:t>
            </a:r>
            <a:r>
              <a:rPr lang="en-US" sz="2400" dirty="0"/>
              <a:t> </a:t>
            </a:r>
            <a:r>
              <a:rPr lang="en-US" sz="2400" dirty="0" err="1"/>
              <a:t>hoạt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sản</a:t>
            </a:r>
            <a:r>
              <a:rPr lang="en-US" sz="2400" dirty="0"/>
              <a:t> </a:t>
            </a:r>
            <a:r>
              <a:rPr lang="en-US" sz="2400" dirty="0" err="1"/>
              <a:t>phẩm</a:t>
            </a:r>
            <a:r>
              <a:rPr lang="en-US" sz="2400" dirty="0"/>
              <a:t> </a:t>
            </a:r>
            <a:r>
              <a:rPr lang="en-US" sz="2400" dirty="0" err="1"/>
              <a:t>bao</a:t>
            </a:r>
            <a:r>
              <a:rPr lang="en-US" sz="2400" dirty="0"/>
              <a:t> </a:t>
            </a:r>
            <a:r>
              <a:rPr lang="en-US" sz="2400" dirty="0" err="1"/>
              <a:t>gồm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chính</a:t>
            </a:r>
            <a:r>
              <a:rPr lang="en-US" sz="2400" dirty="0"/>
              <a:t> </a:t>
            </a:r>
            <a:r>
              <a:rPr lang="en-US" sz="2400" dirty="0" err="1"/>
              <a:t>xác</a:t>
            </a:r>
            <a:r>
              <a:rPr lang="en-US" sz="2400" dirty="0"/>
              <a:t>, tin </a:t>
            </a:r>
            <a:r>
              <a:rPr lang="en-US" sz="2400" dirty="0" err="1"/>
              <a:t>cậy</a:t>
            </a:r>
            <a:r>
              <a:rPr lang="en-US" sz="2400" dirty="0"/>
              <a:t>, </a:t>
            </a:r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 smtClean="0"/>
              <a:t>, </a:t>
            </a:r>
            <a:r>
              <a:rPr lang="vi-VN" sz="2400" dirty="0" smtClean="0"/>
              <a:t>tính </a:t>
            </a:r>
            <a:r>
              <a:rPr lang="vi-VN" sz="2400" dirty="0"/>
              <a:t>toàn vẹn, sử dụng được</a:t>
            </a:r>
          </a:p>
          <a:p>
            <a:r>
              <a:rPr lang="en-US" sz="2400" dirty="0" smtClean="0"/>
              <a:t>2.</a:t>
            </a:r>
            <a:r>
              <a:rPr lang="vi-VN" sz="2400" dirty="0" smtClean="0"/>
              <a:t> </a:t>
            </a:r>
            <a:r>
              <a:rPr lang="vi-VN" sz="2400" dirty="0"/>
              <a:t>Các yếu tố rà soát bao gồm tính bảo </a:t>
            </a:r>
            <a:r>
              <a:rPr lang="vi-VN" sz="2400" dirty="0" smtClean="0"/>
              <a:t>tr</a:t>
            </a:r>
            <a:r>
              <a:rPr lang="en-US" sz="2400" dirty="0"/>
              <a:t>ì</a:t>
            </a:r>
            <a:r>
              <a:rPr lang="vi-VN" sz="2400" dirty="0" smtClean="0"/>
              <a:t>, </a:t>
            </a:r>
            <a:r>
              <a:rPr lang="vi-VN" sz="2400" dirty="0"/>
              <a:t>linh hoạt, có thể test được</a:t>
            </a:r>
          </a:p>
          <a:p>
            <a:r>
              <a:rPr lang="en-US" sz="2400" dirty="0" smtClean="0"/>
              <a:t>3.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yếu</a:t>
            </a:r>
            <a:r>
              <a:rPr lang="en-US" sz="2400" dirty="0"/>
              <a:t> </a:t>
            </a:r>
            <a:r>
              <a:rPr lang="en-US" sz="2400" dirty="0" err="1"/>
              <a:t>tố</a:t>
            </a:r>
            <a:r>
              <a:rPr lang="en-US" sz="2400" dirty="0"/>
              <a:t> </a:t>
            </a:r>
            <a:r>
              <a:rPr lang="en-US" sz="2400" dirty="0" err="1"/>
              <a:t>chuyển</a:t>
            </a:r>
            <a:r>
              <a:rPr lang="en-US" sz="2400" dirty="0"/>
              <a:t> </a:t>
            </a:r>
            <a:r>
              <a:rPr lang="en-US" sz="2400" dirty="0" err="1"/>
              <a:t>giao</a:t>
            </a:r>
            <a:r>
              <a:rPr lang="en-US" sz="2400" dirty="0"/>
              <a:t> </a:t>
            </a:r>
            <a:r>
              <a:rPr lang="en-US" sz="2400" dirty="0" err="1"/>
              <a:t>bao</a:t>
            </a:r>
            <a:r>
              <a:rPr lang="en-US" sz="2400" dirty="0"/>
              <a:t> </a:t>
            </a:r>
            <a:r>
              <a:rPr lang="en-US" sz="2400" dirty="0" err="1"/>
              <a:t>gồm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khả</a:t>
            </a:r>
            <a:r>
              <a:rPr lang="en-US" sz="2400" dirty="0"/>
              <a:t> </a:t>
            </a:r>
            <a:r>
              <a:rPr lang="en-US" sz="2400" dirty="0" err="1"/>
              <a:t>chuyển</a:t>
            </a:r>
            <a:r>
              <a:rPr lang="en-US" sz="2400" dirty="0"/>
              <a:t>,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khả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en-US" sz="2400" dirty="0"/>
              <a:t>,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khả</a:t>
            </a:r>
            <a:r>
              <a:rPr lang="en-US" sz="2400" dirty="0" smtClean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giao</a:t>
            </a:r>
            <a:r>
              <a:rPr lang="en-US" sz="2400" dirty="0"/>
              <a:t> </a:t>
            </a:r>
            <a:r>
              <a:rPr lang="en-US" sz="2400" dirty="0" err="1"/>
              <a:t>tác</a:t>
            </a:r>
            <a:r>
              <a:rPr lang="en-US" sz="2400" dirty="0"/>
              <a:t>.</a:t>
            </a:r>
            <a:endParaRPr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86309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437134"/>
            <a:ext cx="67691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10" dirty="0" smtClean="0"/>
              <a:t>TIÊU CHÍ CHẤT LƯỢNG PHẦN MỀM</a:t>
            </a:r>
            <a:endParaRPr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00200"/>
            <a:ext cx="455295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05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437134"/>
            <a:ext cx="67691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10" dirty="0" smtClean="0"/>
              <a:t>TIÊU CHÍ CHẤT LƯỢNG PHẦN MỀM</a:t>
            </a:r>
            <a:endParaRPr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40" y="1447800"/>
            <a:ext cx="8041005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133600"/>
            <a:ext cx="6934200" cy="28326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0" y="4775795"/>
            <a:ext cx="5943600" cy="132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24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437134"/>
            <a:ext cx="67691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10" dirty="0" smtClean="0"/>
              <a:t>TIÊU CHÍ CHẤT LƯỢNG PHẦN MỀM</a:t>
            </a:r>
            <a:endParaRPr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9" y="1676400"/>
            <a:ext cx="8178209" cy="990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39" y="2819400"/>
            <a:ext cx="8162969" cy="318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6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437134"/>
            <a:ext cx="67691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10" dirty="0" smtClean="0"/>
              <a:t>TIÊU CHÍ CHẤT LƯỢNG PHẦN MỀM</a:t>
            </a:r>
            <a:endParaRPr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40" y="2286000"/>
            <a:ext cx="8607669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61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437134"/>
            <a:ext cx="67691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10" dirty="0" smtClean="0"/>
              <a:t>TIÊU CHÍ CHẤT LƯỢNG PHẦN MỀM</a:t>
            </a:r>
            <a:endParaRPr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401967" cy="2209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810000"/>
            <a:ext cx="8297594" cy="245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5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437134"/>
            <a:ext cx="67691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10" dirty="0" smtClean="0"/>
              <a:t>TIÊU CHÍ CHẤT LƯỢNG PHẦN MỀM</a:t>
            </a:r>
            <a:endParaRPr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28800"/>
            <a:ext cx="8052252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49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3482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1.1.1 Phần</a:t>
            </a:r>
            <a:r>
              <a:rPr spc="-60" dirty="0"/>
              <a:t> </a:t>
            </a:r>
            <a:r>
              <a:rPr spc="-5" dirty="0"/>
              <a:t>mềm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64042" y="6366249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7</a:t>
            </a:fld>
            <a:endParaRPr sz="1000"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753" y="1270923"/>
            <a:ext cx="7086600" cy="516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98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437134"/>
            <a:ext cx="67691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10" dirty="0" smtClean="0"/>
              <a:t>TIÊU CHÍ CHẤT LƯỢNG PHẦN MỀM</a:t>
            </a:r>
            <a:endParaRPr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68" y="1186077"/>
            <a:ext cx="8366289" cy="2286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51" y="3352800"/>
            <a:ext cx="8227690" cy="13516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651" y="4704492"/>
            <a:ext cx="8227690" cy="166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84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3482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1.1.1 Phần</a:t>
            </a:r>
            <a:r>
              <a:rPr spc="-60" dirty="0"/>
              <a:t> </a:t>
            </a:r>
            <a:r>
              <a:rPr spc="-5" dirty="0"/>
              <a:t>mềm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64042" y="6366249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8</a:t>
            </a:fld>
            <a:endParaRPr sz="1000"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937" y="1981200"/>
            <a:ext cx="791527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0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3482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1.1.1 Phần</a:t>
            </a:r>
            <a:r>
              <a:rPr spc="-60" dirty="0"/>
              <a:t> </a:t>
            </a:r>
            <a:r>
              <a:rPr spc="-5" dirty="0"/>
              <a:t>mềm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64042" y="6366249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9</a:t>
            </a:fld>
            <a:endParaRPr sz="1000">
              <a:latin typeface="Arial"/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85204"/>
            <a:ext cx="8096250" cy="3448050"/>
          </a:xfrm>
          <a:prstGeom prst="rect">
            <a:avLst/>
          </a:prstGeom>
        </p:spPr>
      </p:pic>
      <p:pic>
        <p:nvPicPr>
          <p:cNvPr id="2050" name="Picture 2" descr="Gangnam Style&amp;#39;, &amp;#39;Fantastic Baby&amp;#39; và những bản hit Kpop tròn 10 tuổ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056188"/>
            <a:ext cx="1923841" cy="1919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56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57CA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</TotalTime>
  <Words>4359</Words>
  <Application>Microsoft Office PowerPoint</Application>
  <PresentationFormat>On-screen Show (4:3)</PresentationFormat>
  <Paragraphs>394</Paragraphs>
  <Slides>70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5" baseType="lpstr">
      <vt:lpstr>Arial</vt:lpstr>
      <vt:lpstr>Calibri</vt:lpstr>
      <vt:lpstr>Tahoma</vt:lpstr>
      <vt:lpstr>Times New Roman</vt:lpstr>
      <vt:lpstr>Office Theme</vt:lpstr>
      <vt:lpstr>PowerPoint Presentation</vt:lpstr>
      <vt:lpstr>1.1 Phần mềm và chất lượng phần mềm</vt:lpstr>
      <vt:lpstr>1.1.1 Phần mềm</vt:lpstr>
      <vt:lpstr>1.1.1 Phần mềm</vt:lpstr>
      <vt:lpstr>1.1.1 Phần mềm</vt:lpstr>
      <vt:lpstr>1.1.1 Phần mềm</vt:lpstr>
      <vt:lpstr>1.1.1 Phần mềm</vt:lpstr>
      <vt:lpstr>1.1.1 Phần mềm</vt:lpstr>
      <vt:lpstr>1.1.1 Phần mềm</vt:lpstr>
      <vt:lpstr>1.1.1 Phần mềm</vt:lpstr>
      <vt:lpstr>1.1.2 Khái niệm lỗi, sai sót, hỏng</vt:lpstr>
      <vt:lpstr>1.1.2 Khái niệm lỗi, sai sót, hỏng</vt:lpstr>
      <vt:lpstr>1.1.2 Khái niệm lỗi, sai sót, hỏng</vt:lpstr>
      <vt:lpstr>ERROR, FAULT, FAILURE</vt:lpstr>
      <vt:lpstr>1.1.3 Các nguyên nhân gây ra lỗi phần mềm</vt:lpstr>
      <vt:lpstr>PowerPoint Presentation</vt:lpstr>
      <vt:lpstr>1.1.3 Các nguyên nhân gây ra lỗi phần mềm</vt:lpstr>
      <vt:lpstr>1.1.3 Các nguyên nhân gây ra lỗi phần mềm</vt:lpstr>
      <vt:lpstr>1.1.3 Các nguyên nhân gây ra lỗi phần mềm</vt:lpstr>
      <vt:lpstr>1.1.3 Các nguyên nhân gây ra lỗi phần mềm</vt:lpstr>
      <vt:lpstr>1.1.4 Chất lượng phần mềm – quan điểm</vt:lpstr>
      <vt:lpstr>1.1.4 Chất lượng phần mềm – quan điểm</vt:lpstr>
      <vt:lpstr>1.1.5 Đảm bảo chất lượng phần mềm</vt:lpstr>
      <vt:lpstr>Tester &amp; QA</vt:lpstr>
      <vt:lpstr>1.2 Các yếu tố ảnh hưởng đến chất lượng</vt:lpstr>
      <vt:lpstr>1.2 Tiếp</vt:lpstr>
      <vt:lpstr>PowerPoint Presentation</vt:lpstr>
      <vt:lpstr>1.2 Tiếp</vt:lpstr>
      <vt:lpstr>1.3 Khái niệm kiểm thử</vt:lpstr>
      <vt:lpstr>1.4 Mục tiêu của kiểm thử</vt:lpstr>
      <vt:lpstr>1.5 Tầm quan trọng của kiểm thử</vt:lpstr>
      <vt:lpstr>1.5 Tầm quan trọng của kiểm thử</vt:lpstr>
      <vt:lpstr>Qui trình phát triển phần mềm RUP</vt:lpstr>
      <vt:lpstr>1.5 Tầm quan trọng của kiểm thử</vt:lpstr>
      <vt:lpstr>Cost of bugs</vt:lpstr>
      <vt:lpstr>PowerPoint Presentation</vt:lpstr>
      <vt:lpstr>Lỗi tăng lên khi nào?</vt:lpstr>
      <vt:lpstr>1.5 Tầm quan trọng của kiểm thử</vt:lpstr>
      <vt:lpstr>1.5 Tầm quan trọng của kiểm thử</vt:lpstr>
      <vt:lpstr>Vai trò kiểm thử</vt:lpstr>
      <vt:lpstr>1.6 Các nguyên tắc trong kiểm thử</vt:lpstr>
      <vt:lpstr>1.7 Phân loại kiểm thử</vt:lpstr>
      <vt:lpstr>1.7.1 Dựa vào mục đích kiểm thử</vt:lpstr>
      <vt:lpstr>1.7.2 Dựa vào chiến lược kiểm thử</vt:lpstr>
      <vt:lpstr>1.7.3 Dựa vào pp tiến hành kiểm thử</vt:lpstr>
      <vt:lpstr>1.7.4 Dựa vào kỹ thuật kiểm thử</vt:lpstr>
      <vt:lpstr>1.8 Một số khái niệm liên quan</vt:lpstr>
      <vt:lpstr>1.8 Một số khái niệm liên quan</vt:lpstr>
      <vt:lpstr>1.8 Một số khái niệm liên quan</vt:lpstr>
      <vt:lpstr>1.8 Một số khái niệm liên quan</vt:lpstr>
      <vt:lpstr>1.8 Một số khái niệm liên quan</vt:lpstr>
      <vt:lpstr>1.8 Một số khái niệm liên quan</vt:lpstr>
      <vt:lpstr>1.8 Một số khái niệm liên quan</vt:lpstr>
      <vt:lpstr>1.9 Đối tượng thực hiện kiểm thử</vt:lpstr>
      <vt:lpstr>Các worker và qui trình</vt:lpstr>
      <vt:lpstr>PowerPoint Presentation</vt:lpstr>
      <vt:lpstr>PowerPoint Presentation</vt:lpstr>
      <vt:lpstr>1.9 Đối tượng thực hiện kiểm thử</vt:lpstr>
      <vt:lpstr>PowerPoint Presentation</vt:lpstr>
      <vt:lpstr>1.10 Các điểm cần lưu ý khi kiểm thử</vt:lpstr>
      <vt:lpstr>1.11 Các hạn chế của kiểm thử</vt:lpstr>
      <vt:lpstr>CHUYỆN VUI: VÒNG ĐỜI CHẤT LƯỢNG</vt:lpstr>
      <vt:lpstr>TIÊU CHÍ CHẤT LƯỢNG PHẦN MỀM</vt:lpstr>
      <vt:lpstr>TIÊU CHÍ CHẤT LƯỢNG PHẦN MỀM</vt:lpstr>
      <vt:lpstr>TIÊU CHÍ CHẤT LƯỢNG PHẦN MỀM</vt:lpstr>
      <vt:lpstr>TIÊU CHÍ CHẤT LƯỢNG PHẦN MỀM</vt:lpstr>
      <vt:lpstr>TIÊU CHÍ CHẤT LƯỢNG PHẦN MỀM</vt:lpstr>
      <vt:lpstr>TIÊU CHÍ CHẤT LƯỢNG PHẦN MỀM</vt:lpstr>
      <vt:lpstr>TIÊU CHÍ CHẤT LƯỢNG PHẦN MỀM</vt:lpstr>
      <vt:lpstr>TIÊU CHÍ CHẤT LƯỢNG PHẦN MỀM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viet duc</dc:creator>
  <cp:lastModifiedBy>Phong</cp:lastModifiedBy>
  <cp:revision>17</cp:revision>
  <dcterms:created xsi:type="dcterms:W3CDTF">2022-02-07T09:06:40Z</dcterms:created>
  <dcterms:modified xsi:type="dcterms:W3CDTF">2023-04-04T04:27:24Z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2018-09-04T00:00:00Z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2022-02-07T00:00:00Z</vt:filetime>
  </property>
</Properties>
</file>