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51" r:id="rId13"/>
    <p:sldId id="365" r:id="rId14"/>
    <p:sldId id="352" r:id="rId15"/>
    <p:sldId id="353" r:id="rId16"/>
    <p:sldId id="356" r:id="rId17"/>
    <p:sldId id="354" r:id="rId18"/>
    <p:sldId id="355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57" r:id="rId39"/>
    <p:sldId id="359" r:id="rId40"/>
    <p:sldId id="311" r:id="rId41"/>
    <p:sldId id="312" r:id="rId42"/>
    <p:sldId id="313" r:id="rId43"/>
    <p:sldId id="314" r:id="rId44"/>
    <p:sldId id="315" r:id="rId45"/>
    <p:sldId id="316" r:id="rId46"/>
    <p:sldId id="360" r:id="rId47"/>
    <p:sldId id="361" r:id="rId48"/>
    <p:sldId id="362" r:id="rId49"/>
    <p:sldId id="363" r:id="rId50"/>
    <p:sldId id="364" r:id="rId51"/>
    <p:sldId id="326" r:id="rId52"/>
    <p:sldId id="327" r:id="rId53"/>
    <p:sldId id="330" r:id="rId54"/>
    <p:sldId id="333" r:id="rId55"/>
    <p:sldId id="334" r:id="rId56"/>
    <p:sldId id="335" r:id="rId57"/>
    <p:sldId id="336" r:id="rId58"/>
    <p:sldId id="337" r:id="rId59"/>
    <p:sldId id="338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8D899-DBEB-4746-A78B-6963A3E44D1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6FA0-1897-402D-8410-C192EB97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6FA0-1897-402D-8410-C192EB978E1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6FA0-1897-402D-8410-C192EB978E1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6FA0-1897-402D-8410-C192EB978E1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8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6FA0-1897-402D-8410-C192EB978E1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0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7" y="419734"/>
            <a:ext cx="548640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10400" y="381000"/>
            <a:ext cx="19812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7364" y="2431542"/>
            <a:ext cx="5589270" cy="100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73126"/>
            <a:ext cx="73082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350006"/>
            <a:ext cx="8073390" cy="479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6130" y="6368109"/>
            <a:ext cx="2743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6.png"/><Relationship Id="rId5" Type="http://schemas.openxmlformats.org/officeDocument/2006/relationships/image" Target="../media/image38.png"/><Relationship Id="rId10" Type="http://schemas.openxmlformats.org/officeDocument/2006/relationships/image" Target="../media/image45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5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7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7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3.png"/><Relationship Id="rId7" Type="http://schemas.openxmlformats.org/officeDocument/2006/relationships/image" Target="../media/image2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61.png"/><Relationship Id="rId4" Type="http://schemas.openxmlformats.org/officeDocument/2006/relationships/image" Target="../media/image26.png"/><Relationship Id="rId9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75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6.png"/><Relationship Id="rId18" Type="http://schemas.openxmlformats.org/officeDocument/2006/relationships/image" Target="../media/image75.png"/><Relationship Id="rId3" Type="http://schemas.openxmlformats.org/officeDocument/2006/relationships/image" Target="../media/image101.png"/><Relationship Id="rId7" Type="http://schemas.openxmlformats.org/officeDocument/2006/relationships/image" Target="../media/image95.png"/><Relationship Id="rId12" Type="http://schemas.openxmlformats.org/officeDocument/2006/relationships/image" Target="../media/image105.png"/><Relationship Id="rId17" Type="http://schemas.openxmlformats.org/officeDocument/2006/relationships/image" Target="../media/image89.png"/><Relationship Id="rId2" Type="http://schemas.openxmlformats.org/officeDocument/2006/relationships/image" Target="../media/image100.png"/><Relationship Id="rId16" Type="http://schemas.openxmlformats.org/officeDocument/2006/relationships/image" Target="../media/image87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76.png"/><Relationship Id="rId5" Type="http://schemas.openxmlformats.org/officeDocument/2006/relationships/image" Target="../media/image93.png"/><Relationship Id="rId15" Type="http://schemas.openxmlformats.org/officeDocument/2006/relationships/image" Target="../media/image107.png"/><Relationship Id="rId10" Type="http://schemas.openxmlformats.org/officeDocument/2006/relationships/image" Target="../media/image104.png"/><Relationship Id="rId19" Type="http://schemas.openxmlformats.org/officeDocument/2006/relationships/image" Target="../media/image74.png"/><Relationship Id="rId4" Type="http://schemas.openxmlformats.org/officeDocument/2006/relationships/image" Target="../media/image102.png"/><Relationship Id="rId9" Type="http://schemas.openxmlformats.org/officeDocument/2006/relationships/image" Target="../media/image103.png"/><Relationship Id="rId1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14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157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5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157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59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57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6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57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6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57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6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57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77364" y="2431542"/>
            <a:ext cx="5438775" cy="100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340" dirty="0">
                <a:solidFill>
                  <a:srgbClr val="357CA9"/>
                </a:solidFill>
                <a:latin typeface="Arial"/>
                <a:cs typeface="Arial"/>
              </a:rPr>
              <a:t>KIỂM </a:t>
            </a:r>
            <a:r>
              <a:rPr sz="4000" b="1" spc="-5" dirty="0">
                <a:solidFill>
                  <a:srgbClr val="357CA9"/>
                </a:solidFill>
                <a:latin typeface="Arial"/>
                <a:cs typeface="Arial"/>
              </a:rPr>
              <a:t>THỬ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PHẦN</a:t>
            </a:r>
            <a:r>
              <a:rPr sz="4000" b="1" spc="35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MỀM</a:t>
            </a:r>
            <a:endParaRPr sz="4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(Software</a:t>
            </a:r>
            <a:r>
              <a:rPr sz="2400" b="1" spc="-20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464055"/>
            <a:ext cx="805942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Ý </a:t>
            </a:r>
            <a:r>
              <a:rPr sz="2400" spc="-5" dirty="0">
                <a:latin typeface="Arial"/>
                <a:cs typeface="Arial"/>
              </a:rPr>
              <a:t>tưởng: Chia </a:t>
            </a:r>
            <a:r>
              <a:rPr sz="2400" dirty="0">
                <a:latin typeface="Arial"/>
                <a:cs typeface="Arial"/>
              </a:rPr>
              <a:t>miền vào chương trình thành các </a:t>
            </a:r>
            <a:r>
              <a:rPr sz="2400" spc="-5" dirty="0">
                <a:latin typeface="Arial"/>
                <a:cs typeface="Arial"/>
              </a:rPr>
              <a:t>lớp dữ  liệu. Xác định đầu </a:t>
            </a:r>
            <a:r>
              <a:rPr sz="2400" dirty="0">
                <a:latin typeface="Arial"/>
                <a:cs typeface="Arial"/>
              </a:rPr>
              <a:t>vào </a:t>
            </a:r>
            <a:r>
              <a:rPr sz="2400" spc="-5" dirty="0">
                <a:latin typeface="Arial"/>
                <a:cs typeface="Arial"/>
              </a:rPr>
              <a:t>hợp lệ </a:t>
            </a:r>
            <a:r>
              <a:rPr sz="2400" dirty="0">
                <a:latin typeface="Arial"/>
                <a:cs typeface="Arial"/>
              </a:rPr>
              <a:t>và không </a:t>
            </a:r>
            <a:r>
              <a:rPr sz="2400" spc="-5" dirty="0">
                <a:latin typeface="Arial"/>
                <a:cs typeface="Arial"/>
              </a:rPr>
              <a:t>hợp lệ để lập </a:t>
            </a:r>
            <a:r>
              <a:rPr sz="2400" dirty="0">
                <a:latin typeface="Arial"/>
                <a:cs typeface="Arial"/>
              </a:rPr>
              <a:t>các  ca </a:t>
            </a: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theo các </a:t>
            </a:r>
            <a:r>
              <a:rPr sz="2400" spc="-5" dirty="0">
                <a:latin typeface="Arial"/>
                <a:cs typeface="Arial"/>
              </a:rPr>
              <a:t>lớp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đó</a:t>
            </a:r>
            <a:endParaRPr sz="2400">
              <a:latin typeface="Arial"/>
              <a:cs typeface="Arial"/>
            </a:endParaRPr>
          </a:p>
          <a:p>
            <a:pPr marL="355600" marR="68326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Mỗi </a:t>
            </a:r>
            <a:r>
              <a:rPr sz="2400" spc="-5" dirty="0">
                <a:latin typeface="Arial"/>
                <a:cs typeface="Arial"/>
              </a:rPr>
              <a:t>lớp dùng để kiểm </a:t>
            </a:r>
            <a:r>
              <a:rPr sz="2400" dirty="0">
                <a:latin typeface="Arial"/>
                <a:cs typeface="Arial"/>
              </a:rPr>
              <a:t>thử một chức </a:t>
            </a:r>
            <a:r>
              <a:rPr sz="2400" spc="-5" dirty="0">
                <a:latin typeface="Arial"/>
                <a:cs typeface="Arial"/>
              </a:rPr>
              <a:t>năng, gọi là lớp 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-5" dirty="0">
                <a:latin typeface="Arial"/>
                <a:cs typeface="Arial"/>
              </a:rPr>
              <a:t> đương.</a:t>
            </a:r>
            <a:endParaRPr sz="2400">
              <a:latin typeface="Arial"/>
              <a:cs typeface="Arial"/>
            </a:endParaRPr>
          </a:p>
          <a:p>
            <a:pPr marL="355600" marR="61722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Thay </a:t>
            </a:r>
            <a:r>
              <a:rPr sz="2400" dirty="0">
                <a:latin typeface="Arial"/>
                <a:cs typeface="Arial"/>
              </a:rPr>
              <a:t>vì </a:t>
            </a: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tra tất cả các </a:t>
            </a:r>
            <a:r>
              <a:rPr sz="2400" spc="-5" dirty="0">
                <a:latin typeface="Arial"/>
                <a:cs typeface="Arial"/>
              </a:rPr>
              <a:t>giá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đầu </a:t>
            </a:r>
            <a:r>
              <a:rPr sz="2400" dirty="0">
                <a:latin typeface="Arial"/>
                <a:cs typeface="Arial"/>
              </a:rPr>
              <a:t>vào, có thể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lựa  </a:t>
            </a:r>
            <a:r>
              <a:rPr sz="2400" spc="-5" dirty="0">
                <a:latin typeface="Arial"/>
                <a:cs typeface="Arial"/>
              </a:rPr>
              <a:t>chọn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đầu </a:t>
            </a:r>
            <a:r>
              <a:rPr sz="2400" dirty="0">
                <a:latin typeface="Arial"/>
                <a:cs typeface="Arial"/>
              </a:rPr>
              <a:t>vào cho </a:t>
            </a:r>
            <a:r>
              <a:rPr sz="2400" spc="-5" dirty="0">
                <a:latin typeface="Arial"/>
                <a:cs typeface="Arial"/>
              </a:rPr>
              <a:t>riêng </a:t>
            </a:r>
            <a:r>
              <a:rPr sz="2400" dirty="0">
                <a:latin typeface="Arial"/>
                <a:cs typeface="Arial"/>
              </a:rPr>
              <a:t>từng</a:t>
            </a:r>
            <a:r>
              <a:rPr sz="2400" spc="-5" dirty="0">
                <a:latin typeface="Arial"/>
                <a:cs typeface="Arial"/>
              </a:rPr>
              <a:t> lớp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15965" y="4062412"/>
            <a:ext cx="2371725" cy="2581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10</a:t>
            </a:fld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11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1981200"/>
            <a:ext cx="6400800" cy="31345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12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768" y="1981200"/>
            <a:ext cx="7393172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3986" y="2977611"/>
            <a:ext cx="6960813" cy="55317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82879" y="1828800"/>
            <a:ext cx="69388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1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2879" y="2825498"/>
            <a:ext cx="69388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2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82878" y="3822196"/>
            <a:ext cx="69388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3</a:t>
            </a:r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986" y="3860686"/>
            <a:ext cx="5894014" cy="5650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9330" y="4424412"/>
            <a:ext cx="4913158" cy="67509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82878" y="5084385"/>
            <a:ext cx="69388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4</a:t>
            </a:r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3986" y="5241547"/>
            <a:ext cx="5988502" cy="5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7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13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328" y="1193758"/>
            <a:ext cx="8590672" cy="52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14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10" y="1600200"/>
            <a:ext cx="8736378" cy="4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5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15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339" y="1905000"/>
            <a:ext cx="746168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16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238" y="1676400"/>
            <a:ext cx="6208588" cy="37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17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468" y="1371599"/>
            <a:ext cx="8339532" cy="51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79" y="272795"/>
            <a:ext cx="6769734" cy="902335"/>
            <a:chOff x="182879" y="272795"/>
            <a:chExt cx="6769734" cy="902335"/>
          </a:xfrm>
        </p:grpSpPr>
        <p:sp>
          <p:nvSpPr>
            <p:cNvPr id="3" name="object 3"/>
            <p:cNvSpPr/>
            <p:nvPr/>
          </p:nvSpPr>
          <p:spPr>
            <a:xfrm>
              <a:off x="182879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39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8715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231" y="272795"/>
              <a:ext cx="11871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232" y="272795"/>
              <a:ext cx="1752600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87112" y="272795"/>
              <a:ext cx="1865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68" y="378917"/>
            <a:ext cx="625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lớp tương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đương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8931" y="6577021"/>
            <a:ext cx="4146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fld id="{81D60167-4931-47E6-BA6A-407CBD079E47}" type="slidenum">
              <a:rPr sz="2400" dirty="0">
                <a:solidFill>
                  <a:srgbClr val="57BDCC"/>
                </a:solidFill>
                <a:latin typeface="Arial"/>
                <a:cs typeface="Arial"/>
              </a:rPr>
              <a:t>18</a:t>
            </a:fld>
            <a:endParaRPr sz="240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44" y="1281124"/>
            <a:ext cx="7976099" cy="49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1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2795"/>
            <a:ext cx="7065645" cy="902335"/>
            <a:chOff x="0" y="272795"/>
            <a:chExt cx="7065645" cy="902335"/>
          </a:xfrm>
        </p:grpSpPr>
        <p:sp>
          <p:nvSpPr>
            <p:cNvPr id="3" name="object 3"/>
            <p:cNvSpPr/>
            <p:nvPr/>
          </p:nvSpPr>
          <p:spPr>
            <a:xfrm>
              <a:off x="0" y="272795"/>
              <a:ext cx="127254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73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224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46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539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18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83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319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67628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31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11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(2)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197228"/>
            <a:ext cx="8072755" cy="479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201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80440" algn="l"/>
                <a:tab pos="1967864" algn="l"/>
                <a:tab pos="2954020" algn="l"/>
                <a:tab pos="3670300" algn="l"/>
                <a:tab pos="4827270" algn="l"/>
                <a:tab pos="6077585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thuật	</a:t>
            </a:r>
            <a:r>
              <a:rPr sz="2700" spc="-5" dirty="0">
                <a:latin typeface="Arial"/>
                <a:cs typeface="Arial"/>
              </a:rPr>
              <a:t>phâ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lớ</a:t>
            </a:r>
            <a:r>
              <a:rPr sz="2700" dirty="0">
                <a:latin typeface="Arial"/>
                <a:cs typeface="Arial"/>
              </a:rPr>
              <a:t>p	t</a:t>
            </a:r>
            <a:r>
              <a:rPr sz="2700" spc="5" dirty="0">
                <a:latin typeface="Arial"/>
                <a:cs typeface="Arial"/>
              </a:rPr>
              <a:t>ư</a:t>
            </a:r>
            <a:r>
              <a:rPr sz="2700" dirty="0">
                <a:latin typeface="Arial"/>
                <a:cs typeface="Arial"/>
              </a:rPr>
              <a:t>ơng	</a:t>
            </a:r>
            <a:r>
              <a:rPr sz="2700" spc="-5" dirty="0">
                <a:latin typeface="Arial"/>
                <a:cs typeface="Arial"/>
              </a:rPr>
              <a:t>đư</a:t>
            </a:r>
            <a:r>
              <a:rPr sz="2700" spc="5" dirty="0">
                <a:latin typeface="Arial"/>
                <a:cs typeface="Arial"/>
              </a:rPr>
              <a:t>ơ</a:t>
            </a:r>
            <a:r>
              <a:rPr sz="2700" spc="-5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g	</a:t>
            </a:r>
            <a:r>
              <a:rPr sz="2700" spc="-5" dirty="0">
                <a:latin typeface="Arial"/>
                <a:cs typeface="Arial"/>
              </a:rPr>
              <a:t>(Equival</a:t>
            </a:r>
            <a:r>
              <a:rPr sz="2700" spc="-20" dirty="0">
                <a:latin typeface="Arial"/>
                <a:cs typeface="Arial"/>
              </a:rPr>
              <a:t>e</a:t>
            </a:r>
            <a:r>
              <a:rPr sz="2700" spc="-5" dirty="0">
                <a:latin typeface="Arial"/>
                <a:cs typeface="Arial"/>
              </a:rPr>
              <a:t>nce  Class </a:t>
            </a:r>
            <a:r>
              <a:rPr sz="2700" dirty="0">
                <a:latin typeface="Arial"/>
                <a:cs typeface="Arial"/>
              </a:rPr>
              <a:t>Testing)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  <a:tab pos="942340" algn="l"/>
                <a:tab pos="1890395" algn="l"/>
                <a:tab pos="2689225" algn="l"/>
                <a:tab pos="3466465" algn="l"/>
                <a:tab pos="4109720" algn="l"/>
                <a:tab pos="4582160" algn="l"/>
                <a:tab pos="5415915" algn="l"/>
                <a:tab pos="7183755" algn="l"/>
              </a:tabLst>
            </a:pP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K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ỹ	thuật	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dự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a	trên	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gi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á	trị	</a:t>
            </a:r>
            <a:r>
              <a:rPr sz="2700" spc="-15" dirty="0">
                <a:solidFill>
                  <a:srgbClr val="FF0303"/>
                </a:solidFill>
                <a:latin typeface="Arial"/>
                <a:cs typeface="Arial"/>
              </a:rPr>
              <a:t>b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iê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n	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(Bou</a:t>
            </a:r>
            <a:r>
              <a:rPr sz="2700" spc="-25" dirty="0">
                <a:solidFill>
                  <a:srgbClr val="FF0303"/>
                </a:solidFill>
                <a:latin typeface="Arial"/>
                <a:cs typeface="Arial"/>
              </a:rPr>
              <a:t>n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dary</a:t>
            </a:r>
            <a:r>
              <a:rPr sz="2700" dirty="0">
                <a:solidFill>
                  <a:srgbClr val="FF0303"/>
                </a:solidFill>
                <a:latin typeface="Arial"/>
                <a:cs typeface="Arial"/>
              </a:rPr>
              <a:t>	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Val</a:t>
            </a:r>
            <a:r>
              <a:rPr sz="2700" spc="-20" dirty="0">
                <a:solidFill>
                  <a:srgbClr val="FF0303"/>
                </a:solidFill>
                <a:latin typeface="Arial"/>
                <a:cs typeface="Arial"/>
              </a:rPr>
              <a:t>u</a:t>
            </a:r>
            <a:r>
              <a:rPr sz="2700" spc="-5" dirty="0">
                <a:solidFill>
                  <a:srgbClr val="FF0303"/>
                </a:solidFill>
                <a:latin typeface="Arial"/>
                <a:cs typeface="Arial"/>
              </a:rPr>
              <a:t>e  Testing)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  <a:tab pos="993775" algn="l"/>
                <a:tab pos="1991995" algn="l"/>
                <a:tab pos="2841625" algn="l"/>
                <a:tab pos="3669029" algn="l"/>
                <a:tab pos="4669155" algn="l"/>
                <a:tab pos="5746750" algn="l"/>
                <a:tab pos="6630670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</a:t>
            </a:r>
            <a:r>
              <a:rPr sz="2700" spc="-20" dirty="0">
                <a:latin typeface="Arial"/>
                <a:cs typeface="Arial"/>
              </a:rPr>
              <a:t>ậ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dự</a:t>
            </a:r>
            <a:r>
              <a:rPr sz="2700" dirty="0">
                <a:latin typeface="Arial"/>
                <a:cs typeface="Arial"/>
              </a:rPr>
              <a:t>a	tr</a:t>
            </a:r>
            <a:r>
              <a:rPr sz="2700" spc="-15" dirty="0">
                <a:latin typeface="Arial"/>
                <a:cs typeface="Arial"/>
              </a:rPr>
              <a:t>ê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bản</a:t>
            </a:r>
            <a:r>
              <a:rPr sz="2700" dirty="0">
                <a:latin typeface="Arial"/>
                <a:cs typeface="Arial"/>
              </a:rPr>
              <a:t>g	</a:t>
            </a:r>
            <a:r>
              <a:rPr sz="2700" spc="-5" dirty="0">
                <a:latin typeface="Arial"/>
                <a:cs typeface="Arial"/>
              </a:rPr>
              <a:t>quyế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đị</a:t>
            </a:r>
            <a:r>
              <a:rPr sz="2700" spc="-20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h	(D</a:t>
            </a:r>
            <a:r>
              <a:rPr sz="2700" spc="-15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ci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spc="-1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on  </a:t>
            </a:r>
            <a:r>
              <a:rPr sz="2700" spc="-5" dirty="0">
                <a:latin typeface="Arial"/>
                <a:cs typeface="Arial"/>
              </a:rPr>
              <a:t>Table-Based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Testing)</a:t>
            </a:r>
            <a:endParaRPr sz="2700">
              <a:latin typeface="Arial"/>
              <a:cs typeface="Arial"/>
            </a:endParaRPr>
          </a:p>
          <a:p>
            <a:pPr marL="355600" marR="635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  <a:tab pos="905510" algn="l"/>
                <a:tab pos="1815464" algn="l"/>
                <a:tab pos="2576195" algn="l"/>
                <a:tab pos="3315335" algn="l"/>
                <a:tab pos="3845560" algn="l"/>
                <a:tab pos="4358005" algn="l"/>
                <a:tab pos="5630545" algn="l"/>
                <a:tab pos="6541134" algn="l"/>
                <a:tab pos="6880859" algn="l"/>
                <a:tab pos="7487284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</a:t>
            </a:r>
            <a:r>
              <a:rPr sz="2700" spc="-15" dirty="0">
                <a:latin typeface="Arial"/>
                <a:cs typeface="Arial"/>
              </a:rPr>
              <a:t>ậ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dự</a:t>
            </a:r>
            <a:r>
              <a:rPr sz="2700" dirty="0">
                <a:latin typeface="Arial"/>
                <a:cs typeface="Arial"/>
              </a:rPr>
              <a:t>a	trên	</a:t>
            </a:r>
            <a:r>
              <a:rPr sz="2700" spc="-5" dirty="0">
                <a:latin typeface="Arial"/>
                <a:cs typeface="Arial"/>
              </a:rPr>
              <a:t>đ</a:t>
            </a:r>
            <a:r>
              <a:rPr sz="2700" dirty="0">
                <a:latin typeface="Arial"/>
                <a:cs typeface="Arial"/>
              </a:rPr>
              <a:t>ồ	thị	</a:t>
            </a:r>
            <a:r>
              <a:rPr sz="2700" spc="-5" dirty="0">
                <a:latin typeface="Arial"/>
                <a:cs typeface="Arial"/>
              </a:rPr>
              <a:t>n</a:t>
            </a:r>
            <a:r>
              <a:rPr sz="2700" spc="-15" dirty="0">
                <a:latin typeface="Arial"/>
                <a:cs typeface="Arial"/>
              </a:rPr>
              <a:t>g</a:t>
            </a:r>
            <a:r>
              <a:rPr sz="2700" spc="-5" dirty="0">
                <a:latin typeface="Arial"/>
                <a:cs typeface="Arial"/>
              </a:rPr>
              <a:t>uyê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nh</a:t>
            </a:r>
            <a:r>
              <a:rPr sz="2700" spc="-20" dirty="0">
                <a:latin typeface="Arial"/>
                <a:cs typeface="Arial"/>
              </a:rPr>
              <a:t>â</a:t>
            </a:r>
            <a:r>
              <a:rPr sz="2700" dirty="0">
                <a:latin typeface="Arial"/>
                <a:cs typeface="Arial"/>
              </a:rPr>
              <a:t>n	–	kết	</a:t>
            </a:r>
            <a:r>
              <a:rPr sz="2700" spc="-15" dirty="0">
                <a:latin typeface="Arial"/>
                <a:cs typeface="Arial"/>
              </a:rPr>
              <a:t>q</a:t>
            </a:r>
            <a:r>
              <a:rPr sz="2700" spc="-5" dirty="0">
                <a:latin typeface="Arial"/>
                <a:cs typeface="Arial"/>
              </a:rPr>
              <a:t>uả  </a:t>
            </a:r>
            <a:r>
              <a:rPr sz="2700" dirty="0">
                <a:latin typeface="Arial"/>
                <a:cs typeface="Arial"/>
              </a:rPr>
              <a:t>(causes-effects)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…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7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</a:t>
            </a:r>
            <a:r>
              <a:rPr b="1" spc="-5" dirty="0">
                <a:latin typeface="Arial"/>
                <a:cs typeface="Arial"/>
              </a:rPr>
              <a:t>5: Các kỹ </a:t>
            </a:r>
            <a:r>
              <a:rPr b="1" dirty="0">
                <a:latin typeface="Arial"/>
                <a:cs typeface="Arial"/>
              </a:rPr>
              <a:t>thuật </a:t>
            </a:r>
            <a:r>
              <a:rPr b="1" spc="-5" dirty="0">
                <a:latin typeface="Arial"/>
                <a:cs typeface="Arial"/>
              </a:rPr>
              <a:t>kiểm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thử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5940" y="1233195"/>
            <a:ext cx="6423025" cy="10509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 smtClean="0">
                <a:latin typeface="Arial"/>
                <a:cs typeface="Arial"/>
              </a:rPr>
              <a:t>5.1 </a:t>
            </a:r>
            <a:r>
              <a:rPr sz="2800" b="1" spc="-10" dirty="0">
                <a:latin typeface="Arial"/>
                <a:cs typeface="Arial"/>
              </a:rPr>
              <a:t>Các </a:t>
            </a:r>
            <a:r>
              <a:rPr sz="2800" b="1" dirty="0">
                <a:latin typeface="Arial"/>
                <a:cs typeface="Arial"/>
              </a:rPr>
              <a:t>kỹ </a:t>
            </a:r>
            <a:r>
              <a:rPr sz="2800" b="1" spc="-5" dirty="0">
                <a:latin typeface="Arial"/>
                <a:cs typeface="Arial"/>
              </a:rPr>
              <a:t>thuật kiểm thử </a:t>
            </a:r>
            <a:r>
              <a:rPr sz="2800" b="1" spc="-10" dirty="0">
                <a:latin typeface="Arial"/>
                <a:cs typeface="Arial"/>
              </a:rPr>
              <a:t>hộp</a:t>
            </a:r>
            <a:r>
              <a:rPr sz="2800" b="1" spc="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đen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5.2 </a:t>
            </a:r>
            <a:r>
              <a:rPr sz="2800" b="1" spc="-10" dirty="0">
                <a:latin typeface="Arial"/>
                <a:cs typeface="Arial"/>
              </a:rPr>
              <a:t>Các </a:t>
            </a:r>
            <a:r>
              <a:rPr sz="2800" b="1" dirty="0">
                <a:latin typeface="Arial"/>
                <a:cs typeface="Arial"/>
              </a:rPr>
              <a:t>kỹ </a:t>
            </a:r>
            <a:r>
              <a:rPr sz="2800" b="1" spc="-5" dirty="0">
                <a:latin typeface="Arial"/>
                <a:cs typeface="Arial"/>
              </a:rPr>
              <a:t>thuật kiểm thử </a:t>
            </a:r>
            <a:r>
              <a:rPr sz="2800" b="1" spc="-10" dirty="0">
                <a:latin typeface="Arial"/>
                <a:cs typeface="Arial"/>
              </a:rPr>
              <a:t>hộp</a:t>
            </a:r>
            <a:r>
              <a:rPr sz="2800" b="1" spc="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trắng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456" y="272795"/>
            <a:ext cx="6239510" cy="902335"/>
            <a:chOff x="219456" y="272795"/>
            <a:chExt cx="6239510" cy="902335"/>
          </a:xfrm>
        </p:grpSpPr>
        <p:sp>
          <p:nvSpPr>
            <p:cNvPr id="3" name="object 3"/>
            <p:cNvSpPr/>
            <p:nvPr/>
          </p:nvSpPr>
          <p:spPr>
            <a:xfrm>
              <a:off x="219456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1915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5291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5807" y="272795"/>
              <a:ext cx="1258823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9435" y="272795"/>
              <a:ext cx="1123188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7427" y="272795"/>
              <a:ext cx="943355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7111" y="272795"/>
              <a:ext cx="1371600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5729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tích </a:t>
            </a:r>
            <a:r>
              <a:rPr sz="3200" b="1" spc="-5" dirty="0">
                <a:latin typeface="Arial"/>
                <a:cs typeface="Arial"/>
              </a:rPr>
              <a:t>giá </a:t>
            </a:r>
            <a:r>
              <a:rPr sz="3200" b="1" dirty="0">
                <a:latin typeface="Arial"/>
                <a:cs typeface="Arial"/>
              </a:rPr>
              <a:t>trị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biên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033551"/>
            <a:ext cx="8072755" cy="548894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44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Phân tích giá trị biên - </a:t>
            </a:r>
            <a:r>
              <a:rPr sz="2800" dirty="0">
                <a:solidFill>
                  <a:srgbClr val="FF0303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oundary </a:t>
            </a:r>
            <a:r>
              <a:rPr sz="2800" spc="-5" dirty="0">
                <a:solidFill>
                  <a:srgbClr val="FF0303"/>
                </a:solidFill>
                <a:latin typeface="Arial"/>
                <a:cs typeface="Arial"/>
              </a:rPr>
              <a:t>V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alue</a:t>
            </a:r>
            <a:r>
              <a:rPr sz="2800"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303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nalysis</a:t>
            </a:r>
            <a:endParaRPr sz="2800">
              <a:latin typeface="Arial"/>
              <a:cs typeface="Arial"/>
            </a:endParaRPr>
          </a:p>
          <a:p>
            <a:pPr marL="355600" marR="6985" indent="-342900" algn="just">
              <a:lnSpc>
                <a:spcPct val="12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Thường </a:t>
            </a:r>
            <a:r>
              <a:rPr sz="2800" spc="-5" dirty="0">
                <a:latin typeface="Arial"/>
                <a:cs typeface="Arial"/>
              </a:rPr>
              <a:t>được </a:t>
            </a:r>
            <a:r>
              <a:rPr sz="2800" dirty="0">
                <a:latin typeface="Arial"/>
                <a:cs typeface="Arial"/>
              </a:rPr>
              <a:t>áp dụng đối </a:t>
            </a:r>
            <a:r>
              <a:rPr sz="2800" spc="-5" dirty="0">
                <a:latin typeface="Arial"/>
                <a:cs typeface="Arial"/>
              </a:rPr>
              <a:t>với </a:t>
            </a:r>
            <a:r>
              <a:rPr sz="2800" dirty="0">
                <a:latin typeface="Arial"/>
                <a:cs typeface="Arial"/>
              </a:rPr>
              <a:t>các đối số </a:t>
            </a:r>
            <a:r>
              <a:rPr sz="2800" spc="-5" dirty="0">
                <a:latin typeface="Arial"/>
                <a:cs typeface="Arial"/>
              </a:rPr>
              <a:t>của  một phương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thức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2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Tập </a:t>
            </a:r>
            <a:r>
              <a:rPr sz="2800" dirty="0">
                <a:latin typeface="Arial"/>
                <a:cs typeface="Arial"/>
              </a:rPr>
              <a:t>trung vào </a:t>
            </a:r>
            <a:r>
              <a:rPr sz="2800" spc="-5" dirty="0">
                <a:latin typeface="Arial"/>
                <a:cs typeface="Arial"/>
              </a:rPr>
              <a:t>việc kiểm thử </a:t>
            </a:r>
            <a:r>
              <a:rPr sz="2800" dirty="0">
                <a:latin typeface="Arial"/>
                <a:cs typeface="Arial"/>
              </a:rPr>
              <a:t>các </a:t>
            </a:r>
            <a:r>
              <a:rPr sz="2800" spc="-5" dirty="0">
                <a:latin typeface="Arial"/>
                <a:cs typeface="Arial"/>
              </a:rPr>
              <a:t>giá trị biên </a:t>
            </a:r>
            <a:r>
              <a:rPr sz="2800" dirty="0">
                <a:latin typeface="Arial"/>
                <a:cs typeface="Arial"/>
              </a:rPr>
              <a:t>của  </a:t>
            </a:r>
            <a:r>
              <a:rPr sz="2800" spc="-5" dirty="0">
                <a:latin typeface="Arial"/>
                <a:cs typeface="Arial"/>
              </a:rPr>
              <a:t>miền giá trị inputs để thiết kế test case do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“lỗi  thường tiềm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ẩn lại các ngõ ngách và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tập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hợp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tại 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biên” </a:t>
            </a:r>
            <a:r>
              <a:rPr sz="2800" spc="-5" dirty="0">
                <a:latin typeface="Arial"/>
                <a:cs typeface="Arial"/>
              </a:rPr>
              <a:t>( Beizer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BVA </a:t>
            </a:r>
            <a:r>
              <a:rPr sz="2800" spc="-5" dirty="0">
                <a:latin typeface="Arial"/>
                <a:cs typeface="Arial"/>
              </a:rPr>
              <a:t>hiệu quả nhất </a:t>
            </a:r>
            <a:r>
              <a:rPr sz="2800" dirty="0">
                <a:latin typeface="Arial"/>
                <a:cs typeface="Arial"/>
              </a:rPr>
              <a:t>trong trường </a:t>
            </a:r>
            <a:r>
              <a:rPr sz="2800" spc="-5" dirty="0">
                <a:latin typeface="Arial"/>
                <a:cs typeface="Arial"/>
              </a:rPr>
              <a:t>hợp “các đối số  </a:t>
            </a:r>
            <a:r>
              <a:rPr sz="2800" dirty="0">
                <a:latin typeface="Arial"/>
                <a:cs typeface="Arial"/>
              </a:rPr>
              <a:t>đầu vào (input variables) độc </a:t>
            </a:r>
            <a:r>
              <a:rPr sz="2800" spc="-5" dirty="0">
                <a:latin typeface="Arial"/>
                <a:cs typeface="Arial"/>
              </a:rPr>
              <a:t>lập với </a:t>
            </a:r>
            <a:r>
              <a:rPr sz="2800" dirty="0">
                <a:latin typeface="Arial"/>
                <a:cs typeface="Arial"/>
              </a:rPr>
              <a:t>nhau và  </a:t>
            </a:r>
            <a:r>
              <a:rPr sz="2800" spc="-5" dirty="0">
                <a:latin typeface="Arial"/>
                <a:cs typeface="Arial"/>
              </a:rPr>
              <a:t>mỗi </a:t>
            </a:r>
            <a:r>
              <a:rPr sz="2800" dirty="0">
                <a:latin typeface="Arial"/>
                <a:cs typeface="Arial"/>
              </a:rPr>
              <a:t>đối số đều có </a:t>
            </a:r>
            <a:r>
              <a:rPr sz="2800" spc="-5" dirty="0">
                <a:latin typeface="Arial"/>
                <a:cs typeface="Arial"/>
              </a:rPr>
              <a:t>một miền giá trị </a:t>
            </a:r>
            <a:r>
              <a:rPr sz="2800" spc="-10" dirty="0">
                <a:latin typeface="Arial"/>
                <a:cs typeface="Arial"/>
              </a:rPr>
              <a:t>hữu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hạn”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456" y="272795"/>
            <a:ext cx="6239510" cy="902335"/>
            <a:chOff x="219456" y="272795"/>
            <a:chExt cx="6239510" cy="902335"/>
          </a:xfrm>
        </p:grpSpPr>
        <p:sp>
          <p:nvSpPr>
            <p:cNvPr id="3" name="object 3"/>
            <p:cNvSpPr/>
            <p:nvPr/>
          </p:nvSpPr>
          <p:spPr>
            <a:xfrm>
              <a:off x="219456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1915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5291" y="272795"/>
              <a:ext cx="1507235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5807" y="272795"/>
              <a:ext cx="1258823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9435" y="272795"/>
              <a:ext cx="1123188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7427" y="272795"/>
              <a:ext cx="943355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7111" y="272795"/>
              <a:ext cx="1371600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5729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tích </a:t>
            </a:r>
            <a:r>
              <a:rPr sz="3200" b="1" spc="-5" dirty="0">
                <a:latin typeface="Arial"/>
                <a:cs typeface="Arial"/>
              </a:rPr>
              <a:t>giá </a:t>
            </a:r>
            <a:r>
              <a:rPr sz="3200" b="1" dirty="0">
                <a:latin typeface="Arial"/>
                <a:cs typeface="Arial"/>
              </a:rPr>
              <a:t>trị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biên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344574"/>
            <a:ext cx="6407785" cy="2159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Giả sử hàm F có hai </a:t>
            </a:r>
            <a:r>
              <a:rPr sz="2500" spc="-10" dirty="0">
                <a:latin typeface="Arial"/>
                <a:cs typeface="Arial"/>
              </a:rPr>
              <a:t>biến X1, </a:t>
            </a:r>
            <a:r>
              <a:rPr sz="2500" spc="-20" dirty="0">
                <a:latin typeface="Arial"/>
                <a:cs typeface="Arial"/>
              </a:rPr>
              <a:t>X2 </a:t>
            </a:r>
            <a:r>
              <a:rPr sz="2500" spc="-5" dirty="0">
                <a:latin typeface="Arial"/>
                <a:cs typeface="Arial"/>
              </a:rPr>
              <a:t>như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sau: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a ≤ </a:t>
            </a:r>
            <a:r>
              <a:rPr sz="2500" spc="-20" dirty="0">
                <a:latin typeface="Arial"/>
                <a:cs typeface="Arial"/>
              </a:rPr>
              <a:t>X1 </a:t>
            </a:r>
            <a:r>
              <a:rPr sz="2500" spc="-5" dirty="0">
                <a:latin typeface="Arial"/>
                <a:cs typeface="Arial"/>
              </a:rPr>
              <a:t>≤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 ≤ </a:t>
            </a:r>
            <a:r>
              <a:rPr sz="2500" spc="-15" dirty="0">
                <a:latin typeface="Arial"/>
                <a:cs typeface="Arial"/>
              </a:rPr>
              <a:t>X2 </a:t>
            </a:r>
            <a:r>
              <a:rPr sz="2500" spc="-5" dirty="0">
                <a:latin typeface="Arial"/>
                <a:cs typeface="Arial"/>
              </a:rPr>
              <a:t>≤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Input domain of a function of two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variables: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0304" y="4223766"/>
            <a:ext cx="24358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legitimate  inputs for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function 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66875" y="3532123"/>
            <a:ext cx="5184775" cy="3097530"/>
            <a:chOff x="1666875" y="3532123"/>
            <a:chExt cx="5184775" cy="3097530"/>
          </a:xfrm>
        </p:grpSpPr>
        <p:sp>
          <p:nvSpPr>
            <p:cNvPr id="14" name="object 14"/>
            <p:cNvSpPr/>
            <p:nvPr/>
          </p:nvSpPr>
          <p:spPr>
            <a:xfrm>
              <a:off x="1666875" y="3532123"/>
              <a:ext cx="5184775" cy="3097530"/>
            </a:xfrm>
            <a:custGeom>
              <a:avLst/>
              <a:gdLst/>
              <a:ahLst/>
              <a:cxnLst/>
              <a:rect l="l" t="t" r="r" b="b"/>
              <a:pathLst>
                <a:path w="5184775" h="3097529">
                  <a:moveTo>
                    <a:pt x="5184775" y="2684526"/>
                  </a:moveTo>
                  <a:lnTo>
                    <a:pt x="5175250" y="2679763"/>
                  </a:lnTo>
                  <a:lnTo>
                    <a:pt x="5108575" y="2646426"/>
                  </a:lnTo>
                  <a:lnTo>
                    <a:pt x="5108575" y="2679763"/>
                  </a:lnTo>
                  <a:lnTo>
                    <a:pt x="76200" y="2679763"/>
                  </a:lnTo>
                  <a:lnTo>
                    <a:pt x="76200" y="76200"/>
                  </a:lnTo>
                  <a:lnTo>
                    <a:pt x="109601" y="76200"/>
                  </a:lnTo>
                  <a:lnTo>
                    <a:pt x="103251" y="63500"/>
                  </a:lnTo>
                  <a:lnTo>
                    <a:pt x="71501" y="0"/>
                  </a:lnTo>
                  <a:lnTo>
                    <a:pt x="33401" y="76200"/>
                  </a:lnTo>
                  <a:lnTo>
                    <a:pt x="66675" y="76200"/>
                  </a:lnTo>
                  <a:lnTo>
                    <a:pt x="66675" y="2679763"/>
                  </a:lnTo>
                  <a:lnTo>
                    <a:pt x="0" y="2679763"/>
                  </a:lnTo>
                  <a:lnTo>
                    <a:pt x="0" y="2689288"/>
                  </a:lnTo>
                  <a:lnTo>
                    <a:pt x="66675" y="2689288"/>
                  </a:lnTo>
                  <a:lnTo>
                    <a:pt x="66675" y="3097276"/>
                  </a:lnTo>
                  <a:lnTo>
                    <a:pt x="76200" y="3097276"/>
                  </a:lnTo>
                  <a:lnTo>
                    <a:pt x="76200" y="2689288"/>
                  </a:lnTo>
                  <a:lnTo>
                    <a:pt x="5108575" y="2689288"/>
                  </a:lnTo>
                  <a:lnTo>
                    <a:pt x="5108575" y="2722626"/>
                  </a:lnTo>
                  <a:lnTo>
                    <a:pt x="5175250" y="2689288"/>
                  </a:lnTo>
                  <a:lnTo>
                    <a:pt x="5184775" y="2684526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8376" y="3638549"/>
              <a:ext cx="4105275" cy="2593975"/>
            </a:xfrm>
            <a:custGeom>
              <a:avLst/>
              <a:gdLst/>
              <a:ahLst/>
              <a:cxnLst/>
              <a:rect l="l" t="t" r="r" b="b"/>
              <a:pathLst>
                <a:path w="4105275" h="2593975">
                  <a:moveTo>
                    <a:pt x="649224" y="0"/>
                  </a:moveTo>
                  <a:lnTo>
                    <a:pt x="638175" y="2593975"/>
                  </a:lnTo>
                </a:path>
                <a:path w="4105275" h="2593975">
                  <a:moveTo>
                    <a:pt x="3528949" y="19050"/>
                  </a:moveTo>
                  <a:lnTo>
                    <a:pt x="3528949" y="2578100"/>
                  </a:lnTo>
                </a:path>
                <a:path w="4105275" h="2593975">
                  <a:moveTo>
                    <a:pt x="0" y="417575"/>
                  </a:moveTo>
                  <a:lnTo>
                    <a:pt x="4105275" y="417575"/>
                  </a:lnTo>
                </a:path>
                <a:path w="4105275" h="2593975">
                  <a:moveTo>
                    <a:pt x="0" y="1928876"/>
                  </a:moveTo>
                  <a:lnTo>
                    <a:pt x="4105275" y="1928876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76693" y="6095796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1329" y="6195771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1864" y="619577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4703" y="3284189"/>
            <a:ext cx="397510" cy="109283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10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0677" y="5324043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20937" y="4083113"/>
            <a:ext cx="3875404" cy="1449705"/>
            <a:chOff x="2420937" y="4083113"/>
            <a:chExt cx="3875404" cy="1449705"/>
          </a:xfrm>
        </p:grpSpPr>
        <p:sp>
          <p:nvSpPr>
            <p:cNvPr id="22" name="object 22"/>
            <p:cNvSpPr/>
            <p:nvPr/>
          </p:nvSpPr>
          <p:spPr>
            <a:xfrm>
              <a:off x="2425700" y="4087876"/>
              <a:ext cx="2808605" cy="1440180"/>
            </a:xfrm>
            <a:custGeom>
              <a:avLst/>
              <a:gdLst/>
              <a:ahLst/>
              <a:cxnLst/>
              <a:rect l="l" t="t" r="r" b="b"/>
              <a:pathLst>
                <a:path w="2808604" h="1440179">
                  <a:moveTo>
                    <a:pt x="2808351" y="0"/>
                  </a:moveTo>
                  <a:lnTo>
                    <a:pt x="0" y="0"/>
                  </a:lnTo>
                  <a:lnTo>
                    <a:pt x="0" y="1439799"/>
                  </a:lnTo>
                  <a:lnTo>
                    <a:pt x="2808351" y="1439799"/>
                  </a:lnTo>
                  <a:lnTo>
                    <a:pt x="2808351" y="0"/>
                  </a:lnTo>
                  <a:close/>
                </a:path>
              </a:pathLst>
            </a:custGeom>
            <a:solidFill>
              <a:srgbClr val="959595">
                <a:alpha val="6117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5700" y="4087876"/>
              <a:ext cx="2808605" cy="1440180"/>
            </a:xfrm>
            <a:custGeom>
              <a:avLst/>
              <a:gdLst/>
              <a:ahLst/>
              <a:cxnLst/>
              <a:rect l="l" t="t" r="r" b="b"/>
              <a:pathLst>
                <a:path w="2808604" h="1440179">
                  <a:moveTo>
                    <a:pt x="0" y="1439799"/>
                  </a:moveTo>
                  <a:lnTo>
                    <a:pt x="2808351" y="1439799"/>
                  </a:lnTo>
                  <a:lnTo>
                    <a:pt x="2808351" y="0"/>
                  </a:lnTo>
                  <a:lnTo>
                    <a:pt x="0" y="0"/>
                  </a:lnTo>
                  <a:lnTo>
                    <a:pt x="0" y="1439799"/>
                  </a:lnTo>
                  <a:close/>
                </a:path>
              </a:pathLst>
            </a:custGeom>
            <a:ln w="9525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5800" y="4610100"/>
              <a:ext cx="1800225" cy="76200"/>
            </a:xfrm>
            <a:custGeom>
              <a:avLst/>
              <a:gdLst/>
              <a:ahLst/>
              <a:cxnLst/>
              <a:rect l="l" t="t" r="r" b="b"/>
              <a:pathLst>
                <a:path w="18002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799"/>
                  </a:lnTo>
                  <a:lnTo>
                    <a:pt x="63500" y="42799"/>
                  </a:lnTo>
                  <a:lnTo>
                    <a:pt x="63500" y="33274"/>
                  </a:lnTo>
                  <a:lnTo>
                    <a:pt x="76200" y="33274"/>
                  </a:lnTo>
                  <a:lnTo>
                    <a:pt x="76200" y="0"/>
                  </a:lnTo>
                  <a:close/>
                </a:path>
                <a:path w="1800225" h="76200">
                  <a:moveTo>
                    <a:pt x="76200" y="33274"/>
                  </a:moveTo>
                  <a:lnTo>
                    <a:pt x="63500" y="33274"/>
                  </a:lnTo>
                  <a:lnTo>
                    <a:pt x="63500" y="42799"/>
                  </a:lnTo>
                  <a:lnTo>
                    <a:pt x="76200" y="42799"/>
                  </a:lnTo>
                  <a:lnTo>
                    <a:pt x="76200" y="33274"/>
                  </a:lnTo>
                  <a:close/>
                </a:path>
                <a:path w="1800225" h="76200">
                  <a:moveTo>
                    <a:pt x="1800225" y="33274"/>
                  </a:moveTo>
                  <a:lnTo>
                    <a:pt x="76200" y="33274"/>
                  </a:lnTo>
                  <a:lnTo>
                    <a:pt x="76200" y="42799"/>
                  </a:lnTo>
                  <a:lnTo>
                    <a:pt x="1800225" y="42799"/>
                  </a:lnTo>
                  <a:lnTo>
                    <a:pt x="1800225" y="33274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2795"/>
            <a:ext cx="7493634" cy="902335"/>
            <a:chOff x="0" y="272795"/>
            <a:chExt cx="7493634" cy="902335"/>
          </a:xfrm>
        </p:grpSpPr>
        <p:sp>
          <p:nvSpPr>
            <p:cNvPr id="3" name="object 3"/>
            <p:cNvSpPr/>
            <p:nvPr/>
          </p:nvSpPr>
          <p:spPr>
            <a:xfrm>
              <a:off x="0" y="272795"/>
              <a:ext cx="124968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4483" y="272795"/>
              <a:ext cx="101041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9700" y="272795"/>
              <a:ext cx="987551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3579" y="272795"/>
              <a:ext cx="153009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6955" y="272795"/>
              <a:ext cx="1461516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4800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4232" y="272795"/>
              <a:ext cx="1123188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02223" y="272795"/>
              <a:ext cx="943355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1908" y="272795"/>
              <a:ext cx="1371599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1140" y="378917"/>
            <a:ext cx="8369300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Một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số kỹ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thuật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kiểm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thử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giá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trị</a:t>
            </a:r>
            <a:r>
              <a:rPr sz="3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biên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Arial"/>
              <a:cs typeface="Arial"/>
            </a:endParaRPr>
          </a:p>
          <a:p>
            <a:pPr marL="660400" indent="-342900">
              <a:lnSpc>
                <a:spcPct val="100000"/>
              </a:lnSpc>
              <a:buChar char="•"/>
              <a:tabLst>
                <a:tab pos="659765" algn="l"/>
                <a:tab pos="660400" algn="l"/>
              </a:tabLst>
            </a:pPr>
            <a:r>
              <a:rPr sz="3200" spc="-5" dirty="0">
                <a:latin typeface="Arial"/>
                <a:cs typeface="Arial"/>
              </a:rPr>
              <a:t>Standard BVA </a:t>
            </a:r>
            <a:r>
              <a:rPr sz="3200" dirty="0">
                <a:latin typeface="Arial"/>
                <a:cs typeface="Arial"/>
              </a:rPr>
              <a:t>( </a:t>
            </a:r>
            <a:r>
              <a:rPr sz="3200" spc="-5" dirty="0">
                <a:latin typeface="Arial"/>
                <a:cs typeface="Arial"/>
              </a:rPr>
              <a:t>Boundary Value Analysis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6604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659765" algn="l"/>
                <a:tab pos="660400" algn="l"/>
              </a:tabLst>
            </a:pPr>
            <a:r>
              <a:rPr sz="3200" dirty="0">
                <a:latin typeface="Arial"/>
                <a:cs typeface="Arial"/>
              </a:rPr>
              <a:t>Robustness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testing</a:t>
            </a:r>
            <a:endParaRPr sz="3200">
              <a:latin typeface="Arial"/>
              <a:cs typeface="Arial"/>
            </a:endParaRPr>
          </a:p>
          <a:p>
            <a:pPr marL="6604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659765" algn="l"/>
                <a:tab pos="660400" algn="l"/>
              </a:tabLst>
            </a:pPr>
            <a:r>
              <a:rPr sz="3200" dirty="0">
                <a:latin typeface="Arial"/>
                <a:cs typeface="Arial"/>
              </a:rPr>
              <a:t>Worst-case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testing</a:t>
            </a:r>
            <a:endParaRPr sz="3200">
              <a:latin typeface="Arial"/>
              <a:cs typeface="Arial"/>
            </a:endParaRPr>
          </a:p>
          <a:p>
            <a:pPr marL="6604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659765" algn="l"/>
                <a:tab pos="660400" algn="l"/>
              </a:tabLst>
            </a:pPr>
            <a:r>
              <a:rPr sz="3200" spc="-5" dirty="0">
                <a:latin typeface="Arial"/>
                <a:cs typeface="Arial"/>
              </a:rPr>
              <a:t>Robust </a:t>
            </a:r>
            <a:r>
              <a:rPr sz="3200" dirty="0">
                <a:latin typeface="Arial"/>
                <a:cs typeface="Arial"/>
              </a:rPr>
              <a:t>worst-case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testing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931" y="211836"/>
            <a:ext cx="3732529" cy="1231900"/>
            <a:chOff x="217931" y="211836"/>
            <a:chExt cx="3732529" cy="1231900"/>
          </a:xfrm>
        </p:grpSpPr>
        <p:sp>
          <p:nvSpPr>
            <p:cNvPr id="3" name="object 3"/>
            <p:cNvSpPr/>
            <p:nvPr/>
          </p:nvSpPr>
          <p:spPr>
            <a:xfrm>
              <a:off x="217931" y="405384"/>
              <a:ext cx="2307336" cy="9113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0636" y="211836"/>
              <a:ext cx="1909572" cy="1231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360629"/>
            <a:ext cx="3121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Standard</a:t>
            </a:r>
            <a:r>
              <a:rPr sz="3200" b="1" spc="229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BVA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08963"/>
            <a:ext cx="7296784" cy="139192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Giả sử </a:t>
            </a:r>
            <a:r>
              <a:rPr sz="3200" spc="-5" dirty="0">
                <a:latin typeface="Arial"/>
                <a:cs typeface="Arial"/>
              </a:rPr>
              <a:t>biến </a:t>
            </a:r>
            <a:r>
              <a:rPr sz="3200" dirty="0">
                <a:latin typeface="Arial"/>
                <a:cs typeface="Arial"/>
              </a:rPr>
              <a:t>x có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miền giá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trị</a:t>
            </a:r>
            <a:r>
              <a:rPr sz="3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[min,max]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40"/>
              </a:spcBef>
            </a:pP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Các giá </a:t>
            </a:r>
            <a:r>
              <a:rPr sz="3200" dirty="0">
                <a:latin typeface="Arial"/>
                <a:cs typeface="Arial"/>
              </a:rPr>
              <a:t>trị </a:t>
            </a:r>
            <a:r>
              <a:rPr sz="3200" spc="-5" dirty="0">
                <a:latin typeface="Arial"/>
                <a:cs typeface="Arial"/>
              </a:rPr>
              <a:t>được </a:t>
            </a:r>
            <a:r>
              <a:rPr sz="3200" dirty="0">
                <a:latin typeface="Arial"/>
                <a:cs typeface="Arial"/>
              </a:rPr>
              <a:t>chọn </a:t>
            </a:r>
            <a:r>
              <a:rPr sz="3200" spc="-5" dirty="0">
                <a:latin typeface="Arial"/>
                <a:cs typeface="Arial"/>
              </a:rPr>
              <a:t>để </a:t>
            </a:r>
            <a:r>
              <a:rPr sz="3200" dirty="0">
                <a:latin typeface="Arial"/>
                <a:cs typeface="Arial"/>
              </a:rPr>
              <a:t>kiểm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tra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2682900"/>
            <a:ext cx="1102360" cy="30137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4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Min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4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Min+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5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Nom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Ma</a:t>
            </a:r>
            <a:r>
              <a:rPr sz="2800" spc="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4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Max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9775" y="2682900"/>
            <a:ext cx="4261485" cy="30137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1445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Minimal</a:t>
            </a:r>
            <a:endParaRPr sz="2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340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dirty="0">
                <a:latin typeface="Arial"/>
                <a:cs typeface="Arial"/>
              </a:rPr>
              <a:t>Just above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Minimal</a:t>
            </a:r>
            <a:endParaRPr sz="2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350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Average</a:t>
            </a:r>
            <a:endParaRPr sz="2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345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dirty="0">
                <a:latin typeface="Arial"/>
                <a:cs typeface="Arial"/>
              </a:rPr>
              <a:t>Just </a:t>
            </a:r>
            <a:r>
              <a:rPr sz="2800" spc="-5" dirty="0">
                <a:latin typeface="Arial"/>
                <a:cs typeface="Arial"/>
              </a:rPr>
              <a:t>below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Maximum</a:t>
            </a:r>
            <a:endParaRPr sz="28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345"/>
              </a:spcBef>
              <a:buChar char="-"/>
              <a:tabLst>
                <a:tab pos="926465" algn="l"/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Maximum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99108"/>
            <a:ext cx="7004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Số </a:t>
            </a:r>
            <a:r>
              <a:rPr sz="2700" dirty="0">
                <a:latin typeface="Arial"/>
                <a:cs typeface="Arial"/>
              </a:rPr>
              <a:t>test case là </a:t>
            </a:r>
            <a:r>
              <a:rPr sz="2700" spc="-5" dirty="0">
                <a:latin typeface="Arial"/>
                <a:cs typeface="Arial"/>
              </a:rPr>
              <a:t>4n+1, </a:t>
            </a:r>
            <a:r>
              <a:rPr sz="2700" dirty="0">
                <a:latin typeface="Arial"/>
                <a:cs typeface="Arial"/>
              </a:rPr>
              <a:t>với </a:t>
            </a:r>
            <a:r>
              <a:rPr sz="2700" spc="-5" dirty="0">
                <a:latin typeface="Arial"/>
                <a:cs typeface="Arial"/>
              </a:rPr>
              <a:t>n </a:t>
            </a:r>
            <a:r>
              <a:rPr sz="2700" dirty="0">
                <a:latin typeface="Arial"/>
                <a:cs typeface="Arial"/>
              </a:rPr>
              <a:t>là số </a:t>
            </a:r>
            <a:r>
              <a:rPr sz="2700" spc="-5" dirty="0">
                <a:latin typeface="Arial"/>
                <a:cs typeface="Arial"/>
              </a:rPr>
              <a:t>lượng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biến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1836" y="272795"/>
            <a:ext cx="7118984" cy="902335"/>
            <a:chOff x="211836" y="272795"/>
            <a:chExt cx="7118984" cy="902335"/>
          </a:xfrm>
        </p:grpSpPr>
        <p:sp>
          <p:nvSpPr>
            <p:cNvPr id="4" name="object 4"/>
            <p:cNvSpPr/>
            <p:nvPr/>
          </p:nvSpPr>
          <p:spPr>
            <a:xfrm>
              <a:off x="211836" y="272795"/>
              <a:ext cx="1056132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295" y="272795"/>
              <a:ext cx="1530096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7671" y="272795"/>
              <a:ext cx="150723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8187" y="272795"/>
              <a:ext cx="1258824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61815" y="272795"/>
              <a:ext cx="1304543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41164" y="272795"/>
              <a:ext cx="1123188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39156" y="272795"/>
              <a:ext cx="943355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58839" y="272795"/>
              <a:ext cx="1371600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2424" y="378917"/>
            <a:ext cx="66109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Kỹ thuật phân tích trên giá trị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biên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95387" y="2517711"/>
            <a:ext cx="5688330" cy="3429635"/>
            <a:chOff x="1195387" y="2517711"/>
            <a:chExt cx="5688330" cy="3429635"/>
          </a:xfrm>
        </p:grpSpPr>
        <p:sp>
          <p:nvSpPr>
            <p:cNvPr id="14" name="object 14"/>
            <p:cNvSpPr/>
            <p:nvPr/>
          </p:nvSpPr>
          <p:spPr>
            <a:xfrm>
              <a:off x="1195387" y="2706623"/>
              <a:ext cx="5688330" cy="3240405"/>
            </a:xfrm>
            <a:custGeom>
              <a:avLst/>
              <a:gdLst/>
              <a:ahLst/>
              <a:cxnLst/>
              <a:rect l="l" t="t" r="r" b="b"/>
              <a:pathLst>
                <a:path w="5688330" h="3240404">
                  <a:moveTo>
                    <a:pt x="5688012" y="3024251"/>
                  </a:moveTo>
                  <a:lnTo>
                    <a:pt x="5678487" y="3019488"/>
                  </a:lnTo>
                  <a:lnTo>
                    <a:pt x="5611812" y="2986151"/>
                  </a:lnTo>
                  <a:lnTo>
                    <a:pt x="5611812" y="3019488"/>
                  </a:lnTo>
                  <a:lnTo>
                    <a:pt x="76136" y="3019488"/>
                  </a:lnTo>
                  <a:lnTo>
                    <a:pt x="76250" y="76200"/>
                  </a:lnTo>
                  <a:lnTo>
                    <a:pt x="109537" y="76200"/>
                  </a:lnTo>
                  <a:lnTo>
                    <a:pt x="103187" y="63500"/>
                  </a:lnTo>
                  <a:lnTo>
                    <a:pt x="71437" y="0"/>
                  </a:lnTo>
                  <a:lnTo>
                    <a:pt x="33337" y="76200"/>
                  </a:lnTo>
                  <a:lnTo>
                    <a:pt x="66675" y="76200"/>
                  </a:lnTo>
                  <a:lnTo>
                    <a:pt x="66675" y="3019488"/>
                  </a:lnTo>
                  <a:lnTo>
                    <a:pt x="0" y="3019488"/>
                  </a:lnTo>
                  <a:lnTo>
                    <a:pt x="0" y="3029013"/>
                  </a:lnTo>
                  <a:lnTo>
                    <a:pt x="66675" y="3029013"/>
                  </a:lnTo>
                  <a:lnTo>
                    <a:pt x="66675" y="3240151"/>
                  </a:lnTo>
                  <a:lnTo>
                    <a:pt x="76136" y="3240151"/>
                  </a:lnTo>
                  <a:lnTo>
                    <a:pt x="76136" y="3029013"/>
                  </a:lnTo>
                  <a:lnTo>
                    <a:pt x="5611812" y="3029013"/>
                  </a:lnTo>
                  <a:lnTo>
                    <a:pt x="5611812" y="3062351"/>
                  </a:lnTo>
                  <a:lnTo>
                    <a:pt x="5678487" y="3029013"/>
                  </a:lnTo>
                  <a:lnTo>
                    <a:pt x="5688012" y="3024251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6825" y="2522473"/>
              <a:ext cx="4105275" cy="3208655"/>
            </a:xfrm>
            <a:custGeom>
              <a:avLst/>
              <a:gdLst/>
              <a:ahLst/>
              <a:cxnLst/>
              <a:rect l="l" t="t" r="r" b="b"/>
              <a:pathLst>
                <a:path w="4105275" h="3208654">
                  <a:moveTo>
                    <a:pt x="649351" y="0"/>
                  </a:moveTo>
                  <a:lnTo>
                    <a:pt x="649351" y="3168713"/>
                  </a:lnTo>
                </a:path>
                <a:path w="4105275" h="3208654">
                  <a:moveTo>
                    <a:pt x="3600450" y="39750"/>
                  </a:moveTo>
                  <a:lnTo>
                    <a:pt x="3600450" y="3208401"/>
                  </a:lnTo>
                </a:path>
                <a:path w="4105275" h="3208654">
                  <a:moveTo>
                    <a:pt x="0" y="976376"/>
                  </a:moveTo>
                  <a:lnTo>
                    <a:pt x="4105275" y="976376"/>
                  </a:lnTo>
                </a:path>
                <a:path w="4105275" h="3208654">
                  <a:moveTo>
                    <a:pt x="0" y="2559050"/>
                  </a:moveTo>
                  <a:lnTo>
                    <a:pt x="4105275" y="2559177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87869" y="548619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x1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1402" y="224523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9777" y="5826048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5209" y="57751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823" y="4838192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2452" y="325348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11413" y="2630804"/>
            <a:ext cx="3104515" cy="2455545"/>
            <a:chOff x="1911413" y="2630804"/>
            <a:chExt cx="3104515" cy="2455545"/>
          </a:xfrm>
        </p:grpSpPr>
        <p:sp>
          <p:nvSpPr>
            <p:cNvPr id="23" name="object 23"/>
            <p:cNvSpPr/>
            <p:nvPr/>
          </p:nvSpPr>
          <p:spPr>
            <a:xfrm>
              <a:off x="2846387" y="4502213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387" y="3494087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6387" y="3636962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6387" y="5005387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46387" y="4860988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1138" y="4502213"/>
              <a:ext cx="82550" cy="808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46612" y="4502213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4288" y="4502213"/>
              <a:ext cx="82550" cy="808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11413" y="4502213"/>
              <a:ext cx="82550" cy="808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48074" y="2630804"/>
              <a:ext cx="868044" cy="1155700"/>
            </a:xfrm>
            <a:custGeom>
              <a:avLst/>
              <a:gdLst/>
              <a:ahLst/>
              <a:cxnLst/>
              <a:rect l="l" t="t" r="r" b="b"/>
              <a:pathLst>
                <a:path w="868045" h="1155700">
                  <a:moveTo>
                    <a:pt x="15239" y="1071499"/>
                  </a:moveTo>
                  <a:lnTo>
                    <a:pt x="0" y="1155319"/>
                  </a:lnTo>
                  <a:lnTo>
                    <a:pt x="76200" y="1117219"/>
                  </a:lnTo>
                  <a:lnTo>
                    <a:pt x="63161" y="1107440"/>
                  </a:lnTo>
                  <a:lnTo>
                    <a:pt x="41910" y="1107440"/>
                  </a:lnTo>
                  <a:lnTo>
                    <a:pt x="34289" y="1101725"/>
                  </a:lnTo>
                  <a:lnTo>
                    <a:pt x="41935" y="1091520"/>
                  </a:lnTo>
                  <a:lnTo>
                    <a:pt x="15239" y="1071499"/>
                  </a:lnTo>
                  <a:close/>
                </a:path>
                <a:path w="868045" h="1155700">
                  <a:moveTo>
                    <a:pt x="41935" y="1091520"/>
                  </a:moveTo>
                  <a:lnTo>
                    <a:pt x="34289" y="1101725"/>
                  </a:lnTo>
                  <a:lnTo>
                    <a:pt x="41910" y="1107440"/>
                  </a:lnTo>
                  <a:lnTo>
                    <a:pt x="49556" y="1097236"/>
                  </a:lnTo>
                  <a:lnTo>
                    <a:pt x="41935" y="1091520"/>
                  </a:lnTo>
                  <a:close/>
                </a:path>
                <a:path w="868045" h="1155700">
                  <a:moveTo>
                    <a:pt x="49556" y="1097236"/>
                  </a:moveTo>
                  <a:lnTo>
                    <a:pt x="41910" y="1107440"/>
                  </a:lnTo>
                  <a:lnTo>
                    <a:pt x="63161" y="1107440"/>
                  </a:lnTo>
                  <a:lnTo>
                    <a:pt x="49556" y="1097236"/>
                  </a:lnTo>
                  <a:close/>
                </a:path>
                <a:path w="868045" h="1155700">
                  <a:moveTo>
                    <a:pt x="859789" y="0"/>
                  </a:moveTo>
                  <a:lnTo>
                    <a:pt x="41935" y="1091520"/>
                  </a:lnTo>
                  <a:lnTo>
                    <a:pt x="49556" y="1097236"/>
                  </a:lnTo>
                  <a:lnTo>
                    <a:pt x="867537" y="5715"/>
                  </a:lnTo>
                  <a:lnTo>
                    <a:pt x="859789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091429" y="2041970"/>
            <a:ext cx="3061335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Boundary value analysis  test cases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for a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function 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two</a:t>
            </a:r>
            <a:r>
              <a:rPr sz="2400" spc="-10" dirty="0">
                <a:solidFill>
                  <a:srgbClr val="1A3E5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492" y="135636"/>
            <a:ext cx="6070092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284429"/>
            <a:ext cx="5368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Robustness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08963"/>
            <a:ext cx="7955915" cy="481393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Mở </a:t>
            </a:r>
            <a:r>
              <a:rPr sz="3200" spc="-5" dirty="0">
                <a:latin typeface="Arial"/>
                <a:cs typeface="Arial"/>
              </a:rPr>
              <a:t>rộng </a:t>
            </a:r>
            <a:r>
              <a:rPr sz="3200" dirty="0">
                <a:latin typeface="Arial"/>
                <a:cs typeface="Arial"/>
              </a:rPr>
              <a:t>của </a:t>
            </a:r>
            <a:r>
              <a:rPr sz="3200" spc="-5" dirty="0">
                <a:latin typeface="Arial"/>
                <a:cs typeface="Arial"/>
              </a:rPr>
              <a:t>Standard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BVA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Kiểm thử </a:t>
            </a:r>
            <a:r>
              <a:rPr sz="3200" dirty="0">
                <a:latin typeface="Arial"/>
                <a:cs typeface="Arial"/>
              </a:rPr>
              <a:t>cả </a:t>
            </a:r>
            <a:r>
              <a:rPr sz="3200" spc="-5" dirty="0">
                <a:latin typeface="Arial"/>
                <a:cs typeface="Arial"/>
              </a:rPr>
              <a:t>hai </a:t>
            </a:r>
            <a:r>
              <a:rPr sz="3200" dirty="0">
                <a:latin typeface="Arial"/>
                <a:cs typeface="Arial"/>
              </a:rPr>
              <a:t>trường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hợp: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40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Input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variable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hợp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lệ (clean test</a:t>
            </a:r>
            <a:r>
              <a:rPr sz="28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cases)</a:t>
            </a:r>
            <a:endParaRPr sz="2800">
              <a:latin typeface="Arial"/>
              <a:cs typeface="Arial"/>
            </a:endParaRPr>
          </a:p>
          <a:p>
            <a:pPr marL="756285" marR="5080">
              <a:lnSpc>
                <a:spcPct val="120100"/>
              </a:lnSpc>
              <a:spcBef>
                <a:spcPts val="670"/>
              </a:spcBef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Kiểm thử tương </a:t>
            </a:r>
            <a:r>
              <a:rPr sz="2800" dirty="0">
                <a:latin typeface="Arial"/>
                <a:cs typeface="Arial"/>
              </a:rPr>
              <a:t>tự </a:t>
            </a:r>
            <a:r>
              <a:rPr sz="2800" spc="-5" dirty="0">
                <a:latin typeface="Arial"/>
                <a:cs typeface="Arial"/>
              </a:rPr>
              <a:t>như Standard BVA </a:t>
            </a:r>
            <a:r>
              <a:rPr sz="2800" dirty="0">
                <a:latin typeface="Arial"/>
                <a:cs typeface="Arial"/>
              </a:rPr>
              <a:t>trên  </a:t>
            </a:r>
            <a:r>
              <a:rPr sz="2800" spc="-5" dirty="0">
                <a:latin typeface="Arial"/>
                <a:cs typeface="Arial"/>
              </a:rPr>
              <a:t>các </a:t>
            </a:r>
            <a:r>
              <a:rPr sz="2800" spc="-10" dirty="0">
                <a:latin typeface="Arial"/>
                <a:cs typeface="Arial"/>
              </a:rPr>
              <a:t>giá </a:t>
            </a:r>
            <a:r>
              <a:rPr sz="2800" dirty="0">
                <a:latin typeface="Arial"/>
                <a:cs typeface="Arial"/>
              </a:rPr>
              <a:t>trị </a:t>
            </a:r>
            <a:r>
              <a:rPr sz="2800" spc="-5" dirty="0">
                <a:latin typeface="Arial"/>
                <a:cs typeface="Arial"/>
              </a:rPr>
              <a:t>(min, min+, average, </a:t>
            </a:r>
            <a:r>
              <a:rPr sz="2800" spc="5" dirty="0">
                <a:latin typeface="Arial"/>
                <a:cs typeface="Arial"/>
              </a:rPr>
              <a:t>max-,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max)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4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Input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variable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không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hợp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lệ (dirty test</a:t>
            </a:r>
            <a:r>
              <a:rPr sz="28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cases)</a:t>
            </a:r>
            <a:endParaRPr sz="2800">
              <a:latin typeface="Arial"/>
              <a:cs typeface="Arial"/>
            </a:endParaRPr>
          </a:p>
          <a:p>
            <a:pPr marL="756285" marR="346075">
              <a:lnSpc>
                <a:spcPct val="120000"/>
              </a:lnSpc>
              <a:spcBef>
                <a:spcPts val="675"/>
              </a:spcBef>
              <a:tabLst>
                <a:tab pos="6791325" algn="l"/>
              </a:tabLst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Kiểm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 tr</a:t>
            </a:r>
            <a:r>
              <a:rPr sz="2800" spc="5" dirty="0">
                <a:latin typeface="Arial"/>
                <a:cs typeface="Arial"/>
              </a:rPr>
              <a:t>ê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á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rị: mi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-,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x+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ằm  </a:t>
            </a:r>
            <a:r>
              <a:rPr sz="2800" spc="-5" dirty="0">
                <a:latin typeface="Arial"/>
                <a:cs typeface="Arial"/>
              </a:rPr>
              <a:t>ngoài </a:t>
            </a:r>
            <a:r>
              <a:rPr sz="2800" dirty="0">
                <a:latin typeface="Arial"/>
                <a:cs typeface="Arial"/>
              </a:rPr>
              <a:t>miền </a:t>
            </a:r>
            <a:r>
              <a:rPr sz="2800" spc="-5" dirty="0">
                <a:latin typeface="Arial"/>
                <a:cs typeface="Arial"/>
              </a:rPr>
              <a:t>giá </a:t>
            </a:r>
            <a:r>
              <a:rPr sz="2800" dirty="0">
                <a:latin typeface="Arial"/>
                <a:cs typeface="Arial"/>
              </a:rPr>
              <a:t>trị </a:t>
            </a:r>
            <a:r>
              <a:rPr sz="2800" spc="-10" dirty="0">
                <a:latin typeface="Arial"/>
                <a:cs typeface="Arial"/>
              </a:rPr>
              <a:t>hợp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lệ)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32408"/>
            <a:ext cx="7333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Số lượng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case là 6n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1,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 là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spc="-5" dirty="0">
                <a:latin typeface="Arial"/>
                <a:cs typeface="Arial"/>
              </a:rPr>
              <a:t>lượng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963706"/>
            <a:ext cx="807339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Tập trung </a:t>
            </a:r>
            <a:r>
              <a:rPr sz="2400" dirty="0">
                <a:latin typeface="Arial"/>
                <a:cs typeface="Arial"/>
              </a:rPr>
              <a:t>vào việc kiểm thử trên các </a:t>
            </a:r>
            <a:r>
              <a:rPr sz="2400" spc="-5" dirty="0">
                <a:latin typeface="Arial"/>
                <a:cs typeface="Arial"/>
              </a:rPr>
              <a:t>giá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không hợp</a:t>
            </a:r>
            <a:r>
              <a:rPr sz="2400" spc="4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lệ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đòi hỏi ứng dụng phải </a:t>
            </a:r>
            <a:r>
              <a:rPr sz="2400" spc="-1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lý ngoại lệ </a:t>
            </a:r>
            <a:r>
              <a:rPr sz="2400" dirty="0">
                <a:latin typeface="Arial"/>
                <a:cs typeface="Arial"/>
              </a:rPr>
              <a:t>một cách </a:t>
            </a:r>
            <a:r>
              <a:rPr sz="2400" spc="-5" dirty="0">
                <a:latin typeface="Arial"/>
                <a:cs typeface="Arial"/>
              </a:rPr>
              <a:t>đầy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đủ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211836"/>
            <a:ext cx="6070092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360629"/>
            <a:ext cx="5368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Robustness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8275" y="2185923"/>
            <a:ext cx="5688330" cy="2737485"/>
          </a:xfrm>
          <a:custGeom>
            <a:avLst/>
            <a:gdLst/>
            <a:ahLst/>
            <a:cxnLst/>
            <a:rect l="l" t="t" r="r" b="b"/>
            <a:pathLst>
              <a:path w="5688330" h="2737485">
                <a:moveTo>
                  <a:pt x="5687949" y="2554351"/>
                </a:moveTo>
                <a:lnTo>
                  <a:pt x="5678297" y="2549525"/>
                </a:lnTo>
                <a:lnTo>
                  <a:pt x="5611749" y="2516251"/>
                </a:lnTo>
                <a:lnTo>
                  <a:pt x="5611749" y="2549525"/>
                </a:lnTo>
                <a:lnTo>
                  <a:pt x="76200" y="2549525"/>
                </a:lnTo>
                <a:lnTo>
                  <a:pt x="76200" y="76200"/>
                </a:lnTo>
                <a:lnTo>
                  <a:pt x="109601" y="76200"/>
                </a:lnTo>
                <a:lnTo>
                  <a:pt x="103251" y="63500"/>
                </a:lnTo>
                <a:lnTo>
                  <a:pt x="71501" y="0"/>
                </a:lnTo>
                <a:lnTo>
                  <a:pt x="33401" y="76200"/>
                </a:lnTo>
                <a:lnTo>
                  <a:pt x="66675" y="76200"/>
                </a:lnTo>
                <a:lnTo>
                  <a:pt x="66675" y="2549525"/>
                </a:lnTo>
                <a:lnTo>
                  <a:pt x="0" y="2549525"/>
                </a:lnTo>
                <a:lnTo>
                  <a:pt x="0" y="2559050"/>
                </a:lnTo>
                <a:lnTo>
                  <a:pt x="66675" y="2559050"/>
                </a:lnTo>
                <a:lnTo>
                  <a:pt x="66675" y="2736977"/>
                </a:lnTo>
                <a:lnTo>
                  <a:pt x="76200" y="2736977"/>
                </a:lnTo>
                <a:lnTo>
                  <a:pt x="76200" y="2559050"/>
                </a:lnTo>
                <a:lnTo>
                  <a:pt x="5611749" y="2559050"/>
                </a:lnTo>
                <a:lnTo>
                  <a:pt x="5611749" y="2592451"/>
                </a:lnTo>
                <a:lnTo>
                  <a:pt x="5678551" y="2559050"/>
                </a:lnTo>
                <a:lnTo>
                  <a:pt x="5687949" y="2554351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30820" y="4536389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4327" y="1799031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09775" y="2052701"/>
            <a:ext cx="4151629" cy="2687955"/>
            <a:chOff x="1509775" y="2052701"/>
            <a:chExt cx="4151629" cy="2687955"/>
          </a:xfrm>
        </p:grpSpPr>
        <p:sp>
          <p:nvSpPr>
            <p:cNvPr id="10" name="object 10"/>
            <p:cNvSpPr/>
            <p:nvPr/>
          </p:nvSpPr>
          <p:spPr>
            <a:xfrm>
              <a:off x="1509775" y="2052701"/>
              <a:ext cx="4105275" cy="2687955"/>
            </a:xfrm>
            <a:custGeom>
              <a:avLst/>
              <a:gdLst/>
              <a:ahLst/>
              <a:cxnLst/>
              <a:rect l="l" t="t" r="r" b="b"/>
              <a:pathLst>
                <a:path w="4105275" h="2687954">
                  <a:moveTo>
                    <a:pt x="649224" y="0"/>
                  </a:moveTo>
                  <a:lnTo>
                    <a:pt x="649224" y="2676398"/>
                  </a:lnTo>
                </a:path>
                <a:path w="4105275" h="2687954">
                  <a:moveTo>
                    <a:pt x="3600450" y="11049"/>
                  </a:moveTo>
                  <a:lnTo>
                    <a:pt x="3600450" y="2687574"/>
                  </a:lnTo>
                </a:path>
                <a:path w="4105275" h="2687954">
                  <a:moveTo>
                    <a:pt x="0" y="801624"/>
                  </a:moveTo>
                  <a:lnTo>
                    <a:pt x="4105275" y="801624"/>
                  </a:lnTo>
                </a:path>
                <a:path w="4105275" h="2687954">
                  <a:moveTo>
                    <a:pt x="0" y="2138299"/>
                  </a:moveTo>
                  <a:lnTo>
                    <a:pt x="4105275" y="2138299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89338" y="3716337"/>
              <a:ext cx="82550" cy="69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89338" y="2824162"/>
              <a:ext cx="82550" cy="69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89338" y="2957512"/>
              <a:ext cx="82550" cy="69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89338" y="4164012"/>
              <a:ext cx="82550" cy="69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89338" y="4017962"/>
              <a:ext cx="82550" cy="69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72062" y="3702113"/>
              <a:ext cx="82550" cy="698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0363" y="3702113"/>
              <a:ext cx="82550" cy="698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6312" y="3702113"/>
              <a:ext cx="82550" cy="698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6137" y="3702113"/>
              <a:ext cx="82550" cy="698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7138" y="3706812"/>
              <a:ext cx="82550" cy="69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0862" y="2708211"/>
              <a:ext cx="82550" cy="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90862" y="4291012"/>
              <a:ext cx="82550" cy="698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91188" y="3703637"/>
              <a:ext cx="82550" cy="69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24399" y="2586482"/>
              <a:ext cx="937260" cy="438784"/>
            </a:xfrm>
            <a:custGeom>
              <a:avLst/>
              <a:gdLst/>
              <a:ahLst/>
              <a:cxnLst/>
              <a:rect l="l" t="t" r="r" b="b"/>
              <a:pathLst>
                <a:path w="937260" h="438785">
                  <a:moveTo>
                    <a:pt x="53212" y="369569"/>
                  </a:moveTo>
                  <a:lnTo>
                    <a:pt x="0" y="436117"/>
                  </a:lnTo>
                  <a:lnTo>
                    <a:pt x="85089" y="438784"/>
                  </a:lnTo>
                  <a:lnTo>
                    <a:pt x="73567" y="413765"/>
                  </a:lnTo>
                  <a:lnTo>
                    <a:pt x="59689" y="413765"/>
                  </a:lnTo>
                  <a:lnTo>
                    <a:pt x="55625" y="405129"/>
                  </a:lnTo>
                  <a:lnTo>
                    <a:pt x="67141" y="399813"/>
                  </a:lnTo>
                  <a:lnTo>
                    <a:pt x="53212" y="369569"/>
                  </a:lnTo>
                  <a:close/>
                </a:path>
                <a:path w="937260" h="438785">
                  <a:moveTo>
                    <a:pt x="67141" y="399813"/>
                  </a:moveTo>
                  <a:lnTo>
                    <a:pt x="55625" y="405129"/>
                  </a:lnTo>
                  <a:lnTo>
                    <a:pt x="59689" y="413765"/>
                  </a:lnTo>
                  <a:lnTo>
                    <a:pt x="71133" y="408481"/>
                  </a:lnTo>
                  <a:lnTo>
                    <a:pt x="67141" y="399813"/>
                  </a:lnTo>
                  <a:close/>
                </a:path>
                <a:path w="937260" h="438785">
                  <a:moveTo>
                    <a:pt x="71133" y="408481"/>
                  </a:moveTo>
                  <a:lnTo>
                    <a:pt x="59689" y="413765"/>
                  </a:lnTo>
                  <a:lnTo>
                    <a:pt x="73567" y="413765"/>
                  </a:lnTo>
                  <a:lnTo>
                    <a:pt x="71133" y="408481"/>
                  </a:lnTo>
                  <a:close/>
                </a:path>
                <a:path w="937260" h="438785">
                  <a:moveTo>
                    <a:pt x="933069" y="0"/>
                  </a:moveTo>
                  <a:lnTo>
                    <a:pt x="67141" y="399813"/>
                  </a:lnTo>
                  <a:lnTo>
                    <a:pt x="71133" y="408481"/>
                  </a:lnTo>
                  <a:lnTo>
                    <a:pt x="937005" y="8635"/>
                  </a:lnTo>
                  <a:lnTo>
                    <a:pt x="9330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22729" y="4823917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98160" y="478116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3749" y="398868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5377" y="265036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70828" y="1929739"/>
            <a:ext cx="2892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Robustness testing </a:t>
            </a:r>
            <a:r>
              <a:rPr sz="2000" spc="-5" dirty="0">
                <a:solidFill>
                  <a:srgbClr val="1A3E54"/>
                </a:solidFill>
                <a:latin typeface="Arial"/>
                <a:cs typeface="Arial"/>
              </a:rPr>
              <a:t>test  </a:t>
            </a: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cases </a:t>
            </a:r>
            <a:r>
              <a:rPr sz="2000" spc="-10" dirty="0">
                <a:solidFill>
                  <a:srgbClr val="1A3E54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1A3E54"/>
                </a:solidFill>
                <a:latin typeface="Arial"/>
                <a:cs typeface="Arial"/>
              </a:rPr>
              <a:t>function </a:t>
            </a:r>
            <a:r>
              <a:rPr sz="2000" spc="-15" dirty="0">
                <a:solidFill>
                  <a:srgbClr val="1A3E54"/>
                </a:solidFill>
                <a:latin typeface="Arial"/>
                <a:cs typeface="Arial"/>
              </a:rPr>
              <a:t>of  </a:t>
            </a: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two</a:t>
            </a:r>
            <a:r>
              <a:rPr sz="2000" spc="-20" dirty="0">
                <a:solidFill>
                  <a:srgbClr val="1A3E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3E54"/>
                </a:solid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503680"/>
            <a:ext cx="77000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Arial"/>
                <a:cs typeface="Arial"/>
              </a:rPr>
              <a:t>Số lượng </a:t>
            </a:r>
            <a:r>
              <a:rPr sz="3200" dirty="0">
                <a:latin typeface="Arial"/>
                <a:cs typeface="Arial"/>
              </a:rPr>
              <a:t>test case </a:t>
            </a:r>
            <a:r>
              <a:rPr sz="3200" spc="-5" dirty="0">
                <a:latin typeface="Arial"/>
                <a:cs typeface="Arial"/>
              </a:rPr>
              <a:t>là </a:t>
            </a:r>
            <a:r>
              <a:rPr sz="3200" spc="5" dirty="0">
                <a:latin typeface="Arial"/>
                <a:cs typeface="Arial"/>
              </a:rPr>
              <a:t>5</a:t>
            </a:r>
            <a:r>
              <a:rPr sz="3150" spc="7" baseline="25132" dirty="0">
                <a:latin typeface="Arial"/>
                <a:cs typeface="Arial"/>
              </a:rPr>
              <a:t>n, </a:t>
            </a:r>
            <a:r>
              <a:rPr sz="3200" dirty="0">
                <a:latin typeface="Arial"/>
                <a:cs typeface="Arial"/>
              </a:rPr>
              <a:t>với n </a:t>
            </a:r>
            <a:r>
              <a:rPr sz="3200" spc="-5" dirty="0">
                <a:latin typeface="Arial"/>
                <a:cs typeface="Arial"/>
              </a:rPr>
              <a:t>là </a:t>
            </a:r>
            <a:r>
              <a:rPr sz="3200" dirty="0">
                <a:latin typeface="Arial"/>
                <a:cs typeface="Arial"/>
              </a:rPr>
              <a:t>số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biến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71650" y="2673413"/>
            <a:ext cx="5688330" cy="3389629"/>
            <a:chOff x="1271650" y="2673413"/>
            <a:chExt cx="5688330" cy="3389629"/>
          </a:xfrm>
        </p:grpSpPr>
        <p:sp>
          <p:nvSpPr>
            <p:cNvPr id="4" name="object 4"/>
            <p:cNvSpPr/>
            <p:nvPr/>
          </p:nvSpPr>
          <p:spPr>
            <a:xfrm>
              <a:off x="1271651" y="2822574"/>
              <a:ext cx="5688330" cy="3240405"/>
            </a:xfrm>
            <a:custGeom>
              <a:avLst/>
              <a:gdLst/>
              <a:ahLst/>
              <a:cxnLst/>
              <a:rect l="l" t="t" r="r" b="b"/>
              <a:pathLst>
                <a:path w="5688330" h="3240404">
                  <a:moveTo>
                    <a:pt x="5687949" y="3024187"/>
                  </a:moveTo>
                  <a:lnTo>
                    <a:pt x="5678424" y="3019425"/>
                  </a:lnTo>
                  <a:lnTo>
                    <a:pt x="5611749" y="2986087"/>
                  </a:lnTo>
                  <a:lnTo>
                    <a:pt x="5611749" y="3019425"/>
                  </a:lnTo>
                  <a:lnTo>
                    <a:pt x="76073" y="3019425"/>
                  </a:lnTo>
                  <a:lnTo>
                    <a:pt x="76187" y="76200"/>
                  </a:lnTo>
                  <a:lnTo>
                    <a:pt x="109474" y="76200"/>
                  </a:lnTo>
                  <a:lnTo>
                    <a:pt x="103124" y="63500"/>
                  </a:lnTo>
                  <a:lnTo>
                    <a:pt x="71374" y="0"/>
                  </a:lnTo>
                  <a:lnTo>
                    <a:pt x="33274" y="76200"/>
                  </a:lnTo>
                  <a:lnTo>
                    <a:pt x="66662" y="76200"/>
                  </a:lnTo>
                  <a:lnTo>
                    <a:pt x="66548" y="3019425"/>
                  </a:lnTo>
                  <a:lnTo>
                    <a:pt x="0" y="3019425"/>
                  </a:lnTo>
                  <a:lnTo>
                    <a:pt x="0" y="3028950"/>
                  </a:lnTo>
                  <a:lnTo>
                    <a:pt x="66548" y="3028950"/>
                  </a:lnTo>
                  <a:lnTo>
                    <a:pt x="66548" y="3240087"/>
                  </a:lnTo>
                  <a:lnTo>
                    <a:pt x="76073" y="3240087"/>
                  </a:lnTo>
                  <a:lnTo>
                    <a:pt x="76073" y="3028950"/>
                  </a:lnTo>
                  <a:lnTo>
                    <a:pt x="5611749" y="3028950"/>
                  </a:lnTo>
                  <a:lnTo>
                    <a:pt x="5611749" y="3062287"/>
                  </a:lnTo>
                  <a:lnTo>
                    <a:pt x="5678424" y="3028950"/>
                  </a:lnTo>
                  <a:lnTo>
                    <a:pt x="5687949" y="3024187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3024" y="2678176"/>
              <a:ext cx="4105275" cy="3168650"/>
            </a:xfrm>
            <a:custGeom>
              <a:avLst/>
              <a:gdLst/>
              <a:ahLst/>
              <a:cxnLst/>
              <a:rect l="l" t="t" r="r" b="b"/>
              <a:pathLst>
                <a:path w="4105275" h="3168650">
                  <a:moveTo>
                    <a:pt x="649351" y="0"/>
                  </a:moveTo>
                  <a:lnTo>
                    <a:pt x="649351" y="3168586"/>
                  </a:lnTo>
                </a:path>
                <a:path w="4105275" h="3168650">
                  <a:moveTo>
                    <a:pt x="3600450" y="0"/>
                  </a:moveTo>
                  <a:lnTo>
                    <a:pt x="3600450" y="3168586"/>
                  </a:lnTo>
                </a:path>
                <a:path w="4105275" h="3168650">
                  <a:moveTo>
                    <a:pt x="0" y="936498"/>
                  </a:moveTo>
                  <a:lnTo>
                    <a:pt x="4105275" y="936625"/>
                  </a:lnTo>
                </a:path>
                <a:path w="4105275" h="3168650">
                  <a:moveTo>
                    <a:pt x="0" y="2519299"/>
                  </a:moveTo>
                  <a:lnTo>
                    <a:pt x="4105275" y="2519299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64069" y="560202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x1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7602" y="236143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1409" y="58909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024" y="4954270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652" y="336969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87613" y="2891917"/>
            <a:ext cx="3425825" cy="2310765"/>
            <a:chOff x="1987613" y="2891917"/>
            <a:chExt cx="3425825" cy="2310765"/>
          </a:xfrm>
        </p:grpSpPr>
        <p:sp>
          <p:nvSpPr>
            <p:cNvPr id="12" name="object 12"/>
            <p:cNvSpPr/>
            <p:nvPr/>
          </p:nvSpPr>
          <p:spPr>
            <a:xfrm>
              <a:off x="3211512" y="4618037"/>
              <a:ext cx="82550" cy="80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1512" y="3609911"/>
              <a:ext cx="82550" cy="81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1512" y="3752786"/>
              <a:ext cx="82550" cy="81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11512" y="5121211"/>
              <a:ext cx="82550" cy="81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1512" y="4976812"/>
              <a:ext cx="82550" cy="80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7338" y="4618037"/>
              <a:ext cx="82550" cy="80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22812" y="4618037"/>
              <a:ext cx="82550" cy="80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0488" y="4618037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7613" y="4618037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3400" y="2891917"/>
              <a:ext cx="1069975" cy="851535"/>
            </a:xfrm>
            <a:custGeom>
              <a:avLst/>
              <a:gdLst/>
              <a:ahLst/>
              <a:cxnLst/>
              <a:rect l="l" t="t" r="r" b="b"/>
              <a:pathLst>
                <a:path w="1069975" h="851535">
                  <a:moveTo>
                    <a:pt x="35940" y="774192"/>
                  </a:moveTo>
                  <a:lnTo>
                    <a:pt x="0" y="851408"/>
                  </a:lnTo>
                  <a:lnTo>
                    <a:pt x="83312" y="833882"/>
                  </a:lnTo>
                  <a:lnTo>
                    <a:pt x="68798" y="815594"/>
                  </a:lnTo>
                  <a:lnTo>
                    <a:pt x="52704" y="815594"/>
                  </a:lnTo>
                  <a:lnTo>
                    <a:pt x="46736" y="808228"/>
                  </a:lnTo>
                  <a:lnTo>
                    <a:pt x="56681" y="800325"/>
                  </a:lnTo>
                  <a:lnTo>
                    <a:pt x="35940" y="774192"/>
                  </a:lnTo>
                  <a:close/>
                </a:path>
                <a:path w="1069975" h="851535">
                  <a:moveTo>
                    <a:pt x="56681" y="800325"/>
                  </a:moveTo>
                  <a:lnTo>
                    <a:pt x="46736" y="808228"/>
                  </a:lnTo>
                  <a:lnTo>
                    <a:pt x="52704" y="815594"/>
                  </a:lnTo>
                  <a:lnTo>
                    <a:pt x="62574" y="807751"/>
                  </a:lnTo>
                  <a:lnTo>
                    <a:pt x="56681" y="800325"/>
                  </a:lnTo>
                  <a:close/>
                </a:path>
                <a:path w="1069975" h="851535">
                  <a:moveTo>
                    <a:pt x="62574" y="807751"/>
                  </a:moveTo>
                  <a:lnTo>
                    <a:pt x="52704" y="815594"/>
                  </a:lnTo>
                  <a:lnTo>
                    <a:pt x="68798" y="815594"/>
                  </a:lnTo>
                  <a:lnTo>
                    <a:pt x="62574" y="807751"/>
                  </a:lnTo>
                  <a:close/>
                </a:path>
                <a:path w="1069975" h="851535">
                  <a:moveTo>
                    <a:pt x="1063878" y="0"/>
                  </a:moveTo>
                  <a:lnTo>
                    <a:pt x="56681" y="800325"/>
                  </a:lnTo>
                  <a:lnTo>
                    <a:pt x="62574" y="807751"/>
                  </a:lnTo>
                  <a:lnTo>
                    <a:pt x="1069721" y="7366"/>
                  </a:lnTo>
                  <a:lnTo>
                    <a:pt x="1063878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22812" y="5121211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22812" y="4976812"/>
              <a:ext cx="82550" cy="80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67338" y="5121211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7338" y="4976812"/>
              <a:ext cx="82550" cy="80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87613" y="3754437"/>
              <a:ext cx="82550" cy="81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87613" y="3609911"/>
              <a:ext cx="82550" cy="810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32012" y="3754437"/>
              <a:ext cx="82550" cy="810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2012" y="3609911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7613" y="5121211"/>
              <a:ext cx="82550" cy="810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87613" y="4976812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2012" y="5121211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2012" y="4976812"/>
              <a:ext cx="82550" cy="80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22812" y="3754437"/>
              <a:ext cx="82550" cy="810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2812" y="3609911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67338" y="3754437"/>
              <a:ext cx="82550" cy="8102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67338" y="3609911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472429" y="2394585"/>
            <a:ext cx="2985135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95"/>
              </a:spcBef>
            </a:pPr>
            <a:r>
              <a:rPr sz="2400" spc="-40" dirty="0">
                <a:solidFill>
                  <a:srgbClr val="1A3E54"/>
                </a:solidFill>
                <a:latin typeface="Times New Roman"/>
                <a:cs typeface="Times New Roman"/>
              </a:rPr>
              <a:t>“Worst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case” test cases 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for a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function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A3E54"/>
                </a:solidFill>
                <a:latin typeface="Times New Roman"/>
                <a:cs typeface="Times New Roman"/>
              </a:rPr>
              <a:t>two  </a:t>
            </a:r>
            <a:r>
              <a:rPr sz="2400" dirty="0">
                <a:solidFill>
                  <a:srgbClr val="1A3E54"/>
                </a:solidFill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6492" y="135636"/>
            <a:ext cx="5728970" cy="1231900"/>
            <a:chOff x="126492" y="135636"/>
            <a:chExt cx="5728970" cy="1231900"/>
          </a:xfrm>
        </p:grpSpPr>
        <p:sp>
          <p:nvSpPr>
            <p:cNvPr id="40" name="object 40"/>
            <p:cNvSpPr/>
            <p:nvPr/>
          </p:nvSpPr>
          <p:spPr>
            <a:xfrm>
              <a:off x="126492" y="135636"/>
              <a:ext cx="2311908" cy="12313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09928" y="135636"/>
              <a:ext cx="914400" cy="12313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95856" y="135636"/>
              <a:ext cx="3959352" cy="12313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459740" y="284429"/>
            <a:ext cx="5027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Worst-case</a:t>
            </a:r>
            <a:r>
              <a:rPr sz="4400" b="1" spc="-8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22779" y="590102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5636"/>
            <a:ext cx="7679690" cy="1231900"/>
            <a:chOff x="0" y="135636"/>
            <a:chExt cx="7679690" cy="1231900"/>
          </a:xfrm>
        </p:grpSpPr>
        <p:sp>
          <p:nvSpPr>
            <p:cNvPr id="3" name="object 3"/>
            <p:cNvSpPr/>
            <p:nvPr/>
          </p:nvSpPr>
          <p:spPr>
            <a:xfrm>
              <a:off x="0" y="135636"/>
              <a:ext cx="4262628" cy="1231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4155" y="135636"/>
              <a:ext cx="914400" cy="1231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0084" y="135636"/>
              <a:ext cx="3959352" cy="12313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367" y="284429"/>
            <a:ext cx="7015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Robust worst-case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" y="1260793"/>
            <a:ext cx="8160384" cy="14160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93065" algn="l"/>
                <a:tab pos="393700" algn="l"/>
                <a:tab pos="1454150" algn="l"/>
                <a:tab pos="1876425" algn="l"/>
                <a:tab pos="3550285" algn="l"/>
                <a:tab pos="4681220" algn="l"/>
                <a:tab pos="5697855" algn="l"/>
                <a:tab pos="6475095" algn="l"/>
                <a:tab pos="6962775" algn="l"/>
                <a:tab pos="777430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Tương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tự	Worst-case	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Testing	</a:t>
            </a:r>
            <a:r>
              <a:rPr sz="2400" spc="-5" dirty="0">
                <a:latin typeface="Arial"/>
                <a:cs typeface="Arial"/>
              </a:rPr>
              <a:t>nhưng	</a:t>
            </a:r>
            <a:r>
              <a:rPr sz="2400" dirty="0">
                <a:latin typeface="Arial"/>
                <a:cs typeface="Arial"/>
              </a:rPr>
              <a:t>kiểm	tra	thêm	</a:t>
            </a:r>
            <a:r>
              <a:rPr sz="2400" spc="-5" dirty="0">
                <a:latin typeface="Arial"/>
                <a:cs typeface="Arial"/>
              </a:rPr>
              <a:t>tại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giá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không hợp lệ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input variables (min-,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max+)</a:t>
            </a:r>
            <a:endParaRPr sz="24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Số lượng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case là 7</a:t>
            </a:r>
            <a:r>
              <a:rPr sz="2400" spc="-7" baseline="2430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 là </a:t>
            </a:r>
            <a:r>
              <a:rPr sz="2400" dirty="0">
                <a:latin typeface="Arial"/>
                <a:cs typeface="Arial"/>
              </a:rPr>
              <a:t>số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00200" y="3079686"/>
            <a:ext cx="5688330" cy="3474085"/>
            <a:chOff x="1600200" y="3079686"/>
            <a:chExt cx="5688330" cy="3474085"/>
          </a:xfrm>
        </p:grpSpPr>
        <p:sp>
          <p:nvSpPr>
            <p:cNvPr id="9" name="object 9"/>
            <p:cNvSpPr/>
            <p:nvPr/>
          </p:nvSpPr>
          <p:spPr>
            <a:xfrm>
              <a:off x="1600200" y="3313048"/>
              <a:ext cx="5688330" cy="3240405"/>
            </a:xfrm>
            <a:custGeom>
              <a:avLst/>
              <a:gdLst/>
              <a:ahLst/>
              <a:cxnLst/>
              <a:rect l="l" t="t" r="r" b="b"/>
              <a:pathLst>
                <a:path w="5688330" h="3240404">
                  <a:moveTo>
                    <a:pt x="5687949" y="2940113"/>
                  </a:moveTo>
                  <a:lnTo>
                    <a:pt x="5678424" y="2935351"/>
                  </a:lnTo>
                  <a:lnTo>
                    <a:pt x="5611749" y="2902013"/>
                  </a:lnTo>
                  <a:lnTo>
                    <a:pt x="5611749" y="2935351"/>
                  </a:lnTo>
                  <a:lnTo>
                    <a:pt x="295275" y="2935351"/>
                  </a:lnTo>
                  <a:lnTo>
                    <a:pt x="295275" y="76200"/>
                  </a:lnTo>
                  <a:lnTo>
                    <a:pt x="328676" y="76200"/>
                  </a:lnTo>
                  <a:lnTo>
                    <a:pt x="322326" y="63500"/>
                  </a:lnTo>
                  <a:lnTo>
                    <a:pt x="290576" y="0"/>
                  </a:lnTo>
                  <a:lnTo>
                    <a:pt x="252476" y="76200"/>
                  </a:lnTo>
                  <a:lnTo>
                    <a:pt x="285750" y="76200"/>
                  </a:lnTo>
                  <a:lnTo>
                    <a:pt x="285750" y="2935351"/>
                  </a:lnTo>
                  <a:lnTo>
                    <a:pt x="0" y="2935351"/>
                  </a:lnTo>
                  <a:lnTo>
                    <a:pt x="0" y="2944876"/>
                  </a:lnTo>
                  <a:lnTo>
                    <a:pt x="285750" y="2944876"/>
                  </a:lnTo>
                  <a:lnTo>
                    <a:pt x="285750" y="3240151"/>
                  </a:lnTo>
                  <a:lnTo>
                    <a:pt x="295275" y="3240151"/>
                  </a:lnTo>
                  <a:lnTo>
                    <a:pt x="295275" y="2944876"/>
                  </a:lnTo>
                  <a:lnTo>
                    <a:pt x="5611749" y="2944876"/>
                  </a:lnTo>
                  <a:lnTo>
                    <a:pt x="5611749" y="2978213"/>
                  </a:lnTo>
                  <a:lnTo>
                    <a:pt x="5678424" y="2944876"/>
                  </a:lnTo>
                  <a:lnTo>
                    <a:pt x="5687949" y="2940113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0775" y="3084448"/>
              <a:ext cx="4105275" cy="3169285"/>
            </a:xfrm>
            <a:custGeom>
              <a:avLst/>
              <a:gdLst/>
              <a:ahLst/>
              <a:cxnLst/>
              <a:rect l="l" t="t" r="r" b="b"/>
              <a:pathLst>
                <a:path w="4105275" h="3169285">
                  <a:moveTo>
                    <a:pt x="687324" y="0"/>
                  </a:moveTo>
                  <a:lnTo>
                    <a:pt x="687324" y="3168713"/>
                  </a:lnTo>
                </a:path>
                <a:path w="4105275" h="3169285">
                  <a:moveTo>
                    <a:pt x="3562350" y="0"/>
                  </a:moveTo>
                  <a:lnTo>
                    <a:pt x="3562350" y="3168713"/>
                  </a:lnTo>
                </a:path>
                <a:path w="4105275" h="3169285">
                  <a:moveTo>
                    <a:pt x="0" y="965326"/>
                  </a:moveTo>
                  <a:lnTo>
                    <a:pt x="4105275" y="965326"/>
                  </a:lnTo>
                </a:path>
                <a:path w="4105275" h="3169285">
                  <a:moveTo>
                    <a:pt x="0" y="2476627"/>
                  </a:moveTo>
                  <a:lnTo>
                    <a:pt x="4105275" y="2476627"/>
                  </a:lnTo>
                </a:path>
              </a:pathLst>
            </a:custGeom>
            <a:ln w="9525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71918" y="600862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x1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1228" y="299478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x2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3729" y="6119571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4914" y="619577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775" y="536061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6402" y="377596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85E7E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90838" y="3044444"/>
            <a:ext cx="3556000" cy="2708910"/>
            <a:chOff x="2390838" y="3044444"/>
            <a:chExt cx="3556000" cy="2708910"/>
          </a:xfrm>
        </p:grpSpPr>
        <p:sp>
          <p:nvSpPr>
            <p:cNvPr id="18" name="object 18"/>
            <p:cNvSpPr/>
            <p:nvPr/>
          </p:nvSpPr>
          <p:spPr>
            <a:xfrm>
              <a:off x="3759263" y="4897437"/>
              <a:ext cx="82550" cy="81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9263" y="4016438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9263" y="4159313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9263" y="5527738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9263" y="5383212"/>
              <a:ext cx="82550" cy="81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14962" y="4897437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70563" y="4897437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112" y="4897437"/>
              <a:ext cx="82550" cy="81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35237" y="4897437"/>
              <a:ext cx="82550" cy="81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48200" y="3044444"/>
              <a:ext cx="1298575" cy="1146810"/>
            </a:xfrm>
            <a:custGeom>
              <a:avLst/>
              <a:gdLst/>
              <a:ahLst/>
              <a:cxnLst/>
              <a:rect l="l" t="t" r="r" b="b"/>
              <a:pathLst>
                <a:path w="1298575" h="1146810">
                  <a:moveTo>
                    <a:pt x="31876" y="1067561"/>
                  </a:moveTo>
                  <a:lnTo>
                    <a:pt x="0" y="1146555"/>
                  </a:lnTo>
                  <a:lnTo>
                    <a:pt x="82296" y="1124711"/>
                  </a:lnTo>
                  <a:lnTo>
                    <a:pt x="67618" y="1108074"/>
                  </a:lnTo>
                  <a:lnTo>
                    <a:pt x="50800" y="1108074"/>
                  </a:lnTo>
                  <a:lnTo>
                    <a:pt x="44450" y="1100962"/>
                  </a:lnTo>
                  <a:lnTo>
                    <a:pt x="53949" y="1092581"/>
                  </a:lnTo>
                  <a:lnTo>
                    <a:pt x="31876" y="1067561"/>
                  </a:lnTo>
                  <a:close/>
                </a:path>
                <a:path w="1298575" h="1146810">
                  <a:moveTo>
                    <a:pt x="53949" y="1092581"/>
                  </a:moveTo>
                  <a:lnTo>
                    <a:pt x="44450" y="1100962"/>
                  </a:lnTo>
                  <a:lnTo>
                    <a:pt x="50800" y="1108074"/>
                  </a:lnTo>
                  <a:lnTo>
                    <a:pt x="60256" y="1099730"/>
                  </a:lnTo>
                  <a:lnTo>
                    <a:pt x="53949" y="1092581"/>
                  </a:lnTo>
                  <a:close/>
                </a:path>
                <a:path w="1298575" h="1146810">
                  <a:moveTo>
                    <a:pt x="60256" y="1099730"/>
                  </a:moveTo>
                  <a:lnTo>
                    <a:pt x="50800" y="1108074"/>
                  </a:lnTo>
                  <a:lnTo>
                    <a:pt x="67618" y="1108074"/>
                  </a:lnTo>
                  <a:lnTo>
                    <a:pt x="60256" y="1099730"/>
                  </a:lnTo>
                  <a:close/>
                </a:path>
                <a:path w="1298575" h="1146810">
                  <a:moveTo>
                    <a:pt x="1292225" y="0"/>
                  </a:moveTo>
                  <a:lnTo>
                    <a:pt x="53949" y="1092581"/>
                  </a:lnTo>
                  <a:lnTo>
                    <a:pt x="60256" y="1099730"/>
                  </a:lnTo>
                  <a:lnTo>
                    <a:pt x="1298575" y="7111"/>
                  </a:lnTo>
                  <a:lnTo>
                    <a:pt x="1292225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35237" y="5383212"/>
              <a:ext cx="82550" cy="81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9763" y="5383212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35237" y="5527738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9763" y="55277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90838" y="55277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90838" y="5383212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5237" y="5672137"/>
              <a:ext cx="82550" cy="8096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79763" y="5672137"/>
              <a:ext cx="82550" cy="809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90838" y="5672137"/>
              <a:ext cx="82550" cy="809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9263" y="3871912"/>
              <a:ext cx="82550" cy="808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90838" y="4897437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9263" y="5672137"/>
              <a:ext cx="82550" cy="8096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88" y="4897437"/>
              <a:ext cx="82550" cy="81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5237" y="3871912"/>
              <a:ext cx="82550" cy="808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79763" y="3871912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35237" y="4016438"/>
              <a:ext cx="82550" cy="808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79763" y="40164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90838" y="40164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90838" y="3871912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35237" y="4160837"/>
              <a:ext cx="82550" cy="808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79763" y="4160837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90838" y="4160837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24487" y="3871912"/>
              <a:ext cx="82550" cy="808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69013" y="3871912"/>
              <a:ext cx="82550" cy="808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24487" y="4016438"/>
              <a:ext cx="82550" cy="808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69013" y="4016438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80088" y="40164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80088" y="3871912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24487" y="4160837"/>
              <a:ext cx="82550" cy="808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69013" y="4160837"/>
              <a:ext cx="82550" cy="808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80088" y="4160837"/>
              <a:ext cx="82550" cy="8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14962" y="5383212"/>
              <a:ext cx="82550" cy="810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59488" y="5383212"/>
              <a:ext cx="82550" cy="81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14962" y="5527738"/>
              <a:ext cx="82550" cy="808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59488" y="5527738"/>
              <a:ext cx="82550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70563" y="5527738"/>
              <a:ext cx="82550" cy="80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70563" y="5383212"/>
              <a:ext cx="82550" cy="8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14962" y="5672137"/>
              <a:ext cx="82550" cy="8096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559488" y="5672137"/>
              <a:ext cx="82550" cy="8096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70563" y="5672137"/>
              <a:ext cx="82550" cy="809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005829" y="2812516"/>
            <a:ext cx="27578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Robust </a:t>
            </a:r>
            <a:r>
              <a:rPr sz="2000" spc="-35" dirty="0">
                <a:solidFill>
                  <a:srgbClr val="1A3E54"/>
                </a:solidFill>
                <a:latin typeface="Times New Roman"/>
                <a:cs typeface="Times New Roman"/>
              </a:rPr>
              <a:t>“Worst </a:t>
            </a: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case” </a:t>
            </a:r>
            <a:r>
              <a:rPr sz="2000" spc="-5" dirty="0">
                <a:solidFill>
                  <a:srgbClr val="1A3E54"/>
                </a:solidFill>
                <a:latin typeface="Times New Roman"/>
                <a:cs typeface="Times New Roman"/>
              </a:rPr>
              <a:t>test  </a:t>
            </a: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cases </a:t>
            </a:r>
            <a:r>
              <a:rPr sz="2000" spc="-5" dirty="0">
                <a:solidFill>
                  <a:srgbClr val="1A3E54"/>
                </a:solidFill>
                <a:latin typeface="Times New Roman"/>
                <a:cs typeface="Times New Roman"/>
              </a:rPr>
              <a:t>for </a:t>
            </a: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1A3E54"/>
                </a:solidFill>
                <a:latin typeface="Times New Roman"/>
                <a:cs typeface="Times New Roman"/>
              </a:rPr>
              <a:t>function </a:t>
            </a:r>
            <a:r>
              <a:rPr sz="2000" dirty="0">
                <a:solidFill>
                  <a:srgbClr val="1A3E54"/>
                </a:solidFill>
                <a:latin typeface="Times New Roman"/>
                <a:cs typeface="Times New Roman"/>
              </a:rPr>
              <a:t>of two  variables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272795"/>
            <a:ext cx="5907405" cy="902335"/>
            <a:chOff x="243840" y="272795"/>
            <a:chExt cx="5907405" cy="902335"/>
          </a:xfrm>
        </p:grpSpPr>
        <p:sp>
          <p:nvSpPr>
            <p:cNvPr id="3" name="object 3"/>
            <p:cNvSpPr/>
            <p:nvPr/>
          </p:nvSpPr>
          <p:spPr>
            <a:xfrm>
              <a:off x="243840" y="272795"/>
              <a:ext cx="920496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0663" y="272795"/>
              <a:ext cx="103327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8740" y="272795"/>
              <a:ext cx="1371599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6668" y="272795"/>
              <a:ext cx="146151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34512" y="272795"/>
              <a:ext cx="1056132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6972" y="272795"/>
              <a:ext cx="1371600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2124" y="272795"/>
              <a:ext cx="1348739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3514" y="378917"/>
            <a:ext cx="5398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Ví dụ </a:t>
            </a:r>
            <a:r>
              <a:rPr sz="3200" b="1" dirty="0">
                <a:latin typeface="Arial"/>
                <a:cs typeface="Arial"/>
              </a:rPr>
              <a:t>hàm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tra tam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giác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197229"/>
            <a:ext cx="7178675" cy="381254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Ràng buộc: 1 </a:t>
            </a:r>
            <a:r>
              <a:rPr sz="2400" dirty="0">
                <a:latin typeface="Arial"/>
                <a:cs typeface="Arial"/>
              </a:rPr>
              <a:t>≤ </a:t>
            </a:r>
            <a:r>
              <a:rPr sz="2400" spc="-5" dirty="0">
                <a:latin typeface="Arial"/>
                <a:cs typeface="Arial"/>
              </a:rPr>
              <a:t>a, b, </a:t>
            </a:r>
            <a:r>
              <a:rPr sz="2400" dirty="0">
                <a:latin typeface="Arial"/>
                <a:cs typeface="Arial"/>
              </a:rPr>
              <a:t>c ≤</a:t>
            </a:r>
            <a:r>
              <a:rPr sz="2400" spc="-5" dirty="0">
                <a:latin typeface="Arial"/>
                <a:cs typeface="Arial"/>
              </a:rPr>
              <a:t> 200.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Áp dụng Standard BVA </a:t>
            </a:r>
            <a:r>
              <a:rPr sz="2400" dirty="0">
                <a:latin typeface="Arial"/>
                <a:cs typeface="Arial"/>
              </a:rPr>
              <a:t>(số test </a:t>
            </a:r>
            <a:r>
              <a:rPr sz="2400" spc="-5" dirty="0">
                <a:latin typeface="Arial"/>
                <a:cs typeface="Arial"/>
              </a:rPr>
              <a:t>case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4*3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13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min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1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min+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nom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max-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199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– max =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200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07079" y="2534923"/>
            <a:ext cx="4348480" cy="3841115"/>
            <a:chOff x="3307079" y="2534923"/>
            <a:chExt cx="4348480" cy="3841115"/>
          </a:xfrm>
        </p:grpSpPr>
        <p:sp>
          <p:nvSpPr>
            <p:cNvPr id="13" name="object 13"/>
            <p:cNvSpPr/>
            <p:nvPr/>
          </p:nvSpPr>
          <p:spPr>
            <a:xfrm>
              <a:off x="3307079" y="2534923"/>
              <a:ext cx="4348480" cy="384110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7800" y="3152775"/>
              <a:ext cx="609600" cy="1190625"/>
            </a:xfrm>
            <a:custGeom>
              <a:avLst/>
              <a:gdLst/>
              <a:ahLst/>
              <a:cxnLst/>
              <a:rect l="l" t="t" r="r" b="b"/>
              <a:pathLst>
                <a:path w="609600" h="1190625">
                  <a:moveTo>
                    <a:pt x="609600" y="0"/>
                  </a:moveTo>
                  <a:lnTo>
                    <a:pt x="0" y="0"/>
                  </a:lnTo>
                  <a:lnTo>
                    <a:pt x="0" y="1190625"/>
                  </a:lnTo>
                  <a:lnTo>
                    <a:pt x="609600" y="1190625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7800" y="3152775"/>
              <a:ext cx="609600" cy="1190625"/>
            </a:xfrm>
            <a:custGeom>
              <a:avLst/>
              <a:gdLst/>
              <a:ahLst/>
              <a:cxnLst/>
              <a:rect l="l" t="t" r="r" b="b"/>
              <a:pathLst>
                <a:path w="609600" h="1190625">
                  <a:moveTo>
                    <a:pt x="0" y="1190625"/>
                  </a:moveTo>
                  <a:lnTo>
                    <a:pt x="609600" y="1190625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1190625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33975" y="4343400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609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609600" y="990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33975" y="4343400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0" y="990600"/>
                  </a:moveTo>
                  <a:lnTo>
                    <a:pt x="609600" y="990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4375" y="5334000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609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609600" y="990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24375" y="5334000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0" y="990600"/>
                  </a:moveTo>
                  <a:lnTo>
                    <a:pt x="609600" y="990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29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8600"/>
            <a:ext cx="7265034" cy="1012190"/>
            <a:chOff x="0" y="228600"/>
            <a:chExt cx="7265034" cy="1012190"/>
          </a:xfrm>
        </p:grpSpPr>
        <p:sp>
          <p:nvSpPr>
            <p:cNvPr id="3" name="object 3"/>
            <p:cNvSpPr/>
            <p:nvPr/>
          </p:nvSpPr>
          <p:spPr>
            <a:xfrm>
              <a:off x="0" y="228600"/>
              <a:ext cx="14005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5067" y="228600"/>
              <a:ext cx="2371344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7020" y="228600"/>
              <a:ext cx="1691639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6220" y="228600"/>
              <a:ext cx="1642872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5127" y="228600"/>
              <a:ext cx="1362455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5144" y="228600"/>
              <a:ext cx="752855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57544" y="228600"/>
              <a:ext cx="854963" cy="1011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12052" y="228600"/>
              <a:ext cx="752855" cy="10119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348437"/>
            <a:ext cx="673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Các phương </a:t>
            </a:r>
            <a:r>
              <a:rPr b="1" dirty="0">
                <a:latin typeface="Arial"/>
                <a:cs typeface="Arial"/>
              </a:rPr>
              <a:t>pháp </a:t>
            </a:r>
            <a:r>
              <a:rPr b="1" spc="-5" dirty="0">
                <a:latin typeface="Arial"/>
                <a:cs typeface="Arial"/>
              </a:rPr>
              <a:t>kiểm </a:t>
            </a:r>
            <a:r>
              <a:rPr b="1" dirty="0">
                <a:latin typeface="Arial"/>
                <a:cs typeface="Arial"/>
              </a:rPr>
              <a:t>thử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(1)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05190" y="6368109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054354"/>
            <a:ext cx="8074659" cy="522033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250"/>
              </a:spcBef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Funtional Testing (Black Box</a:t>
            </a:r>
            <a:r>
              <a:rPr sz="24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Testing):</a:t>
            </a:r>
            <a:endParaRPr sz="24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2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trên mô tả, </a:t>
            </a:r>
            <a:r>
              <a:rPr sz="2400" spc="-10" dirty="0">
                <a:latin typeface="Arial"/>
                <a:cs typeface="Arial"/>
              </a:rPr>
              <a:t>chúng </a:t>
            </a:r>
            <a:r>
              <a:rPr sz="2400" dirty="0">
                <a:latin typeface="Arial"/>
                <a:cs typeface="Arial"/>
              </a:rPr>
              <a:t>ta </a:t>
            </a:r>
            <a:r>
              <a:rPr sz="2400" spc="-5" dirty="0">
                <a:latin typeface="Arial"/>
                <a:cs typeface="Arial"/>
              </a:rPr>
              <a:t>xem </a:t>
            </a:r>
            <a:r>
              <a:rPr sz="2400" spc="-10" dirty="0">
                <a:latin typeface="Arial"/>
                <a:cs typeface="Arial"/>
              </a:rPr>
              <a:t>xét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với  các </a:t>
            </a:r>
            <a:r>
              <a:rPr sz="2400" spc="-5" dirty="0">
                <a:latin typeface="Arial"/>
                <a:cs typeface="Arial"/>
              </a:rPr>
              <a:t>dữ liệu đầu </a:t>
            </a:r>
            <a:r>
              <a:rPr sz="2400" dirty="0">
                <a:latin typeface="Arial"/>
                <a:cs typeface="Arial"/>
              </a:rPr>
              <a:t>vào và </a:t>
            </a:r>
            <a:r>
              <a:rPr sz="2400" spc="-5" dirty="0">
                <a:latin typeface="Arial"/>
                <a:cs typeface="Arial"/>
              </a:rPr>
              <a:t>đầu ra </a:t>
            </a:r>
            <a:r>
              <a:rPr sz="2400" dirty="0">
                <a:latin typeface="Arial"/>
                <a:cs typeface="Arial"/>
              </a:rPr>
              <a:t>mà không cần </a:t>
            </a:r>
            <a:r>
              <a:rPr sz="2400" spc="-5" dirty="0">
                <a:latin typeface="Arial"/>
                <a:cs typeface="Arial"/>
              </a:rPr>
              <a:t>biết </a:t>
            </a:r>
            <a:r>
              <a:rPr sz="2400" dirty="0">
                <a:latin typeface="Arial"/>
                <a:cs typeface="Arial"/>
              </a:rPr>
              <a:t>cấu  trúc của </a:t>
            </a:r>
            <a:r>
              <a:rPr sz="2400" spc="-10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ra sao. </a:t>
            </a:r>
            <a:r>
              <a:rPr sz="2400" spc="-10" dirty="0">
                <a:latin typeface="Arial"/>
                <a:cs typeface="Arial"/>
              </a:rPr>
              <a:t>Nghĩa </a:t>
            </a:r>
            <a:r>
              <a:rPr sz="2400" spc="-5" dirty="0">
                <a:latin typeface="Arial"/>
                <a:cs typeface="Arial"/>
              </a:rPr>
              <a:t>là tester </a:t>
            </a:r>
            <a:r>
              <a:rPr sz="2400" dirty="0">
                <a:latin typeface="Arial"/>
                <a:cs typeface="Arial"/>
              </a:rPr>
              <a:t>sẽ tập  trung vào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những gì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mà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phần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mềm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làm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không cần  </a:t>
            </a:r>
            <a:r>
              <a:rPr sz="2400" spc="-5" dirty="0">
                <a:latin typeface="Arial"/>
                <a:cs typeface="Arial"/>
              </a:rPr>
              <a:t>biết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làm như </a:t>
            </a:r>
            <a:r>
              <a:rPr sz="2400" dirty="0">
                <a:latin typeface="Arial"/>
                <a:cs typeface="Arial"/>
              </a:rPr>
              <a:t>thế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nào.</a:t>
            </a:r>
            <a:endParaRPr sz="24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Ưu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điểm:</a:t>
            </a:r>
            <a:endParaRPr sz="2400">
              <a:latin typeface="Arial"/>
              <a:cs typeface="Arial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115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Arial"/>
                <a:cs typeface="Arial"/>
              </a:rPr>
              <a:t>Không phụ </a:t>
            </a:r>
            <a:r>
              <a:rPr sz="2400" dirty="0">
                <a:latin typeface="Arial"/>
                <a:cs typeface="Arial"/>
              </a:rPr>
              <a:t>thuộc vào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phần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1155700" marR="7620" lvl="2" indent="-228600" algn="just">
              <a:lnSpc>
                <a:spcPct val="12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"/>
                <a:cs typeface="Arial"/>
              </a:rPr>
              <a:t>Việc </a:t>
            </a:r>
            <a:r>
              <a:rPr sz="2400" spc="-5" dirty="0">
                <a:latin typeface="Arial"/>
                <a:cs typeface="Arial"/>
              </a:rPr>
              <a:t>phát triển </a:t>
            </a:r>
            <a:r>
              <a:rPr sz="2400" dirty="0">
                <a:latin typeface="Arial"/>
                <a:cs typeface="Arial"/>
              </a:rPr>
              <a:t>test case </a:t>
            </a: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10" dirty="0">
                <a:latin typeface="Arial"/>
                <a:cs typeface="Arial"/>
              </a:rPr>
              <a:t>diễn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song song 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quá trình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Rút ngắn </a:t>
            </a:r>
            <a:r>
              <a:rPr sz="2400" dirty="0">
                <a:latin typeface="Arial"/>
                <a:cs typeface="Arial"/>
              </a:rPr>
              <a:t>thời  </a:t>
            </a:r>
            <a:r>
              <a:rPr sz="2400" spc="-5" dirty="0">
                <a:latin typeface="Arial"/>
                <a:cs typeface="Arial"/>
              </a:rPr>
              <a:t>gian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dự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án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03" y="272795"/>
            <a:ext cx="5907405" cy="902335"/>
            <a:chOff x="70103" y="272795"/>
            <a:chExt cx="5907405" cy="902335"/>
          </a:xfrm>
        </p:grpSpPr>
        <p:sp>
          <p:nvSpPr>
            <p:cNvPr id="3" name="object 3"/>
            <p:cNvSpPr/>
            <p:nvPr/>
          </p:nvSpPr>
          <p:spPr>
            <a:xfrm>
              <a:off x="70103" y="272795"/>
              <a:ext cx="920496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6927" y="272795"/>
              <a:ext cx="103327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5003" y="272795"/>
              <a:ext cx="1371599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2931" y="272795"/>
              <a:ext cx="146151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0776" y="272795"/>
              <a:ext cx="1056131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93236" y="272795"/>
              <a:ext cx="1371600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28388" y="272795"/>
              <a:ext cx="1348739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0692" y="378917"/>
            <a:ext cx="5398135" cy="332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Ví dụ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hàm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kiểm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tra tam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giác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Arial"/>
              <a:cs typeface="Arial"/>
            </a:endParaRPr>
          </a:p>
          <a:p>
            <a:pPr marL="580390" marR="3296285" indent="-342900">
              <a:lnSpc>
                <a:spcPct val="120000"/>
              </a:lnSpc>
              <a:buChar char="•"/>
              <a:tabLst>
                <a:tab pos="580390" algn="l"/>
                <a:tab pos="581025" algn="l"/>
              </a:tabLst>
            </a:pPr>
            <a:r>
              <a:rPr sz="3200" dirty="0">
                <a:latin typeface="Arial"/>
                <a:cs typeface="Arial"/>
              </a:rPr>
              <a:t>Áp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dụng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Worst-  case 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86075" y="1228723"/>
            <a:ext cx="6029325" cy="5553075"/>
            <a:chOff x="2886075" y="1228723"/>
            <a:chExt cx="6029325" cy="5553075"/>
          </a:xfrm>
        </p:grpSpPr>
        <p:sp>
          <p:nvSpPr>
            <p:cNvPr id="12" name="object 12"/>
            <p:cNvSpPr/>
            <p:nvPr/>
          </p:nvSpPr>
          <p:spPr>
            <a:xfrm>
              <a:off x="2886075" y="1228723"/>
              <a:ext cx="6029325" cy="55530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9000" y="1752600"/>
              <a:ext cx="422275" cy="4114800"/>
            </a:xfrm>
            <a:custGeom>
              <a:avLst/>
              <a:gdLst/>
              <a:ahLst/>
              <a:cxnLst/>
              <a:rect l="l" t="t" r="r" b="b"/>
              <a:pathLst>
                <a:path w="422275" h="4114800">
                  <a:moveTo>
                    <a:pt x="422275" y="0"/>
                  </a:moveTo>
                  <a:lnTo>
                    <a:pt x="0" y="0"/>
                  </a:lnTo>
                  <a:lnTo>
                    <a:pt x="0" y="4114800"/>
                  </a:lnTo>
                  <a:lnTo>
                    <a:pt x="422275" y="4114800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9000" y="1752600"/>
              <a:ext cx="422275" cy="4114800"/>
            </a:xfrm>
            <a:custGeom>
              <a:avLst/>
              <a:gdLst/>
              <a:ahLst/>
              <a:cxnLst/>
              <a:rect l="l" t="t" r="r" b="b"/>
              <a:pathLst>
                <a:path w="422275" h="4114800">
                  <a:moveTo>
                    <a:pt x="0" y="4114800"/>
                  </a:moveTo>
                  <a:lnTo>
                    <a:pt x="422275" y="4114800"/>
                  </a:lnTo>
                  <a:lnTo>
                    <a:pt x="422275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89910" y="6510932"/>
            <a:ext cx="265938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Kỹ thuật </a:t>
            </a:r>
            <a:r>
              <a:rPr sz="1600" spc="-10" dirty="0">
                <a:latin typeface="Arial"/>
                <a:cs typeface="Arial"/>
              </a:rPr>
              <a:t>phân </a:t>
            </a:r>
            <a:r>
              <a:rPr sz="1600" spc="-5" dirty="0">
                <a:latin typeface="Arial"/>
                <a:cs typeface="Arial"/>
              </a:rPr>
              <a:t>tích giá trị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biên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196" y="135636"/>
            <a:ext cx="7781925" cy="1231900"/>
            <a:chOff x="44196" y="135636"/>
            <a:chExt cx="7781925" cy="1231900"/>
          </a:xfrm>
        </p:grpSpPr>
        <p:sp>
          <p:nvSpPr>
            <p:cNvPr id="3" name="object 3"/>
            <p:cNvSpPr/>
            <p:nvPr/>
          </p:nvSpPr>
          <p:spPr>
            <a:xfrm>
              <a:off x="44196" y="135636"/>
              <a:ext cx="1257300" cy="1231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8472" y="135636"/>
              <a:ext cx="1411224" cy="1231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6671" y="135636"/>
              <a:ext cx="1877567" cy="12313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71216" y="135636"/>
              <a:ext cx="1566671" cy="12313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4863" y="135636"/>
              <a:ext cx="2033015" cy="12313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26380" y="135636"/>
              <a:ext cx="1350264" cy="12313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3619" y="135636"/>
              <a:ext cx="1722120" cy="12313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6224" y="284429"/>
            <a:ext cx="7081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Ví </a:t>
            </a:r>
            <a:r>
              <a:rPr sz="4400" b="1" spc="-5" dirty="0">
                <a:latin typeface="Arial"/>
                <a:cs typeface="Arial"/>
              </a:rPr>
              <a:t>dụ </a:t>
            </a:r>
            <a:r>
              <a:rPr sz="4400" b="1" dirty="0">
                <a:latin typeface="Arial"/>
                <a:cs typeface="Arial"/>
              </a:rPr>
              <a:t>hàm tìm ngày kế</a:t>
            </a:r>
            <a:r>
              <a:rPr sz="4400" b="1" spc="-6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tiếp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406753"/>
            <a:ext cx="8052434" cy="454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7884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Bài </a:t>
            </a:r>
            <a:r>
              <a:rPr sz="3200" spc="-5" dirty="0">
                <a:latin typeface="Arial"/>
                <a:cs typeface="Arial"/>
              </a:rPr>
              <a:t>toán </a:t>
            </a:r>
            <a:r>
              <a:rPr sz="3200" dirty="0">
                <a:latin typeface="Arial"/>
                <a:cs typeface="Arial"/>
              </a:rPr>
              <a:t>tìm </a:t>
            </a:r>
            <a:r>
              <a:rPr sz="3200" spc="-5" dirty="0">
                <a:latin typeface="Arial"/>
                <a:cs typeface="Arial"/>
              </a:rPr>
              <a:t>ngày </a:t>
            </a:r>
            <a:r>
              <a:rPr sz="3200" dirty="0">
                <a:latin typeface="Arial"/>
                <a:cs typeface="Arial"/>
              </a:rPr>
              <a:t>kế </a:t>
            </a:r>
            <a:r>
              <a:rPr sz="3200" spc="-5" dirty="0">
                <a:latin typeface="Arial"/>
                <a:cs typeface="Arial"/>
              </a:rPr>
              <a:t>tiếp </a:t>
            </a:r>
            <a:r>
              <a:rPr sz="3200" dirty="0">
                <a:latin typeface="Arial"/>
                <a:cs typeface="Arial"/>
              </a:rPr>
              <a:t>với các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ràng  buộc: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90"/>
              </a:spcBef>
            </a:pPr>
            <a:r>
              <a:rPr sz="2800" spc="-5" dirty="0">
                <a:latin typeface="Arial"/>
                <a:cs typeface="Arial"/>
              </a:rPr>
              <a:t>– 1 ≤ </a:t>
            </a:r>
            <a:r>
              <a:rPr sz="2800" spc="-10" dirty="0">
                <a:latin typeface="Arial"/>
                <a:cs typeface="Arial"/>
              </a:rPr>
              <a:t>Day </a:t>
            </a:r>
            <a:r>
              <a:rPr sz="2800" spc="-5" dirty="0">
                <a:latin typeface="Arial"/>
                <a:cs typeface="Arial"/>
              </a:rPr>
              <a:t>≤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31.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– 1 ≤ month ≤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12.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dirty="0">
                <a:latin typeface="Arial"/>
                <a:cs typeface="Arial"/>
              </a:rPr>
              <a:t>1812 </a:t>
            </a:r>
            <a:r>
              <a:rPr sz="2800" spc="-5" dirty="0">
                <a:latin typeface="Arial"/>
                <a:cs typeface="Arial"/>
              </a:rPr>
              <a:t>≤ Year ≤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2012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576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Áp </a:t>
            </a:r>
            <a:r>
              <a:rPr sz="3200" spc="-10" dirty="0">
                <a:latin typeface="Arial"/>
                <a:cs typeface="Arial"/>
              </a:rPr>
              <a:t>dụng Standard </a:t>
            </a:r>
            <a:r>
              <a:rPr sz="3200" dirty="0">
                <a:latin typeface="Arial"/>
                <a:cs typeface="Arial"/>
              </a:rPr>
              <a:t>BVA </a:t>
            </a:r>
            <a:r>
              <a:rPr sz="3200" spc="-5" dirty="0">
                <a:latin typeface="Arial"/>
                <a:cs typeface="Arial"/>
              </a:rPr>
              <a:t>(số </a:t>
            </a:r>
            <a:r>
              <a:rPr sz="3200" dirty="0">
                <a:latin typeface="Arial"/>
                <a:cs typeface="Arial"/>
              </a:rPr>
              <a:t>test case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4*3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+  1 =</a:t>
            </a:r>
            <a:r>
              <a:rPr sz="3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13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5650" y="1476375"/>
            <a:ext cx="5334000" cy="453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48995"/>
            <a:ext cx="5646420" cy="902335"/>
            <a:chOff x="0" y="348995"/>
            <a:chExt cx="5646420" cy="902335"/>
          </a:xfrm>
        </p:grpSpPr>
        <p:sp>
          <p:nvSpPr>
            <p:cNvPr id="4" name="object 4"/>
            <p:cNvSpPr/>
            <p:nvPr/>
          </p:nvSpPr>
          <p:spPr>
            <a:xfrm>
              <a:off x="0" y="348995"/>
              <a:ext cx="9113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679" y="348995"/>
              <a:ext cx="1033271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5755" y="348995"/>
              <a:ext cx="1371600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3683" y="348995"/>
              <a:ext cx="114604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66060" y="348995"/>
              <a:ext cx="1484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5240" y="348995"/>
              <a:ext cx="987551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7596" y="3489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455117"/>
            <a:ext cx="5146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Ví dụ </a:t>
            </a:r>
            <a:r>
              <a:rPr sz="3200" b="1" dirty="0">
                <a:latin typeface="Arial"/>
                <a:cs typeface="Arial"/>
              </a:rPr>
              <a:t>hàm tìm ngày </a:t>
            </a:r>
            <a:r>
              <a:rPr sz="3200" b="1" spc="-5" dirty="0">
                <a:latin typeface="Arial"/>
                <a:cs typeface="Arial"/>
              </a:rPr>
              <a:t>kế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tiếp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186237" y="2273363"/>
          <a:ext cx="2127250" cy="3567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"/>
                <a:gridCol w="712470"/>
                <a:gridCol w="698500"/>
              </a:tblGrid>
              <a:tr h="2428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  <a:lnB w="28575">
                      <a:solidFill>
                        <a:srgbClr val="895BDF"/>
                      </a:solidFill>
                      <a:prstDash val="solid"/>
                    </a:lnB>
                    <a:solidFill>
                      <a:srgbClr val="DED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2226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  <a:lnB w="28575">
                      <a:solidFill>
                        <a:srgbClr val="895BDF"/>
                      </a:solidFill>
                      <a:prstDash val="solid"/>
                    </a:lnB>
                    <a:solidFill>
                      <a:srgbClr val="DED1F6"/>
                    </a:solidFill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95BDF"/>
                      </a:solidFill>
                      <a:prstDash val="solid"/>
                    </a:lnR>
                    <a:lnB w="28575">
                      <a:solidFill>
                        <a:srgbClr val="895B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  <a:lnB w="28575">
                      <a:solidFill>
                        <a:srgbClr val="895BDF"/>
                      </a:solidFill>
                      <a:prstDash val="solid"/>
                    </a:lnB>
                    <a:solidFill>
                      <a:srgbClr val="DED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T w="28575">
                      <a:solidFill>
                        <a:srgbClr val="895BDF"/>
                      </a:solidFill>
                      <a:prstDash val="solid"/>
                    </a:lnT>
                  </a:tcPr>
                </a:tc>
              </a:tr>
              <a:tr h="1084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R w="28575">
                      <a:solidFill>
                        <a:srgbClr val="895BDF"/>
                      </a:solidFill>
                      <a:prstDash val="solid"/>
                    </a:lnR>
                    <a:lnT w="28575">
                      <a:solidFill>
                        <a:srgbClr val="895BDF"/>
                      </a:solidFill>
                      <a:prstDash val="solid"/>
                    </a:lnT>
                    <a:lnB w="28575">
                      <a:solidFill>
                        <a:srgbClr val="895BDF"/>
                      </a:solidFill>
                      <a:prstDash val="solid"/>
                    </a:lnB>
                    <a:solidFill>
                      <a:srgbClr val="DED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95BDF"/>
                      </a:solidFill>
                      <a:prstDash val="solid"/>
                    </a:lnL>
                    <a:lnT w="28575">
                      <a:solidFill>
                        <a:srgbClr val="895BD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38175" y="1952625"/>
            <a:ext cx="933450" cy="1409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0250" y="1962150"/>
            <a:ext cx="971550" cy="1409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4900" y="4057650"/>
            <a:ext cx="1200150" cy="137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5400" y="1981263"/>
            <a:ext cx="6629400" cy="4526280"/>
            <a:chOff x="1295400" y="1981263"/>
            <a:chExt cx="6629400" cy="4526280"/>
          </a:xfrm>
        </p:grpSpPr>
        <p:sp>
          <p:nvSpPr>
            <p:cNvPr id="3" name="object 3"/>
            <p:cNvSpPr/>
            <p:nvPr/>
          </p:nvSpPr>
          <p:spPr>
            <a:xfrm>
              <a:off x="1295400" y="1981263"/>
              <a:ext cx="6629400" cy="4525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200" y="2376487"/>
              <a:ext cx="533400" cy="3352800"/>
            </a:xfrm>
            <a:custGeom>
              <a:avLst/>
              <a:gdLst/>
              <a:ahLst/>
              <a:cxnLst/>
              <a:rect l="l" t="t" r="r" b="b"/>
              <a:pathLst>
                <a:path w="533400" h="3352800">
                  <a:moveTo>
                    <a:pt x="533400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533400" y="33528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895BD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2376487"/>
              <a:ext cx="533400" cy="3352800"/>
            </a:xfrm>
            <a:custGeom>
              <a:avLst/>
              <a:gdLst/>
              <a:ahLst/>
              <a:cxnLst/>
              <a:rect l="l" t="t" r="r" b="b"/>
              <a:pathLst>
                <a:path w="533400" h="3352800">
                  <a:moveTo>
                    <a:pt x="0" y="3352800"/>
                  </a:moveTo>
                  <a:lnTo>
                    <a:pt x="533400" y="33528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254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0540" y="1511553"/>
            <a:ext cx="737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"/>
                <a:cs typeface="Arial"/>
              </a:rPr>
              <a:t>Áp dụng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Worst-case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r>
              <a:rPr sz="2400" spc="-5" dirty="0">
                <a:latin typeface="Arial"/>
                <a:cs typeface="Arial"/>
              </a:rPr>
              <a:t>, Số lượng </a:t>
            </a:r>
            <a:r>
              <a:rPr sz="2400" dirty="0">
                <a:latin typeface="Arial"/>
                <a:cs typeface="Arial"/>
              </a:rPr>
              <a:t>test case: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</a:t>
            </a:r>
            <a:r>
              <a:rPr sz="2400" spc="-7" baseline="24305" dirty="0">
                <a:latin typeface="Arial"/>
                <a:cs typeface="Arial"/>
              </a:rPr>
              <a:t>3</a:t>
            </a:r>
            <a:endParaRPr sz="2400" baseline="24305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8995"/>
            <a:ext cx="5646420" cy="902335"/>
            <a:chOff x="0" y="348995"/>
            <a:chExt cx="5646420" cy="902335"/>
          </a:xfrm>
        </p:grpSpPr>
        <p:sp>
          <p:nvSpPr>
            <p:cNvPr id="8" name="object 8"/>
            <p:cNvSpPr/>
            <p:nvPr/>
          </p:nvSpPr>
          <p:spPr>
            <a:xfrm>
              <a:off x="0" y="348995"/>
              <a:ext cx="9113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679" y="348995"/>
              <a:ext cx="1033271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5755" y="348995"/>
              <a:ext cx="1371600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3683" y="348995"/>
              <a:ext cx="114604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6060" y="348995"/>
              <a:ext cx="148437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5240" y="348995"/>
              <a:ext cx="987551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87596" y="3489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1140" y="455117"/>
            <a:ext cx="5146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Ví dụ </a:t>
            </a:r>
            <a:r>
              <a:rPr sz="3200" b="1" dirty="0">
                <a:latin typeface="Arial"/>
                <a:cs typeface="Arial"/>
              </a:rPr>
              <a:t>hàm tìm ngày </a:t>
            </a:r>
            <a:r>
              <a:rPr sz="3200" b="1" spc="-5" dirty="0">
                <a:latin typeface="Arial"/>
                <a:cs typeface="Arial"/>
              </a:rPr>
              <a:t>kế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tiếp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456" y="272795"/>
            <a:ext cx="7074534" cy="902335"/>
            <a:chOff x="219456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219456" y="272795"/>
              <a:ext cx="1281684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59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9823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32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25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04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69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05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96227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17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(3)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59140" y="6566534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34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5080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  <a:tab pos="942975" algn="l"/>
                <a:tab pos="1891030" algn="l"/>
                <a:tab pos="2689860" algn="l"/>
                <a:tab pos="3467100" algn="l"/>
                <a:tab pos="4110354" algn="l"/>
                <a:tab pos="4582795" algn="l"/>
                <a:tab pos="5416550" algn="l"/>
                <a:tab pos="718439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dự</a:t>
            </a:r>
            <a:r>
              <a:rPr sz="2700" dirty="0"/>
              <a:t>a	trên	</a:t>
            </a:r>
            <a:r>
              <a:rPr sz="2700" spc="-5" dirty="0"/>
              <a:t>gi</a:t>
            </a:r>
            <a:r>
              <a:rPr sz="2700" dirty="0"/>
              <a:t>á	trị	</a:t>
            </a:r>
            <a:r>
              <a:rPr sz="2700" spc="-15" dirty="0"/>
              <a:t>b</a:t>
            </a:r>
            <a:r>
              <a:rPr sz="2700" spc="-5" dirty="0"/>
              <a:t>iê</a:t>
            </a:r>
            <a:r>
              <a:rPr sz="2700" dirty="0"/>
              <a:t>n	</a:t>
            </a:r>
            <a:r>
              <a:rPr sz="2700" spc="-5" dirty="0"/>
              <a:t>(Bou</a:t>
            </a:r>
            <a:r>
              <a:rPr sz="2700" spc="-25" dirty="0"/>
              <a:t>n</a:t>
            </a:r>
            <a:r>
              <a:rPr sz="2700" spc="-5" dirty="0"/>
              <a:t>dary</a:t>
            </a:r>
            <a:r>
              <a:rPr sz="2700" dirty="0"/>
              <a:t>	</a:t>
            </a:r>
            <a:r>
              <a:rPr sz="2700" spc="-5" dirty="0"/>
              <a:t>Val</a:t>
            </a:r>
            <a:r>
              <a:rPr sz="2700" spc="-20" dirty="0"/>
              <a:t>u</a:t>
            </a:r>
            <a:r>
              <a:rPr sz="2700" spc="-5" dirty="0"/>
              <a:t>e  Testing)</a:t>
            </a:r>
            <a:endParaRPr sz="2700"/>
          </a:p>
          <a:p>
            <a:pPr marL="356235" marR="5715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81075" algn="l"/>
                <a:tab pos="1968500" algn="l"/>
                <a:tab pos="2954655" algn="l"/>
                <a:tab pos="3670935" algn="l"/>
                <a:tab pos="4827905" algn="l"/>
                <a:tab pos="607822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phâ</a:t>
            </a:r>
            <a:r>
              <a:rPr sz="2700" dirty="0"/>
              <a:t>n	</a:t>
            </a:r>
            <a:r>
              <a:rPr sz="2700" spc="-5" dirty="0"/>
              <a:t>lớ</a:t>
            </a:r>
            <a:r>
              <a:rPr sz="2700" dirty="0"/>
              <a:t>p	t</a:t>
            </a:r>
            <a:r>
              <a:rPr sz="2700" spc="5" dirty="0"/>
              <a:t>ư</a:t>
            </a:r>
            <a:r>
              <a:rPr sz="2700" dirty="0"/>
              <a:t>ơng	</a:t>
            </a:r>
            <a:r>
              <a:rPr sz="2700" spc="-5" dirty="0"/>
              <a:t>đư</a:t>
            </a:r>
            <a:r>
              <a:rPr sz="2700" spc="5" dirty="0"/>
              <a:t>ơ</a:t>
            </a:r>
            <a:r>
              <a:rPr sz="2700" spc="-5" dirty="0"/>
              <a:t>n</a:t>
            </a:r>
            <a:r>
              <a:rPr sz="2700" dirty="0"/>
              <a:t>g	</a:t>
            </a:r>
            <a:r>
              <a:rPr sz="2700" spc="-5" dirty="0"/>
              <a:t>(Equival</a:t>
            </a:r>
            <a:r>
              <a:rPr sz="2700" spc="-20" dirty="0"/>
              <a:t>e</a:t>
            </a:r>
            <a:r>
              <a:rPr sz="2700" spc="-5" dirty="0"/>
              <a:t>nce  Class </a:t>
            </a:r>
            <a:r>
              <a:rPr sz="2700" dirty="0"/>
              <a:t>Testing)</a:t>
            </a:r>
            <a:endParaRPr sz="2700"/>
          </a:p>
          <a:p>
            <a:pPr marL="356235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94410" algn="l"/>
                <a:tab pos="1992630" algn="l"/>
                <a:tab pos="2842260" algn="l"/>
                <a:tab pos="3669665" algn="l"/>
                <a:tab pos="4669790" algn="l"/>
                <a:tab pos="5747385" algn="l"/>
                <a:tab pos="6631305" algn="l"/>
              </a:tabLst>
            </a:pPr>
            <a:r>
              <a:rPr sz="2700" spc="-5" dirty="0">
                <a:solidFill>
                  <a:srgbClr val="FF0000"/>
                </a:solidFill>
              </a:rPr>
              <a:t>K</a:t>
            </a:r>
            <a:r>
              <a:rPr sz="2700" dirty="0">
                <a:solidFill>
                  <a:srgbClr val="FF0000"/>
                </a:solidFill>
              </a:rPr>
              <a:t>ỹ	thu</a:t>
            </a:r>
            <a:r>
              <a:rPr sz="2700" spc="-20" dirty="0">
                <a:solidFill>
                  <a:srgbClr val="FF0000"/>
                </a:solidFill>
              </a:rPr>
              <a:t>ậ</a:t>
            </a:r>
            <a:r>
              <a:rPr sz="2700" dirty="0">
                <a:solidFill>
                  <a:srgbClr val="FF0000"/>
                </a:solidFill>
              </a:rPr>
              <a:t>t	</a:t>
            </a:r>
            <a:r>
              <a:rPr sz="2700" spc="-5" dirty="0">
                <a:solidFill>
                  <a:srgbClr val="FF0000"/>
                </a:solidFill>
              </a:rPr>
              <a:t>dự</a:t>
            </a:r>
            <a:r>
              <a:rPr sz="2700" dirty="0">
                <a:solidFill>
                  <a:srgbClr val="FF0000"/>
                </a:solidFill>
              </a:rPr>
              <a:t>a	tr</a:t>
            </a:r>
            <a:r>
              <a:rPr sz="2700" spc="-15" dirty="0">
                <a:solidFill>
                  <a:srgbClr val="FF0000"/>
                </a:solidFill>
              </a:rPr>
              <a:t>ê</a:t>
            </a:r>
            <a:r>
              <a:rPr sz="2700" dirty="0">
                <a:solidFill>
                  <a:srgbClr val="FF0000"/>
                </a:solidFill>
              </a:rPr>
              <a:t>n	</a:t>
            </a:r>
            <a:r>
              <a:rPr sz="2700" spc="-5" dirty="0">
                <a:solidFill>
                  <a:srgbClr val="FF0000"/>
                </a:solidFill>
              </a:rPr>
              <a:t>bản</a:t>
            </a:r>
            <a:r>
              <a:rPr sz="2700" dirty="0">
                <a:solidFill>
                  <a:srgbClr val="FF0000"/>
                </a:solidFill>
              </a:rPr>
              <a:t>g	</a:t>
            </a:r>
            <a:r>
              <a:rPr sz="2700" spc="-5" dirty="0">
                <a:solidFill>
                  <a:srgbClr val="FF0000"/>
                </a:solidFill>
              </a:rPr>
              <a:t>quyế</a:t>
            </a:r>
            <a:r>
              <a:rPr sz="2700" dirty="0">
                <a:solidFill>
                  <a:srgbClr val="FF0000"/>
                </a:solidFill>
              </a:rPr>
              <a:t>t	</a:t>
            </a:r>
            <a:r>
              <a:rPr sz="2700" spc="-5" dirty="0">
                <a:solidFill>
                  <a:srgbClr val="FF0000"/>
                </a:solidFill>
              </a:rPr>
              <a:t>đị</a:t>
            </a:r>
            <a:r>
              <a:rPr sz="2700" spc="-20" dirty="0">
                <a:solidFill>
                  <a:srgbClr val="FF0000"/>
                </a:solidFill>
              </a:rPr>
              <a:t>n</a:t>
            </a:r>
            <a:r>
              <a:rPr sz="2700" dirty="0">
                <a:solidFill>
                  <a:srgbClr val="FF0000"/>
                </a:solidFill>
              </a:rPr>
              <a:t>h	(D</a:t>
            </a:r>
            <a:r>
              <a:rPr sz="2700" spc="-15" dirty="0">
                <a:solidFill>
                  <a:srgbClr val="FF0000"/>
                </a:solidFill>
              </a:rPr>
              <a:t>e</a:t>
            </a:r>
            <a:r>
              <a:rPr sz="2700" dirty="0">
                <a:solidFill>
                  <a:srgbClr val="FF0000"/>
                </a:solidFill>
              </a:rPr>
              <a:t>ci</a:t>
            </a:r>
            <a:r>
              <a:rPr sz="2700" spc="5" dirty="0">
                <a:solidFill>
                  <a:srgbClr val="FF0000"/>
                </a:solidFill>
              </a:rPr>
              <a:t>s</a:t>
            </a:r>
            <a:r>
              <a:rPr sz="2700" spc="-15" dirty="0">
                <a:solidFill>
                  <a:srgbClr val="FF0000"/>
                </a:solidFill>
              </a:rPr>
              <a:t>i</a:t>
            </a:r>
            <a:r>
              <a:rPr sz="2700" dirty="0">
                <a:solidFill>
                  <a:srgbClr val="FF0000"/>
                </a:solidFill>
              </a:rPr>
              <a:t>on  </a:t>
            </a:r>
            <a:r>
              <a:rPr sz="2700" spc="-5" dirty="0">
                <a:solidFill>
                  <a:srgbClr val="FF0000"/>
                </a:solidFill>
              </a:rPr>
              <a:t>Table-Based</a:t>
            </a:r>
            <a:r>
              <a:rPr sz="2700" spc="5" dirty="0">
                <a:solidFill>
                  <a:srgbClr val="FF0000"/>
                </a:solidFill>
              </a:rPr>
              <a:t> </a:t>
            </a:r>
            <a:r>
              <a:rPr sz="2700" dirty="0">
                <a:solidFill>
                  <a:srgbClr val="FF0000"/>
                </a:solidFill>
              </a:rPr>
              <a:t>Testing)</a:t>
            </a:r>
            <a:endParaRPr sz="2700"/>
          </a:p>
          <a:p>
            <a:pPr marL="356235" marR="635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5600" algn="l"/>
                <a:tab pos="356235" algn="l"/>
                <a:tab pos="906144" algn="l"/>
                <a:tab pos="1816100" algn="l"/>
                <a:tab pos="2576830" algn="l"/>
                <a:tab pos="3315970" algn="l"/>
                <a:tab pos="3846195" algn="l"/>
                <a:tab pos="4358640" algn="l"/>
                <a:tab pos="5631180" algn="l"/>
                <a:tab pos="6541770" algn="l"/>
                <a:tab pos="6881495" algn="l"/>
                <a:tab pos="7487920" algn="l"/>
              </a:tabLst>
            </a:pPr>
            <a:r>
              <a:rPr sz="2700" spc="-5" dirty="0"/>
              <a:t>K</a:t>
            </a:r>
            <a:r>
              <a:rPr sz="2700" dirty="0"/>
              <a:t>ỹ	thu</a:t>
            </a:r>
            <a:r>
              <a:rPr sz="2700" spc="-15" dirty="0"/>
              <a:t>ậ</a:t>
            </a:r>
            <a:r>
              <a:rPr sz="2700" dirty="0"/>
              <a:t>t	</a:t>
            </a:r>
            <a:r>
              <a:rPr sz="2700" spc="-5" dirty="0"/>
              <a:t>dự</a:t>
            </a:r>
            <a:r>
              <a:rPr sz="2700" dirty="0"/>
              <a:t>a	trên	</a:t>
            </a:r>
            <a:r>
              <a:rPr sz="2700" spc="-5" dirty="0"/>
              <a:t>đ</a:t>
            </a:r>
            <a:r>
              <a:rPr sz="2700" dirty="0"/>
              <a:t>ồ	thị	</a:t>
            </a:r>
            <a:r>
              <a:rPr sz="2700" spc="-5" dirty="0"/>
              <a:t>n</a:t>
            </a:r>
            <a:r>
              <a:rPr sz="2700" spc="-15" dirty="0"/>
              <a:t>g</a:t>
            </a:r>
            <a:r>
              <a:rPr sz="2700" spc="-5" dirty="0"/>
              <a:t>uyê</a:t>
            </a:r>
            <a:r>
              <a:rPr sz="2700" dirty="0"/>
              <a:t>n	</a:t>
            </a:r>
            <a:r>
              <a:rPr sz="2700" spc="-5" dirty="0"/>
              <a:t>nh</a:t>
            </a:r>
            <a:r>
              <a:rPr sz="2700" spc="-20" dirty="0"/>
              <a:t>â</a:t>
            </a:r>
            <a:r>
              <a:rPr sz="2700" dirty="0"/>
              <a:t>n	–	kết	</a:t>
            </a:r>
            <a:r>
              <a:rPr sz="2700" spc="-15" dirty="0"/>
              <a:t>q</a:t>
            </a:r>
            <a:r>
              <a:rPr sz="2700" spc="-5" dirty="0"/>
              <a:t>uả  </a:t>
            </a:r>
            <a:r>
              <a:rPr sz="2700" dirty="0"/>
              <a:t>(cause-effect</a:t>
            </a:r>
            <a:r>
              <a:rPr sz="2700" spc="-25" dirty="0"/>
              <a:t> </a:t>
            </a:r>
            <a:r>
              <a:rPr sz="2700" spc="-5" dirty="0"/>
              <a:t>graghing)</a:t>
            </a:r>
            <a:endParaRPr sz="2700"/>
          </a:p>
          <a:p>
            <a:pPr marL="356235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dirty="0"/>
              <a:t>…</a:t>
            </a:r>
            <a:endParaRPr sz="2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228600"/>
            <a:ext cx="4180840" cy="1012190"/>
            <a:chOff x="112776" y="228600"/>
            <a:chExt cx="4180840" cy="1012190"/>
          </a:xfrm>
        </p:grpSpPr>
        <p:sp>
          <p:nvSpPr>
            <p:cNvPr id="3" name="object 3"/>
            <p:cNvSpPr/>
            <p:nvPr/>
          </p:nvSpPr>
          <p:spPr>
            <a:xfrm>
              <a:off x="112776" y="228600"/>
              <a:ext cx="17434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267" y="228600"/>
              <a:ext cx="1819656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9483" y="228600"/>
              <a:ext cx="1563623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348437"/>
            <a:ext cx="360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Bảng </a:t>
            </a:r>
            <a:r>
              <a:rPr b="1" dirty="0">
                <a:latin typeface="Arial"/>
                <a:cs typeface="Arial"/>
              </a:rPr>
              <a:t>quyết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định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</a:rPr>
              <a:t>35</a:t>
            </a:fld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535940" y="1349755"/>
            <a:ext cx="8074025" cy="44157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kỹ thuật </a:t>
            </a:r>
            <a:r>
              <a:rPr sz="2400" spc="-5" dirty="0">
                <a:latin typeface="Arial"/>
                <a:cs typeface="Arial"/>
              </a:rPr>
              <a:t>được áp dụng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nhiều </a:t>
            </a:r>
            <a:r>
              <a:rPr sz="2400" spc="-10" dirty="0">
                <a:latin typeface="Arial"/>
                <a:cs typeface="Arial"/>
              </a:rPr>
              <a:t>lĩnh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vực: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tích </a:t>
            </a:r>
            <a:r>
              <a:rPr sz="2400" spc="-5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trong các </a:t>
            </a:r>
            <a:r>
              <a:rPr sz="2400" spc="-5" dirty="0">
                <a:latin typeface="Arial"/>
                <a:cs typeface="Arial"/>
              </a:rPr>
              <a:t>hoạt động </a:t>
            </a:r>
            <a:r>
              <a:rPr sz="2400" spc="-10" dirty="0">
                <a:latin typeface="Arial"/>
                <a:cs typeface="Arial"/>
              </a:rPr>
              <a:t>nghiệp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vụ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Lập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Kiểm</a:t>
            </a:r>
            <a:r>
              <a:rPr sz="2400" dirty="0">
                <a:latin typeface="Arial"/>
                <a:cs typeface="Arial"/>
              </a:rPr>
              <a:t> thử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Làm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giảm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số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lượng test case không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cần thiết </a:t>
            </a: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kỹ  thuật </a:t>
            </a:r>
            <a:r>
              <a:rPr sz="2400" spc="-5" dirty="0">
                <a:latin typeface="Arial"/>
                <a:cs typeface="Arial"/>
              </a:rPr>
              <a:t>Equivalence </a:t>
            </a:r>
            <a:r>
              <a:rPr sz="2400" dirty="0">
                <a:latin typeface="Arial"/>
                <a:cs typeface="Arial"/>
              </a:rPr>
              <a:t>Class và </a:t>
            </a:r>
            <a:r>
              <a:rPr sz="2400" spc="-5" dirty="0">
                <a:latin typeface="Arial"/>
                <a:cs typeface="Arial"/>
              </a:rPr>
              <a:t>Boundary </a:t>
            </a:r>
            <a:r>
              <a:rPr sz="240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Analysis </a:t>
            </a:r>
            <a:r>
              <a:rPr sz="2400" dirty="0">
                <a:latin typeface="Arial"/>
                <a:cs typeface="Arial"/>
              </a:rPr>
              <a:t>vì  </a:t>
            </a:r>
            <a:r>
              <a:rPr sz="2400" spc="-5" dirty="0">
                <a:latin typeface="Arial"/>
                <a:cs typeface="Arial"/>
              </a:rPr>
              <a:t>nó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loại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trừ các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phép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hợp không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cần thiết </a:t>
            </a:r>
            <a:r>
              <a:rPr sz="2400" spc="-5" dirty="0">
                <a:latin typeface="Arial"/>
                <a:cs typeface="Arial"/>
              </a:rPr>
              <a:t>giữa </a:t>
            </a:r>
            <a:r>
              <a:rPr sz="2400" dirty="0">
                <a:latin typeface="Arial"/>
                <a:cs typeface="Arial"/>
              </a:rPr>
              <a:t>các 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776" y="228600"/>
            <a:ext cx="4180840" cy="1012190"/>
            <a:chOff x="112776" y="228600"/>
            <a:chExt cx="4180840" cy="1012190"/>
          </a:xfrm>
        </p:grpSpPr>
        <p:sp>
          <p:nvSpPr>
            <p:cNvPr id="3" name="object 3"/>
            <p:cNvSpPr/>
            <p:nvPr/>
          </p:nvSpPr>
          <p:spPr>
            <a:xfrm>
              <a:off x="112776" y="228600"/>
              <a:ext cx="17434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267" y="228600"/>
              <a:ext cx="1819656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9483" y="228600"/>
              <a:ext cx="1563623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348437"/>
            <a:ext cx="360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Bảng </a:t>
            </a:r>
            <a:r>
              <a:rPr b="1" dirty="0">
                <a:latin typeface="Arial"/>
                <a:cs typeface="Arial"/>
              </a:rPr>
              <a:t>quyết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định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</a:rPr>
              <a:t>36</a:t>
            </a:fld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535940" y="1356103"/>
            <a:ext cx="807212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201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Liệt </a:t>
            </a:r>
            <a:r>
              <a:rPr sz="2400" dirty="0">
                <a:latin typeface="Arial"/>
                <a:cs typeface="Arial"/>
              </a:rPr>
              <a:t>kê các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nguyên nhân (cause)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quả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(effect) </a:t>
            </a:r>
            <a:r>
              <a:rPr sz="2400" spc="-5" dirty="0">
                <a:latin typeface="Arial"/>
                <a:cs typeface="Arial"/>
              </a:rPr>
              <a:t>trong  </a:t>
            </a:r>
            <a:r>
              <a:rPr sz="2400" dirty="0">
                <a:latin typeface="Arial"/>
                <a:cs typeface="Arial"/>
              </a:rPr>
              <a:t>1 ma trận. Mỗi cột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ma trận </a:t>
            </a:r>
            <a:r>
              <a:rPr sz="2400" spc="-5" dirty="0">
                <a:latin typeface="Arial"/>
                <a:cs typeface="Arial"/>
              </a:rPr>
              <a:t>đại diện </a:t>
            </a:r>
            <a:r>
              <a:rPr sz="2400" dirty="0">
                <a:latin typeface="Arial"/>
                <a:cs typeface="Arial"/>
              </a:rPr>
              <a:t>cho 1 </a:t>
            </a:r>
            <a:r>
              <a:rPr sz="2400" spc="-5" dirty="0">
                <a:latin typeface="Arial"/>
                <a:cs typeface="Arial"/>
              </a:rPr>
              <a:t>phép </a:t>
            </a:r>
            <a:r>
              <a:rPr sz="2400" dirty="0">
                <a:latin typeface="Arial"/>
                <a:cs typeface="Arial"/>
              </a:rPr>
              <a:t>kết  </a:t>
            </a:r>
            <a:r>
              <a:rPr sz="2400" spc="-5" dirty="0">
                <a:latin typeface="Arial"/>
                <a:cs typeface="Arial"/>
              </a:rPr>
              <a:t>hợp giữa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cause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tạo </a:t>
            </a:r>
            <a:r>
              <a:rPr sz="2400" spc="-5" dirty="0">
                <a:latin typeface="Arial"/>
                <a:cs typeface="Arial"/>
              </a:rPr>
              <a:t>ra 1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effect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81199" y="2844911"/>
          <a:ext cx="5067935" cy="2680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655"/>
                <a:gridCol w="1075690"/>
                <a:gridCol w="288925"/>
                <a:gridCol w="289560"/>
                <a:gridCol w="288925"/>
                <a:gridCol w="289560"/>
                <a:gridCol w="288925"/>
                <a:gridCol w="289560"/>
                <a:gridCol w="289560"/>
                <a:gridCol w="282575"/>
              </a:tblGrid>
              <a:tr h="33955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282575">
                        <a:lnSpc>
                          <a:spcPts val="2295"/>
                        </a:lnSpc>
                      </a:pPr>
                      <a:r>
                        <a:rPr sz="2050" b="1" spc="15" dirty="0">
                          <a:latin typeface="Arial"/>
                          <a:cs typeface="Arial"/>
                        </a:rPr>
                        <a:t>Combinations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312">
                <a:tc>
                  <a:txBody>
                    <a:bodyPr/>
                    <a:lstStyle/>
                    <a:p>
                      <a:pPr marL="43815">
                        <a:lnSpc>
                          <a:spcPts val="2390"/>
                        </a:lnSpc>
                      </a:pPr>
                      <a:r>
                        <a:rPr sz="2050" b="1" dirty="0">
                          <a:latin typeface="Arial"/>
                          <a:cs typeface="Arial"/>
                        </a:rPr>
                        <a:t>Causes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90"/>
                        </a:lnSpc>
                      </a:pPr>
                      <a:r>
                        <a:rPr sz="2050" b="1" spc="10" dirty="0">
                          <a:latin typeface="Arial"/>
                          <a:cs typeface="Arial"/>
                        </a:rPr>
                        <a:t>Values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4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5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6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7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8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327313">
                <a:tc>
                  <a:txBody>
                    <a:bodyPr/>
                    <a:lstStyle/>
                    <a:p>
                      <a:pPr marL="43815">
                        <a:lnSpc>
                          <a:spcPts val="2390"/>
                        </a:lnSpc>
                      </a:pPr>
                      <a:r>
                        <a:rPr sz="2050" i="1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205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90"/>
                        </a:lnSpc>
                      </a:pPr>
                      <a:r>
                        <a:rPr sz="2050" i="1" spc="1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007">
                <a:tc>
                  <a:txBody>
                    <a:bodyPr/>
                    <a:lstStyle/>
                    <a:p>
                      <a:pPr marL="43815">
                        <a:lnSpc>
                          <a:spcPts val="2390"/>
                        </a:lnSpc>
                      </a:pPr>
                      <a:r>
                        <a:rPr sz="2050" i="1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205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90"/>
                        </a:lnSpc>
                      </a:pPr>
                      <a:r>
                        <a:rPr sz="2050" i="1" spc="1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5815">
                <a:tc>
                  <a:txBody>
                    <a:bodyPr/>
                    <a:lstStyle/>
                    <a:p>
                      <a:pPr marL="43815">
                        <a:lnSpc>
                          <a:spcPts val="2340"/>
                        </a:lnSpc>
                      </a:pPr>
                      <a:r>
                        <a:rPr sz="2050" i="1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205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340"/>
                        </a:lnSpc>
                      </a:pPr>
                      <a:r>
                        <a:rPr sz="2050" i="1" spc="15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4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N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marL="43815">
                        <a:lnSpc>
                          <a:spcPts val="2340"/>
                        </a:lnSpc>
                      </a:pPr>
                      <a:r>
                        <a:rPr sz="2050" b="1" spc="5" dirty="0">
                          <a:latin typeface="Arial"/>
                          <a:cs typeface="Arial"/>
                        </a:rPr>
                        <a:t>Effects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619">
                <a:tc>
                  <a:txBody>
                    <a:bodyPr/>
                    <a:lstStyle/>
                    <a:p>
                      <a:pPr marL="43815">
                        <a:lnSpc>
                          <a:spcPts val="2390"/>
                        </a:lnSpc>
                      </a:pPr>
                      <a:r>
                        <a:rPr sz="2050" i="1" spc="10" dirty="0">
                          <a:latin typeface="Arial"/>
                          <a:cs typeface="Arial"/>
                        </a:rPr>
                        <a:t>Effect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551">
                <a:tc>
                  <a:txBody>
                    <a:bodyPr/>
                    <a:lstStyle/>
                    <a:p>
                      <a:pPr marL="43815">
                        <a:lnSpc>
                          <a:spcPts val="2335"/>
                        </a:lnSpc>
                      </a:pPr>
                      <a:r>
                        <a:rPr sz="2050" i="1" spc="10" dirty="0">
                          <a:latin typeface="Arial"/>
                          <a:cs typeface="Arial"/>
                        </a:rPr>
                        <a:t>Effect</a:t>
                      </a:r>
                      <a:r>
                        <a:rPr sz="205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15" dirty="0">
                          <a:latin typeface="Arial"/>
                          <a:cs typeface="Arial"/>
                        </a:rPr>
                        <a:t>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35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335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X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55673" y="5664200"/>
            <a:ext cx="4926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Cause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Condition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940435" algn="l"/>
              </a:tabLst>
            </a:pPr>
            <a:r>
              <a:rPr sz="2400" spc="-10" dirty="0">
                <a:latin typeface="Arial"/>
                <a:cs typeface="Arial"/>
              </a:rPr>
              <a:t>Effect	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Actions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Expected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16812"/>
            <a:ext cx="8074659" cy="438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100455" algn="l"/>
                <a:tab pos="1654175" algn="l"/>
                <a:tab pos="2227580" algn="l"/>
                <a:tab pos="2780665" algn="l"/>
                <a:tab pos="3505835" algn="l"/>
                <a:tab pos="4819650" algn="l"/>
                <a:tab pos="5774055" algn="l"/>
                <a:tab pos="7278370" algn="l"/>
              </a:tabLst>
            </a:pPr>
            <a:r>
              <a:rPr sz="2700" spc="-5" dirty="0">
                <a:latin typeface="Arial"/>
                <a:cs typeface="Arial"/>
              </a:rPr>
              <a:t>Liệ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ê	tất	</a:t>
            </a:r>
            <a:r>
              <a:rPr sz="2700" spc="5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ả	các	</a:t>
            </a:r>
            <a:r>
              <a:rPr sz="2700" spc="-5" dirty="0">
                <a:latin typeface="Arial"/>
                <a:cs typeface="Arial"/>
              </a:rPr>
              <a:t>ng</a:t>
            </a:r>
            <a:r>
              <a:rPr sz="2700" spc="-20" dirty="0">
                <a:latin typeface="Arial"/>
                <a:cs typeface="Arial"/>
              </a:rPr>
              <a:t>u</a:t>
            </a:r>
            <a:r>
              <a:rPr sz="2700" dirty="0">
                <a:latin typeface="Arial"/>
                <a:cs typeface="Arial"/>
              </a:rPr>
              <a:t>yên	</a:t>
            </a:r>
            <a:r>
              <a:rPr sz="2700" spc="-5" dirty="0">
                <a:latin typeface="Arial"/>
                <a:cs typeface="Arial"/>
              </a:rPr>
              <a:t>nhâ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15" dirty="0">
                <a:latin typeface="Arial"/>
                <a:cs typeface="Arial"/>
              </a:rPr>
              <a:t>(</a:t>
            </a:r>
            <a:r>
              <a:rPr sz="2700" spc="-5" dirty="0">
                <a:latin typeface="Arial"/>
                <a:cs typeface="Arial"/>
              </a:rPr>
              <a:t>ca</a:t>
            </a:r>
            <a:r>
              <a:rPr sz="2700" spc="-15" dirty="0">
                <a:latin typeface="Arial"/>
                <a:cs typeface="Arial"/>
              </a:rPr>
              <a:t>u</a:t>
            </a:r>
            <a:r>
              <a:rPr sz="2700" spc="-5" dirty="0">
                <a:latin typeface="Arial"/>
                <a:cs typeface="Arial"/>
              </a:rPr>
              <a:t>se</a:t>
            </a:r>
            <a:r>
              <a:rPr sz="2700" dirty="0">
                <a:latin typeface="Arial"/>
                <a:cs typeface="Arial"/>
              </a:rPr>
              <a:t>s)	tro</a:t>
            </a:r>
            <a:r>
              <a:rPr sz="2700" spc="-10" dirty="0">
                <a:latin typeface="Arial"/>
                <a:cs typeface="Arial"/>
              </a:rPr>
              <a:t>n</a:t>
            </a:r>
            <a:r>
              <a:rPr sz="2700" spc="-5" dirty="0">
                <a:latin typeface="Arial"/>
                <a:cs typeface="Arial"/>
              </a:rPr>
              <a:t>g  bảng quyết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Tính tổng số </a:t>
            </a:r>
            <a:r>
              <a:rPr sz="2700" spc="-5" dirty="0">
                <a:latin typeface="Arial"/>
                <a:cs typeface="Arial"/>
              </a:rPr>
              <a:t>lượng </a:t>
            </a:r>
            <a:r>
              <a:rPr sz="2700" dirty="0">
                <a:latin typeface="Arial"/>
                <a:cs typeface="Arial"/>
              </a:rPr>
              <a:t>kết </a:t>
            </a:r>
            <a:r>
              <a:rPr sz="2700" spc="-5" dirty="0">
                <a:latin typeface="Arial"/>
                <a:cs typeface="Arial"/>
              </a:rPr>
              <a:t>hợp giữa </a:t>
            </a:r>
            <a:r>
              <a:rPr sz="2700" dirty="0">
                <a:latin typeface="Arial"/>
                <a:cs typeface="Arial"/>
              </a:rPr>
              <a:t>các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cause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Điền </a:t>
            </a:r>
            <a:r>
              <a:rPr sz="2700" dirty="0">
                <a:latin typeface="Arial"/>
                <a:cs typeface="Arial"/>
              </a:rPr>
              <a:t>vào các cột với tất cả các kết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có thể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có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Rút bớt </a:t>
            </a:r>
            <a:r>
              <a:rPr sz="2700" dirty="0">
                <a:latin typeface="Arial"/>
                <a:cs typeface="Arial"/>
              </a:rPr>
              <a:t>số </a:t>
            </a:r>
            <a:r>
              <a:rPr sz="2700" spc="-5" dirty="0">
                <a:latin typeface="Arial"/>
                <a:cs typeface="Arial"/>
              </a:rPr>
              <a:t>lượng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phép </a:t>
            </a:r>
            <a:r>
              <a:rPr sz="2700" dirty="0">
                <a:latin typeface="Arial"/>
                <a:cs typeface="Arial"/>
              </a:rPr>
              <a:t>kết </a:t>
            </a:r>
            <a:r>
              <a:rPr sz="2700" spc="-5" dirty="0">
                <a:latin typeface="Arial"/>
                <a:cs typeface="Arial"/>
              </a:rPr>
              <a:t>hợp dư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thừa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  <a:tab pos="1298575" algn="l"/>
                <a:tab pos="1862455" algn="l"/>
                <a:tab pos="2560955" algn="l"/>
                <a:tab pos="3484879" algn="l"/>
                <a:tab pos="4106545" algn="l"/>
                <a:tab pos="4874895" algn="l"/>
                <a:tab pos="5400675" algn="l"/>
                <a:tab pos="6135370" algn="l"/>
                <a:tab pos="6868795" algn="l"/>
                <a:tab pos="7508875" algn="l"/>
              </a:tabLst>
            </a:pPr>
            <a:r>
              <a:rPr sz="2700" dirty="0">
                <a:latin typeface="Arial"/>
                <a:cs typeface="Arial"/>
              </a:rPr>
              <a:t>Kiểm	tra	các	</a:t>
            </a:r>
            <a:r>
              <a:rPr sz="2700" spc="-5" dirty="0">
                <a:latin typeface="Arial"/>
                <a:cs typeface="Arial"/>
              </a:rPr>
              <a:t>phé</a:t>
            </a:r>
            <a:r>
              <a:rPr sz="2700" dirty="0">
                <a:latin typeface="Arial"/>
                <a:cs typeface="Arial"/>
              </a:rPr>
              <a:t>p	kết	</a:t>
            </a:r>
            <a:r>
              <a:rPr sz="2700" spc="-5" dirty="0">
                <a:latin typeface="Arial"/>
                <a:cs typeface="Arial"/>
              </a:rPr>
              <a:t>hợ</a:t>
            </a:r>
            <a:r>
              <a:rPr sz="2700" dirty="0">
                <a:latin typeface="Arial"/>
                <a:cs typeface="Arial"/>
              </a:rPr>
              <a:t>p	</a:t>
            </a:r>
            <a:r>
              <a:rPr sz="2700" spc="5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ó	</a:t>
            </a:r>
            <a:r>
              <a:rPr sz="2700" spc="-10" dirty="0">
                <a:latin typeface="Arial"/>
                <a:cs typeface="Arial"/>
              </a:rPr>
              <a:t>ba</a:t>
            </a:r>
            <a:r>
              <a:rPr sz="2700" spc="-5" dirty="0">
                <a:latin typeface="Arial"/>
                <a:cs typeface="Arial"/>
              </a:rPr>
              <a:t>o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5" dirty="0">
                <a:latin typeface="Arial"/>
                <a:cs typeface="Arial"/>
              </a:rPr>
              <a:t>p</a:t>
            </a:r>
            <a:r>
              <a:rPr sz="2700" spc="-5" dirty="0">
                <a:latin typeface="Arial"/>
                <a:cs typeface="Arial"/>
              </a:rPr>
              <a:t>h</a:t>
            </a:r>
            <a:r>
              <a:rPr sz="2700" dirty="0">
                <a:latin typeface="Arial"/>
                <a:cs typeface="Arial"/>
              </a:rPr>
              <a:t>ủ	</a:t>
            </a:r>
            <a:r>
              <a:rPr sz="2700" spc="-5" dirty="0">
                <a:latin typeface="Arial"/>
                <a:cs typeface="Arial"/>
              </a:rPr>
              <a:t>hế</a:t>
            </a:r>
            <a:r>
              <a:rPr sz="2700" dirty="0">
                <a:latin typeface="Arial"/>
                <a:cs typeface="Arial"/>
              </a:rPr>
              <a:t>t	mọi  trường </a:t>
            </a:r>
            <a:r>
              <a:rPr sz="2700" spc="-5" dirty="0">
                <a:latin typeface="Arial"/>
                <a:cs typeface="Arial"/>
              </a:rPr>
              <a:t>hợp hay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không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Bổ </a:t>
            </a:r>
            <a:r>
              <a:rPr sz="2700" dirty="0">
                <a:latin typeface="Arial"/>
                <a:cs typeface="Arial"/>
              </a:rPr>
              <a:t>sung kết </a:t>
            </a:r>
            <a:r>
              <a:rPr sz="2700" spc="-5" dirty="0">
                <a:latin typeface="Arial"/>
                <a:cs typeface="Arial"/>
              </a:rPr>
              <a:t>quả </a:t>
            </a:r>
            <a:r>
              <a:rPr sz="2700" dirty="0">
                <a:latin typeface="Arial"/>
                <a:cs typeface="Arial"/>
              </a:rPr>
              <a:t>(effects) vào </a:t>
            </a:r>
            <a:r>
              <a:rPr sz="2700" spc="-5" dirty="0">
                <a:latin typeface="Arial"/>
                <a:cs typeface="Arial"/>
              </a:rPr>
              <a:t>bảng quyết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72795"/>
            <a:ext cx="7534909" cy="902335"/>
            <a:chOff x="0" y="272795"/>
            <a:chExt cx="7534909" cy="902335"/>
          </a:xfrm>
        </p:grpSpPr>
        <p:sp>
          <p:nvSpPr>
            <p:cNvPr id="4" name="object 4"/>
            <p:cNvSpPr/>
            <p:nvPr/>
          </p:nvSpPr>
          <p:spPr>
            <a:xfrm>
              <a:off x="0" y="272795"/>
              <a:ext cx="1272540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344" y="272795"/>
              <a:ext cx="1594104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251" y="272795"/>
              <a:ext cx="101041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02992" y="272795"/>
              <a:ext cx="1146047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22320" y="272795"/>
              <a:ext cx="920496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0667" y="272795"/>
              <a:ext cx="1552956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6903" y="272795"/>
              <a:ext cx="1620011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40196" y="272795"/>
              <a:ext cx="1394459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1140" y="378917"/>
            <a:ext cx="7033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</a:t>
            </a:r>
            <a:r>
              <a:rPr sz="3200" b="1" dirty="0">
                <a:latin typeface="Arial"/>
                <a:cs typeface="Arial"/>
              </a:rPr>
              <a:t>bước </a:t>
            </a:r>
            <a:r>
              <a:rPr sz="3200" b="1" spc="-5" dirty="0">
                <a:latin typeface="Arial"/>
                <a:cs typeface="Arial"/>
              </a:rPr>
              <a:t>để </a:t>
            </a:r>
            <a:r>
              <a:rPr sz="3200" b="1" dirty="0">
                <a:latin typeface="Arial"/>
                <a:cs typeface="Arial"/>
              </a:rPr>
              <a:t>tạo ra Bảng </a:t>
            </a:r>
            <a:r>
              <a:rPr sz="3200" b="1" spc="-5" dirty="0">
                <a:latin typeface="Arial"/>
                <a:cs typeface="Arial"/>
              </a:rPr>
              <a:t>quyết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định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</a:rPr>
              <a:t>37</a:t>
            </a:fld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52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err="1" smtClean="0">
                <a:latin typeface="Arial"/>
                <a:cs typeface="Arial"/>
              </a:rPr>
              <a:t>Ví</a:t>
            </a:r>
            <a:r>
              <a:rPr lang="en-US" b="1" spc="-5" dirty="0" smtClean="0">
                <a:latin typeface="Arial"/>
                <a:cs typeface="Arial"/>
              </a:rPr>
              <a:t> </a:t>
            </a:r>
            <a:r>
              <a:rPr lang="en-US" b="1" spc="-5" dirty="0" err="1" smtClean="0">
                <a:latin typeface="Arial"/>
                <a:cs typeface="Arial"/>
              </a:rPr>
              <a:t>dụ</a:t>
            </a:r>
            <a:endParaRPr b="1" spc="-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95" y="1828800"/>
            <a:ext cx="8101330" cy="36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8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52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b="1" spc="-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76450"/>
            <a:ext cx="81248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6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47386"/>
            <a:ext cx="8072120" cy="280924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580"/>
              </a:spcBef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Structural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Testing (White Box</a:t>
            </a:r>
            <a:r>
              <a:rPr sz="3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Testing):</a:t>
            </a:r>
            <a:endParaRPr sz="3000">
              <a:latin typeface="Arial"/>
              <a:cs typeface="Arial"/>
            </a:endParaRPr>
          </a:p>
          <a:p>
            <a:pPr marL="756285" marR="5080" indent="-287020" algn="just">
              <a:lnSpc>
                <a:spcPct val="120000"/>
              </a:lnSpc>
              <a:spcBef>
                <a:spcPts val="705"/>
              </a:spcBef>
            </a:pPr>
            <a:r>
              <a:rPr sz="2800" spc="-5" dirty="0">
                <a:latin typeface="Arial"/>
                <a:cs typeface="Arial"/>
              </a:rPr>
              <a:t>– Test dựa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cấu </a:t>
            </a:r>
            <a:r>
              <a:rPr sz="2800" dirty="0">
                <a:latin typeface="Arial"/>
                <a:cs typeface="Arial"/>
              </a:rPr>
              <a:t>trúc </a:t>
            </a:r>
            <a:r>
              <a:rPr sz="2800" spc="-5" dirty="0">
                <a:latin typeface="Arial"/>
                <a:cs typeface="Arial"/>
              </a:rPr>
              <a:t>còn được gọi là </a:t>
            </a:r>
            <a:r>
              <a:rPr sz="2800" dirty="0">
                <a:latin typeface="Arial"/>
                <a:cs typeface="Arial"/>
              </a:rPr>
              <a:t>white-  box hay glass-box </a:t>
            </a:r>
            <a:r>
              <a:rPr sz="2800" spc="-10" dirty="0">
                <a:latin typeface="Arial"/>
                <a:cs typeface="Arial"/>
              </a:rPr>
              <a:t>bởi </a:t>
            </a:r>
            <a:r>
              <a:rPr sz="2800" dirty="0">
                <a:latin typeface="Arial"/>
                <a:cs typeface="Arial"/>
              </a:rPr>
              <a:t>vì nó đòi hỏi sự </a:t>
            </a:r>
            <a:r>
              <a:rPr sz="2800" spc="-5" dirty="0">
                <a:latin typeface="Arial"/>
                <a:cs typeface="Arial"/>
              </a:rPr>
              <a:t>hiểu  biết </a:t>
            </a:r>
            <a:r>
              <a:rPr sz="2800" dirty="0">
                <a:latin typeface="Arial"/>
                <a:cs typeface="Arial"/>
              </a:rPr>
              <a:t>về cấu trúc của phần </a:t>
            </a:r>
            <a:r>
              <a:rPr sz="2800" spc="-5" dirty="0">
                <a:latin typeface="Arial"/>
                <a:cs typeface="Arial"/>
              </a:rPr>
              <a:t>mềm, </a:t>
            </a:r>
            <a:r>
              <a:rPr sz="2800" dirty="0">
                <a:latin typeface="Arial"/>
                <a:cs typeface="Arial"/>
              </a:rPr>
              <a:t>nghĩa </a:t>
            </a:r>
            <a:r>
              <a:rPr sz="2800" spc="-5" dirty="0">
                <a:latin typeface="Arial"/>
                <a:cs typeface="Arial"/>
              </a:rPr>
              <a:t>là </a:t>
            </a:r>
            <a:r>
              <a:rPr sz="2800" dirty="0">
                <a:latin typeface="Arial"/>
                <a:cs typeface="Arial"/>
              </a:rPr>
              <a:t>phần  </a:t>
            </a:r>
            <a:r>
              <a:rPr sz="2800" spc="-5" dirty="0">
                <a:latin typeface="Arial"/>
                <a:cs typeface="Arial"/>
              </a:rPr>
              <a:t>mềm </a:t>
            </a:r>
            <a:r>
              <a:rPr sz="2800" dirty="0">
                <a:latin typeface="Arial"/>
                <a:cs typeface="Arial"/>
              </a:rPr>
              <a:t>hoạt động như </a:t>
            </a:r>
            <a:r>
              <a:rPr sz="2800" spc="-5" dirty="0">
                <a:latin typeface="Arial"/>
                <a:cs typeface="Arial"/>
              </a:rPr>
              <a:t>thế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nào.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28600"/>
            <a:ext cx="7265034" cy="1012190"/>
            <a:chOff x="0" y="228600"/>
            <a:chExt cx="7265034" cy="1012190"/>
          </a:xfrm>
        </p:grpSpPr>
        <p:sp>
          <p:nvSpPr>
            <p:cNvPr id="4" name="object 4"/>
            <p:cNvSpPr/>
            <p:nvPr/>
          </p:nvSpPr>
          <p:spPr>
            <a:xfrm>
              <a:off x="0" y="228600"/>
              <a:ext cx="14005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5067" y="228600"/>
              <a:ext cx="2371344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7020" y="228600"/>
              <a:ext cx="1691639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6220" y="228600"/>
              <a:ext cx="1642872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5127" y="228600"/>
              <a:ext cx="1362455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5144" y="228600"/>
              <a:ext cx="752855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7544" y="228600"/>
              <a:ext cx="854963" cy="1011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12052" y="228600"/>
              <a:ext cx="752855" cy="10119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1140" y="348437"/>
            <a:ext cx="673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Các phương </a:t>
            </a:r>
            <a:r>
              <a:rPr b="1" dirty="0">
                <a:latin typeface="Arial"/>
                <a:cs typeface="Arial"/>
              </a:rPr>
              <a:t>pháp </a:t>
            </a:r>
            <a:r>
              <a:rPr b="1" spc="-5" dirty="0">
                <a:latin typeface="Arial"/>
                <a:cs typeface="Arial"/>
              </a:rPr>
              <a:t>kiểm </a:t>
            </a:r>
            <a:r>
              <a:rPr b="1" dirty="0">
                <a:latin typeface="Arial"/>
                <a:cs typeface="Arial"/>
              </a:rPr>
              <a:t>thử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(2)</a:t>
            </a:r>
          </a:p>
        </p:txBody>
      </p:sp>
      <p:sp>
        <p:nvSpPr>
          <p:cNvPr id="13" name="object 13"/>
          <p:cNvSpPr/>
          <p:nvPr/>
        </p:nvSpPr>
        <p:spPr>
          <a:xfrm>
            <a:off x="3200400" y="3549650"/>
            <a:ext cx="3276600" cy="29273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05190" y="6368109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52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Ví dụ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lang="en-US" b="1" spc="-5" dirty="0"/>
              <a:t>2</a:t>
            </a:r>
            <a:endParaRPr b="1" spc="-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56880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8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Công </a:t>
            </a:r>
            <a:r>
              <a:rPr sz="3000" dirty="0">
                <a:latin typeface="Arial"/>
                <a:cs typeface="Arial"/>
              </a:rPr>
              <a:t>ty </a:t>
            </a:r>
            <a:r>
              <a:rPr sz="3000" spc="-5" dirty="0">
                <a:latin typeface="Arial"/>
                <a:cs typeface="Arial"/>
              </a:rPr>
              <a:t>Honda trao học bổng </a:t>
            </a:r>
            <a:r>
              <a:rPr sz="3000" dirty="0">
                <a:latin typeface="Arial"/>
                <a:cs typeface="Arial"/>
              </a:rPr>
              <a:t>cho </a:t>
            </a:r>
            <a:r>
              <a:rPr sz="3000" spc="-5" dirty="0">
                <a:latin typeface="Arial"/>
                <a:cs typeface="Arial"/>
              </a:rPr>
              <a:t>những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bạn  sinh </a:t>
            </a:r>
            <a:r>
              <a:rPr sz="3000" dirty="0">
                <a:latin typeface="Arial"/>
                <a:cs typeface="Arial"/>
              </a:rPr>
              <a:t>viên thỏa </a:t>
            </a:r>
            <a:r>
              <a:rPr sz="3000" spc="-5" dirty="0">
                <a:latin typeface="Arial"/>
                <a:cs typeface="Arial"/>
              </a:rPr>
              <a:t>mãn </a:t>
            </a:r>
            <a:r>
              <a:rPr sz="3000" dirty="0">
                <a:latin typeface="Arial"/>
                <a:cs typeface="Arial"/>
              </a:rPr>
              <a:t>ít </a:t>
            </a:r>
            <a:r>
              <a:rPr sz="3000" spc="-5" dirty="0">
                <a:latin typeface="Arial"/>
                <a:cs typeface="Arial"/>
              </a:rPr>
              <a:t>nhất 1 trong 2 điều </a:t>
            </a:r>
            <a:r>
              <a:rPr sz="3000" dirty="0">
                <a:latin typeface="Arial"/>
                <a:cs typeface="Arial"/>
              </a:rPr>
              <a:t>kiện  sau: </a:t>
            </a:r>
            <a:r>
              <a:rPr sz="3000" spc="-5" dirty="0">
                <a:latin typeface="Arial"/>
                <a:cs typeface="Arial"/>
              </a:rPr>
              <a:t>Là </a:t>
            </a:r>
            <a:r>
              <a:rPr sz="3000" dirty="0">
                <a:latin typeface="Arial"/>
                <a:cs typeface="Arial"/>
              </a:rPr>
              <a:t>sinh viên </a:t>
            </a:r>
            <a:r>
              <a:rPr sz="3000" spc="-5" dirty="0">
                <a:latin typeface="Arial"/>
                <a:cs typeface="Arial"/>
              </a:rPr>
              <a:t>giỏi </a:t>
            </a:r>
            <a:r>
              <a:rPr sz="3000" dirty="0">
                <a:latin typeface="Arial"/>
                <a:cs typeface="Arial"/>
              </a:rPr>
              <a:t>, </a:t>
            </a:r>
            <a:r>
              <a:rPr sz="3000" spc="-5" dirty="0">
                <a:latin typeface="Arial"/>
                <a:cs typeface="Arial"/>
              </a:rPr>
              <a:t>là </a:t>
            </a:r>
            <a:r>
              <a:rPr sz="3000" dirty="0">
                <a:latin typeface="Arial"/>
                <a:cs typeface="Arial"/>
              </a:rPr>
              <a:t>cán </a:t>
            </a:r>
            <a:r>
              <a:rPr sz="3000" spc="-5" dirty="0">
                <a:latin typeface="Arial"/>
                <a:cs typeface="Arial"/>
              </a:rPr>
              <a:t>bộ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lớp.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Nếu </a:t>
            </a:r>
            <a:r>
              <a:rPr sz="3000" dirty="0">
                <a:latin typeface="Arial"/>
                <a:cs typeface="Arial"/>
              </a:rPr>
              <a:t>thỏa </a:t>
            </a:r>
            <a:r>
              <a:rPr sz="3000" spc="-5" dirty="0">
                <a:latin typeface="Arial"/>
                <a:cs typeface="Arial"/>
              </a:rPr>
              <a:t>mãn </a:t>
            </a:r>
            <a:r>
              <a:rPr sz="3000" dirty="0">
                <a:latin typeface="Arial"/>
                <a:cs typeface="Arial"/>
              </a:rPr>
              <a:t>cả </a:t>
            </a:r>
            <a:r>
              <a:rPr sz="3000" spc="-5" dirty="0">
                <a:latin typeface="Arial"/>
                <a:cs typeface="Arial"/>
              </a:rPr>
              <a:t>2 điều </a:t>
            </a:r>
            <a:r>
              <a:rPr sz="3000" dirty="0">
                <a:latin typeface="Arial"/>
                <a:cs typeface="Arial"/>
              </a:rPr>
              <a:t>kiện sẽ </a:t>
            </a:r>
            <a:r>
              <a:rPr sz="3000" spc="-5" dirty="0">
                <a:latin typeface="Arial"/>
                <a:cs typeface="Arial"/>
              </a:rPr>
              <a:t>được học  bổng 600$, nếu </a:t>
            </a:r>
            <a:r>
              <a:rPr sz="3000" dirty="0">
                <a:latin typeface="Arial"/>
                <a:cs typeface="Arial"/>
              </a:rPr>
              <a:t>thỏa </a:t>
            </a:r>
            <a:r>
              <a:rPr sz="3000" spc="-5" dirty="0">
                <a:latin typeface="Arial"/>
                <a:cs typeface="Arial"/>
              </a:rPr>
              <a:t>mãn là </a:t>
            </a:r>
            <a:r>
              <a:rPr sz="3000" dirty="0">
                <a:latin typeface="Arial"/>
                <a:cs typeface="Arial"/>
              </a:rPr>
              <a:t>sinh viên </a:t>
            </a:r>
            <a:r>
              <a:rPr sz="3000" spc="-5" dirty="0">
                <a:latin typeface="Arial"/>
                <a:cs typeface="Arial"/>
              </a:rPr>
              <a:t>giỏi  được học bổng 400$, nếu là </a:t>
            </a:r>
            <a:r>
              <a:rPr sz="3000" dirty="0">
                <a:latin typeface="Arial"/>
                <a:cs typeface="Arial"/>
              </a:rPr>
              <a:t>cán </a:t>
            </a:r>
            <a:r>
              <a:rPr sz="3000" spc="-5" dirty="0">
                <a:latin typeface="Arial"/>
                <a:cs typeface="Arial"/>
              </a:rPr>
              <a:t>bộ lớp được  học bổng là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300$.</a:t>
            </a:r>
            <a:endParaRPr sz="3000">
              <a:latin typeface="Arial"/>
              <a:cs typeface="Arial"/>
            </a:endParaRPr>
          </a:p>
          <a:p>
            <a:pPr marL="355600" marR="61594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Lập bảng hỗ trợ quyết định để </a:t>
            </a:r>
            <a:r>
              <a:rPr sz="3000" dirty="0">
                <a:latin typeface="Arial"/>
                <a:cs typeface="Arial"/>
              </a:rPr>
              <a:t>thiết kế các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  kiểm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24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VD1: Bảng </a:t>
            </a:r>
            <a:r>
              <a:rPr b="1" dirty="0">
                <a:latin typeface="Arial"/>
                <a:cs typeface="Arial"/>
              </a:rPr>
              <a:t>hỗ </a:t>
            </a:r>
            <a:r>
              <a:rPr b="1" spc="-5" dirty="0">
                <a:latin typeface="Arial"/>
                <a:cs typeface="Arial"/>
              </a:rPr>
              <a:t>trợ </a:t>
            </a:r>
            <a:r>
              <a:rPr b="1" dirty="0">
                <a:latin typeface="Arial"/>
                <a:cs typeface="Arial"/>
              </a:rPr>
              <a:t>quyết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định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17650"/>
          <a:ext cx="853439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85"/>
                <a:gridCol w="2228215"/>
                <a:gridCol w="1143000"/>
                <a:gridCol w="1103629"/>
                <a:gridCol w="1124584"/>
                <a:gridCol w="142938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Điều</a:t>
                      </a:r>
                      <a:r>
                        <a:rPr sz="2000" b="1" spc="-35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kiện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</a:t>
                      </a:r>
                      <a:r>
                        <a:rPr sz="2000" b="1" spc="-15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</a:t>
                      </a:r>
                      <a:r>
                        <a:rPr sz="2000" b="1" spc="-13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lớp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học sinh</a:t>
                      </a:r>
                      <a:r>
                        <a:rPr sz="2000" b="1" spc="-6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125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Hành</a:t>
                      </a:r>
                      <a:r>
                        <a:rPr sz="2000" b="1" spc="200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D2E6F0"/>
                          </a:solidFill>
                          <a:latin typeface="Arial"/>
                          <a:cs typeface="Arial"/>
                        </a:rPr>
                        <a:t>động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Học</a:t>
                      </a:r>
                      <a:r>
                        <a:rPr sz="2000" b="1" spc="-2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bổng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600$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300$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400$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34618" y="3683889"/>
            <a:ext cx="2245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Các ca </a:t>
            </a:r>
            <a:r>
              <a:rPr sz="2400" spc="-5" dirty="0" err="1">
                <a:solidFill>
                  <a:srgbClr val="333333"/>
                </a:solidFill>
                <a:latin typeface="Arial"/>
                <a:cs typeface="Arial"/>
              </a:rPr>
              <a:t>kiểm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 err="1" smtClean="0">
                <a:solidFill>
                  <a:srgbClr val="333333"/>
                </a:solidFill>
                <a:latin typeface="Arial"/>
                <a:cs typeface="Arial"/>
              </a:rPr>
              <a:t>th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cs typeface="Arial"/>
              </a:rPr>
              <a:t>ử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4685" y="4325365"/>
          <a:ext cx="7628890" cy="1752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890"/>
                <a:gridCol w="4419600"/>
                <a:gridCol w="2438400"/>
              </a:tblGrid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mong</a:t>
                      </a:r>
                      <a:r>
                        <a:rPr sz="20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lớp,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sv</a:t>
                      </a:r>
                      <a:r>
                        <a:rPr sz="2000" b="1" spc="-6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600$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Là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lớp, ko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fai là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sv</a:t>
                      </a:r>
                      <a:r>
                        <a:rPr sz="2000" b="1" spc="-9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300$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3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Ko phải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 lớp, là sv</a:t>
                      </a:r>
                      <a:r>
                        <a:rPr sz="2000" b="1" spc="-114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400$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Ko phải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cán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bộ lớp,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ko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phải </a:t>
                      </a:r>
                      <a:r>
                        <a:rPr sz="2000" b="1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sv</a:t>
                      </a:r>
                      <a:r>
                        <a:rPr sz="2000" b="1" spc="-11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giỏi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04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VD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4055"/>
            <a:ext cx="7968615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2729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Chương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quản lý </a:t>
            </a:r>
            <a:r>
              <a:rPr sz="2400" dirty="0">
                <a:latin typeface="Arial"/>
                <a:cs typeface="Arial"/>
              </a:rPr>
              <a:t>tiền vé và số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mũ </a:t>
            </a:r>
            <a:r>
              <a:rPr sz="2400" spc="-5" dirty="0">
                <a:latin typeface="Arial"/>
                <a:cs typeface="Arial"/>
              </a:rPr>
              <a:t>phát cho  </a:t>
            </a:r>
            <a:r>
              <a:rPr sz="2400" dirty="0">
                <a:latin typeface="Arial"/>
                <a:cs typeface="Arial"/>
              </a:rPr>
              <a:t>khách </a:t>
            </a:r>
            <a:r>
              <a:rPr sz="2400" spc="-5" dirty="0">
                <a:latin typeface="Arial"/>
                <a:cs typeface="Arial"/>
              </a:rPr>
              <a:t>hàng </a:t>
            </a:r>
            <a:r>
              <a:rPr sz="2400" dirty="0">
                <a:latin typeface="Arial"/>
                <a:cs typeface="Arial"/>
              </a:rPr>
              <a:t>vào thăm </a:t>
            </a:r>
            <a:r>
              <a:rPr sz="2400" spc="-5" dirty="0">
                <a:latin typeface="Arial"/>
                <a:cs typeface="Arial"/>
              </a:rPr>
              <a:t>quan bảo tàng được </a:t>
            </a:r>
            <a:r>
              <a:rPr sz="2400" dirty="0">
                <a:latin typeface="Arial"/>
                <a:cs typeface="Arial"/>
              </a:rPr>
              <a:t>mô tả </a:t>
            </a:r>
            <a:r>
              <a:rPr sz="2400" spc="-5" dirty="0">
                <a:latin typeface="Arial"/>
                <a:cs typeface="Arial"/>
              </a:rPr>
              <a:t>như  sau: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Vé </a:t>
            </a:r>
            <a:r>
              <a:rPr sz="2400" spc="-5" dirty="0">
                <a:latin typeface="Arial"/>
                <a:cs typeface="Arial"/>
              </a:rPr>
              <a:t>bán </a:t>
            </a:r>
            <a:r>
              <a:rPr sz="2400" dirty="0">
                <a:latin typeface="Arial"/>
                <a:cs typeface="Arial"/>
              </a:rPr>
              <a:t>có các </a:t>
            </a:r>
            <a:r>
              <a:rPr sz="2400" spc="-5" dirty="0">
                <a:latin typeface="Arial"/>
                <a:cs typeface="Arial"/>
              </a:rPr>
              <a:t>mức sau: đối </a:t>
            </a:r>
            <a:r>
              <a:rPr sz="2400" dirty="0">
                <a:latin typeface="Arial"/>
                <a:cs typeface="Arial"/>
              </a:rPr>
              <a:t>với trẻ </a:t>
            </a:r>
            <a:r>
              <a:rPr sz="2400" spc="-5" dirty="0">
                <a:latin typeface="Arial"/>
                <a:cs typeface="Arial"/>
              </a:rPr>
              <a:t>em dưới 5 </a:t>
            </a:r>
            <a:r>
              <a:rPr sz="2400" dirty="0">
                <a:latin typeface="Arial"/>
                <a:cs typeface="Arial"/>
              </a:rPr>
              <a:t>tuổi </a:t>
            </a:r>
            <a:r>
              <a:rPr sz="2400" spc="-5" dirty="0">
                <a:latin typeface="Arial"/>
                <a:cs typeface="Arial"/>
              </a:rPr>
              <a:t>được  </a:t>
            </a:r>
            <a:r>
              <a:rPr sz="2400" dirty="0">
                <a:latin typeface="Arial"/>
                <a:cs typeface="Arial"/>
              </a:rPr>
              <a:t>miễn </a:t>
            </a:r>
            <a:r>
              <a:rPr sz="2400" spc="-5" dirty="0">
                <a:latin typeface="Arial"/>
                <a:cs typeface="Arial"/>
              </a:rPr>
              <a:t>phí, đối </a:t>
            </a:r>
            <a:r>
              <a:rPr sz="2400" dirty="0">
                <a:latin typeface="Arial"/>
                <a:cs typeface="Arial"/>
              </a:rPr>
              <a:t>tượng từ </a:t>
            </a:r>
            <a:r>
              <a:rPr sz="2400" spc="-5" dirty="0">
                <a:latin typeface="Arial"/>
                <a:cs typeface="Arial"/>
              </a:rPr>
              <a:t>5 </a:t>
            </a:r>
            <a:r>
              <a:rPr sz="2400" dirty="0">
                <a:latin typeface="Arial"/>
                <a:cs typeface="Arial"/>
              </a:rPr>
              <a:t>tuổi tới </a:t>
            </a:r>
            <a:r>
              <a:rPr sz="2400" spc="-5" dirty="0">
                <a:latin typeface="Arial"/>
                <a:cs typeface="Arial"/>
              </a:rPr>
              <a:t>65 </a:t>
            </a:r>
            <a:r>
              <a:rPr sz="2400" dirty="0">
                <a:latin typeface="Arial"/>
                <a:cs typeface="Arial"/>
              </a:rPr>
              <a:t>tuổi </a:t>
            </a:r>
            <a:r>
              <a:rPr sz="2400" spc="-5" dirty="0">
                <a:latin typeface="Arial"/>
                <a:cs typeface="Arial"/>
              </a:rPr>
              <a:t>phải </a:t>
            </a:r>
            <a:r>
              <a:rPr sz="2400" dirty="0">
                <a:latin typeface="Arial"/>
                <a:cs typeface="Arial"/>
              </a:rPr>
              <a:t>trả </a:t>
            </a:r>
            <a:r>
              <a:rPr sz="2400" spc="-5" dirty="0">
                <a:latin typeface="Arial"/>
                <a:cs typeface="Arial"/>
              </a:rPr>
              <a:t>20$/vé,  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5" dirty="0">
                <a:latin typeface="Arial"/>
                <a:cs typeface="Arial"/>
              </a:rPr>
              <a:t>lớn hơn 65 </a:t>
            </a:r>
            <a:r>
              <a:rPr sz="2400" dirty="0">
                <a:latin typeface="Arial"/>
                <a:cs typeface="Arial"/>
              </a:rPr>
              <a:t>tuổi </a:t>
            </a:r>
            <a:r>
              <a:rPr sz="2400" spc="-5" dirty="0">
                <a:latin typeface="Arial"/>
                <a:cs typeface="Arial"/>
              </a:rPr>
              <a:t>phải </a:t>
            </a:r>
            <a:r>
              <a:rPr sz="2400" dirty="0">
                <a:latin typeface="Arial"/>
                <a:cs typeface="Arial"/>
              </a:rPr>
              <a:t>trả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10$/vé.</a:t>
            </a:r>
            <a:endParaRPr sz="2400">
              <a:latin typeface="Arial"/>
              <a:cs typeface="Arial"/>
            </a:endParaRPr>
          </a:p>
          <a:p>
            <a:pPr marL="355600" marR="15303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Chương trình </a:t>
            </a:r>
            <a:r>
              <a:rPr sz="2400" dirty="0">
                <a:latin typeface="Arial"/>
                <a:cs typeface="Arial"/>
              </a:rPr>
              <a:t>tặng mũ cho </a:t>
            </a:r>
            <a:r>
              <a:rPr sz="2400" spc="-5" dirty="0">
                <a:latin typeface="Arial"/>
                <a:cs typeface="Arial"/>
              </a:rPr>
              <a:t>khách: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những đối </a:t>
            </a:r>
            <a:r>
              <a:rPr sz="2400" dirty="0">
                <a:latin typeface="Arial"/>
                <a:cs typeface="Arial"/>
              </a:rPr>
              <a:t>tượng  </a:t>
            </a:r>
            <a:r>
              <a:rPr sz="2400" spc="-5" dirty="0">
                <a:latin typeface="Arial"/>
                <a:cs typeface="Arial"/>
              </a:rPr>
              <a:t>là nữ </a:t>
            </a:r>
            <a:r>
              <a:rPr sz="2400" dirty="0">
                <a:latin typeface="Arial"/>
                <a:cs typeface="Arial"/>
              </a:rPr>
              <a:t>sẽ tặng mũ </a:t>
            </a:r>
            <a:r>
              <a:rPr sz="2400" spc="-5" dirty="0">
                <a:latin typeface="Arial"/>
                <a:cs typeface="Arial"/>
              </a:rPr>
              <a:t>hồng, đối tượng là nam </a:t>
            </a:r>
            <a:r>
              <a:rPr sz="2400" dirty="0">
                <a:latin typeface="Arial"/>
                <a:cs typeface="Arial"/>
              </a:rPr>
              <a:t>sẽ tặng mũ  </a:t>
            </a:r>
            <a:r>
              <a:rPr sz="2400" spc="-5" dirty="0">
                <a:latin typeface="Arial"/>
                <a:cs typeface="Arial"/>
              </a:rPr>
              <a:t>xanh</a:t>
            </a:r>
            <a:endParaRPr sz="2400">
              <a:latin typeface="Arial"/>
              <a:cs typeface="Arial"/>
            </a:endParaRPr>
          </a:p>
          <a:p>
            <a:pPr marL="355600" marR="13017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Dùng bảng hỗ </a:t>
            </a:r>
            <a:r>
              <a:rPr sz="2400" dirty="0">
                <a:latin typeface="Arial"/>
                <a:cs typeface="Arial"/>
              </a:rPr>
              <a:t>trợ </a:t>
            </a:r>
            <a:r>
              <a:rPr sz="2400" spc="-5" dirty="0">
                <a:latin typeface="Arial"/>
                <a:cs typeface="Arial"/>
              </a:rPr>
              <a:t>quyết định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</a:t>
            </a:r>
            <a:r>
              <a:rPr sz="2400" dirty="0">
                <a:latin typeface="Arial"/>
                <a:cs typeface="Arial"/>
              </a:rPr>
              <a:t>các ca kiểm thử 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dirty="0">
                <a:latin typeface="Arial"/>
                <a:cs typeface="Arial"/>
              </a:rPr>
              <a:t>chương trình</a:t>
            </a:r>
            <a:r>
              <a:rPr sz="2400" spc="-5" dirty="0">
                <a:latin typeface="Arial"/>
                <a:cs typeface="Arial"/>
              </a:rPr>
              <a:t> trên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73126"/>
            <a:ext cx="9156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1243330"/>
          <a:ext cx="8691241" cy="480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30"/>
                <a:gridCol w="1716405"/>
                <a:gridCol w="991235"/>
                <a:gridCol w="967739"/>
                <a:gridCol w="1090930"/>
                <a:gridCol w="1067434"/>
                <a:gridCol w="1067434"/>
                <a:gridCol w="991234"/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Luật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Điều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kiện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</a:t>
                      </a:r>
                      <a:r>
                        <a:rPr sz="1800" b="1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510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5&lt;=tuổi&lt;=65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</a:t>
                      </a:r>
                      <a:r>
                        <a:rPr sz="1800" b="1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Giới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tính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Hành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Miễn</a:t>
                      </a:r>
                      <a:r>
                        <a:rPr sz="1800" b="1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phí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21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21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-5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xanh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-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hồng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80518"/>
            <a:ext cx="8621395" cy="1567815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4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VD2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ca kiểm thử </a:t>
            </a:r>
            <a:r>
              <a:rPr sz="3000" spc="-5" dirty="0">
                <a:latin typeface="Arial"/>
                <a:cs typeface="Arial"/>
              </a:rPr>
              <a:t>dựa trên bảng hỗ trợ quyết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định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739264"/>
          <a:ext cx="8229598" cy="4030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619"/>
                <a:gridCol w="3689350"/>
                <a:gridCol w="3643629"/>
              </a:tblGrid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vào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mong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50076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&lt;5, giới tính:</a:t>
                      </a:r>
                      <a:r>
                        <a:rPr sz="180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Nữ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Miễn phí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vào,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8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đỏ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&lt;5, giới tính:</a:t>
                      </a:r>
                      <a:r>
                        <a:rPr sz="180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Miễn phí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vẽ </a:t>
                      </a:r>
                      <a:r>
                        <a:rPr sz="1800" b="1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vào,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xanh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5&lt;=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tuổi&lt;=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65,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giới tính:</a:t>
                      </a:r>
                      <a:r>
                        <a:rPr sz="1800" b="1" spc="-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Nữ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20$,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đỏ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68084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5&lt;=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tuổi&lt;=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65,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giới tính:</a:t>
                      </a:r>
                      <a:r>
                        <a:rPr sz="1800" b="1" spc="-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20$,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xanh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68071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&gt;65, giới tính:</a:t>
                      </a:r>
                      <a:r>
                        <a:rPr sz="1800" b="1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Nữ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10$,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đỏ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6808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Tuổi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&gt;65, giới tính:</a:t>
                      </a:r>
                      <a:r>
                        <a:rPr sz="1800" b="1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Giá </a:t>
                      </a:r>
                      <a:r>
                        <a:rPr sz="1800" b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10$, </a:t>
                      </a:r>
                      <a:r>
                        <a:rPr sz="18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tặng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mũ</a:t>
                      </a:r>
                      <a:r>
                        <a:rPr sz="1800" b="1" spc="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xanh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535304" y="1350006"/>
            <a:ext cx="8073390" cy="434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5080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  <a:tab pos="942975" algn="l"/>
                <a:tab pos="1891030" algn="l"/>
                <a:tab pos="2689860" algn="l"/>
                <a:tab pos="3467100" algn="l"/>
                <a:tab pos="4110354" algn="l"/>
                <a:tab pos="4582795" algn="l"/>
                <a:tab pos="5416550" algn="l"/>
                <a:tab pos="718439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dự</a:t>
            </a:r>
            <a:r>
              <a:rPr sz="2700" dirty="0"/>
              <a:t>a	trên	</a:t>
            </a:r>
            <a:r>
              <a:rPr sz="2700" spc="-5" dirty="0"/>
              <a:t>gi</a:t>
            </a:r>
            <a:r>
              <a:rPr sz="2700" dirty="0"/>
              <a:t>á	trị	</a:t>
            </a:r>
            <a:r>
              <a:rPr sz="2700" spc="-15" dirty="0"/>
              <a:t>b</a:t>
            </a:r>
            <a:r>
              <a:rPr sz="2700" spc="-5" dirty="0"/>
              <a:t>iê</a:t>
            </a:r>
            <a:r>
              <a:rPr sz="2700" dirty="0"/>
              <a:t>n	</a:t>
            </a:r>
            <a:r>
              <a:rPr sz="2700" spc="-5" dirty="0"/>
              <a:t>(Bou</a:t>
            </a:r>
            <a:r>
              <a:rPr sz="2700" spc="-25" dirty="0"/>
              <a:t>n</a:t>
            </a:r>
            <a:r>
              <a:rPr sz="2700" spc="-5" dirty="0"/>
              <a:t>dary</a:t>
            </a:r>
            <a:r>
              <a:rPr sz="2700" dirty="0"/>
              <a:t>	</a:t>
            </a:r>
            <a:r>
              <a:rPr sz="2700" spc="-5" dirty="0"/>
              <a:t>Val</a:t>
            </a:r>
            <a:r>
              <a:rPr sz="2700" spc="-20" dirty="0"/>
              <a:t>u</a:t>
            </a:r>
            <a:r>
              <a:rPr sz="2700" spc="-5" dirty="0"/>
              <a:t>e  Testing)</a:t>
            </a:r>
            <a:endParaRPr sz="2700" dirty="0"/>
          </a:p>
          <a:p>
            <a:pPr marL="356235" marR="5715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81075" algn="l"/>
                <a:tab pos="1968500" algn="l"/>
                <a:tab pos="2954655" algn="l"/>
                <a:tab pos="3670935" algn="l"/>
                <a:tab pos="4827905" algn="l"/>
                <a:tab pos="607822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phâ</a:t>
            </a:r>
            <a:r>
              <a:rPr sz="2700" dirty="0"/>
              <a:t>n	</a:t>
            </a:r>
            <a:r>
              <a:rPr sz="2700" spc="-5" dirty="0"/>
              <a:t>lớ</a:t>
            </a:r>
            <a:r>
              <a:rPr sz="2700" dirty="0"/>
              <a:t>p	t</a:t>
            </a:r>
            <a:r>
              <a:rPr sz="2700" spc="5" dirty="0"/>
              <a:t>ư</a:t>
            </a:r>
            <a:r>
              <a:rPr sz="2700" dirty="0"/>
              <a:t>ơng	</a:t>
            </a:r>
            <a:r>
              <a:rPr sz="2700" spc="-5" dirty="0"/>
              <a:t>đư</a:t>
            </a:r>
            <a:r>
              <a:rPr sz="2700" spc="5" dirty="0"/>
              <a:t>ơ</a:t>
            </a:r>
            <a:r>
              <a:rPr sz="2700" spc="-5" dirty="0"/>
              <a:t>n</a:t>
            </a:r>
            <a:r>
              <a:rPr sz="2700" dirty="0"/>
              <a:t>g	</a:t>
            </a:r>
            <a:r>
              <a:rPr sz="2700" spc="-5" dirty="0"/>
              <a:t>(Equival</a:t>
            </a:r>
            <a:r>
              <a:rPr sz="2700" spc="-20" dirty="0"/>
              <a:t>e</a:t>
            </a:r>
            <a:r>
              <a:rPr sz="2700" spc="-5" dirty="0"/>
              <a:t>nce  Class </a:t>
            </a:r>
            <a:r>
              <a:rPr sz="2700" dirty="0"/>
              <a:t>Testing)</a:t>
            </a:r>
          </a:p>
          <a:p>
            <a:pPr marL="356235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94410" algn="l"/>
                <a:tab pos="1992630" algn="l"/>
                <a:tab pos="2842260" algn="l"/>
                <a:tab pos="3669665" algn="l"/>
                <a:tab pos="4669790" algn="l"/>
                <a:tab pos="5747385" algn="l"/>
                <a:tab pos="6631305" algn="l"/>
              </a:tabLst>
            </a:pPr>
            <a:r>
              <a:rPr sz="2700" spc="-5" dirty="0"/>
              <a:t>K</a:t>
            </a:r>
            <a:r>
              <a:rPr sz="2700" dirty="0"/>
              <a:t>ỹ	thu</a:t>
            </a:r>
            <a:r>
              <a:rPr sz="2700" spc="-20" dirty="0"/>
              <a:t>ậ</a:t>
            </a:r>
            <a:r>
              <a:rPr sz="2700" dirty="0"/>
              <a:t>t	</a:t>
            </a:r>
            <a:r>
              <a:rPr sz="2700" spc="-5" dirty="0"/>
              <a:t>dự</a:t>
            </a:r>
            <a:r>
              <a:rPr sz="2700" dirty="0"/>
              <a:t>a	tr</a:t>
            </a:r>
            <a:r>
              <a:rPr sz="2700" spc="-15" dirty="0"/>
              <a:t>ê</a:t>
            </a:r>
            <a:r>
              <a:rPr sz="2700" dirty="0"/>
              <a:t>n	</a:t>
            </a:r>
            <a:r>
              <a:rPr sz="2700" spc="-5" dirty="0"/>
              <a:t>bản</a:t>
            </a:r>
            <a:r>
              <a:rPr sz="2700" dirty="0"/>
              <a:t>g	</a:t>
            </a:r>
            <a:r>
              <a:rPr sz="2700" spc="-5" dirty="0"/>
              <a:t>quyế</a:t>
            </a:r>
            <a:r>
              <a:rPr sz="2700" dirty="0"/>
              <a:t>t	</a:t>
            </a:r>
            <a:r>
              <a:rPr sz="2700" spc="-5" dirty="0"/>
              <a:t>đị</a:t>
            </a:r>
            <a:r>
              <a:rPr sz="2700" spc="-20" dirty="0"/>
              <a:t>n</a:t>
            </a:r>
            <a:r>
              <a:rPr sz="2700" dirty="0"/>
              <a:t>h	(D</a:t>
            </a:r>
            <a:r>
              <a:rPr sz="2700" spc="-15" dirty="0"/>
              <a:t>e</a:t>
            </a:r>
            <a:r>
              <a:rPr sz="2700" dirty="0"/>
              <a:t>ci</a:t>
            </a:r>
            <a:r>
              <a:rPr sz="2700" spc="5" dirty="0"/>
              <a:t>s</a:t>
            </a:r>
            <a:r>
              <a:rPr sz="2700" spc="-15" dirty="0"/>
              <a:t>i</a:t>
            </a:r>
            <a:r>
              <a:rPr sz="2700" dirty="0"/>
              <a:t>on  </a:t>
            </a:r>
            <a:r>
              <a:rPr sz="2700" spc="-5" dirty="0"/>
              <a:t>Table-Based</a:t>
            </a:r>
            <a:r>
              <a:rPr sz="2700" spc="5" dirty="0"/>
              <a:t> </a:t>
            </a:r>
            <a:r>
              <a:rPr sz="2700" dirty="0"/>
              <a:t>Testing)</a:t>
            </a:r>
          </a:p>
          <a:p>
            <a:pPr marL="356235" marR="635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5600" algn="l"/>
                <a:tab pos="356235" algn="l"/>
                <a:tab pos="906144" algn="l"/>
                <a:tab pos="1816100" algn="l"/>
                <a:tab pos="2576830" algn="l"/>
                <a:tab pos="3315970" algn="l"/>
                <a:tab pos="3846195" algn="l"/>
                <a:tab pos="4358640" algn="l"/>
                <a:tab pos="5631180" algn="l"/>
                <a:tab pos="6541770" algn="l"/>
                <a:tab pos="6881495" algn="l"/>
                <a:tab pos="7487920" algn="l"/>
              </a:tabLst>
            </a:pPr>
            <a:r>
              <a:rPr sz="2700" spc="-5" dirty="0">
                <a:solidFill>
                  <a:srgbClr val="FF0000"/>
                </a:solidFill>
              </a:rPr>
              <a:t>K</a:t>
            </a:r>
            <a:r>
              <a:rPr sz="2700" dirty="0">
                <a:solidFill>
                  <a:srgbClr val="FF0000"/>
                </a:solidFill>
              </a:rPr>
              <a:t>ỹ	thu</a:t>
            </a:r>
            <a:r>
              <a:rPr sz="2700" spc="-15" dirty="0">
                <a:solidFill>
                  <a:srgbClr val="FF0000"/>
                </a:solidFill>
              </a:rPr>
              <a:t>ậ</a:t>
            </a:r>
            <a:r>
              <a:rPr sz="2700" dirty="0">
                <a:solidFill>
                  <a:srgbClr val="FF0000"/>
                </a:solidFill>
              </a:rPr>
              <a:t>t	</a:t>
            </a:r>
            <a:r>
              <a:rPr lang="en-US" sz="2700" spc="-5" dirty="0" err="1" smtClean="0">
                <a:solidFill>
                  <a:srgbClr val="FF0000"/>
                </a:solidFill>
              </a:rPr>
              <a:t>chuyển</a:t>
            </a:r>
            <a:r>
              <a:rPr lang="en-US" sz="2700" spc="-5" dirty="0" smtClean="0">
                <a:solidFill>
                  <a:srgbClr val="FF0000"/>
                </a:solidFill>
              </a:rPr>
              <a:t> </a:t>
            </a:r>
            <a:r>
              <a:rPr lang="en-US" sz="2700" spc="-5" dirty="0" err="1" smtClean="0">
                <a:solidFill>
                  <a:srgbClr val="FF0000"/>
                </a:solidFill>
              </a:rPr>
              <a:t>trạng</a:t>
            </a:r>
            <a:r>
              <a:rPr lang="en-US" sz="2700" spc="-5" dirty="0" smtClean="0">
                <a:solidFill>
                  <a:srgbClr val="FF0000"/>
                </a:solidFill>
              </a:rPr>
              <a:t> </a:t>
            </a:r>
            <a:r>
              <a:rPr lang="en-US" sz="2700" spc="-5" dirty="0" err="1" smtClean="0">
                <a:solidFill>
                  <a:srgbClr val="FF0000"/>
                </a:solidFill>
              </a:rPr>
              <a:t>thái</a:t>
            </a:r>
            <a:endParaRPr sz="2700" dirty="0"/>
          </a:p>
          <a:p>
            <a:pPr marL="356235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dirty="0"/>
              <a:t>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967" y="1350006"/>
            <a:ext cx="8320064" cy="48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3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061" y="1097717"/>
            <a:ext cx="8394939" cy="56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40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438" y="1283469"/>
            <a:ext cx="8607122" cy="50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6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055" y="1524000"/>
            <a:ext cx="849206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5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43910"/>
            <a:ext cx="7044690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2586990" algn="l"/>
                <a:tab pos="4166235" algn="l"/>
                <a:tab pos="5363845" algn="l"/>
                <a:tab pos="6374765" algn="l"/>
              </a:tabLst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Expe</a:t>
            </a:r>
            <a:r>
              <a:rPr sz="3000" spc="-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ie</a:t>
            </a:r>
            <a:r>
              <a:rPr sz="3000" spc="-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	Testing	(Test	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dự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a	trên 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nghiệm)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4414" y="1435353"/>
            <a:ext cx="724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kinh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530881"/>
            <a:ext cx="761682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20000"/>
              </a:lnSpc>
              <a:spcBef>
                <a:spcPts val="100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Kỹ thuật </a:t>
            </a:r>
            <a:r>
              <a:rPr sz="2800" dirty="0">
                <a:latin typeface="Arial"/>
                <a:cs typeface="Arial"/>
              </a:rPr>
              <a:t>này đỏi </a:t>
            </a:r>
            <a:r>
              <a:rPr sz="2800" spc="-5" dirty="0">
                <a:latin typeface="Arial"/>
                <a:cs typeface="Arial"/>
              </a:rPr>
              <a:t>hỏi </a:t>
            </a:r>
            <a:r>
              <a:rPr sz="2800" dirty="0">
                <a:latin typeface="Arial"/>
                <a:cs typeface="Arial"/>
              </a:rPr>
              <a:t>sự hiểu </a:t>
            </a:r>
            <a:r>
              <a:rPr sz="2800" spc="-5" dirty="0">
                <a:latin typeface="Arial"/>
                <a:cs typeface="Arial"/>
              </a:rPr>
              <a:t>biết, </a:t>
            </a:r>
            <a:r>
              <a:rPr sz="2800" dirty="0">
                <a:latin typeface="Arial"/>
                <a:cs typeface="Arial"/>
              </a:rPr>
              <a:t>kỹ năng và  </a:t>
            </a:r>
            <a:r>
              <a:rPr sz="2800" spc="-5" dirty="0">
                <a:latin typeface="Arial"/>
                <a:cs typeface="Arial"/>
              </a:rPr>
              <a:t>kinh nghiệm </a:t>
            </a:r>
            <a:r>
              <a:rPr sz="2800" dirty="0">
                <a:latin typeface="Arial"/>
                <a:cs typeface="Arial"/>
              </a:rPr>
              <a:t>của </a:t>
            </a:r>
            <a:r>
              <a:rPr sz="2800" spc="-5" dirty="0">
                <a:latin typeface="Arial"/>
                <a:cs typeface="Arial"/>
              </a:rPr>
              <a:t>người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test.</a:t>
            </a:r>
            <a:endParaRPr sz="2800">
              <a:latin typeface="Arial"/>
              <a:cs typeface="Arial"/>
            </a:endParaRPr>
          </a:p>
          <a:p>
            <a:pPr marL="299085" marR="5080" indent="-287020" algn="just">
              <a:lnSpc>
                <a:spcPct val="12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sz="2800" spc="-10" dirty="0">
                <a:latin typeface="Arial"/>
                <a:cs typeface="Arial"/>
              </a:rPr>
              <a:t>Dựa </a:t>
            </a:r>
            <a:r>
              <a:rPr sz="2800" dirty="0">
                <a:latin typeface="Arial"/>
                <a:cs typeface="Arial"/>
              </a:rPr>
              <a:t>vào </a:t>
            </a:r>
            <a:r>
              <a:rPr sz="2800" spc="-5" dirty="0">
                <a:latin typeface="Arial"/>
                <a:cs typeface="Arial"/>
              </a:rPr>
              <a:t>những </a:t>
            </a:r>
            <a:r>
              <a:rPr sz="2800" dirty="0">
                <a:latin typeface="Arial"/>
                <a:cs typeface="Arial"/>
              </a:rPr>
              <a:t>kinh </a:t>
            </a:r>
            <a:r>
              <a:rPr sz="2800" spc="-5" dirty="0">
                <a:latin typeface="Arial"/>
                <a:cs typeface="Arial"/>
              </a:rPr>
              <a:t>nghiệm thu </a:t>
            </a:r>
            <a:r>
              <a:rPr sz="2800" dirty="0">
                <a:latin typeface="Arial"/>
                <a:cs typeface="Arial"/>
              </a:rPr>
              <a:t>thập </a:t>
            </a:r>
            <a:r>
              <a:rPr sz="2800" spc="-5" dirty="0">
                <a:latin typeface="Arial"/>
                <a:cs typeface="Arial"/>
              </a:rPr>
              <a:t>được từ  những </a:t>
            </a:r>
            <a:r>
              <a:rPr sz="2800" spc="5" dirty="0">
                <a:latin typeface="Arial"/>
                <a:cs typeface="Arial"/>
              </a:rPr>
              <a:t>hệ </a:t>
            </a:r>
            <a:r>
              <a:rPr sz="2800" spc="-5" dirty="0">
                <a:latin typeface="Arial"/>
                <a:cs typeface="Arial"/>
              </a:rPr>
              <a:t>thống trước </a:t>
            </a:r>
            <a:r>
              <a:rPr sz="2800" dirty="0">
                <a:latin typeface="Arial"/>
                <a:cs typeface="Arial"/>
              </a:rPr>
              <a:t>đó, tester </a:t>
            </a:r>
            <a:r>
              <a:rPr sz="2800" spc="-10" dirty="0">
                <a:latin typeface="Arial"/>
                <a:cs typeface="Arial"/>
              </a:rPr>
              <a:t>có </a:t>
            </a:r>
            <a:r>
              <a:rPr sz="2800" spc="-5" dirty="0">
                <a:latin typeface="Arial"/>
                <a:cs typeface="Arial"/>
              </a:rPr>
              <a:t>thể </a:t>
            </a:r>
            <a:r>
              <a:rPr sz="2800" dirty="0">
                <a:latin typeface="Arial"/>
                <a:cs typeface="Arial"/>
              </a:rPr>
              <a:t>dễ  </a:t>
            </a:r>
            <a:r>
              <a:rPr sz="2800" spc="-5" dirty="0">
                <a:latin typeface="Arial"/>
                <a:cs typeface="Arial"/>
              </a:rPr>
              <a:t>dàng nhìn </a:t>
            </a:r>
            <a:r>
              <a:rPr sz="2800" dirty="0">
                <a:latin typeface="Arial"/>
                <a:cs typeface="Arial"/>
              </a:rPr>
              <a:t>thấy </a:t>
            </a:r>
            <a:r>
              <a:rPr sz="2800" spc="-5" dirty="0">
                <a:latin typeface="Arial"/>
                <a:cs typeface="Arial"/>
              </a:rPr>
              <a:t>được những điểm sai </a:t>
            </a:r>
            <a:r>
              <a:rPr sz="2800" dirty="0">
                <a:latin typeface="Arial"/>
                <a:cs typeface="Arial"/>
              </a:rPr>
              <a:t>trong  </a:t>
            </a:r>
            <a:r>
              <a:rPr sz="2800" spc="-5" dirty="0">
                <a:latin typeface="Arial"/>
                <a:cs typeface="Arial"/>
              </a:rPr>
              <a:t>chương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trình.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576" y="228600"/>
            <a:ext cx="7305040" cy="1012190"/>
            <a:chOff x="36576" y="228600"/>
            <a:chExt cx="7305040" cy="1012190"/>
          </a:xfrm>
        </p:grpSpPr>
        <p:sp>
          <p:nvSpPr>
            <p:cNvPr id="6" name="object 6"/>
            <p:cNvSpPr/>
            <p:nvPr/>
          </p:nvSpPr>
          <p:spPr>
            <a:xfrm>
              <a:off x="36576" y="228600"/>
              <a:ext cx="1440180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267" y="228600"/>
              <a:ext cx="2371344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3220" y="228600"/>
              <a:ext cx="1691639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2420" y="228600"/>
              <a:ext cx="1642872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1328" y="228600"/>
              <a:ext cx="1362455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81343" y="228600"/>
              <a:ext cx="752855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3743" y="228600"/>
              <a:ext cx="854963" cy="1011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8252" y="228600"/>
              <a:ext cx="752855" cy="10119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7340" y="348437"/>
            <a:ext cx="6731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Các phương </a:t>
            </a:r>
            <a:r>
              <a:rPr b="1" dirty="0">
                <a:latin typeface="Arial"/>
                <a:cs typeface="Arial"/>
              </a:rPr>
              <a:t>pháp </a:t>
            </a:r>
            <a:r>
              <a:rPr b="1" spc="-5" dirty="0">
                <a:latin typeface="Arial"/>
                <a:cs typeface="Arial"/>
              </a:rPr>
              <a:t>kiểm </a:t>
            </a:r>
            <a:r>
              <a:rPr b="1" dirty="0">
                <a:latin typeface="Arial"/>
                <a:cs typeface="Arial"/>
              </a:rPr>
              <a:t>thử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(3)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05190" y="6368109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57BDCC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72795"/>
            <a:ext cx="7074534" cy="902335"/>
            <a:chOff x="448055" y="272795"/>
            <a:chExt cx="7074534" cy="902335"/>
          </a:xfrm>
        </p:grpSpPr>
        <p:sp>
          <p:nvSpPr>
            <p:cNvPr id="3" name="object 3"/>
            <p:cNvSpPr/>
            <p:nvPr/>
          </p:nvSpPr>
          <p:spPr>
            <a:xfrm>
              <a:off x="448055" y="272795"/>
              <a:ext cx="1281683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544" y="272795"/>
              <a:ext cx="987552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8423" y="272795"/>
              <a:ext cx="1530096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800" y="272795"/>
              <a:ext cx="1461515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1167" y="272795"/>
              <a:ext cx="1214627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272795"/>
              <a:ext cx="128168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5564" y="272795"/>
              <a:ext cx="125882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9191" y="272795"/>
              <a:ext cx="672084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272795"/>
              <a:ext cx="762000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79" y="272795"/>
              <a:ext cx="672083" cy="9022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3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(4)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4540" y="6566534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652" y="1281124"/>
            <a:ext cx="8575263" cy="48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55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tập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8012430" cy="437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303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Nếu </a:t>
            </a:r>
            <a:r>
              <a:rPr sz="2800" spc="-5" dirty="0">
                <a:latin typeface="Arial"/>
                <a:cs typeface="Arial"/>
              </a:rPr>
              <a:t>bạn </a:t>
            </a:r>
            <a:r>
              <a:rPr sz="2800" dirty="0">
                <a:latin typeface="Arial"/>
                <a:cs typeface="Arial"/>
              </a:rPr>
              <a:t>đi xe </a:t>
            </a:r>
            <a:r>
              <a:rPr sz="2800" spc="-5" dirty="0">
                <a:latin typeface="Arial"/>
                <a:cs typeface="Arial"/>
              </a:rPr>
              <a:t>điện chuyến trước </a:t>
            </a:r>
            <a:r>
              <a:rPr sz="2800" dirty="0">
                <a:latin typeface="Arial"/>
                <a:cs typeface="Arial"/>
              </a:rPr>
              <a:t>9:30 sáng  </a:t>
            </a:r>
            <a:r>
              <a:rPr sz="2800" spc="-5" dirty="0">
                <a:latin typeface="Arial"/>
                <a:cs typeface="Arial"/>
              </a:rPr>
              <a:t>hoặc từ </a:t>
            </a:r>
            <a:r>
              <a:rPr sz="2800" dirty="0">
                <a:latin typeface="Arial"/>
                <a:cs typeface="Arial"/>
              </a:rPr>
              <a:t>sau 4:00 </a:t>
            </a:r>
            <a:r>
              <a:rPr sz="2800" spc="-5" dirty="0">
                <a:latin typeface="Arial"/>
                <a:cs typeface="Arial"/>
              </a:rPr>
              <a:t>chiều đến </a:t>
            </a:r>
            <a:r>
              <a:rPr sz="2800" dirty="0">
                <a:latin typeface="Arial"/>
                <a:cs typeface="Arial"/>
              </a:rPr>
              <a:t>7:30 </a:t>
            </a:r>
            <a:r>
              <a:rPr sz="2800" spc="-5" dirty="0">
                <a:latin typeface="Arial"/>
                <a:cs typeface="Arial"/>
              </a:rPr>
              <a:t>tối (giờ cao  điểm), thì bạn </a:t>
            </a:r>
            <a:r>
              <a:rPr sz="2800" dirty="0">
                <a:latin typeface="Arial"/>
                <a:cs typeface="Arial"/>
              </a:rPr>
              <a:t>phải </a:t>
            </a:r>
            <a:r>
              <a:rPr sz="2800" spc="-5" dirty="0">
                <a:latin typeface="Arial"/>
                <a:cs typeface="Arial"/>
              </a:rPr>
              <a:t>mua vé </a:t>
            </a:r>
            <a:r>
              <a:rPr sz="2800" dirty="0">
                <a:latin typeface="Arial"/>
                <a:cs typeface="Arial"/>
              </a:rPr>
              <a:t>thường. </a:t>
            </a:r>
            <a:r>
              <a:rPr sz="2800" spc="-5" dirty="0">
                <a:latin typeface="Arial"/>
                <a:cs typeface="Arial"/>
              </a:rPr>
              <a:t>Vé tiết kiệm  (giá thấp hơn </a:t>
            </a:r>
            <a:r>
              <a:rPr sz="2800" dirty="0">
                <a:latin typeface="Arial"/>
                <a:cs typeface="Arial"/>
              </a:rPr>
              <a:t>vé </a:t>
            </a:r>
            <a:r>
              <a:rPr sz="2800" spc="-5" dirty="0">
                <a:latin typeface="Arial"/>
                <a:cs typeface="Arial"/>
              </a:rPr>
              <a:t>thường) </a:t>
            </a:r>
            <a:r>
              <a:rPr sz="2800" dirty="0">
                <a:latin typeface="Arial"/>
                <a:cs typeface="Arial"/>
              </a:rPr>
              <a:t>có </a:t>
            </a:r>
            <a:r>
              <a:rPr sz="2800" spc="-5" dirty="0">
                <a:latin typeface="Arial"/>
                <a:cs typeface="Arial"/>
              </a:rPr>
              <a:t>hiệu </a:t>
            </a:r>
            <a:r>
              <a:rPr sz="2800" spc="-10" dirty="0">
                <a:latin typeface="Arial"/>
                <a:cs typeface="Arial"/>
              </a:rPr>
              <a:t>lực </a:t>
            </a:r>
            <a:r>
              <a:rPr sz="2800" spc="-5" dirty="0">
                <a:latin typeface="Arial"/>
                <a:cs typeface="Arial"/>
              </a:rPr>
              <a:t>cho các  chuyến </a:t>
            </a:r>
            <a:r>
              <a:rPr sz="2800" dirty="0">
                <a:latin typeface="Arial"/>
                <a:cs typeface="Arial"/>
              </a:rPr>
              <a:t>xe </a:t>
            </a:r>
            <a:r>
              <a:rPr sz="2800" spc="-5" dirty="0">
                <a:latin typeface="Arial"/>
                <a:cs typeface="Arial"/>
              </a:rPr>
              <a:t>từ </a:t>
            </a:r>
            <a:r>
              <a:rPr sz="2800" dirty="0">
                <a:latin typeface="Arial"/>
                <a:cs typeface="Arial"/>
              </a:rPr>
              <a:t>9:30 </a:t>
            </a:r>
            <a:r>
              <a:rPr sz="2800" spc="-5" dirty="0">
                <a:latin typeface="Arial"/>
                <a:cs typeface="Arial"/>
              </a:rPr>
              <a:t>sáng đến </a:t>
            </a:r>
            <a:r>
              <a:rPr sz="2800" dirty="0">
                <a:latin typeface="Arial"/>
                <a:cs typeface="Arial"/>
              </a:rPr>
              <a:t>4:00 </a:t>
            </a:r>
            <a:r>
              <a:rPr sz="2800" spc="-5" dirty="0">
                <a:latin typeface="Arial"/>
                <a:cs typeface="Arial"/>
              </a:rPr>
              <a:t>chiều và sau  </a:t>
            </a:r>
            <a:r>
              <a:rPr sz="2800" dirty="0">
                <a:latin typeface="Arial"/>
                <a:cs typeface="Arial"/>
              </a:rPr>
              <a:t>7:30 tối. </a:t>
            </a:r>
            <a:r>
              <a:rPr sz="2800" spc="-10" dirty="0">
                <a:latin typeface="Arial"/>
                <a:cs typeface="Arial"/>
              </a:rPr>
              <a:t>Tàu </a:t>
            </a:r>
            <a:r>
              <a:rPr sz="2800" spc="-5" dirty="0">
                <a:latin typeface="Arial"/>
                <a:cs typeface="Arial"/>
              </a:rPr>
              <a:t>hoạt động từ 4:00 sáng tới 23:00  </a:t>
            </a:r>
            <a:r>
              <a:rPr sz="2800" dirty="0">
                <a:latin typeface="Arial"/>
                <a:cs typeface="Arial"/>
              </a:rPr>
              <a:t>đêm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Thiết kế các </a:t>
            </a:r>
            <a:r>
              <a:rPr sz="2800" b="1" dirty="0">
                <a:latin typeface="Arial"/>
                <a:cs typeface="Arial"/>
              </a:rPr>
              <a:t>ca kiểm </a:t>
            </a:r>
            <a:r>
              <a:rPr sz="2800" b="1" spc="-5" dirty="0">
                <a:latin typeface="Arial"/>
                <a:cs typeface="Arial"/>
              </a:rPr>
              <a:t>thử để kiểm </a:t>
            </a:r>
            <a:r>
              <a:rPr sz="2800" b="1" dirty="0">
                <a:latin typeface="Arial"/>
                <a:cs typeface="Arial"/>
              </a:rPr>
              <a:t>tra </a:t>
            </a:r>
            <a:r>
              <a:rPr sz="2800" b="1" spc="-20" dirty="0">
                <a:latin typeface="Arial"/>
                <a:cs typeface="Arial"/>
              </a:rPr>
              <a:t>yêu </a:t>
            </a:r>
            <a:r>
              <a:rPr sz="2800" b="1" spc="-5" dirty="0">
                <a:latin typeface="Arial"/>
                <a:cs typeface="Arial"/>
              </a:rPr>
              <a:t>cầu  </a:t>
            </a:r>
            <a:r>
              <a:rPr sz="2800" b="1" dirty="0">
                <a:latin typeface="Arial"/>
                <a:cs typeface="Arial"/>
              </a:rPr>
              <a:t>trên </a:t>
            </a:r>
            <a:r>
              <a:rPr sz="2800" b="1" spc="-5" dirty="0">
                <a:latin typeface="Arial"/>
                <a:cs typeface="Arial"/>
              </a:rPr>
              <a:t>dựa vào </a:t>
            </a:r>
            <a:r>
              <a:rPr sz="2800" b="1" spc="-10" dirty="0">
                <a:latin typeface="Arial"/>
                <a:cs typeface="Arial"/>
              </a:rPr>
              <a:t>phương pháp phân </a:t>
            </a:r>
            <a:r>
              <a:rPr sz="2800" b="1" spc="-5" dirty="0">
                <a:latin typeface="Arial"/>
                <a:cs typeface="Arial"/>
              </a:rPr>
              <a:t>vùng </a:t>
            </a:r>
            <a:r>
              <a:rPr sz="2800" b="1" dirty="0">
                <a:latin typeface="Arial"/>
                <a:cs typeface="Arial"/>
              </a:rPr>
              <a:t>tương  </a:t>
            </a:r>
            <a:r>
              <a:rPr sz="2800" b="1" spc="-5" dirty="0">
                <a:latin typeface="Arial"/>
                <a:cs typeface="Arial"/>
              </a:rPr>
              <a:t>đương và </a:t>
            </a:r>
            <a:r>
              <a:rPr sz="2800" b="1" spc="-10" dirty="0">
                <a:latin typeface="Arial"/>
                <a:cs typeface="Arial"/>
              </a:rPr>
              <a:t>phân </a:t>
            </a:r>
            <a:r>
              <a:rPr sz="2800" b="1" dirty="0">
                <a:latin typeface="Arial"/>
                <a:cs typeface="Arial"/>
              </a:rPr>
              <a:t>tích </a:t>
            </a:r>
            <a:r>
              <a:rPr sz="2800" b="1" spc="-5" dirty="0">
                <a:latin typeface="Arial"/>
                <a:cs typeface="Arial"/>
              </a:rPr>
              <a:t>giá trị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biên.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tập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7900670" cy="476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 smtClean="0">
                <a:latin typeface="Arial"/>
                <a:cs typeface="Arial"/>
              </a:rPr>
              <a:t>“</a:t>
            </a:r>
            <a:r>
              <a:rPr lang="en-US" sz="3000" dirty="0" err="1" smtClean="0">
                <a:latin typeface="Arial"/>
                <a:cs typeface="Arial"/>
              </a:rPr>
              <a:t>X</a:t>
            </a:r>
            <a:r>
              <a:rPr sz="3000" dirty="0" err="1" smtClean="0">
                <a:latin typeface="Arial"/>
                <a:cs typeface="Arial"/>
              </a:rPr>
              <a:t>ét</a:t>
            </a:r>
            <a:r>
              <a:rPr sz="3000" dirty="0" smtClean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đơn </a:t>
            </a:r>
            <a:r>
              <a:rPr sz="3000" dirty="0">
                <a:latin typeface="Arial"/>
                <a:cs typeface="Arial"/>
              </a:rPr>
              <a:t>cầm cố </a:t>
            </a:r>
            <a:r>
              <a:rPr sz="3000" spc="-5" dirty="0">
                <a:latin typeface="Arial"/>
                <a:cs typeface="Arial"/>
              </a:rPr>
              <a:t>nhà” </a:t>
            </a:r>
            <a:r>
              <a:rPr sz="3000" dirty="0">
                <a:latin typeface="Arial"/>
                <a:cs typeface="Arial"/>
              </a:rPr>
              <a:t>với </a:t>
            </a:r>
            <a:r>
              <a:rPr sz="3000" spc="-5" dirty="0">
                <a:latin typeface="Arial"/>
                <a:cs typeface="Arial"/>
              </a:rPr>
              <a:t>đặc </a:t>
            </a:r>
            <a:r>
              <a:rPr sz="3000" dirty="0">
                <a:latin typeface="Arial"/>
                <a:cs typeface="Arial"/>
              </a:rPr>
              <a:t>tả </a:t>
            </a:r>
            <a:r>
              <a:rPr sz="3000" spc="-5" dirty="0">
                <a:latin typeface="Arial"/>
                <a:cs typeface="Arial"/>
              </a:rPr>
              <a:t>như  </a:t>
            </a:r>
            <a:r>
              <a:rPr sz="3000" dirty="0">
                <a:latin typeface="Arial"/>
                <a:cs typeface="Arial"/>
              </a:rPr>
              <a:t>sau: mỗi </a:t>
            </a:r>
            <a:r>
              <a:rPr sz="3000" spc="-5" dirty="0">
                <a:latin typeface="Arial"/>
                <a:cs typeface="Arial"/>
              </a:rPr>
              <a:t>lần nhận 1 đơn </a:t>
            </a:r>
            <a:r>
              <a:rPr sz="3000" dirty="0">
                <a:latin typeface="Arial"/>
                <a:cs typeface="Arial"/>
              </a:rPr>
              <a:t>xin cầm cố, </a:t>
            </a:r>
            <a:r>
              <a:rPr sz="3000" spc="-5" dirty="0">
                <a:latin typeface="Arial"/>
                <a:cs typeface="Arial"/>
              </a:rPr>
              <a:t>phần  </a:t>
            </a:r>
            <a:r>
              <a:rPr sz="3000" dirty="0">
                <a:latin typeface="Arial"/>
                <a:cs typeface="Arial"/>
              </a:rPr>
              <a:t>mềm sẽ </a:t>
            </a:r>
            <a:r>
              <a:rPr sz="3000" spc="-5" dirty="0">
                <a:latin typeface="Arial"/>
                <a:cs typeface="Arial"/>
              </a:rPr>
              <a:t>ra quyết định </a:t>
            </a:r>
            <a:r>
              <a:rPr sz="3000" dirty="0">
                <a:latin typeface="Arial"/>
                <a:cs typeface="Arial"/>
              </a:rPr>
              <a:t>chấp </a:t>
            </a:r>
            <a:r>
              <a:rPr sz="3000" dirty="0" err="1">
                <a:latin typeface="Arial"/>
                <a:cs typeface="Arial"/>
              </a:rPr>
              <a:t>thuận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 err="1" smtClean="0">
                <a:latin typeface="Arial"/>
                <a:cs typeface="Arial"/>
              </a:rPr>
              <a:t>nếu</a:t>
            </a:r>
            <a:r>
              <a:rPr sz="3000" spc="-135" dirty="0" smtClean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điều  </a:t>
            </a:r>
            <a:r>
              <a:rPr sz="3000" dirty="0">
                <a:latin typeface="Arial"/>
                <a:cs typeface="Arial"/>
              </a:rPr>
              <a:t>kiện sau </a:t>
            </a:r>
            <a:r>
              <a:rPr sz="3000" spc="-10" dirty="0">
                <a:latin typeface="Arial"/>
                <a:cs typeface="Arial"/>
              </a:rPr>
              <a:t>thỏa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mãn:</a:t>
            </a:r>
            <a:endParaRPr sz="3000" dirty="0">
              <a:latin typeface="Arial"/>
              <a:cs typeface="Arial"/>
            </a:endParaRPr>
          </a:p>
          <a:p>
            <a:pPr marL="756285" marR="513715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855344" algn="l"/>
                <a:tab pos="855980" algn="l"/>
              </a:tabLst>
            </a:pPr>
            <a:r>
              <a:rPr dirty="0"/>
              <a:t>	</a:t>
            </a:r>
            <a:r>
              <a:rPr sz="2800" spc="-5" dirty="0">
                <a:latin typeface="Arial"/>
                <a:cs typeface="Arial"/>
              </a:rPr>
              <a:t>Thu nhập hàng tháng của người nộp </a:t>
            </a:r>
            <a:r>
              <a:rPr sz="2800" dirty="0">
                <a:latin typeface="Arial"/>
                <a:cs typeface="Arial"/>
              </a:rPr>
              <a:t>đơn  </a:t>
            </a:r>
            <a:r>
              <a:rPr sz="2800" spc="-5" dirty="0">
                <a:latin typeface="Arial"/>
                <a:cs typeface="Arial"/>
              </a:rPr>
              <a:t>nằm trong khoảng từ </a:t>
            </a:r>
            <a:r>
              <a:rPr sz="2800" dirty="0">
                <a:latin typeface="Arial"/>
                <a:cs typeface="Arial"/>
              </a:rPr>
              <a:t>1000$ </a:t>
            </a:r>
            <a:r>
              <a:rPr sz="2800" spc="-5" dirty="0">
                <a:latin typeface="Arial"/>
                <a:cs typeface="Arial"/>
              </a:rPr>
              <a:t>với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83333$</a:t>
            </a:r>
          </a:p>
          <a:p>
            <a:pPr marL="855344" lvl="1" indent="-386080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Số nhà xin cầm cố từ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1-5</a:t>
            </a:r>
            <a:endParaRPr sz="2800" dirty="0">
              <a:latin typeface="Arial"/>
              <a:cs typeface="Arial"/>
            </a:endParaRPr>
          </a:p>
          <a:p>
            <a:pPr marL="355600" marR="4953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Dùng phương pháp phân hoạch tương  đương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phân tích giá trị biên để </a:t>
            </a:r>
            <a:r>
              <a:rPr sz="3000" spc="-10" dirty="0">
                <a:latin typeface="Arial"/>
                <a:cs typeface="Arial"/>
              </a:rPr>
              <a:t>thiết </a:t>
            </a:r>
            <a:r>
              <a:rPr sz="3000" dirty="0">
                <a:latin typeface="Arial"/>
                <a:cs typeface="Arial"/>
              </a:rPr>
              <a:t>kế  các </a:t>
            </a:r>
            <a:r>
              <a:rPr sz="3000" spc="-5" dirty="0">
                <a:latin typeface="Arial"/>
                <a:cs typeface="Arial"/>
              </a:rPr>
              <a:t>trường hợp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 err="1">
                <a:latin typeface="Arial"/>
                <a:cs typeface="Arial"/>
              </a:rPr>
              <a:t>cho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lang="en-US" sz="3000" spc="-5" dirty="0" smtClean="0">
                <a:latin typeface="Arial"/>
                <a:cs typeface="Arial"/>
              </a:rPr>
              <a:t>PM </a:t>
            </a:r>
            <a:r>
              <a:rPr sz="3000" spc="-5" dirty="0" err="1" smtClean="0">
                <a:latin typeface="Arial"/>
                <a:cs typeface="Arial"/>
              </a:rPr>
              <a:t>trên</a:t>
            </a:r>
            <a:r>
              <a:rPr sz="3000" spc="-5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</a:t>
            </a:r>
            <a:r>
              <a:rPr b="1" dirty="0" err="1">
                <a:latin typeface="Arial"/>
                <a:cs typeface="Arial"/>
              </a:rPr>
              <a:t>tập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lang="en-US" b="1" spc="-5" dirty="0"/>
              <a:t>3</a:t>
            </a:r>
            <a:endParaRPr b="1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2385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Chương trình tính </a:t>
            </a:r>
            <a:r>
              <a:rPr sz="3000" dirty="0">
                <a:latin typeface="Arial"/>
                <a:cs typeface="Arial"/>
              </a:rPr>
              <a:t>chi </a:t>
            </a:r>
            <a:r>
              <a:rPr sz="3000" spc="-5" dirty="0">
                <a:latin typeface="Arial"/>
                <a:cs typeface="Arial"/>
              </a:rPr>
              <a:t>phí </a:t>
            </a:r>
            <a:r>
              <a:rPr sz="3000" dirty="0">
                <a:latin typeface="Arial"/>
                <a:cs typeface="Arial"/>
              </a:rPr>
              <a:t>cho </a:t>
            </a:r>
            <a:r>
              <a:rPr sz="3000" spc="-5" dirty="0">
                <a:latin typeface="Arial"/>
                <a:cs typeface="Arial"/>
              </a:rPr>
              <a:t>bệnh nhân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dựa  trên độ </a:t>
            </a:r>
            <a:r>
              <a:rPr sz="3000" dirty="0">
                <a:latin typeface="Arial"/>
                <a:cs typeface="Arial"/>
              </a:rPr>
              <a:t>tuổi và </a:t>
            </a:r>
            <a:r>
              <a:rPr sz="3000" spc="-5" dirty="0">
                <a:latin typeface="Arial"/>
                <a:cs typeface="Arial"/>
              </a:rPr>
              <a:t>giới tính </a:t>
            </a:r>
            <a:r>
              <a:rPr sz="3000" dirty="0">
                <a:latin typeface="Arial"/>
                <a:cs typeface="Arial"/>
              </a:rPr>
              <a:t>có </a:t>
            </a:r>
            <a:r>
              <a:rPr sz="3000" spc="-5" dirty="0" err="1">
                <a:latin typeface="Arial"/>
                <a:cs typeface="Arial"/>
              </a:rPr>
              <a:t>màn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5" dirty="0" err="1" smtClean="0">
                <a:latin typeface="Arial"/>
                <a:cs typeface="Arial"/>
              </a:rPr>
              <a:t>h</a:t>
            </a:r>
            <a:r>
              <a:rPr lang="en-US" sz="3000" spc="-5" dirty="0" err="1">
                <a:latin typeface="Arial"/>
                <a:cs typeface="Arial"/>
              </a:rPr>
              <a:t>ì</a:t>
            </a:r>
            <a:r>
              <a:rPr sz="3000" spc="-5" dirty="0" err="1" smtClean="0">
                <a:latin typeface="Arial"/>
                <a:cs typeface="Arial"/>
              </a:rPr>
              <a:t>nh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và các  yêu cầu </a:t>
            </a:r>
            <a:r>
              <a:rPr sz="3000" spc="-5" dirty="0">
                <a:latin typeface="Arial"/>
                <a:cs typeface="Arial"/>
              </a:rPr>
              <a:t>như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sau: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0" y="3073400"/>
            <a:ext cx="4043045" cy="2927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1225" y="3076575"/>
            <a:ext cx="2066925" cy="2924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2183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BT1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(Giải)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68653"/>
            <a:ext cx="450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Bảng phân vùng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đương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606883"/>
            <a:ext cx="2588895" cy="8674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Các ca kiểm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56285" algn="l"/>
              </a:tabLst>
            </a:pPr>
            <a:r>
              <a:rPr sz="2200" spc="-5" dirty="0">
                <a:latin typeface="Arial"/>
                <a:cs typeface="Arial"/>
              </a:rPr>
              <a:t>–	(Bảng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2142" y="6378949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latin typeface="Arial"/>
                <a:cs typeface="Arial"/>
              </a:rPr>
              <a:t>78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050" y="1593850"/>
          <a:ext cx="8535670" cy="2453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330325"/>
                <a:gridCol w="1241425"/>
                <a:gridCol w="995045"/>
                <a:gridCol w="1241425"/>
                <a:gridCol w="1101725"/>
                <a:gridCol w="1101725"/>
              </a:tblGrid>
              <a:tr h="7010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Lịch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00:00-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3:59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4:00-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9:29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9:30-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16:00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16:01-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19:30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19:31-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22:59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23:00-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23:59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10515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Loại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vé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Lớp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tương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đương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Ko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Ko</a:t>
                      </a:r>
                      <a:r>
                        <a:rPr sz="200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65450" y="4184650"/>
          <a:ext cx="5864860" cy="2453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35"/>
                <a:gridCol w="2876550"/>
                <a:gridCol w="2289175"/>
              </a:tblGrid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mong</a:t>
                      </a:r>
                      <a:r>
                        <a:rPr sz="200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phát lúc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12h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18h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21h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23h30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88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</a:t>
            </a:r>
            <a:r>
              <a:rPr b="1" spc="-10" dirty="0">
                <a:latin typeface="Arial"/>
                <a:cs typeface="Arial"/>
              </a:rPr>
              <a:t>T</a:t>
            </a:r>
            <a:r>
              <a:rPr b="1" spc="-5" dirty="0">
                <a:latin typeface="Arial"/>
                <a:cs typeface="Arial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677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giá trị biên cần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(Bảng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2)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79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650" y="2128266"/>
          <a:ext cx="7467598" cy="4206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69"/>
                <a:gridCol w="3662679"/>
                <a:gridCol w="2914650"/>
              </a:tblGrid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mong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lệ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3h59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lệ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4h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9h29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9h30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16h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16h01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19h</a:t>
                      </a:r>
                      <a:r>
                        <a:rPr sz="2000" spc="-6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19h31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22h59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lúc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23h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" y="6446837"/>
            <a:ext cx="8975725" cy="323850"/>
            <a:chOff x="95250" y="6446837"/>
            <a:chExt cx="8975725" cy="323850"/>
          </a:xfrm>
        </p:grpSpPr>
        <p:sp>
          <p:nvSpPr>
            <p:cNvPr id="3" name="object 3"/>
            <p:cNvSpPr/>
            <p:nvPr/>
          </p:nvSpPr>
          <p:spPr>
            <a:xfrm>
              <a:off x="95250" y="6446837"/>
              <a:ext cx="8971280" cy="314325"/>
            </a:xfrm>
            <a:custGeom>
              <a:avLst/>
              <a:gdLst/>
              <a:ahLst/>
              <a:cxnLst/>
              <a:rect l="l" t="t" r="r" b="b"/>
              <a:pathLst>
                <a:path w="8971280" h="314325">
                  <a:moveTo>
                    <a:pt x="0" y="0"/>
                  </a:moveTo>
                  <a:lnTo>
                    <a:pt x="6350" y="314325"/>
                  </a:lnTo>
                  <a:lnTo>
                    <a:pt x="8971026" y="314325"/>
                  </a:lnTo>
                  <a:lnTo>
                    <a:pt x="8963025" y="149225"/>
                  </a:lnTo>
                  <a:lnTo>
                    <a:pt x="2367026" y="149225"/>
                  </a:lnTo>
                  <a:lnTo>
                    <a:pt x="2132076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0" y="6491287"/>
              <a:ext cx="8975725" cy="279400"/>
            </a:xfrm>
            <a:custGeom>
              <a:avLst/>
              <a:gdLst/>
              <a:ahLst/>
              <a:cxnLst/>
              <a:rect l="l" t="t" r="r" b="b"/>
              <a:pathLst>
                <a:path w="8975725" h="279400">
                  <a:moveTo>
                    <a:pt x="0" y="0"/>
                  </a:moveTo>
                  <a:lnTo>
                    <a:pt x="0" y="279400"/>
                  </a:lnTo>
                  <a:lnTo>
                    <a:pt x="8975725" y="268287"/>
                  </a:lnTo>
                  <a:lnTo>
                    <a:pt x="8969375" y="150812"/>
                  </a:lnTo>
                  <a:lnTo>
                    <a:pt x="2347976" y="150812"/>
                  </a:lnTo>
                  <a:lnTo>
                    <a:pt x="2092198" y="4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2075" y="98425"/>
            <a:ext cx="8959850" cy="1148080"/>
            <a:chOff x="92075" y="98425"/>
            <a:chExt cx="8959850" cy="1148080"/>
          </a:xfrm>
        </p:grpSpPr>
        <p:sp>
          <p:nvSpPr>
            <p:cNvPr id="6" name="object 6"/>
            <p:cNvSpPr/>
            <p:nvPr/>
          </p:nvSpPr>
          <p:spPr>
            <a:xfrm>
              <a:off x="92075" y="98425"/>
              <a:ext cx="8956675" cy="179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75" y="307975"/>
              <a:ext cx="8955405" cy="938530"/>
            </a:xfrm>
            <a:custGeom>
              <a:avLst/>
              <a:gdLst/>
              <a:ahLst/>
              <a:cxnLst/>
              <a:rect l="l" t="t" r="r" b="b"/>
              <a:pathLst>
                <a:path w="8955405" h="938530">
                  <a:moveTo>
                    <a:pt x="8955151" y="0"/>
                  </a:moveTo>
                  <a:lnTo>
                    <a:pt x="0" y="0"/>
                  </a:lnTo>
                  <a:lnTo>
                    <a:pt x="3289" y="830452"/>
                  </a:lnTo>
                  <a:lnTo>
                    <a:pt x="6705600" y="837438"/>
                  </a:lnTo>
                  <a:lnTo>
                    <a:pt x="6870065" y="931163"/>
                  </a:lnTo>
                  <a:lnTo>
                    <a:pt x="8955151" y="938276"/>
                  </a:lnTo>
                  <a:lnTo>
                    <a:pt x="8955151" y="0"/>
                  </a:lnTo>
                  <a:close/>
                </a:path>
              </a:pathLst>
            </a:custGeom>
            <a:solidFill>
              <a:srgbClr val="9BD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075" y="306450"/>
              <a:ext cx="8955151" cy="836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6100" y="1047750"/>
              <a:ext cx="2155825" cy="52705"/>
            </a:xfrm>
            <a:custGeom>
              <a:avLst/>
              <a:gdLst/>
              <a:ahLst/>
              <a:cxnLst/>
              <a:rect l="l" t="t" r="r" b="b"/>
              <a:pathLst>
                <a:path w="2155825" h="52705">
                  <a:moveTo>
                    <a:pt x="2155825" y="0"/>
                  </a:moveTo>
                  <a:lnTo>
                    <a:pt x="0" y="3175"/>
                  </a:lnTo>
                  <a:lnTo>
                    <a:pt x="95250" y="52450"/>
                  </a:lnTo>
                  <a:lnTo>
                    <a:pt x="2152650" y="50800"/>
                  </a:lnTo>
                  <a:lnTo>
                    <a:pt x="2155825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9035" y="414400"/>
              <a:ext cx="548640" cy="548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2192" y="398018"/>
              <a:ext cx="548640" cy="5486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53856" y="419734"/>
              <a:ext cx="548640" cy="5486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88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</a:t>
            </a:r>
            <a:r>
              <a:rPr b="1" spc="-10" dirty="0">
                <a:latin typeface="Arial"/>
                <a:cs typeface="Arial"/>
              </a:rPr>
              <a:t>T</a:t>
            </a:r>
            <a:r>
              <a:rPr b="1" spc="-5" dirty="0">
                <a:latin typeface="Arial"/>
                <a:cs typeface="Arial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3540" y="1016253"/>
            <a:ext cx="5466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Kết hợp Bảng </a:t>
            </a:r>
            <a:r>
              <a:rPr sz="2400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&amp;2 </a:t>
            </a:r>
            <a:r>
              <a:rPr sz="2400" dirty="0">
                <a:latin typeface="Arial"/>
                <a:cs typeface="Arial"/>
              </a:rPr>
              <a:t>ta có </a:t>
            </a:r>
            <a:r>
              <a:rPr sz="2400" spc="-5" dirty="0">
                <a:latin typeface="Arial"/>
                <a:cs typeface="Arial"/>
              </a:rPr>
              <a:t>ca kiểm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thử: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5250" y="1399794"/>
          <a:ext cx="8976359" cy="5410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8040"/>
                <a:gridCol w="601344"/>
                <a:gridCol w="2474595"/>
                <a:gridCol w="1969135"/>
                <a:gridCol w="1833245"/>
              </a:tblGrid>
              <a:tr h="262889">
                <a:tc rowSpan="1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 mong</a:t>
                      </a:r>
                      <a:r>
                        <a:rPr sz="15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 rowSpan="1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422275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0h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2h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3h59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4h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17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6h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17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9h29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</a:t>
                      </a:r>
                      <a:r>
                        <a:rPr sz="17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9h30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1700" spc="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12h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1700" spc="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16h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1700" spc="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16h01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18h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19h30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thường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19h31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Vé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</a:t>
                      </a:r>
                      <a:r>
                        <a:rPr sz="1700" spc="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21h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tiết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22h59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Vé tiết</a:t>
                      </a:r>
                      <a:r>
                        <a:rPr sz="17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kiệm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2979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</a:t>
                      </a:r>
                      <a:r>
                        <a:rPr sz="17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phát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lúc 23h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  <a:tr h="3082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9BD2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Xuất phát lúc</a:t>
                      </a:r>
                      <a:r>
                        <a:rPr sz="17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23h30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hợp lệ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22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Bài tập </a:t>
            </a:r>
            <a:r>
              <a:rPr b="1" spc="-5" dirty="0">
                <a:latin typeface="Arial"/>
                <a:cs typeface="Arial"/>
              </a:rPr>
              <a:t>2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(Giải)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6049" y="1131570"/>
            <a:ext cx="3985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Thu </a:t>
            </a:r>
            <a:r>
              <a:rPr sz="3000" spc="-5" dirty="0">
                <a:latin typeface="Arial"/>
                <a:cs typeface="Arial"/>
              </a:rPr>
              <a:t>nhập hàng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tháng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049" y="4972939"/>
            <a:ext cx="76523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ca kiểm thử TC1(H1,H2),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TC2(H1,K3),  TC3(H1,K4), TC4(K1,H2), TC5(K2,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H2)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1822450"/>
          <a:ext cx="7770492" cy="3097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845"/>
                <a:gridCol w="1553845"/>
                <a:gridCol w="1553844"/>
                <a:gridCol w="1554479"/>
                <a:gridCol w="1554479"/>
              </a:tblGrid>
              <a:tr h="7010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Lớp </a:t>
                      </a: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hợp</a:t>
                      </a:r>
                      <a:r>
                        <a:rPr sz="2000" b="1" spc="2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Đánh</a:t>
                      </a:r>
                      <a:r>
                        <a:rPr sz="20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dấu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Lớp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ko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hợp</a:t>
                      </a:r>
                      <a:r>
                        <a:rPr sz="20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lệ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Đánh</a:t>
                      </a:r>
                      <a:r>
                        <a:rPr sz="20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dấu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Thu</a:t>
                      </a:r>
                      <a:r>
                        <a:rPr sz="20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nhập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hàng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tháng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[1000$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,83333$]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&lt;1000$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414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Số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nhà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cầm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cố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[1,5]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&lt;1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414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&gt;5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88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</a:t>
            </a:r>
            <a:r>
              <a:rPr b="1" spc="-10" dirty="0">
                <a:latin typeface="Arial"/>
                <a:cs typeface="Arial"/>
              </a:rPr>
              <a:t>T</a:t>
            </a:r>
            <a:r>
              <a:rPr b="1" spc="-5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202170" cy="202818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giá trị biên </a:t>
            </a:r>
            <a:r>
              <a:rPr sz="3000" dirty="0">
                <a:latin typeface="Arial"/>
                <a:cs typeface="Arial"/>
              </a:rPr>
              <a:t>cần kiểm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tra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855344" algn="l"/>
                <a:tab pos="855980" algn="l"/>
              </a:tabLst>
            </a:pPr>
            <a:r>
              <a:rPr dirty="0"/>
              <a:t>	</a:t>
            </a:r>
            <a:r>
              <a:rPr sz="2800" spc="-5" dirty="0">
                <a:latin typeface="Arial"/>
                <a:cs typeface="Arial"/>
              </a:rPr>
              <a:t>Với Thu nhập hàng tháng </a:t>
            </a:r>
            <a:r>
              <a:rPr sz="2800" spc="5" dirty="0">
                <a:latin typeface="Arial"/>
                <a:cs typeface="Arial"/>
              </a:rPr>
              <a:t>{999$, </a:t>
            </a:r>
            <a:r>
              <a:rPr sz="2800" dirty="0">
                <a:latin typeface="Arial"/>
                <a:cs typeface="Arial"/>
              </a:rPr>
              <a:t>1000$,  </a:t>
            </a:r>
            <a:r>
              <a:rPr sz="2800" spc="-5" dirty="0">
                <a:latin typeface="Arial"/>
                <a:cs typeface="Arial"/>
              </a:rPr>
              <a:t>83333$,83334$}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Với </a:t>
            </a:r>
            <a:r>
              <a:rPr sz="2800" dirty="0">
                <a:latin typeface="Arial"/>
                <a:cs typeface="Arial"/>
              </a:rPr>
              <a:t>số </a:t>
            </a:r>
            <a:r>
              <a:rPr sz="2800" spc="-10" dirty="0">
                <a:latin typeface="Arial"/>
                <a:cs typeface="Arial"/>
              </a:rPr>
              <a:t>nhà </a:t>
            </a:r>
            <a:r>
              <a:rPr sz="2800" spc="-5" dirty="0">
                <a:latin typeface="Arial"/>
                <a:cs typeface="Arial"/>
              </a:rPr>
              <a:t>cầm cố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{0,1,5,6}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4450" y="3438525"/>
            <a:ext cx="6057900" cy="295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70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BT2: Các ca kiểm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ct val="10000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136650"/>
          <a:ext cx="6971665" cy="5453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1440815"/>
                <a:gridCol w="1981200"/>
                <a:gridCol w="2933065"/>
              </a:tblGrid>
              <a:tr h="4732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vào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 ra mong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đợi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381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</a:tr>
              <a:tr h="423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Thu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nhập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Số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lượng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nhà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381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1000$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8333$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999$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8334$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999$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được thế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D1E8EB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57B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8334$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Không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được thế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chấp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BD2E4"/>
                      </a:solidFill>
                      <a:prstDash val="solid"/>
                    </a:lnL>
                    <a:lnR w="12700">
                      <a:solidFill>
                        <a:srgbClr val="9BD2E4"/>
                      </a:solidFill>
                      <a:prstDash val="solid"/>
                    </a:lnR>
                    <a:lnT w="12700">
                      <a:solidFill>
                        <a:srgbClr val="9BD2E4"/>
                      </a:solidFill>
                      <a:prstDash val="solid"/>
                    </a:lnT>
                    <a:lnB w="12700">
                      <a:solidFill>
                        <a:srgbClr val="9BD2E4"/>
                      </a:solidFill>
                      <a:prstDash val="solid"/>
                    </a:lnB>
                    <a:solidFill>
                      <a:srgbClr val="EAF4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50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Tổng </a:t>
            </a:r>
            <a:r>
              <a:rPr spc="-5" dirty="0"/>
              <a:t>quan </a:t>
            </a:r>
            <a:r>
              <a:rPr dirty="0"/>
              <a:t>về kiểm thử hộp</a:t>
            </a:r>
            <a:r>
              <a:rPr spc="-130" dirty="0"/>
              <a:t> </a:t>
            </a:r>
            <a:r>
              <a:rPr spc="-5" dirty="0"/>
              <a:t>đen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89405"/>
            <a:ext cx="6884034" cy="477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11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Phương </a:t>
            </a:r>
            <a:r>
              <a:rPr sz="3000" spc="-5" dirty="0">
                <a:latin typeface="Arial"/>
                <a:cs typeface="Arial"/>
              </a:rPr>
              <a:t>pháp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hộp đen: </a:t>
            </a:r>
            <a:r>
              <a:rPr sz="3000" dirty="0">
                <a:latin typeface="Arial"/>
                <a:cs typeface="Arial"/>
              </a:rPr>
              <a:t>coi  </a:t>
            </a:r>
            <a:r>
              <a:rPr sz="3000" spc="-5" dirty="0">
                <a:latin typeface="Arial"/>
                <a:cs typeface="Arial"/>
              </a:rPr>
              <a:t>hệ </a:t>
            </a:r>
            <a:r>
              <a:rPr sz="3000" spc="-10" dirty="0">
                <a:latin typeface="Arial"/>
                <a:cs typeface="Arial"/>
              </a:rPr>
              <a:t>thống </a:t>
            </a:r>
            <a:r>
              <a:rPr sz="3000" spc="-5" dirty="0">
                <a:latin typeface="Arial"/>
                <a:cs typeface="Arial"/>
              </a:rPr>
              <a:t>là </a:t>
            </a:r>
            <a:r>
              <a:rPr sz="3000" dirty="0">
                <a:latin typeface="Arial"/>
                <a:cs typeface="Arial"/>
              </a:rPr>
              <a:t>một </a:t>
            </a:r>
            <a:r>
              <a:rPr sz="3000" spc="-5" dirty="0">
                <a:latin typeface="Arial"/>
                <a:cs typeface="Arial"/>
              </a:rPr>
              <a:t>hộp đen, </a:t>
            </a:r>
            <a:r>
              <a:rPr sz="3000" dirty="0">
                <a:latin typeface="Arial"/>
                <a:cs typeface="Arial"/>
              </a:rPr>
              <a:t>không thể  </a:t>
            </a:r>
            <a:r>
              <a:rPr sz="3000" spc="-5" dirty="0">
                <a:latin typeface="Arial"/>
                <a:cs typeface="Arial"/>
              </a:rPr>
              <a:t>thấy được </a:t>
            </a:r>
            <a:r>
              <a:rPr sz="3000" dirty="0">
                <a:latin typeface="Arial"/>
                <a:cs typeface="Arial"/>
              </a:rPr>
              <a:t>cấu </a:t>
            </a:r>
            <a:r>
              <a:rPr sz="3000" spc="-5" dirty="0">
                <a:latin typeface="Arial"/>
                <a:cs typeface="Arial"/>
              </a:rPr>
              <a:t>trúc logic bên trong.  Người làm </a:t>
            </a:r>
            <a:r>
              <a:rPr sz="3000" dirty="0">
                <a:latin typeface="Arial"/>
                <a:cs typeface="Arial"/>
              </a:rPr>
              <a:t>kiểm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dirty="0">
                <a:latin typeface="Arial"/>
                <a:cs typeface="Arial"/>
              </a:rPr>
              <a:t>tập </a:t>
            </a:r>
            <a:r>
              <a:rPr sz="3000" spc="-5" dirty="0">
                <a:latin typeface="Arial"/>
                <a:cs typeface="Arial"/>
              </a:rPr>
              <a:t>trung </a:t>
            </a:r>
            <a:r>
              <a:rPr sz="3000" dirty="0">
                <a:latin typeface="Arial"/>
                <a:cs typeface="Arial"/>
              </a:rPr>
              <a:t>vào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các  yêu cầu chức </a:t>
            </a:r>
            <a:r>
              <a:rPr sz="3000" spc="-5" dirty="0">
                <a:latin typeface="Arial"/>
                <a:cs typeface="Arial"/>
              </a:rPr>
              <a:t>năng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5" dirty="0">
                <a:latin typeface="Arial"/>
                <a:cs typeface="Arial"/>
              </a:rPr>
              <a:t>phần </a:t>
            </a:r>
            <a:r>
              <a:rPr sz="3000" dirty="0">
                <a:latin typeface="Arial"/>
                <a:cs typeface="Arial"/>
              </a:rPr>
              <a:t>mềm  </a:t>
            </a:r>
            <a:r>
              <a:rPr sz="3000" spc="-5" dirty="0">
                <a:latin typeface="Arial"/>
                <a:cs typeface="Arial"/>
              </a:rPr>
              <a:t>dựa trên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dữ liệu lấy từ đặc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tả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Đặc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trưng:</a:t>
            </a:r>
            <a:endParaRPr sz="3000">
              <a:latin typeface="Arial"/>
              <a:cs typeface="Arial"/>
            </a:endParaRPr>
          </a:p>
          <a:p>
            <a:pPr marL="756285" marR="601345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855344" algn="l"/>
                <a:tab pos="855980" algn="l"/>
              </a:tabLst>
            </a:pPr>
            <a:r>
              <a:rPr dirty="0"/>
              <a:t>	</a:t>
            </a:r>
            <a:r>
              <a:rPr sz="2800" spc="-10" dirty="0">
                <a:latin typeface="Arial"/>
                <a:cs typeface="Arial"/>
              </a:rPr>
              <a:t>Nhằm </a:t>
            </a:r>
            <a:r>
              <a:rPr sz="2800" dirty="0">
                <a:latin typeface="Arial"/>
                <a:cs typeface="Arial"/>
              </a:rPr>
              <a:t>thuyết </a:t>
            </a:r>
            <a:r>
              <a:rPr sz="2800" spc="-5" dirty="0">
                <a:latin typeface="Arial"/>
                <a:cs typeface="Arial"/>
              </a:rPr>
              <a:t>minh: các chức năng  phần mềm đủ &amp; vận hành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đúng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Thực hiện các phép thử qua giao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diện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8716" y="2971800"/>
            <a:ext cx="2645283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50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Tổng </a:t>
            </a:r>
            <a:r>
              <a:rPr spc="-5" dirty="0"/>
              <a:t>quan </a:t>
            </a:r>
            <a:r>
              <a:rPr dirty="0"/>
              <a:t>về kiểm thử hộp</a:t>
            </a:r>
            <a:r>
              <a:rPr spc="-130" dirty="0"/>
              <a:t> </a:t>
            </a:r>
            <a:r>
              <a:rPr spc="-5" dirty="0"/>
              <a:t>đen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892415" cy="35648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hộp đen nhằm </a:t>
            </a:r>
            <a:r>
              <a:rPr sz="3000" dirty="0">
                <a:latin typeface="Arial"/>
                <a:cs typeface="Arial"/>
              </a:rPr>
              <a:t>tim ra các </a:t>
            </a:r>
            <a:r>
              <a:rPr sz="3000" spc="-5" dirty="0">
                <a:latin typeface="Arial"/>
                <a:cs typeface="Arial"/>
              </a:rPr>
              <a:t>loại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sai: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Chức </a:t>
            </a:r>
            <a:r>
              <a:rPr sz="2800" spc="-5" dirty="0">
                <a:latin typeface="Arial"/>
                <a:cs typeface="Arial"/>
              </a:rPr>
              <a:t>năng thiếu hoặc không đúng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đắn.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Sai về giao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diện.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Sai trong cấu trúc hoặc trong </a:t>
            </a:r>
            <a:r>
              <a:rPr sz="2800" dirty="0">
                <a:latin typeface="Arial"/>
                <a:cs typeface="Arial"/>
              </a:rPr>
              <a:t>truy </a:t>
            </a:r>
            <a:r>
              <a:rPr sz="2800" spc="-5" dirty="0">
                <a:latin typeface="Arial"/>
                <a:cs typeface="Arial"/>
              </a:rPr>
              <a:t>cập dữ liệu  ngoài.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Sai thực thi chức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năng.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Sai khởi đầu hoặc kết thúc mô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đun.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50006"/>
            <a:ext cx="8119109" cy="47873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2705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980440" algn="l"/>
                <a:tab pos="1967864" algn="l"/>
                <a:tab pos="2954020" algn="l"/>
                <a:tab pos="3670300" algn="l"/>
                <a:tab pos="4827270" algn="l"/>
                <a:tab pos="6077585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thuật	</a:t>
            </a:r>
            <a:r>
              <a:rPr sz="2700" spc="-5" dirty="0">
                <a:latin typeface="Arial"/>
                <a:cs typeface="Arial"/>
              </a:rPr>
              <a:t>phâ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lớ</a:t>
            </a:r>
            <a:r>
              <a:rPr sz="2700" dirty="0">
                <a:latin typeface="Arial"/>
                <a:cs typeface="Arial"/>
              </a:rPr>
              <a:t>p	t</a:t>
            </a:r>
            <a:r>
              <a:rPr sz="2700" spc="5" dirty="0">
                <a:latin typeface="Arial"/>
                <a:cs typeface="Arial"/>
              </a:rPr>
              <a:t>ư</a:t>
            </a:r>
            <a:r>
              <a:rPr sz="2700" dirty="0">
                <a:latin typeface="Arial"/>
                <a:cs typeface="Arial"/>
              </a:rPr>
              <a:t>ơng	</a:t>
            </a:r>
            <a:r>
              <a:rPr sz="2700" spc="-5" dirty="0">
                <a:latin typeface="Arial"/>
                <a:cs typeface="Arial"/>
              </a:rPr>
              <a:t>đư</a:t>
            </a:r>
            <a:r>
              <a:rPr sz="2700" spc="5" dirty="0">
                <a:latin typeface="Arial"/>
                <a:cs typeface="Arial"/>
              </a:rPr>
              <a:t>ơ</a:t>
            </a:r>
            <a:r>
              <a:rPr sz="2700" spc="-5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g	</a:t>
            </a:r>
            <a:r>
              <a:rPr sz="2700" spc="-5" dirty="0">
                <a:latin typeface="Arial"/>
                <a:cs typeface="Arial"/>
              </a:rPr>
              <a:t>(Equival</a:t>
            </a:r>
            <a:r>
              <a:rPr sz="2700" spc="-20" dirty="0">
                <a:latin typeface="Arial"/>
                <a:cs typeface="Arial"/>
              </a:rPr>
              <a:t>e</a:t>
            </a:r>
            <a:r>
              <a:rPr sz="2700" spc="-5" dirty="0">
                <a:latin typeface="Arial"/>
                <a:cs typeface="Arial"/>
              </a:rPr>
              <a:t>nce  Class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Testing)</a:t>
            </a:r>
            <a:endParaRPr sz="2700" dirty="0">
              <a:latin typeface="Arial"/>
              <a:cs typeface="Arial"/>
            </a:endParaRPr>
          </a:p>
          <a:p>
            <a:pPr marL="355600" marR="51435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  <a:tab pos="942340" algn="l"/>
                <a:tab pos="1890395" algn="l"/>
                <a:tab pos="2689225" algn="l"/>
                <a:tab pos="3466465" algn="l"/>
                <a:tab pos="4109720" algn="l"/>
                <a:tab pos="4582160" algn="l"/>
                <a:tab pos="5415915" algn="l"/>
                <a:tab pos="7183755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thuật	</a:t>
            </a:r>
            <a:r>
              <a:rPr sz="2700" spc="-5" dirty="0">
                <a:latin typeface="Arial"/>
                <a:cs typeface="Arial"/>
              </a:rPr>
              <a:t>dự</a:t>
            </a:r>
            <a:r>
              <a:rPr sz="2700" dirty="0">
                <a:latin typeface="Arial"/>
                <a:cs typeface="Arial"/>
              </a:rPr>
              <a:t>a	trên	</a:t>
            </a:r>
            <a:r>
              <a:rPr sz="2700" spc="-5" dirty="0">
                <a:latin typeface="Arial"/>
                <a:cs typeface="Arial"/>
              </a:rPr>
              <a:t>gi</a:t>
            </a:r>
            <a:r>
              <a:rPr sz="2700" dirty="0">
                <a:latin typeface="Arial"/>
                <a:cs typeface="Arial"/>
              </a:rPr>
              <a:t>á	trị	</a:t>
            </a:r>
            <a:r>
              <a:rPr sz="2700" spc="-15" dirty="0">
                <a:latin typeface="Arial"/>
                <a:cs typeface="Arial"/>
              </a:rPr>
              <a:t>b</a:t>
            </a:r>
            <a:r>
              <a:rPr sz="2700" spc="-5" dirty="0">
                <a:latin typeface="Arial"/>
                <a:cs typeface="Arial"/>
              </a:rPr>
              <a:t>iê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(Bou</a:t>
            </a:r>
            <a:r>
              <a:rPr sz="2700" spc="-25" dirty="0">
                <a:latin typeface="Arial"/>
                <a:cs typeface="Arial"/>
              </a:rPr>
              <a:t>n</a:t>
            </a:r>
            <a:r>
              <a:rPr sz="2700" spc="-5" dirty="0">
                <a:latin typeface="Arial"/>
                <a:cs typeface="Arial"/>
              </a:rPr>
              <a:t>dary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5" dirty="0">
                <a:latin typeface="Arial"/>
                <a:cs typeface="Arial"/>
              </a:rPr>
              <a:t>Val</a:t>
            </a:r>
            <a:r>
              <a:rPr sz="2700" spc="-20" dirty="0">
                <a:latin typeface="Arial"/>
                <a:cs typeface="Arial"/>
              </a:rPr>
              <a:t>u</a:t>
            </a:r>
            <a:r>
              <a:rPr sz="2700" spc="-5" dirty="0">
                <a:latin typeface="Arial"/>
                <a:cs typeface="Arial"/>
              </a:rPr>
              <a:t>e  Testing)</a:t>
            </a:r>
            <a:endParaRPr sz="2700" dirty="0">
              <a:latin typeface="Arial"/>
              <a:cs typeface="Arial"/>
            </a:endParaRPr>
          </a:p>
          <a:p>
            <a:pPr marL="355600" marR="51435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  <a:tab pos="993775" algn="l"/>
                <a:tab pos="1991995" algn="l"/>
                <a:tab pos="2841625" algn="l"/>
                <a:tab pos="3669029" algn="l"/>
                <a:tab pos="4669155" algn="l"/>
                <a:tab pos="5746750" algn="l"/>
                <a:tab pos="6630670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</a:t>
            </a:r>
            <a:r>
              <a:rPr sz="2700" spc="-20" dirty="0">
                <a:latin typeface="Arial"/>
                <a:cs typeface="Arial"/>
              </a:rPr>
              <a:t>ậ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dự</a:t>
            </a:r>
            <a:r>
              <a:rPr sz="2700" dirty="0">
                <a:latin typeface="Arial"/>
                <a:cs typeface="Arial"/>
              </a:rPr>
              <a:t>a	tr</a:t>
            </a:r>
            <a:r>
              <a:rPr sz="2700" spc="-15" dirty="0">
                <a:latin typeface="Arial"/>
                <a:cs typeface="Arial"/>
              </a:rPr>
              <a:t>ê</a:t>
            </a:r>
            <a:r>
              <a:rPr sz="2700" dirty="0">
                <a:latin typeface="Arial"/>
                <a:cs typeface="Arial"/>
              </a:rPr>
              <a:t>n	</a:t>
            </a:r>
            <a:r>
              <a:rPr sz="2700" spc="-5" dirty="0">
                <a:latin typeface="Arial"/>
                <a:cs typeface="Arial"/>
              </a:rPr>
              <a:t>bản</a:t>
            </a:r>
            <a:r>
              <a:rPr sz="2700" dirty="0">
                <a:latin typeface="Arial"/>
                <a:cs typeface="Arial"/>
              </a:rPr>
              <a:t>g	</a:t>
            </a:r>
            <a:r>
              <a:rPr sz="2700" spc="-5" dirty="0">
                <a:latin typeface="Arial"/>
                <a:cs typeface="Arial"/>
              </a:rPr>
              <a:t>quyế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sz="2700" spc="-5" dirty="0">
                <a:latin typeface="Arial"/>
                <a:cs typeface="Arial"/>
              </a:rPr>
              <a:t>đị</a:t>
            </a:r>
            <a:r>
              <a:rPr sz="2700" spc="-20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h	(D</a:t>
            </a:r>
            <a:r>
              <a:rPr sz="2700" spc="-15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ci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spc="-1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on  </a:t>
            </a:r>
            <a:r>
              <a:rPr sz="2700" spc="-5" dirty="0">
                <a:latin typeface="Arial"/>
                <a:cs typeface="Arial"/>
              </a:rPr>
              <a:t>Table-Based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Testing)</a:t>
            </a:r>
          </a:p>
          <a:p>
            <a:pPr marL="355600" marR="5334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  <a:tab pos="905510" algn="l"/>
                <a:tab pos="1815464" algn="l"/>
                <a:tab pos="2576195" algn="l"/>
                <a:tab pos="3315335" algn="l"/>
                <a:tab pos="3845560" algn="l"/>
                <a:tab pos="4358005" algn="l"/>
                <a:tab pos="5630545" algn="l"/>
                <a:tab pos="6541134" algn="l"/>
                <a:tab pos="6880859" algn="l"/>
                <a:tab pos="7487284" algn="l"/>
              </a:tabLst>
            </a:pPr>
            <a:r>
              <a:rPr sz="2700" spc="-5" dirty="0">
                <a:latin typeface="Arial"/>
                <a:cs typeface="Arial"/>
              </a:rPr>
              <a:t>K</a:t>
            </a:r>
            <a:r>
              <a:rPr sz="2700" dirty="0">
                <a:latin typeface="Arial"/>
                <a:cs typeface="Arial"/>
              </a:rPr>
              <a:t>ỹ	thu</a:t>
            </a:r>
            <a:r>
              <a:rPr sz="2700" spc="-15" dirty="0">
                <a:latin typeface="Arial"/>
                <a:cs typeface="Arial"/>
              </a:rPr>
              <a:t>ậ</a:t>
            </a:r>
            <a:r>
              <a:rPr sz="2700" dirty="0">
                <a:latin typeface="Arial"/>
                <a:cs typeface="Arial"/>
              </a:rPr>
              <a:t>t	</a:t>
            </a:r>
            <a:r>
              <a:rPr lang="en-US" sz="2700" spc="-5" dirty="0" err="1" smtClean="0">
                <a:latin typeface="Arial"/>
                <a:cs typeface="Arial"/>
              </a:rPr>
              <a:t>chuyển</a:t>
            </a:r>
            <a:r>
              <a:rPr lang="en-US" sz="2700" spc="-5" dirty="0" smtClean="0">
                <a:latin typeface="Arial"/>
                <a:cs typeface="Arial"/>
              </a:rPr>
              <a:t> </a:t>
            </a:r>
            <a:r>
              <a:rPr lang="en-US" sz="2700" spc="-5" dirty="0" err="1" smtClean="0">
                <a:latin typeface="Arial"/>
                <a:cs typeface="Arial"/>
              </a:rPr>
              <a:t>trạng</a:t>
            </a:r>
            <a:r>
              <a:rPr lang="en-US" sz="2700" spc="-5" dirty="0" smtClean="0">
                <a:latin typeface="Arial"/>
                <a:cs typeface="Arial"/>
              </a:rPr>
              <a:t> </a:t>
            </a:r>
            <a:r>
              <a:rPr lang="en-US" sz="2700" spc="-5" dirty="0" err="1" smtClean="0">
                <a:latin typeface="Arial"/>
                <a:cs typeface="Arial"/>
              </a:rPr>
              <a:t>thái</a:t>
            </a:r>
            <a:endParaRPr sz="27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…</a:t>
            </a:r>
          </a:p>
          <a:p>
            <a:pPr marR="5080" algn="r">
              <a:lnSpc>
                <a:spcPct val="100000"/>
              </a:lnSpc>
              <a:spcBef>
                <a:spcPts val="1789"/>
              </a:spcBef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28600"/>
            <a:ext cx="7242175" cy="1012190"/>
            <a:chOff x="0" y="228600"/>
            <a:chExt cx="7242175" cy="1012190"/>
          </a:xfrm>
        </p:grpSpPr>
        <p:sp>
          <p:nvSpPr>
            <p:cNvPr id="4" name="object 4"/>
            <p:cNvSpPr/>
            <p:nvPr/>
          </p:nvSpPr>
          <p:spPr>
            <a:xfrm>
              <a:off x="0" y="228600"/>
              <a:ext cx="14005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5067" y="228600"/>
              <a:ext cx="1109471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0575" y="228600"/>
              <a:ext cx="1717548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5683" y="228600"/>
              <a:ext cx="1642871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73067" y="228600"/>
              <a:ext cx="1362456" cy="10119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4608" y="228600"/>
              <a:ext cx="1437132" cy="1011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9300" y="228600"/>
              <a:ext cx="1412748" cy="10119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348437"/>
            <a:ext cx="67094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Các </a:t>
            </a:r>
            <a:r>
              <a:rPr b="1" dirty="0">
                <a:latin typeface="Arial"/>
                <a:cs typeface="Arial"/>
              </a:rPr>
              <a:t>kỹ thuật </a:t>
            </a:r>
            <a:r>
              <a:rPr b="1" spc="-5" dirty="0">
                <a:latin typeface="Arial"/>
                <a:cs typeface="Arial"/>
              </a:rPr>
              <a:t>kiểm </a:t>
            </a:r>
            <a:r>
              <a:rPr b="1" dirty="0">
                <a:latin typeface="Arial"/>
                <a:cs typeface="Arial"/>
              </a:rPr>
              <a:t>thử </a:t>
            </a:r>
            <a:r>
              <a:rPr b="1" spc="-5" dirty="0">
                <a:latin typeface="Arial"/>
                <a:cs typeface="Arial"/>
              </a:rPr>
              <a:t>hộp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đen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8256" y="6549643"/>
            <a:ext cx="197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solidFill>
                  <a:srgbClr val="57BDCC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9456" y="272795"/>
            <a:ext cx="7074534" cy="902335"/>
            <a:chOff x="219456" y="272795"/>
            <a:chExt cx="7074534" cy="902335"/>
          </a:xfrm>
        </p:grpSpPr>
        <p:sp>
          <p:nvSpPr>
            <p:cNvPr id="4" name="object 4"/>
            <p:cNvSpPr/>
            <p:nvPr/>
          </p:nvSpPr>
          <p:spPr>
            <a:xfrm>
              <a:off x="219456" y="272795"/>
              <a:ext cx="1281684" cy="902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5944" y="272795"/>
              <a:ext cx="98755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9823" y="272795"/>
              <a:ext cx="1530096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200" y="272795"/>
              <a:ext cx="1461515" cy="9022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2567" y="272795"/>
              <a:ext cx="1214627" cy="9022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0476" y="272795"/>
              <a:ext cx="1281684" cy="9022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26964" y="272795"/>
              <a:ext cx="1258824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60591" y="272795"/>
              <a:ext cx="672084" cy="902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6227" y="272795"/>
              <a:ext cx="762000" cy="9022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21779" y="272795"/>
              <a:ext cx="672083" cy="902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9740" y="378917"/>
            <a:ext cx="656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Các kỹ </a:t>
            </a:r>
            <a:r>
              <a:rPr sz="3200" b="1" dirty="0">
                <a:latin typeface="Arial"/>
                <a:cs typeface="Arial"/>
              </a:rPr>
              <a:t>thuật </a:t>
            </a:r>
            <a:r>
              <a:rPr sz="3200" b="1" spc="-5" dirty="0">
                <a:latin typeface="Arial"/>
                <a:cs typeface="Arial"/>
              </a:rPr>
              <a:t>kiểm </a:t>
            </a:r>
            <a:r>
              <a:rPr sz="3200" b="1" dirty="0">
                <a:latin typeface="Arial"/>
                <a:cs typeface="Arial"/>
              </a:rPr>
              <a:t>thử hộp đen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(1)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5715" indent="-342900">
              <a:lnSpc>
                <a:spcPct val="1201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  <a:tab pos="981075" algn="l"/>
                <a:tab pos="1968500" algn="l"/>
                <a:tab pos="2954655" algn="l"/>
                <a:tab pos="3670935" algn="l"/>
                <a:tab pos="4827905" algn="l"/>
                <a:tab pos="6078220" algn="l"/>
              </a:tabLst>
            </a:pPr>
            <a:r>
              <a:rPr sz="2700" spc="-5" dirty="0">
                <a:solidFill>
                  <a:srgbClr val="FF0303"/>
                </a:solidFill>
              </a:rPr>
              <a:t>K</a:t>
            </a:r>
            <a:r>
              <a:rPr sz="2700" dirty="0">
                <a:solidFill>
                  <a:srgbClr val="FF0303"/>
                </a:solidFill>
              </a:rPr>
              <a:t>ỹ	thuật	</a:t>
            </a:r>
            <a:r>
              <a:rPr sz="2700" spc="-5" dirty="0">
                <a:solidFill>
                  <a:srgbClr val="FF0303"/>
                </a:solidFill>
              </a:rPr>
              <a:t>phâ</a:t>
            </a:r>
            <a:r>
              <a:rPr sz="2700" dirty="0">
                <a:solidFill>
                  <a:srgbClr val="FF0303"/>
                </a:solidFill>
              </a:rPr>
              <a:t>n	</a:t>
            </a:r>
            <a:r>
              <a:rPr sz="2700" spc="-5" dirty="0">
                <a:solidFill>
                  <a:srgbClr val="FF0303"/>
                </a:solidFill>
              </a:rPr>
              <a:t>lớ</a:t>
            </a:r>
            <a:r>
              <a:rPr sz="2700" dirty="0">
                <a:solidFill>
                  <a:srgbClr val="FF0303"/>
                </a:solidFill>
              </a:rPr>
              <a:t>p	t</a:t>
            </a:r>
            <a:r>
              <a:rPr sz="2700" spc="5" dirty="0">
                <a:solidFill>
                  <a:srgbClr val="FF0303"/>
                </a:solidFill>
              </a:rPr>
              <a:t>ư</a:t>
            </a:r>
            <a:r>
              <a:rPr sz="2700" dirty="0">
                <a:solidFill>
                  <a:srgbClr val="FF0303"/>
                </a:solidFill>
              </a:rPr>
              <a:t>ơng	</a:t>
            </a:r>
            <a:r>
              <a:rPr sz="2700" spc="-5" dirty="0">
                <a:solidFill>
                  <a:srgbClr val="FF0303"/>
                </a:solidFill>
              </a:rPr>
              <a:t>đư</a:t>
            </a:r>
            <a:r>
              <a:rPr sz="2700" spc="5" dirty="0">
                <a:solidFill>
                  <a:srgbClr val="FF0303"/>
                </a:solidFill>
              </a:rPr>
              <a:t>ơ</a:t>
            </a:r>
            <a:r>
              <a:rPr sz="2700" spc="-5" dirty="0">
                <a:solidFill>
                  <a:srgbClr val="FF0303"/>
                </a:solidFill>
              </a:rPr>
              <a:t>n</a:t>
            </a:r>
            <a:r>
              <a:rPr sz="2700" dirty="0">
                <a:solidFill>
                  <a:srgbClr val="FF0303"/>
                </a:solidFill>
              </a:rPr>
              <a:t>g	</a:t>
            </a:r>
            <a:r>
              <a:rPr sz="2700" spc="-5" dirty="0">
                <a:solidFill>
                  <a:srgbClr val="FF0303"/>
                </a:solidFill>
              </a:rPr>
              <a:t>(Equival</a:t>
            </a:r>
            <a:r>
              <a:rPr sz="2700" spc="-20" dirty="0">
                <a:solidFill>
                  <a:srgbClr val="FF0303"/>
                </a:solidFill>
              </a:rPr>
              <a:t>e</a:t>
            </a:r>
            <a:r>
              <a:rPr sz="2700" spc="-5" dirty="0">
                <a:solidFill>
                  <a:srgbClr val="FF0303"/>
                </a:solidFill>
              </a:rPr>
              <a:t>nce  Class</a:t>
            </a:r>
            <a:r>
              <a:rPr sz="2700" dirty="0">
                <a:solidFill>
                  <a:srgbClr val="FF0303"/>
                </a:solidFill>
              </a:rPr>
              <a:t> </a:t>
            </a:r>
            <a:r>
              <a:rPr sz="2700" spc="-5" dirty="0">
                <a:solidFill>
                  <a:srgbClr val="FF0303"/>
                </a:solidFill>
              </a:rPr>
              <a:t>Testing)</a:t>
            </a:r>
            <a:endParaRPr sz="2700"/>
          </a:p>
          <a:p>
            <a:pPr marL="356235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42975" algn="l"/>
                <a:tab pos="1891030" algn="l"/>
                <a:tab pos="2689860" algn="l"/>
                <a:tab pos="3467100" algn="l"/>
                <a:tab pos="4110354" algn="l"/>
                <a:tab pos="4582795" algn="l"/>
                <a:tab pos="5416550" algn="l"/>
                <a:tab pos="7184390" algn="l"/>
              </a:tabLst>
            </a:pPr>
            <a:r>
              <a:rPr sz="2700" spc="-5" dirty="0"/>
              <a:t>K</a:t>
            </a:r>
            <a:r>
              <a:rPr sz="2700" dirty="0"/>
              <a:t>ỹ	thuật	</a:t>
            </a:r>
            <a:r>
              <a:rPr sz="2700" spc="-5" dirty="0"/>
              <a:t>dự</a:t>
            </a:r>
            <a:r>
              <a:rPr sz="2700" dirty="0"/>
              <a:t>a	trên	</a:t>
            </a:r>
            <a:r>
              <a:rPr sz="2700" spc="-5" dirty="0"/>
              <a:t>gi</a:t>
            </a:r>
            <a:r>
              <a:rPr sz="2700" dirty="0"/>
              <a:t>á	trị	</a:t>
            </a:r>
            <a:r>
              <a:rPr sz="2700" spc="-15" dirty="0"/>
              <a:t>b</a:t>
            </a:r>
            <a:r>
              <a:rPr sz="2700" spc="-5" dirty="0"/>
              <a:t>iê</a:t>
            </a:r>
            <a:r>
              <a:rPr sz="2700" dirty="0"/>
              <a:t>n	</a:t>
            </a:r>
            <a:r>
              <a:rPr sz="2700" spc="-5" dirty="0"/>
              <a:t>(Bou</a:t>
            </a:r>
            <a:r>
              <a:rPr sz="2700" spc="-25" dirty="0"/>
              <a:t>n</a:t>
            </a:r>
            <a:r>
              <a:rPr sz="2700" spc="-5" dirty="0"/>
              <a:t>dary</a:t>
            </a:r>
            <a:r>
              <a:rPr sz="2700" dirty="0"/>
              <a:t>	</a:t>
            </a:r>
            <a:r>
              <a:rPr sz="2700" spc="-5" dirty="0"/>
              <a:t>Val</a:t>
            </a:r>
            <a:r>
              <a:rPr sz="2700" spc="-20" dirty="0"/>
              <a:t>u</a:t>
            </a:r>
            <a:r>
              <a:rPr sz="2700" spc="-5" dirty="0"/>
              <a:t>e  Testing)</a:t>
            </a:r>
            <a:endParaRPr sz="2700"/>
          </a:p>
          <a:p>
            <a:pPr marL="356235" marR="5080" indent="-342900">
              <a:lnSpc>
                <a:spcPct val="12000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  <a:tab pos="994410" algn="l"/>
                <a:tab pos="1992630" algn="l"/>
                <a:tab pos="2842260" algn="l"/>
                <a:tab pos="3669665" algn="l"/>
                <a:tab pos="4669790" algn="l"/>
                <a:tab pos="5747385" algn="l"/>
                <a:tab pos="6631305" algn="l"/>
              </a:tabLst>
            </a:pPr>
            <a:r>
              <a:rPr sz="2700" spc="-5" dirty="0"/>
              <a:t>K</a:t>
            </a:r>
            <a:r>
              <a:rPr sz="2700" dirty="0"/>
              <a:t>ỹ	thu</a:t>
            </a:r>
            <a:r>
              <a:rPr sz="2700" spc="-20" dirty="0"/>
              <a:t>ậ</a:t>
            </a:r>
            <a:r>
              <a:rPr sz="2700" dirty="0"/>
              <a:t>t	</a:t>
            </a:r>
            <a:r>
              <a:rPr sz="2700" spc="-5" dirty="0"/>
              <a:t>dự</a:t>
            </a:r>
            <a:r>
              <a:rPr sz="2700" dirty="0"/>
              <a:t>a	tr</a:t>
            </a:r>
            <a:r>
              <a:rPr sz="2700" spc="-15" dirty="0"/>
              <a:t>ê</a:t>
            </a:r>
            <a:r>
              <a:rPr sz="2700" dirty="0"/>
              <a:t>n	</a:t>
            </a:r>
            <a:r>
              <a:rPr sz="2700" spc="-5" dirty="0"/>
              <a:t>bản</a:t>
            </a:r>
            <a:r>
              <a:rPr sz="2700" dirty="0"/>
              <a:t>g	</a:t>
            </a:r>
            <a:r>
              <a:rPr sz="2700" spc="-5" dirty="0"/>
              <a:t>quyế</a:t>
            </a:r>
            <a:r>
              <a:rPr sz="2700" dirty="0"/>
              <a:t>t	</a:t>
            </a:r>
            <a:r>
              <a:rPr sz="2700" spc="-5" dirty="0"/>
              <a:t>đị</a:t>
            </a:r>
            <a:r>
              <a:rPr sz="2700" spc="-20" dirty="0"/>
              <a:t>n</a:t>
            </a:r>
            <a:r>
              <a:rPr sz="2700" dirty="0"/>
              <a:t>h	(D</a:t>
            </a:r>
            <a:r>
              <a:rPr sz="2700" spc="-15" dirty="0"/>
              <a:t>e</a:t>
            </a:r>
            <a:r>
              <a:rPr sz="2700" dirty="0"/>
              <a:t>ci</a:t>
            </a:r>
            <a:r>
              <a:rPr sz="2700" spc="5" dirty="0"/>
              <a:t>s</a:t>
            </a:r>
            <a:r>
              <a:rPr sz="2700" spc="-15" dirty="0"/>
              <a:t>i</a:t>
            </a:r>
            <a:r>
              <a:rPr sz="2700" dirty="0"/>
              <a:t>on  </a:t>
            </a:r>
            <a:r>
              <a:rPr sz="2700" spc="-5" dirty="0"/>
              <a:t>Table-Based</a:t>
            </a:r>
            <a:r>
              <a:rPr sz="2700" spc="5" dirty="0"/>
              <a:t> </a:t>
            </a:r>
            <a:r>
              <a:rPr sz="2700" dirty="0"/>
              <a:t>Testing)</a:t>
            </a:r>
            <a:endParaRPr sz="2700"/>
          </a:p>
          <a:p>
            <a:pPr marL="356235" marR="6350" indent="-342900">
              <a:lnSpc>
                <a:spcPct val="120100"/>
              </a:lnSpc>
              <a:spcBef>
                <a:spcPts val="645"/>
              </a:spcBef>
              <a:buChar char="•"/>
              <a:tabLst>
                <a:tab pos="355600" algn="l"/>
                <a:tab pos="356235" algn="l"/>
                <a:tab pos="906144" algn="l"/>
                <a:tab pos="1816100" algn="l"/>
                <a:tab pos="2576830" algn="l"/>
                <a:tab pos="3315970" algn="l"/>
                <a:tab pos="3846195" algn="l"/>
                <a:tab pos="4358640" algn="l"/>
                <a:tab pos="5631180" algn="l"/>
                <a:tab pos="6541770" algn="l"/>
                <a:tab pos="6881495" algn="l"/>
                <a:tab pos="7487920" algn="l"/>
              </a:tabLst>
            </a:pPr>
            <a:r>
              <a:rPr sz="2700" spc="-5" dirty="0"/>
              <a:t>K</a:t>
            </a:r>
            <a:r>
              <a:rPr sz="2700" dirty="0"/>
              <a:t>ỹ	thu</a:t>
            </a:r>
            <a:r>
              <a:rPr sz="2700" spc="-15" dirty="0"/>
              <a:t>ậ</a:t>
            </a:r>
            <a:r>
              <a:rPr sz="2700" dirty="0"/>
              <a:t>t	</a:t>
            </a:r>
            <a:r>
              <a:rPr sz="2700" spc="-5" dirty="0"/>
              <a:t>dự</a:t>
            </a:r>
            <a:r>
              <a:rPr sz="2700" dirty="0"/>
              <a:t>a	trên	</a:t>
            </a:r>
            <a:r>
              <a:rPr sz="2700" spc="-5" dirty="0"/>
              <a:t>đ</a:t>
            </a:r>
            <a:r>
              <a:rPr sz="2700" dirty="0"/>
              <a:t>ồ	thị	</a:t>
            </a:r>
            <a:r>
              <a:rPr sz="2700" spc="-5" dirty="0"/>
              <a:t>n</a:t>
            </a:r>
            <a:r>
              <a:rPr sz="2700" spc="-15" dirty="0"/>
              <a:t>g</a:t>
            </a:r>
            <a:r>
              <a:rPr sz="2700" spc="-5" dirty="0"/>
              <a:t>uyê</a:t>
            </a:r>
            <a:r>
              <a:rPr sz="2700" dirty="0"/>
              <a:t>n	</a:t>
            </a:r>
            <a:r>
              <a:rPr sz="2700" spc="-5" dirty="0"/>
              <a:t>nh</a:t>
            </a:r>
            <a:r>
              <a:rPr sz="2700" spc="-20" dirty="0"/>
              <a:t>â</a:t>
            </a:r>
            <a:r>
              <a:rPr sz="2700" dirty="0"/>
              <a:t>n	–	kết	</a:t>
            </a:r>
            <a:r>
              <a:rPr sz="2700" spc="-15" dirty="0"/>
              <a:t>q</a:t>
            </a:r>
            <a:r>
              <a:rPr sz="2700" spc="-5" dirty="0"/>
              <a:t>uả  </a:t>
            </a:r>
            <a:r>
              <a:rPr sz="2700" dirty="0"/>
              <a:t>(causes-effects)</a:t>
            </a:r>
            <a:endParaRPr sz="2700"/>
          </a:p>
          <a:p>
            <a:pPr marL="356235" indent="-342900">
              <a:lnSpc>
                <a:spcPct val="100000"/>
              </a:lnSpc>
              <a:spcBef>
                <a:spcPts val="1295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dirty="0"/>
              <a:t>…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7C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2652</Words>
  <Application>Microsoft Office PowerPoint</Application>
  <PresentationFormat>On-screen Show (4:3)</PresentationFormat>
  <Paragraphs>711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Times New Roman</vt:lpstr>
      <vt:lpstr>Wingdings</vt:lpstr>
      <vt:lpstr>Office Theme</vt:lpstr>
      <vt:lpstr>PowerPoint Presentation</vt:lpstr>
      <vt:lpstr>Bài 5: Các kỹ thuật kiểm thử</vt:lpstr>
      <vt:lpstr>Các phương pháp kiểm thử (1)</vt:lpstr>
      <vt:lpstr>Các phương pháp kiểm thử (2)</vt:lpstr>
      <vt:lpstr>Các phương pháp kiểm thử (3)</vt:lpstr>
      <vt:lpstr>Tổng quan về kiểm thử hộp đen</vt:lpstr>
      <vt:lpstr>Tổng quan về kiểm thử hộp đen</vt:lpstr>
      <vt:lpstr>Các kỹ thuật kiểm thử hộp đen</vt:lpstr>
      <vt:lpstr>Các kỹ thuật kiểm thử hộp đen (1)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Kỹ thuật phân lớp tương đương</vt:lpstr>
      <vt:lpstr>Các kỹ thuật kiểm thử hộp đen (2)</vt:lpstr>
      <vt:lpstr>Kỹ thuật phân tích giá trị biên</vt:lpstr>
      <vt:lpstr>Kỹ thuật phân tích giá trị biên</vt:lpstr>
      <vt:lpstr>PowerPoint Presentation</vt:lpstr>
      <vt:lpstr>Standard BVA</vt:lpstr>
      <vt:lpstr>Kỹ thuật phân tích trên giá trị biên</vt:lpstr>
      <vt:lpstr>Robustness Testing</vt:lpstr>
      <vt:lpstr>Robustness Testing</vt:lpstr>
      <vt:lpstr>Worst-case testing</vt:lpstr>
      <vt:lpstr>Robust worst-case testing</vt:lpstr>
      <vt:lpstr>Ví dụ hàm kiểm tra tam giác</vt:lpstr>
      <vt:lpstr>PowerPoint Presentation</vt:lpstr>
      <vt:lpstr>Ví dụ hàm tìm ngày kế tiếp</vt:lpstr>
      <vt:lpstr>Ví dụ hàm tìm ngày kế tiếp</vt:lpstr>
      <vt:lpstr>Ví dụ hàm tìm ngày kế tiếp</vt:lpstr>
      <vt:lpstr>Các kỹ thuật kiểm thử hộp đen (3)</vt:lpstr>
      <vt:lpstr>Bảng quyết định</vt:lpstr>
      <vt:lpstr>Bảng quyết định</vt:lpstr>
      <vt:lpstr>Các bước để tạo ra Bảng quyết định</vt:lpstr>
      <vt:lpstr>Ví dụ</vt:lpstr>
      <vt:lpstr>PowerPoint Presentation</vt:lpstr>
      <vt:lpstr>Ví dụ 2</vt:lpstr>
      <vt:lpstr>VD1: Bảng hỗ trợ quyết định</vt:lpstr>
      <vt:lpstr>VD 2</vt:lpstr>
      <vt:lpstr>PowerPoint Presentation</vt:lpstr>
      <vt:lpstr>PowerPoint Presentation</vt:lpstr>
      <vt:lpstr>Các kỹ thuật kiểm thử hộp đen (4)</vt:lpstr>
      <vt:lpstr>Các kỹ thuật kiểm thử hộp đen (4)</vt:lpstr>
      <vt:lpstr>Các kỹ thuật kiểm thử hộp đen (4)</vt:lpstr>
      <vt:lpstr>Các kỹ thuật kiểm thử hộp đen (4)</vt:lpstr>
      <vt:lpstr>Các kỹ thuật kiểm thử hộp đen (4)</vt:lpstr>
      <vt:lpstr>Các kỹ thuật kiểm thử hộp đen (4)</vt:lpstr>
      <vt:lpstr>Bài tập 1</vt:lpstr>
      <vt:lpstr>Bài tập 2</vt:lpstr>
      <vt:lpstr>Bài tập 3</vt:lpstr>
      <vt:lpstr>BT1 (Giải)</vt:lpstr>
      <vt:lpstr>BT1</vt:lpstr>
      <vt:lpstr>BT1</vt:lpstr>
      <vt:lpstr>Bài tập 2 (Giải)</vt:lpstr>
      <vt:lpstr>BT2</vt:lpstr>
      <vt:lpstr>BT2: Các ca kiểm thử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viet duc</dc:creator>
  <cp:lastModifiedBy>Phong</cp:lastModifiedBy>
  <cp:revision>11</cp:revision>
  <dcterms:created xsi:type="dcterms:W3CDTF">2022-04-03T14:19:52Z</dcterms:created>
  <dcterms:modified xsi:type="dcterms:W3CDTF">2023-04-06T01:51:02Z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2022-04-03T00:00:00Z</vt:filetime>
  </property>
</Properties>
</file>