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4"/>
  </p:notesMasterIdLst>
  <p:sldIdLst>
    <p:sldId id="624" r:id="rId2"/>
    <p:sldId id="626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47D732-B632-4058-9AEE-E3A116297FE6}">
          <p14:sldIdLst>
            <p14:sldId id="624"/>
            <p14:sldId id="626"/>
          </p14:sldIdLst>
        </p14:section>
        <p14:section name="End Page" id="{A4F13358-CA01-44A6-A2AA-10B6949C3C2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ara Akelo Osiro" initials="BAO" lastIdx="2" clrIdx="0">
    <p:extLst>
      <p:ext uri="{19B8F6BF-5375-455C-9EA6-DF929625EA0E}">
        <p15:presenceInfo xmlns:p15="http://schemas.microsoft.com/office/powerpoint/2012/main" userId="S::BOsiro@safaricom.co.ke::6d03e91c-3889-4568-800a-92997891e34b" providerId="AD"/>
      </p:ext>
    </p:extLst>
  </p:cmAuthor>
  <p:cmAuthor id="2" name="Janet Nakhumicha Wafubwa" initials="JNW" lastIdx="1" clrIdx="1">
    <p:extLst>
      <p:ext uri="{19B8F6BF-5375-455C-9EA6-DF929625EA0E}">
        <p15:presenceInfo xmlns:p15="http://schemas.microsoft.com/office/powerpoint/2012/main" userId="S-1-5-21-1367419281-1454026365-4037469891-373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202"/>
    <a:srgbClr val="FF5676"/>
    <a:srgbClr val="FF6600"/>
    <a:srgbClr val="00B050"/>
    <a:srgbClr val="FF0066"/>
    <a:srgbClr val="CC00CC"/>
    <a:srgbClr val="FFF5D9"/>
    <a:srgbClr val="D5B8EA"/>
    <a:srgbClr val="EC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6242" autoAdjust="0"/>
  </p:normalViewPr>
  <p:slideViewPr>
    <p:cSldViewPr snapToGrid="0" snapToObjects="1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73F88-63CC-4696-8ED7-0FDE89087A9E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E7E27-46C2-4B86-9154-68D2FAE4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2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EEN"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4090AF8-0F01-FC45-832E-F60D440E7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870" y="931985"/>
            <a:ext cx="11671382" cy="4711578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>
              <a:tabLst>
                <a:tab pos="641366" algn="l"/>
              </a:tabLst>
              <a:defRPr lang="en-GB" sz="3000" b="0" i="0" smtClean="0">
                <a:effectLst/>
              </a:defRPr>
            </a:lvl1pPr>
          </a:lstStyle>
          <a:p>
            <a:r>
              <a:rPr lang="en-GB" dirty="0">
                <a:effectLst/>
                <a:latin typeface="Montserrat" pitchFamily="2" charset="77"/>
              </a:rPr>
              <a:t>1. 	Current Market Context 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2. 	Brand &amp; NPS Update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3 	2018/19 Strategy &amp; Picture of Success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4. 	Open Discussion 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When we come together, great things happen.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712247"/>
          </a:xfrm>
          <a:prstGeom prst="rect">
            <a:avLst/>
          </a:prstGeom>
        </p:spPr>
        <p:txBody>
          <a:bodyPr wrap="none" lIns="180000" tIns="0" rIns="0" bIns="0"/>
          <a:lstStyle>
            <a:lvl1pPr>
              <a:defRPr b="0"/>
            </a:lvl1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50461-0DA9-2440-A3B3-96B314D71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293" y="6218194"/>
            <a:ext cx="2572708" cy="6419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983105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4005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IM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4090AF8-0F01-FC45-832E-F60D440E7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870" y="931985"/>
            <a:ext cx="11671382" cy="4711578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>
              <a:tabLst>
                <a:tab pos="641366" algn="l"/>
              </a:tabLst>
              <a:defRPr lang="en-GB" sz="3000" b="0" i="0" smtClean="0">
                <a:effectLst/>
              </a:defRPr>
            </a:lvl1pPr>
          </a:lstStyle>
          <a:p>
            <a:r>
              <a:rPr lang="en-GB" dirty="0">
                <a:effectLst/>
                <a:latin typeface="Montserrat" pitchFamily="2" charset="77"/>
              </a:rPr>
              <a:t>1. 	Current Market Context 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2. 	Brand &amp; NPS Update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3 	2018/19 Strategy &amp; Picture of Success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4. 	Open Discussion 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When we come together, great things happen.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712247"/>
          </a:xfrm>
          <a:prstGeom prst="rect">
            <a:avLst/>
          </a:prstGeom>
        </p:spPr>
        <p:txBody>
          <a:bodyPr wrap="none" lIns="180000" tIns="0" rIns="0" bIns="0"/>
          <a:lstStyle>
            <a:lvl1pPr>
              <a:defRPr b="0"/>
            </a:lvl1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50461-0DA9-2440-A3B3-96B314D71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293" y="6218194"/>
            <a:ext cx="2572708" cy="6419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5436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4005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ORANGE"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4090AF8-0F01-FC45-832E-F60D440E7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870" y="931985"/>
            <a:ext cx="11671382" cy="4711578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>
              <a:tabLst>
                <a:tab pos="641366" algn="l"/>
              </a:tabLst>
              <a:defRPr lang="en-GB" sz="3000" b="0" i="0" smtClean="0">
                <a:effectLst/>
              </a:defRPr>
            </a:lvl1pPr>
          </a:lstStyle>
          <a:p>
            <a:r>
              <a:rPr lang="en-GB" dirty="0">
                <a:effectLst/>
                <a:latin typeface="Montserrat" pitchFamily="2" charset="77"/>
              </a:rPr>
              <a:t>1. 	Current Market Context 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2. 	Brand &amp; NPS Update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3 	2018/19 Strategy &amp; Picture of Success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4. 	Open Discussion 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When we come together, great things happen.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712247"/>
          </a:xfrm>
          <a:prstGeom prst="rect">
            <a:avLst/>
          </a:prstGeom>
        </p:spPr>
        <p:txBody>
          <a:bodyPr wrap="none" lIns="180000" tIns="0" rIns="0" bIns="0"/>
          <a:lstStyle>
            <a:lvl1pPr>
              <a:defRPr b="0"/>
            </a:lvl1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50461-0DA9-2440-A3B3-96B314D71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293" y="6218194"/>
            <a:ext cx="2572708" cy="6419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015065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4005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YELLOW"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4090AF8-0F01-FC45-832E-F60D440E7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870" y="931985"/>
            <a:ext cx="11671382" cy="4711578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>
              <a:tabLst>
                <a:tab pos="641366" algn="l"/>
              </a:tabLst>
              <a:defRPr lang="en-GB" sz="3000" b="0" i="0" smtClean="0">
                <a:effectLst/>
              </a:defRPr>
            </a:lvl1pPr>
          </a:lstStyle>
          <a:p>
            <a:r>
              <a:rPr lang="en-GB" dirty="0">
                <a:effectLst/>
                <a:latin typeface="Montserrat" pitchFamily="2" charset="77"/>
              </a:rPr>
              <a:t>1. 	Current Market Context 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2. 	Brand &amp; NPS Update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3 	2018/19 Strategy &amp; Picture of Success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4. 	Open Discussion 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When we come together, great things happen.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712247"/>
          </a:xfrm>
          <a:prstGeom prst="rect">
            <a:avLst/>
          </a:prstGeom>
        </p:spPr>
        <p:txBody>
          <a:bodyPr wrap="none" lIns="180000" tIns="0" rIns="0" bIns="0"/>
          <a:lstStyle>
            <a:lvl1pPr>
              <a:defRPr b="0"/>
            </a:lvl1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50461-0DA9-2440-A3B3-96B314D71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293" y="6218194"/>
            <a:ext cx="2572708" cy="6419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878459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4005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624929"/>
          </a:xfrm>
          <a:prstGeom prst="rect">
            <a:avLst/>
          </a:prstGeom>
        </p:spPr>
        <p:txBody>
          <a:bodyPr wrap="none" lIns="180000" tIns="0" rIns="0" bIns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Transforming the lives of ordinary Kenyans.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CA5463-AD5F-0244-9D64-A4511AC7976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1792" y="903036"/>
            <a:ext cx="3827461" cy="2494548"/>
          </a:xfrm>
          <a:prstGeom prst="rect">
            <a:avLst/>
          </a:prstGeom>
          <a:solidFill>
            <a:srgbClr val="D9D9D6"/>
          </a:solidFill>
        </p:spPr>
        <p:txBody>
          <a:bodyPr wrap="none" lIns="0" tIns="0" rIns="0" bIns="0" anchor="ctr"/>
          <a:lstStyle>
            <a:lvl1pPr algn="ctr"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dirty="0"/>
              <a:t>CHANGE PICTURE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67A30A2-0277-0C49-9942-4B4FF4809AB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3307" y="903036"/>
            <a:ext cx="3827461" cy="2494548"/>
          </a:xfrm>
          <a:prstGeom prst="rect">
            <a:avLst/>
          </a:prstGeom>
          <a:solidFill>
            <a:srgbClr val="D9D9D6"/>
          </a:solidFill>
        </p:spPr>
        <p:txBody>
          <a:bodyPr wrap="none" lIns="0" tIns="0" rIns="0" bIns="0" anchor="ctr"/>
          <a:lstStyle>
            <a:lvl1pPr algn="ctr"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dirty="0"/>
              <a:t>CHANGE PICTURE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60D0DD7-6DBC-4643-8571-63DD21CD213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1792" y="3461752"/>
            <a:ext cx="3827461" cy="2494548"/>
          </a:xfrm>
          <a:prstGeom prst="rect">
            <a:avLst/>
          </a:prstGeom>
          <a:solidFill>
            <a:srgbClr val="D9D9D6"/>
          </a:solidFill>
        </p:spPr>
        <p:txBody>
          <a:bodyPr wrap="none" lIns="0" tIns="0" rIns="0" bIns="0" anchor="ctr"/>
          <a:lstStyle>
            <a:lvl1pPr algn="ctr"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dirty="0"/>
              <a:t>CHANGE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7323D999-6E67-0042-99BD-B66ACA2630E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3307" y="3461752"/>
            <a:ext cx="3827461" cy="2494548"/>
          </a:xfrm>
          <a:prstGeom prst="rect">
            <a:avLst/>
          </a:prstGeom>
          <a:solidFill>
            <a:srgbClr val="D9D9D6"/>
          </a:solidFill>
        </p:spPr>
        <p:txBody>
          <a:bodyPr wrap="none" lIns="0" tIns="0" rIns="0" bIns="0" anchor="ctr"/>
          <a:lstStyle>
            <a:lvl1pPr algn="ctr"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dirty="0"/>
              <a:t>CHANGE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C86D5F-C1D2-3848-B5A4-1A70B2CF0E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62751" y="903040"/>
            <a:ext cx="3801516" cy="5176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500" b="0" i="0">
                <a:solidFill>
                  <a:schemeClr val="tx2"/>
                </a:solidFill>
                <a:latin typeface="Montserrat SemiBold" pitchFamily="2" charset="77"/>
              </a:defRPr>
            </a:lvl1pPr>
            <a:lvl2pPr marL="7939" indent="349259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1500" b="0" i="0">
                <a:solidFill>
                  <a:schemeClr val="accent2"/>
                </a:solidFill>
                <a:latin typeface="Montserrat Light"/>
              </a:defRPr>
            </a:lvl2pPr>
            <a:lvl3pPr marL="1171558" indent="-257181">
              <a:spcBef>
                <a:spcPts val="0"/>
              </a:spcBef>
              <a:buFont typeface="+mj-lt"/>
              <a:buAutoNum type="arabicPeriod"/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3pPr>
            <a:lvl4pPr marL="1628747" indent="-257181">
              <a:spcBef>
                <a:spcPts val="0"/>
              </a:spcBef>
              <a:buFont typeface="+mj-lt"/>
              <a:buAutoNum type="arabicPeriod"/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4pPr>
            <a:lvl5pPr marL="2085935" indent="-257181">
              <a:spcBef>
                <a:spcPts val="0"/>
              </a:spcBef>
              <a:buFont typeface="+mj-lt"/>
              <a:buAutoNum type="arabicPeriod"/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88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3983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  <p15:guide id="18" orient="horz" pos="751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D9D35-F211-8744-AE1E-8FB45D1D684C}"/>
              </a:ext>
            </a:extLst>
          </p:cNvPr>
          <p:cNvSpPr/>
          <p:nvPr userDrawn="1"/>
        </p:nvSpPr>
        <p:spPr>
          <a:xfrm>
            <a:off x="257873" y="895350"/>
            <a:ext cx="11671381" cy="5067300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accent2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878A8D"/>
                </a:solidFill>
              </a:rPr>
              <a:pPr/>
              <a:t>‹#›</a:t>
            </a:fld>
            <a:endParaRPr lang="en-US" dirty="0">
              <a:solidFill>
                <a:srgbClr val="878A8D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accent2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878A8D"/>
                </a:solidFill>
              </a:rPr>
              <a:t>When we come together, great things happen.</a:t>
            </a:r>
            <a:endParaRPr lang="en-US" dirty="0">
              <a:solidFill>
                <a:srgbClr val="878A8D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624929"/>
          </a:xfrm>
          <a:prstGeom prst="rect">
            <a:avLst/>
          </a:prstGeom>
        </p:spPr>
        <p:txBody>
          <a:bodyPr wrap="none" lIns="180000" tIns="0" rIns="0" bIns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 maximum two lines. To emphasize use semi bold and the Safaricom green.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accent2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0F4F76-B472-9A40-8230-CAFABE0D0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7487" y="6019231"/>
            <a:ext cx="2981004" cy="1049845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3AF25B72-DA4A-9E40-8AA1-8C671D9C20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7873" y="6019800"/>
            <a:ext cx="11671381" cy="139700"/>
          </a:xfrm>
          <a:prstGeom prst="rect">
            <a:avLst/>
          </a:prstGeom>
        </p:spPr>
        <p:txBody>
          <a:bodyPr wrap="none" lIns="0" tIns="0" rIns="0" bIns="46800"/>
          <a:lstStyle>
            <a:lvl1pPr>
              <a:defRPr sz="750"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Source: Safaricom Market Intelligence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67A7F4BD-86BB-CC4F-AB9F-EBF0566A3C32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558092" y="895350"/>
            <a:ext cx="11069517" cy="50673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6A1171A-251A-2D49-81C6-696B1F563A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62280" y="5329321"/>
            <a:ext cx="3213309" cy="260350"/>
          </a:xfrm>
          <a:prstGeom prst="rect">
            <a:avLst/>
          </a:prstGeom>
          <a:solidFill>
            <a:srgbClr val="FFCD00"/>
          </a:solidFill>
        </p:spPr>
        <p:txBody>
          <a:bodyPr anchor="ctr"/>
          <a:lstStyle>
            <a:lvl1pPr algn="ctr">
              <a:defRPr sz="1250" b="0" i="0"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Enterprise Fixed Only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E656849F-9840-8543-BB40-51C83CBE3B5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14300" y="5329321"/>
            <a:ext cx="3213309" cy="260350"/>
          </a:xfrm>
          <a:prstGeom prst="rect">
            <a:avLst/>
          </a:prstGeom>
          <a:solidFill>
            <a:srgbClr val="C4D600"/>
          </a:solidFill>
        </p:spPr>
        <p:txBody>
          <a:bodyPr anchor="ctr"/>
          <a:lstStyle>
            <a:lvl1pPr algn="ctr">
              <a:defRPr sz="1250" b="0" i="0"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Fixed Home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F1CCD942-4631-834F-83D4-1332E81F45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5588" y="5329321"/>
            <a:ext cx="3238711" cy="260350"/>
          </a:xfrm>
          <a:prstGeom prst="rect">
            <a:avLst/>
          </a:prstGeom>
          <a:solidFill>
            <a:srgbClr val="FFB81C"/>
          </a:solidFill>
        </p:spPr>
        <p:txBody>
          <a:bodyPr anchor="ctr"/>
          <a:lstStyle>
            <a:lvl1pPr algn="ctr">
              <a:defRPr sz="1250" b="0" i="0"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Mobile Only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83724E-304D-E349-8D57-16B6C783FE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7873" y="895350"/>
            <a:ext cx="11671381" cy="450850"/>
          </a:xfrm>
          <a:prstGeom prst="rect">
            <a:avLst/>
          </a:prstGeom>
        </p:spPr>
        <p:txBody>
          <a:bodyPr wrap="none" lIns="180000" tIns="216000" rIns="0" bIns="46800"/>
          <a:lstStyle>
            <a:lvl1pPr>
              <a:defRPr sz="1250"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Telco Revenue Market Share </a:t>
            </a:r>
          </a:p>
        </p:txBody>
      </p:sp>
    </p:spTree>
    <p:extLst>
      <p:ext uri="{BB962C8B-B14F-4D97-AF65-F5344CB8AC3E}">
        <p14:creationId xmlns:p14="http://schemas.microsoft.com/office/powerpoint/2010/main" val="610500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3983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  <p15:guide id="18" orient="horz" pos="751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accent2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878A8D"/>
                </a:solidFill>
              </a:rPr>
              <a:pPr/>
              <a:t>‹#›</a:t>
            </a:fld>
            <a:endParaRPr lang="en-US" dirty="0">
              <a:solidFill>
                <a:srgbClr val="878A8D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accent2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878A8D"/>
                </a:solidFill>
              </a:rPr>
              <a:t>When we come together, great things happen.</a:t>
            </a:r>
            <a:endParaRPr lang="en-US" dirty="0">
              <a:solidFill>
                <a:srgbClr val="878A8D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624929"/>
          </a:xfrm>
          <a:prstGeom prst="rect">
            <a:avLst/>
          </a:prstGeom>
        </p:spPr>
        <p:txBody>
          <a:bodyPr wrap="none" lIns="180000" tIns="0" rIns="0" bIns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 maximum two lines. To emphasize use semi bold and the Safaricom green.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accent2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0F4F76-B472-9A40-8230-CAFABE0D0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7487" y="6019231"/>
            <a:ext cx="2981004" cy="1049845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560D1C-4DA0-2247-8604-2B5C7F2B13C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57986" y="890349"/>
            <a:ext cx="2873562" cy="1904400"/>
          </a:xfrm>
          <a:prstGeom prst="rect">
            <a:avLst/>
          </a:prstGeom>
          <a:solidFill>
            <a:srgbClr val="D9D9D6"/>
          </a:solidFill>
        </p:spPr>
        <p:txBody>
          <a:bodyPr wrap="none" lIns="0" tIns="0" rIns="0" bIns="0" anchor="ctr"/>
          <a:lstStyle>
            <a:lvl1pPr algn="ctr">
              <a:defRPr sz="15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dirty="0"/>
              <a:t>PLACE PICTURE HERE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0CD526-A90A-7E4F-9961-39DA7C1960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8562" y="2794749"/>
            <a:ext cx="2872987" cy="603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80000" tIns="144000" bIns="144000" anchor="b"/>
          <a:lstStyle>
            <a:lvl1pPr>
              <a:lnSpc>
                <a:spcPts val="1200"/>
              </a:lnSpc>
              <a:spcBef>
                <a:spcPts val="0"/>
              </a:spcBef>
              <a:defRPr sz="1000"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PLACE TEXT HERE 3 LINES MAX</a:t>
            </a:r>
            <a:br>
              <a:rPr lang="en-US" dirty="0"/>
            </a:br>
            <a:r>
              <a:rPr lang="en-US" dirty="0"/>
              <a:t>EMPHASIZE WITH SAFARICOM GREEN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729EC42-A9F9-2845-8D5C-B54C8CB679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192723" y="890349"/>
            <a:ext cx="2873562" cy="1904400"/>
          </a:xfrm>
          <a:prstGeom prst="rect">
            <a:avLst/>
          </a:prstGeom>
          <a:solidFill>
            <a:srgbClr val="D9D9D6"/>
          </a:solidFill>
        </p:spPr>
        <p:txBody>
          <a:bodyPr wrap="none" lIns="0" tIns="0" rIns="0" bIns="0" anchor="ctr"/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PICTURE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81E7EDD-A2BF-D548-B4E1-593CC826A0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93298" y="2794749"/>
            <a:ext cx="2872987" cy="603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80000" tIns="144000" bIns="144000" anchor="b"/>
          <a:lstStyle>
            <a:lvl1pPr>
              <a:lnSpc>
                <a:spcPts val="1200"/>
              </a:lnSpc>
              <a:spcBef>
                <a:spcPts val="0"/>
              </a:spcBef>
              <a:defRPr sz="1000"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PLACE TEXT HERE 3 LINES MAX</a:t>
            </a:r>
            <a:br>
              <a:rPr lang="en-US" dirty="0"/>
            </a:br>
            <a:r>
              <a:rPr lang="en-US" dirty="0"/>
              <a:t>EMPHASIZE WITH SAFARICOM GREEN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D2F9B9E6-19DB-6648-8AF4-4B491C9707F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27461" y="890349"/>
            <a:ext cx="2873562" cy="1904400"/>
          </a:xfrm>
          <a:prstGeom prst="rect">
            <a:avLst/>
          </a:prstGeom>
          <a:solidFill>
            <a:srgbClr val="D9D9D6"/>
          </a:solidFill>
        </p:spPr>
        <p:txBody>
          <a:bodyPr wrap="none" lIns="0" tIns="0" rIns="0" bIns="0" anchor="ctr"/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PICTURE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20DA09A-FCE1-244E-8817-53729CC648A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28037" y="2794749"/>
            <a:ext cx="2872987" cy="603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80000" tIns="144000" bIns="144000" anchor="b"/>
          <a:lstStyle>
            <a:lvl1pPr>
              <a:lnSpc>
                <a:spcPts val="1200"/>
              </a:lnSpc>
              <a:spcBef>
                <a:spcPts val="0"/>
              </a:spcBef>
              <a:defRPr sz="1000"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PLACE TEXT HERE 3 LINES MAX</a:t>
            </a:r>
            <a:br>
              <a:rPr lang="en-US" dirty="0"/>
            </a:br>
            <a:r>
              <a:rPr lang="en-US" dirty="0"/>
              <a:t>EMPHASIZE WITH SAFARICOM GREEN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E272C64-0F40-C447-90EB-E02CE962C10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62199" y="890349"/>
            <a:ext cx="2873562" cy="1904400"/>
          </a:xfrm>
          <a:prstGeom prst="rect">
            <a:avLst/>
          </a:prstGeom>
          <a:solidFill>
            <a:srgbClr val="D9D9D6"/>
          </a:solidFill>
        </p:spPr>
        <p:txBody>
          <a:bodyPr wrap="none" lIns="0" tIns="0" rIns="0" bIns="0" anchor="ctr"/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PICTURE HERE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A11E1D3E-3FDD-CA40-83CE-EC985BC8EE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62776" y="2794749"/>
            <a:ext cx="2872987" cy="603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80000" tIns="144000" bIns="144000" anchor="b"/>
          <a:lstStyle>
            <a:lvl1pPr>
              <a:lnSpc>
                <a:spcPts val="1200"/>
              </a:lnSpc>
              <a:spcBef>
                <a:spcPts val="0"/>
              </a:spcBef>
              <a:defRPr sz="1000"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PLACE TEXT HERE 3 LINES MAX</a:t>
            </a:r>
            <a:br>
              <a:rPr lang="en-US" dirty="0"/>
            </a:br>
            <a:r>
              <a:rPr lang="en-US" dirty="0"/>
              <a:t>EMPHASIZE WITH SAFARICOM GREEN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BC303630-6942-814C-AA47-31D3766CA2B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57986" y="3457086"/>
            <a:ext cx="2873562" cy="1904400"/>
          </a:xfrm>
          <a:prstGeom prst="rect">
            <a:avLst/>
          </a:prstGeom>
          <a:solidFill>
            <a:srgbClr val="D9D9D6"/>
          </a:solidFill>
        </p:spPr>
        <p:txBody>
          <a:bodyPr wrap="none" lIns="0" tIns="0" rIns="0" bIns="0" anchor="ctr"/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PICTURE HERE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66DAC7D-16C6-F44A-9FAD-AE96C32D0F6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8562" y="5361486"/>
            <a:ext cx="2872987" cy="603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80000" tIns="144000" bIns="144000" anchor="b"/>
          <a:lstStyle>
            <a:lvl1pPr>
              <a:lnSpc>
                <a:spcPts val="1200"/>
              </a:lnSpc>
              <a:spcBef>
                <a:spcPts val="0"/>
              </a:spcBef>
              <a:defRPr sz="1000"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PLACE TEXT HERE 3 LINES MAX</a:t>
            </a:r>
            <a:br>
              <a:rPr lang="en-US" dirty="0"/>
            </a:br>
            <a:r>
              <a:rPr lang="en-US" dirty="0"/>
              <a:t>EMPHASIZE WITH SAFARICOM GREEN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09535C99-E564-604B-9B41-FFB68D080B7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92723" y="3457086"/>
            <a:ext cx="2873562" cy="1904400"/>
          </a:xfrm>
          <a:prstGeom prst="rect">
            <a:avLst/>
          </a:prstGeom>
          <a:solidFill>
            <a:srgbClr val="D9D9D6"/>
          </a:solidFill>
        </p:spPr>
        <p:txBody>
          <a:bodyPr wrap="none" lIns="0" tIns="0" rIns="0" bIns="0" anchor="ctr"/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PICTURE HERE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1941D1-DC11-F54E-A757-6DEC0AD9B3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193298" y="5361486"/>
            <a:ext cx="2872987" cy="603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80000" tIns="144000" bIns="144000" anchor="b"/>
          <a:lstStyle>
            <a:lvl1pPr>
              <a:lnSpc>
                <a:spcPts val="1200"/>
              </a:lnSpc>
              <a:spcBef>
                <a:spcPts val="0"/>
              </a:spcBef>
              <a:defRPr sz="1000"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PLACE TEXT HERE 3 LINES MAX</a:t>
            </a:r>
            <a:br>
              <a:rPr lang="en-US" dirty="0"/>
            </a:br>
            <a:r>
              <a:rPr lang="en-US" dirty="0"/>
              <a:t>EMPHASIZE WITH SAFARICOM GREEN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D61BCAC-9FDE-3D41-94A8-F6AAD71A05E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27461" y="3457086"/>
            <a:ext cx="2873562" cy="1904400"/>
          </a:xfrm>
          <a:prstGeom prst="rect">
            <a:avLst/>
          </a:prstGeom>
          <a:solidFill>
            <a:srgbClr val="D9D9D6"/>
          </a:solidFill>
        </p:spPr>
        <p:txBody>
          <a:bodyPr wrap="none" lIns="0" tIns="0" rIns="0" bIns="0" anchor="ctr"/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PICTURE HERE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41AE93F-2731-F849-91C6-BF773FFA2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28037" y="5361486"/>
            <a:ext cx="2872987" cy="603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80000" tIns="144000" bIns="144000" anchor="b"/>
          <a:lstStyle>
            <a:lvl1pPr>
              <a:lnSpc>
                <a:spcPts val="1200"/>
              </a:lnSpc>
              <a:spcBef>
                <a:spcPts val="0"/>
              </a:spcBef>
              <a:defRPr sz="1000"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PLACE TEXT HERE 3 LINES MAX</a:t>
            </a:r>
            <a:br>
              <a:rPr lang="en-US" dirty="0"/>
            </a:br>
            <a:r>
              <a:rPr lang="en-US" dirty="0"/>
              <a:t>EMPHASIZE WITH SAFARICOM GREEN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E3646B6-D2F6-0843-B127-D49EF0D103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062199" y="3457086"/>
            <a:ext cx="2873562" cy="1904400"/>
          </a:xfrm>
          <a:prstGeom prst="rect">
            <a:avLst/>
          </a:prstGeom>
          <a:solidFill>
            <a:srgbClr val="D9D9D6"/>
          </a:solidFill>
        </p:spPr>
        <p:txBody>
          <a:bodyPr wrap="none" lIns="0" tIns="0" rIns="0" bIns="0" anchor="ctr"/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PICTURE HERE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D4C72D8-E5C2-7C4A-B71F-DE1C0666A08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62776" y="5361486"/>
            <a:ext cx="2872987" cy="603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80000" tIns="144000" bIns="144000" anchor="b"/>
          <a:lstStyle>
            <a:lvl1pPr>
              <a:lnSpc>
                <a:spcPts val="1200"/>
              </a:lnSpc>
              <a:spcBef>
                <a:spcPts val="0"/>
              </a:spcBef>
              <a:defRPr sz="1000"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PLACE TEXT HERE 3 LINES MAX</a:t>
            </a:r>
            <a:br>
              <a:rPr lang="en-US" dirty="0"/>
            </a:br>
            <a:r>
              <a:rPr lang="en-US" dirty="0"/>
              <a:t>EMPHASIZE WITH SAFARICOM GREEN</a:t>
            </a:r>
          </a:p>
        </p:txBody>
      </p:sp>
    </p:spTree>
    <p:extLst>
      <p:ext uri="{BB962C8B-B14F-4D97-AF65-F5344CB8AC3E}">
        <p14:creationId xmlns:p14="http://schemas.microsoft.com/office/powerpoint/2010/main" val="156628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3983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  <p15:guide id="18" orient="horz" pos="751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 1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2C2B9D-8005-024C-B428-7AF5323CA4FA}"/>
              </a:ext>
            </a:extLst>
          </p:cNvPr>
          <p:cNvSpPr/>
          <p:nvPr userDrawn="1"/>
        </p:nvSpPr>
        <p:spPr>
          <a:xfrm>
            <a:off x="6123207" y="3455787"/>
            <a:ext cx="5806045" cy="2511626"/>
          </a:xfrm>
          <a:prstGeom prst="rect">
            <a:avLst/>
          </a:prstGeom>
          <a:solidFill>
            <a:srgbClr val="FFB81C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accent2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878A8D"/>
                </a:solidFill>
              </a:rPr>
              <a:pPr/>
              <a:t>‹#›</a:t>
            </a:fld>
            <a:endParaRPr lang="en-US" dirty="0">
              <a:solidFill>
                <a:srgbClr val="878A8D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accent2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878A8D"/>
                </a:solidFill>
              </a:rPr>
              <a:t>When we come together, great things happen.</a:t>
            </a:r>
            <a:endParaRPr lang="en-US" dirty="0">
              <a:solidFill>
                <a:srgbClr val="878A8D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624929"/>
          </a:xfrm>
          <a:prstGeom prst="rect">
            <a:avLst/>
          </a:prstGeom>
        </p:spPr>
        <p:txBody>
          <a:bodyPr wrap="none" lIns="180000" tIns="0" rIns="0" bIns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 maximum two lines. To emphasize use semi bold and the Safaricom green.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accent2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0F4F76-B472-9A40-8230-CAFABE0D0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7487" y="6019231"/>
            <a:ext cx="2981004" cy="1049845"/>
          </a:xfrm>
          <a:prstGeom prst="rect">
            <a:avLst/>
          </a:prstGeom>
        </p:spPr>
      </p:pic>
      <p:sp>
        <p:nvSpPr>
          <p:cNvPr id="41" name="Chart Placeholder 11">
            <a:extLst>
              <a:ext uri="{FF2B5EF4-FFF2-40B4-BE49-F238E27FC236}">
                <a16:creationId xmlns:a16="http://schemas.microsoft.com/office/drawing/2014/main" id="{76D55D61-72B1-0D4C-8B13-F04BD4609B8C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257873" y="892347"/>
            <a:ext cx="5806045" cy="2511626"/>
          </a:xfrm>
          <a:prstGeom prst="rect">
            <a:avLst/>
          </a:prstGeom>
          <a:solidFill>
            <a:srgbClr val="D9D9D6"/>
          </a:solidFill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dirty="0"/>
              <a:t>ADD CHART</a:t>
            </a:r>
          </a:p>
        </p:txBody>
      </p:sp>
      <p:sp>
        <p:nvSpPr>
          <p:cNvPr id="42" name="Chart Placeholder 11">
            <a:extLst>
              <a:ext uri="{FF2B5EF4-FFF2-40B4-BE49-F238E27FC236}">
                <a16:creationId xmlns:a16="http://schemas.microsoft.com/office/drawing/2014/main" id="{5F210ED8-296D-CA40-AF6F-1858708F78A7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6123207" y="892347"/>
            <a:ext cx="5806045" cy="2511626"/>
          </a:xfrm>
          <a:prstGeom prst="rect">
            <a:avLst/>
          </a:prstGeom>
          <a:solidFill>
            <a:srgbClr val="D9D9D6"/>
          </a:solidFill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dirty="0"/>
              <a:t>ADD CHART</a:t>
            </a:r>
          </a:p>
        </p:txBody>
      </p:sp>
      <p:sp>
        <p:nvSpPr>
          <p:cNvPr id="43" name="Chart Placeholder 11">
            <a:extLst>
              <a:ext uri="{FF2B5EF4-FFF2-40B4-BE49-F238E27FC236}">
                <a16:creationId xmlns:a16="http://schemas.microsoft.com/office/drawing/2014/main" id="{202C5598-A1BF-B74B-80DF-A02F508A4DB8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257873" y="3455787"/>
            <a:ext cx="5806045" cy="2511626"/>
          </a:xfrm>
          <a:prstGeom prst="rect">
            <a:avLst/>
          </a:prstGeom>
          <a:solidFill>
            <a:srgbClr val="D9D9D6"/>
          </a:solidFill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dirty="0"/>
              <a:t>ADD CHART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96A2AEE-3E1E-114E-B45B-02EDA7AF5E09}"/>
              </a:ext>
            </a:extLst>
          </p:cNvPr>
          <p:cNvSpPr>
            <a:spLocks noGrp="1"/>
          </p:cNvSpPr>
          <p:nvPr>
            <p:ph type="tbl" sz="quarter" idx="21" hasCustomPrompt="1"/>
          </p:nvPr>
        </p:nvSpPr>
        <p:spPr>
          <a:xfrm>
            <a:off x="6123207" y="3455787"/>
            <a:ext cx="5805865" cy="2511626"/>
          </a:xfrm>
          <a:prstGeom prst="rect">
            <a:avLst/>
          </a:prstGeom>
          <a:solidFill>
            <a:srgbClr val="D9D9D6"/>
          </a:solidFill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D524125-A006-2549-BB06-2938C24A23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23388" y="3455988"/>
            <a:ext cx="5805865" cy="489744"/>
          </a:xfrm>
          <a:prstGeom prst="rect">
            <a:avLst/>
          </a:prstGeom>
        </p:spPr>
        <p:txBody>
          <a:bodyPr lIns="144000" tIns="144000" rIns="144000" bIns="144000"/>
          <a:lstStyle>
            <a:lvl1pPr>
              <a:defRPr sz="1000" b="0" i="0">
                <a:solidFill>
                  <a:schemeClr val="accent1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Lead Media Channel by Segment </a:t>
            </a:r>
          </a:p>
        </p:txBody>
      </p:sp>
    </p:spTree>
    <p:extLst>
      <p:ext uri="{BB962C8B-B14F-4D97-AF65-F5344CB8AC3E}">
        <p14:creationId xmlns:p14="http://schemas.microsoft.com/office/powerpoint/2010/main" val="236302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3983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  <p15:guide id="18" orient="horz" pos="751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DF13CA-6CFF-498C-9AB1-151678238513}" type="datetimeFigureOut">
              <a:rPr lang="en-US" smtClean="0">
                <a:solidFill>
                  <a:srgbClr val="000000"/>
                </a:solidFill>
              </a:rPr>
              <a:pPr>
                <a:defRPr/>
              </a:pPr>
              <a:t>1/3/2022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606A4-FD66-4A39-9403-3A37FC2920E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82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C3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F8F3-3CB8-4F38-AC80-CD7670A61A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03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6164B4A2-4346-4C65-BE67-BEFD12D9FC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9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4090AF8-0F01-FC45-832E-F60D440E7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870" y="931985"/>
            <a:ext cx="11671382" cy="4711578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>
              <a:tabLst>
                <a:tab pos="641366" algn="l"/>
              </a:tabLst>
              <a:defRPr lang="en-GB" sz="3000" b="0" i="0" smtClean="0">
                <a:effectLst/>
              </a:defRPr>
            </a:lvl1pPr>
          </a:lstStyle>
          <a:p>
            <a:r>
              <a:rPr lang="en-GB" dirty="0">
                <a:effectLst/>
                <a:latin typeface="Montserrat" pitchFamily="2" charset="77"/>
              </a:rPr>
              <a:t>1. 	Current Market Context 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2. 	Brand &amp; NPS Update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3 	2018/19 Strategy &amp; Picture of Success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4. 	Open Discussion 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When we come together, great things happen.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712247"/>
          </a:xfrm>
          <a:prstGeom prst="rect">
            <a:avLst/>
          </a:prstGeom>
        </p:spPr>
        <p:txBody>
          <a:bodyPr wrap="none" lIns="180000" tIns="0" rIns="0" bIns="0"/>
          <a:lstStyle>
            <a:lvl1pPr>
              <a:defRPr b="0"/>
            </a:lvl1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50461-0DA9-2440-A3B3-96B314D71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293" y="6218194"/>
            <a:ext cx="2572708" cy="6419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129671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4005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EY 1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4090AF8-0F01-FC45-832E-F60D440E7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870" y="931985"/>
            <a:ext cx="11671382" cy="4711578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>
              <a:tabLst>
                <a:tab pos="641366" algn="l"/>
              </a:tabLst>
              <a:defRPr lang="en-GB" sz="3000" b="0" i="0" smtClean="0">
                <a:effectLst/>
              </a:defRPr>
            </a:lvl1pPr>
          </a:lstStyle>
          <a:p>
            <a:r>
              <a:rPr lang="en-GB" dirty="0">
                <a:effectLst/>
                <a:latin typeface="Montserrat" pitchFamily="2" charset="77"/>
              </a:rPr>
              <a:t>1. 	Current Market Context 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2. 	Brand &amp; NPS Update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3 	2018/19 Strategy &amp; Picture of Success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4. 	Open Discussion 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When we come together, great things happen.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712247"/>
          </a:xfrm>
          <a:prstGeom prst="rect">
            <a:avLst/>
          </a:prstGeom>
        </p:spPr>
        <p:txBody>
          <a:bodyPr wrap="none" lIns="180000" tIns="0" rIns="0" bIns="0"/>
          <a:lstStyle>
            <a:lvl1pPr>
              <a:defRPr b="0"/>
            </a:lvl1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50461-0DA9-2440-A3B3-96B314D71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293" y="6218194"/>
            <a:ext cx="2572708" cy="6419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066901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4005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EY 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4090AF8-0F01-FC45-832E-F60D440E7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870" y="931985"/>
            <a:ext cx="11671382" cy="4711578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>
              <a:tabLst>
                <a:tab pos="641366" algn="l"/>
              </a:tabLst>
              <a:defRPr lang="en-GB" sz="3000" b="0" i="0" smtClean="0">
                <a:effectLst/>
              </a:defRPr>
            </a:lvl1pPr>
          </a:lstStyle>
          <a:p>
            <a:r>
              <a:rPr lang="en-GB" dirty="0">
                <a:effectLst/>
                <a:latin typeface="Montserrat" pitchFamily="2" charset="77"/>
              </a:rPr>
              <a:t>1. 	Current Market Context 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2. 	Brand &amp; NPS Update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3 	2018/19 Strategy &amp; Picture of Success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4. 	Open Discussion 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When we come together, great things happen.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712247"/>
          </a:xfrm>
          <a:prstGeom prst="rect">
            <a:avLst/>
          </a:prstGeom>
        </p:spPr>
        <p:txBody>
          <a:bodyPr wrap="none" lIns="180000" tIns="0" rIns="0" bIns="0"/>
          <a:lstStyle>
            <a:lvl1pPr>
              <a:defRPr b="0"/>
            </a:lvl1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50461-0DA9-2440-A3B3-96B314D71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293" y="6218194"/>
            <a:ext cx="2572708" cy="6419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329898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4005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EY 4">
    <p:bg>
      <p:bgPr>
        <a:solidFill>
          <a:srgbClr val="BBB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4090AF8-0F01-FC45-832E-F60D440E7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870" y="931985"/>
            <a:ext cx="11671382" cy="4711578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>
              <a:tabLst>
                <a:tab pos="641366" algn="l"/>
              </a:tabLst>
              <a:defRPr lang="en-GB" sz="3000" b="0" i="0" smtClean="0">
                <a:effectLst/>
              </a:defRPr>
            </a:lvl1pPr>
          </a:lstStyle>
          <a:p>
            <a:r>
              <a:rPr lang="en-GB" dirty="0">
                <a:effectLst/>
                <a:latin typeface="Montserrat" pitchFamily="2" charset="77"/>
              </a:rPr>
              <a:t>1. 	Current Market Context 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2. 	Brand &amp; NPS Update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3 	2018/19 Strategy &amp; Picture of Success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4. 	Open Discussion 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When we come together, great things happen.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712247"/>
          </a:xfrm>
          <a:prstGeom prst="rect">
            <a:avLst/>
          </a:prstGeom>
        </p:spPr>
        <p:txBody>
          <a:bodyPr wrap="none" lIns="180000" tIns="0" rIns="0" bIns="0"/>
          <a:lstStyle>
            <a:lvl1pPr>
              <a:defRPr b="0"/>
            </a:lvl1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50461-0DA9-2440-A3B3-96B314D71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293" y="6218194"/>
            <a:ext cx="2572708" cy="6419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508866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4005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EY 1"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4090AF8-0F01-FC45-832E-F60D440E7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870" y="931985"/>
            <a:ext cx="11671382" cy="4711578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>
              <a:tabLst>
                <a:tab pos="641366" algn="l"/>
              </a:tabLst>
              <a:defRPr lang="en-GB" sz="3000" b="0" i="0" smtClean="0">
                <a:effectLst/>
              </a:defRPr>
            </a:lvl1pPr>
          </a:lstStyle>
          <a:p>
            <a:r>
              <a:rPr lang="en-GB" dirty="0">
                <a:effectLst/>
                <a:latin typeface="Montserrat" pitchFamily="2" charset="77"/>
              </a:rPr>
              <a:t>1. 	Current Market Context 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2. 	Brand &amp; NPS Update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3 	2018/19 Strategy &amp; Picture of Success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4. 	Open Discussion 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When we come together, great things happen.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712247"/>
          </a:xfrm>
          <a:prstGeom prst="rect">
            <a:avLst/>
          </a:prstGeom>
        </p:spPr>
        <p:txBody>
          <a:bodyPr wrap="none" lIns="180000" tIns="0" rIns="0" bIns="0"/>
          <a:lstStyle>
            <a:lvl1pPr>
              <a:defRPr b="0"/>
            </a:lvl1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50461-0DA9-2440-A3B3-96B314D71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293" y="6218194"/>
            <a:ext cx="2572708" cy="6419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53566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4005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BLAZE 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4090AF8-0F01-FC45-832E-F60D440E7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870" y="931985"/>
            <a:ext cx="11671382" cy="4711578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>
              <a:tabLst>
                <a:tab pos="641366" algn="l"/>
              </a:tabLst>
              <a:defRPr lang="en-GB" sz="3000" b="0" i="0" smtClean="0">
                <a:effectLst/>
              </a:defRPr>
            </a:lvl1pPr>
          </a:lstStyle>
          <a:p>
            <a:r>
              <a:rPr lang="en-GB" dirty="0">
                <a:effectLst/>
                <a:latin typeface="Montserrat" pitchFamily="2" charset="77"/>
              </a:rPr>
              <a:t>1. 	Current Market Context 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2. 	Brand &amp; NPS Update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3 	2018/19 Strategy &amp; Picture of Success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4. 	Open Discussion 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When we come together, great things happen.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712247"/>
          </a:xfrm>
          <a:prstGeom prst="rect">
            <a:avLst/>
          </a:prstGeom>
        </p:spPr>
        <p:txBody>
          <a:bodyPr wrap="none" lIns="180000" tIns="0" rIns="0" bIns="0"/>
          <a:lstStyle>
            <a:lvl1pPr>
              <a:defRPr b="0"/>
            </a:lvl1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50461-0DA9-2440-A3B3-96B314D71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293" y="6218194"/>
            <a:ext cx="2572708" cy="6419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38685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4005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PEACH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4090AF8-0F01-FC45-832E-F60D440E7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870" y="931985"/>
            <a:ext cx="11671382" cy="4711578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>
              <a:tabLst>
                <a:tab pos="641366" algn="l"/>
              </a:tabLst>
              <a:defRPr lang="en-GB" sz="3000" b="0" i="0" smtClean="0">
                <a:effectLst/>
              </a:defRPr>
            </a:lvl1pPr>
          </a:lstStyle>
          <a:p>
            <a:r>
              <a:rPr lang="en-GB" dirty="0">
                <a:effectLst/>
                <a:latin typeface="Montserrat" pitchFamily="2" charset="77"/>
              </a:rPr>
              <a:t>1. 	Current Market Context 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2. 	Brand &amp; NPS Update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3 	2018/19 Strategy &amp; Picture of Success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4. 	Open Discussion 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When we come together, great things happen.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712247"/>
          </a:xfrm>
          <a:prstGeom prst="rect">
            <a:avLst/>
          </a:prstGeom>
        </p:spPr>
        <p:txBody>
          <a:bodyPr wrap="none" lIns="180000" tIns="0" rIns="0" bIns="0"/>
          <a:lstStyle>
            <a:lvl1pPr>
              <a:defRPr b="0"/>
            </a:lvl1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50461-0DA9-2440-A3B3-96B314D71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293" y="6218194"/>
            <a:ext cx="2572708" cy="6419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686173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4005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ILAC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870" y="6261992"/>
            <a:ext cx="300220" cy="365125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10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61D5EE71-053B-C14C-80C5-0C1D170579E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4090AF8-0F01-FC45-832E-F60D440E7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870" y="931985"/>
            <a:ext cx="11671382" cy="4711578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>
              <a:tabLst>
                <a:tab pos="641366" algn="l"/>
              </a:tabLst>
              <a:defRPr lang="en-GB" sz="3000" b="0" i="0" smtClean="0">
                <a:effectLst/>
              </a:defRPr>
            </a:lvl1pPr>
          </a:lstStyle>
          <a:p>
            <a:r>
              <a:rPr lang="en-GB" dirty="0">
                <a:effectLst/>
                <a:latin typeface="Montserrat" pitchFamily="2" charset="77"/>
              </a:rPr>
              <a:t>1. 	Current Market Context 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2. 	Brand &amp; NPS Update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3 	2018/19 Strategy &amp; Picture of Success</a:t>
            </a:r>
            <a:br>
              <a:rPr lang="en-GB" dirty="0">
                <a:effectLst/>
                <a:latin typeface="Montserrat" pitchFamily="2" charset="77"/>
              </a:rPr>
            </a:br>
            <a:r>
              <a:rPr lang="en-GB" dirty="0">
                <a:effectLst/>
                <a:latin typeface="Montserrat" pitchFamily="2" charset="77"/>
              </a:rPr>
              <a:t>4. 	Open Discussion 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F27511-C4E9-6049-8818-4758E89D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1136" y="6261992"/>
            <a:ext cx="3996254" cy="365125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l">
              <a:defRPr sz="1000" b="0" i="0" spc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When we come together, great things happen.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9C56ACC-B596-9D4B-9167-12E25D8D8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919" y="219742"/>
            <a:ext cx="11750335" cy="712247"/>
          </a:xfrm>
          <a:prstGeom prst="rect">
            <a:avLst/>
          </a:prstGeom>
        </p:spPr>
        <p:txBody>
          <a:bodyPr wrap="none" lIns="180000" tIns="0" rIns="0" bIns="0"/>
          <a:lstStyle>
            <a:lvl1pPr>
              <a:defRPr b="0"/>
            </a:lvl1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50461-0DA9-2440-A3B3-96B314D71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293" y="6218194"/>
            <a:ext cx="2572708" cy="6419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0897-417B-F543-9F3F-3F5C1B2F8B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93" y="6261768"/>
            <a:ext cx="4305836" cy="365349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750" b="0" i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sz="750" b="0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sz="750" b="0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sz="750" b="0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sz="750" b="0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GB" dirty="0">
                <a:effectLst/>
                <a:latin typeface="Montserrat" pitchFamily="2" charset="77"/>
              </a:rPr>
              <a:t>Confidential.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32051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7679">
          <p15:clr>
            <a:srgbClr val="FBAE40"/>
          </p15:clr>
        </p15:guide>
        <p15:guide id="3">
          <p15:clr>
            <a:srgbClr val="FBAE40"/>
          </p15:clr>
        </p15:guide>
        <p15:guide id="4" pos="331">
          <p15:clr>
            <a:srgbClr val="FBAE40"/>
          </p15:clr>
        </p15:guide>
        <p15:guide id="5" pos="2168">
          <p15:clr>
            <a:srgbClr val="FBAE40"/>
          </p15:clr>
        </p15:guide>
        <p15:guide id="6" pos="4005">
          <p15:clr>
            <a:srgbClr val="FBAE40"/>
          </p15:clr>
        </p15:guide>
        <p15:guide id="7" pos="5842">
          <p15:clr>
            <a:srgbClr val="FBAE40"/>
          </p15:clr>
        </p15:guide>
        <p15:guide id="8" pos="9517">
          <p15:clr>
            <a:srgbClr val="FBAE40"/>
          </p15:clr>
        </p15:guide>
        <p15:guide id="9" pos="11354">
          <p15:clr>
            <a:srgbClr val="FBAE40"/>
          </p15:clr>
        </p15:guide>
        <p15:guide id="10" pos="13191">
          <p15:clr>
            <a:srgbClr val="FBAE40"/>
          </p15:clr>
        </p15:guide>
        <p15:guide id="11" pos="15028">
          <p15:clr>
            <a:srgbClr val="FBAE40"/>
          </p15:clr>
        </p15:guide>
        <p15:guide id="12" pos="15359">
          <p15:clr>
            <a:srgbClr val="FBAE40"/>
          </p15:clr>
        </p15:guide>
        <p15:guide id="13" orient="horz" pos="8153">
          <p15:clr>
            <a:srgbClr val="FBAE40"/>
          </p15:clr>
        </p15:guide>
        <p15:guide id="14" orient="horz" pos="8312">
          <p15:clr>
            <a:srgbClr val="FBAE40"/>
          </p15:clr>
        </p15:guide>
        <p15:guide id="15" orient="horz" pos="8629">
          <p15:clr>
            <a:srgbClr val="FBAE40"/>
          </p15:clr>
        </p15:guide>
        <p15:guide id="16" pos="785">
          <p15:clr>
            <a:srgbClr val="FBAE40"/>
          </p15:clr>
        </p15:guide>
        <p15:guide id="17" orient="horz" pos="78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SIPCMContentMarking" descr="{&quot;HashCode&quot;:-148390272,&quot;Placement&quot;:&quot;Footer&quot;,&quot;Top&quot;:519.343,&quot;Left&quot;:844.0321,&quot;SlideWidth&quot;:960,&quot;SlideHeight&quot;:540}">
            <a:extLst>
              <a:ext uri="{FF2B5EF4-FFF2-40B4-BE49-F238E27FC236}">
                <a16:creationId xmlns:a16="http://schemas.microsoft.com/office/drawing/2014/main" id="{C16B32ED-1527-4501-A1D7-E491CE7958B5}"/>
              </a:ext>
            </a:extLst>
          </p:cNvPr>
          <p:cNvSpPr txBox="1"/>
          <p:nvPr userDrawn="1"/>
        </p:nvSpPr>
        <p:spPr>
          <a:xfrm>
            <a:off x="10719208" y="6595656"/>
            <a:ext cx="14727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C2 - Safaricom Internal</a:t>
            </a:r>
          </a:p>
        </p:txBody>
      </p:sp>
    </p:spTree>
    <p:extLst>
      <p:ext uri="{BB962C8B-B14F-4D97-AF65-F5344CB8AC3E}">
        <p14:creationId xmlns:p14="http://schemas.microsoft.com/office/powerpoint/2010/main" val="24095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001" b="0" i="0" kern="1200" spc="-150">
          <a:solidFill>
            <a:schemeClr val="bg1"/>
          </a:solidFill>
          <a:latin typeface="Montserrat Light" pitchFamily="2" charset="77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1" i="0" kern="1200" spc="0">
          <a:solidFill>
            <a:schemeClr val="bg1"/>
          </a:solidFill>
          <a:latin typeface="Montserrat SemiBold" pitchFamily="2" charset="77"/>
          <a:ea typeface="+mn-ea"/>
          <a:cs typeface="+mn-cs"/>
        </a:defRPr>
      </a:lvl1pPr>
      <a:lvl2pPr marL="45718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9" indent="-22859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6" indent="-22859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6" indent="-22859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4" indent="-22859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2" indent="-22859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0" indent="-22859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5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5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73" name="Group 18472">
            <a:extLst>
              <a:ext uri="{FF2B5EF4-FFF2-40B4-BE49-F238E27FC236}">
                <a16:creationId xmlns:a16="http://schemas.microsoft.com/office/drawing/2014/main" id="{64E7ECFE-D4F2-4F37-B521-9CA98117F6DD}"/>
              </a:ext>
            </a:extLst>
          </p:cNvPr>
          <p:cNvGrpSpPr/>
          <p:nvPr/>
        </p:nvGrpSpPr>
        <p:grpSpPr>
          <a:xfrm>
            <a:off x="437245" y="141132"/>
            <a:ext cx="6085495" cy="6453445"/>
            <a:chOff x="437245" y="141132"/>
            <a:chExt cx="6085495" cy="645344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6D7C908-B997-41E3-9625-AB4215190770}"/>
                </a:ext>
              </a:extLst>
            </p:cNvPr>
            <p:cNvSpPr/>
            <p:nvPr/>
          </p:nvSpPr>
          <p:spPr bwMode="auto">
            <a:xfrm>
              <a:off x="4024439" y="141132"/>
              <a:ext cx="2127993" cy="603469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/>
                <a:t>Data Pre-processing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5F03AA3-E224-4106-A1EF-C29C2863AAD9}"/>
                </a:ext>
              </a:extLst>
            </p:cNvPr>
            <p:cNvSpPr/>
            <p:nvPr/>
          </p:nvSpPr>
          <p:spPr bwMode="auto">
            <a:xfrm>
              <a:off x="3654128" y="1104679"/>
              <a:ext cx="2868612" cy="80587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/>
                <a:t>Dimensionality Reduction with UMAP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0660CF4-1A6E-4426-AE76-037E45993D28}"/>
                </a:ext>
              </a:extLst>
            </p:cNvPr>
            <p:cNvSpPr/>
            <p:nvPr/>
          </p:nvSpPr>
          <p:spPr bwMode="auto">
            <a:xfrm>
              <a:off x="3889408" y="2293092"/>
              <a:ext cx="2398054" cy="65989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/>
                <a:t>Clustering with HDBSCAN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5917FA-B85B-4BE4-9BC2-62B7F3C25492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 bwMode="auto">
            <a:xfrm flipH="1">
              <a:off x="5088434" y="744601"/>
              <a:ext cx="2" cy="3600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6D8C4A7-2CD9-46F1-A9AE-93838999831B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 bwMode="auto">
            <a:xfrm>
              <a:off x="5088434" y="1910556"/>
              <a:ext cx="1" cy="38253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3AFE7EB-89CA-443D-ABF7-6E932E8F9430}"/>
                </a:ext>
              </a:extLst>
            </p:cNvPr>
            <p:cNvSpPr/>
            <p:nvPr/>
          </p:nvSpPr>
          <p:spPr bwMode="auto">
            <a:xfrm>
              <a:off x="3771765" y="5791794"/>
              <a:ext cx="2633333" cy="802783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/>
                <a:t>Customer Segmentation Report</a:t>
              </a:r>
            </a:p>
          </p:txBody>
        </p:sp>
        <p:cxnSp>
          <p:nvCxnSpPr>
            <p:cNvPr id="37" name="Straight Arrow Connector 69">
              <a:extLst>
                <a:ext uri="{FF2B5EF4-FFF2-40B4-BE49-F238E27FC236}">
                  <a16:creationId xmlns:a16="http://schemas.microsoft.com/office/drawing/2014/main" id="{468380D9-8645-45F8-85F8-44871C91E29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 bwMode="auto">
            <a:xfrm rot="5400000">
              <a:off x="3669030" y="4372389"/>
              <a:ext cx="2838808" cy="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B5E09E-8C6B-4754-937B-C22FF5D518C0}"/>
                </a:ext>
              </a:extLst>
            </p:cNvPr>
            <p:cNvSpPr txBox="1"/>
            <p:nvPr/>
          </p:nvSpPr>
          <p:spPr>
            <a:xfrm>
              <a:off x="5088432" y="3732282"/>
              <a:ext cx="1134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140 Clusters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84EA48A-8CAF-4A26-AA57-7E7AAF296A02}"/>
                </a:ext>
              </a:extLst>
            </p:cNvPr>
            <p:cNvSpPr/>
            <p:nvPr/>
          </p:nvSpPr>
          <p:spPr bwMode="auto">
            <a:xfrm>
              <a:off x="437246" y="3232216"/>
              <a:ext cx="3142976" cy="9669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/>
                <a:t>Approximate Clustering Process using non-linear Supervised Inferential Model</a:t>
              </a:r>
            </a:p>
          </p:txBody>
        </p:sp>
        <p:cxnSp>
          <p:nvCxnSpPr>
            <p:cNvPr id="65" name="Straight Arrow Connector 69">
              <a:extLst>
                <a:ext uri="{FF2B5EF4-FFF2-40B4-BE49-F238E27FC236}">
                  <a16:creationId xmlns:a16="http://schemas.microsoft.com/office/drawing/2014/main" id="{6DA65F51-6601-42D7-A1BB-F3BB1C72DC99}"/>
                </a:ext>
              </a:extLst>
            </p:cNvPr>
            <p:cNvCxnSpPr>
              <a:cxnSpLocks/>
              <a:stCxn id="31" idx="2"/>
              <a:endCxn id="64" idx="0"/>
            </p:cNvCxnSpPr>
            <p:nvPr/>
          </p:nvCxnSpPr>
          <p:spPr bwMode="auto">
            <a:xfrm rot="5400000">
              <a:off x="3408970" y="1552751"/>
              <a:ext cx="279230" cy="30797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EE3815F-106D-45FB-A1A6-807F10D4EA39}"/>
                </a:ext>
              </a:extLst>
            </p:cNvPr>
            <p:cNvSpPr/>
            <p:nvPr/>
          </p:nvSpPr>
          <p:spPr bwMode="auto">
            <a:xfrm>
              <a:off x="437245" y="4463481"/>
              <a:ext cx="3142970" cy="55144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/>
                <a:t>Explain Model using SHAP </a:t>
              </a:r>
            </a:p>
          </p:txBody>
        </p:sp>
        <p:cxnSp>
          <p:nvCxnSpPr>
            <p:cNvPr id="72" name="Straight Arrow Connector 69">
              <a:extLst>
                <a:ext uri="{FF2B5EF4-FFF2-40B4-BE49-F238E27FC236}">
                  <a16:creationId xmlns:a16="http://schemas.microsoft.com/office/drawing/2014/main" id="{96766EFA-5DD8-4A4E-BE11-2E7F3F287B72}"/>
                </a:ext>
              </a:extLst>
            </p:cNvPr>
            <p:cNvCxnSpPr>
              <a:cxnSpLocks/>
              <a:stCxn id="64" idx="2"/>
              <a:endCxn id="71" idx="0"/>
            </p:cNvCxnSpPr>
            <p:nvPr/>
          </p:nvCxnSpPr>
          <p:spPr bwMode="auto">
            <a:xfrm rot="5400000">
              <a:off x="1876561" y="4331307"/>
              <a:ext cx="264343" cy="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69">
              <a:extLst>
                <a:ext uri="{FF2B5EF4-FFF2-40B4-BE49-F238E27FC236}">
                  <a16:creationId xmlns:a16="http://schemas.microsoft.com/office/drawing/2014/main" id="{B8A0BA12-FA51-45C8-BC89-132AC4FD0CE9}"/>
                </a:ext>
              </a:extLst>
            </p:cNvPr>
            <p:cNvCxnSpPr>
              <a:cxnSpLocks/>
              <a:stCxn id="71" idx="2"/>
              <a:endCxn id="36" idx="0"/>
            </p:cNvCxnSpPr>
            <p:nvPr/>
          </p:nvCxnSpPr>
          <p:spPr bwMode="auto">
            <a:xfrm rot="16200000" flipH="1">
              <a:off x="3160148" y="3863510"/>
              <a:ext cx="776866" cy="30797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5134B0-A85A-4E29-8CB0-30D8DC68C063}"/>
                </a:ext>
              </a:extLst>
            </p:cNvPr>
            <p:cNvSpPr txBox="1"/>
            <p:nvPr/>
          </p:nvSpPr>
          <p:spPr>
            <a:xfrm>
              <a:off x="2735321" y="5111611"/>
              <a:ext cx="1712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Cluster Explanations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67CB02-0EEC-4E0F-996A-5940E69B99A0}"/>
                </a:ext>
              </a:extLst>
            </p:cNvPr>
            <p:cNvSpPr txBox="1"/>
            <p:nvPr/>
          </p:nvSpPr>
          <p:spPr>
            <a:xfrm>
              <a:off x="5116661" y="744601"/>
              <a:ext cx="1288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360+ Features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FA67743-224A-4901-8C8C-012EC47DECB7}"/>
                </a:ext>
              </a:extLst>
            </p:cNvPr>
            <p:cNvSpPr txBox="1"/>
            <p:nvPr/>
          </p:nvSpPr>
          <p:spPr>
            <a:xfrm>
              <a:off x="5125754" y="1947935"/>
              <a:ext cx="1288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10 Features</a:t>
              </a:r>
            </a:p>
          </p:txBody>
        </p:sp>
      </p:grpSp>
      <p:grpSp>
        <p:nvGrpSpPr>
          <p:cNvPr id="18472" name="Group 18471">
            <a:extLst>
              <a:ext uri="{FF2B5EF4-FFF2-40B4-BE49-F238E27FC236}">
                <a16:creationId xmlns:a16="http://schemas.microsoft.com/office/drawing/2014/main" id="{8B0C637B-F10B-491F-ACE7-FB26F98BBC01}"/>
              </a:ext>
            </a:extLst>
          </p:cNvPr>
          <p:cNvGrpSpPr/>
          <p:nvPr/>
        </p:nvGrpSpPr>
        <p:grpSpPr>
          <a:xfrm>
            <a:off x="7103566" y="5398383"/>
            <a:ext cx="2211256" cy="1196194"/>
            <a:chOff x="9543494" y="4025966"/>
            <a:chExt cx="2211256" cy="1196194"/>
          </a:xfrm>
        </p:grpSpPr>
        <p:sp>
          <p:nvSpPr>
            <p:cNvPr id="18470" name="Rectangle 18469">
              <a:extLst>
                <a:ext uri="{FF2B5EF4-FFF2-40B4-BE49-F238E27FC236}">
                  <a16:creationId xmlns:a16="http://schemas.microsoft.com/office/drawing/2014/main" id="{1F8E1EA0-DEC1-434C-B986-EB289697EEE8}"/>
                </a:ext>
              </a:extLst>
            </p:cNvPr>
            <p:cNvSpPr/>
            <p:nvPr/>
          </p:nvSpPr>
          <p:spPr>
            <a:xfrm>
              <a:off x="9543494" y="4485564"/>
              <a:ext cx="346229" cy="307777"/>
            </a:xfrm>
            <a:prstGeom prst="rect">
              <a:avLst/>
            </a:prstGeom>
            <a:solidFill>
              <a:schemeClr val="tx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C0D5E6C-4758-4DF1-B750-87CFEF406FDB}"/>
                </a:ext>
              </a:extLst>
            </p:cNvPr>
            <p:cNvSpPr/>
            <p:nvPr/>
          </p:nvSpPr>
          <p:spPr>
            <a:xfrm>
              <a:off x="9543494" y="4058811"/>
              <a:ext cx="346229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D1C40ED-D3B8-434C-AF68-4ADD7AD59290}"/>
                </a:ext>
              </a:extLst>
            </p:cNvPr>
            <p:cNvSpPr/>
            <p:nvPr/>
          </p:nvSpPr>
          <p:spPr>
            <a:xfrm>
              <a:off x="9543494" y="4912317"/>
              <a:ext cx="346229" cy="307777"/>
            </a:xfrm>
            <a:prstGeom prst="rect">
              <a:avLst/>
            </a:prstGeom>
            <a:solidFill>
              <a:srgbClr val="FF567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71" name="TextBox 18470">
              <a:extLst>
                <a:ext uri="{FF2B5EF4-FFF2-40B4-BE49-F238E27FC236}">
                  <a16:creationId xmlns:a16="http://schemas.microsoft.com/office/drawing/2014/main" id="{E5AD66B1-8878-45E6-9698-A762AF626153}"/>
                </a:ext>
              </a:extLst>
            </p:cNvPr>
            <p:cNvSpPr txBox="1"/>
            <p:nvPr/>
          </p:nvSpPr>
          <p:spPr>
            <a:xfrm>
              <a:off x="9889723" y="4025966"/>
              <a:ext cx="186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Data Pre-processing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C3AB436-362A-471F-9BBB-C254795653D6}"/>
                </a:ext>
              </a:extLst>
            </p:cNvPr>
            <p:cNvSpPr txBox="1"/>
            <p:nvPr/>
          </p:nvSpPr>
          <p:spPr>
            <a:xfrm>
              <a:off x="9889723" y="4454786"/>
              <a:ext cx="186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Modelling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56E5D66-45DC-475F-AD0A-2688B4114801}"/>
                </a:ext>
              </a:extLst>
            </p:cNvPr>
            <p:cNvSpPr txBox="1"/>
            <p:nvPr/>
          </p:nvSpPr>
          <p:spPr>
            <a:xfrm>
              <a:off x="9889723" y="4883606"/>
              <a:ext cx="186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02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FBCB3B30-C653-45AC-990E-E03DF75A0AA6}"/>
              </a:ext>
            </a:extLst>
          </p:cNvPr>
          <p:cNvGrpSpPr/>
          <p:nvPr/>
        </p:nvGrpSpPr>
        <p:grpSpPr>
          <a:xfrm>
            <a:off x="2160845" y="205877"/>
            <a:ext cx="6509895" cy="6492603"/>
            <a:chOff x="2160845" y="232510"/>
            <a:chExt cx="6509895" cy="649260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6D7C908-B997-41E3-9625-AB4215190770}"/>
                </a:ext>
              </a:extLst>
            </p:cNvPr>
            <p:cNvSpPr/>
            <p:nvPr/>
          </p:nvSpPr>
          <p:spPr bwMode="auto">
            <a:xfrm>
              <a:off x="6318317" y="236338"/>
              <a:ext cx="2127993" cy="958580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/>
                <a:t>Data Pre-processing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F861682-5EC4-43D2-BF1C-5DDC958A34CF}"/>
                </a:ext>
              </a:extLst>
            </p:cNvPr>
            <p:cNvSpPr/>
            <p:nvPr/>
          </p:nvSpPr>
          <p:spPr bwMode="auto">
            <a:xfrm>
              <a:off x="3432638" y="1648020"/>
              <a:ext cx="3752649" cy="61578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/>
                <a:t>Build Supervised Model using Grid Search and Cross Validation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5FA4BB8-DF26-4641-9F06-7BCF3D0492B7}"/>
                </a:ext>
              </a:extLst>
            </p:cNvPr>
            <p:cNvSpPr/>
            <p:nvPr/>
          </p:nvSpPr>
          <p:spPr bwMode="auto">
            <a:xfrm>
              <a:off x="2160845" y="232510"/>
              <a:ext cx="2753780" cy="962408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/>
                <a:t>Clustering Features from Customer Segmentation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FCD0167-1699-44FD-A0F0-CDCA89B24363}"/>
                </a:ext>
              </a:extLst>
            </p:cNvPr>
            <p:cNvSpPr/>
            <p:nvPr/>
          </p:nvSpPr>
          <p:spPr bwMode="auto">
            <a:xfrm>
              <a:off x="3589332" y="5922330"/>
              <a:ext cx="3439268" cy="802783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/>
                <a:t>Predicted Probability of Conversion</a:t>
              </a:r>
            </a:p>
          </p:txBody>
        </p:sp>
        <p:cxnSp>
          <p:nvCxnSpPr>
            <p:cNvPr id="25" name="Straight Arrow Connector 69">
              <a:extLst>
                <a:ext uri="{FF2B5EF4-FFF2-40B4-BE49-F238E27FC236}">
                  <a16:creationId xmlns:a16="http://schemas.microsoft.com/office/drawing/2014/main" id="{C61FB7FC-6AA0-4171-B726-A26748A56AF3}"/>
                </a:ext>
              </a:extLst>
            </p:cNvPr>
            <p:cNvCxnSpPr>
              <a:cxnSpLocks/>
              <a:stCxn id="67" idx="2"/>
              <a:endCxn id="38" idx="0"/>
            </p:cNvCxnSpPr>
            <p:nvPr/>
          </p:nvCxnSpPr>
          <p:spPr bwMode="auto">
            <a:xfrm rot="16200000" flipH="1">
              <a:off x="4196798" y="535855"/>
              <a:ext cx="453102" cy="177122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69">
              <a:extLst>
                <a:ext uri="{FF2B5EF4-FFF2-40B4-BE49-F238E27FC236}">
                  <a16:creationId xmlns:a16="http://schemas.microsoft.com/office/drawing/2014/main" id="{9A7237A0-4DBF-4C26-8106-D39FFEFE969C}"/>
                </a:ext>
              </a:extLst>
            </p:cNvPr>
            <p:cNvCxnSpPr>
              <a:cxnSpLocks/>
              <a:stCxn id="29" idx="2"/>
              <a:endCxn id="38" idx="0"/>
            </p:cNvCxnSpPr>
            <p:nvPr/>
          </p:nvCxnSpPr>
          <p:spPr bwMode="auto">
            <a:xfrm rot="5400000">
              <a:off x="6119088" y="384794"/>
              <a:ext cx="453102" cy="20733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E48A40B-A04F-45B1-A60E-19A01BD44923}"/>
                </a:ext>
              </a:extLst>
            </p:cNvPr>
            <p:cNvSpPr/>
            <p:nvPr/>
          </p:nvSpPr>
          <p:spPr bwMode="auto">
            <a:xfrm>
              <a:off x="3432643" y="3636254"/>
              <a:ext cx="3752648" cy="80278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/>
                <a:t>Perform Feature Selection Using Shapely Values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32245B-E805-4254-8026-90A98445B1B6}"/>
                </a:ext>
              </a:extLst>
            </p:cNvPr>
            <p:cNvSpPr txBox="1"/>
            <p:nvPr/>
          </p:nvSpPr>
          <p:spPr>
            <a:xfrm>
              <a:off x="7382313" y="1210197"/>
              <a:ext cx="1288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360+ Features</a:t>
              </a:r>
            </a:p>
          </p:txBody>
        </p:sp>
        <p:cxnSp>
          <p:nvCxnSpPr>
            <p:cNvPr id="43" name="Straight Arrow Connector 69">
              <a:extLst>
                <a:ext uri="{FF2B5EF4-FFF2-40B4-BE49-F238E27FC236}">
                  <a16:creationId xmlns:a16="http://schemas.microsoft.com/office/drawing/2014/main" id="{B9BE2705-D1F5-467A-B0EE-9D46ACE9750D}"/>
                </a:ext>
              </a:extLst>
            </p:cNvPr>
            <p:cNvCxnSpPr>
              <a:cxnSpLocks/>
              <a:stCxn id="72" idx="2"/>
              <a:endCxn id="39" idx="0"/>
            </p:cNvCxnSpPr>
            <p:nvPr/>
          </p:nvCxnSpPr>
          <p:spPr bwMode="auto">
            <a:xfrm rot="16200000" flipH="1">
              <a:off x="5068396" y="3395683"/>
              <a:ext cx="474788" cy="63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72BDE7-90F4-4E54-97F7-0A15ABC76332}"/>
                </a:ext>
              </a:extLst>
            </p:cNvPr>
            <p:cNvSpPr txBox="1"/>
            <p:nvPr/>
          </p:nvSpPr>
          <p:spPr>
            <a:xfrm>
              <a:off x="2468231" y="1221227"/>
              <a:ext cx="964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 Features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56E8B56-2C8C-4EF0-9DF3-C7D95F817090}"/>
                </a:ext>
              </a:extLst>
            </p:cNvPr>
            <p:cNvSpPr txBox="1"/>
            <p:nvPr/>
          </p:nvSpPr>
          <p:spPr>
            <a:xfrm>
              <a:off x="5308966" y="4548730"/>
              <a:ext cx="1123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110 Features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F03A9AB-6D08-4EB3-854F-7571614B96F6}"/>
                </a:ext>
              </a:extLst>
            </p:cNvPr>
            <p:cNvSpPr/>
            <p:nvPr/>
          </p:nvSpPr>
          <p:spPr bwMode="auto">
            <a:xfrm>
              <a:off x="3432640" y="4895075"/>
              <a:ext cx="3752649" cy="61578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/>
                <a:t>Build Final Supervised Model using Grid Search and Cross Validation</a:t>
              </a:r>
            </a:p>
          </p:txBody>
        </p:sp>
        <p:cxnSp>
          <p:nvCxnSpPr>
            <p:cNvPr id="63" name="Straight Arrow Connector 69">
              <a:extLst>
                <a:ext uri="{FF2B5EF4-FFF2-40B4-BE49-F238E27FC236}">
                  <a16:creationId xmlns:a16="http://schemas.microsoft.com/office/drawing/2014/main" id="{BC8F6450-DFAA-4308-8D46-BC04723E98ED}"/>
                </a:ext>
              </a:extLst>
            </p:cNvPr>
            <p:cNvCxnSpPr>
              <a:cxnSpLocks/>
              <a:stCxn id="62" idx="2"/>
              <a:endCxn id="91" idx="0"/>
            </p:cNvCxnSpPr>
            <p:nvPr/>
          </p:nvCxnSpPr>
          <p:spPr bwMode="auto">
            <a:xfrm rot="16200000" flipH="1">
              <a:off x="5103231" y="5716594"/>
              <a:ext cx="411469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9">
              <a:extLst>
                <a:ext uri="{FF2B5EF4-FFF2-40B4-BE49-F238E27FC236}">
                  <a16:creationId xmlns:a16="http://schemas.microsoft.com/office/drawing/2014/main" id="{9A431864-65F3-49E3-AEB4-D614507C0C0F}"/>
                </a:ext>
              </a:extLst>
            </p:cNvPr>
            <p:cNvCxnSpPr>
              <a:cxnSpLocks/>
              <a:stCxn id="39" idx="2"/>
              <a:endCxn id="62" idx="0"/>
            </p:cNvCxnSpPr>
            <p:nvPr/>
          </p:nvCxnSpPr>
          <p:spPr bwMode="auto">
            <a:xfrm rot="5400000">
              <a:off x="5080947" y="4667054"/>
              <a:ext cx="456039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39879195-C426-4F12-986A-97332062B299}"/>
                </a:ext>
              </a:extLst>
            </p:cNvPr>
            <p:cNvSpPr/>
            <p:nvPr/>
          </p:nvSpPr>
          <p:spPr bwMode="auto">
            <a:xfrm>
              <a:off x="3426289" y="2562857"/>
              <a:ext cx="3752649" cy="59860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/>
                <a:t>Explain Supervised Model using SHAP </a:t>
              </a:r>
            </a:p>
          </p:txBody>
        </p:sp>
        <p:cxnSp>
          <p:nvCxnSpPr>
            <p:cNvPr id="78" name="Straight Arrow Connector 69">
              <a:extLst>
                <a:ext uri="{FF2B5EF4-FFF2-40B4-BE49-F238E27FC236}">
                  <a16:creationId xmlns:a16="http://schemas.microsoft.com/office/drawing/2014/main" id="{5DF7B9ED-97BE-4F71-9973-8FA8E07304D8}"/>
                </a:ext>
              </a:extLst>
            </p:cNvPr>
            <p:cNvCxnSpPr>
              <a:cxnSpLocks/>
              <a:stCxn id="38" idx="2"/>
              <a:endCxn id="72" idx="0"/>
            </p:cNvCxnSpPr>
            <p:nvPr/>
          </p:nvCxnSpPr>
          <p:spPr bwMode="auto">
            <a:xfrm rot="5400000">
              <a:off x="5156264" y="2410157"/>
              <a:ext cx="299051" cy="63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58476AE-F1BD-4D2B-887E-5E78BB26D37E}"/>
              </a:ext>
            </a:extLst>
          </p:cNvPr>
          <p:cNvGrpSpPr/>
          <p:nvPr/>
        </p:nvGrpSpPr>
        <p:grpSpPr>
          <a:xfrm>
            <a:off x="8026526" y="5528919"/>
            <a:ext cx="2211256" cy="1196194"/>
            <a:chOff x="9543494" y="4025966"/>
            <a:chExt cx="2211256" cy="119619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23765A9-106E-4E91-867C-6425C242ABD1}"/>
                </a:ext>
              </a:extLst>
            </p:cNvPr>
            <p:cNvSpPr/>
            <p:nvPr/>
          </p:nvSpPr>
          <p:spPr>
            <a:xfrm>
              <a:off x="9543494" y="4485564"/>
              <a:ext cx="346229" cy="307777"/>
            </a:xfrm>
            <a:prstGeom prst="rect">
              <a:avLst/>
            </a:prstGeom>
            <a:solidFill>
              <a:schemeClr val="tx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79E36BF-75F0-4BCD-A689-007D7AB17FD8}"/>
                </a:ext>
              </a:extLst>
            </p:cNvPr>
            <p:cNvSpPr/>
            <p:nvPr/>
          </p:nvSpPr>
          <p:spPr>
            <a:xfrm>
              <a:off x="9543494" y="4058811"/>
              <a:ext cx="346229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F9F27B-3931-47FC-8E2A-889BCDCBFB66}"/>
                </a:ext>
              </a:extLst>
            </p:cNvPr>
            <p:cNvSpPr/>
            <p:nvPr/>
          </p:nvSpPr>
          <p:spPr>
            <a:xfrm>
              <a:off x="9543494" y="4912317"/>
              <a:ext cx="346229" cy="307777"/>
            </a:xfrm>
            <a:prstGeom prst="rect">
              <a:avLst/>
            </a:prstGeom>
            <a:solidFill>
              <a:srgbClr val="FF567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7853FF-E95A-454F-9F74-0BC8BCF93607}"/>
                </a:ext>
              </a:extLst>
            </p:cNvPr>
            <p:cNvSpPr txBox="1"/>
            <p:nvPr/>
          </p:nvSpPr>
          <p:spPr>
            <a:xfrm>
              <a:off x="9889723" y="4025966"/>
              <a:ext cx="1865027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Data Pre-processing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5E4DF6-8539-4727-88F5-B738AD0E9E37}"/>
                </a:ext>
              </a:extLst>
            </p:cNvPr>
            <p:cNvSpPr txBox="1"/>
            <p:nvPr/>
          </p:nvSpPr>
          <p:spPr>
            <a:xfrm>
              <a:off x="9889723" y="4454786"/>
              <a:ext cx="186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Modelling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877E285-4601-424A-970F-D14122B9EF73}"/>
                </a:ext>
              </a:extLst>
            </p:cNvPr>
            <p:cNvSpPr txBox="1"/>
            <p:nvPr/>
          </p:nvSpPr>
          <p:spPr>
            <a:xfrm>
              <a:off x="9889723" y="4883606"/>
              <a:ext cx="186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Output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012F9EE-2B60-432B-AC24-B27052CFB9EC}"/>
              </a:ext>
            </a:extLst>
          </p:cNvPr>
          <p:cNvSpPr txBox="1"/>
          <p:nvPr/>
        </p:nvSpPr>
        <p:spPr>
          <a:xfrm>
            <a:off x="5308967" y="3218148"/>
            <a:ext cx="130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Shapely Values</a:t>
            </a:r>
          </a:p>
        </p:txBody>
      </p:sp>
    </p:spTree>
    <p:extLst>
      <p:ext uri="{BB962C8B-B14F-4D97-AF65-F5344CB8AC3E}">
        <p14:creationId xmlns:p14="http://schemas.microsoft.com/office/powerpoint/2010/main" val="659274976"/>
      </p:ext>
    </p:extLst>
  </p:cSld>
  <p:clrMapOvr>
    <a:masterClrMapping/>
  </p:clrMapOvr>
</p:sld>
</file>

<file path=ppt/theme/theme1.xml><?xml version="1.0" encoding="utf-8"?>
<a:theme xmlns:a="http://schemas.openxmlformats.org/drawingml/2006/main" name="1_INSIDE MASTERS">
  <a:themeElements>
    <a:clrScheme name="SAFARICOM">
      <a:dk1>
        <a:srgbClr val="000000"/>
      </a:dk1>
      <a:lt1>
        <a:srgbClr val="FFFFFF"/>
      </a:lt1>
      <a:dk2>
        <a:srgbClr val="42AF2A"/>
      </a:dk2>
      <a:lt2>
        <a:srgbClr val="E4002B"/>
      </a:lt2>
      <a:accent1>
        <a:srgbClr val="53565A"/>
      </a:accent1>
      <a:accent2>
        <a:srgbClr val="878A8D"/>
      </a:accent2>
      <a:accent3>
        <a:srgbClr val="AE272F"/>
      </a:accent3>
      <a:accent4>
        <a:srgbClr val="FE9B95"/>
      </a:accent4>
      <a:accent5>
        <a:srgbClr val="C4B3E2"/>
      </a:accent5>
      <a:accent6>
        <a:srgbClr val="C4D600"/>
      </a:accent6>
      <a:hlink>
        <a:srgbClr val="FFB81C"/>
      </a:hlink>
      <a:folHlink>
        <a:srgbClr val="FFCC0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12137</TotalTime>
  <Words>91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Montserrat</vt:lpstr>
      <vt:lpstr>Montserrat Light</vt:lpstr>
      <vt:lpstr>Montserrat SemiBold</vt:lpstr>
      <vt:lpstr>1_INSIDE MASTERS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ANALYTICS &amp; INSIGHTS</dc:title>
  <dc:creator>Janet Nakhumicha Wafubwa</dc:creator>
  <cp:lastModifiedBy>Kevin Thairu Mbugua</cp:lastModifiedBy>
  <cp:revision>876</cp:revision>
  <dcterms:created xsi:type="dcterms:W3CDTF">2020-01-07T14:30:49Z</dcterms:created>
  <dcterms:modified xsi:type="dcterms:W3CDTF">2022-01-03T16:49:45Z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26a360-01f4-41de-a997-796697102599_Enabled">
    <vt:lpwstr>true</vt:lpwstr>
  </property>
  <property fmtid="{D5CDD505-2E9C-101B-9397-08002B2CF9AE}" pid="3" name="MSIP_Label_6926a360-01f4-41de-a997-796697102599_SetDate">
    <vt:lpwstr>2021-09-09T08:13:02Z</vt:lpwstr>
  </property>
  <property fmtid="{D5CDD505-2E9C-101B-9397-08002B2CF9AE}" pid="4" name="MSIP_Label_6926a360-01f4-41de-a997-796697102599_Method">
    <vt:lpwstr>Privileged</vt:lpwstr>
  </property>
  <property fmtid="{D5CDD505-2E9C-101B-9397-08002B2CF9AE}" pid="5" name="MSIP_Label_6926a360-01f4-41de-a997-796697102599_Name">
    <vt:lpwstr>6926a360-01f4-41de-a997-796697102599</vt:lpwstr>
  </property>
  <property fmtid="{D5CDD505-2E9C-101B-9397-08002B2CF9AE}" pid="6" name="MSIP_Label_6926a360-01f4-41de-a997-796697102599_SiteId">
    <vt:lpwstr>19a4db07-607d-475f-a518-0e3b699ac7d0</vt:lpwstr>
  </property>
  <property fmtid="{D5CDD505-2E9C-101B-9397-08002B2CF9AE}" pid="7" name="MSIP_Label_6926a360-01f4-41de-a997-796697102599_ActionId">
    <vt:lpwstr>777f8b64-5e2d-45d0-8f90-6dbea29238cb</vt:lpwstr>
  </property>
  <property fmtid="{D5CDD505-2E9C-101B-9397-08002B2CF9AE}" pid="8" name="MSIP_Label_6926a360-01f4-41de-a997-796697102599_ContentBits">
    <vt:lpwstr>2</vt:lpwstr>
  </property>
</Properties>
</file>