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4" r:id="rId4"/>
    <p:sldMasterId id="214748370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Barlow ExtraLight"/>
      <p:regular r:id="rId16"/>
      <p:bold r:id="rId17"/>
      <p:italic r:id="rId18"/>
      <p:boldItalic r:id="rId19"/>
    </p:embeddedFont>
    <p:embeddedFont>
      <p:font typeface="Hepta Slab Medium"/>
      <p:regular r:id="rId20"/>
      <p:bold r:id="rId21"/>
    </p:embeddedFont>
    <p:embeddedFont>
      <p:font typeface="Hepta Slab Light"/>
      <p:regular r:id="rId22"/>
      <p:bold r:id="rId23"/>
    </p:embeddedFont>
    <p:embeddedFont>
      <p:font typeface="Hepta Slab"/>
      <p:regular r:id="rId24"/>
      <p:bold r:id="rId25"/>
    </p:embeddedFont>
    <p:embeddedFont>
      <p:font typeface="Barlow Medium"/>
      <p:regular r:id="rId26"/>
      <p:bold r:id="rId27"/>
      <p:italic r:id="rId28"/>
      <p:boldItalic r:id="rId29"/>
    </p:embeddedFont>
    <p:embeddedFont>
      <p:font typeface="Barlow Light"/>
      <p:regular r:id="rId30"/>
      <p:bold r:id="rId31"/>
      <p:italic r:id="rId32"/>
      <p:boldItalic r:id="rId33"/>
    </p:embeddedFont>
    <p:embeddedFont>
      <p:font typeface="Barlow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ptaSlabMedium-regular.fntdata"/><Relationship Id="rId22" Type="http://schemas.openxmlformats.org/officeDocument/2006/relationships/font" Target="fonts/HeptaSlabLight-regular.fntdata"/><Relationship Id="rId21" Type="http://schemas.openxmlformats.org/officeDocument/2006/relationships/font" Target="fonts/HeptaSlabMedium-bold.fntdata"/><Relationship Id="rId24" Type="http://schemas.openxmlformats.org/officeDocument/2006/relationships/font" Target="fonts/HeptaSlab-regular.fntdata"/><Relationship Id="rId23" Type="http://schemas.openxmlformats.org/officeDocument/2006/relationships/font" Target="fonts/HeptaSlab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BarlowMedium-regular.fntdata"/><Relationship Id="rId25" Type="http://schemas.openxmlformats.org/officeDocument/2006/relationships/font" Target="fonts/HeptaSlab-bold.fntdata"/><Relationship Id="rId28" Type="http://schemas.openxmlformats.org/officeDocument/2006/relationships/font" Target="fonts/BarlowMedium-italic.fntdata"/><Relationship Id="rId27" Type="http://schemas.openxmlformats.org/officeDocument/2006/relationships/font" Target="fonts/BarlowMedium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BarlowMedium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BarlowLight-bold.fntdata"/><Relationship Id="rId30" Type="http://schemas.openxmlformats.org/officeDocument/2006/relationships/font" Target="fonts/BarlowLight-regular.fntdata"/><Relationship Id="rId11" Type="http://schemas.openxmlformats.org/officeDocument/2006/relationships/slide" Target="slides/slide5.xml"/><Relationship Id="rId33" Type="http://schemas.openxmlformats.org/officeDocument/2006/relationships/font" Target="fonts/BarlowLight-boldItalic.fntdata"/><Relationship Id="rId10" Type="http://schemas.openxmlformats.org/officeDocument/2006/relationships/slide" Target="slides/slide4.xml"/><Relationship Id="rId32" Type="http://schemas.openxmlformats.org/officeDocument/2006/relationships/font" Target="fonts/BarlowLight-italic.fntdata"/><Relationship Id="rId13" Type="http://schemas.openxmlformats.org/officeDocument/2006/relationships/slide" Target="slides/slide7.xml"/><Relationship Id="rId35" Type="http://schemas.openxmlformats.org/officeDocument/2006/relationships/font" Target="fonts/Barlow-bold.fntdata"/><Relationship Id="rId12" Type="http://schemas.openxmlformats.org/officeDocument/2006/relationships/slide" Target="slides/slide6.xml"/><Relationship Id="rId34" Type="http://schemas.openxmlformats.org/officeDocument/2006/relationships/font" Target="fonts/Barlow-regular.fntdata"/><Relationship Id="rId15" Type="http://schemas.openxmlformats.org/officeDocument/2006/relationships/slide" Target="slides/slide9.xml"/><Relationship Id="rId37" Type="http://schemas.openxmlformats.org/officeDocument/2006/relationships/font" Target="fonts/Barlow-boldItalic.fntdata"/><Relationship Id="rId14" Type="http://schemas.openxmlformats.org/officeDocument/2006/relationships/slide" Target="slides/slide8.xml"/><Relationship Id="rId36" Type="http://schemas.openxmlformats.org/officeDocument/2006/relationships/font" Target="fonts/Barlow-italic.fntdata"/><Relationship Id="rId17" Type="http://schemas.openxmlformats.org/officeDocument/2006/relationships/font" Target="fonts/BarlowExtraLight-bold.fntdata"/><Relationship Id="rId16" Type="http://schemas.openxmlformats.org/officeDocument/2006/relationships/font" Target="fonts/BarlowExtraLight-regular.fntdata"/><Relationship Id="rId19" Type="http://schemas.openxmlformats.org/officeDocument/2006/relationships/font" Target="fonts/BarlowExtraLight-boldItalic.fntdata"/><Relationship Id="rId18" Type="http://schemas.openxmlformats.org/officeDocument/2006/relationships/font" Target="fonts/BarlowExtraLigh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3de6bc39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3de6bc39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3de6bc395d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3de6bc395d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3de6bc395d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3de6bc395d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3de6bc395d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3de6bc395d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3de6bc395d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3de6bc395d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3de6bc395d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3de6bc395d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3de6bc395d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33de6bc395d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3de6bc395d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33de6bc395d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3de6bc395d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3de6bc395d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2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5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9" name="Google Shape;99;p25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0" name="Google Shape;100;p25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1" name="Google Shape;101;p25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2" name="Google Shape;102;p25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3" name="Google Shape;103;p25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07" name="Google Shape;107;p26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2" name="Google Shape;112;p27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14" name="Google Shape;114;p27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5" name="Google Shape;115;p27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8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19" name="Google Shape;119;p28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0" name="Google Shape;120;p28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2" name="Google Shape;122;p28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3" name="Google Shape;123;p28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4" name="Google Shape;124;p28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31" name="Google Shape;131;p29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2" name="Google Shape;132;p29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3" name="Google Shape;133;p29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4" name="Google Shape;134;p29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5" name="Google Shape;135;p29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30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2" name="Google Shape;142;p31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31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31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5" name="Google Shape;14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1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8" name="Google Shape;148;p31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1" name="Google Shape;151;p32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32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32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4" name="Google Shape;154;p32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32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2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9" name="Google Shape;159;p32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0" name="Google Shape;160;p32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4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34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34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34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34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34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34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4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34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34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BLANK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78" name="Google Shape;178;p35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800"/>
              <a:buNone/>
              <a:defRPr sz="128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79" name="Google Shape;179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7">
          <p15:clr>
            <a:srgbClr val="E4696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3" name="Google Shape;183;p36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84" name="Google Shape;184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/ Content" type="tx">
  <p:cSld name="TITLE_AND_BODY">
    <p:bg>
      <p:bgPr>
        <a:solidFill>
          <a:schemeClr val="accent4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7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87" name="Google Shape;187;p37"/>
          <p:cNvSpPr txBox="1"/>
          <p:nvPr>
            <p:ph idx="2" type="body"/>
          </p:nvPr>
        </p:nvSpPr>
        <p:spPr>
          <a:xfrm>
            <a:off x="711097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88" name="Google Shape;188;p37"/>
          <p:cNvSpPr txBox="1"/>
          <p:nvPr>
            <p:ph idx="3" type="subTitle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89" name="Google Shape;189;p37"/>
          <p:cNvSpPr txBox="1"/>
          <p:nvPr>
            <p:ph idx="4" type="body"/>
          </p:nvPr>
        </p:nvSpPr>
        <p:spPr>
          <a:xfrm>
            <a:off x="2285797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0" name="Google Shape;190;p37"/>
          <p:cNvSpPr txBox="1"/>
          <p:nvPr>
            <p:ph idx="5" type="body"/>
          </p:nvPr>
        </p:nvSpPr>
        <p:spPr>
          <a:xfrm>
            <a:off x="711097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91" name="Google Shape;191;p37"/>
          <p:cNvSpPr txBox="1"/>
          <p:nvPr>
            <p:ph idx="6" type="subTitle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2" name="Google Shape;192;p37"/>
          <p:cNvSpPr txBox="1"/>
          <p:nvPr>
            <p:ph idx="7" type="body"/>
          </p:nvPr>
        </p:nvSpPr>
        <p:spPr>
          <a:xfrm>
            <a:off x="2285797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3" name="Google Shape;193;p37"/>
          <p:cNvSpPr txBox="1"/>
          <p:nvPr>
            <p:ph idx="8" type="body"/>
          </p:nvPr>
        </p:nvSpPr>
        <p:spPr>
          <a:xfrm>
            <a:off x="711097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94" name="Google Shape;194;p37"/>
          <p:cNvSpPr txBox="1"/>
          <p:nvPr>
            <p:ph idx="9" type="subTitle"/>
          </p:nvPr>
        </p:nvSpPr>
        <p:spPr>
          <a:xfrm>
            <a:off x="1699221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5" name="Google Shape;195;p37"/>
          <p:cNvSpPr txBox="1"/>
          <p:nvPr>
            <p:ph idx="13" type="body"/>
          </p:nvPr>
        </p:nvSpPr>
        <p:spPr>
          <a:xfrm>
            <a:off x="2285797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6" name="Google Shape;196;p37"/>
          <p:cNvSpPr txBox="1"/>
          <p:nvPr>
            <p:ph idx="14" type="body"/>
          </p:nvPr>
        </p:nvSpPr>
        <p:spPr>
          <a:xfrm>
            <a:off x="4746581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97" name="Google Shape;197;p37"/>
          <p:cNvSpPr txBox="1"/>
          <p:nvPr>
            <p:ph idx="15" type="subTitle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8" name="Google Shape;198;p37"/>
          <p:cNvSpPr txBox="1"/>
          <p:nvPr>
            <p:ph idx="16" type="body"/>
          </p:nvPr>
        </p:nvSpPr>
        <p:spPr>
          <a:xfrm>
            <a:off x="6321281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9" name="Google Shape;199;p37"/>
          <p:cNvSpPr txBox="1"/>
          <p:nvPr>
            <p:ph idx="17" type="body"/>
          </p:nvPr>
        </p:nvSpPr>
        <p:spPr>
          <a:xfrm>
            <a:off x="4746581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00" name="Google Shape;200;p37"/>
          <p:cNvSpPr txBox="1"/>
          <p:nvPr>
            <p:ph idx="18" type="subTitle"/>
          </p:nvPr>
        </p:nvSpPr>
        <p:spPr>
          <a:xfrm>
            <a:off x="5734705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1" name="Google Shape;201;p37"/>
          <p:cNvSpPr txBox="1"/>
          <p:nvPr>
            <p:ph idx="19" type="body"/>
          </p:nvPr>
        </p:nvSpPr>
        <p:spPr>
          <a:xfrm>
            <a:off x="6321281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2" name="Google Shape;202;p37"/>
          <p:cNvSpPr txBox="1"/>
          <p:nvPr>
            <p:ph idx="20" type="body"/>
          </p:nvPr>
        </p:nvSpPr>
        <p:spPr>
          <a:xfrm>
            <a:off x="4746581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03" name="Google Shape;203;p37"/>
          <p:cNvSpPr txBox="1"/>
          <p:nvPr>
            <p:ph idx="21" type="subTitle"/>
          </p:nvPr>
        </p:nvSpPr>
        <p:spPr>
          <a:xfrm>
            <a:off x="5734705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4" name="Google Shape;204;p37"/>
          <p:cNvSpPr txBox="1"/>
          <p:nvPr>
            <p:ph idx="22" type="body"/>
          </p:nvPr>
        </p:nvSpPr>
        <p:spPr>
          <a:xfrm>
            <a:off x="6321281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5" name="Google Shape;205;p3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60">
          <p15:clr>
            <a:srgbClr val="E46962"/>
          </p15:clr>
        </p15:guide>
        <p15:guide id="3" orient="horz" pos="1048">
          <p15:clr>
            <a:srgbClr val="E46962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Image" type="twoColTx">
  <p:cSld name="TITLE_AND_TWO_COLUMNS">
    <p:bg>
      <p:bgPr>
        <a:solidFill>
          <a:schemeClr val="dk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8"/>
          <p:cNvSpPr txBox="1"/>
          <p:nvPr/>
        </p:nvSpPr>
        <p:spPr>
          <a:xfrm>
            <a:off x="6262625" y="1205946"/>
            <a:ext cx="215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i="1" sz="70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209" name="Google Shape;209;p38"/>
          <p:cNvSpPr/>
          <p:nvPr>
            <p:ph idx="2" type="pic"/>
          </p:nvPr>
        </p:nvSpPr>
        <p:spPr>
          <a:xfrm>
            <a:off x="3915225" y="1631250"/>
            <a:ext cx="4441200" cy="300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10" name="Google Shape;210;p38"/>
          <p:cNvSpPr txBox="1"/>
          <p:nvPr>
            <p:ph idx="1" type="body"/>
          </p:nvPr>
        </p:nvSpPr>
        <p:spPr>
          <a:xfrm>
            <a:off x="791150" y="1835400"/>
            <a:ext cx="2094000" cy="84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11" name="Google Shape;211;p38"/>
          <p:cNvSpPr txBox="1"/>
          <p:nvPr>
            <p:ph idx="3" type="subTitle"/>
          </p:nvPr>
        </p:nvSpPr>
        <p:spPr>
          <a:xfrm>
            <a:off x="791150" y="522625"/>
            <a:ext cx="3918300" cy="10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2" name="Google Shape;212;p3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AND_TWO_COLUMNS_1">
    <p:bg>
      <p:bgPr>
        <a:solidFill>
          <a:schemeClr val="dk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9"/>
          <p:cNvSpPr txBox="1"/>
          <p:nvPr>
            <p:ph idx="1" type="subTitle"/>
          </p:nvPr>
        </p:nvSpPr>
        <p:spPr>
          <a:xfrm>
            <a:off x="791150" y="522625"/>
            <a:ext cx="5173200" cy="9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6" name="Google Shape;216;p39"/>
          <p:cNvSpPr txBox="1"/>
          <p:nvPr>
            <p:ph idx="2" type="body"/>
          </p:nvPr>
        </p:nvSpPr>
        <p:spPr>
          <a:xfrm>
            <a:off x="685450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7" name="Google Shape;217;p39"/>
          <p:cNvSpPr txBox="1"/>
          <p:nvPr>
            <p:ph idx="3" type="body"/>
          </p:nvPr>
        </p:nvSpPr>
        <p:spPr>
          <a:xfrm>
            <a:off x="4601077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8" name="Google Shape;218;p3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/ Company Overview" type="titleOnly">
  <p:cSld name="TITLE_ONLY">
    <p:bg>
      <p:bgPr>
        <a:solidFill>
          <a:schemeClr val="accent4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/>
          <p:nvPr>
            <p:ph idx="2" type="pic"/>
          </p:nvPr>
        </p:nvSpPr>
        <p:spPr>
          <a:xfrm>
            <a:off x="791150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1" name="Google Shape;221;p40"/>
          <p:cNvSpPr/>
          <p:nvPr>
            <p:ph idx="3" type="pic"/>
          </p:nvPr>
        </p:nvSpPr>
        <p:spPr>
          <a:xfrm>
            <a:off x="2355375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2" name="Google Shape;222;p40"/>
          <p:cNvSpPr/>
          <p:nvPr>
            <p:ph idx="4" type="pic"/>
          </p:nvPr>
        </p:nvSpPr>
        <p:spPr>
          <a:xfrm>
            <a:off x="3921313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3" name="Google Shape;223;p40"/>
          <p:cNvSpPr/>
          <p:nvPr>
            <p:ph idx="5" type="pic"/>
          </p:nvPr>
        </p:nvSpPr>
        <p:spPr>
          <a:xfrm>
            <a:off x="5491588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4" name="Google Shape;224;p40"/>
          <p:cNvSpPr txBox="1"/>
          <p:nvPr>
            <p:ph idx="1" type="body"/>
          </p:nvPr>
        </p:nvSpPr>
        <p:spPr>
          <a:xfrm>
            <a:off x="680850" y="3443850"/>
            <a:ext cx="30747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25" name="Google Shape;225;p40"/>
          <p:cNvSpPr txBox="1"/>
          <p:nvPr>
            <p:ph idx="6" type="body"/>
          </p:nvPr>
        </p:nvSpPr>
        <p:spPr>
          <a:xfrm>
            <a:off x="4123900" y="3443850"/>
            <a:ext cx="40302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26" name="Google Shape;226;p40"/>
          <p:cNvSpPr txBox="1"/>
          <p:nvPr>
            <p:ph idx="7" type="body"/>
          </p:nvPr>
        </p:nvSpPr>
        <p:spPr>
          <a:xfrm>
            <a:off x="7050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27" name="Google Shape;227;p40"/>
          <p:cNvSpPr txBox="1"/>
          <p:nvPr>
            <p:ph idx="8" type="body"/>
          </p:nvPr>
        </p:nvSpPr>
        <p:spPr>
          <a:xfrm>
            <a:off x="22588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28" name="Google Shape;228;p40"/>
          <p:cNvSpPr txBox="1"/>
          <p:nvPr>
            <p:ph idx="9" type="body"/>
          </p:nvPr>
        </p:nvSpPr>
        <p:spPr>
          <a:xfrm>
            <a:off x="38275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29" name="Google Shape;229;p40"/>
          <p:cNvSpPr txBox="1"/>
          <p:nvPr>
            <p:ph idx="13" type="body"/>
          </p:nvPr>
        </p:nvSpPr>
        <p:spPr>
          <a:xfrm>
            <a:off x="53951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0" name="Google Shape;230;p40"/>
          <p:cNvSpPr txBox="1"/>
          <p:nvPr>
            <p:ph idx="14" type="body"/>
          </p:nvPr>
        </p:nvSpPr>
        <p:spPr>
          <a:xfrm>
            <a:off x="7050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1" name="Google Shape;231;p40"/>
          <p:cNvSpPr txBox="1"/>
          <p:nvPr>
            <p:ph idx="15" type="body"/>
          </p:nvPr>
        </p:nvSpPr>
        <p:spPr>
          <a:xfrm>
            <a:off x="22588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2" name="Google Shape;232;p40"/>
          <p:cNvSpPr txBox="1"/>
          <p:nvPr>
            <p:ph idx="16" type="body"/>
          </p:nvPr>
        </p:nvSpPr>
        <p:spPr>
          <a:xfrm>
            <a:off x="3827003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3" name="Google Shape;233;p40"/>
          <p:cNvSpPr txBox="1"/>
          <p:nvPr>
            <p:ph idx="17" type="body"/>
          </p:nvPr>
        </p:nvSpPr>
        <p:spPr>
          <a:xfrm>
            <a:off x="5396128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4" name="Google Shape;234;p4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Landscape">
  <p:cSld name="ONE_COLUMN_TEXT">
    <p:bg>
      <p:bgPr>
        <a:solidFill>
          <a:schemeClr val="dk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/>
          <p:nvPr>
            <p:ph idx="1" type="body"/>
          </p:nvPr>
        </p:nvSpPr>
        <p:spPr>
          <a:xfrm>
            <a:off x="791150" y="738025"/>
            <a:ext cx="39183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37" name="Google Shape;237;p41"/>
          <p:cNvSpPr txBox="1"/>
          <p:nvPr>
            <p:ph idx="2" type="subTitle"/>
          </p:nvPr>
        </p:nvSpPr>
        <p:spPr>
          <a:xfrm>
            <a:off x="791150" y="522625"/>
            <a:ext cx="39183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8" name="Google Shape;238;p4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Trends + Data">
  <p:cSld name="MAIN_POINT">
    <p:bg>
      <p:bgPr>
        <a:solidFill>
          <a:schemeClr val="dk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/>
          <p:nvPr>
            <p:ph idx="1" type="subTitle"/>
          </p:nvPr>
        </p:nvSpPr>
        <p:spPr>
          <a:xfrm>
            <a:off x="690250" y="415625"/>
            <a:ext cx="12618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41" name="Google Shape;241;p42"/>
          <p:cNvSpPr txBox="1"/>
          <p:nvPr>
            <p:ph idx="2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9pPr>
          </a:lstStyle>
          <a:p/>
        </p:txBody>
      </p:sp>
      <p:sp>
        <p:nvSpPr>
          <p:cNvPr id="242" name="Google Shape;242;p42"/>
          <p:cNvSpPr txBox="1"/>
          <p:nvPr>
            <p:ph idx="3" type="body"/>
          </p:nvPr>
        </p:nvSpPr>
        <p:spPr>
          <a:xfrm>
            <a:off x="480425" y="534275"/>
            <a:ext cx="4878300" cy="19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3" name="Google Shape;243;p4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47">
          <p15:clr>
            <a:srgbClr val="E46962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WOT Analysis">
  <p:cSld name="CUSTOM_14">
    <p:bg>
      <p:bgPr>
        <a:solidFill>
          <a:schemeClr val="dk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/>
          <p:nvPr>
            <p:ph type="title"/>
          </p:nvPr>
        </p:nvSpPr>
        <p:spPr>
          <a:xfrm>
            <a:off x="723861" y="1584738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6" name="Google Shape;246;p43"/>
          <p:cNvSpPr txBox="1"/>
          <p:nvPr>
            <p:ph idx="2" type="title"/>
          </p:nvPr>
        </p:nvSpPr>
        <p:spPr>
          <a:xfrm>
            <a:off x="723861" y="239098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7" name="Google Shape;247;p43"/>
          <p:cNvSpPr txBox="1"/>
          <p:nvPr>
            <p:ph idx="3" type="title"/>
          </p:nvPr>
        </p:nvSpPr>
        <p:spPr>
          <a:xfrm>
            <a:off x="723861" y="315793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8" name="Google Shape;248;p43"/>
          <p:cNvSpPr txBox="1"/>
          <p:nvPr>
            <p:ph idx="4" type="title"/>
          </p:nvPr>
        </p:nvSpPr>
        <p:spPr>
          <a:xfrm>
            <a:off x="723861" y="3954905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9" name="Google Shape;249;p43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50" name="Google Shape;250;p43"/>
          <p:cNvSpPr txBox="1"/>
          <p:nvPr>
            <p:ph idx="5" type="body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51" name="Google Shape;251;p4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/ Thank You">
  <p:cSld name="CUSTOM_13">
    <p:bg>
      <p:bgPr>
        <a:solidFill>
          <a:schemeClr val="lt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4"/>
          <p:cNvSpPr txBox="1"/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54" name="Google Shape;254;p44"/>
          <p:cNvSpPr txBox="1"/>
          <p:nvPr>
            <p:ph idx="1" type="body"/>
          </p:nvPr>
        </p:nvSpPr>
        <p:spPr>
          <a:xfrm>
            <a:off x="567029" y="4500404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5" name="Google Shape;255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TITLE_AND_DESCRIPTION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5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pta Slab Medium"/>
              <a:buNone/>
              <a:defRPr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58" name="Google Shape;258;p45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59" name="Google Shape;259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Size / Pie Graph">
  <p:cSld name="CAPTION_ONLY">
    <p:bg>
      <p:bgPr>
        <a:solidFill>
          <a:schemeClr val="dk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6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46"/>
          <p:cNvSpPr txBox="1"/>
          <p:nvPr>
            <p:ph idx="1" type="subTitle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 sz="3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63" name="Google Shape;263;p46"/>
          <p:cNvSpPr txBox="1"/>
          <p:nvPr>
            <p:ph idx="2" type="body"/>
          </p:nvPr>
        </p:nvSpPr>
        <p:spPr>
          <a:xfrm>
            <a:off x="714950" y="1989025"/>
            <a:ext cx="2792400" cy="28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4" name="Google Shape;264;p4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46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6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fmla="val 8241844" name="adj1"/>
              <a:gd fmla="val 12554936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fferentiators / 4 column text">
  <p:cSld name="BIG_NUMBER">
    <p:bg>
      <p:bgPr>
        <a:solidFill>
          <a:schemeClr val="dk1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7"/>
          <p:cNvSpPr/>
          <p:nvPr/>
        </p:nvSpPr>
        <p:spPr>
          <a:xfrm>
            <a:off x="0" y="1324925"/>
            <a:ext cx="4572000" cy="191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69" name="Google Shape;269;p47"/>
          <p:cNvSpPr/>
          <p:nvPr/>
        </p:nvSpPr>
        <p:spPr>
          <a:xfrm>
            <a:off x="0" y="3235076"/>
            <a:ext cx="4572000" cy="19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dk2"/>
              </a:solidFill>
            </a:endParaRPr>
          </a:p>
        </p:txBody>
      </p:sp>
      <p:sp>
        <p:nvSpPr>
          <p:cNvPr id="270" name="Google Shape;270;p47"/>
          <p:cNvSpPr/>
          <p:nvPr/>
        </p:nvSpPr>
        <p:spPr>
          <a:xfrm>
            <a:off x="4571892" y="3235076"/>
            <a:ext cx="4572000" cy="191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lt1"/>
              </a:solidFill>
            </a:endParaRPr>
          </a:p>
        </p:txBody>
      </p:sp>
      <p:sp>
        <p:nvSpPr>
          <p:cNvPr id="271" name="Google Shape;271;p47"/>
          <p:cNvSpPr/>
          <p:nvPr/>
        </p:nvSpPr>
        <p:spPr>
          <a:xfrm>
            <a:off x="4571892" y="1324925"/>
            <a:ext cx="4572000" cy="191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accent5"/>
              </a:solidFill>
            </a:endParaRPr>
          </a:p>
        </p:txBody>
      </p:sp>
      <p:sp>
        <p:nvSpPr>
          <p:cNvPr id="272" name="Google Shape;272;p47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3" name="Google Shape;273;p47"/>
          <p:cNvSpPr txBox="1"/>
          <p:nvPr>
            <p:ph idx="2" type="body"/>
          </p:nvPr>
        </p:nvSpPr>
        <p:spPr>
          <a:xfrm>
            <a:off x="480425" y="610475"/>
            <a:ext cx="48783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74" name="Google Shape;274;p4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blank">
  <p:cSld name="BLANK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8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77" name="Google Shape;277;p48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8" name="Google Shape;278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1">
    <p:bg>
      <p:bgPr>
        <a:solidFill>
          <a:schemeClr val="dk1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9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9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pta Slab Medium"/>
              <a:buNone/>
              <a:defRPr sz="3600"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82" name="Google Shape;282;p49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3" name="Google Shape;283;p4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Background Image + Text">
  <p:cSld name="CUSTOM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86" name="Google Shape;286;p50"/>
          <p:cNvSpPr txBox="1"/>
          <p:nvPr>
            <p:ph idx="1" type="body"/>
          </p:nvPr>
        </p:nvSpPr>
        <p:spPr>
          <a:xfrm>
            <a:off x="4655675" y="956675"/>
            <a:ext cx="3965400" cy="775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274300" lIns="274300" spcFirstLastPara="1" rIns="27430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87" name="Google Shape;287;p50"/>
          <p:cNvSpPr txBox="1"/>
          <p:nvPr>
            <p:ph idx="3" type="subTitle"/>
          </p:nvPr>
        </p:nvSpPr>
        <p:spPr>
          <a:xfrm>
            <a:off x="4655675" y="522900"/>
            <a:ext cx="3965400" cy="4428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0" lIns="274300" spcFirstLastPara="1" rIns="274300" wrap="square" tIns="274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88" name="Google Shape;288;p50"/>
          <p:cNvSpPr txBox="1"/>
          <p:nvPr>
            <p:ph idx="4" type="body"/>
          </p:nvPr>
        </p:nvSpPr>
        <p:spPr>
          <a:xfrm>
            <a:off x="524350" y="4144800"/>
            <a:ext cx="1558800" cy="475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137150" lIns="137150" spcFirstLastPara="1" rIns="137150" wrap="square" tIns="13715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89" name="Google Shape;289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+ Image">
  <p:cSld name="CUSTOM_1">
    <p:bg>
      <p:bgPr>
        <a:solidFill>
          <a:schemeClr val="lt2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1"/>
          <p:cNvSpPr/>
          <p:nvPr>
            <p:ph idx="2" type="pic"/>
          </p:nvPr>
        </p:nvSpPr>
        <p:spPr>
          <a:xfrm>
            <a:off x="5485725" y="523025"/>
            <a:ext cx="3135300" cy="4097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92" name="Google Shape;292;p51"/>
          <p:cNvSpPr txBox="1"/>
          <p:nvPr>
            <p:ph type="title"/>
          </p:nvPr>
        </p:nvSpPr>
        <p:spPr>
          <a:xfrm>
            <a:off x="591441" y="391675"/>
            <a:ext cx="4397400" cy="3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93" name="Google Shape;293;p51"/>
          <p:cNvSpPr txBox="1"/>
          <p:nvPr>
            <p:ph idx="1" type="body"/>
          </p:nvPr>
        </p:nvSpPr>
        <p:spPr>
          <a:xfrm>
            <a:off x="638750" y="4413181"/>
            <a:ext cx="5537100" cy="3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4" name="Google Shape;294;p5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s + 5 Images">
  <p:cSld name="CUSTOM_2">
    <p:bg>
      <p:bgPr>
        <a:solidFill>
          <a:schemeClr val="dk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2"/>
          <p:cNvSpPr txBox="1"/>
          <p:nvPr>
            <p:ph idx="1" type="body"/>
          </p:nvPr>
        </p:nvSpPr>
        <p:spPr>
          <a:xfrm>
            <a:off x="5481425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7" name="Google Shape;297;p52"/>
          <p:cNvSpPr txBox="1"/>
          <p:nvPr>
            <p:ph idx="2" type="body"/>
          </p:nvPr>
        </p:nvSpPr>
        <p:spPr>
          <a:xfrm>
            <a:off x="3918400" y="27157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8" name="Google Shape;298;p52"/>
          <p:cNvSpPr txBox="1"/>
          <p:nvPr>
            <p:ph idx="3" type="body"/>
          </p:nvPr>
        </p:nvSpPr>
        <p:spPr>
          <a:xfrm>
            <a:off x="2349550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9" name="Google Shape;299;p52"/>
          <p:cNvSpPr txBox="1"/>
          <p:nvPr>
            <p:ph idx="4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0" name="Google Shape;300;p52"/>
          <p:cNvSpPr txBox="1"/>
          <p:nvPr>
            <p:ph idx="5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1" name="Google Shape;301;p52"/>
          <p:cNvSpPr txBox="1"/>
          <p:nvPr>
            <p:ph idx="6" type="body"/>
          </p:nvPr>
        </p:nvSpPr>
        <p:spPr>
          <a:xfrm>
            <a:off x="70444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302" name="Google Shape;302;p52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3" name="Google Shape;303;p52"/>
          <p:cNvSpPr/>
          <p:nvPr>
            <p:ph idx="7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4" name="Google Shape;304;p52"/>
          <p:cNvSpPr/>
          <p:nvPr>
            <p:ph idx="8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5" name="Google Shape;305;p52"/>
          <p:cNvSpPr/>
          <p:nvPr>
            <p:ph idx="9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6" name="Google Shape;306;p52"/>
          <p:cNvSpPr/>
          <p:nvPr>
            <p:ph idx="13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7" name="Google Shape;307;p52"/>
          <p:cNvSpPr/>
          <p:nvPr>
            <p:ph idx="14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8" name="Google Shape;308;p52"/>
          <p:cNvSpPr txBox="1"/>
          <p:nvPr>
            <p:ph idx="15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09" name="Google Shape;309;p52"/>
          <p:cNvSpPr txBox="1"/>
          <p:nvPr>
            <p:ph idx="16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10" name="Google Shape;310;p52"/>
          <p:cNvSpPr txBox="1"/>
          <p:nvPr>
            <p:ph idx="17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1" name="Google Shape;311;p52"/>
          <p:cNvSpPr txBox="1"/>
          <p:nvPr>
            <p:ph idx="18" type="body"/>
          </p:nvPr>
        </p:nvSpPr>
        <p:spPr>
          <a:xfrm>
            <a:off x="391548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2" name="Google Shape;312;p52"/>
          <p:cNvSpPr txBox="1"/>
          <p:nvPr>
            <p:ph idx="19" type="body"/>
          </p:nvPr>
        </p:nvSpPr>
        <p:spPr>
          <a:xfrm>
            <a:off x="5479963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3" name="Google Shape;313;p52"/>
          <p:cNvSpPr txBox="1"/>
          <p:nvPr>
            <p:ph idx="20" type="body"/>
          </p:nvPr>
        </p:nvSpPr>
        <p:spPr>
          <a:xfrm>
            <a:off x="704733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4" name="Google Shape;314;p5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rategy Canvas / Line Graph">
  <p:cSld name="CUSTOM_3">
    <p:bg>
      <p:bgPr>
        <a:solidFill>
          <a:schemeClr val="dk1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3"/>
          <p:cNvSpPr txBox="1"/>
          <p:nvPr>
            <p:ph idx="1" type="body"/>
          </p:nvPr>
        </p:nvSpPr>
        <p:spPr>
          <a:xfrm>
            <a:off x="3917825" y="4024920"/>
            <a:ext cx="44412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17" name="Google Shape;317;p53"/>
          <p:cNvSpPr txBox="1"/>
          <p:nvPr>
            <p:ph idx="2" type="subTitle"/>
          </p:nvPr>
        </p:nvSpPr>
        <p:spPr>
          <a:xfrm>
            <a:off x="783675" y="3967895"/>
            <a:ext cx="28776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18" name="Google Shape;318;p5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4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4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21" name="Google Shape;321;p54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322" name="Google Shape;322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PIs / Objectives">
  <p:cSld name="CUSTOM_5">
    <p:bg>
      <p:bgPr>
        <a:solidFill>
          <a:schemeClr val="dk1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5"/>
          <p:cNvSpPr/>
          <p:nvPr/>
        </p:nvSpPr>
        <p:spPr>
          <a:xfrm rot="-5400000">
            <a:off x="4090300" y="-436575"/>
            <a:ext cx="4099200" cy="60150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25" name="Google Shape;325;p55"/>
          <p:cNvSpPr txBox="1"/>
          <p:nvPr>
            <p:ph idx="1" type="body"/>
          </p:nvPr>
        </p:nvSpPr>
        <p:spPr>
          <a:xfrm>
            <a:off x="3918400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6" name="Google Shape;326;p55"/>
          <p:cNvSpPr txBox="1"/>
          <p:nvPr>
            <p:ph idx="2" type="body"/>
          </p:nvPr>
        </p:nvSpPr>
        <p:spPr>
          <a:xfrm>
            <a:off x="3918400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7" name="Google Shape;327;p55"/>
          <p:cNvSpPr txBox="1"/>
          <p:nvPr>
            <p:ph idx="3" type="body"/>
          </p:nvPr>
        </p:nvSpPr>
        <p:spPr>
          <a:xfrm>
            <a:off x="7044450" y="36805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8" name="Google Shape;328;p55"/>
          <p:cNvSpPr txBox="1"/>
          <p:nvPr>
            <p:ph idx="4" type="body"/>
          </p:nvPr>
        </p:nvSpPr>
        <p:spPr>
          <a:xfrm>
            <a:off x="7044450" y="37806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9" name="Google Shape;329;p55"/>
          <p:cNvSpPr/>
          <p:nvPr>
            <p:ph idx="5" type="pic"/>
          </p:nvPr>
        </p:nvSpPr>
        <p:spPr>
          <a:xfrm>
            <a:off x="7049625" y="15881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0" name="Google Shape;330;p55"/>
          <p:cNvSpPr/>
          <p:nvPr>
            <p:ph idx="6" type="pic"/>
          </p:nvPr>
        </p:nvSpPr>
        <p:spPr>
          <a:xfrm>
            <a:off x="3915213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1" name="Google Shape;331;p55"/>
          <p:cNvSpPr/>
          <p:nvPr>
            <p:ph idx="7" type="pic"/>
          </p:nvPr>
        </p:nvSpPr>
        <p:spPr>
          <a:xfrm>
            <a:off x="5490975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2" name="Google Shape;332;p55"/>
          <p:cNvSpPr txBox="1"/>
          <p:nvPr>
            <p:ph idx="8" type="subTitle"/>
          </p:nvPr>
        </p:nvSpPr>
        <p:spPr>
          <a:xfrm>
            <a:off x="3918800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33" name="Google Shape;333;p55"/>
          <p:cNvSpPr txBox="1"/>
          <p:nvPr>
            <p:ph idx="9" type="subTitle"/>
          </p:nvPr>
        </p:nvSpPr>
        <p:spPr>
          <a:xfrm>
            <a:off x="5484775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34" name="Google Shape;334;p55"/>
          <p:cNvSpPr txBox="1"/>
          <p:nvPr>
            <p:ph idx="13" type="subTitle"/>
          </p:nvPr>
        </p:nvSpPr>
        <p:spPr>
          <a:xfrm>
            <a:off x="7050750" y="10327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35" name="Google Shape;335;p55"/>
          <p:cNvSpPr txBox="1"/>
          <p:nvPr>
            <p:ph idx="14" type="body"/>
          </p:nvPr>
        </p:nvSpPr>
        <p:spPr>
          <a:xfrm>
            <a:off x="507400" y="1828050"/>
            <a:ext cx="2136300" cy="29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36" name="Google Shape;336;p55"/>
          <p:cNvSpPr txBox="1"/>
          <p:nvPr>
            <p:ph idx="15" type="body"/>
          </p:nvPr>
        </p:nvSpPr>
        <p:spPr>
          <a:xfrm>
            <a:off x="5481425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37" name="Google Shape;337;p55"/>
          <p:cNvSpPr txBox="1"/>
          <p:nvPr>
            <p:ph idx="16" type="body"/>
          </p:nvPr>
        </p:nvSpPr>
        <p:spPr>
          <a:xfrm>
            <a:off x="5481425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38" name="Google Shape;338;p5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rgbClr val="E46962"/>
          </p15:clr>
        </p15:guide>
        <p15:guide id="2" orient="horz" pos="2088">
          <p15:clr>
            <a:srgbClr val="E46962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on Plan + 5 Images">
  <p:cSld name="CUSTOM_6">
    <p:bg>
      <p:bgPr>
        <a:solidFill>
          <a:schemeClr val="accent6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6"/>
          <p:cNvSpPr txBox="1"/>
          <p:nvPr>
            <p:ph idx="1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41" name="Google Shape;341;p56"/>
          <p:cNvSpPr txBox="1"/>
          <p:nvPr>
            <p:ph idx="2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342" name="Google Shape;342;p56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3" name="Google Shape;343;p56"/>
          <p:cNvSpPr/>
          <p:nvPr>
            <p:ph idx="3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4" name="Google Shape;344;p56"/>
          <p:cNvSpPr/>
          <p:nvPr>
            <p:ph idx="4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5" name="Google Shape;345;p56"/>
          <p:cNvSpPr/>
          <p:nvPr>
            <p:ph idx="5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6" name="Google Shape;346;p56"/>
          <p:cNvSpPr/>
          <p:nvPr>
            <p:ph idx="6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7" name="Google Shape;347;p56"/>
          <p:cNvSpPr/>
          <p:nvPr>
            <p:ph idx="7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8" name="Google Shape;348;p56"/>
          <p:cNvSpPr txBox="1"/>
          <p:nvPr>
            <p:ph idx="8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49" name="Google Shape;349;p56"/>
          <p:cNvSpPr txBox="1"/>
          <p:nvPr>
            <p:ph idx="9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50" name="Google Shape;350;p56"/>
          <p:cNvSpPr txBox="1"/>
          <p:nvPr>
            <p:ph idx="13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1" name="Google Shape;351;p56"/>
          <p:cNvSpPr txBox="1"/>
          <p:nvPr>
            <p:ph idx="14" type="body"/>
          </p:nvPr>
        </p:nvSpPr>
        <p:spPr>
          <a:xfrm>
            <a:off x="23495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2" name="Google Shape;352;p56"/>
          <p:cNvSpPr txBox="1"/>
          <p:nvPr>
            <p:ph idx="15" type="body"/>
          </p:nvPr>
        </p:nvSpPr>
        <p:spPr>
          <a:xfrm>
            <a:off x="39078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3" name="Google Shape;353;p56"/>
          <p:cNvSpPr txBox="1"/>
          <p:nvPr>
            <p:ph idx="16" type="body"/>
          </p:nvPr>
        </p:nvSpPr>
        <p:spPr>
          <a:xfrm>
            <a:off x="39078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4" name="Google Shape;354;p56"/>
          <p:cNvSpPr txBox="1"/>
          <p:nvPr>
            <p:ph idx="17" type="body"/>
          </p:nvPr>
        </p:nvSpPr>
        <p:spPr>
          <a:xfrm>
            <a:off x="5496525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5" name="Google Shape;355;p56"/>
          <p:cNvSpPr txBox="1"/>
          <p:nvPr>
            <p:ph idx="18" type="body"/>
          </p:nvPr>
        </p:nvSpPr>
        <p:spPr>
          <a:xfrm>
            <a:off x="5496525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6" name="Google Shape;356;p56"/>
          <p:cNvSpPr txBox="1"/>
          <p:nvPr>
            <p:ph idx="19" type="body"/>
          </p:nvPr>
        </p:nvSpPr>
        <p:spPr>
          <a:xfrm>
            <a:off x="70852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7" name="Google Shape;357;p56"/>
          <p:cNvSpPr txBox="1"/>
          <p:nvPr>
            <p:ph idx="20" type="body"/>
          </p:nvPr>
        </p:nvSpPr>
        <p:spPr>
          <a:xfrm>
            <a:off x="70852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8" name="Google Shape;358;p5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Graphic">
  <p:cSld name="CUSTOM_9">
    <p:bg>
      <p:bgPr>
        <a:solidFill>
          <a:schemeClr val="dk1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7"/>
          <p:cNvSpPr txBox="1"/>
          <p:nvPr>
            <p:ph idx="1" type="body"/>
          </p:nvPr>
        </p:nvSpPr>
        <p:spPr>
          <a:xfrm>
            <a:off x="3133000" y="514275"/>
            <a:ext cx="38907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61" name="Google Shape;361;p57"/>
          <p:cNvSpPr txBox="1"/>
          <p:nvPr>
            <p:ph idx="2" type="body"/>
          </p:nvPr>
        </p:nvSpPr>
        <p:spPr>
          <a:xfrm>
            <a:off x="657679" y="436194"/>
            <a:ext cx="2278800" cy="19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62" name="Google Shape;362;p5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94">
          <p15:clr>
            <a:srgbClr val="E46962"/>
          </p15:clr>
        </p15:guide>
        <p15:guide id="2" orient="horz" pos="504">
          <p15:clr>
            <a:srgbClr val="E46962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/ Graphic">
  <p:cSld name="CUSTOM_12">
    <p:bg>
      <p:bgPr>
        <a:solidFill>
          <a:schemeClr val="dk1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8"/>
          <p:cNvSpPr txBox="1"/>
          <p:nvPr>
            <p:ph idx="1" type="body"/>
          </p:nvPr>
        </p:nvSpPr>
        <p:spPr>
          <a:xfrm>
            <a:off x="569725" y="3435300"/>
            <a:ext cx="2884200" cy="118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65" name="Google Shape;365;p58"/>
          <p:cNvSpPr txBox="1"/>
          <p:nvPr>
            <p:ph idx="2" type="subTitle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66" name="Google Shape;366;p5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1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3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33.xml"/><Relationship Id="rId44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32.xml"/><Relationship Id="rId43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35.xml"/><Relationship Id="rId46" Type="http://schemas.openxmlformats.org/officeDocument/2006/relationships/theme" Target="../theme/theme3.xml"/><Relationship Id="rId23" Type="http://schemas.openxmlformats.org/officeDocument/2006/relationships/slideLayout" Target="../slideLayouts/slideLayout34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9950" y="300125"/>
            <a:ext cx="83538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"/>
              <a:buNone/>
              <a:defRPr sz="36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536575" y="2676025"/>
            <a:ext cx="52755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●"/>
              <a:defRPr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Light"/>
              <a:buChar char="○"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Light"/>
              <a:buChar char="■"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○"/>
              <a:defRPr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 Light"/>
              <a:buChar char="■"/>
              <a:defRPr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rlow Light"/>
              <a:buChar char="●"/>
              <a:defRPr sz="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Barlow Light"/>
              <a:buChar char="○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 Light"/>
              <a:buChar char="■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9"/>
          <p:cNvSpPr txBox="1"/>
          <p:nvPr>
            <p:ph type="title"/>
          </p:nvPr>
        </p:nvSpPr>
        <p:spPr>
          <a:xfrm>
            <a:off x="632850" y="1124700"/>
            <a:ext cx="7878300" cy="9999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5200">
                <a:latin typeface="Arial"/>
                <a:ea typeface="Arial"/>
                <a:cs typeface="Arial"/>
                <a:sym typeface="Arial"/>
              </a:rPr>
              <a:t>Computer Architecture</a:t>
            </a:r>
            <a:endParaRPr/>
          </a:p>
        </p:txBody>
      </p:sp>
      <p:sp>
        <p:nvSpPr>
          <p:cNvPr id="372" name="Google Shape;372;p59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ELVIS MBURU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SCT212-0062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0"/>
          <p:cNvSpPr txBox="1"/>
          <p:nvPr>
            <p:ph type="title"/>
          </p:nvPr>
        </p:nvSpPr>
        <p:spPr>
          <a:xfrm>
            <a:off x="503100" y="1602700"/>
            <a:ext cx="8137800" cy="299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pta Slab"/>
              <a:buChar char="●"/>
            </a:pPr>
            <a:r>
              <a:rPr lang="en" sz="1800">
                <a:latin typeface="Hepta Slab"/>
                <a:ea typeface="Hepta Slab"/>
                <a:cs typeface="Hepta Slab"/>
                <a:sym typeface="Hepta Slab"/>
              </a:rPr>
              <a:t>Overview of the books: </a:t>
            </a:r>
            <a:r>
              <a:rPr i="1" lang="en" sz="1800">
                <a:latin typeface="Hepta Slab"/>
                <a:ea typeface="Hepta Slab"/>
                <a:cs typeface="Hepta Slab"/>
                <a:sym typeface="Hepta Slab"/>
              </a:rPr>
              <a:t>Computer Architecture: A Quantitative Approach</a:t>
            </a:r>
            <a:r>
              <a:rPr lang="en" sz="1800">
                <a:latin typeface="Hepta Slab"/>
                <a:ea typeface="Hepta Slab"/>
                <a:cs typeface="Hepta Slab"/>
                <a:sym typeface="Hepta Slab"/>
              </a:rPr>
              <a:t> (4th &amp; 5th Editions) by Hennessy &amp; Patterson.</a:t>
            </a:r>
            <a:endParaRPr sz="1800">
              <a:latin typeface="Hepta Slab"/>
              <a:ea typeface="Hepta Slab"/>
              <a:cs typeface="Hepta Slab"/>
              <a:sym typeface="Hepta Slab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pta Slab"/>
              <a:buChar char="●"/>
            </a:pPr>
            <a:r>
              <a:rPr lang="en" sz="1800">
                <a:latin typeface="Hepta Slab"/>
                <a:ea typeface="Hepta Slab"/>
                <a:cs typeface="Hepta Slab"/>
                <a:sym typeface="Hepta Slab"/>
              </a:rPr>
              <a:t>Focus on key insights from Chapter 1 (Sections 1.1 - 1.6).</a:t>
            </a:r>
            <a:endParaRPr sz="1800">
              <a:latin typeface="Hepta Slab"/>
              <a:ea typeface="Hepta Slab"/>
              <a:cs typeface="Hepta Slab"/>
              <a:sym typeface="Hepta Slab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pta Slab"/>
              <a:buChar char="●"/>
            </a:pPr>
            <a:r>
              <a:rPr lang="en" sz="1800">
                <a:latin typeface="Hepta Slab"/>
                <a:ea typeface="Hepta Slab"/>
                <a:cs typeface="Hepta Slab"/>
                <a:sym typeface="Hepta Slab"/>
              </a:rPr>
              <a:t>Why this matters: Understanding modern computer architecture principles and how they shape computing today.</a:t>
            </a:r>
            <a:endParaRPr sz="1800"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300"/>
          </a:p>
        </p:txBody>
      </p:sp>
      <p:sp>
        <p:nvSpPr>
          <p:cNvPr id="378" name="Google Shape;378;p60"/>
          <p:cNvSpPr txBox="1"/>
          <p:nvPr>
            <p:ph idx="2" type="title"/>
          </p:nvPr>
        </p:nvSpPr>
        <p:spPr>
          <a:xfrm>
            <a:off x="962850" y="323000"/>
            <a:ext cx="7218300" cy="9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Introduction</a:t>
            </a:r>
            <a:endParaRPr b="1"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1"/>
          <p:cNvSpPr txBox="1"/>
          <p:nvPr>
            <p:ph type="title"/>
          </p:nvPr>
        </p:nvSpPr>
        <p:spPr>
          <a:xfrm>
            <a:off x="503100" y="1315100"/>
            <a:ext cx="8137800" cy="28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lang="en" sz="1900">
                <a:latin typeface="Hepta Slab"/>
                <a:ea typeface="Hepta Slab"/>
                <a:cs typeface="Hepta Slab"/>
                <a:sym typeface="Hepta Slab"/>
              </a:rPr>
              <a:t>Architecture is the blueprint of how computers process information.</a:t>
            </a:r>
            <a:endParaRPr sz="1900">
              <a:latin typeface="Hepta Slab"/>
              <a:ea typeface="Hepta Slab"/>
              <a:cs typeface="Hepta Slab"/>
              <a:sym typeface="Hepta Slab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lang="en" sz="1900">
                <a:latin typeface="Hepta Slab"/>
                <a:ea typeface="Hepta Slab"/>
                <a:cs typeface="Hepta Slab"/>
                <a:sym typeface="Hepta Slab"/>
              </a:rPr>
              <a:t>It balances hardware and software to achieve efficiency and performance.</a:t>
            </a:r>
            <a:endParaRPr sz="1900">
              <a:latin typeface="Hepta Slab"/>
              <a:ea typeface="Hepta Slab"/>
              <a:cs typeface="Hepta Slab"/>
              <a:sym typeface="Hepta Slab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lang="en" sz="1900">
                <a:latin typeface="Hepta Slab"/>
                <a:ea typeface="Hepta Slab"/>
                <a:cs typeface="Hepta Slab"/>
                <a:sym typeface="Hepta Slab"/>
              </a:rPr>
              <a:t>Example: A smartphone and a data center server have different designs tailored to their needs.</a:t>
            </a:r>
            <a:endParaRPr sz="4400"/>
          </a:p>
        </p:txBody>
      </p:sp>
      <p:sp>
        <p:nvSpPr>
          <p:cNvPr id="384" name="Google Shape;384;p61"/>
          <p:cNvSpPr txBox="1"/>
          <p:nvPr>
            <p:ph idx="2" type="title"/>
          </p:nvPr>
        </p:nvSpPr>
        <p:spPr>
          <a:xfrm>
            <a:off x="962850" y="323000"/>
            <a:ext cx="7218300" cy="9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3100">
                <a:solidFill>
                  <a:schemeClr val="dk1"/>
                </a:solidFill>
              </a:rPr>
              <a:t>Computer Architecture</a:t>
            </a:r>
            <a:endParaRPr sz="5600">
              <a:solidFill>
                <a:schemeClr val="dk1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2"/>
          <p:cNvSpPr txBox="1"/>
          <p:nvPr>
            <p:ph type="title"/>
          </p:nvPr>
        </p:nvSpPr>
        <p:spPr>
          <a:xfrm>
            <a:off x="503100" y="1315100"/>
            <a:ext cx="8137800" cy="28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" sz="1900">
                <a:latin typeface="Hepta Slab"/>
                <a:ea typeface="Hepta Slab"/>
                <a:cs typeface="Hepta Slab"/>
                <a:sym typeface="Hepta Slab"/>
              </a:rPr>
              <a:t>Historically, performance growth was fueled by Moore’s Law, but physical limits have slowed this trend.</a:t>
            </a:r>
            <a:endParaRPr sz="1900">
              <a:latin typeface="Hepta Slab"/>
              <a:ea typeface="Hepta Slab"/>
              <a:cs typeface="Hepta Slab"/>
              <a:sym typeface="Hepta Slab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" sz="1900">
                <a:latin typeface="Hepta Slab"/>
                <a:ea typeface="Hepta Slab"/>
                <a:cs typeface="Hepta Slab"/>
                <a:sym typeface="Hepta Slab"/>
              </a:rPr>
              <a:t>Multi-core processors, parallelism, and specialized hardware (e.g., AI accelerators) are the new driving forces.</a:t>
            </a:r>
            <a:endParaRPr sz="1900">
              <a:latin typeface="Hepta Slab"/>
              <a:ea typeface="Hepta Slab"/>
              <a:cs typeface="Hepta Slab"/>
              <a:sym typeface="Hepta Slab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" sz="1900">
                <a:latin typeface="Hepta Slab"/>
                <a:ea typeface="Hepta Slab"/>
                <a:cs typeface="Hepta Slab"/>
                <a:sym typeface="Hepta Slab"/>
              </a:rPr>
              <a:t>Energy efficiency is now as critical as raw performance.</a:t>
            </a:r>
            <a:endParaRPr sz="1900"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390" name="Google Shape;390;p62"/>
          <p:cNvSpPr txBox="1"/>
          <p:nvPr>
            <p:ph idx="2" type="title"/>
          </p:nvPr>
        </p:nvSpPr>
        <p:spPr>
          <a:xfrm>
            <a:off x="962850" y="323000"/>
            <a:ext cx="7218300" cy="9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baseline="30000" lang="en" sz="5000">
                <a:solidFill>
                  <a:schemeClr val="dk1"/>
                </a:solidFill>
              </a:rPr>
              <a:t>Evolution of Performance</a:t>
            </a:r>
            <a:endParaRPr b="1" baseline="30000" sz="6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3"/>
          <p:cNvSpPr txBox="1"/>
          <p:nvPr>
            <p:ph type="title"/>
          </p:nvPr>
        </p:nvSpPr>
        <p:spPr>
          <a:xfrm>
            <a:off x="503100" y="1441175"/>
            <a:ext cx="8137800" cy="274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lang="en" sz="2000">
                <a:latin typeface="Hepta Slab"/>
                <a:ea typeface="Hepta Slab"/>
                <a:cs typeface="Hepta Slab"/>
                <a:sym typeface="Hepta Slab"/>
              </a:rPr>
              <a:t>Execution time is the true measure of performance.</a:t>
            </a:r>
            <a:endParaRPr sz="2000">
              <a:latin typeface="Hepta Slab"/>
              <a:ea typeface="Hepta Slab"/>
              <a:cs typeface="Hepta Slab"/>
              <a:sym typeface="Hepta Slab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lang="en" sz="2000">
                <a:latin typeface="Hepta Slab"/>
                <a:ea typeface="Hepta Slab"/>
                <a:cs typeface="Hepta Slab"/>
                <a:sym typeface="Hepta Slab"/>
              </a:rPr>
              <a:t>Key metrics: Cycles Per Instruction (CPI), Instructions Per Cycle (IPC), and real-world benchmarking.</a:t>
            </a:r>
            <a:endParaRPr sz="2000">
              <a:latin typeface="Hepta Slab"/>
              <a:ea typeface="Hepta Slab"/>
              <a:cs typeface="Hepta Slab"/>
              <a:sym typeface="Hepta Slab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lang="en" sz="2000">
                <a:latin typeface="Hepta Slab"/>
                <a:ea typeface="Hepta Slab"/>
                <a:cs typeface="Hepta Slab"/>
                <a:sym typeface="Hepta Slab"/>
              </a:rPr>
              <a:t>Example: Why modern CPUs prioritize task-specific optimizations rather than just clock speed increases.</a:t>
            </a:r>
            <a:endParaRPr sz="2000"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396" name="Google Shape;396;p63"/>
          <p:cNvSpPr txBox="1"/>
          <p:nvPr>
            <p:ph idx="2" type="title"/>
          </p:nvPr>
        </p:nvSpPr>
        <p:spPr>
          <a:xfrm>
            <a:off x="962850" y="323000"/>
            <a:ext cx="7218300" cy="9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300">
                <a:solidFill>
                  <a:schemeClr val="dk1"/>
                </a:solidFill>
              </a:rPr>
              <a:t>Measuring and Optimizing Performance</a:t>
            </a:r>
            <a:endParaRPr b="1" sz="3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4"/>
          <p:cNvSpPr txBox="1"/>
          <p:nvPr>
            <p:ph type="title"/>
          </p:nvPr>
        </p:nvSpPr>
        <p:spPr>
          <a:xfrm>
            <a:off x="503100" y="1315100"/>
            <a:ext cx="8137800" cy="28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" sz="1900">
                <a:latin typeface="Hepta Slab"/>
                <a:ea typeface="Hepta Slab"/>
                <a:cs typeface="Hepta Slab"/>
                <a:sym typeface="Hepta Slab"/>
              </a:rPr>
              <a:t>Power consumption limits performance scaling (e.g., thermal constraints in mobile devices).</a:t>
            </a:r>
            <a:endParaRPr sz="1900">
              <a:latin typeface="Hepta Slab"/>
              <a:ea typeface="Hepta Slab"/>
              <a:cs typeface="Hepta Slab"/>
              <a:sym typeface="Hepta Slab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" sz="1900">
                <a:latin typeface="Hepta Slab"/>
                <a:ea typeface="Hepta Slab"/>
                <a:cs typeface="Hepta Slab"/>
                <a:sym typeface="Hepta Slab"/>
              </a:rPr>
              <a:t>Dynamic vs. static power consumption: Understanding trade-offs in chip design.</a:t>
            </a:r>
            <a:endParaRPr sz="1900">
              <a:latin typeface="Hepta Slab"/>
              <a:ea typeface="Hepta Slab"/>
              <a:cs typeface="Hepta Slab"/>
              <a:sym typeface="Hepta Slab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" sz="1900">
                <a:latin typeface="Hepta Slab"/>
                <a:ea typeface="Hepta Slab"/>
                <a:cs typeface="Hepta Slab"/>
                <a:sym typeface="Hepta Slab"/>
              </a:rPr>
              <a:t>Example: How ARM processors dominate mobile due to power efficiency, while x86 is preferred for high-performance computing.</a:t>
            </a:r>
            <a:endParaRPr sz="1900"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402" name="Google Shape;402;p64"/>
          <p:cNvSpPr txBox="1"/>
          <p:nvPr>
            <p:ph idx="2" type="title"/>
          </p:nvPr>
        </p:nvSpPr>
        <p:spPr>
          <a:xfrm>
            <a:off x="962850" y="323000"/>
            <a:ext cx="7218300" cy="9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Power and Energy Efficiency Matters</a:t>
            </a:r>
            <a:endParaRPr b="1"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5"/>
          <p:cNvSpPr txBox="1"/>
          <p:nvPr>
            <p:ph type="title"/>
          </p:nvPr>
        </p:nvSpPr>
        <p:spPr>
          <a:xfrm>
            <a:off x="503100" y="1315100"/>
            <a:ext cx="8137800" cy="28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" sz="1900">
                <a:latin typeface="Hepta Slab"/>
                <a:ea typeface="Hepta Slab"/>
                <a:cs typeface="Hepta Slab"/>
                <a:sym typeface="Hepta Slab"/>
              </a:rPr>
              <a:t>Instruction-level parallelism (ILP) optimizes single-threaded performance.</a:t>
            </a:r>
            <a:endParaRPr sz="1900">
              <a:latin typeface="Hepta Slab"/>
              <a:ea typeface="Hepta Slab"/>
              <a:cs typeface="Hepta Slab"/>
              <a:sym typeface="Hepta Slab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" sz="1900">
                <a:latin typeface="Hepta Slab"/>
                <a:ea typeface="Hepta Slab"/>
                <a:cs typeface="Hepta Slab"/>
                <a:sym typeface="Hepta Slab"/>
              </a:rPr>
              <a:t>Data-level and thread-level parallelism (TLP) allow massive performance boosts.</a:t>
            </a:r>
            <a:endParaRPr sz="1900">
              <a:latin typeface="Hepta Slab"/>
              <a:ea typeface="Hepta Slab"/>
              <a:cs typeface="Hepta Slab"/>
              <a:sym typeface="Hepta Slab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" sz="1900">
                <a:latin typeface="Hepta Slab"/>
                <a:ea typeface="Hepta Slab"/>
                <a:cs typeface="Hepta Slab"/>
                <a:sym typeface="Hepta Slab"/>
              </a:rPr>
              <a:t>Example: GPUs exploit parallelism to accelerate AI and graphics workloads.</a:t>
            </a:r>
            <a:endParaRPr sz="1900"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408" name="Google Shape;408;p65"/>
          <p:cNvSpPr txBox="1"/>
          <p:nvPr>
            <p:ph idx="2" type="title"/>
          </p:nvPr>
        </p:nvSpPr>
        <p:spPr>
          <a:xfrm>
            <a:off x="962850" y="323000"/>
            <a:ext cx="7218300" cy="9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Parallelism</a:t>
            </a:r>
            <a:endParaRPr b="1"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6"/>
          <p:cNvSpPr txBox="1"/>
          <p:nvPr>
            <p:ph type="title"/>
          </p:nvPr>
        </p:nvSpPr>
        <p:spPr>
          <a:xfrm>
            <a:off x="503100" y="1315100"/>
            <a:ext cx="8137800" cy="28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" sz="1900">
                <a:latin typeface="Hepta Slab"/>
                <a:ea typeface="Hepta Slab"/>
                <a:cs typeface="Hepta Slab"/>
                <a:sym typeface="Hepta Slab"/>
              </a:rPr>
              <a:t>Reliability is crucial, especially for critical systems (e.g., data centers, autonomous vehicles).</a:t>
            </a:r>
            <a:endParaRPr sz="1900">
              <a:latin typeface="Hepta Slab"/>
              <a:ea typeface="Hepta Slab"/>
              <a:cs typeface="Hepta Slab"/>
              <a:sym typeface="Hepta Slab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" sz="1900">
                <a:latin typeface="Hepta Slab"/>
                <a:ea typeface="Hepta Slab"/>
                <a:cs typeface="Hepta Slab"/>
                <a:sym typeface="Hepta Slab"/>
              </a:rPr>
              <a:t>Mean Time Between Failures (MTBF) and redundancy techniques ensure uptime.</a:t>
            </a:r>
            <a:endParaRPr sz="1900">
              <a:latin typeface="Hepta Slab"/>
              <a:ea typeface="Hepta Slab"/>
              <a:cs typeface="Hepta Slab"/>
              <a:sym typeface="Hepta Slab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" sz="1900">
                <a:latin typeface="Hepta Slab"/>
                <a:ea typeface="Hepta Slab"/>
                <a:cs typeface="Hepta Slab"/>
                <a:sym typeface="Hepta Slab"/>
              </a:rPr>
              <a:t>Example: Cloud providers use distributed architectures for fault tolerance.</a:t>
            </a:r>
            <a:endParaRPr sz="1900"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414" name="Google Shape;414;p66"/>
          <p:cNvSpPr txBox="1"/>
          <p:nvPr>
            <p:ph idx="2" type="title"/>
          </p:nvPr>
        </p:nvSpPr>
        <p:spPr>
          <a:xfrm>
            <a:off x="962850" y="323000"/>
            <a:ext cx="7218300" cy="9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Dependability and Fault Tolerance</a:t>
            </a:r>
            <a:endParaRPr b="1"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7"/>
          <p:cNvSpPr txBox="1"/>
          <p:nvPr>
            <p:ph type="title"/>
          </p:nvPr>
        </p:nvSpPr>
        <p:spPr>
          <a:xfrm>
            <a:off x="503100" y="1315100"/>
            <a:ext cx="8137800" cy="28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" sz="1900">
                <a:latin typeface="Hepta Slab"/>
                <a:ea typeface="Hepta Slab"/>
                <a:cs typeface="Hepta Slab"/>
                <a:sym typeface="Hepta Slab"/>
              </a:rPr>
              <a:t>Key principles: Performance, power efficiency, parallelism, and reliability.</a:t>
            </a:r>
            <a:endParaRPr sz="1900">
              <a:latin typeface="Hepta Slab"/>
              <a:ea typeface="Hepta Slab"/>
              <a:cs typeface="Hepta Slab"/>
              <a:sym typeface="Hepta Slab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" sz="1900">
                <a:latin typeface="Hepta Slab"/>
                <a:ea typeface="Hepta Slab"/>
                <a:cs typeface="Hepta Slab"/>
                <a:sym typeface="Hepta Slab"/>
              </a:rPr>
              <a:t>Shift from single-core scaling to multi-core, specialized hardware, and AI-driven computing.</a:t>
            </a:r>
            <a:endParaRPr sz="1900">
              <a:latin typeface="Hepta Slab"/>
              <a:ea typeface="Hepta Slab"/>
              <a:cs typeface="Hepta Slab"/>
              <a:sym typeface="Hepta Slab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" sz="1900">
                <a:latin typeface="Hepta Slab"/>
                <a:ea typeface="Hepta Slab"/>
                <a:cs typeface="Hepta Slab"/>
                <a:sym typeface="Hepta Slab"/>
              </a:rPr>
              <a:t>The future: Quantum computing, AI-specific chips, and edge computing will redefine architecture.</a:t>
            </a:r>
            <a:endParaRPr sz="1900"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420" name="Google Shape;420;p67"/>
          <p:cNvSpPr txBox="1"/>
          <p:nvPr>
            <p:ph idx="2" type="title"/>
          </p:nvPr>
        </p:nvSpPr>
        <p:spPr>
          <a:xfrm>
            <a:off x="962850" y="323000"/>
            <a:ext cx="7218300" cy="9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Summary</a:t>
            </a:r>
            <a:endParaRPr b="1" sz="4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ategy Plan">
  <a:themeElements>
    <a:clrScheme name="Simple Light">
      <a:dk1>
        <a:srgbClr val="FFFFFF"/>
      </a:dk1>
      <a:lt1>
        <a:srgbClr val="000000"/>
      </a:lt1>
      <a:dk2>
        <a:srgbClr val="999999"/>
      </a:dk2>
      <a:lt2>
        <a:srgbClr val="FFECD1"/>
      </a:lt2>
      <a:accent1>
        <a:srgbClr val="AC6600"/>
      </a:accent1>
      <a:accent2>
        <a:srgbClr val="5E7F00"/>
      </a:accent2>
      <a:accent3>
        <a:srgbClr val="2322EF"/>
      </a:accent3>
      <a:accent4>
        <a:srgbClr val="DDDDFF"/>
      </a:accent4>
      <a:accent5>
        <a:srgbClr val="EFEFEF"/>
      </a:accent5>
      <a:accent6>
        <a:srgbClr val="F7FEE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