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2" r:id="rId15"/>
    <p:sldId id="274" r:id="rId16"/>
    <p:sldId id="275" r:id="rId17"/>
    <p:sldId id="276" r:id="rId18"/>
    <p:sldId id="277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94660"/>
  </p:normalViewPr>
  <p:slideViewPr>
    <p:cSldViewPr snapToGrid="0">
      <p:cViewPr varScale="1">
        <p:scale>
          <a:sx n="82" d="100"/>
          <a:sy n="82" d="100"/>
        </p:scale>
        <p:origin x="89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731F7-F512-1CFD-AEBE-15F00BCD81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B98D8B-6806-ADE1-3E97-A59B5B6315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88D47D-4904-3CF5-A7CA-F7AD84CDB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7336A-F1A0-4B9E-8103-B1280364134A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71CC0F-D6F0-D663-220D-37F09E637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F0F102-862D-823C-C52A-9BFB292F3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825E7-A74C-4596-96C1-103117EC4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536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FD89F-644F-B713-5FBD-40070EC85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8F0A8E-9962-E218-7E3B-55343DA932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1AA9CC-CF0E-7C43-3BFA-20DFF64D8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7336A-F1A0-4B9E-8103-B1280364134A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0751B3-1D9C-1C4C-7884-68C573497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647F24-7658-B0B5-AC62-84624012E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825E7-A74C-4596-96C1-103117EC4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81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3E6810-7E15-5029-29FE-6CEFA4F5DA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7794E9-A847-2A12-877A-22D8A2264A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E73273-B693-804F-7A07-77A95804F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7336A-F1A0-4B9E-8103-B1280364134A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0D6BA9-38A4-F3D9-6EDE-221645E91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3BC051-BD38-EA28-FE6A-658222B44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825E7-A74C-4596-96C1-103117EC4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869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24D45-3D75-B4F2-E5E0-E8145A543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313F15-835E-9E0F-FBF7-CDAD686329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8B9113-655A-703F-D96A-D937EC1EE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7336A-F1A0-4B9E-8103-B1280364134A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16FD4-8A89-B811-A29A-3A077CEDD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5F05C0-23A7-839A-3D61-67965ADAF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825E7-A74C-4596-96C1-103117EC4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632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D3C47-26B3-BBE8-EB1F-1A394C4D3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37D10C-F427-1CE2-5A3F-F4DF5206E0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BA5848-424D-AFAD-DDDF-7965DB345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7336A-F1A0-4B9E-8103-B1280364134A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E0CC8F-65A0-AE6E-5DCE-FC984CB1B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661513-4BE1-204B-8ADC-73F85503D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825E7-A74C-4596-96C1-103117EC4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819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F4051-D3E6-9DF9-E2BE-E6BD850BF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FD4E34-5DA9-00FF-C6E2-27F07681A0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C0C48C-773C-7632-9F31-000B86A7AD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2EE705-0781-62F9-24EF-7DB7E12A8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7336A-F1A0-4B9E-8103-B1280364134A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80A0F2-E46C-4189-2768-90DA48F33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F747E5-FFF9-F499-5414-7B1CF86F1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825E7-A74C-4596-96C1-103117EC4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695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C9271-0B3F-1090-0BD3-E3DB61316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8AB994-6E0B-15EA-FFD1-B41964545A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669883-11FE-E21C-0971-26E55B7C14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0CAB23-4B7B-8B08-0815-4E78274445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07CEDF-BFB3-A85A-FF55-CF8CC92C7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B4E13B-C36D-6662-A6B5-535CCAF68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7336A-F1A0-4B9E-8103-B1280364134A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C3BA25-9540-C301-91D6-35B070E61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8D4660-DF97-541F-B63A-0F1BBF644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825E7-A74C-4596-96C1-103117EC4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375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C40D0-DFC0-2805-0D64-A007198B0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15F877-1F54-89F3-CEAB-B4E0D030C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7336A-F1A0-4B9E-8103-B1280364134A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B3EA36-C953-B21E-0AB8-011043025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8EBE3F-8B27-30D5-14BD-9C12CC700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825E7-A74C-4596-96C1-103117EC4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032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91DA52-3964-0259-D0B5-EFB8562F4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7336A-F1A0-4B9E-8103-B1280364134A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925D20-11F5-41C2-B795-D3D7FCB04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641E1B-189B-43C7-749C-405E4A976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825E7-A74C-4596-96C1-103117EC4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686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D6BE7-E511-2E35-62C5-CB4286CC4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30763-37F7-618E-C723-4BED2C4A5F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3A2622-5758-5A39-B233-A7011B2473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14F817-875B-EA17-7D5B-F72EFA7DC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7336A-F1A0-4B9E-8103-B1280364134A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E0C50D-A078-C558-1D96-474708F4B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A575E3-DBC3-2B66-ADEB-4D837F0BD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825E7-A74C-4596-96C1-103117EC4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236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BD08C-499E-0B2B-323D-7CEE6AD99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7CA1A4-2D91-0345-8CAA-3BF5914BC6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17CEB3-CFC5-8E81-5B0D-FD3D14C966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4E4851-4172-E4FA-8E48-8D8515069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7336A-F1A0-4B9E-8103-B1280364134A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D552DA-1C0B-7BA0-B2BE-904B96737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A29918-5FF2-550B-D441-6B53D4ACA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825E7-A74C-4596-96C1-103117EC4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318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9A6B8C-42B1-08E3-D81A-9656E4D06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8BC758-E3A2-EB84-8181-AEC0AB76AA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37D818-8CC6-7C3B-51E3-7AB865D40C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67336A-F1A0-4B9E-8103-B1280364134A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9DC361-1501-529A-F0E1-BEB7C886A5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938913-A4A6-5B2C-23C7-DA7037AB00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D825E7-A74C-4596-96C1-103117EC4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752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243BB-25C9-F05C-395C-9FB0DC2113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TITLE: Diabetes Treatment A </a:t>
            </a:r>
            <a:r>
              <a:rPr lang="en-US" b="1" dirty="0" err="1"/>
              <a:t>nd</a:t>
            </a:r>
            <a:r>
              <a:rPr lang="en-US" b="1" dirty="0"/>
              <a:t> Readmission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FD806F-5774-33E3-3C7F-B4A4D9250D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Presenter: Tim Kabira</a:t>
            </a:r>
          </a:p>
          <a:p>
            <a:r>
              <a:rPr lang="en-US" dirty="0"/>
              <a:t>Date: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700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8856B-8CE7-0F78-21DA-8D4EEE8D1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 </a:t>
            </a:r>
            <a:r>
              <a:rPr lang="en-US" b="1" dirty="0"/>
              <a:t>Data Understanding</a:t>
            </a:r>
            <a:br>
              <a:rPr lang="en-US" dirty="0"/>
            </a:br>
            <a:r>
              <a:rPr lang="en-US" dirty="0"/>
              <a:t>             (Readmitted Based On Gender)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478BE40-025E-A705-8183-5ACFCDFECF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95418" y="2162712"/>
            <a:ext cx="4401164" cy="3677163"/>
          </a:xfrm>
        </p:spPr>
      </p:pic>
    </p:spTree>
    <p:extLst>
      <p:ext uri="{BB962C8B-B14F-4D97-AF65-F5344CB8AC3E}">
        <p14:creationId xmlns:p14="http://schemas.microsoft.com/office/powerpoint/2010/main" val="24385303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ADB6F-DF2B-B3F1-B2CD-EB40BE914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                         </a:t>
            </a:r>
            <a:r>
              <a:rPr lang="en-US" b="1" dirty="0"/>
              <a:t>Data Understanding</a:t>
            </a:r>
            <a:br>
              <a:rPr lang="en-US" dirty="0"/>
            </a:br>
            <a:r>
              <a:rPr lang="en-US" dirty="0"/>
              <a:t>     (Readmitted Based On Gender Explanation)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7117A4-5E99-6BD9-8975-3F127AB617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is </a:t>
            </a:r>
            <a:r>
              <a:rPr lang="en-US" b="1" dirty="0"/>
              <a:t>no strong difference</a:t>
            </a:r>
            <a:r>
              <a:rPr lang="en-US" dirty="0"/>
              <a:t> in readmission rates between </a:t>
            </a:r>
            <a:r>
              <a:rPr lang="en-US" b="1" dirty="0"/>
              <a:t>males and females</a:t>
            </a:r>
            <a:r>
              <a:rPr lang="en-US" dirty="0"/>
              <a:t>. Gender alone doesn’t appear to be a major driver of readmissions, so our focus should remain on other, stronger predictors.</a:t>
            </a:r>
          </a:p>
        </p:txBody>
      </p:sp>
    </p:spTree>
    <p:extLst>
      <p:ext uri="{BB962C8B-B14F-4D97-AF65-F5344CB8AC3E}">
        <p14:creationId xmlns:p14="http://schemas.microsoft.com/office/powerpoint/2010/main" val="36006902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461F6-46C1-35F3-E4EC-C50108FED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</a:t>
            </a:r>
            <a:r>
              <a:rPr lang="en-US" b="1" dirty="0"/>
              <a:t>Data Understanding</a:t>
            </a:r>
            <a:br>
              <a:rPr lang="en-US" dirty="0"/>
            </a:br>
            <a:r>
              <a:rPr lang="en-US" dirty="0"/>
              <a:t>             (Top 10 Diagnosed Categories)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D3C1ECD-1776-F634-9FB8-42E4BE20E5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70008" y="1825625"/>
            <a:ext cx="6451984" cy="4351338"/>
          </a:xfrm>
        </p:spPr>
      </p:pic>
    </p:spTree>
    <p:extLst>
      <p:ext uri="{BB962C8B-B14F-4D97-AF65-F5344CB8AC3E}">
        <p14:creationId xmlns:p14="http://schemas.microsoft.com/office/powerpoint/2010/main" val="33484712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6EBF3-B6C9-91AC-0E15-BB2D956E8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Data Understanding</a:t>
            </a:r>
            <a:r>
              <a:rPr lang="en-US" dirty="0"/>
              <a:t> (Top 10 Diagnosed Categories Explanation)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B9D861-A496-13DF-A3AB-BA965F6524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few </a:t>
            </a:r>
            <a:r>
              <a:rPr lang="en-US" b="1" dirty="0"/>
              <a:t>diagnosis categories</a:t>
            </a:r>
            <a:r>
              <a:rPr lang="en-US" dirty="0"/>
              <a:t> (like diabetes complications, circulatory issues, or respiratory diseases) account for a </a:t>
            </a:r>
            <a:r>
              <a:rPr lang="en-US" b="1" dirty="0"/>
              <a:t>large share of readmissions</a:t>
            </a:r>
            <a:r>
              <a:rPr lang="en-US" dirty="0"/>
              <a:t>. This tells us certain conditions are </a:t>
            </a:r>
            <a:r>
              <a:rPr lang="en-US" b="1" dirty="0"/>
              <a:t>riskier</a:t>
            </a:r>
            <a:r>
              <a:rPr lang="en-US" dirty="0"/>
              <a:t> and may need </a:t>
            </a:r>
            <a:r>
              <a:rPr lang="en-US" b="1" dirty="0"/>
              <a:t>closer follow-up care</a:t>
            </a:r>
            <a:r>
              <a:rPr lang="en-US" dirty="0"/>
              <a:t> to prevent patients from returning.</a:t>
            </a:r>
          </a:p>
        </p:txBody>
      </p:sp>
    </p:spTree>
    <p:extLst>
      <p:ext uri="{BB962C8B-B14F-4D97-AF65-F5344CB8AC3E}">
        <p14:creationId xmlns:p14="http://schemas.microsoft.com/office/powerpoint/2010/main" val="35512189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3CF8A-7B03-2130-5D1A-F840814E8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</a:t>
            </a:r>
            <a:r>
              <a:rPr lang="en-US" b="1" dirty="0"/>
              <a:t>Data Analysis-Machine Learning findings.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B66CE9-F97C-248C-28D9-C892F806BE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We used patient data (age, gender, test results, medications, prior visits) to understand factors linked to hospital readmissions.</a:t>
            </a:r>
          </a:p>
          <a:p>
            <a:r>
              <a:rPr lang="en-US" dirty="0"/>
              <a:t>Machine learning was applied to find patterns and predict which patients are most likely to be readmitted within 30 days.</a:t>
            </a:r>
          </a:p>
          <a:p>
            <a:r>
              <a:rPr lang="en-US" dirty="0"/>
              <a:t>The goal is to support hospital staff with early warnings so they can give extra care to high-risk patients.</a:t>
            </a:r>
          </a:p>
        </p:txBody>
      </p:sp>
    </p:spTree>
    <p:extLst>
      <p:ext uri="{BB962C8B-B14F-4D97-AF65-F5344CB8AC3E}">
        <p14:creationId xmlns:p14="http://schemas.microsoft.com/office/powerpoint/2010/main" val="21660874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F28AA-76E3-10B7-130B-C2D95659C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the model Does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1A738A-ED75-FC52-410B-1B537C48CE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Predicts whether a patient is likely to be readmitted within 30 days.</a:t>
            </a:r>
          </a:p>
          <a:p>
            <a:r>
              <a:rPr lang="en-US" dirty="0"/>
              <a:t>Works like a “risk flag” system to guide doctors and nurses.</a:t>
            </a:r>
          </a:p>
          <a:p>
            <a:r>
              <a:rPr lang="en-US" dirty="0"/>
              <a:t>Think of it as an </a:t>
            </a:r>
            <a:r>
              <a:rPr lang="en-US" b="1" dirty="0"/>
              <a:t>extra set of eyes</a:t>
            </a:r>
            <a:r>
              <a:rPr lang="en-US" dirty="0"/>
              <a:t> that helps spot high-risk patients earlier.</a:t>
            </a:r>
          </a:p>
        </p:txBody>
      </p:sp>
    </p:spTree>
    <p:extLst>
      <p:ext uri="{BB962C8B-B14F-4D97-AF65-F5344CB8AC3E}">
        <p14:creationId xmlns:p14="http://schemas.microsoft.com/office/powerpoint/2010/main" val="30660696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4B163-5DC8-736C-39B8-948E6884D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Key 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A4FF00-EA79-D182-20AF-4555C4E39D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model achieves </a:t>
            </a:r>
            <a:r>
              <a:rPr lang="en-US" b="1" dirty="0"/>
              <a:t>approximately 88% overall accuracy</a:t>
            </a:r>
            <a:r>
              <a:rPr lang="en-US" dirty="0"/>
              <a:t>, meaning it predicts correctly for about 9 out of 10 patients.</a:t>
            </a:r>
          </a:p>
          <a:p>
            <a:r>
              <a:rPr lang="en-US" dirty="0"/>
              <a:t>However, </a:t>
            </a:r>
            <a:r>
              <a:rPr lang="en-US" b="1" dirty="0"/>
              <a:t>recall for high-risk (readmitted) patients is very low (&lt;5%)</a:t>
            </a:r>
            <a:r>
              <a:rPr lang="en-US" dirty="0"/>
              <a:t>, meaning most true readmissions are missed.</a:t>
            </a:r>
          </a:p>
          <a:p>
            <a:r>
              <a:rPr lang="en-US" dirty="0"/>
              <a:t>This shows the model is </a:t>
            </a:r>
            <a:r>
              <a:rPr lang="en-US" b="1" dirty="0"/>
              <a:t>good at predicting non-readmissions</a:t>
            </a:r>
            <a:r>
              <a:rPr lang="en-US" dirty="0"/>
              <a:t>, but </a:t>
            </a:r>
            <a:r>
              <a:rPr lang="en-US" b="1" dirty="0"/>
              <a:t>poor at catching actual high-risk patients</a:t>
            </a:r>
            <a:r>
              <a:rPr lang="en-US" dirty="0"/>
              <a:t> — a critical gap in healthcare settings.</a:t>
            </a:r>
          </a:p>
        </p:txBody>
      </p:sp>
    </p:spTree>
    <p:extLst>
      <p:ext uri="{BB962C8B-B14F-4D97-AF65-F5344CB8AC3E}">
        <p14:creationId xmlns:p14="http://schemas.microsoft.com/office/powerpoint/2010/main" val="3042384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7E8D7-5F47-2BC1-1945-4B807D934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Uses Of The Key 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A22C7F-3E34-535D-5F0E-47AD88885F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Improved Care:</a:t>
            </a:r>
            <a:r>
              <a:rPr lang="en-US" dirty="0"/>
              <a:t> Extra monitoring for patients flagged as high-risk.</a:t>
            </a:r>
          </a:p>
          <a:p>
            <a:r>
              <a:rPr lang="en-US" b="1" dirty="0"/>
              <a:t>Cost Savings:</a:t>
            </a:r>
            <a:r>
              <a:rPr lang="en-US" dirty="0"/>
              <a:t> Reducing readmissions saves hospital resources and prevents financial penalties.</a:t>
            </a:r>
          </a:p>
          <a:p>
            <a:r>
              <a:rPr lang="en-US" b="1" dirty="0"/>
              <a:t>Patient Well-Being:</a:t>
            </a:r>
            <a:r>
              <a:rPr lang="en-US" dirty="0"/>
              <a:t> Patients avoid the stress and health risks of returning soon after discharge.</a:t>
            </a:r>
          </a:p>
          <a:p>
            <a:r>
              <a:rPr lang="en-US" b="1" dirty="0"/>
              <a:t>Planning &amp; Policy:</a:t>
            </a:r>
            <a:r>
              <a:rPr lang="en-US" dirty="0"/>
              <a:t> Helps hospital management design better discharge and follow-up programs.</a:t>
            </a:r>
          </a:p>
        </p:txBody>
      </p:sp>
    </p:spTree>
    <p:extLst>
      <p:ext uri="{BB962C8B-B14F-4D97-AF65-F5344CB8AC3E}">
        <p14:creationId xmlns:p14="http://schemas.microsoft.com/office/powerpoint/2010/main" val="952982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530BF-5A90-E2BD-4F61-9BEC5E2CC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 </a:t>
            </a:r>
            <a:r>
              <a:rPr lang="en-US" b="1" dirty="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A65ACF-1344-EBB3-82FD-AC47190313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Target High-Risk Patients</a:t>
            </a:r>
            <a:r>
              <a:rPr lang="en-US" dirty="0"/>
              <a:t> → Provide follow-up care for those with long hospital stays or frequent prior visits.</a:t>
            </a:r>
          </a:p>
          <a:p>
            <a:r>
              <a:rPr lang="en-US" b="1" dirty="0"/>
              <a:t>Medication Management</a:t>
            </a:r>
            <a:r>
              <a:rPr lang="en-US" dirty="0"/>
              <a:t> → Review and optimize prescriptions linked to higher readmission risks.</a:t>
            </a:r>
          </a:p>
          <a:p>
            <a:r>
              <a:rPr lang="en-US" dirty="0"/>
              <a:t> </a:t>
            </a:r>
            <a:r>
              <a:rPr lang="en-US" b="1" dirty="0"/>
              <a:t>Discharge Planning</a:t>
            </a:r>
            <a:r>
              <a:rPr lang="en-US" dirty="0"/>
              <a:t> → Strengthen patient education and support before leaving the hospital. </a:t>
            </a:r>
          </a:p>
          <a:p>
            <a:r>
              <a:rPr lang="en-US" dirty="0"/>
              <a:t> </a:t>
            </a:r>
            <a:r>
              <a:rPr lang="en-US" b="1" dirty="0"/>
              <a:t>Preventive Care</a:t>
            </a:r>
            <a:r>
              <a:rPr lang="en-US" dirty="0"/>
              <a:t> → Encourage early outpatient visits to reduce unnecessary readmissions.</a:t>
            </a:r>
          </a:p>
          <a:p>
            <a:r>
              <a:rPr lang="en-US" dirty="0"/>
              <a:t> </a:t>
            </a:r>
            <a:r>
              <a:rPr lang="en-US" b="1" dirty="0"/>
              <a:t>Resource Allocation</a:t>
            </a:r>
            <a:r>
              <a:rPr lang="en-US" dirty="0"/>
              <a:t> → Focus hospital resources where readmission risk is highest to cut costs and improve outcomes.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61924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E01B1-DC0D-E40E-566E-1D34FD699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  </a:t>
            </a:r>
            <a:r>
              <a:rPr lang="en-US" b="1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062C6-0AC8-30B5-24F3-330AAD2604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Diabetes is one of the most common chronic illnesses worldwide, often leading to serious complications if not properly managed. A major challenge is </a:t>
            </a:r>
            <a:r>
              <a:rPr lang="en-US" b="1" dirty="0"/>
              <a:t>frequent hospital readmissions</a:t>
            </a:r>
            <a:r>
              <a:rPr lang="en-US" dirty="0"/>
              <a:t>, which: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Increase healthcare costs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Strain hospital resources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Signal gaps in patient care</a:t>
            </a:r>
          </a:p>
          <a:p>
            <a:r>
              <a:rPr lang="en-US" dirty="0"/>
              <a:t>This project aims to </a:t>
            </a:r>
            <a:r>
              <a:rPr lang="en-US" b="1" dirty="0"/>
              <a:t>predict diabetes treatment outcomes and hospital readmission risk</a:t>
            </a:r>
            <a:r>
              <a:rPr lang="en-US" dirty="0"/>
              <a:t> using machine learning on the </a:t>
            </a:r>
            <a:r>
              <a:rPr lang="en-US" b="1" dirty="0"/>
              <a:t>UCI Diabetes 130-US Hospitals dataset (1999–2008)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05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76DDC-8C84-D1C5-A915-3300DE076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             Business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40DE62-80A7-9933-B241-DCA6E6ECD3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Hospitals need a reliable way to predict which discharged patients are at </a:t>
            </a:r>
            <a:r>
              <a:rPr lang="en-US" b="1" dirty="0"/>
              <a:t>high risk of readmission</a:t>
            </a:r>
            <a:r>
              <a:rPr lang="en-US" dirty="0"/>
              <a:t> so that interventions (follow-ups, education, resource allocation) can be applied </a:t>
            </a:r>
            <a:r>
              <a:rPr lang="en-US" b="1" dirty="0"/>
              <a:t>before deterioration occurs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532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EDD8F-9F14-079E-02DD-26DA9D1F1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                         Project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5D1301-872D-F8CE-687A-7EA90E90EB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endParaRPr lang="en-US" b="1" dirty="0"/>
          </a:p>
          <a:p>
            <a:pPr>
              <a:buNone/>
            </a:pPr>
            <a:r>
              <a:rPr lang="en-US" b="1" dirty="0"/>
              <a:t>1. Predict High-Risk Patients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Develop a machine learning model to </a:t>
            </a:r>
            <a:r>
              <a:rPr lang="en-US" b="1" dirty="0"/>
              <a:t>identify diabetic patients likely to be readmitted</a:t>
            </a:r>
            <a:r>
              <a:rPr lang="en-US" dirty="0"/>
              <a:t> within 30 days of discharge.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Enable hospitals to </a:t>
            </a:r>
            <a:r>
              <a:rPr lang="en-US" b="1" dirty="0"/>
              <a:t>proactively intervene</a:t>
            </a:r>
            <a:r>
              <a:rPr lang="en-US" dirty="0"/>
              <a:t> before readmission occurs.</a:t>
            </a:r>
          </a:p>
          <a:p>
            <a:pPr>
              <a:buNone/>
            </a:pPr>
            <a:r>
              <a:rPr lang="en-US" b="1" dirty="0"/>
              <a:t>2. Reduce Healthcare Costs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Minimize </a:t>
            </a:r>
            <a:r>
              <a:rPr lang="en-US" b="1" dirty="0"/>
              <a:t>avoidable readmissions</a:t>
            </a:r>
            <a:r>
              <a:rPr lang="en-US" dirty="0"/>
              <a:t>, which are expensive for both hospitals and patients.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Optimize </a:t>
            </a:r>
            <a:r>
              <a:rPr lang="en-US" b="1" dirty="0"/>
              <a:t>resource allocation</a:t>
            </a:r>
            <a:r>
              <a:rPr lang="en-US" dirty="0"/>
              <a:t> (beds, staff, medications) to reduce waste and increase operational efficiency.</a:t>
            </a:r>
          </a:p>
          <a:p>
            <a:pPr>
              <a:buNone/>
            </a:pPr>
            <a:r>
              <a:rPr lang="en-US" b="1" dirty="0"/>
              <a:t>3. Improve Patient Outcomes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Enhance the quality of care by targeting patients who need </a:t>
            </a:r>
            <a:r>
              <a:rPr lang="en-US" b="1" dirty="0"/>
              <a:t>closer follow-up, education, or additional support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Reduce complications, prevent deterioration, and improve patients’ overall quality of life.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6995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956C6-5C36-7245-2ABC-C569F83A4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 </a:t>
            </a:r>
            <a:r>
              <a:rPr lang="en-US" b="1" dirty="0"/>
              <a:t>Project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718B59-9E06-D051-0211-1B8FD85B9B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dirty="0"/>
              <a:t>4. Support Data-Driven Clinical Decisions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Provide clinicians and hospital administrators with </a:t>
            </a:r>
            <a:r>
              <a:rPr lang="en-US" b="1" dirty="0"/>
              <a:t>interpretable insights</a:t>
            </a:r>
            <a:r>
              <a:rPr lang="en-US" dirty="0"/>
              <a:t> (e.g., risk factors, SHAP feature importance).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Help hospitals implement </a:t>
            </a:r>
            <a:r>
              <a:rPr lang="en-US" b="1" dirty="0"/>
              <a:t>evidence-based interventions</a:t>
            </a:r>
            <a:r>
              <a:rPr lang="en-US" dirty="0"/>
              <a:t> for patients at high readmission risk.</a:t>
            </a:r>
          </a:p>
          <a:p>
            <a:pPr>
              <a:buNone/>
            </a:pPr>
            <a:r>
              <a:rPr lang="en-US" b="1" dirty="0"/>
              <a:t>5. Comply with Regulatory &amp; Performance Standards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Help hospitals meet </a:t>
            </a:r>
            <a:r>
              <a:rPr lang="en-US" b="1" dirty="0"/>
              <a:t>value-based care requirements</a:t>
            </a:r>
            <a:r>
              <a:rPr lang="en-US" dirty="0"/>
              <a:t> and avoid financial penalties due to excessive readmissions.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Improve hospital </a:t>
            </a:r>
            <a:r>
              <a:rPr lang="en-US" b="1" dirty="0"/>
              <a:t>performance metrics</a:t>
            </a:r>
            <a:r>
              <a:rPr lang="en-US" dirty="0"/>
              <a:t> and patient satisfaction scores.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394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331F2-0D41-711E-7B90-7F8856051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Understanding</a:t>
            </a:r>
            <a:r>
              <a:rPr lang="en-US" dirty="0"/>
              <a:t>(Target Distribution, not less </a:t>
            </a:r>
            <a:r>
              <a:rPr lang="en-US" dirty="0" err="1"/>
              <a:t>tha</a:t>
            </a:r>
            <a:r>
              <a:rPr lang="en-US" dirty="0"/>
              <a:t> 30,less than 30)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BD6EAFD-E88C-CA87-B109-6888033F62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4444" y="2124607"/>
            <a:ext cx="4563112" cy="3753374"/>
          </a:xfrm>
        </p:spPr>
      </p:pic>
    </p:spTree>
    <p:extLst>
      <p:ext uri="{BB962C8B-B14F-4D97-AF65-F5344CB8AC3E}">
        <p14:creationId xmlns:p14="http://schemas.microsoft.com/office/powerpoint/2010/main" val="34211104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582D5-FFDC-528F-6394-7200F635A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Understanding</a:t>
            </a:r>
            <a:r>
              <a:rPr lang="en-US" dirty="0"/>
              <a:t> (Target Distribution, not less </a:t>
            </a:r>
            <a:r>
              <a:rPr lang="en-US" dirty="0" err="1"/>
              <a:t>tha</a:t>
            </a:r>
            <a:r>
              <a:rPr lang="en-US" dirty="0"/>
              <a:t> 30,less than 30)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04A56-6AD2-CDB7-3D39-A9512059BC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patients are </a:t>
            </a:r>
            <a:r>
              <a:rPr lang="en-US" b="1" dirty="0"/>
              <a:t>not readmitted within 30 days</a:t>
            </a:r>
            <a:r>
              <a:rPr lang="en-US" dirty="0"/>
              <a:t>, but a smaller group is. This means we have a </a:t>
            </a:r>
            <a:r>
              <a:rPr lang="en-US" b="1" dirty="0"/>
              <a:t>clear imbalance</a:t>
            </a:r>
            <a:r>
              <a:rPr lang="en-US" dirty="0"/>
              <a:t>: fewer readmitted patients compared to those not readmitted. This imbalance makes predicting who is at risk harder but also more important.</a:t>
            </a:r>
          </a:p>
        </p:txBody>
      </p:sp>
    </p:spTree>
    <p:extLst>
      <p:ext uri="{BB962C8B-B14F-4D97-AF65-F5344CB8AC3E}">
        <p14:creationId xmlns:p14="http://schemas.microsoft.com/office/powerpoint/2010/main" val="36029554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43C6E-BEBD-9366-334A-8C3F0AF89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    Data Understanding</a:t>
            </a:r>
            <a:r>
              <a:rPr lang="en-US" dirty="0"/>
              <a:t>(Readmission By Age)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7A21190-75F0-0E01-F13D-2B362B49DD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22506" y="1825625"/>
            <a:ext cx="7546988" cy="4351338"/>
          </a:xfrm>
        </p:spPr>
      </p:pic>
    </p:spTree>
    <p:extLst>
      <p:ext uri="{BB962C8B-B14F-4D97-AF65-F5344CB8AC3E}">
        <p14:creationId xmlns:p14="http://schemas.microsoft.com/office/powerpoint/2010/main" val="2940335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67D70-EBF1-085D-ACE2-1EB952405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Understanding</a:t>
            </a:r>
            <a:r>
              <a:rPr lang="en-US" dirty="0"/>
              <a:t>(Readmission By Age)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F2A087-9AC0-0BEB-8EFB-BF92E7FCCB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Readmission risk varies across </a:t>
            </a:r>
            <a:r>
              <a:rPr lang="en-US" b="1" dirty="0"/>
              <a:t>age groups</a:t>
            </a:r>
            <a:r>
              <a:rPr lang="en-US" dirty="0"/>
              <a:t>. Certain age brackets (often middle-aged to older patients) show a </a:t>
            </a:r>
            <a:r>
              <a:rPr lang="en-US" b="1" dirty="0"/>
              <a:t>higher chance of being readmitted</a:t>
            </a:r>
            <a:r>
              <a:rPr lang="en-US" dirty="0"/>
              <a:t>, suggesting that </a:t>
            </a:r>
            <a:r>
              <a:rPr lang="en-US" b="1" dirty="0"/>
              <a:t>age is a significant factor</a:t>
            </a:r>
            <a:r>
              <a:rPr lang="en-US" dirty="0"/>
              <a:t> in hospital return rates.</a:t>
            </a:r>
          </a:p>
        </p:txBody>
      </p:sp>
    </p:spTree>
    <p:extLst>
      <p:ext uri="{BB962C8B-B14F-4D97-AF65-F5344CB8AC3E}">
        <p14:creationId xmlns:p14="http://schemas.microsoft.com/office/powerpoint/2010/main" val="12648351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592</TotalTime>
  <Words>883</Words>
  <Application>Microsoft Office PowerPoint</Application>
  <PresentationFormat>Widescreen</PresentationFormat>
  <Paragraphs>65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TITLE: Diabetes Treatment A nd Readmission Prediction</vt:lpstr>
      <vt:lpstr>                        Introduction</vt:lpstr>
      <vt:lpstr>             Business Problem</vt:lpstr>
      <vt:lpstr>                         Project Objectives</vt:lpstr>
      <vt:lpstr>                       Project Objectives</vt:lpstr>
      <vt:lpstr>Data Understanding(Target Distribution, not less tha 30,less than 30)</vt:lpstr>
      <vt:lpstr>Data Understanding (Target Distribution, not less tha 30,less than 30)</vt:lpstr>
      <vt:lpstr>    Data Understanding(Readmission By Age)</vt:lpstr>
      <vt:lpstr>Data Understanding(Readmission By Age)</vt:lpstr>
      <vt:lpstr>                       Data Understanding              (Readmitted Based On Gender)</vt:lpstr>
      <vt:lpstr>                         Data Understanding      (Readmitted Based On Gender Explanation)</vt:lpstr>
      <vt:lpstr>                    Data Understanding              (Top 10 Diagnosed Categories)</vt:lpstr>
      <vt:lpstr>Data Understanding (Top 10 Diagnosed Categories Explanation)</vt:lpstr>
      <vt:lpstr>  Data Analysis-Machine Learning findings.</vt:lpstr>
      <vt:lpstr>What the model Does</vt:lpstr>
      <vt:lpstr>Key Findings</vt:lpstr>
      <vt:lpstr>Uses Of The Key Findings</vt:lpstr>
      <vt:lpstr>                       Recommendations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USER</dc:creator>
  <cp:lastModifiedBy>USER</cp:lastModifiedBy>
  <cp:revision>41</cp:revision>
  <dcterms:created xsi:type="dcterms:W3CDTF">2025-09-02T06:47:40Z</dcterms:created>
  <dcterms:modified xsi:type="dcterms:W3CDTF">2025-09-02T21:20:29Z</dcterms:modified>
</cp:coreProperties>
</file>