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TITLE: Diabetes Treatment A </a:t>
            </a:r>
            <a:r>
              <a:rPr lang="en-US" b="1" dirty="0" err="1"/>
              <a:t>nd</a:t>
            </a:r>
            <a:r>
              <a:rPr lang="en-US" b="1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Tim Kabira</a:t>
            </a:r>
          </a:p>
          <a:p>
            <a:r>
              <a:rPr lang="en-US" dirty="0"/>
              <a:t>Date: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856B-8CE7-0F78-21DA-8D4EEE8D1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        (Readmitted Based On Gender)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8BE40-025E-A705-8183-5ACFCDFEC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5418" y="2162712"/>
            <a:ext cx="4401164" cy="3677163"/>
          </a:xfrm>
        </p:spPr>
      </p:pic>
    </p:spTree>
    <p:extLst>
      <p:ext uri="{BB962C8B-B14F-4D97-AF65-F5344CB8AC3E}">
        <p14:creationId xmlns:p14="http://schemas.microsoft.com/office/powerpoint/2010/main" val="243853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DB6F-DF2B-B3F1-B2CD-EB40BE91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(Readmitted Based On Gender Explanation)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17A4-5E99-6BD9-8975-3F127AB61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</a:t>
            </a:r>
            <a:r>
              <a:rPr lang="en-US" b="1" dirty="0"/>
              <a:t>no strong difference</a:t>
            </a:r>
            <a:r>
              <a:rPr lang="en-US" dirty="0"/>
              <a:t> in readmission rates between </a:t>
            </a:r>
            <a:r>
              <a:rPr lang="en-US" b="1" dirty="0"/>
              <a:t>males and females</a:t>
            </a:r>
            <a:r>
              <a:rPr lang="en-US" dirty="0"/>
              <a:t>. Gender alone doesn’t appear to be a major driver of readmissions, so our focus should remain on other, stronger predictors.</a:t>
            </a:r>
          </a:p>
        </p:txBody>
      </p:sp>
    </p:spTree>
    <p:extLst>
      <p:ext uri="{BB962C8B-B14F-4D97-AF65-F5344CB8AC3E}">
        <p14:creationId xmlns:p14="http://schemas.microsoft.com/office/powerpoint/2010/main" val="360069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461F6-46C1-35F3-E4EC-C50108FE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</a:t>
            </a:r>
            <a:r>
              <a:rPr lang="en-US" b="1" dirty="0"/>
              <a:t>Data Understanding</a:t>
            </a:r>
            <a:br>
              <a:rPr lang="en-US" dirty="0"/>
            </a:br>
            <a:r>
              <a:rPr lang="en-US" dirty="0"/>
              <a:t>             (Top 10 Diagnosed Categories)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C1ECD-1776-F634-9FB8-42E4BE20E5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0008" y="1825625"/>
            <a:ext cx="6451984" cy="4351338"/>
          </a:xfrm>
        </p:spPr>
      </p:pic>
    </p:spTree>
    <p:extLst>
      <p:ext uri="{BB962C8B-B14F-4D97-AF65-F5344CB8AC3E}">
        <p14:creationId xmlns:p14="http://schemas.microsoft.com/office/powerpoint/2010/main" val="3348471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6EBF3-B6C9-91AC-0E15-BB2D956E8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 Understanding</a:t>
            </a:r>
            <a:r>
              <a:rPr lang="en-US" dirty="0"/>
              <a:t> (Top 10 Diagnosed Categories Explanation)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D861-A496-13DF-A3AB-BA965F652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few </a:t>
            </a:r>
            <a:r>
              <a:rPr lang="en-US" b="1" dirty="0"/>
              <a:t>diagnosis categories</a:t>
            </a:r>
            <a:r>
              <a:rPr lang="en-US" dirty="0"/>
              <a:t> (like diabetes complications, circulatory issues, or respiratory diseases) account for a </a:t>
            </a:r>
            <a:r>
              <a:rPr lang="en-US" b="1" dirty="0"/>
              <a:t>large share of readmissions</a:t>
            </a:r>
            <a:r>
              <a:rPr lang="en-US" dirty="0"/>
              <a:t>. This tells us certain conditions are </a:t>
            </a:r>
            <a:r>
              <a:rPr lang="en-US" b="1" dirty="0"/>
              <a:t>riskier</a:t>
            </a:r>
            <a:r>
              <a:rPr lang="en-US" dirty="0"/>
              <a:t> and may need </a:t>
            </a:r>
            <a:r>
              <a:rPr lang="en-US" b="1" dirty="0"/>
              <a:t>closer follow-up care</a:t>
            </a:r>
            <a:r>
              <a:rPr lang="en-US" dirty="0"/>
              <a:t> to prevent patients from returning.</a:t>
            </a:r>
          </a:p>
        </p:txBody>
      </p:sp>
    </p:spTree>
    <p:extLst>
      <p:ext uri="{BB962C8B-B14F-4D97-AF65-F5344CB8AC3E}">
        <p14:creationId xmlns:p14="http://schemas.microsoft.com/office/powerpoint/2010/main" val="3551218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CF8A-7B03-2130-5D1A-F840814E8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b="1" dirty="0"/>
              <a:t>Data Analysis-Machine Learning findings.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66CE9-F97C-248C-28D9-C892F806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We used patient data (age, gender, test results, medications, prior visits) to understand factors linked to hospital readmissions.</a:t>
            </a:r>
          </a:p>
          <a:p>
            <a:r>
              <a:rPr lang="en-US" dirty="0"/>
              <a:t>Machine learning was applied to find patterns and predict which patients are most likely to be readmitted within 30 days.</a:t>
            </a:r>
          </a:p>
          <a:p>
            <a:r>
              <a:rPr lang="en-US" dirty="0"/>
              <a:t>The goal is to support hospital staff with early warnings so they can give extra care to high-risk patients.</a:t>
            </a:r>
          </a:p>
        </p:txBody>
      </p:sp>
    </p:spTree>
    <p:extLst>
      <p:ext uri="{BB962C8B-B14F-4D97-AF65-F5344CB8AC3E}">
        <p14:creationId xmlns:p14="http://schemas.microsoft.com/office/powerpoint/2010/main" val="2166087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F28AA-76E3-10B7-130B-C2D95659C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model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738A-ED75-FC52-410B-1B537C48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Predicts whether a patient is likely to be readmitted within 30 days.</a:t>
            </a:r>
          </a:p>
          <a:p>
            <a:r>
              <a:rPr lang="en-US" dirty="0"/>
              <a:t>Works like a “risk flag” system to guide doctors and nurses.</a:t>
            </a:r>
          </a:p>
          <a:p>
            <a:r>
              <a:rPr lang="en-US" dirty="0"/>
              <a:t>Think of it as an </a:t>
            </a:r>
            <a:r>
              <a:rPr lang="en-US" b="1" dirty="0"/>
              <a:t>extra set of eyes</a:t>
            </a:r>
            <a:r>
              <a:rPr lang="en-US" dirty="0"/>
              <a:t> that helps spot high-risk patients earlier.</a:t>
            </a:r>
          </a:p>
        </p:txBody>
      </p:sp>
    </p:spTree>
    <p:extLst>
      <p:ext uri="{BB962C8B-B14F-4D97-AF65-F5344CB8AC3E}">
        <p14:creationId xmlns:p14="http://schemas.microsoft.com/office/powerpoint/2010/main" val="3066069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B163-5DC8-736C-39B8-948E6884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FF00-EA79-D182-20AF-4555C4E39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model achieves </a:t>
            </a:r>
            <a:r>
              <a:rPr lang="en-US" b="1" dirty="0"/>
              <a:t>approximately 88% overall accuracy</a:t>
            </a:r>
            <a:r>
              <a:rPr lang="en-US" dirty="0"/>
              <a:t>, meaning it predicts correctly for about 9 out of 10 patients.</a:t>
            </a:r>
          </a:p>
          <a:p>
            <a:r>
              <a:rPr lang="en-US" dirty="0"/>
              <a:t>However, </a:t>
            </a:r>
            <a:r>
              <a:rPr lang="en-US" b="1" dirty="0"/>
              <a:t>recall for high-risk (readmitted) patients is very low (&lt;5%)</a:t>
            </a:r>
            <a:r>
              <a:rPr lang="en-US" dirty="0"/>
              <a:t>, meaning most true readmissions are missed.</a:t>
            </a:r>
          </a:p>
          <a:p>
            <a:r>
              <a:rPr lang="en-US" dirty="0"/>
              <a:t>This shows the model is </a:t>
            </a:r>
            <a:r>
              <a:rPr lang="en-US" b="1" dirty="0"/>
              <a:t>good at predicting non-readmissions</a:t>
            </a:r>
            <a:r>
              <a:rPr lang="en-US" dirty="0"/>
              <a:t>, but </a:t>
            </a:r>
            <a:r>
              <a:rPr lang="en-US" b="1" dirty="0"/>
              <a:t>poor at catching actual high-risk patients</a:t>
            </a:r>
            <a:r>
              <a:rPr lang="en-US" dirty="0"/>
              <a:t> — a critical gap in healthcare settings.</a:t>
            </a:r>
          </a:p>
        </p:txBody>
      </p:sp>
    </p:spTree>
    <p:extLst>
      <p:ext uri="{BB962C8B-B14F-4D97-AF65-F5344CB8AC3E}">
        <p14:creationId xmlns:p14="http://schemas.microsoft.com/office/powerpoint/2010/main" val="304238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E8D7-5F47-2BC1-1945-4B807D934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Uses Of The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22C7F-3E34-535D-5F0E-47AD8888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Care:</a:t>
            </a:r>
            <a:r>
              <a:rPr lang="en-US" dirty="0"/>
              <a:t> Extra monitoring for patients flagged as high-risk.</a:t>
            </a:r>
          </a:p>
          <a:p>
            <a:r>
              <a:rPr lang="en-US" b="1" dirty="0"/>
              <a:t>Cost Savings:</a:t>
            </a:r>
            <a:r>
              <a:rPr lang="en-US" dirty="0"/>
              <a:t> Reducing readmissions saves hospital resources and prevents financial penalties.</a:t>
            </a:r>
          </a:p>
          <a:p>
            <a:r>
              <a:rPr lang="en-US" b="1" dirty="0"/>
              <a:t>Patient Well-Being:</a:t>
            </a:r>
            <a:r>
              <a:rPr lang="en-US" dirty="0"/>
              <a:t> Patients avoid the stress and health risks of returning soon after discharge.</a:t>
            </a:r>
          </a:p>
          <a:p>
            <a:r>
              <a:rPr lang="en-US" b="1" dirty="0"/>
              <a:t>Planning &amp; Policy:</a:t>
            </a:r>
            <a:r>
              <a:rPr lang="en-US" dirty="0"/>
              <a:t> Helps hospital management design better discharge and follow-up programs.</a:t>
            </a:r>
          </a:p>
        </p:txBody>
      </p:sp>
    </p:spTree>
    <p:extLst>
      <p:ext uri="{BB962C8B-B14F-4D97-AF65-F5344CB8AC3E}">
        <p14:creationId xmlns:p14="http://schemas.microsoft.com/office/powerpoint/2010/main" val="9529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30BF-5A90-E2BD-4F61-9BEC5E2CC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5ACF-1344-EBB3-82FD-AC4719031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Target High-Risk Patients</a:t>
            </a:r>
            <a:r>
              <a:rPr lang="en-US" dirty="0"/>
              <a:t> → Provide follow-up care for those with long hospital stays or frequent prior visits.</a:t>
            </a:r>
          </a:p>
          <a:p>
            <a:r>
              <a:rPr lang="en-US" b="1" dirty="0"/>
              <a:t>Medication Management</a:t>
            </a:r>
            <a:r>
              <a:rPr lang="en-US" dirty="0"/>
              <a:t> → Review and optimize prescriptions linked to higher readmission risks.</a:t>
            </a:r>
          </a:p>
          <a:p>
            <a:r>
              <a:rPr lang="en-US" dirty="0"/>
              <a:t> </a:t>
            </a:r>
            <a:r>
              <a:rPr lang="en-US" b="1" dirty="0"/>
              <a:t>Discharge Planning</a:t>
            </a:r>
            <a:r>
              <a:rPr lang="en-US" dirty="0"/>
              <a:t> → Strengthen patient education and support before leaving the hospital. </a:t>
            </a:r>
          </a:p>
          <a:p>
            <a:r>
              <a:rPr lang="en-US" dirty="0"/>
              <a:t> </a:t>
            </a:r>
            <a:r>
              <a:rPr lang="en-US" b="1" dirty="0"/>
              <a:t>Preventive Care</a:t>
            </a:r>
            <a:r>
              <a:rPr lang="en-US" dirty="0"/>
              <a:t> → Encourage early outpatient visits to reduce unnecessary readmissions.</a:t>
            </a:r>
          </a:p>
          <a:p>
            <a:r>
              <a:rPr lang="en-US" dirty="0"/>
              <a:t> </a:t>
            </a:r>
            <a:r>
              <a:rPr lang="en-US" b="1" dirty="0"/>
              <a:t>Resource Allocation</a:t>
            </a:r>
            <a:r>
              <a:rPr lang="en-US" dirty="0"/>
              <a:t> → Focus hospital resources where readmission risk is highest to cut costs and improve outcomes.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61924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1B1-DC0D-E40E-566E-1D34FD6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</a:t>
            </a:r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62C6-0AC8-30B5-24F3-330AAD26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Diabetes is one of the most common chronic illnesses worldwide, often leading to serious complications if not properly managed. A major challenge is </a:t>
            </a:r>
            <a:r>
              <a:rPr lang="en-US" b="1" dirty="0"/>
              <a:t>frequent hospital readmissions</a:t>
            </a:r>
            <a:r>
              <a:rPr lang="en-US" dirty="0"/>
              <a:t>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Strain hospital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gaps in patient care</a:t>
            </a:r>
          </a:p>
          <a:p>
            <a:r>
              <a:rPr lang="en-US" dirty="0"/>
              <a:t>This project aims to </a:t>
            </a:r>
            <a:r>
              <a:rPr lang="en-US" b="1" dirty="0"/>
              <a:t>predict diabetes treatment outcomes and hospital readmission risk</a:t>
            </a:r>
            <a:r>
              <a:rPr lang="en-US" dirty="0"/>
              <a:t> using machine learning on the </a:t>
            </a:r>
            <a:r>
              <a:rPr lang="en-US" b="1" dirty="0"/>
              <a:t>UCI Diabetes 130-US Hospitals dataset (1999–2008)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6DDC-8C84-D1C5-A915-3300DE0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E62-80A7-9933-B241-DCA6E6E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need a reliable way to predict which discharged patients are at </a:t>
            </a:r>
            <a:r>
              <a:rPr lang="en-US" b="1" dirty="0"/>
              <a:t>high risk of readmission</a:t>
            </a:r>
            <a:r>
              <a:rPr lang="en-US" dirty="0"/>
              <a:t> so that interventions (follow-ups, education, resource allocation) can be applied </a:t>
            </a:r>
            <a:r>
              <a:rPr lang="en-US" b="1" dirty="0"/>
              <a:t>before deterioration occurs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DD8F-9F14-079E-02DD-26DA9D1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1301-872D-F8CE-687A-7EA90E90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1. Predict High-Risk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</a:t>
            </a:r>
            <a:r>
              <a:rPr lang="en-US" b="1" dirty="0"/>
              <a:t>identify diabetic patients likely to be readmitted</a:t>
            </a:r>
            <a:r>
              <a:rPr lang="en-US" dirty="0"/>
              <a:t> within 30 days of discharge.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hospitals to </a:t>
            </a:r>
            <a:r>
              <a:rPr lang="en-US" b="1" dirty="0"/>
              <a:t>proactively intervene</a:t>
            </a:r>
            <a:r>
              <a:rPr lang="en-US" dirty="0"/>
              <a:t> before readmission occurs.</a:t>
            </a:r>
          </a:p>
          <a:p>
            <a:pPr>
              <a:buNone/>
            </a:pPr>
            <a:r>
              <a:rPr lang="en-US" b="1" dirty="0"/>
              <a:t>2. Reduce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</a:t>
            </a:r>
            <a:r>
              <a:rPr lang="en-US" b="1" dirty="0"/>
              <a:t>avoidable readmissions</a:t>
            </a:r>
            <a:r>
              <a:rPr lang="en-US" dirty="0"/>
              <a:t>, which are expensive for both hospitals and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resource allocation</a:t>
            </a:r>
            <a:r>
              <a:rPr lang="en-US" dirty="0"/>
              <a:t> (beds, staff, medications) to reduce waste and increase operational efficiency.</a:t>
            </a:r>
          </a:p>
          <a:p>
            <a:pPr>
              <a:buNone/>
            </a:pPr>
            <a:r>
              <a:rPr lang="en-US" b="1" dirty="0"/>
              <a:t>3. Improve Patient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the quality of care by targeting patients who need </a:t>
            </a:r>
            <a:r>
              <a:rPr lang="en-US" b="1" dirty="0"/>
              <a:t>closer follow-up, education, or additional support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complications, prevent deterioration, and improve patients’ overall quality of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56C6-5C36-7245-2ABC-C569F83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8B59-9E06-D051-0211-1B8FD85B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4. Support Data-Driven Clinical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clinicians and hospital administrators with </a:t>
            </a:r>
            <a:r>
              <a:rPr lang="en-US" b="1" dirty="0"/>
              <a:t>interpretable insights</a:t>
            </a:r>
            <a:r>
              <a:rPr lang="en-US" dirty="0"/>
              <a:t> (e.g., risk factors, SHAP feature importance).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implement </a:t>
            </a:r>
            <a:r>
              <a:rPr lang="en-US" b="1" dirty="0"/>
              <a:t>evidence-based interventions</a:t>
            </a:r>
            <a:r>
              <a:rPr lang="en-US" dirty="0"/>
              <a:t> for patients at high readmission risk.</a:t>
            </a:r>
          </a:p>
          <a:p>
            <a:pPr>
              <a:buNone/>
            </a:pPr>
            <a:r>
              <a:rPr lang="en-US" b="1" dirty="0"/>
              <a:t>5. Comply with Regulatory &amp; Performance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meet </a:t>
            </a:r>
            <a:r>
              <a:rPr lang="en-US" b="1" dirty="0"/>
              <a:t>value-based care requirements</a:t>
            </a:r>
            <a:r>
              <a:rPr lang="en-US" dirty="0"/>
              <a:t> and avoid financial penalties due to excessive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hospital </a:t>
            </a:r>
            <a:r>
              <a:rPr lang="en-US" b="1" dirty="0"/>
              <a:t>performance metrics</a:t>
            </a:r>
            <a:r>
              <a:rPr lang="en-US" dirty="0"/>
              <a:t> and patient satisfaction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1F2-0D41-711E-7B90-7F885605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(Target Distribution, not less </a:t>
            </a:r>
            <a:r>
              <a:rPr lang="en-US" dirty="0" err="1"/>
              <a:t>tha</a:t>
            </a:r>
            <a:r>
              <a:rPr lang="en-US" dirty="0"/>
              <a:t> 30,less than 30)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D6EAFD-E88C-CA87-B109-6888033F62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4444" y="2124607"/>
            <a:ext cx="4563112" cy="3753374"/>
          </a:xfrm>
        </p:spPr>
      </p:pic>
    </p:spTree>
    <p:extLst>
      <p:ext uri="{BB962C8B-B14F-4D97-AF65-F5344CB8AC3E}">
        <p14:creationId xmlns:p14="http://schemas.microsoft.com/office/powerpoint/2010/main" val="342111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82D5-FFDC-528F-6394-7200F635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 (Target Distribution, not less </a:t>
            </a:r>
            <a:r>
              <a:rPr lang="en-US" dirty="0" err="1"/>
              <a:t>tha</a:t>
            </a:r>
            <a:r>
              <a:rPr lang="en-US" dirty="0"/>
              <a:t> 30,less than 30)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4A56-6AD2-CDB7-3D39-A9512059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patients are </a:t>
            </a:r>
            <a:r>
              <a:rPr lang="en-US" b="1" dirty="0"/>
              <a:t>not readmitted within 30 days</a:t>
            </a:r>
            <a:r>
              <a:rPr lang="en-US" dirty="0"/>
              <a:t>, but a smaller group is. This means we have a </a:t>
            </a:r>
            <a:r>
              <a:rPr lang="en-US" b="1" dirty="0"/>
              <a:t>clear imbalance</a:t>
            </a:r>
            <a:r>
              <a:rPr lang="en-US" dirty="0"/>
              <a:t>: fewer readmitted patients compared to those not readmitted. This imbalance makes predicting who is at risk harder but also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360295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3C6E-BEBD-9366-334A-8C3F0AF8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Data Understanding</a:t>
            </a:r>
            <a:r>
              <a:rPr lang="en-US" dirty="0"/>
              <a:t>(Readmission By Age)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A21190-75F0-0E01-F13D-2B362B49D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06" y="1825625"/>
            <a:ext cx="7546988" cy="4351338"/>
          </a:xfrm>
        </p:spPr>
      </p:pic>
    </p:spTree>
    <p:extLst>
      <p:ext uri="{BB962C8B-B14F-4D97-AF65-F5344CB8AC3E}">
        <p14:creationId xmlns:p14="http://schemas.microsoft.com/office/powerpoint/2010/main" val="294033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7D70-EBF1-085D-ACE2-1EB95240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Understanding</a:t>
            </a:r>
            <a:r>
              <a:rPr lang="en-US" dirty="0"/>
              <a:t>(Readmission By 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2A087-9AC0-0BEB-8EFB-BF92E7FCC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Readmission risk varies across </a:t>
            </a:r>
            <a:r>
              <a:rPr lang="en-US" b="1" dirty="0"/>
              <a:t>age groups</a:t>
            </a:r>
            <a:r>
              <a:rPr lang="en-US" dirty="0"/>
              <a:t>. Certain age brackets (often middle-aged to older patients) show a </a:t>
            </a:r>
            <a:r>
              <a:rPr lang="en-US" b="1" dirty="0"/>
              <a:t>higher chance of being readmitted</a:t>
            </a:r>
            <a:r>
              <a:rPr lang="en-US" dirty="0"/>
              <a:t>, suggesting that </a:t>
            </a:r>
            <a:r>
              <a:rPr lang="en-US" b="1" dirty="0"/>
              <a:t>age is a significant factor</a:t>
            </a:r>
            <a:r>
              <a:rPr lang="en-US" dirty="0"/>
              <a:t> in hospital return rates.</a:t>
            </a:r>
          </a:p>
        </p:txBody>
      </p:sp>
    </p:spTree>
    <p:extLst>
      <p:ext uri="{BB962C8B-B14F-4D97-AF65-F5344CB8AC3E}">
        <p14:creationId xmlns:p14="http://schemas.microsoft.com/office/powerpoint/2010/main" val="126483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882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TITLE: Diabetes Treatment A nd Readmission Prediction</vt:lpstr>
      <vt:lpstr>                        Introduction</vt:lpstr>
      <vt:lpstr>             Business Problem</vt:lpstr>
      <vt:lpstr>                         Project Objectives</vt:lpstr>
      <vt:lpstr>                       Project Objectives</vt:lpstr>
      <vt:lpstr>Data Understanding(Target Distribution, not less tha 30,less than 30)</vt:lpstr>
      <vt:lpstr>Data Understanding (Target Distribution, not less tha 30,less than 30)</vt:lpstr>
      <vt:lpstr>    Data Understanding(Readmission By Age)</vt:lpstr>
      <vt:lpstr>Data Understanding(Readmission By Age)</vt:lpstr>
      <vt:lpstr>                       Data Understanding              (Readmitted Based On Gender)</vt:lpstr>
      <vt:lpstr>                         Data Understanding      (Readmitted Based On Gender Explanation)</vt:lpstr>
      <vt:lpstr>                    Data Understanding              (Top 10 Diagnosed Categories)</vt:lpstr>
      <vt:lpstr>Data Understanding (Top 10 Diagnosed Categories Explanation)</vt:lpstr>
      <vt:lpstr>  Data Analysis-Machine Learning findings.</vt:lpstr>
      <vt:lpstr>What model Does</vt:lpstr>
      <vt:lpstr>Key Findings</vt:lpstr>
      <vt:lpstr>Uses Of The Key Findings</vt:lpstr>
      <vt:lpstr>                      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40</cp:revision>
  <dcterms:created xsi:type="dcterms:W3CDTF">2025-09-02T06:47:40Z</dcterms:created>
  <dcterms:modified xsi:type="dcterms:W3CDTF">2025-09-02T21:13:43Z</dcterms:modified>
</cp:coreProperties>
</file>