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90"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BIOLA\Desktop\Divvy_Bike_Analysis\Cyclistic%20Bikeshare%20Project.xlsx" TargetMode="External"/></Relationships>
</file>

<file path=ppt/charts/_rels/chart2.xml.rels><?xml version="1.0" encoding="UTF-8" standalone="yes"?>
<Relationships xmlns="http://schemas.openxmlformats.org/package/2006/relationships"><Relationship Id="rId3" Type="http://schemas.openxmlformats.org/officeDocument/2006/relationships/oleObject" Target="file:///C:\Users\ABIOLA\Desktop\Divvy_Bike_Analysis\Cyclistic%20Bikeshare%20Project.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BIOLA\Desktop\Divvy_Bike_Analysis\Cyclistic%20Bikeshare%20Project.xlsx"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BIOLA\Desktop\Divvy_Bike_Analysis\Cyclistic%20Bikeshare%20Project.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C:\Users\ABIOLA\Desktop\Divvy_Bike_Analysis\Cyclistic%20Bikeshare%20Project.xlsx" TargetMode="External"/><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oleObject" Target="file:///C:\Users\ABIOLA\Desktop\Divvy_Bike_Analysis\Cyclistic%20Bikeshare%20Project.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Project.xlsx]Number of rides by User Type!PivotTable1</c:name>
    <c:fmtId val="5"/>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Total Number of rides by User Types</a:t>
            </a:r>
          </a:p>
        </c:rich>
      </c:tx>
      <c:overlay val="0"/>
      <c:spPr>
        <a:noFill/>
        <a:ln>
          <a:noFill/>
        </a:ln>
        <a:effectLst/>
      </c:spPr>
    </c:title>
    <c:autoTitleDeleted val="0"/>
    <c:pivotFmts>
      <c:pivotFmt>
        <c:idx val="0"/>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w="19050">
            <a:solidFill>
              <a:schemeClr val="lt1"/>
            </a:solidFill>
          </a:ln>
          <a:effectLst/>
        </c:spPr>
        <c:marker>
          <c:symbol val="none"/>
        </c:marker>
        <c:dLbl>
          <c:idx val="0"/>
          <c:delete val="1"/>
          <c:extLst>
            <c:ext xmlns:c15="http://schemas.microsoft.com/office/drawing/2012/chart" uri="{CE6537A1-D6FC-4f65-9D91-7224C49458BB}"/>
          </c:extLst>
        </c:dLbl>
      </c:pivotFmt>
      <c:pivotFmt>
        <c:idx val="4"/>
        <c:spPr>
          <a:solidFill>
            <a:srgbClr val="7FC4C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5"/>
        <c:spPr>
          <a:solidFill>
            <a:srgbClr val="7FC4C4"/>
          </a:solidFill>
          <a:ln w="19050">
            <a:solidFill>
              <a:schemeClr val="lt1"/>
            </a:solidFill>
          </a:ln>
          <a:effectLst/>
        </c:spPr>
      </c:pivotFmt>
      <c:pivotFmt>
        <c:idx val="6"/>
        <c:spPr>
          <a:solidFill>
            <a:srgbClr val="307D7E"/>
          </a:solidFill>
          <a:ln w="19050">
            <a:solidFill>
              <a:schemeClr val="lt1"/>
            </a:solidFill>
          </a:ln>
          <a:effectLst/>
        </c:spPr>
      </c:pivotFmt>
      <c:pivotFmt>
        <c:idx val="7"/>
        <c:spPr>
          <a:solidFill>
            <a:srgbClr val="7FC4C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8"/>
        <c:spPr>
          <a:solidFill>
            <a:srgbClr val="7FC4C4"/>
          </a:solidFill>
          <a:ln w="19050">
            <a:solidFill>
              <a:schemeClr val="lt1"/>
            </a:solidFill>
          </a:ln>
          <a:effectLst/>
        </c:spPr>
      </c:pivotFmt>
      <c:pivotFmt>
        <c:idx val="9"/>
        <c:spPr>
          <a:solidFill>
            <a:srgbClr val="307D7E"/>
          </a:solidFill>
          <a:ln w="19050">
            <a:solidFill>
              <a:schemeClr val="lt1"/>
            </a:solidFill>
          </a:ln>
          <a:effectLst/>
        </c:spPr>
      </c:pivotFmt>
      <c:pivotFmt>
        <c:idx val="10"/>
        <c:spPr>
          <a:solidFill>
            <a:srgbClr val="7FC4C4"/>
          </a:solidFill>
          <a:ln w="19050">
            <a:solidFill>
              <a:schemeClr val="lt1"/>
            </a:solidFill>
          </a:ln>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1"/>
        <c:spPr>
          <a:solidFill>
            <a:srgbClr val="7FC4C4"/>
          </a:solidFill>
          <a:ln w="19050">
            <a:solidFill>
              <a:schemeClr val="lt1"/>
            </a:solidFill>
          </a:ln>
          <a:effectLst/>
        </c:spPr>
      </c:pivotFmt>
      <c:pivotFmt>
        <c:idx val="12"/>
        <c:spPr>
          <a:solidFill>
            <a:srgbClr val="307D7E"/>
          </a:solidFill>
          <a:ln w="19050">
            <a:solidFill>
              <a:schemeClr val="lt1"/>
            </a:solidFill>
          </a:ln>
          <a:effectLst/>
        </c:spPr>
      </c:pivotFmt>
      <c:pivotFmt>
        <c:idx val="13"/>
        <c:spPr>
          <a:solidFill>
            <a:srgbClr val="7FC4C4"/>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4"/>
        <c:spPr>
          <a:solidFill>
            <a:srgbClr val="7FC4C4"/>
          </a:solidFill>
          <a:ln w="19050">
            <a:solidFill>
              <a:schemeClr val="lt1"/>
            </a:solidFill>
          </a:ln>
          <a:effectLst/>
        </c:spPr>
      </c:pivotFmt>
      <c:pivotFmt>
        <c:idx val="15"/>
        <c:spPr>
          <a:solidFill>
            <a:srgbClr val="307D7E"/>
          </a:solidFill>
          <a:ln w="19050">
            <a:solidFill>
              <a:schemeClr val="lt1"/>
            </a:solidFill>
          </a:ln>
          <a:effectLst/>
        </c:spPr>
      </c:pivotFmt>
      <c:pivotFmt>
        <c:idx val="16"/>
        <c:spPr>
          <a:solidFill>
            <a:srgbClr val="7FC4C4"/>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17"/>
        <c:spPr>
          <a:solidFill>
            <a:srgbClr val="7FC4C4"/>
          </a:solidFill>
          <a:ln w="19050">
            <a:solidFill>
              <a:schemeClr val="lt1"/>
            </a:solidFill>
          </a:ln>
          <a:effectLst/>
        </c:spPr>
      </c:pivotFmt>
      <c:pivotFmt>
        <c:idx val="18"/>
        <c:spPr>
          <a:solidFill>
            <a:srgbClr val="307D7E"/>
          </a:solidFill>
          <a:ln w="19050">
            <a:solidFill>
              <a:schemeClr val="lt1"/>
            </a:solidFill>
          </a:ln>
          <a:effectLst/>
        </c:spPr>
      </c:pivotFmt>
      <c:pivotFmt>
        <c:idx val="19"/>
        <c:spPr>
          <a:solidFill>
            <a:srgbClr val="7FC4C4"/>
          </a:solidFill>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c15:spPr>
            </c:ext>
          </c:extLst>
        </c:dLbl>
      </c:pivotFmt>
      <c:pivotFmt>
        <c:idx val="20"/>
        <c:spPr>
          <a:solidFill>
            <a:srgbClr val="7FC4C4"/>
          </a:solidFill>
          <a:ln w="19050">
            <a:solidFill>
              <a:schemeClr val="lt1"/>
            </a:solidFill>
          </a:ln>
          <a:effectLst/>
        </c:spPr>
      </c:pivotFmt>
      <c:pivotFmt>
        <c:idx val="21"/>
        <c:spPr>
          <a:solidFill>
            <a:srgbClr val="307D7E"/>
          </a:solidFill>
          <a:ln w="19050">
            <a:solidFill>
              <a:schemeClr val="lt1"/>
            </a:solidFill>
          </a:ln>
          <a:effectLst/>
        </c:spPr>
      </c:pivotFmt>
    </c:pivotFmts>
    <c:plotArea>
      <c:layout/>
      <c:pieChart>
        <c:varyColors val="1"/>
        <c:ser>
          <c:idx val="0"/>
          <c:order val="0"/>
          <c:tx>
            <c:strRef>
              <c:f>'Number of rides by User Type'!$B$1</c:f>
              <c:strCache>
                <c:ptCount val="1"/>
                <c:pt idx="0">
                  <c:v>Total</c:v>
                </c:pt>
              </c:strCache>
            </c:strRef>
          </c:tx>
          <c:spPr>
            <a:solidFill>
              <a:srgbClr val="7FC4C4"/>
            </a:solidFill>
          </c:spPr>
          <c:dPt>
            <c:idx val="0"/>
            <c:bubble3D val="0"/>
            <c:spPr>
              <a:solidFill>
                <a:srgbClr val="7FC4C4"/>
              </a:solidFill>
              <a:ln w="19050">
                <a:solidFill>
                  <a:schemeClr val="lt1"/>
                </a:solidFill>
              </a:ln>
              <a:effectLst/>
            </c:spPr>
            <c:extLst>
              <c:ext xmlns:c16="http://schemas.microsoft.com/office/drawing/2014/chart" uri="{C3380CC4-5D6E-409C-BE32-E72D297353CC}">
                <c16:uniqueId val="{00000001-1EDB-48C5-AF13-12CA17186120}"/>
              </c:ext>
            </c:extLst>
          </c:dPt>
          <c:dPt>
            <c:idx val="1"/>
            <c:bubble3D val="0"/>
            <c:spPr>
              <a:solidFill>
                <a:srgbClr val="307D7E"/>
              </a:solidFill>
              <a:ln w="19050">
                <a:solidFill>
                  <a:schemeClr val="lt1"/>
                </a:solidFill>
              </a:ln>
              <a:effectLst/>
            </c:spPr>
            <c:extLst>
              <c:ext xmlns:c16="http://schemas.microsoft.com/office/drawing/2014/chart" uri="{C3380CC4-5D6E-409C-BE32-E72D297353CC}">
                <c16:uniqueId val="{00000003-1EDB-48C5-AF13-12CA17186120}"/>
              </c:ext>
            </c:extLst>
          </c:dPt>
          <c:dLbls>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8100" tIns="19050" rIns="38100" bIns="19050" anchor="ctr" anchorCtr="1">
                <a:spAutoFit/>
              </a:bodyPr>
              <a:lstStyle/>
              <a:p>
                <a:pPr>
                  <a:defRPr sz="900" b="1" i="0" u="none" strike="noStrike" kern="1200" baseline="0">
                    <a:solidFill>
                      <a:schemeClr val="dk1">
                        <a:lumMod val="65000"/>
                        <a:lumOff val="35000"/>
                      </a:schemeClr>
                    </a:solidFill>
                    <a:latin typeface="+mn-lt"/>
                    <a:ea typeface="+mn-ea"/>
                    <a:cs typeface="+mn-cs"/>
                  </a:defRPr>
                </a:pPr>
                <a:endParaRPr lang="en-US"/>
              </a:p>
            </c:txPr>
            <c:showLegendKey val="0"/>
            <c:showVal val="0"/>
            <c:showCatName val="1"/>
            <c:showSerName val="0"/>
            <c:showPercent val="1"/>
            <c:showBubbleSize val="0"/>
            <c:showLeaderLines val="0"/>
            <c:extLst>
              <c:ext xmlns:c15="http://schemas.microsoft.com/office/drawing/2012/chart" uri="{CE6537A1-D6FC-4f65-9D91-7224C49458BB}">
                <c15:spPr xmlns:c15="http://schemas.microsoft.com/office/drawing/2012/chart">
                  <a:prstGeom prst="wedgeRectCallout">
                    <a:avLst/>
                  </a:prstGeom>
                </c15:spPr>
              </c:ext>
            </c:extLst>
          </c:dLbls>
          <c:cat>
            <c:strRef>
              <c:f>'Number of rides by User Type'!$A$2:$A$4</c:f>
              <c:strCache>
                <c:ptCount val="2"/>
                <c:pt idx="0">
                  <c:v>casual</c:v>
                </c:pt>
                <c:pt idx="1">
                  <c:v>member</c:v>
                </c:pt>
              </c:strCache>
            </c:strRef>
          </c:cat>
          <c:val>
            <c:numRef>
              <c:f>'Number of rides by User Type'!$B$2:$B$4</c:f>
              <c:numCache>
                <c:formatCode>General</c:formatCode>
                <c:ptCount val="2"/>
                <c:pt idx="0">
                  <c:v>2151658</c:v>
                </c:pt>
                <c:pt idx="1">
                  <c:v>3708910</c:v>
                </c:pt>
              </c:numCache>
            </c:numRef>
          </c:val>
          <c:extLst>
            <c:ext xmlns:c16="http://schemas.microsoft.com/office/drawing/2014/chart" uri="{C3380CC4-5D6E-409C-BE32-E72D297353CC}">
              <c16:uniqueId val="{00000004-1EDB-48C5-AF13-12CA17186120}"/>
            </c:ext>
          </c:extLst>
        </c:ser>
        <c:dLbls>
          <c:showLegendKey val="0"/>
          <c:showVal val="0"/>
          <c:showCatName val="0"/>
          <c:showSerName val="0"/>
          <c:showPercent val="0"/>
          <c:showBubbleSize val="0"/>
          <c:showLeaderLines val="0"/>
        </c:dLbls>
        <c:firstSliceAng val="0"/>
      </c:pieChart>
    </c:plotArea>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Project.xlsx]Riders by rideable Types!PivotTable1</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Users</a:t>
            </a:r>
            <a:r>
              <a:rPr lang="en-US" b="1" baseline="0"/>
              <a:t> by rideable Type</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'Riders by rideable Types'!$B$1:$B$2</c:f>
              <c:strCache>
                <c:ptCount val="1"/>
                <c:pt idx="0">
                  <c:v>casual</c:v>
                </c:pt>
              </c:strCache>
            </c:strRef>
          </c:tx>
          <c:spPr>
            <a:solidFill>
              <a:srgbClr val="7FC4C4"/>
            </a:solidFill>
            <a:ln>
              <a:noFill/>
            </a:ln>
            <a:effectLst/>
          </c:spPr>
          <c:invertIfNegative val="0"/>
          <c:cat>
            <c:strRef>
              <c:f>'Riders by rideable Types'!$A$3:$A$6</c:f>
              <c:strCache>
                <c:ptCount val="3"/>
                <c:pt idx="0">
                  <c:v>classic_bike</c:v>
                </c:pt>
                <c:pt idx="1">
                  <c:v>electric_bike</c:v>
                </c:pt>
                <c:pt idx="2">
                  <c:v>electric_scooter</c:v>
                </c:pt>
              </c:strCache>
            </c:strRef>
          </c:cat>
          <c:val>
            <c:numRef>
              <c:f>'Riders by rideable Types'!$B$3:$B$6</c:f>
              <c:numCache>
                <c:formatCode>General</c:formatCode>
                <c:ptCount val="3"/>
                <c:pt idx="0">
                  <c:v>974966</c:v>
                </c:pt>
                <c:pt idx="1">
                  <c:v>1091477</c:v>
                </c:pt>
                <c:pt idx="2">
                  <c:v>85215</c:v>
                </c:pt>
              </c:numCache>
            </c:numRef>
          </c:val>
          <c:extLst>
            <c:ext xmlns:c16="http://schemas.microsoft.com/office/drawing/2014/chart" uri="{C3380CC4-5D6E-409C-BE32-E72D297353CC}">
              <c16:uniqueId val="{00000000-45D4-4464-9A17-E801B4CB0BCF}"/>
            </c:ext>
          </c:extLst>
        </c:ser>
        <c:ser>
          <c:idx val="1"/>
          <c:order val="1"/>
          <c:tx>
            <c:strRef>
              <c:f>'Riders by rideable Types'!$C$1:$C$2</c:f>
              <c:strCache>
                <c:ptCount val="1"/>
                <c:pt idx="0">
                  <c:v>member</c:v>
                </c:pt>
              </c:strCache>
            </c:strRef>
          </c:tx>
          <c:spPr>
            <a:solidFill>
              <a:srgbClr val="307D7E"/>
            </a:solidFill>
            <a:ln>
              <a:noFill/>
            </a:ln>
            <a:effectLst/>
          </c:spPr>
          <c:invertIfNegative val="0"/>
          <c:cat>
            <c:strRef>
              <c:f>'Riders by rideable Types'!$A$3:$A$6</c:f>
              <c:strCache>
                <c:ptCount val="3"/>
                <c:pt idx="0">
                  <c:v>classic_bike</c:v>
                </c:pt>
                <c:pt idx="1">
                  <c:v>electric_bike</c:v>
                </c:pt>
                <c:pt idx="2">
                  <c:v>electric_scooter</c:v>
                </c:pt>
              </c:strCache>
            </c:strRef>
          </c:cat>
          <c:val>
            <c:numRef>
              <c:f>'Riders by rideable Types'!$C$3:$C$6</c:f>
              <c:numCache>
                <c:formatCode>General</c:formatCode>
                <c:ptCount val="3"/>
                <c:pt idx="0">
                  <c:v>1760670</c:v>
                </c:pt>
                <c:pt idx="1">
                  <c:v>1889118</c:v>
                </c:pt>
                <c:pt idx="2">
                  <c:v>59122</c:v>
                </c:pt>
              </c:numCache>
            </c:numRef>
          </c:val>
          <c:extLst>
            <c:ext xmlns:c16="http://schemas.microsoft.com/office/drawing/2014/chart" uri="{C3380CC4-5D6E-409C-BE32-E72D297353CC}">
              <c16:uniqueId val="{00000001-45D4-4464-9A17-E801B4CB0BCF}"/>
            </c:ext>
          </c:extLst>
        </c:ser>
        <c:dLbls>
          <c:showLegendKey val="0"/>
          <c:showVal val="0"/>
          <c:showCatName val="0"/>
          <c:showSerName val="0"/>
          <c:showPercent val="0"/>
          <c:showBubbleSize val="0"/>
        </c:dLbls>
        <c:gapWidth val="219"/>
        <c:overlap val="-27"/>
        <c:axId val="831533720"/>
        <c:axId val="831537328"/>
      </c:barChart>
      <c:catAx>
        <c:axId val="831533720"/>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537328"/>
        <c:crosses val="autoZero"/>
        <c:auto val="1"/>
        <c:lblAlgn val="ctr"/>
        <c:lblOffset val="100"/>
        <c:noMultiLvlLbl val="0"/>
      </c:catAx>
      <c:valAx>
        <c:axId val="831537328"/>
        <c:scaling>
          <c:orientation val="minMax"/>
        </c:scaling>
        <c:delete val="0"/>
        <c:axPos val="l"/>
        <c:majorGridlines>
          <c:spPr>
            <a:ln w="9525" cap="flat" cmpd="sng" algn="c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 number</a:t>
                </a:r>
                <a:r>
                  <a:rPr lang="en-US" b="1" baseline="0"/>
                  <a:t> of Users</a:t>
                </a:r>
                <a:endParaRPr lang="en-US" b="1"/>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3153372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Project.xlsx]Highest number of cycling trip !PivotTable2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 Months with the highest number of cycling trips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'Highest number of cycling trip '!$J$1:$J$2</c:f>
              <c:strCache>
                <c:ptCount val="1"/>
                <c:pt idx="0">
                  <c:v>casual</c:v>
                </c:pt>
              </c:strCache>
            </c:strRef>
          </c:tx>
          <c:spPr>
            <a:ln w="28575" cap="rnd">
              <a:solidFill>
                <a:srgbClr val="7FC4C4"/>
              </a:solidFill>
              <a:round/>
            </a:ln>
            <a:effectLst/>
          </c:spPr>
          <c:marker>
            <c:symbol val="none"/>
          </c:marker>
          <c:cat>
            <c:strRef>
              <c:f>'Highest number of cycling trip '!$I$3:$I$15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'Highest number of cycling trip '!$J$3:$J$15</c:f>
              <c:numCache>
                <c:formatCode>General</c:formatCode>
                <c:ptCount val="12"/>
                <c:pt idx="0">
                  <c:v>24460</c:v>
                </c:pt>
                <c:pt idx="1">
                  <c:v>47163</c:v>
                </c:pt>
                <c:pt idx="2">
                  <c:v>82550</c:v>
                </c:pt>
                <c:pt idx="3">
                  <c:v>131810</c:v>
                </c:pt>
                <c:pt idx="4">
                  <c:v>231150</c:v>
                </c:pt>
                <c:pt idx="5">
                  <c:v>301169</c:v>
                </c:pt>
                <c:pt idx="6">
                  <c:v>320581</c:v>
                </c:pt>
                <c:pt idx="7">
                  <c:v>318398</c:v>
                </c:pt>
                <c:pt idx="8">
                  <c:v>346494</c:v>
                </c:pt>
                <c:pt idx="9">
                  <c:v>216452</c:v>
                </c:pt>
                <c:pt idx="10">
                  <c:v>93062</c:v>
                </c:pt>
                <c:pt idx="11">
                  <c:v>38369</c:v>
                </c:pt>
              </c:numCache>
            </c:numRef>
          </c:val>
          <c:smooth val="0"/>
          <c:extLst>
            <c:ext xmlns:c16="http://schemas.microsoft.com/office/drawing/2014/chart" uri="{C3380CC4-5D6E-409C-BE32-E72D297353CC}">
              <c16:uniqueId val="{00000000-C599-4CF4-94A8-6029D72924E0}"/>
            </c:ext>
          </c:extLst>
        </c:ser>
        <c:ser>
          <c:idx val="1"/>
          <c:order val="1"/>
          <c:tx>
            <c:strRef>
              <c:f>'Highest number of cycling trip '!$K$1:$K$2</c:f>
              <c:strCache>
                <c:ptCount val="1"/>
                <c:pt idx="0">
                  <c:v>member</c:v>
                </c:pt>
              </c:strCache>
            </c:strRef>
          </c:tx>
          <c:spPr>
            <a:ln w="28575" cap="rnd">
              <a:solidFill>
                <a:srgbClr val="307D7E"/>
              </a:solidFill>
              <a:round/>
            </a:ln>
            <a:effectLst/>
          </c:spPr>
          <c:marker>
            <c:symbol val="none"/>
          </c:marker>
          <c:cat>
            <c:strRef>
              <c:f>'Highest number of cycling trip '!$I$3:$I$15</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'Highest number of cycling trip '!$K$3:$K$15</c:f>
              <c:numCache>
                <c:formatCode>General</c:formatCode>
                <c:ptCount val="12"/>
                <c:pt idx="0">
                  <c:v>120413</c:v>
                </c:pt>
                <c:pt idx="1">
                  <c:v>176001</c:v>
                </c:pt>
                <c:pt idx="2">
                  <c:v>219137</c:v>
                </c:pt>
                <c:pt idx="3">
                  <c:v>283215</c:v>
                </c:pt>
                <c:pt idx="4">
                  <c:v>378554</c:v>
                </c:pt>
                <c:pt idx="5">
                  <c:v>409578</c:v>
                </c:pt>
                <c:pt idx="6">
                  <c:v>428423</c:v>
                </c:pt>
                <c:pt idx="7">
                  <c:v>437406</c:v>
                </c:pt>
                <c:pt idx="8">
                  <c:v>474373</c:v>
                </c:pt>
                <c:pt idx="9">
                  <c:v>399840</c:v>
                </c:pt>
                <c:pt idx="10">
                  <c:v>241980</c:v>
                </c:pt>
                <c:pt idx="11">
                  <c:v>139990</c:v>
                </c:pt>
              </c:numCache>
            </c:numRef>
          </c:val>
          <c:smooth val="0"/>
          <c:extLst>
            <c:ext xmlns:c16="http://schemas.microsoft.com/office/drawing/2014/chart" uri="{C3380CC4-5D6E-409C-BE32-E72D297353CC}">
              <c16:uniqueId val="{00000001-C599-4CF4-94A8-6029D72924E0}"/>
            </c:ext>
          </c:extLst>
        </c:ser>
        <c:dLbls>
          <c:showLegendKey val="0"/>
          <c:showVal val="0"/>
          <c:showCatName val="0"/>
          <c:showSerName val="0"/>
          <c:showPercent val="0"/>
          <c:showBubbleSize val="0"/>
        </c:dLbls>
        <c:smooth val="0"/>
        <c:axId val="510719160"/>
        <c:axId val="510711288"/>
      </c:lineChart>
      <c:catAx>
        <c:axId val="5107191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10711288"/>
        <c:crosses val="autoZero"/>
        <c:auto val="1"/>
        <c:lblAlgn val="ctr"/>
        <c:lblOffset val="100"/>
        <c:noMultiLvlLbl val="0"/>
      </c:catAx>
      <c:valAx>
        <c:axId val="51071128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Number</a:t>
                </a:r>
                <a:r>
                  <a:rPr lang="en-US" b="1" baseline="0"/>
                  <a:t> of cycling trips</a:t>
                </a:r>
                <a:endParaRPr lang="en-US" b="1"/>
              </a:p>
            </c:rich>
          </c:tx>
          <c:layout>
            <c:manualLayout>
              <c:xMode val="edge"/>
              <c:yMode val="edge"/>
              <c:x val="1.6666666666666666E-2"/>
              <c:y val="0.40031002190029608"/>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10719160"/>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Project.xlsx]Average ride length by month!PivotTable1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aseline="0"/>
              <a:t>Average ride length in hours per month  </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1"/>
          </a:solidFill>
          <a:ln w="28575" cap="rnd">
            <a:solidFill>
              <a:schemeClr val="accent1"/>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4"/>
        <c:spPr>
          <a:solidFill>
            <a:schemeClr val="accent1"/>
          </a:solidFill>
          <a:ln w="28575" cap="rnd">
            <a:solidFill>
              <a:srgbClr val="307D7E"/>
            </a:solidFill>
            <a:round/>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5"/>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6"/>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7"/>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8"/>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9"/>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8575" cap="rnd">
            <a:solidFill>
              <a:srgbClr val="7FC4C4"/>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1"/>
        <c:spPr>
          <a:solidFill>
            <a:schemeClr val="accent1"/>
          </a:solidFill>
          <a:ln w="28575" cap="rnd">
            <a:solidFill>
              <a:srgbClr val="307D7E"/>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'Average ride length by month'!$F$3:$F$4</c:f>
              <c:strCache>
                <c:ptCount val="1"/>
                <c:pt idx="0">
                  <c:v>casual</c:v>
                </c:pt>
              </c:strCache>
            </c:strRef>
          </c:tx>
          <c:spPr>
            <a:ln w="28575" cap="rnd">
              <a:solidFill>
                <a:srgbClr val="7FC4C4"/>
              </a:solidFill>
              <a:round/>
            </a:ln>
            <a:effectLst/>
          </c:spPr>
          <c:marker>
            <c:symbol val="none"/>
          </c:marker>
          <c:cat>
            <c:strRef>
              <c:f>'Average ride length by month'!$E$5:$E$17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'Average ride length by month'!$F$5:$F$17</c:f>
              <c:numCache>
                <c:formatCode>General</c:formatCode>
                <c:ptCount val="12"/>
                <c:pt idx="0">
                  <c:v>10.020645952575634</c:v>
                </c:pt>
                <c:pt idx="1">
                  <c:v>12.925344019676441</c:v>
                </c:pt>
                <c:pt idx="2">
                  <c:v>14.269654754694125</c:v>
                </c:pt>
                <c:pt idx="3">
                  <c:v>15.129170776117139</c:v>
                </c:pt>
                <c:pt idx="4">
                  <c:v>16.205645684620375</c:v>
                </c:pt>
                <c:pt idx="5">
                  <c:v>16.103692611125314</c:v>
                </c:pt>
                <c:pt idx="6">
                  <c:v>16.337755512647348</c:v>
                </c:pt>
                <c:pt idx="7">
                  <c:v>15.74602227400926</c:v>
                </c:pt>
                <c:pt idx="8">
                  <c:v>13.974449774022061</c:v>
                </c:pt>
                <c:pt idx="9">
                  <c:v>14.216944172380019</c:v>
                </c:pt>
                <c:pt idx="10">
                  <c:v>12.050375018804667</c:v>
                </c:pt>
                <c:pt idx="11">
                  <c:v>10.706794547681723</c:v>
                </c:pt>
              </c:numCache>
            </c:numRef>
          </c:val>
          <c:smooth val="0"/>
          <c:extLst>
            <c:ext xmlns:c16="http://schemas.microsoft.com/office/drawing/2014/chart" uri="{C3380CC4-5D6E-409C-BE32-E72D297353CC}">
              <c16:uniqueId val="{00000000-7FD1-4ED9-B7F7-D498AF9C94FE}"/>
            </c:ext>
          </c:extLst>
        </c:ser>
        <c:ser>
          <c:idx val="1"/>
          <c:order val="1"/>
          <c:tx>
            <c:strRef>
              <c:f>'Average ride length by month'!$G$3:$G$4</c:f>
              <c:strCache>
                <c:ptCount val="1"/>
                <c:pt idx="0">
                  <c:v>member</c:v>
                </c:pt>
              </c:strCache>
            </c:strRef>
          </c:tx>
          <c:spPr>
            <a:ln w="28575" cap="rnd">
              <a:solidFill>
                <a:srgbClr val="307D7E"/>
              </a:solidFill>
              <a:round/>
            </a:ln>
            <a:effectLst/>
          </c:spPr>
          <c:marker>
            <c:symbol val="none"/>
          </c:marker>
          <c:cat>
            <c:strRef>
              <c:f>'Average ride length by month'!$E$5:$E$17</c:f>
              <c:strCache>
                <c:ptCount val="12"/>
                <c:pt idx="0">
                  <c:v>January</c:v>
                </c:pt>
                <c:pt idx="1">
                  <c:v>February</c:v>
                </c:pt>
                <c:pt idx="2">
                  <c:v>March</c:v>
                </c:pt>
                <c:pt idx="3">
                  <c:v>April</c:v>
                </c:pt>
                <c:pt idx="4">
                  <c:v>May</c:v>
                </c:pt>
                <c:pt idx="5">
                  <c:v>June</c:v>
                </c:pt>
                <c:pt idx="6">
                  <c:v>July</c:v>
                </c:pt>
                <c:pt idx="7">
                  <c:v>August</c:v>
                </c:pt>
                <c:pt idx="8">
                  <c:v>September</c:v>
                </c:pt>
                <c:pt idx="9">
                  <c:v>October</c:v>
                </c:pt>
                <c:pt idx="10">
                  <c:v>November</c:v>
                </c:pt>
                <c:pt idx="11">
                  <c:v>December</c:v>
                </c:pt>
              </c:strCache>
            </c:strRef>
          </c:cat>
          <c:val>
            <c:numRef>
              <c:f>'Average ride length by month'!$G$5:$G$17</c:f>
              <c:numCache>
                <c:formatCode>General</c:formatCode>
                <c:ptCount val="12"/>
                <c:pt idx="0">
                  <c:v>9.048981422271682</c:v>
                </c:pt>
                <c:pt idx="1">
                  <c:v>10.105380083067709</c:v>
                </c:pt>
                <c:pt idx="2">
                  <c:v>10.042206473575892</c:v>
                </c:pt>
                <c:pt idx="3">
                  <c:v>10.564267429338136</c:v>
                </c:pt>
                <c:pt idx="4">
                  <c:v>11.562957992783064</c:v>
                </c:pt>
                <c:pt idx="5">
                  <c:v>11.92980335857883</c:v>
                </c:pt>
                <c:pt idx="6">
                  <c:v>11.854585304710531</c:v>
                </c:pt>
                <c:pt idx="7">
                  <c:v>11.591167016456106</c:v>
                </c:pt>
                <c:pt idx="8">
                  <c:v>10.778992480600708</c:v>
                </c:pt>
                <c:pt idx="9">
                  <c:v>10.513440376150459</c:v>
                </c:pt>
                <c:pt idx="10">
                  <c:v>9.5983015125216955</c:v>
                </c:pt>
                <c:pt idx="11">
                  <c:v>9.0794842488749197</c:v>
                </c:pt>
              </c:numCache>
            </c:numRef>
          </c:val>
          <c:smooth val="0"/>
          <c:extLst>
            <c:ext xmlns:c16="http://schemas.microsoft.com/office/drawing/2014/chart" uri="{C3380CC4-5D6E-409C-BE32-E72D297353CC}">
              <c16:uniqueId val="{00000001-7FD1-4ED9-B7F7-D498AF9C94FE}"/>
            </c:ext>
          </c:extLst>
        </c:ser>
        <c:dLbls>
          <c:showLegendKey val="0"/>
          <c:showVal val="0"/>
          <c:showCatName val="0"/>
          <c:showSerName val="0"/>
          <c:showPercent val="0"/>
          <c:showBubbleSize val="0"/>
        </c:dLbls>
        <c:smooth val="0"/>
        <c:axId val="533781408"/>
        <c:axId val="533780096"/>
      </c:lineChart>
      <c:catAx>
        <c:axId val="53378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33780096"/>
        <c:crosses val="autoZero"/>
        <c:auto val="1"/>
        <c:lblAlgn val="ctr"/>
        <c:lblOffset val="100"/>
        <c:noMultiLvlLbl val="0"/>
      </c:catAx>
      <c:valAx>
        <c:axId val="5337800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baseline="0"/>
                  <a:t>Average  rides in hours </a:t>
                </a:r>
                <a:endParaRPr lang="en-US" b="1"/>
              </a:p>
            </c:rich>
          </c:tx>
          <c:layout>
            <c:manualLayout>
              <c:xMode val="edge"/>
              <c:yMode val="edge"/>
              <c:x val="1.9566736547868623E-2"/>
              <c:y val="0.27254323209598802"/>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3781408"/>
        <c:crosses val="autoZero"/>
        <c:crossBetween val="between"/>
      </c:valAx>
      <c:spPr>
        <a:noFill/>
        <a:ln>
          <a:solidFill>
            <a:srgbClr val="307D7E"/>
          </a:solid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Project.xlsx]User Types by Weekday!PivotTable2</c:name>
    <c:fmtId val="3"/>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a:t>User</a:t>
            </a:r>
            <a:r>
              <a:rPr lang="en-US" b="1" baseline="0"/>
              <a:t> Types by days of the week</a:t>
            </a:r>
            <a:endParaRPr lang="en-US" b="1"/>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'User Types by Weekday'!$B$1:$B$2</c:f>
              <c:strCache>
                <c:ptCount val="1"/>
                <c:pt idx="0">
                  <c:v>casual</c:v>
                </c:pt>
              </c:strCache>
            </c:strRef>
          </c:tx>
          <c:spPr>
            <a:solidFill>
              <a:srgbClr val="7FC4C4"/>
            </a:solidFill>
            <a:ln>
              <a:noFill/>
            </a:ln>
            <a:effectLst/>
          </c:spPr>
          <c:invertIfNegative val="0"/>
          <c:cat>
            <c:strRef>
              <c:f>'User Types by Weekday'!$A$3:$A$10</c:f>
              <c:strCache>
                <c:ptCount val="7"/>
                <c:pt idx="0">
                  <c:v>Sunday</c:v>
                </c:pt>
                <c:pt idx="1">
                  <c:v>Monday</c:v>
                </c:pt>
                <c:pt idx="2">
                  <c:v>Tuesday</c:v>
                </c:pt>
                <c:pt idx="3">
                  <c:v>Wednesday</c:v>
                </c:pt>
                <c:pt idx="4">
                  <c:v>Thursday</c:v>
                </c:pt>
                <c:pt idx="5">
                  <c:v>Friday</c:v>
                </c:pt>
                <c:pt idx="6">
                  <c:v>Saturday</c:v>
                </c:pt>
              </c:strCache>
            </c:strRef>
          </c:cat>
          <c:val>
            <c:numRef>
              <c:f>'User Types by Weekday'!$B$3:$B$10</c:f>
              <c:numCache>
                <c:formatCode>General</c:formatCode>
                <c:ptCount val="7"/>
                <c:pt idx="0">
                  <c:v>369945</c:v>
                </c:pt>
                <c:pt idx="1">
                  <c:v>253597</c:v>
                </c:pt>
                <c:pt idx="2">
                  <c:v>232391</c:v>
                </c:pt>
                <c:pt idx="3">
                  <c:v>269354</c:v>
                </c:pt>
                <c:pt idx="4">
                  <c:v>265098</c:v>
                </c:pt>
                <c:pt idx="5">
                  <c:v>315864</c:v>
                </c:pt>
                <c:pt idx="6">
                  <c:v>445409</c:v>
                </c:pt>
              </c:numCache>
            </c:numRef>
          </c:val>
          <c:extLst>
            <c:ext xmlns:c16="http://schemas.microsoft.com/office/drawing/2014/chart" uri="{C3380CC4-5D6E-409C-BE32-E72D297353CC}">
              <c16:uniqueId val="{00000000-4F40-4B0B-AAD0-23FF1552D68E}"/>
            </c:ext>
          </c:extLst>
        </c:ser>
        <c:ser>
          <c:idx val="1"/>
          <c:order val="1"/>
          <c:tx>
            <c:strRef>
              <c:f>'User Types by Weekday'!$C$1:$C$2</c:f>
              <c:strCache>
                <c:ptCount val="1"/>
                <c:pt idx="0">
                  <c:v>member</c:v>
                </c:pt>
              </c:strCache>
            </c:strRef>
          </c:tx>
          <c:spPr>
            <a:solidFill>
              <a:srgbClr val="307D7E"/>
            </a:solidFill>
            <a:ln>
              <a:noFill/>
            </a:ln>
            <a:effectLst/>
          </c:spPr>
          <c:invertIfNegative val="0"/>
          <c:cat>
            <c:strRef>
              <c:f>'User Types by Weekday'!$A$3:$A$10</c:f>
              <c:strCache>
                <c:ptCount val="7"/>
                <c:pt idx="0">
                  <c:v>Sunday</c:v>
                </c:pt>
                <c:pt idx="1">
                  <c:v>Monday</c:v>
                </c:pt>
                <c:pt idx="2">
                  <c:v>Tuesday</c:v>
                </c:pt>
                <c:pt idx="3">
                  <c:v>Wednesday</c:v>
                </c:pt>
                <c:pt idx="4">
                  <c:v>Thursday</c:v>
                </c:pt>
                <c:pt idx="5">
                  <c:v>Friday</c:v>
                </c:pt>
                <c:pt idx="6">
                  <c:v>Saturday</c:v>
                </c:pt>
              </c:strCache>
            </c:strRef>
          </c:cat>
          <c:val>
            <c:numRef>
              <c:f>'User Types by Weekday'!$C$3:$C$10</c:f>
              <c:numCache>
                <c:formatCode>General</c:formatCode>
                <c:ptCount val="7"/>
                <c:pt idx="0">
                  <c:v>417256</c:v>
                </c:pt>
                <c:pt idx="1">
                  <c:v>534591</c:v>
                </c:pt>
                <c:pt idx="2">
                  <c:v>570686</c:v>
                </c:pt>
                <c:pt idx="3">
                  <c:v>610271</c:v>
                </c:pt>
                <c:pt idx="4">
                  <c:v>570594</c:v>
                </c:pt>
                <c:pt idx="5">
                  <c:v>525824</c:v>
                </c:pt>
                <c:pt idx="6">
                  <c:v>479688</c:v>
                </c:pt>
              </c:numCache>
            </c:numRef>
          </c:val>
          <c:extLst>
            <c:ext xmlns:c16="http://schemas.microsoft.com/office/drawing/2014/chart" uri="{C3380CC4-5D6E-409C-BE32-E72D297353CC}">
              <c16:uniqueId val="{00000001-4F40-4B0B-AAD0-23FF1552D68E}"/>
            </c:ext>
          </c:extLst>
        </c:ser>
        <c:dLbls>
          <c:showLegendKey val="0"/>
          <c:showVal val="0"/>
          <c:showCatName val="0"/>
          <c:showSerName val="0"/>
          <c:showPercent val="0"/>
          <c:showBubbleSize val="0"/>
        </c:dLbls>
        <c:gapWidth val="219"/>
        <c:overlap val="-27"/>
        <c:axId val="528011848"/>
        <c:axId val="528013160"/>
      </c:barChart>
      <c:catAx>
        <c:axId val="5280118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528013160"/>
        <c:crosses val="autoZero"/>
        <c:auto val="1"/>
        <c:lblAlgn val="ctr"/>
        <c:lblOffset val="100"/>
        <c:noMultiLvlLbl val="0"/>
      </c:catAx>
      <c:valAx>
        <c:axId val="52801316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Total</a:t>
                </a:r>
                <a:r>
                  <a:rPr lang="en-US" b="1" baseline="0"/>
                  <a:t> Number rides</a:t>
                </a:r>
                <a:endParaRPr lang="en-US" b="1"/>
              </a:p>
            </c:rich>
          </c:tx>
          <c:layout>
            <c:manualLayout>
              <c:xMode val="edge"/>
              <c:yMode val="edge"/>
              <c:x val="1.9444444444444445E-2"/>
              <c:y val="0.27749485168881005"/>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0118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[Cyclistic Bikeshare Project.xlsx]Average ride length per week !PivotTable4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a:t>
            </a:r>
            <a:r>
              <a:rPr lang="en-US" baseline="0"/>
              <a:t> ride length  per weekday</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7FC4C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307D7E"/>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'Average ride length per week '!$B$2:$B$3</c:f>
              <c:strCache>
                <c:ptCount val="1"/>
                <c:pt idx="0">
                  <c:v>casual</c:v>
                </c:pt>
              </c:strCache>
            </c:strRef>
          </c:tx>
          <c:spPr>
            <a:solidFill>
              <a:srgbClr val="7FC4C4"/>
            </a:solidFill>
            <a:ln>
              <a:noFill/>
            </a:ln>
            <a:effectLst/>
          </c:spPr>
          <c:invertIfNegative val="0"/>
          <c:cat>
            <c:strRef>
              <c:f>'Average ride length per week '!$A$4:$A$11</c:f>
              <c:strCache>
                <c:ptCount val="7"/>
                <c:pt idx="0">
                  <c:v>Sunday</c:v>
                </c:pt>
                <c:pt idx="1">
                  <c:v>Monday</c:v>
                </c:pt>
                <c:pt idx="2">
                  <c:v>Tuesday</c:v>
                </c:pt>
                <c:pt idx="3">
                  <c:v>Wednesday</c:v>
                </c:pt>
                <c:pt idx="4">
                  <c:v>Thursday</c:v>
                </c:pt>
                <c:pt idx="5">
                  <c:v>Friday</c:v>
                </c:pt>
                <c:pt idx="6">
                  <c:v>Saturday</c:v>
                </c:pt>
              </c:strCache>
            </c:strRef>
          </c:cat>
          <c:val>
            <c:numRef>
              <c:f>'Average ride length per week '!$B$4:$B$11</c:f>
              <c:numCache>
                <c:formatCode>General</c:formatCode>
                <c:ptCount val="7"/>
                <c:pt idx="0">
                  <c:v>16.763672978415709</c:v>
                </c:pt>
                <c:pt idx="1">
                  <c:v>14.486098021664294</c:v>
                </c:pt>
                <c:pt idx="2">
                  <c:v>13.317409021864014</c:v>
                </c:pt>
                <c:pt idx="3">
                  <c:v>13.577143833022713</c:v>
                </c:pt>
                <c:pt idx="4">
                  <c:v>13.542516352443247</c:v>
                </c:pt>
                <c:pt idx="5">
                  <c:v>14.741395030772738</c:v>
                </c:pt>
                <c:pt idx="6">
                  <c:v>16.73031079300149</c:v>
                </c:pt>
              </c:numCache>
            </c:numRef>
          </c:val>
          <c:extLst>
            <c:ext xmlns:c16="http://schemas.microsoft.com/office/drawing/2014/chart" uri="{C3380CC4-5D6E-409C-BE32-E72D297353CC}">
              <c16:uniqueId val="{00000000-C576-47C0-B781-BA65D6C26FE0}"/>
            </c:ext>
          </c:extLst>
        </c:ser>
        <c:ser>
          <c:idx val="1"/>
          <c:order val="1"/>
          <c:tx>
            <c:strRef>
              <c:f>'Average ride length per week '!$C$2:$C$3</c:f>
              <c:strCache>
                <c:ptCount val="1"/>
                <c:pt idx="0">
                  <c:v>member</c:v>
                </c:pt>
              </c:strCache>
            </c:strRef>
          </c:tx>
          <c:spPr>
            <a:solidFill>
              <a:srgbClr val="307D7E"/>
            </a:solidFill>
            <a:ln>
              <a:noFill/>
            </a:ln>
            <a:effectLst/>
          </c:spPr>
          <c:invertIfNegative val="0"/>
          <c:cat>
            <c:strRef>
              <c:f>'Average ride length per week '!$A$4:$A$11</c:f>
              <c:strCache>
                <c:ptCount val="7"/>
                <c:pt idx="0">
                  <c:v>Sunday</c:v>
                </c:pt>
                <c:pt idx="1">
                  <c:v>Monday</c:v>
                </c:pt>
                <c:pt idx="2">
                  <c:v>Tuesday</c:v>
                </c:pt>
                <c:pt idx="3">
                  <c:v>Wednesday</c:v>
                </c:pt>
                <c:pt idx="4">
                  <c:v>Thursday</c:v>
                </c:pt>
                <c:pt idx="5">
                  <c:v>Friday</c:v>
                </c:pt>
                <c:pt idx="6">
                  <c:v>Saturday</c:v>
                </c:pt>
              </c:strCache>
            </c:strRef>
          </c:cat>
          <c:val>
            <c:numRef>
              <c:f>'Average ride length per week '!$C$4:$C$11</c:f>
              <c:numCache>
                <c:formatCode>General</c:formatCode>
                <c:ptCount val="7"/>
                <c:pt idx="0">
                  <c:v>11.922433709760915</c:v>
                </c:pt>
                <c:pt idx="1">
                  <c:v>10.437126700599149</c:v>
                </c:pt>
                <c:pt idx="2">
                  <c:v>10.479431771587178</c:v>
                </c:pt>
                <c:pt idx="3">
                  <c:v>10.670874087085901</c:v>
                </c:pt>
                <c:pt idx="4">
                  <c:v>10.526617875407032</c:v>
                </c:pt>
                <c:pt idx="5">
                  <c:v>10.641433255233691</c:v>
                </c:pt>
                <c:pt idx="6">
                  <c:v>11.95509581227798</c:v>
                </c:pt>
              </c:numCache>
            </c:numRef>
          </c:val>
          <c:extLst>
            <c:ext xmlns:c16="http://schemas.microsoft.com/office/drawing/2014/chart" uri="{C3380CC4-5D6E-409C-BE32-E72D297353CC}">
              <c16:uniqueId val="{00000001-C576-47C0-B781-BA65D6C26FE0}"/>
            </c:ext>
          </c:extLst>
        </c:ser>
        <c:dLbls>
          <c:showLegendKey val="0"/>
          <c:showVal val="0"/>
          <c:showCatName val="0"/>
          <c:showSerName val="0"/>
          <c:showPercent val="0"/>
          <c:showBubbleSize val="0"/>
        </c:dLbls>
        <c:gapWidth val="219"/>
        <c:overlap val="-27"/>
        <c:axId val="528020376"/>
        <c:axId val="528016112"/>
      </c:barChart>
      <c:catAx>
        <c:axId val="528020376"/>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Days</a:t>
                </a:r>
                <a:r>
                  <a:rPr lang="en-US" b="1" baseline="0"/>
                  <a:t> of the week</a:t>
                </a:r>
                <a:endParaRPr lang="en-US" b="1"/>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016112"/>
        <c:crosses val="autoZero"/>
        <c:auto val="1"/>
        <c:lblAlgn val="ctr"/>
        <c:lblOffset val="100"/>
        <c:noMultiLvlLbl val="0"/>
      </c:catAx>
      <c:valAx>
        <c:axId val="52801611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Average</a:t>
                </a:r>
                <a:r>
                  <a:rPr lang="en-US" b="1" baseline="0"/>
                  <a:t> ride length</a:t>
                </a:r>
                <a:endParaRPr lang="en-US" b="1"/>
              </a:p>
            </c:rich>
          </c:tx>
          <c:layout>
            <c:manualLayout>
              <c:xMode val="edge"/>
              <c:yMode val="edge"/>
              <c:x val="2.2222222222222223E-2"/>
              <c:y val="0.28086814799154824"/>
            </c:manualLayout>
          </c:layout>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80203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29C0E-20C5-3CD4-F876-4F0731A594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1CE23E-42AB-34CC-1CB1-8EEEFAC8A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7B3B8-4C93-F458-201A-6F657960F0DC}"/>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AECC1371-9828-E006-A769-2E05F545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BB8DE-D438-3116-8E84-460E8784C11C}"/>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3801990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64DA-7EFE-AD01-E193-0530ADCF86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4EB4AAA-50AF-2ABF-1A55-D83A2BD2EC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8EF58C-A5FB-EE60-0F05-FBFEA4018831}"/>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3DF69B3C-E11E-3CEE-57B9-C3E9CC8EB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91626-04FD-44D8-6F7F-5A0511F85853}"/>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24348105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B86351-703D-D28F-A9A5-14BB9E6E3D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52FE8A-3562-D0C8-3097-02C7EB160E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D5BB55-F414-80D1-7BD8-2B50DEEA392B}"/>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89988AD2-7D0E-8DDE-8A13-0A15BD2173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5E37FF-11FB-9D61-F2BC-E768BED3FD37}"/>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1630541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2E13B-F0C4-4D68-13CC-D28008EF097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D51BB2-B8B6-7CE7-3C75-C140E97569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465166-DEFB-81E1-4BF9-FB9EB6873933}"/>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F3A67D3D-A2E9-E31F-E620-BB4E740CA8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A26508-3262-B5B0-3EF0-17584C0AB948}"/>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2075935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E2DE9-C899-0895-945F-9480EC7421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DB2FE2-A0F4-8D68-FE87-144B4C5689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ABACD4-8B75-A67B-614D-BF885666B4F8}"/>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D0C1A88B-ABE9-35E7-02A3-2209CE5B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72143-3DD7-0E97-DE2C-BEF281731089}"/>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1016733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3E8BC-566E-C439-6A0A-16E361106D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D98447-6614-EA53-010A-9459283ECD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1DE095E-E56A-8720-5690-873928A9D4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29840E-466A-D260-6B4A-729FD5AC8AA2}"/>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6" name="Footer Placeholder 5">
            <a:extLst>
              <a:ext uri="{FF2B5EF4-FFF2-40B4-BE49-F238E27FC236}">
                <a16:creationId xmlns:a16="http://schemas.microsoft.com/office/drawing/2014/main" id="{BED300D5-B914-BC31-B880-520EF20EA6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D90A13-E094-4341-601A-AA68DB048A32}"/>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1646654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64E84-80BA-D220-32AD-F4A825DF54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1AAF72-153E-C429-153E-4C5EB7EB8A7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186D9E9-EDD5-F748-ECD7-9BF5D762C0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2100B7-1461-B348-48CC-D86C024AC5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2972A5-4118-8E64-ADB4-980540FAF4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DEED5F-79E5-FBB5-7E5C-09502E58BBFA}"/>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8" name="Footer Placeholder 7">
            <a:extLst>
              <a:ext uri="{FF2B5EF4-FFF2-40B4-BE49-F238E27FC236}">
                <a16:creationId xmlns:a16="http://schemas.microsoft.com/office/drawing/2014/main" id="{478281AB-7B5E-D45E-0A28-9DD4594D95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E448F17-5137-813C-9118-DB17CA942648}"/>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819959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2611C-8800-A43F-E5CF-EFD7D3959C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8BAAA4-BA8A-8BCF-2DF3-6C78461EBB20}"/>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4" name="Footer Placeholder 3">
            <a:extLst>
              <a:ext uri="{FF2B5EF4-FFF2-40B4-BE49-F238E27FC236}">
                <a16:creationId xmlns:a16="http://schemas.microsoft.com/office/drawing/2014/main" id="{04A3C6F2-D5EA-7EB6-66E5-F50DE73EE03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2D3912C-06B0-6B56-5AFC-9306E7886EE5}"/>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907606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2A008A-EAEB-5B24-AFDA-1C95FB387388}"/>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3" name="Footer Placeholder 2">
            <a:extLst>
              <a:ext uri="{FF2B5EF4-FFF2-40B4-BE49-F238E27FC236}">
                <a16:creationId xmlns:a16="http://schemas.microsoft.com/office/drawing/2014/main" id="{4D614F6B-FC41-9081-42CB-33FF0052443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5E42C-E735-21E3-B089-ACD7134C9F20}"/>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13205336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DC1D5-BFB5-B599-1223-E64DD6669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313DE30-6E9F-4FB9-DBA5-AE9FD58CB0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FBD4B0-EA5E-75DF-4501-138C5B59F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C33BB7B-2A07-BFD2-CBF3-AE65E5F58A67}"/>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6" name="Footer Placeholder 5">
            <a:extLst>
              <a:ext uri="{FF2B5EF4-FFF2-40B4-BE49-F238E27FC236}">
                <a16:creationId xmlns:a16="http://schemas.microsoft.com/office/drawing/2014/main" id="{6BE0218D-9887-D7A2-208A-B1686C3E91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4EF7BC-ED9E-5239-BAE7-D30564943C83}"/>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2781662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50722-7612-ADA9-064D-DFC6038736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76DDEB-736C-F645-F797-A6D67531D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C7A03E-A016-937B-0E9B-1E24A7DA32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9A4EC78-8F0B-4198-924E-7E6A9C4AD480}"/>
              </a:ext>
            </a:extLst>
          </p:cNvPr>
          <p:cNvSpPr>
            <a:spLocks noGrp="1"/>
          </p:cNvSpPr>
          <p:nvPr>
            <p:ph type="dt" sz="half" idx="10"/>
          </p:nvPr>
        </p:nvSpPr>
        <p:spPr/>
        <p:txBody>
          <a:bodyPr/>
          <a:lstStyle/>
          <a:p>
            <a:fld id="{D140BD4D-A301-47D4-8A79-7E081AAFFFCF}" type="datetimeFigureOut">
              <a:rPr lang="en-US" smtClean="0"/>
              <a:t>5/26/2025</a:t>
            </a:fld>
            <a:endParaRPr lang="en-US"/>
          </a:p>
        </p:txBody>
      </p:sp>
      <p:sp>
        <p:nvSpPr>
          <p:cNvPr id="6" name="Footer Placeholder 5">
            <a:extLst>
              <a:ext uri="{FF2B5EF4-FFF2-40B4-BE49-F238E27FC236}">
                <a16:creationId xmlns:a16="http://schemas.microsoft.com/office/drawing/2014/main" id="{0DDDA3DC-7821-306F-5FBF-4BC54ABFD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6DF22F-8A53-8405-73F6-AE69FBF9AC6A}"/>
              </a:ext>
            </a:extLst>
          </p:cNvPr>
          <p:cNvSpPr>
            <a:spLocks noGrp="1"/>
          </p:cNvSpPr>
          <p:nvPr>
            <p:ph type="sldNum" sz="quarter" idx="12"/>
          </p:nvPr>
        </p:nvSpPr>
        <p:spPr/>
        <p:txBody>
          <a:bodyPr/>
          <a:lstStyle/>
          <a:p>
            <a:fld id="{EE6E80AE-7C25-4899-8B34-0E576E8B651A}" type="slidenum">
              <a:rPr lang="en-US" smtClean="0"/>
              <a:t>‹#›</a:t>
            </a:fld>
            <a:endParaRPr lang="en-US"/>
          </a:p>
        </p:txBody>
      </p:sp>
    </p:spTree>
    <p:extLst>
      <p:ext uri="{BB962C8B-B14F-4D97-AF65-F5344CB8AC3E}">
        <p14:creationId xmlns:p14="http://schemas.microsoft.com/office/powerpoint/2010/main" val="2307709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B45B9-2244-6C34-1922-C970DBA7DC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D92113-B39C-BD78-644B-717F47B4FA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51D02-3F43-8F66-797D-29928C602E3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40BD4D-A301-47D4-8A79-7E081AAFFFCF}" type="datetimeFigureOut">
              <a:rPr lang="en-US" smtClean="0"/>
              <a:t>5/26/2025</a:t>
            </a:fld>
            <a:endParaRPr lang="en-US"/>
          </a:p>
        </p:txBody>
      </p:sp>
      <p:sp>
        <p:nvSpPr>
          <p:cNvPr id="5" name="Footer Placeholder 4">
            <a:extLst>
              <a:ext uri="{FF2B5EF4-FFF2-40B4-BE49-F238E27FC236}">
                <a16:creationId xmlns:a16="http://schemas.microsoft.com/office/drawing/2014/main" id="{841FF86E-3EBF-BD59-C0B0-FBE08C9177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CC548A5-75EE-DF2D-35CE-97D630909A7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6E80AE-7C25-4899-8B34-0E576E8B651A}" type="slidenum">
              <a:rPr lang="en-US" smtClean="0"/>
              <a:t>‹#›</a:t>
            </a:fld>
            <a:endParaRPr lang="en-US"/>
          </a:p>
        </p:txBody>
      </p:sp>
    </p:spTree>
    <p:extLst>
      <p:ext uri="{BB962C8B-B14F-4D97-AF65-F5344CB8AC3E}">
        <p14:creationId xmlns:p14="http://schemas.microsoft.com/office/powerpoint/2010/main" val="31519253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ivvy-tripdata.s3.amazonaws.com/index.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1D400-BED2-F389-5C5F-6D87B9D89A5B}"/>
              </a:ext>
            </a:extLst>
          </p:cNvPr>
          <p:cNvSpPr>
            <a:spLocks noGrp="1"/>
          </p:cNvSpPr>
          <p:nvPr>
            <p:ph type="ctrTitle"/>
          </p:nvPr>
        </p:nvSpPr>
        <p:spPr>
          <a:xfrm>
            <a:off x="1179444" y="834888"/>
            <a:ext cx="8203096" cy="2767150"/>
          </a:xfrm>
        </p:spPr>
        <p:txBody>
          <a:bodyPr>
            <a:noAutofit/>
          </a:bodyPr>
          <a:lstStyle/>
          <a:p>
            <a:br>
              <a:rPr lang="en-US" sz="5400" b="1" dirty="0">
                <a:effectLst/>
                <a:latin typeface="Arial" panose="020B0604020202020204" pitchFamily="34" charset="0"/>
                <a:ea typeface="Times New Roman" panose="02020603050405020304" pitchFamily="18" charset="0"/>
              </a:rPr>
            </a:br>
            <a:br>
              <a:rPr lang="en-US" sz="5400" b="1" dirty="0">
                <a:effectLst/>
                <a:latin typeface="Arial" panose="020B0604020202020204" pitchFamily="34" charset="0"/>
                <a:ea typeface="Times New Roman" panose="02020603050405020304" pitchFamily="18" charset="0"/>
              </a:rPr>
            </a:br>
            <a:br>
              <a:rPr lang="en-US" sz="5400" b="1" dirty="0">
                <a:effectLst/>
                <a:latin typeface="Arial" panose="020B0604020202020204" pitchFamily="34" charset="0"/>
                <a:ea typeface="Times New Roman" panose="02020603050405020304" pitchFamily="18" charset="0"/>
              </a:rPr>
            </a:br>
            <a:br>
              <a:rPr lang="en-US" sz="5400" b="1" dirty="0">
                <a:effectLst/>
                <a:latin typeface="Arial" panose="020B0604020202020204" pitchFamily="34" charset="0"/>
                <a:ea typeface="Times New Roman" panose="02020603050405020304" pitchFamily="18" charset="0"/>
              </a:rPr>
            </a:br>
            <a:r>
              <a:rPr lang="en-US" sz="5400" b="1" dirty="0">
                <a:effectLst/>
                <a:latin typeface="Arial" panose="020B0604020202020204" pitchFamily="34" charset="0"/>
                <a:ea typeface="Times New Roman" panose="02020603050405020304" pitchFamily="18" charset="0"/>
              </a:rPr>
              <a:t>Divvy Bikeshare Analysis: Member and Casual Rider Behaviour</a:t>
            </a:r>
            <a:endParaRPr lang="en-US" sz="5400" dirty="0"/>
          </a:p>
        </p:txBody>
      </p:sp>
      <p:sp>
        <p:nvSpPr>
          <p:cNvPr id="3" name="Subtitle 2">
            <a:extLst>
              <a:ext uri="{FF2B5EF4-FFF2-40B4-BE49-F238E27FC236}">
                <a16:creationId xmlns:a16="http://schemas.microsoft.com/office/drawing/2014/main" id="{796D029F-9802-6800-9C27-AF4A95692381}"/>
              </a:ext>
            </a:extLst>
          </p:cNvPr>
          <p:cNvSpPr>
            <a:spLocks noGrp="1"/>
          </p:cNvSpPr>
          <p:nvPr>
            <p:ph type="subTitle" idx="1"/>
          </p:nvPr>
        </p:nvSpPr>
        <p:spPr>
          <a:xfrm>
            <a:off x="1524000" y="3602038"/>
            <a:ext cx="7699513" cy="1655762"/>
          </a:xfrm>
        </p:spPr>
        <p:txBody>
          <a:bodyPr>
            <a:noAutofit/>
          </a:bodyPr>
          <a:lstStyle/>
          <a:p>
            <a:pPr lvl="2">
              <a:lnSpc>
                <a:spcPct val="110000"/>
              </a:lnSpc>
              <a:spcBef>
                <a:spcPts val="0"/>
              </a:spcBef>
            </a:pPr>
            <a:r>
              <a:rPr lang="en-US" sz="4000" dirty="0"/>
              <a:t>Author:</a:t>
            </a:r>
          </a:p>
          <a:p>
            <a:pPr lvl="2">
              <a:lnSpc>
                <a:spcPct val="110000"/>
              </a:lnSpc>
              <a:spcBef>
                <a:spcPts val="0"/>
              </a:spcBef>
            </a:pPr>
            <a:r>
              <a:rPr lang="en-US" sz="1400" dirty="0"/>
              <a:t>Abiola Adeniyi Adeyemo</a:t>
            </a:r>
          </a:p>
          <a:p>
            <a:pPr lvl="2">
              <a:lnSpc>
                <a:spcPct val="110000"/>
              </a:lnSpc>
              <a:spcBef>
                <a:spcPts val="0"/>
              </a:spcBef>
            </a:pPr>
            <a:r>
              <a:rPr lang="en-US" sz="1400" dirty="0"/>
              <a:t>May,2025.</a:t>
            </a:r>
          </a:p>
        </p:txBody>
      </p:sp>
      <p:pic>
        <p:nvPicPr>
          <p:cNvPr id="5" name="Picture 4">
            <a:extLst>
              <a:ext uri="{FF2B5EF4-FFF2-40B4-BE49-F238E27FC236}">
                <a16:creationId xmlns:a16="http://schemas.microsoft.com/office/drawing/2014/main" id="{50854D50-1D6A-3757-D435-76CEDC5290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23513" y="954156"/>
            <a:ext cx="2425149" cy="2474843"/>
          </a:xfrm>
          <a:prstGeom prst="rect">
            <a:avLst/>
          </a:prstGeom>
        </p:spPr>
      </p:pic>
    </p:spTree>
    <p:extLst>
      <p:ext uri="{BB962C8B-B14F-4D97-AF65-F5344CB8AC3E}">
        <p14:creationId xmlns:p14="http://schemas.microsoft.com/office/powerpoint/2010/main" val="248668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982EB-60A9-E4B4-2D8C-474492E9B03A}"/>
              </a:ext>
            </a:extLst>
          </p:cNvPr>
          <p:cNvSpPr>
            <a:spLocks noGrp="1"/>
          </p:cNvSpPr>
          <p:nvPr>
            <p:ph type="title"/>
          </p:nvPr>
        </p:nvSpPr>
        <p:spPr/>
        <p:txBody>
          <a:bodyPr/>
          <a:lstStyle/>
          <a:p>
            <a:r>
              <a:rPr lang="en-US" b="1" dirty="0"/>
              <a:t>Which month have the highest length of cycling trips?</a:t>
            </a:r>
          </a:p>
        </p:txBody>
      </p:sp>
      <p:graphicFrame>
        <p:nvGraphicFramePr>
          <p:cNvPr id="4" name="Content Placeholder 3">
            <a:extLst>
              <a:ext uri="{FF2B5EF4-FFF2-40B4-BE49-F238E27FC236}">
                <a16:creationId xmlns:a16="http://schemas.microsoft.com/office/drawing/2014/main" id="{282D4364-B6D8-4253-5BAF-535FF6552250}"/>
              </a:ext>
            </a:extLst>
          </p:cNvPr>
          <p:cNvGraphicFramePr>
            <a:graphicFrameLocks noGrp="1"/>
          </p:cNvGraphicFramePr>
          <p:nvPr>
            <p:ph idx="1"/>
            <p:extLst>
              <p:ext uri="{D42A27DB-BD31-4B8C-83A1-F6EECF244321}">
                <p14:modId xmlns:p14="http://schemas.microsoft.com/office/powerpoint/2010/main" val="367027205"/>
              </p:ext>
            </p:extLst>
          </p:nvPr>
        </p:nvGraphicFramePr>
        <p:xfrm>
          <a:off x="379827" y="1533378"/>
          <a:ext cx="5950633" cy="495949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AF24540-9EFF-65AC-38EF-24FD7ADED30F}"/>
              </a:ext>
            </a:extLst>
          </p:cNvPr>
          <p:cNvSpPr txBox="1"/>
          <p:nvPr/>
        </p:nvSpPr>
        <p:spPr>
          <a:xfrm>
            <a:off x="6330461" y="1176198"/>
            <a:ext cx="5359791" cy="5262979"/>
          </a:xfrm>
          <a:prstGeom prst="rect">
            <a:avLst/>
          </a:prstGeom>
          <a:noFill/>
        </p:spPr>
        <p:txBody>
          <a:bodyPr wrap="square">
            <a:spAutoFit/>
          </a:bodyPr>
          <a:lstStyle/>
          <a:p>
            <a:pPr algn="just"/>
            <a:r>
              <a:rPr lang="en-US" dirty="0"/>
              <a:t> </a:t>
            </a:r>
            <a:r>
              <a:rPr lang="en-US" sz="2400" dirty="0"/>
              <a:t>Casual Riders: Strong seasonal pattern, peaking in summer (July-August) with significantly lower usage in winter, suggesting recreational use.</a:t>
            </a:r>
          </a:p>
          <a:p>
            <a:pPr algn="just"/>
            <a:r>
              <a:rPr lang="en-US" sz="2400" dirty="0"/>
              <a:t>Member Riders: Also peaks in summer, but maintains substantial usage year-round, indicating commuting-focused behavior.</a:t>
            </a:r>
          </a:p>
          <a:p>
            <a:pPr algn="just"/>
            <a:r>
              <a:rPr lang="en-US" sz="2400" dirty="0"/>
              <a:t> Overall Peak: Combined ridership peaks in July-August, driven by surge in casual riders. The usage patterns highlight differences between casual and member riders, with casual riders dominating summer peaks.</a:t>
            </a:r>
          </a:p>
        </p:txBody>
      </p:sp>
    </p:spTree>
    <p:extLst>
      <p:ext uri="{BB962C8B-B14F-4D97-AF65-F5344CB8AC3E}">
        <p14:creationId xmlns:p14="http://schemas.microsoft.com/office/powerpoint/2010/main" val="2738715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9E462-6817-580E-BD9F-06E26F2B622A}"/>
              </a:ext>
            </a:extLst>
          </p:cNvPr>
          <p:cNvSpPr>
            <a:spLocks noGrp="1"/>
          </p:cNvSpPr>
          <p:nvPr>
            <p:ph type="title"/>
          </p:nvPr>
        </p:nvSpPr>
        <p:spPr>
          <a:xfrm>
            <a:off x="838200" y="365125"/>
            <a:ext cx="8784102" cy="844697"/>
          </a:xfrm>
        </p:spPr>
        <p:txBody>
          <a:bodyPr>
            <a:normAutofit fontScale="90000"/>
          </a:bodyPr>
          <a:lstStyle/>
          <a:p>
            <a:r>
              <a:rPr lang="en-US" b="1" dirty="0"/>
              <a:t>What are the most cycling popular days?</a:t>
            </a:r>
            <a:br>
              <a:rPr lang="en-US" b="1" dirty="0"/>
            </a:br>
            <a:endParaRPr lang="en-US" b="1" dirty="0"/>
          </a:p>
        </p:txBody>
      </p:sp>
      <p:graphicFrame>
        <p:nvGraphicFramePr>
          <p:cNvPr id="4" name="Content Placeholder 3">
            <a:extLst>
              <a:ext uri="{FF2B5EF4-FFF2-40B4-BE49-F238E27FC236}">
                <a16:creationId xmlns:a16="http://schemas.microsoft.com/office/drawing/2014/main" id="{CC86659A-F55A-4830-21E8-B504E1AA345C}"/>
              </a:ext>
            </a:extLst>
          </p:cNvPr>
          <p:cNvGraphicFramePr>
            <a:graphicFrameLocks noGrp="1"/>
          </p:cNvGraphicFramePr>
          <p:nvPr>
            <p:ph idx="1"/>
            <p:extLst>
              <p:ext uri="{D42A27DB-BD31-4B8C-83A1-F6EECF244321}">
                <p14:modId xmlns:p14="http://schemas.microsoft.com/office/powerpoint/2010/main" val="3881321155"/>
              </p:ext>
            </p:extLst>
          </p:nvPr>
        </p:nvGraphicFramePr>
        <p:xfrm>
          <a:off x="838200" y="1825625"/>
          <a:ext cx="5028028" cy="4351338"/>
        </p:xfrm>
        <a:graphic>
          <a:graphicData uri="http://schemas.openxmlformats.org/drawingml/2006/chart">
            <c:chart xmlns:c="http://schemas.openxmlformats.org/drawingml/2006/chart" xmlns:r="http://schemas.openxmlformats.org/officeDocument/2006/relationships" r:id="rId2"/>
          </a:graphicData>
        </a:graphic>
      </p:graphicFrame>
      <p:sp>
        <p:nvSpPr>
          <p:cNvPr id="7" name="Rectangle 3">
            <a:extLst>
              <a:ext uri="{FF2B5EF4-FFF2-40B4-BE49-F238E27FC236}">
                <a16:creationId xmlns:a16="http://schemas.microsoft.com/office/drawing/2014/main" id="{0AC5368A-6D22-116F-BB56-E74D5035F8E7}"/>
              </a:ext>
            </a:extLst>
          </p:cNvPr>
          <p:cNvSpPr>
            <a:spLocks noChangeArrowheads="1"/>
          </p:cNvSpPr>
          <p:nvPr/>
        </p:nvSpPr>
        <p:spPr bwMode="auto">
          <a:xfrm>
            <a:off x="7033846" y="935939"/>
            <a:ext cx="4121838"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Members:</a:t>
            </a:r>
            <a:r>
              <a:rPr kumimoji="0" lang="en-US" altLang="en-US" sz="2000" b="0" i="0" u="none" strike="noStrike" cap="none" normalizeH="0" baseline="0" dirty="0">
                <a:ln>
                  <a:noFill/>
                </a:ln>
                <a:solidFill>
                  <a:schemeClr val="tx1"/>
                </a:solidFill>
                <a:effectLst/>
                <a:latin typeface="Arial" panose="020B0604020202020204" pitchFamily="34" charset="0"/>
              </a:rPr>
              <a:t> Their ridership is relatively high and consistent on weekdays (e.g., Monday: 369,945; Tuesday: 370,810; Wednesday: 370,910).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Casual Riders:</a:t>
            </a:r>
            <a:r>
              <a:rPr kumimoji="0" lang="en-US" altLang="en-US" sz="2000" b="0" i="0" u="none" strike="noStrike" cap="none" normalizeH="0" baseline="0" dirty="0">
                <a:ln>
                  <a:noFill/>
                </a:ln>
                <a:solidFill>
                  <a:schemeClr val="tx1"/>
                </a:solidFill>
                <a:effectLst/>
                <a:latin typeface="Arial" panose="020B0604020202020204" pitchFamily="34" charset="0"/>
              </a:rPr>
              <a:t> While they use bikes during weekdays, their total rides on </a:t>
            </a:r>
            <a:r>
              <a:rPr kumimoji="0" lang="en-US" altLang="en-US" sz="2000" b="1" i="0" u="none" strike="noStrike" cap="none" normalizeH="0" baseline="0" dirty="0">
                <a:ln>
                  <a:noFill/>
                </a:ln>
                <a:solidFill>
                  <a:schemeClr val="tx1"/>
                </a:solidFill>
                <a:effectLst/>
                <a:latin typeface="Arial" panose="020B0604020202020204" pitchFamily="34" charset="0"/>
              </a:rPr>
              <a:t>Saturday (454,409) and Sunday (369,945)</a:t>
            </a:r>
            <a:r>
              <a:rPr kumimoji="0" lang="en-US" altLang="en-US" sz="2000" b="0" i="0" u="none" strike="noStrike" cap="none" normalizeH="0" baseline="0" dirty="0">
                <a:ln>
                  <a:noFill/>
                </a:ln>
                <a:solidFill>
                  <a:schemeClr val="tx1"/>
                </a:solidFill>
                <a:effectLst/>
                <a:latin typeface="Arial" panose="020B0604020202020204" pitchFamily="34" charset="0"/>
              </a:rPr>
              <a:t> are higher than most weekdays. </a:t>
            </a:r>
          </a:p>
        </p:txBody>
      </p:sp>
      <p:sp>
        <p:nvSpPr>
          <p:cNvPr id="9" name="TextBox 8">
            <a:extLst>
              <a:ext uri="{FF2B5EF4-FFF2-40B4-BE49-F238E27FC236}">
                <a16:creationId xmlns:a16="http://schemas.microsoft.com/office/drawing/2014/main" id="{07E57DAE-D62F-350E-9099-1937AE7ABF6E}"/>
              </a:ext>
            </a:extLst>
          </p:cNvPr>
          <p:cNvSpPr txBox="1"/>
          <p:nvPr/>
        </p:nvSpPr>
        <p:spPr>
          <a:xfrm>
            <a:off x="7193280" y="4201775"/>
            <a:ext cx="3962403" cy="1477328"/>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This reinforces the idea that members use the service for routine travel, whereas casual riders are more likely using it for leisure activities during non-workdays. </a:t>
            </a:r>
          </a:p>
        </p:txBody>
      </p:sp>
    </p:spTree>
    <p:extLst>
      <p:ext uri="{BB962C8B-B14F-4D97-AF65-F5344CB8AC3E}">
        <p14:creationId xmlns:p14="http://schemas.microsoft.com/office/powerpoint/2010/main" val="3061858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F5344-F386-14B3-9696-FC1E53FC73BC}"/>
              </a:ext>
            </a:extLst>
          </p:cNvPr>
          <p:cNvSpPr>
            <a:spLocks noGrp="1"/>
          </p:cNvSpPr>
          <p:nvPr>
            <p:ph type="title"/>
          </p:nvPr>
        </p:nvSpPr>
        <p:spPr/>
        <p:txBody>
          <a:bodyPr/>
          <a:lstStyle/>
          <a:p>
            <a:r>
              <a:rPr lang="en-US" b="1" dirty="0"/>
              <a:t>What are the most longest Average Length ride?</a:t>
            </a:r>
          </a:p>
        </p:txBody>
      </p:sp>
      <p:graphicFrame>
        <p:nvGraphicFramePr>
          <p:cNvPr id="4" name="Content Placeholder 3">
            <a:extLst>
              <a:ext uri="{FF2B5EF4-FFF2-40B4-BE49-F238E27FC236}">
                <a16:creationId xmlns:a16="http://schemas.microsoft.com/office/drawing/2014/main" id="{8F541363-72E3-2E06-4273-34AE3FD1AB17}"/>
              </a:ext>
            </a:extLst>
          </p:cNvPr>
          <p:cNvGraphicFramePr>
            <a:graphicFrameLocks noGrp="1"/>
          </p:cNvGraphicFramePr>
          <p:nvPr>
            <p:ph idx="1"/>
            <p:extLst>
              <p:ext uri="{D42A27DB-BD31-4B8C-83A1-F6EECF244321}">
                <p14:modId xmlns:p14="http://schemas.microsoft.com/office/powerpoint/2010/main" val="2302343966"/>
              </p:ext>
            </p:extLst>
          </p:nvPr>
        </p:nvGraphicFramePr>
        <p:xfrm>
          <a:off x="492369" y="1611139"/>
          <a:ext cx="5205045" cy="4565824"/>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69A7E311-85AF-62FC-2A64-86B8A0E349A8}"/>
              </a:ext>
            </a:extLst>
          </p:cNvPr>
          <p:cNvSpPr txBox="1"/>
          <p:nvPr/>
        </p:nvSpPr>
        <p:spPr>
          <a:xfrm>
            <a:off x="5922502" y="1611139"/>
            <a:ext cx="5345724" cy="3785652"/>
          </a:xfrm>
          <a:prstGeom prst="rect">
            <a:avLst/>
          </a:prstGeom>
          <a:noFill/>
        </p:spPr>
        <p:txBody>
          <a:bodyPr wrap="square">
            <a:spAutoFit/>
          </a:bodyPr>
          <a:lstStyle/>
          <a:p>
            <a:r>
              <a:rPr lang="en-US" sz="4800" dirty="0"/>
              <a:t>Casual riders generally take significantly longer trips than member riders.</a:t>
            </a:r>
          </a:p>
        </p:txBody>
      </p:sp>
    </p:spTree>
    <p:extLst>
      <p:ext uri="{BB962C8B-B14F-4D97-AF65-F5344CB8AC3E}">
        <p14:creationId xmlns:p14="http://schemas.microsoft.com/office/powerpoint/2010/main" val="73005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514C-8B21-6255-86CF-7A49A9D78B54}"/>
              </a:ext>
            </a:extLst>
          </p:cNvPr>
          <p:cNvSpPr>
            <a:spLocks noGrp="1"/>
          </p:cNvSpPr>
          <p:nvPr>
            <p:ph type="title"/>
          </p:nvPr>
        </p:nvSpPr>
        <p:spPr/>
        <p:txBody>
          <a:bodyPr/>
          <a:lstStyle/>
          <a:p>
            <a:pPr algn="ctr"/>
            <a:r>
              <a:rPr lang="en-US" b="1" dirty="0"/>
              <a:t>Conclusion</a:t>
            </a:r>
          </a:p>
        </p:txBody>
      </p:sp>
      <p:sp>
        <p:nvSpPr>
          <p:cNvPr id="3" name="Content Placeholder 2">
            <a:extLst>
              <a:ext uri="{FF2B5EF4-FFF2-40B4-BE49-F238E27FC236}">
                <a16:creationId xmlns:a16="http://schemas.microsoft.com/office/drawing/2014/main" id="{2F7171BC-6D35-065B-F4D1-57685C2C8C00}"/>
              </a:ext>
            </a:extLst>
          </p:cNvPr>
          <p:cNvSpPr>
            <a:spLocks noGrp="1"/>
          </p:cNvSpPr>
          <p:nvPr>
            <p:ph idx="1"/>
          </p:nvPr>
        </p:nvSpPr>
        <p:spPr/>
        <p:txBody>
          <a:bodyPr>
            <a:normAutofit lnSpcReduction="10000"/>
          </a:bodyPr>
          <a:lstStyle/>
          <a:p>
            <a:pPr marL="0" marR="0" indent="0">
              <a:lnSpc>
                <a:spcPct val="107000"/>
              </a:lnSpc>
              <a:spcBef>
                <a:spcPts val="0"/>
              </a:spcBef>
              <a:spcAft>
                <a:spcPts val="800"/>
              </a:spcAft>
              <a:buNone/>
            </a:pPr>
            <a:r>
              <a:rPr lang="en-US" sz="3200" dirty="0">
                <a:effectLst/>
                <a:latin typeface="Arial" panose="020B0604020202020204" pitchFamily="34" charset="0"/>
                <a:ea typeface="Times New Roman" panose="02020603050405020304" pitchFamily="18" charset="0"/>
                <a:cs typeface="Times New Roman" panose="02020603050405020304" pitchFamily="18" charset="0"/>
              </a:rPr>
              <a:t>This analysis reveals the following key differences between members and casual riders: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3200" b="1" dirty="0">
                <a:effectLst/>
                <a:latin typeface="Arial" panose="020B0604020202020204" pitchFamily="34" charset="0"/>
                <a:ea typeface="Times New Roman" panose="02020603050405020304" pitchFamily="18" charset="0"/>
                <a:cs typeface="Times New Roman" panose="02020603050405020304" pitchFamily="18" charset="0"/>
              </a:rPr>
              <a:t>Ride Duration:</a:t>
            </a:r>
            <a:r>
              <a:rPr lang="en-US" sz="3200" dirty="0">
                <a:effectLst/>
                <a:latin typeface="Arial" panose="020B0604020202020204" pitchFamily="34" charset="0"/>
                <a:ea typeface="Times New Roman" panose="02020603050405020304" pitchFamily="18" charset="0"/>
                <a:cs typeface="Times New Roman" panose="02020603050405020304" pitchFamily="18" charset="0"/>
              </a:rPr>
              <a:t> Casual riders consistently take longer rides than members, suggesting different usage patterns (leisure vs. commuting).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3200" b="1" dirty="0">
                <a:effectLst/>
                <a:latin typeface="Arial" panose="020B0604020202020204" pitchFamily="34" charset="0"/>
                <a:ea typeface="Times New Roman" panose="02020603050405020304" pitchFamily="18" charset="0"/>
                <a:cs typeface="Times New Roman" panose="02020603050405020304" pitchFamily="18" charset="0"/>
              </a:rPr>
              <a:t>Weekday vs. Weekend:</a:t>
            </a:r>
            <a:r>
              <a:rPr lang="en-US" sz="3200" dirty="0">
                <a:effectLst/>
                <a:latin typeface="Arial" panose="020B0604020202020204" pitchFamily="34" charset="0"/>
                <a:ea typeface="Times New Roman" panose="02020603050405020304" pitchFamily="18" charset="0"/>
                <a:cs typeface="Times New Roman" panose="02020603050405020304" pitchFamily="18" charset="0"/>
              </a:rPr>
              <a:t> Members exhibit more consistent usage throughout the week, while casual ridership peaks on weekends.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982121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5B89-32E7-4BC4-DCA6-E7E14D269B0E}"/>
              </a:ext>
            </a:extLst>
          </p:cNvPr>
          <p:cNvSpPr>
            <a:spLocks noGrp="1"/>
          </p:cNvSpPr>
          <p:nvPr>
            <p:ph type="title"/>
          </p:nvPr>
        </p:nvSpPr>
        <p:spPr/>
        <p:txBody>
          <a:bodyPr/>
          <a:lstStyle/>
          <a:p>
            <a:pPr algn="ctr"/>
            <a:r>
              <a:rPr lang="en-US" b="1" dirty="0"/>
              <a:t>Recommendations</a:t>
            </a:r>
          </a:p>
        </p:txBody>
      </p:sp>
      <p:sp>
        <p:nvSpPr>
          <p:cNvPr id="3" name="Content Placeholder 2">
            <a:extLst>
              <a:ext uri="{FF2B5EF4-FFF2-40B4-BE49-F238E27FC236}">
                <a16:creationId xmlns:a16="http://schemas.microsoft.com/office/drawing/2014/main" id="{CE05BDFF-264A-1177-E078-C160A201699A}"/>
              </a:ext>
            </a:extLst>
          </p:cNvPr>
          <p:cNvSpPr>
            <a:spLocks noGrp="1"/>
          </p:cNvSpPr>
          <p:nvPr>
            <p:ph idx="1"/>
          </p:nvPr>
        </p:nvSpPr>
        <p:spPr>
          <a:xfrm>
            <a:off x="838200" y="1294228"/>
            <a:ext cx="10515600" cy="4882735"/>
          </a:xfrm>
        </p:spPr>
        <p:txBody>
          <a:bodyPr>
            <a:noAutofit/>
          </a:bodyPr>
          <a:lstStyle/>
          <a:p>
            <a:pPr marL="0" marR="0" lvl="0" indent="0">
              <a:lnSpc>
                <a:spcPct val="107000"/>
              </a:lnSpc>
              <a:spcBef>
                <a:spcPts val="0"/>
              </a:spcBef>
              <a:spcAft>
                <a:spcPts val="800"/>
              </a:spcAft>
              <a:buSzPts val="1000"/>
              <a:buNone/>
              <a:tabLst>
                <a:tab pos="457200" algn="l"/>
              </a:tabLst>
            </a:pPr>
            <a:r>
              <a:rPr lang="en-US" sz="3200" b="1" dirty="0">
                <a:effectLst/>
                <a:latin typeface="Arial" panose="020B0604020202020204" pitchFamily="34" charset="0"/>
                <a:ea typeface="Times New Roman" panose="02020603050405020304" pitchFamily="18" charset="0"/>
                <a:cs typeface="Times New Roman" panose="02020603050405020304" pitchFamily="18" charset="0"/>
              </a:rPr>
              <a:t>1. </a:t>
            </a:r>
            <a:r>
              <a:rPr lang="en-US" sz="3200" dirty="0">
                <a:effectLst/>
                <a:latin typeface="Arial" panose="020B0604020202020204" pitchFamily="34" charset="0"/>
                <a:ea typeface="Times New Roman" panose="02020603050405020304" pitchFamily="18" charset="0"/>
                <a:cs typeface="Times New Roman" panose="02020603050405020304" pitchFamily="18" charset="0"/>
              </a:rPr>
              <a:t>Target casual riders with weekend promotions and incentives for longer rides (e.g., discounts for scenic routes).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3200" b="1" dirty="0">
                <a:latin typeface="Arial" panose="020B0604020202020204" pitchFamily="34" charset="0"/>
                <a:ea typeface="Times New Roman" panose="02020603050405020304" pitchFamily="18" charset="0"/>
                <a:cs typeface="Times New Roman" panose="02020603050405020304" pitchFamily="18" charset="0"/>
              </a:rPr>
              <a:t>2.</a:t>
            </a:r>
            <a:r>
              <a:rPr lang="en-US" sz="3200" dirty="0">
                <a:effectLst/>
                <a:latin typeface="Arial" panose="020B0604020202020204" pitchFamily="34" charset="0"/>
                <a:ea typeface="Times New Roman" panose="02020603050405020304" pitchFamily="18" charset="0"/>
                <a:cs typeface="Times New Roman" panose="02020603050405020304" pitchFamily="18" charset="0"/>
              </a:rPr>
              <a:t> Ensure bike availability in popular recreational areas on weekends to cater to casual riders.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0" marR="0" lvl="0" indent="0">
              <a:lnSpc>
                <a:spcPct val="107000"/>
              </a:lnSpc>
              <a:spcBef>
                <a:spcPts val="0"/>
              </a:spcBef>
              <a:spcAft>
                <a:spcPts val="800"/>
              </a:spcAft>
              <a:buSzPts val="1000"/>
              <a:buNone/>
              <a:tabLst>
                <a:tab pos="457200" algn="l"/>
              </a:tabLst>
            </a:pPr>
            <a:r>
              <a:rPr lang="en-US" sz="3200" b="1" dirty="0">
                <a:effectLst/>
                <a:latin typeface="Arial" panose="020B0604020202020204" pitchFamily="34" charset="0"/>
                <a:ea typeface="Times New Roman" panose="02020603050405020304" pitchFamily="18" charset="0"/>
                <a:cs typeface="Times New Roman" panose="02020603050405020304" pitchFamily="18" charset="0"/>
              </a:rPr>
              <a:t>3. </a:t>
            </a:r>
            <a:r>
              <a:rPr lang="en-US" sz="3200" b="1" dirty="0">
                <a:effectLst/>
                <a:latin typeface="Arial" panose="020B0604020202020204" pitchFamily="34" charset="0"/>
                <a:ea typeface="Times New Roman" panose="02020603050405020304" pitchFamily="18" charset="0"/>
              </a:rPr>
              <a:t>Membership:</a:t>
            </a:r>
            <a:r>
              <a:rPr lang="en-US" sz="3200" dirty="0">
                <a:effectLst/>
                <a:latin typeface="Arial" panose="020B0604020202020204" pitchFamily="34" charset="0"/>
                <a:ea typeface="Times New Roman" panose="02020603050405020304" pitchFamily="18" charset="0"/>
              </a:rPr>
              <a:t> Promote the benefits of membership (e.g., cost savings for frequent short trips) to casual riders who use the service regularly to motivate them to become members.</a:t>
            </a:r>
            <a:endParaRPr lang="en-US" sz="3200" dirty="0"/>
          </a:p>
        </p:txBody>
      </p:sp>
    </p:spTree>
    <p:extLst>
      <p:ext uri="{BB962C8B-B14F-4D97-AF65-F5344CB8AC3E}">
        <p14:creationId xmlns:p14="http://schemas.microsoft.com/office/powerpoint/2010/main" val="1677351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A0E90-E4A4-D1E3-2DB8-D82B7F271500}"/>
              </a:ext>
            </a:extLst>
          </p:cNvPr>
          <p:cNvSpPr>
            <a:spLocks noGrp="1"/>
          </p:cNvSpPr>
          <p:nvPr>
            <p:ph type="title"/>
          </p:nvPr>
        </p:nvSpPr>
        <p:spPr/>
        <p:txBody>
          <a:bodyPr/>
          <a:lstStyle/>
          <a:p>
            <a:pPr algn="ctr"/>
            <a:r>
              <a:rPr lang="en-US" sz="4400" b="1" dirty="0">
                <a:effectLst/>
                <a:latin typeface="Arial" panose="020B0604020202020204" pitchFamily="34" charset="0"/>
                <a:ea typeface="Calibri" panose="020F0502020204030204" pitchFamily="34" charset="0"/>
                <a:cs typeface="Times New Roman" panose="02020603050405020304" pitchFamily="18" charset="0"/>
              </a:rPr>
              <a:t>Introduction</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7" name="Content Placeholder 6">
            <a:extLst>
              <a:ext uri="{FF2B5EF4-FFF2-40B4-BE49-F238E27FC236}">
                <a16:creationId xmlns:a16="http://schemas.microsoft.com/office/drawing/2014/main" id="{B19A373F-D006-9462-507C-F9C738651A31}"/>
              </a:ext>
            </a:extLst>
          </p:cNvPr>
          <p:cNvSpPr>
            <a:spLocks noGrp="1"/>
          </p:cNvSpPr>
          <p:nvPr>
            <p:ph idx="1"/>
          </p:nvPr>
        </p:nvSpPr>
        <p:spPr>
          <a:xfrm>
            <a:off x="838200" y="1152939"/>
            <a:ext cx="10515600" cy="5024024"/>
          </a:xfrm>
        </p:spPr>
        <p:txBody>
          <a:bodyPr>
            <a:normAutofit/>
          </a:bodyPr>
          <a:lstStyle/>
          <a:p>
            <a:pPr marL="0" indent="0" algn="just">
              <a:buNone/>
            </a:pPr>
            <a:r>
              <a:rPr lang="en-US" dirty="0"/>
              <a:t>In 2016, Cyclistic launched a successful bike-share offering. Since then, the program has grown to a fleet of 5,824 bicycles that are geotracked and locked into a network of 692 stations across Chicago. </a:t>
            </a:r>
          </a:p>
          <a:p>
            <a:pPr marL="0" indent="0" algn="just">
              <a:buNone/>
            </a:pPr>
            <a:r>
              <a:rPr lang="en-US" dirty="0"/>
              <a:t>Moreso, Cyclistic’s marketing strategy relied on building general awareness and appealing to broad consumer segments. One approach that helped make these things possible was the flexibility of its pricing plans: single-ride passes, full-day passes, and annual memberships.</a:t>
            </a:r>
          </a:p>
          <a:p>
            <a:pPr marL="0" indent="0" algn="just">
              <a:buNone/>
            </a:pPr>
            <a:r>
              <a:rPr lang="en-US" dirty="0"/>
              <a:t>Customers who purchase single-ride or full-day passes are referred to as casual riders.</a:t>
            </a:r>
          </a:p>
          <a:p>
            <a:pPr marL="0" indent="0" algn="just">
              <a:buNone/>
            </a:pPr>
            <a:r>
              <a:rPr lang="en-US" dirty="0"/>
              <a:t>Customers who purchase annual memberships are Cyclistic members.</a:t>
            </a:r>
          </a:p>
        </p:txBody>
      </p:sp>
    </p:spTree>
    <p:extLst>
      <p:ext uri="{BB962C8B-B14F-4D97-AF65-F5344CB8AC3E}">
        <p14:creationId xmlns:p14="http://schemas.microsoft.com/office/powerpoint/2010/main" val="3068571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D7C37-DC09-C04D-2CFE-ECE3F3C9895D}"/>
              </a:ext>
            </a:extLst>
          </p:cNvPr>
          <p:cNvSpPr>
            <a:spLocks noGrp="1"/>
          </p:cNvSpPr>
          <p:nvPr>
            <p:ph type="title"/>
          </p:nvPr>
        </p:nvSpPr>
        <p:spPr/>
        <p:txBody>
          <a:bodyPr/>
          <a:lstStyle/>
          <a:p>
            <a:pPr algn="ctr"/>
            <a:r>
              <a:rPr lang="en-US" b="1" dirty="0"/>
              <a:t>Purpose</a:t>
            </a:r>
          </a:p>
        </p:txBody>
      </p:sp>
      <p:sp>
        <p:nvSpPr>
          <p:cNvPr id="3" name="Content Placeholder 2">
            <a:extLst>
              <a:ext uri="{FF2B5EF4-FFF2-40B4-BE49-F238E27FC236}">
                <a16:creationId xmlns:a16="http://schemas.microsoft.com/office/drawing/2014/main" id="{27509738-5ADF-F364-2019-FF0A15EA812C}"/>
              </a:ext>
            </a:extLst>
          </p:cNvPr>
          <p:cNvSpPr>
            <a:spLocks noGrp="1"/>
          </p:cNvSpPr>
          <p:nvPr>
            <p:ph idx="1"/>
          </p:nvPr>
        </p:nvSpPr>
        <p:spPr/>
        <p:txBody>
          <a:bodyPr>
            <a:normAutofit fontScale="92500" lnSpcReduction="10000"/>
          </a:bodyPr>
          <a:lstStyle/>
          <a:p>
            <a:pPr marL="0" indent="0" algn="just">
              <a:buNone/>
            </a:pPr>
            <a:r>
              <a:rPr lang="en-US" sz="4400" dirty="0">
                <a:effectLst/>
                <a:latin typeface="Arial" panose="020B0604020202020204" pitchFamily="34" charset="0"/>
                <a:ea typeface="Times New Roman" panose="02020603050405020304" pitchFamily="18" charset="0"/>
                <a:cs typeface="Times New Roman" panose="02020603050405020304" pitchFamily="18" charset="0"/>
              </a:rPr>
              <a:t>This presents an analysis of Divvy bikeshare data to understand how members and casual riders utilize the system differently. The goal is to uncover insights that can help inform marketing strategies and improve service offerings as well as create  solid opportunity to convert casual riders into members.</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4057979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2760F-D2A3-344B-00A0-4F6E987F2329}"/>
              </a:ext>
            </a:extLst>
          </p:cNvPr>
          <p:cNvSpPr>
            <a:spLocks noGrp="1"/>
          </p:cNvSpPr>
          <p:nvPr>
            <p:ph type="title"/>
          </p:nvPr>
        </p:nvSpPr>
        <p:spPr/>
        <p:txBody>
          <a:bodyPr/>
          <a:lstStyle/>
          <a:p>
            <a:pPr algn="ctr"/>
            <a:r>
              <a:rPr lang="en-US" sz="4400" b="1" dirty="0">
                <a:effectLst/>
                <a:latin typeface="Arial" panose="020B0604020202020204" pitchFamily="34" charset="0"/>
                <a:ea typeface="Times New Roman" panose="02020603050405020304" pitchFamily="18" charset="0"/>
                <a:cs typeface="Times New Roman" panose="02020603050405020304" pitchFamily="18" charset="0"/>
              </a:rPr>
              <a:t>Business Problem</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40D7D25-67E7-09D0-D77C-7D1431137E2E}"/>
              </a:ext>
            </a:extLst>
          </p:cNvPr>
          <p:cNvSpPr>
            <a:spLocks noGrp="1"/>
          </p:cNvSpPr>
          <p:nvPr>
            <p:ph idx="1"/>
          </p:nvPr>
        </p:nvSpPr>
        <p:spPr/>
        <p:txBody>
          <a:bodyPr/>
          <a:lstStyle/>
          <a:p>
            <a:pPr marL="0" marR="0" indent="0" algn="just">
              <a:lnSpc>
                <a:spcPct val="107000"/>
              </a:lnSpc>
              <a:spcBef>
                <a:spcPts val="0"/>
              </a:spcBef>
              <a:spcAft>
                <a:spcPts val="800"/>
              </a:spcAft>
              <a:buNone/>
            </a:pPr>
            <a:r>
              <a:rPr lang="en-US" sz="3600" dirty="0">
                <a:effectLst/>
                <a:latin typeface="Arial" panose="020B0604020202020204" pitchFamily="34" charset="0"/>
                <a:ea typeface="Times New Roman" panose="02020603050405020304" pitchFamily="18" charset="0"/>
                <a:cs typeface="Times New Roman" panose="02020603050405020304" pitchFamily="18" charset="0"/>
              </a:rPr>
              <a:t>The Divvy bikeshare programme wants to optimize its services and marketing efforts. To do this, they need to understand the distinct usage patterns of their two main customer segments: members and casual riders. This analysis aims to answer the question: </a:t>
            </a:r>
            <a:r>
              <a:rPr lang="en-US" sz="3600" dirty="0">
                <a:effectLst/>
                <a:latin typeface="Blackadder ITC" panose="04020505051007020D02" pitchFamily="82" charset="0"/>
                <a:ea typeface="Times New Roman" panose="02020603050405020304" pitchFamily="18" charset="0"/>
                <a:cs typeface="Times New Roman" panose="02020603050405020304" pitchFamily="18" charset="0"/>
              </a:rPr>
              <a:t>How do members and casual riders use the bikeshare system differently?</a:t>
            </a:r>
            <a:endParaRPr lang="en-US" sz="3600" dirty="0">
              <a:effectLst/>
              <a:latin typeface="Blackadder ITC" panose="04020505051007020D02" pitchFamily="82"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3594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144BB-3B03-3994-357B-68F5A3B454DB}"/>
              </a:ext>
            </a:extLst>
          </p:cNvPr>
          <p:cNvSpPr>
            <a:spLocks noGrp="1"/>
          </p:cNvSpPr>
          <p:nvPr>
            <p:ph type="title"/>
          </p:nvPr>
        </p:nvSpPr>
        <p:spPr/>
        <p:txBody>
          <a:bodyPr/>
          <a:lstStyle/>
          <a:p>
            <a:r>
              <a:rPr lang="en-US" sz="4400" b="1" dirty="0">
                <a:effectLst/>
                <a:latin typeface="Arial" panose="020B0604020202020204" pitchFamily="34" charset="0"/>
                <a:ea typeface="Times New Roman" panose="02020603050405020304" pitchFamily="18" charset="0"/>
                <a:cs typeface="Times New Roman" panose="02020603050405020304" pitchFamily="18" charset="0"/>
              </a:rPr>
              <a:t>Data Source</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7E159D0C-76AE-BFB1-4055-B2EF31019DBB}"/>
              </a:ext>
            </a:extLst>
          </p:cNvPr>
          <p:cNvSpPr>
            <a:spLocks noGrp="1"/>
          </p:cNvSpPr>
          <p:nvPr>
            <p:ph idx="1"/>
          </p:nvPr>
        </p:nvSpPr>
        <p:spPr>
          <a:xfrm>
            <a:off x="762000" y="1587086"/>
            <a:ext cx="10515600" cy="4351338"/>
          </a:xfrm>
        </p:spPr>
        <p:txBody>
          <a:bodyPr>
            <a:normAutofit fontScale="62500" lnSpcReduction="20000"/>
          </a:bodyPr>
          <a:lstStyle/>
          <a:p>
            <a:pPr marL="0" marR="0" indent="0">
              <a:lnSpc>
                <a:spcPct val="107000"/>
              </a:lnSpc>
              <a:spcBef>
                <a:spcPts val="0"/>
              </a:spcBef>
              <a:spcAft>
                <a:spcPts val="800"/>
              </a:spcAft>
              <a:buNone/>
            </a:pPr>
            <a:r>
              <a:rPr lang="en-US" sz="6000" dirty="0">
                <a:effectLst/>
                <a:latin typeface="Arial" panose="020B0604020202020204" pitchFamily="34" charset="0"/>
                <a:ea typeface="Times New Roman" panose="02020603050405020304" pitchFamily="18" charset="0"/>
                <a:cs typeface="Times New Roman" panose="02020603050405020304" pitchFamily="18" charset="0"/>
              </a:rPr>
              <a:t>The data for this analysis comes from Divvy bikeshare trip data, specifically from January 2024 to December 2024. The data was obtained from </a:t>
            </a:r>
            <a:r>
              <a:rPr lang="en-US" sz="6000" dirty="0">
                <a:effectLst/>
                <a:latin typeface="Arial" panose="020B0604020202020204" pitchFamily="34" charset="0"/>
                <a:ea typeface="Times New Roman" panose="02020603050405020304" pitchFamily="18" charset="0"/>
                <a:cs typeface="Times New Roman" panose="02020603050405020304" pitchFamily="18" charset="0"/>
                <a:hlinkClick r:id="rId2"/>
              </a:rPr>
              <a:t>https://divvy-tripdata.s3.amazonaws.com/index.html</a:t>
            </a:r>
            <a:r>
              <a:rPr lang="en-US" sz="6000" dirty="0">
                <a:effectLst/>
                <a:latin typeface="Arial" panose="020B0604020202020204" pitchFamily="34" charset="0"/>
                <a:ea typeface="Times New Roman" panose="02020603050405020304" pitchFamily="18" charset="0"/>
                <a:cs typeface="Times New Roman" panose="02020603050405020304" pitchFamily="18" charset="0"/>
              </a:rPr>
              <a:t>.</a:t>
            </a:r>
          </a:p>
          <a:p>
            <a:pPr marL="0" indent="0">
              <a:lnSpc>
                <a:spcPct val="107000"/>
              </a:lnSpc>
              <a:spcBef>
                <a:spcPts val="0"/>
              </a:spcBef>
              <a:spcAft>
                <a:spcPts val="800"/>
              </a:spcAft>
              <a:buNone/>
            </a:pPr>
            <a:r>
              <a:rPr lang="en-US" sz="6000" dirty="0">
                <a:latin typeface="Arial" panose="020B0604020202020204" pitchFamily="34" charset="0"/>
                <a:ea typeface="Times New Roman" panose="02020603050405020304" pitchFamily="18" charset="0"/>
                <a:cs typeface="Times New Roman" panose="02020603050405020304" pitchFamily="18" charset="0"/>
              </a:rPr>
              <a:t>The datasets comprises of Five million, eight hundred and sixty thousand, five hundred and sixty-eight rows (5860568).</a:t>
            </a:r>
          </a:p>
          <a:p>
            <a:pPr marL="0" marR="0" indent="0">
              <a:lnSpc>
                <a:spcPct val="107000"/>
              </a:lnSpc>
              <a:spcBef>
                <a:spcPts val="0"/>
              </a:spcBef>
              <a:spcAft>
                <a:spcPts val="800"/>
              </a:spcAft>
              <a:buNone/>
            </a:pPr>
            <a:endParaRPr lang="en-US" sz="60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endParaRPr lang="en-US" sz="6000" dirty="0">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Arial" panose="020B0604020202020204" pitchFamily="34" charset="0"/>
              <a:ea typeface="Times New Roman" panose="02020603050405020304" pitchFamily="18" charset="0"/>
              <a:cs typeface="Times New Roman" panose="02020603050405020304" pitchFamily="18" charset="0"/>
            </a:endParaRPr>
          </a:p>
          <a:p>
            <a:pPr marL="0" marR="0" indent="0">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6073686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8F07C-9075-3861-C68D-7F237C678A98}"/>
              </a:ext>
            </a:extLst>
          </p:cNvPr>
          <p:cNvSpPr>
            <a:spLocks noGrp="1"/>
          </p:cNvSpPr>
          <p:nvPr>
            <p:ph type="title"/>
          </p:nvPr>
        </p:nvSpPr>
        <p:spPr/>
        <p:txBody>
          <a:bodyPr/>
          <a:lstStyle/>
          <a:p>
            <a:pPr algn="ctr"/>
            <a:r>
              <a:rPr lang="en-US" b="1" dirty="0"/>
              <a:t>Data Preparation and Cleaning</a:t>
            </a:r>
            <a:br>
              <a:rPr lang="en-US" dirty="0"/>
            </a:br>
            <a:endParaRPr lang="en-US" b="1" dirty="0"/>
          </a:p>
        </p:txBody>
      </p:sp>
      <p:sp>
        <p:nvSpPr>
          <p:cNvPr id="3" name="Content Placeholder 2">
            <a:extLst>
              <a:ext uri="{FF2B5EF4-FFF2-40B4-BE49-F238E27FC236}">
                <a16:creationId xmlns:a16="http://schemas.microsoft.com/office/drawing/2014/main" id="{E35972F0-EEB6-7F94-9940-F85B83052823}"/>
              </a:ext>
            </a:extLst>
          </p:cNvPr>
          <p:cNvSpPr>
            <a:spLocks noGrp="1"/>
          </p:cNvSpPr>
          <p:nvPr>
            <p:ph idx="1"/>
          </p:nvPr>
        </p:nvSpPr>
        <p:spPr/>
        <p:txBody>
          <a:bodyPr>
            <a:normAutofit/>
          </a:bodyPr>
          <a:lstStyle/>
          <a:p>
            <a:pPr algn="just"/>
            <a:r>
              <a:rPr lang="en-US" dirty="0"/>
              <a:t>I loaded twelve CSV files using Excel Power Query to combine, load, and transform them. All files had a consistent number of columns and headings, which simplified the combination process. Subsequently, I filtered out unnecessary rows, removed unwanted columns, and integrated new data by applying a custom function. The table was then prepared to align with the project's objectives.</a:t>
            </a:r>
          </a:p>
          <a:p>
            <a:pPr algn="just"/>
            <a:r>
              <a:rPr lang="en-US" dirty="0"/>
              <a:t>During the data preparation, instances where the calculated 'ride length' column contained negative values were identified. To ensure consistency and accuracy, these negative values were removed, and the absolute values (ABS) were used for the remaining ride lengths.</a:t>
            </a:r>
          </a:p>
          <a:p>
            <a:pPr marL="0" indent="0">
              <a:buNone/>
            </a:pPr>
            <a:endParaRPr lang="en-US" dirty="0"/>
          </a:p>
        </p:txBody>
      </p:sp>
    </p:spTree>
    <p:extLst>
      <p:ext uri="{BB962C8B-B14F-4D97-AF65-F5344CB8AC3E}">
        <p14:creationId xmlns:p14="http://schemas.microsoft.com/office/powerpoint/2010/main" val="2614198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4241C-DCAC-32B8-059F-3346DD6CF07F}"/>
              </a:ext>
            </a:extLst>
          </p:cNvPr>
          <p:cNvSpPr>
            <a:spLocks noGrp="1"/>
          </p:cNvSpPr>
          <p:nvPr>
            <p:ph type="title"/>
          </p:nvPr>
        </p:nvSpPr>
        <p:spPr/>
        <p:txBody>
          <a:bodyPr/>
          <a:lstStyle/>
          <a:p>
            <a:pPr algn="ctr"/>
            <a:r>
              <a:rPr lang="en-US" b="1" dirty="0"/>
              <a:t>Analysis:</a:t>
            </a:r>
            <a:br>
              <a:rPr lang="en-US" b="1" dirty="0"/>
            </a:br>
            <a:r>
              <a:rPr lang="en-US" b="1" dirty="0"/>
              <a:t>1.        Who takes the most frequent trips?</a:t>
            </a:r>
          </a:p>
        </p:txBody>
      </p:sp>
      <p:graphicFrame>
        <p:nvGraphicFramePr>
          <p:cNvPr id="4" name="Content Placeholder 3">
            <a:extLst>
              <a:ext uri="{FF2B5EF4-FFF2-40B4-BE49-F238E27FC236}">
                <a16:creationId xmlns:a16="http://schemas.microsoft.com/office/drawing/2014/main" id="{442E35B4-332E-4295-BBD3-C2AC6A954775}"/>
              </a:ext>
            </a:extLst>
          </p:cNvPr>
          <p:cNvGraphicFramePr>
            <a:graphicFrameLocks noGrp="1"/>
          </p:cNvGraphicFramePr>
          <p:nvPr>
            <p:ph idx="1"/>
            <p:extLst>
              <p:ext uri="{D42A27DB-BD31-4B8C-83A1-F6EECF244321}">
                <p14:modId xmlns:p14="http://schemas.microsoft.com/office/powerpoint/2010/main" val="829201773"/>
              </p:ext>
            </p:extLst>
          </p:nvPr>
        </p:nvGraphicFramePr>
        <p:xfrm>
          <a:off x="838200" y="1825625"/>
          <a:ext cx="4493455" cy="4110941"/>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ED40DEDB-648F-B995-75CE-D3B49DAD20F7}"/>
              </a:ext>
            </a:extLst>
          </p:cNvPr>
          <p:cNvSpPr txBox="1"/>
          <p:nvPr/>
        </p:nvSpPr>
        <p:spPr>
          <a:xfrm>
            <a:off x="5908431" y="2132822"/>
            <a:ext cx="5050301" cy="3139321"/>
          </a:xfrm>
          <a:prstGeom prst="rect">
            <a:avLst/>
          </a:prstGeom>
          <a:noFill/>
        </p:spPr>
        <p:txBody>
          <a:bodyPr wrap="square">
            <a:spAutoFit/>
          </a:bodyPr>
          <a:lstStyle/>
          <a:p>
            <a:r>
              <a:rPr lang="en-US" b="1" dirty="0"/>
              <a:t>Overall Ridership Volume and Contribution</a:t>
            </a:r>
            <a:endParaRPr lang="en-US" dirty="0"/>
          </a:p>
          <a:p>
            <a:pPr>
              <a:buFont typeface="Arial" panose="020B0604020202020204" pitchFamily="34" charset="0"/>
              <a:buChar char="•"/>
            </a:pPr>
            <a:r>
              <a:rPr lang="en-US" b="1" dirty="0"/>
              <a:t>Insight:</a:t>
            </a:r>
            <a:r>
              <a:rPr lang="en-US" dirty="0"/>
              <a:t> Members constitute the majority of Divvy Bikeshare ridership, significantly outnumbering casual users.</a:t>
            </a:r>
          </a:p>
          <a:p>
            <a:pPr>
              <a:buFont typeface="Arial" panose="020B0604020202020204" pitchFamily="34" charset="0"/>
              <a:buChar char="•"/>
            </a:pPr>
            <a:r>
              <a:rPr lang="en-US" b="1" dirty="0"/>
              <a:t>Evidence:</a:t>
            </a:r>
            <a:r>
              <a:rPr lang="en-US" dirty="0"/>
              <a:t> </a:t>
            </a:r>
          </a:p>
          <a:p>
            <a:pPr marL="742950" lvl="1" indent="-285750">
              <a:buFont typeface="Arial" panose="020B0604020202020204" pitchFamily="34" charset="0"/>
              <a:buChar char="•"/>
            </a:pPr>
            <a:r>
              <a:rPr lang="en-US" dirty="0"/>
              <a:t>The total number of rides for the period is </a:t>
            </a:r>
            <a:r>
              <a:rPr lang="en-US" b="1" dirty="0"/>
              <a:t>5,860,568</a:t>
            </a:r>
            <a:r>
              <a:rPr lang="en-US" dirty="0"/>
              <a:t>.</a:t>
            </a:r>
          </a:p>
          <a:p>
            <a:pPr marL="742950" lvl="1" indent="-285750">
              <a:buFont typeface="Arial" panose="020B0604020202020204" pitchFamily="34" charset="0"/>
              <a:buChar char="•"/>
            </a:pPr>
            <a:r>
              <a:rPr lang="en-US" b="1" dirty="0"/>
              <a:t>Members</a:t>
            </a:r>
            <a:r>
              <a:rPr lang="en-US" dirty="0"/>
              <a:t> account for </a:t>
            </a:r>
            <a:r>
              <a:rPr lang="en-US" b="1" dirty="0"/>
              <a:t>3,708,910</a:t>
            </a:r>
            <a:r>
              <a:rPr lang="en-US" dirty="0"/>
              <a:t> rides (approximately </a:t>
            </a:r>
            <a:r>
              <a:rPr lang="en-US" b="1" dirty="0"/>
              <a:t>63%</a:t>
            </a:r>
            <a:r>
              <a:rPr lang="en-US" dirty="0"/>
              <a:t> of total rides).</a:t>
            </a:r>
          </a:p>
          <a:p>
            <a:pPr marL="742950" lvl="1" indent="-285750">
              <a:buFont typeface="Arial" panose="020B0604020202020204" pitchFamily="34" charset="0"/>
              <a:buChar char="•"/>
            </a:pPr>
            <a:r>
              <a:rPr lang="en-US" b="1" dirty="0"/>
              <a:t>Casual riders</a:t>
            </a:r>
            <a:r>
              <a:rPr lang="en-US" dirty="0"/>
              <a:t> account for </a:t>
            </a:r>
            <a:r>
              <a:rPr lang="en-US" b="1" dirty="0"/>
              <a:t>2,151,658</a:t>
            </a:r>
            <a:r>
              <a:rPr lang="en-US" dirty="0"/>
              <a:t> rides (approximately </a:t>
            </a:r>
            <a:r>
              <a:rPr lang="en-US" b="1" dirty="0"/>
              <a:t>37%</a:t>
            </a:r>
            <a:r>
              <a:rPr lang="en-US" dirty="0"/>
              <a:t> of total rides).</a:t>
            </a:r>
          </a:p>
        </p:txBody>
      </p:sp>
    </p:spTree>
    <p:extLst>
      <p:ext uri="{BB962C8B-B14F-4D97-AF65-F5344CB8AC3E}">
        <p14:creationId xmlns:p14="http://schemas.microsoft.com/office/powerpoint/2010/main" val="25319877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7CDD8-B1BB-9A70-DD4E-019E6B2FC089}"/>
              </a:ext>
            </a:extLst>
          </p:cNvPr>
          <p:cNvSpPr>
            <a:spLocks noGrp="1"/>
          </p:cNvSpPr>
          <p:nvPr>
            <p:ph type="title"/>
          </p:nvPr>
        </p:nvSpPr>
        <p:spPr/>
        <p:txBody>
          <a:bodyPr/>
          <a:lstStyle/>
          <a:p>
            <a:r>
              <a:rPr lang="en-US" b="1" dirty="0"/>
              <a:t>Which rideable type is the most preferred?</a:t>
            </a:r>
          </a:p>
        </p:txBody>
      </p:sp>
      <p:graphicFrame>
        <p:nvGraphicFramePr>
          <p:cNvPr id="4" name="Content Placeholder 3">
            <a:extLst>
              <a:ext uri="{FF2B5EF4-FFF2-40B4-BE49-F238E27FC236}">
                <a16:creationId xmlns:a16="http://schemas.microsoft.com/office/drawing/2014/main" id="{453BF94D-36F4-712C-2097-08E479EF3867}"/>
              </a:ext>
            </a:extLst>
          </p:cNvPr>
          <p:cNvGraphicFramePr>
            <a:graphicFrameLocks noGrp="1"/>
          </p:cNvGraphicFramePr>
          <p:nvPr>
            <p:ph idx="1"/>
            <p:extLst>
              <p:ext uri="{D42A27DB-BD31-4B8C-83A1-F6EECF244321}">
                <p14:modId xmlns:p14="http://schemas.microsoft.com/office/powerpoint/2010/main" val="2356268069"/>
              </p:ext>
            </p:extLst>
          </p:nvPr>
        </p:nvGraphicFramePr>
        <p:xfrm>
          <a:off x="838200" y="1825625"/>
          <a:ext cx="4929554" cy="4667250"/>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03BB049B-7DD2-B288-BEDE-0B19EA9F3445}"/>
              </a:ext>
            </a:extLst>
          </p:cNvPr>
          <p:cNvSpPr txBox="1"/>
          <p:nvPr/>
        </p:nvSpPr>
        <p:spPr>
          <a:xfrm>
            <a:off x="5964702" y="1766959"/>
            <a:ext cx="5389098" cy="3754939"/>
          </a:xfrm>
          <a:prstGeom prst="rect">
            <a:avLst/>
          </a:prstGeom>
          <a:noFill/>
        </p:spPr>
        <p:txBody>
          <a:bodyPr wrap="square">
            <a:spAutoFit/>
          </a:bodyPr>
          <a:lstStyle/>
          <a:p>
            <a:pPr marL="0" marR="0">
              <a:lnSpc>
                <a:spcPct val="107000"/>
              </a:lnSpc>
              <a:spcBef>
                <a:spcPts val="0"/>
              </a:spcBef>
              <a:spcAft>
                <a:spcPts val="800"/>
              </a:spcAf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Classic and electric bikes are the </a:t>
            </a:r>
            <a:r>
              <a:rPr lang="en-US" sz="3200" dirty="0">
                <a:latin typeface="Times New Roman" panose="02020603050405020304" pitchFamily="18" charset="0"/>
                <a:ea typeface="Times New Roman" panose="02020603050405020304" pitchFamily="18" charset="0"/>
                <a:cs typeface="Times New Roman" panose="02020603050405020304" pitchFamily="18" charset="0"/>
              </a:rPr>
              <a:t>most preferred</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of the fleet. The preference for electric scooters among casual riders could point to a demand for alternative, more effortless short-distance travel options.</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5510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24B7A-819A-42FF-D149-08625869BC65}"/>
              </a:ext>
            </a:extLst>
          </p:cNvPr>
          <p:cNvSpPr>
            <a:spLocks noGrp="1"/>
          </p:cNvSpPr>
          <p:nvPr>
            <p:ph type="title"/>
          </p:nvPr>
        </p:nvSpPr>
        <p:spPr/>
        <p:txBody>
          <a:bodyPr/>
          <a:lstStyle/>
          <a:p>
            <a:pPr algn="ctr"/>
            <a:r>
              <a:rPr lang="en-US" b="1" dirty="0"/>
              <a:t>Which months have the highest number of cycling trips?</a:t>
            </a:r>
          </a:p>
        </p:txBody>
      </p:sp>
      <p:graphicFrame>
        <p:nvGraphicFramePr>
          <p:cNvPr id="4" name="Content Placeholder 3">
            <a:extLst>
              <a:ext uri="{FF2B5EF4-FFF2-40B4-BE49-F238E27FC236}">
                <a16:creationId xmlns:a16="http://schemas.microsoft.com/office/drawing/2014/main" id="{4E49EC41-C9FA-F5DE-C461-953C38A379CA}"/>
              </a:ext>
            </a:extLst>
          </p:cNvPr>
          <p:cNvGraphicFramePr>
            <a:graphicFrameLocks noGrp="1"/>
          </p:cNvGraphicFramePr>
          <p:nvPr>
            <p:ph idx="1"/>
            <p:extLst>
              <p:ext uri="{D42A27DB-BD31-4B8C-83A1-F6EECF244321}">
                <p14:modId xmlns:p14="http://schemas.microsoft.com/office/powerpoint/2010/main" val="2458509506"/>
              </p:ext>
            </p:extLst>
          </p:nvPr>
        </p:nvGraphicFramePr>
        <p:xfrm>
          <a:off x="604911" y="1690688"/>
          <a:ext cx="5134707" cy="459757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a:extLst>
              <a:ext uri="{FF2B5EF4-FFF2-40B4-BE49-F238E27FC236}">
                <a16:creationId xmlns:a16="http://schemas.microsoft.com/office/drawing/2014/main" id="{9EA22DD7-482E-7B5D-038A-51AE095A7350}"/>
              </a:ext>
            </a:extLst>
          </p:cNvPr>
          <p:cNvSpPr txBox="1"/>
          <p:nvPr/>
        </p:nvSpPr>
        <p:spPr>
          <a:xfrm>
            <a:off x="5866227" y="1994322"/>
            <a:ext cx="5598941" cy="3416320"/>
          </a:xfrm>
          <a:prstGeom prst="rect">
            <a:avLst/>
          </a:prstGeom>
          <a:noFill/>
        </p:spPr>
        <p:txBody>
          <a:bodyPr wrap="square">
            <a:spAutoFit/>
          </a:bodyPr>
          <a:lstStyle/>
          <a:p>
            <a:r>
              <a:rPr lang="en-US" dirty="0"/>
              <a:t>Seasonal Usage: Both casual riders and members exhibit seasonal patterns, with increased usage during warmer months.</a:t>
            </a:r>
          </a:p>
          <a:p>
            <a:r>
              <a:rPr lang="en-US" dirty="0"/>
              <a:t>Casual Riders: Usage peaks in summer (July-August) and drops significantly in winter, suggesting recreational or tourist. </a:t>
            </a:r>
          </a:p>
          <a:p>
            <a:r>
              <a:rPr lang="en-US" dirty="0"/>
              <a:t>Members: While also showing seasonal patterns, members have a more consistent year-round usage, with higher baseline ridership during winter months, indicating commuting. </a:t>
            </a:r>
          </a:p>
          <a:p>
            <a:r>
              <a:rPr lang="en-US" dirty="0"/>
              <a:t>The usage patterns suggest different motivations for casual riders (recreational) and members (commuting).</a:t>
            </a:r>
          </a:p>
        </p:txBody>
      </p:sp>
    </p:spTree>
    <p:extLst>
      <p:ext uri="{BB962C8B-B14F-4D97-AF65-F5344CB8AC3E}">
        <p14:creationId xmlns:p14="http://schemas.microsoft.com/office/powerpoint/2010/main" val="3893988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1025</Words>
  <Application>Microsoft Office PowerPoint</Application>
  <PresentationFormat>Widescreen</PresentationFormat>
  <Paragraphs>66</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Blackadder ITC</vt:lpstr>
      <vt:lpstr>Calibri</vt:lpstr>
      <vt:lpstr>Calibri Light</vt:lpstr>
      <vt:lpstr>Times New Roman</vt:lpstr>
      <vt:lpstr>Office Theme</vt:lpstr>
      <vt:lpstr>    Divvy Bikeshare Analysis: Member and Casual Rider Behaviour</vt:lpstr>
      <vt:lpstr>Introduction </vt:lpstr>
      <vt:lpstr>Purpose</vt:lpstr>
      <vt:lpstr>Business Problem </vt:lpstr>
      <vt:lpstr>Data Source </vt:lpstr>
      <vt:lpstr>Data Preparation and Cleaning </vt:lpstr>
      <vt:lpstr>Analysis: 1.        Who takes the most frequent trips?</vt:lpstr>
      <vt:lpstr>Which rideable type is the most preferred?</vt:lpstr>
      <vt:lpstr>Which months have the highest number of cycling trips?</vt:lpstr>
      <vt:lpstr>Which month have the highest length of cycling trips?</vt:lpstr>
      <vt:lpstr>What are the most cycling popular days? </vt:lpstr>
      <vt:lpstr>What are the most longest Average Length ride?</vt:lpstr>
      <vt:lpstr>Conclusion</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Divvy Bikeshare Analysis: Member and Casual Rider Behaviour</dc:title>
  <dc:creator>Abiola Adeyemo</dc:creator>
  <cp:lastModifiedBy>Abiola Adeyemo</cp:lastModifiedBy>
  <cp:revision>1</cp:revision>
  <dcterms:created xsi:type="dcterms:W3CDTF">2025-05-27T02:36:29Z</dcterms:created>
  <dcterms:modified xsi:type="dcterms:W3CDTF">2025-05-27T02:38:53Z</dcterms:modified>
</cp:coreProperties>
</file>