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3" r:id="rId12"/>
    <p:sldId id="275" r:id="rId13"/>
    <p:sldId id="287" r:id="rId14"/>
    <p:sldId id="266" r:id="rId15"/>
    <p:sldId id="276" r:id="rId16"/>
    <p:sldId id="277" r:id="rId17"/>
    <p:sldId id="278" r:id="rId18"/>
    <p:sldId id="323" r:id="rId19"/>
    <p:sldId id="279" r:id="rId20"/>
    <p:sldId id="280" r:id="rId21"/>
    <p:sldId id="288" r:id="rId22"/>
    <p:sldId id="281" r:id="rId23"/>
    <p:sldId id="282" r:id="rId24"/>
    <p:sldId id="283" r:id="rId25"/>
    <p:sldId id="284" r:id="rId26"/>
    <p:sldId id="267" r:id="rId27"/>
    <p:sldId id="285" r:id="rId28"/>
    <p:sldId id="322" r:id="rId29"/>
    <p:sldId id="290" r:id="rId30"/>
    <p:sldId id="291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ordpress PPT template 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FC3547-FFE7-4F09-AAE4-BF1057E99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DB91-D15D-4336-BDEA-1855D05F4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79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F9FC3-54FC-4460-A137-812023E6B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89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8B0-B2D4-4AA6-B73C-30D0DDF8F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14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FE21-332A-43AB-99DE-92F6B4B37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50123-92D8-48DD-9FB9-F620E6047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25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8810F-2CD2-437B-AE87-63CA3948ED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29872-50D4-4814-AB40-83E8F887C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50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2F44B-53CF-49F5-8682-31DBDF4230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25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4C3A6-A796-4B85-A55A-E9544E622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7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A34EC-0905-4594-84AB-8B0688DAC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9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wordpress PPT template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2FC61E-3008-45F3-8B4D-A4F6C1169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09600"/>
            <a:ext cx="6248400" cy="1470025"/>
          </a:xfrm>
        </p:spPr>
        <p:txBody>
          <a:bodyPr/>
          <a:lstStyle/>
          <a:p>
            <a:r>
              <a:rPr lang="en-US" b="1" dirty="0" err="1">
                <a:solidFill>
                  <a:srgbClr val="00B050"/>
                </a:solidFill>
                <a:latin typeface="Cambria" pitchFamily="18" charset="0"/>
              </a:rPr>
              <a:t>Hadoop</a:t>
            </a:r>
            <a:r>
              <a:rPr lang="en-US" b="1" dirty="0">
                <a:solidFill>
                  <a:srgbClr val="00B050"/>
                </a:solidFill>
                <a:latin typeface="Cambria" pitchFamily="18" charset="0"/>
              </a:rPr>
              <a:t>, a distributed framework for Big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1"/>
            <a:ext cx="6400800" cy="761999"/>
          </a:xfrm>
        </p:spPr>
        <p:txBody>
          <a:bodyPr/>
          <a:lstStyle/>
          <a:p>
            <a:pPr algn="l"/>
            <a:r>
              <a:rPr lang="en-US" sz="1800" b="1" dirty="0"/>
              <a:t>Class: </a:t>
            </a:r>
            <a:r>
              <a:rPr lang="en-US" sz="1800" dirty="0"/>
              <a:t>CS 237 </a:t>
            </a:r>
            <a:r>
              <a:rPr lang="en-US" sz="1800" dirty="0">
                <a:solidFill>
                  <a:schemeClr val="tx1"/>
                </a:solidFill>
              </a:rPr>
              <a:t>Distributed Systems Middleware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Instructor: </a:t>
            </a:r>
            <a:r>
              <a:rPr lang="en-US" sz="1800" dirty="0" err="1">
                <a:solidFill>
                  <a:schemeClr val="tx1"/>
                </a:solidFill>
              </a:rPr>
              <a:t>Nalini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Venkatasubramanian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35587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943600"/>
            <a:ext cx="3429000" cy="875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What is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066800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/>
              <a:t>Hadoop</a:t>
            </a:r>
            <a:r>
              <a:rPr lang="en-US" b="1" u="sng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open-source software framework that supports data-intensive distributed applications, licensed under the Apache v2 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Goals / Requirements: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(cheap!) hardware with little redundancy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Move computation rather than data</a:t>
            </a:r>
          </a:p>
        </p:txBody>
      </p:sp>
    </p:spTree>
    <p:extLst>
      <p:ext uri="{BB962C8B-B14F-4D97-AF65-F5344CB8AC3E}">
        <p14:creationId xmlns:p14="http://schemas.microsoft.com/office/powerpoint/2010/main" val="37621713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Framework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71600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65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/>
              <a:t>TaskTracker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Written in Java, also supports Python and Ruby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26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www.atlantbh.com/wp-content/uploads/2012/01/Hadoop-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44" y="1371600"/>
            <a:ext cx="7183705" cy="379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99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/>
              <a:t>H</a:t>
            </a:r>
            <a:r>
              <a:rPr lang="en-US" dirty="0" err="1"/>
              <a:t>adoop</a:t>
            </a:r>
            <a:r>
              <a:rPr lang="en-US" dirty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/>
              <a:t>F</a:t>
            </a:r>
            <a:r>
              <a:rPr lang="en-US" dirty="0" err="1"/>
              <a:t>ile</a:t>
            </a:r>
            <a:r>
              <a:rPr lang="en-US" u="sng" dirty="0" err="1"/>
              <a:t>s</a:t>
            </a:r>
            <a:r>
              <a:rPr lang="en-US" dirty="0" err="1"/>
              <a:t>ystem</a:t>
            </a: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/>
              <a:t>filestreams</a:t>
            </a: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/>
              <a:t>blocksize</a:t>
            </a:r>
            <a:r>
              <a:rPr lang="en-US" dirty="0"/>
              <a:t> (64MB)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27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NameNode</a:t>
            </a:r>
            <a:r>
              <a:rPr lang="en-US" b="1" u="sng" dirty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8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DataNode</a:t>
            </a:r>
            <a:r>
              <a:rPr lang="en-US" b="1" u="sng" dirty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val="32099001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Architecture: </a:t>
            </a:r>
            <a:r>
              <a:rPr lang="en-US" dirty="0" err="1">
                <a:latin typeface="Cambria" pitchFamily="18" charset="0"/>
              </a:rPr>
              <a:t>MapReduce</a:t>
            </a:r>
            <a:r>
              <a:rPr lang="en-US" dirty="0">
                <a:latin typeface="Cambria" pitchFamily="18" charset="0"/>
              </a:rPr>
              <a:t>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" y="1264920"/>
            <a:ext cx="75895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49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5898" cy="34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/>
              <a:t>TaskTracker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val="29182389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Introduction: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Hadoop’s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history and advantages</a:t>
            </a:r>
          </a:p>
          <a:p>
            <a:pPr>
              <a:buAutoNum type="arabicPeriod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Architecture in detail</a:t>
            </a:r>
          </a:p>
          <a:p>
            <a:pPr>
              <a:buAutoNum type="arabicPeriod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 industry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Many other software packages besides </a:t>
            </a:r>
            <a:r>
              <a:rPr lang="en-US" dirty="0" err="1"/>
              <a:t>Hadoop's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platform make use of HDFS </a:t>
            </a:r>
          </a:p>
        </p:txBody>
      </p:sp>
    </p:spTree>
    <p:extLst>
      <p:ext uri="{BB962C8B-B14F-4D97-AF65-F5344CB8AC3E}">
        <p14:creationId xmlns:p14="http://schemas.microsoft.com/office/powerpoint/2010/main" val="799739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Hadoop</a:t>
            </a:r>
            <a:r>
              <a:rPr lang="en-US" dirty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Yahoo!’s Search </a:t>
            </a:r>
            <a:r>
              <a:rPr lang="en-US" dirty="0" err="1"/>
              <a:t>Webmap</a:t>
            </a:r>
            <a:r>
              <a:rPr lang="en-US" dirty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FB’s </a:t>
            </a:r>
            <a:r>
              <a:rPr lang="en-US" dirty="0" err="1"/>
              <a:t>Hadoop</a:t>
            </a:r>
            <a:r>
              <a:rPr lang="en-US" dirty="0"/>
              <a:t> cluster hosts 100+ PB of data (July, 2012) &amp; growing at ½ PB/day (Nov, 2012)</a:t>
            </a:r>
          </a:p>
        </p:txBody>
      </p:sp>
    </p:spTree>
    <p:extLst>
      <p:ext uri="{BB962C8B-B14F-4D97-AF65-F5344CB8AC3E}">
        <p14:creationId xmlns:p14="http://schemas.microsoft.com/office/powerpoint/2010/main" val="25024597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436674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Security (search for uncommon patterns)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Three main applications of </a:t>
            </a:r>
            <a:r>
              <a:rPr lang="en-US" b="1" u="sng" dirty="0" err="1"/>
              <a:t>Hadoop</a:t>
            </a:r>
            <a:r>
              <a:rPr lang="en-US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81284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16764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realtime</a:t>
            </a:r>
            <a:r>
              <a:rPr lang="en-US" dirty="0"/>
              <a:t> large dataset computing: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Using </a:t>
            </a:r>
            <a:r>
              <a:rPr lang="en-US" dirty="0" err="1"/>
              <a:t>Hadoop</a:t>
            </a:r>
            <a:r>
              <a:rPr lang="en-US" dirty="0"/>
              <a:t> + </a:t>
            </a:r>
            <a:r>
              <a:rPr lang="en-US" dirty="0" err="1"/>
              <a:t>MapReduce</a:t>
            </a:r>
            <a:r>
              <a:rPr lang="en-US" dirty="0"/>
              <a:t> running on EC2 / S3, converted 4TB of TIFFs into 11 million PDF articles in 24 </a:t>
            </a:r>
            <a:r>
              <a:rPr lang="en-US" dirty="0" err="1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2158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Wild: Facebook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1676400"/>
            <a:ext cx="464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Stringent latency &amp; uptime requirements</a:t>
            </a:r>
          </a:p>
        </p:txBody>
      </p:sp>
      <p:pic>
        <p:nvPicPr>
          <p:cNvPr id="1026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12033"/>
          <a:stretch/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835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5900" y="1219200"/>
            <a:ext cx="37737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060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371600"/>
            <a:ext cx="7277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throughput… BIG problem for messaging!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  <p:extLst>
      <p:ext uri="{BB962C8B-B14F-4D97-AF65-F5344CB8AC3E}">
        <p14:creationId xmlns:p14="http://schemas.microsoft.com/office/powerpoint/2010/main" val="9416912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295400"/>
            <a:ext cx="727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/>
              <a:t>Hadoop</a:t>
            </a:r>
            <a:r>
              <a:rPr lang="en-US" dirty="0"/>
              <a:t> + </a:t>
            </a:r>
            <a:r>
              <a:rPr lang="en-US" dirty="0" err="1"/>
              <a:t>HBase</a:t>
            </a:r>
            <a:r>
              <a:rPr lang="en-US" dirty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Improve &amp; adapt HDFS and </a:t>
            </a:r>
            <a:r>
              <a:rPr lang="en-US" dirty="0" err="1"/>
              <a:t>HBase</a:t>
            </a:r>
            <a:r>
              <a:rPr lang="en-US" dirty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Major concern was availability: </a:t>
            </a:r>
            <a:r>
              <a:rPr lang="en-US" dirty="0" err="1"/>
              <a:t>NameNode</a:t>
            </a:r>
            <a:r>
              <a:rPr lang="en-US" dirty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Proprietary “</a:t>
            </a:r>
            <a:r>
              <a:rPr lang="en-US" dirty="0" err="1"/>
              <a:t>AvatarNode</a:t>
            </a:r>
            <a:r>
              <a:rPr lang="en-US" dirty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Performance improvements for </a:t>
            </a:r>
            <a:r>
              <a:rPr lang="en-US" dirty="0" err="1"/>
              <a:t>realtime</a:t>
            </a:r>
            <a:r>
              <a:rPr lang="en-US" dirty="0"/>
              <a:t> workload: RPC timeout. Rather fail fast and try a different </a:t>
            </a:r>
            <a:r>
              <a:rPr lang="en-US" dirty="0" err="1"/>
              <a:t>DataNode</a:t>
            </a:r>
            <a:endParaRPr lang="en-US" dirty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64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Open Data Format</a:t>
            </a:r>
          </a:p>
          <a:p>
            <a:r>
              <a:rPr lang="en-US" dirty="0"/>
              <a:t>Flexible Schema</a:t>
            </a:r>
          </a:p>
          <a:p>
            <a:r>
              <a:rPr lang="en-US" dirty="0" err="1"/>
              <a:t>Queryable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1920102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computing 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778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/>
          <a:lstStyle/>
          <a:p>
            <a:r>
              <a:rPr lang="en-US" sz="2800" dirty="0"/>
              <a:t>Need to process Multi Petabyte Datasets</a:t>
            </a:r>
          </a:p>
          <a:p>
            <a:r>
              <a:rPr lang="en-US" sz="2800" dirty="0"/>
              <a:t>Data may not have strict schema</a:t>
            </a:r>
          </a:p>
          <a:p>
            <a:r>
              <a:rPr lang="en-US" sz="2800" dirty="0"/>
              <a:t>Expensive to build reliability in each application</a:t>
            </a:r>
          </a:p>
          <a:p>
            <a:r>
              <a:rPr lang="en-US" sz="2800" dirty="0"/>
              <a:t>Nodes fails everyday</a:t>
            </a:r>
          </a:p>
          <a:p>
            <a:r>
              <a:rPr lang="en-US" sz="2800" dirty="0"/>
              <a:t>Need common infrastructure</a:t>
            </a:r>
          </a:p>
          <a:p>
            <a:r>
              <a:rPr lang="en-US" sz="2800" dirty="0"/>
              <a:t>Very Large Distributed File System</a:t>
            </a:r>
          </a:p>
          <a:p>
            <a:r>
              <a:rPr lang="en-US" sz="2800" dirty="0"/>
              <a:t>Assumes Commodity Hardware</a:t>
            </a:r>
          </a:p>
          <a:p>
            <a:r>
              <a:rPr lang="en-US" sz="2800" dirty="0"/>
              <a:t>Optimized for Batch Processing</a:t>
            </a:r>
          </a:p>
          <a:p>
            <a:r>
              <a:rPr lang="en-US" sz="2800" dirty="0"/>
              <a:t>Runs on heterogeneous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10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A Block Sever</a:t>
            </a:r>
          </a:p>
          <a:p>
            <a:pPr lvl="1"/>
            <a:r>
              <a:rPr lang="en-US" sz="2900" dirty="0"/>
              <a:t>Stores data in local file system</a:t>
            </a:r>
          </a:p>
          <a:p>
            <a:pPr lvl="1"/>
            <a:r>
              <a:rPr lang="en-US" sz="2900" dirty="0"/>
              <a:t>Stores meta-data of a block - checksum</a:t>
            </a:r>
          </a:p>
          <a:p>
            <a:pPr lvl="1"/>
            <a:r>
              <a:rPr lang="en-US" sz="2900" dirty="0"/>
              <a:t>Serves data and meta-data to clients</a:t>
            </a:r>
          </a:p>
          <a:p>
            <a:r>
              <a:rPr lang="en-US" sz="3200" dirty="0"/>
              <a:t>Block Report</a:t>
            </a:r>
          </a:p>
          <a:p>
            <a:pPr lvl="1"/>
            <a:r>
              <a:rPr lang="en-US" sz="2900" dirty="0"/>
              <a:t>Periodically sends a report of all existing blocks to </a:t>
            </a:r>
            <a:r>
              <a:rPr lang="en-US" sz="2900" dirty="0" err="1"/>
              <a:t>NameNode</a:t>
            </a:r>
            <a:endParaRPr lang="en-US" sz="2900" dirty="0"/>
          </a:p>
          <a:p>
            <a:r>
              <a:rPr lang="en-US" sz="3200" dirty="0"/>
              <a:t>Facilitate Pipelining of Data</a:t>
            </a:r>
          </a:p>
          <a:p>
            <a:pPr lvl="1"/>
            <a:r>
              <a:rPr lang="en-US" sz="2900" dirty="0"/>
              <a:t>Forwards data to other specified </a:t>
            </a:r>
            <a:r>
              <a:rPr lang="en-US" sz="2900" dirty="0" err="1"/>
              <a:t>DataNodes</a:t>
            </a:r>
            <a:endParaRPr lang="en-US" sz="2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35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Strategy</a:t>
            </a:r>
          </a:p>
          <a:p>
            <a:pPr lvl="1"/>
            <a:r>
              <a:rPr lang="en-US" dirty="0"/>
              <a:t>One replica on local node</a:t>
            </a:r>
          </a:p>
          <a:p>
            <a:pPr lvl="1"/>
            <a:r>
              <a:rPr lang="en-US" dirty="0"/>
              <a:t>Second replica on a remote rack</a:t>
            </a:r>
          </a:p>
          <a:p>
            <a:pPr lvl="1"/>
            <a:r>
              <a:rPr lang="en-US" dirty="0"/>
              <a:t>Third replica on same remote rack</a:t>
            </a:r>
          </a:p>
          <a:p>
            <a:pPr lvl="1"/>
            <a:r>
              <a:rPr lang="en-US" dirty="0"/>
              <a:t>Additional replicas are randomly placed</a:t>
            </a:r>
          </a:p>
          <a:p>
            <a:r>
              <a:rPr lang="en-US" dirty="0"/>
              <a:t>Clients read from nearest replica</a:t>
            </a:r>
          </a:p>
        </p:txBody>
      </p:sp>
    </p:spTree>
    <p:extLst>
      <p:ext uri="{BB962C8B-B14F-4D97-AF65-F5344CB8AC3E}">
        <p14:creationId xmlns:p14="http://schemas.microsoft.com/office/powerpoint/2010/main" val="14198671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Checksums to validate data – CRC32</a:t>
            </a:r>
          </a:p>
          <a:p>
            <a:r>
              <a:rPr lang="en-US" dirty="0"/>
              <a:t>File Creation</a:t>
            </a:r>
          </a:p>
          <a:p>
            <a:pPr lvl="1"/>
            <a:r>
              <a:rPr lang="en-US" dirty="0"/>
              <a:t>Client computes checksum per 512 byte</a:t>
            </a:r>
          </a:p>
          <a:p>
            <a:pPr lvl="1"/>
            <a:r>
              <a:rPr lang="en-US" dirty="0" err="1"/>
              <a:t>DataNode</a:t>
            </a:r>
            <a:r>
              <a:rPr lang="en-US" dirty="0"/>
              <a:t> stores the checksum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Client retrieves the data and checksum from </a:t>
            </a:r>
            <a:r>
              <a:rPr lang="en-US" dirty="0" err="1"/>
              <a:t>DataNode</a:t>
            </a:r>
            <a:endParaRPr lang="en-US" dirty="0"/>
          </a:p>
          <a:p>
            <a:pPr lvl="1"/>
            <a:r>
              <a:rPr lang="en-US" dirty="0"/>
              <a:t>If validation fails, client tries other replicas</a:t>
            </a:r>
          </a:p>
        </p:txBody>
      </p:sp>
    </p:spTree>
    <p:extLst>
      <p:ext uri="{BB962C8B-B14F-4D97-AF65-F5344CB8AC3E}">
        <p14:creationId xmlns:p14="http://schemas.microsoft.com/office/powerpoint/2010/main" val="10276830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retrieves a list of </a:t>
            </a:r>
            <a:r>
              <a:rPr lang="en-US" dirty="0" err="1"/>
              <a:t>DataNodes</a:t>
            </a:r>
            <a:r>
              <a:rPr lang="en-US" dirty="0"/>
              <a:t> on which to place replicas of a block</a:t>
            </a:r>
          </a:p>
          <a:p>
            <a:r>
              <a:rPr lang="en-US" dirty="0"/>
              <a:t>Client writes block to the first </a:t>
            </a:r>
            <a:r>
              <a:rPr lang="en-US" dirty="0" err="1"/>
              <a:t>DataNode</a:t>
            </a:r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DataNode</a:t>
            </a:r>
            <a:r>
              <a:rPr lang="en-US" dirty="0"/>
              <a:t> forwards the data to the next </a:t>
            </a:r>
            <a:r>
              <a:rPr lang="en-US" dirty="0" err="1"/>
              <a:t>DataNode</a:t>
            </a:r>
            <a:r>
              <a:rPr lang="en-US" dirty="0"/>
              <a:t> in the Pipeline</a:t>
            </a:r>
          </a:p>
          <a:p>
            <a:r>
              <a:rPr lang="en-US" dirty="0"/>
              <a:t>When all replicas are written, the client moves on to write the next block in file</a:t>
            </a:r>
          </a:p>
        </p:txBody>
      </p:sp>
    </p:spTree>
    <p:extLst>
      <p:ext uri="{BB962C8B-B14F-4D97-AF65-F5344CB8AC3E}">
        <p14:creationId xmlns:p14="http://schemas.microsoft.com/office/powerpoint/2010/main" val="36983593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programming model</a:t>
            </a:r>
          </a:p>
          <a:p>
            <a:pPr lvl="1"/>
            <a:r>
              <a:rPr lang="en-US" dirty="0"/>
              <a:t>Framework for distributed processing of large data sets</a:t>
            </a:r>
          </a:p>
          <a:p>
            <a:pPr lvl="1"/>
            <a:r>
              <a:rPr lang="en-US" dirty="0"/>
              <a:t>Pluggable user code runs in generic framework</a:t>
            </a:r>
          </a:p>
          <a:p>
            <a:r>
              <a:rPr lang="en-US" dirty="0"/>
              <a:t>Common design pattern in data processing</a:t>
            </a:r>
          </a:p>
          <a:p>
            <a:pPr lvl="1"/>
            <a:r>
              <a:rPr lang="en-US" dirty="0"/>
              <a:t>cat *  | </a:t>
            </a:r>
            <a:r>
              <a:rPr lang="en-US" dirty="0" err="1"/>
              <a:t>grep</a:t>
            </a:r>
            <a:r>
              <a:rPr lang="en-US" dirty="0"/>
              <a:t> | sort      | </a:t>
            </a:r>
            <a:r>
              <a:rPr lang="en-US" dirty="0" err="1"/>
              <a:t>uniq</a:t>
            </a:r>
            <a:r>
              <a:rPr lang="en-US" dirty="0"/>
              <a:t> -c | cat &gt; file</a:t>
            </a:r>
          </a:p>
          <a:p>
            <a:pPr lvl="1"/>
            <a:r>
              <a:rPr lang="en-US" dirty="0"/>
              <a:t>input | </a:t>
            </a:r>
            <a:r>
              <a:rPr lang="en-US" b="1" dirty="0"/>
              <a:t>map</a:t>
            </a:r>
            <a:r>
              <a:rPr lang="en-US" dirty="0"/>
              <a:t> | shuffle | </a:t>
            </a:r>
            <a:r>
              <a:rPr lang="en-US" b="1" dirty="0"/>
              <a:t>reduce</a:t>
            </a:r>
            <a:r>
              <a:rPr lang="en-US" dirty="0"/>
              <a:t> | output </a:t>
            </a:r>
          </a:p>
        </p:txBody>
      </p:sp>
    </p:spTree>
    <p:extLst>
      <p:ext uri="{BB962C8B-B14F-4D97-AF65-F5344CB8AC3E}">
        <p14:creationId xmlns:p14="http://schemas.microsoft.com/office/powerpoint/2010/main" val="144542364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</a:t>
            </a:r>
          </a:p>
          <a:p>
            <a:r>
              <a:rPr lang="en-US" dirty="0"/>
              <a:t>Web search indexing</a:t>
            </a:r>
          </a:p>
          <a:p>
            <a:r>
              <a:rPr lang="en-US" dirty="0"/>
              <a:t>Ad-hoc queries</a:t>
            </a:r>
          </a:p>
        </p:txBody>
      </p:sp>
    </p:spTree>
    <p:extLst>
      <p:ext uri="{BB962C8B-B14F-4D97-AF65-F5344CB8AC3E}">
        <p14:creationId xmlns:p14="http://schemas.microsoft.com/office/powerpoint/2010/main" val="282190496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JobClient</a:t>
            </a:r>
            <a:endParaRPr lang="en-US" dirty="0"/>
          </a:p>
          <a:p>
            <a:pPr lvl="1"/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Child</a:t>
            </a:r>
          </a:p>
          <a:p>
            <a:r>
              <a:rPr lang="en-US" dirty="0"/>
              <a:t>Job Creation/Execution Process</a:t>
            </a:r>
          </a:p>
        </p:txBody>
      </p:sp>
    </p:spTree>
    <p:extLst>
      <p:ext uri="{BB962C8B-B14F-4D97-AF65-F5344CB8AC3E}">
        <p14:creationId xmlns:p14="http://schemas.microsoft.com/office/powerpoint/2010/main" val="309403757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MapReduce</a:t>
            </a:r>
            <a:r>
              <a:rPr lang="en-US" sz="4000" dirty="0"/>
              <a:t> Process (</a:t>
            </a:r>
            <a:r>
              <a:rPr lang="en-US" sz="4000" dirty="0" err="1"/>
              <a:t>org.apache.hadoop.mapred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JobClient</a:t>
            </a:r>
            <a:endParaRPr lang="en-US" dirty="0"/>
          </a:p>
          <a:p>
            <a:pPr lvl="1"/>
            <a:r>
              <a:rPr lang="en-US" dirty="0"/>
              <a:t>Submit job</a:t>
            </a:r>
          </a:p>
          <a:p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/>
              <a:t>Manage and schedule job, split job into tasks</a:t>
            </a:r>
          </a:p>
          <a:p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Start and monitor the task execution</a:t>
            </a:r>
          </a:p>
          <a:p>
            <a:r>
              <a:rPr lang="en-US" dirty="0"/>
              <a:t>Child</a:t>
            </a:r>
          </a:p>
          <a:p>
            <a:pPr lvl="1"/>
            <a:r>
              <a:rPr lang="en-US" dirty="0"/>
              <a:t>The process that really execute the task</a:t>
            </a:r>
          </a:p>
        </p:txBody>
      </p:sp>
    </p:spTree>
    <p:extLst>
      <p:ext uri="{BB962C8B-B14F-4D97-AF65-F5344CB8AC3E}">
        <p14:creationId xmlns:p14="http://schemas.microsoft.com/office/powerpoint/2010/main" val="14395748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 Process Communication</a:t>
            </a:r>
            <a:br>
              <a:rPr lang="en-US" sz="3600" dirty="0"/>
            </a:br>
            <a:r>
              <a:rPr lang="en-US" sz="3600" dirty="0"/>
              <a:t>IPC/RPC (</a:t>
            </a:r>
            <a:r>
              <a:rPr lang="en-US" sz="3600" dirty="0" err="1"/>
              <a:t>org.apache.hadoop.ipc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7332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 err="1"/>
              <a:t>JobClient</a:t>
            </a:r>
            <a:r>
              <a:rPr lang="en-US" dirty="0"/>
              <a:t>  &lt;-------------&gt; </a:t>
            </a:r>
            <a:r>
              <a:rPr lang="en-US" dirty="0" err="1"/>
              <a:t>JobTracker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TaskTracker</a:t>
            </a:r>
            <a:r>
              <a:rPr lang="en-US" dirty="0"/>
              <a:t>  &lt;------------&gt; </a:t>
            </a:r>
            <a:r>
              <a:rPr lang="en-US" dirty="0" err="1"/>
              <a:t>JobTracker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TaskTracker</a:t>
            </a:r>
            <a:r>
              <a:rPr lang="en-US" dirty="0"/>
              <a:t> &lt;-------------&gt; Child</a:t>
            </a:r>
          </a:p>
          <a:p>
            <a:r>
              <a:rPr lang="en-US" dirty="0" err="1"/>
              <a:t>JobTracker</a:t>
            </a:r>
            <a:r>
              <a:rPr lang="en-US" dirty="0"/>
              <a:t> </a:t>
            </a:r>
            <a:r>
              <a:rPr lang="en-US" dirty="0" err="1"/>
              <a:t>impliments</a:t>
            </a:r>
            <a:r>
              <a:rPr lang="en-US" dirty="0"/>
              <a:t> both protocol and works as server in both IPC</a:t>
            </a:r>
          </a:p>
          <a:p>
            <a:r>
              <a:rPr lang="en-US" dirty="0" err="1"/>
              <a:t>TaskTracker</a:t>
            </a:r>
            <a:r>
              <a:rPr lang="en-US" dirty="0"/>
              <a:t> implements the </a:t>
            </a:r>
            <a:r>
              <a:rPr lang="en-US" dirty="0" err="1"/>
              <a:t>TaskUmbilicalProtocol</a:t>
            </a:r>
            <a:r>
              <a:rPr lang="en-US" dirty="0"/>
              <a:t>; Child gets task information and reports task status through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6378" y="3236128"/>
            <a:ext cx="29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JobSubmissionProtocol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575" y="3883820"/>
            <a:ext cx="252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InterTrackerProtocol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366" y="4604443"/>
            <a:ext cx="279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TaskUmbilicalProtocol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9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Brief History of </a:t>
            </a:r>
            <a:r>
              <a:rPr lang="en-US" dirty="0" err="1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048" y="1295400"/>
            <a:ext cx="7215188" cy="1600199"/>
          </a:xfrm>
        </p:spPr>
        <p:txBody>
          <a:bodyPr/>
          <a:lstStyle/>
          <a:p>
            <a:r>
              <a:rPr lang="en-US" dirty="0"/>
              <a:t>Designed to answer the question: </a:t>
            </a:r>
            <a:r>
              <a:rPr lang="en-US" b="1" dirty="0"/>
              <a:t>“How to process big data with reasonable cost and time?”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70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Check input and output, e.g. check if the output directory is already existing</a:t>
            </a:r>
          </a:p>
          <a:p>
            <a:pPr lvl="1"/>
            <a:r>
              <a:rPr lang="en-US" dirty="0" err="1"/>
              <a:t>job.getInputFormat</a:t>
            </a:r>
            <a:r>
              <a:rPr lang="en-US" dirty="0"/>
              <a:t>().</a:t>
            </a:r>
            <a:r>
              <a:rPr lang="en-US" dirty="0" err="1"/>
              <a:t>validateInput</a:t>
            </a:r>
            <a:r>
              <a:rPr lang="en-US" dirty="0"/>
              <a:t>(job);</a:t>
            </a:r>
          </a:p>
          <a:p>
            <a:pPr lvl="1"/>
            <a:r>
              <a:rPr lang="en-US" dirty="0" err="1"/>
              <a:t>job.getOutputFormat</a:t>
            </a:r>
            <a:r>
              <a:rPr lang="en-US" dirty="0"/>
              <a:t>().</a:t>
            </a:r>
            <a:r>
              <a:rPr lang="en-US" dirty="0" err="1"/>
              <a:t>checkOutputSpecs</a:t>
            </a:r>
            <a:r>
              <a:rPr lang="en-US" dirty="0"/>
              <a:t>(</a:t>
            </a:r>
            <a:r>
              <a:rPr lang="en-US" dirty="0" err="1"/>
              <a:t>fs</a:t>
            </a:r>
            <a:r>
              <a:rPr lang="en-US" dirty="0"/>
              <a:t>, job);</a:t>
            </a:r>
          </a:p>
          <a:p>
            <a:r>
              <a:rPr lang="en-US" dirty="0"/>
              <a:t>Get </a:t>
            </a:r>
            <a:r>
              <a:rPr lang="en-US" dirty="0" err="1"/>
              <a:t>InputSplits</a:t>
            </a:r>
            <a:r>
              <a:rPr lang="en-US" dirty="0"/>
              <a:t>, sort, and write output to HDFS</a:t>
            </a:r>
          </a:p>
          <a:p>
            <a:pPr lvl="1"/>
            <a:r>
              <a:rPr lang="en-US" dirty="0" err="1"/>
              <a:t>InputSplit</a:t>
            </a:r>
            <a:r>
              <a:rPr lang="en-US" dirty="0"/>
              <a:t>[] splits = </a:t>
            </a:r>
            <a:r>
              <a:rPr lang="en-US" dirty="0" err="1"/>
              <a:t>job.getInputFormat</a:t>
            </a:r>
            <a:r>
              <a:rPr lang="en-US" dirty="0"/>
              <a:t>().</a:t>
            </a:r>
          </a:p>
          <a:p>
            <a:pPr marL="349250" lvl="1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getSplits</a:t>
            </a:r>
            <a:r>
              <a:rPr lang="en-US" dirty="0"/>
              <a:t>(job, </a:t>
            </a:r>
            <a:r>
              <a:rPr lang="en-US" dirty="0" err="1"/>
              <a:t>job.getNumMapTasks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writeSplitsFile</a:t>
            </a:r>
            <a:r>
              <a:rPr lang="en-US" dirty="0"/>
              <a:t>(splits, out); // out is $SYSTEMDIR/$JOBID/</a:t>
            </a:r>
            <a:r>
              <a:rPr lang="en-US" dirty="0" err="1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072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jar file and configuration file will be uploaded to HDFS system directory</a:t>
            </a:r>
          </a:p>
          <a:p>
            <a:pPr lvl="1"/>
            <a:r>
              <a:rPr lang="en-US" dirty="0" err="1"/>
              <a:t>job.write</a:t>
            </a:r>
            <a:r>
              <a:rPr lang="en-US" dirty="0"/>
              <a:t>(out);  </a:t>
            </a:r>
            <a:r>
              <a:rPr lang="en-US" sz="2000" dirty="0"/>
              <a:t>// out is $SYSTEMDIR/$JOBID/</a:t>
            </a:r>
            <a:r>
              <a:rPr lang="en-US" sz="2000" dirty="0" err="1"/>
              <a:t>job.xml</a:t>
            </a:r>
            <a:endParaRPr lang="en-US" sz="2000" dirty="0"/>
          </a:p>
          <a:p>
            <a:r>
              <a:rPr lang="en-US" dirty="0" err="1"/>
              <a:t>JobStatus</a:t>
            </a:r>
            <a:r>
              <a:rPr lang="en-US" dirty="0"/>
              <a:t> status = </a:t>
            </a:r>
            <a:r>
              <a:rPr lang="en-US" dirty="0" err="1"/>
              <a:t>jobSubmitClient.submitJob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This is an RPC invocation, </a:t>
            </a:r>
            <a:r>
              <a:rPr lang="en-US" dirty="0" err="1"/>
              <a:t>jobSubmitClient</a:t>
            </a:r>
            <a:r>
              <a:rPr lang="en-US" dirty="0"/>
              <a:t> is a proxy created in the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364160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JobTracker.submitJob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) &lt;-- receive RPC invocation request</a:t>
            </a:r>
          </a:p>
          <a:p>
            <a:r>
              <a:rPr lang="en-US" dirty="0" err="1"/>
              <a:t>JobInProgress</a:t>
            </a:r>
            <a:r>
              <a:rPr lang="en-US" dirty="0"/>
              <a:t> job = new </a:t>
            </a:r>
            <a:r>
              <a:rPr lang="en-US" dirty="0" err="1"/>
              <a:t>JobInProgress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, this, </a:t>
            </a:r>
            <a:r>
              <a:rPr lang="en-US" dirty="0" err="1"/>
              <a:t>this.conf</a:t>
            </a:r>
            <a:r>
              <a:rPr lang="en-US" dirty="0"/>
              <a:t>)</a:t>
            </a:r>
          </a:p>
          <a:p>
            <a:r>
              <a:rPr lang="en-US" dirty="0"/>
              <a:t>Add the job into Job Queue</a:t>
            </a:r>
          </a:p>
          <a:p>
            <a:pPr lvl="1"/>
            <a:r>
              <a:rPr lang="en-US" dirty="0" err="1"/>
              <a:t>jobs.put</a:t>
            </a:r>
            <a:r>
              <a:rPr lang="en-US" dirty="0"/>
              <a:t>(</a:t>
            </a:r>
            <a:r>
              <a:rPr lang="en-US" dirty="0" err="1"/>
              <a:t>job.getProfile</a:t>
            </a:r>
            <a:r>
              <a:rPr lang="en-US" dirty="0"/>
              <a:t>().</a:t>
            </a:r>
            <a:r>
              <a:rPr lang="en-US" dirty="0" err="1"/>
              <a:t>getJobId</a:t>
            </a:r>
            <a:r>
              <a:rPr lang="en-US" dirty="0"/>
              <a:t>(), job);</a:t>
            </a:r>
          </a:p>
          <a:p>
            <a:pPr lvl="1"/>
            <a:r>
              <a:rPr lang="en-US" dirty="0" err="1"/>
              <a:t>jobsByPriority.add</a:t>
            </a:r>
            <a:r>
              <a:rPr lang="en-US" dirty="0"/>
              <a:t>(job);</a:t>
            </a:r>
          </a:p>
          <a:p>
            <a:pPr lvl="1"/>
            <a:r>
              <a:rPr lang="en-US" dirty="0" err="1"/>
              <a:t>jobInitQueue.add</a:t>
            </a:r>
            <a:r>
              <a:rPr lang="en-US" dirty="0"/>
              <a:t>(job);</a:t>
            </a:r>
          </a:p>
        </p:txBody>
      </p:sp>
    </p:spTree>
    <p:extLst>
      <p:ext uri="{BB962C8B-B14F-4D97-AF65-F5344CB8AC3E}">
        <p14:creationId xmlns:p14="http://schemas.microsoft.com/office/powerpoint/2010/main" val="129679034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by priority</a:t>
            </a:r>
          </a:p>
          <a:p>
            <a:pPr lvl="1"/>
            <a:r>
              <a:rPr lang="en-US" dirty="0" err="1"/>
              <a:t>resortPriority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compare the </a:t>
            </a:r>
            <a:r>
              <a:rPr lang="en-US" dirty="0" err="1"/>
              <a:t>JobPrioity</a:t>
            </a:r>
            <a:r>
              <a:rPr lang="en-US" dirty="0"/>
              <a:t> first, then compare the </a:t>
            </a:r>
            <a:r>
              <a:rPr lang="en-US" dirty="0" err="1"/>
              <a:t>JobSubmissionTime</a:t>
            </a:r>
            <a:endParaRPr lang="en-US" dirty="0"/>
          </a:p>
          <a:p>
            <a:r>
              <a:rPr lang="en-US" dirty="0"/>
              <a:t>Wake </a:t>
            </a:r>
            <a:r>
              <a:rPr lang="en-US" dirty="0" err="1"/>
              <a:t>JobInitThread</a:t>
            </a:r>
            <a:endParaRPr lang="en-US" dirty="0"/>
          </a:p>
          <a:p>
            <a:pPr lvl="1"/>
            <a:r>
              <a:rPr lang="en-US" dirty="0" err="1"/>
              <a:t>jobInitQueue.notifyall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job = </a:t>
            </a:r>
            <a:r>
              <a:rPr lang="en-US" dirty="0" err="1"/>
              <a:t>jobInitQueue.remove</a:t>
            </a:r>
            <a:r>
              <a:rPr lang="en-US" dirty="0"/>
              <a:t>(0);</a:t>
            </a:r>
          </a:p>
          <a:p>
            <a:pPr lvl="1"/>
            <a:r>
              <a:rPr lang="en-US" dirty="0" err="1"/>
              <a:t>job.initTasks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074029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(String </a:t>
            </a:r>
            <a:r>
              <a:rPr lang="en-US" dirty="0" err="1"/>
              <a:t>jobid</a:t>
            </a:r>
            <a:r>
              <a:rPr lang="en-US" dirty="0"/>
              <a:t>, </a:t>
            </a:r>
            <a:r>
              <a:rPr lang="en-US" dirty="0" err="1"/>
              <a:t>JobTracker</a:t>
            </a:r>
            <a:r>
              <a:rPr lang="en-US" dirty="0"/>
              <a:t> </a:t>
            </a:r>
            <a:r>
              <a:rPr lang="en-US" dirty="0" err="1"/>
              <a:t>jobtracker</a:t>
            </a:r>
            <a:r>
              <a:rPr lang="en-US" dirty="0"/>
              <a:t>, </a:t>
            </a:r>
            <a:r>
              <a:rPr lang="en-US" dirty="0" err="1"/>
              <a:t>JobConf</a:t>
            </a:r>
            <a:r>
              <a:rPr lang="en-US" dirty="0"/>
              <a:t> </a:t>
            </a:r>
            <a:r>
              <a:rPr lang="en-US" dirty="0" err="1"/>
              <a:t>default_conf</a:t>
            </a:r>
            <a:r>
              <a:rPr lang="en-US" dirty="0"/>
              <a:t>);</a:t>
            </a:r>
          </a:p>
          <a:p>
            <a:r>
              <a:rPr lang="en-US" dirty="0" err="1"/>
              <a:t>JobInProgress.initTasks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DataInputStream</a:t>
            </a:r>
            <a:r>
              <a:rPr lang="en-US" dirty="0"/>
              <a:t> </a:t>
            </a:r>
            <a:r>
              <a:rPr lang="en-US" dirty="0" err="1"/>
              <a:t>splitFile</a:t>
            </a:r>
            <a:r>
              <a:rPr lang="en-US" dirty="0"/>
              <a:t> = </a:t>
            </a:r>
            <a:r>
              <a:rPr lang="en-US" dirty="0" err="1"/>
              <a:t>fs.open</a:t>
            </a:r>
            <a:r>
              <a:rPr lang="en-US" dirty="0"/>
              <a:t>(new Path(</a:t>
            </a:r>
            <a:r>
              <a:rPr lang="en-US" dirty="0" err="1"/>
              <a:t>conf.get</a:t>
            </a:r>
            <a:r>
              <a:rPr lang="en-US" dirty="0"/>
              <a:t>(“</a:t>
            </a:r>
            <a:r>
              <a:rPr lang="en-US" dirty="0" err="1"/>
              <a:t>mapred.job.split.file</a:t>
            </a:r>
            <a:r>
              <a:rPr lang="en-US" dirty="0"/>
              <a:t>”))); </a:t>
            </a:r>
          </a:p>
          <a:p>
            <a:pPr marL="349250" lvl="1" indent="0">
              <a:buNone/>
            </a:pPr>
            <a:r>
              <a:rPr lang="en-US" dirty="0"/>
              <a:t>    // </a:t>
            </a:r>
            <a:r>
              <a:rPr lang="en-US" dirty="0" err="1"/>
              <a:t>mapred.job.split.file</a:t>
            </a:r>
            <a:r>
              <a:rPr lang="en-US" dirty="0"/>
              <a:t> --&gt; $SYSTEMDIR/$JOBID/</a:t>
            </a:r>
            <a:r>
              <a:rPr lang="en-US" dirty="0" err="1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2965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splits = </a:t>
            </a:r>
            <a:r>
              <a:rPr lang="en-US" dirty="0" err="1"/>
              <a:t>JobClient.readSplitFile</a:t>
            </a:r>
            <a:r>
              <a:rPr lang="en-US" dirty="0"/>
              <a:t>(</a:t>
            </a:r>
            <a:r>
              <a:rPr lang="en-US" dirty="0" err="1"/>
              <a:t>splitFile</a:t>
            </a:r>
            <a:r>
              <a:rPr lang="en-US" dirty="0"/>
              <a:t>);</a:t>
            </a:r>
          </a:p>
          <a:p>
            <a:r>
              <a:rPr lang="en-US" dirty="0" err="1"/>
              <a:t>numMapTasks</a:t>
            </a:r>
            <a:r>
              <a:rPr lang="en-US" dirty="0"/>
              <a:t> = </a:t>
            </a:r>
            <a:r>
              <a:rPr lang="en-US" dirty="0" err="1"/>
              <a:t>splits.length</a:t>
            </a:r>
            <a:r>
              <a:rPr lang="en-US" dirty="0"/>
              <a:t>;</a:t>
            </a:r>
          </a:p>
          <a:p>
            <a:r>
              <a:rPr lang="en-US" dirty="0"/>
              <a:t>maps[</a:t>
            </a:r>
            <a:r>
              <a:rPr lang="en-US" dirty="0" err="1"/>
              <a:t>i</a:t>
            </a:r>
            <a:r>
              <a:rPr lang="en-US" dirty="0"/>
              <a:t>] = new </a:t>
            </a:r>
            <a:r>
              <a:rPr lang="en-US" dirty="0" err="1"/>
              <a:t>TaskInProgress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, </a:t>
            </a:r>
            <a:r>
              <a:rPr lang="en-US" dirty="0" err="1"/>
              <a:t>jobFile</a:t>
            </a:r>
            <a:r>
              <a:rPr lang="en-US" dirty="0"/>
              <a:t>, splits[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jobtracker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, this,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reduces[</a:t>
            </a:r>
            <a:r>
              <a:rPr lang="en-US" dirty="0" err="1"/>
              <a:t>i</a:t>
            </a:r>
            <a:r>
              <a:rPr lang="en-US" dirty="0"/>
              <a:t>] = new </a:t>
            </a:r>
            <a:r>
              <a:rPr lang="en-US" dirty="0" err="1"/>
              <a:t>TaskInProgress</a:t>
            </a:r>
            <a:r>
              <a:rPr lang="en-US" dirty="0"/>
              <a:t>(</a:t>
            </a:r>
            <a:r>
              <a:rPr lang="en-US" dirty="0" err="1"/>
              <a:t>jobId</a:t>
            </a:r>
            <a:r>
              <a:rPr lang="en-US" dirty="0"/>
              <a:t>, </a:t>
            </a:r>
            <a:r>
              <a:rPr lang="en-US" dirty="0" err="1"/>
              <a:t>jobFile</a:t>
            </a:r>
            <a:r>
              <a:rPr lang="en-US" dirty="0"/>
              <a:t>, splits[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jobtracker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, this,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JobStatus</a:t>
            </a:r>
            <a:r>
              <a:rPr lang="en-US" dirty="0"/>
              <a:t> --&gt; </a:t>
            </a:r>
            <a:r>
              <a:rPr lang="en-US" dirty="0" err="1"/>
              <a:t>JobStatus.RUNNING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186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dirty="0" err="1"/>
              <a:t>getNewTaskForTaskTracker</a:t>
            </a:r>
            <a:r>
              <a:rPr lang="en-US" dirty="0"/>
              <a:t>(String </a:t>
            </a:r>
            <a:r>
              <a:rPr lang="en-US" dirty="0" err="1"/>
              <a:t>taskTracker</a:t>
            </a:r>
            <a:r>
              <a:rPr lang="en-US" dirty="0"/>
              <a:t>)</a:t>
            </a:r>
          </a:p>
          <a:p>
            <a:r>
              <a:rPr lang="en-US" dirty="0"/>
              <a:t>Compute the maximum tasks that can be running on </a:t>
            </a:r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maxCurrentMap</a:t>
            </a:r>
            <a:r>
              <a:rPr lang="en-US" dirty="0"/>
              <a:t> Tasks = </a:t>
            </a:r>
            <a:r>
              <a:rPr lang="en-US" dirty="0" err="1"/>
              <a:t>tts.getMaxMapTasks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maxMapLoad</a:t>
            </a:r>
            <a:r>
              <a:rPr lang="en-US" dirty="0"/>
              <a:t> =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maxCurrentMapTasks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Math.ceil</a:t>
            </a:r>
            <a:r>
              <a:rPr lang="en-US" dirty="0"/>
              <a:t>(double) </a:t>
            </a:r>
            <a:r>
              <a:rPr lang="en-US" dirty="0" err="1"/>
              <a:t>remainingMapLoad</a:t>
            </a:r>
            <a:r>
              <a:rPr lang="en-US" dirty="0"/>
              <a:t>/</a:t>
            </a:r>
            <a:r>
              <a:rPr lang="en-US" dirty="0" err="1"/>
              <a:t>numTaskTrackers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0607401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numMaps</a:t>
            </a:r>
            <a:r>
              <a:rPr lang="en-US" dirty="0"/>
              <a:t> = </a:t>
            </a:r>
            <a:r>
              <a:rPr lang="en-US" dirty="0" err="1"/>
              <a:t>tts.countMapTasks</a:t>
            </a:r>
            <a:r>
              <a:rPr lang="en-US" dirty="0"/>
              <a:t>(); // running tasks number</a:t>
            </a:r>
          </a:p>
          <a:p>
            <a:r>
              <a:rPr lang="en-US" dirty="0"/>
              <a:t>If </a:t>
            </a:r>
            <a:r>
              <a:rPr lang="en-US" dirty="0" err="1"/>
              <a:t>numMaps</a:t>
            </a:r>
            <a:r>
              <a:rPr lang="en-US" dirty="0"/>
              <a:t> &lt; </a:t>
            </a:r>
            <a:r>
              <a:rPr lang="en-US" dirty="0" err="1"/>
              <a:t>maxMapLoad</a:t>
            </a:r>
            <a:r>
              <a:rPr lang="en-US" dirty="0"/>
              <a:t>, then more tasks can be allocated, then based on priority, pick the first job from the </a:t>
            </a:r>
            <a:r>
              <a:rPr lang="en-US" dirty="0" err="1"/>
              <a:t>jobsByPriority</a:t>
            </a:r>
            <a:r>
              <a:rPr lang="en-US" dirty="0"/>
              <a:t> Queue, create a task, and return to </a:t>
            </a:r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Task t = </a:t>
            </a:r>
            <a:r>
              <a:rPr lang="en-US" dirty="0" err="1"/>
              <a:t>job.obtainNewMapTask</a:t>
            </a:r>
            <a:r>
              <a:rPr lang="en-US" dirty="0"/>
              <a:t>(</a:t>
            </a:r>
            <a:r>
              <a:rPr lang="en-US" dirty="0" err="1"/>
              <a:t>tts</a:t>
            </a:r>
            <a:r>
              <a:rPr lang="en-US" dirty="0"/>
              <a:t>, </a:t>
            </a:r>
            <a:r>
              <a:rPr lang="en-US" dirty="0" err="1"/>
              <a:t>numTaskTrackers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85047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TaskTracker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initialize()</a:t>
            </a:r>
          </a:p>
          <a:p>
            <a:pPr lvl="1"/>
            <a:r>
              <a:rPr lang="en-US" dirty="0"/>
              <a:t>Remove original local directory</a:t>
            </a:r>
          </a:p>
          <a:p>
            <a:pPr lvl="1"/>
            <a:r>
              <a:rPr lang="en-US" dirty="0"/>
              <a:t>RPC initialization</a:t>
            </a:r>
          </a:p>
          <a:p>
            <a:pPr lvl="2"/>
            <a:r>
              <a:rPr lang="en-US" dirty="0" err="1"/>
              <a:t>TaskReportServer</a:t>
            </a:r>
            <a:r>
              <a:rPr lang="en-US" dirty="0"/>
              <a:t> = </a:t>
            </a:r>
            <a:r>
              <a:rPr lang="en-US" dirty="0" err="1"/>
              <a:t>RPC.getServer</a:t>
            </a:r>
            <a:r>
              <a:rPr lang="en-US" dirty="0"/>
              <a:t>(this, </a:t>
            </a:r>
            <a:r>
              <a:rPr lang="en-US" dirty="0" err="1"/>
              <a:t>bindAddress</a:t>
            </a:r>
            <a:r>
              <a:rPr lang="en-US" dirty="0"/>
              <a:t>, </a:t>
            </a:r>
            <a:r>
              <a:rPr lang="en-US" dirty="0" err="1"/>
              <a:t>tmpPort</a:t>
            </a:r>
            <a:r>
              <a:rPr lang="en-US" dirty="0"/>
              <a:t>, max, false, this, </a:t>
            </a:r>
            <a:r>
              <a:rPr lang="en-US" dirty="0" err="1"/>
              <a:t>fConf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InterTrackerProtocol</a:t>
            </a:r>
            <a:r>
              <a:rPr lang="en-US" dirty="0"/>
              <a:t> </a:t>
            </a:r>
            <a:r>
              <a:rPr lang="en-US" dirty="0" err="1"/>
              <a:t>jobClient</a:t>
            </a:r>
            <a:r>
              <a:rPr lang="en-US" dirty="0"/>
              <a:t> = (</a:t>
            </a:r>
            <a:r>
              <a:rPr lang="en-US" dirty="0" err="1"/>
              <a:t>InterTrackerProtocol</a:t>
            </a:r>
            <a:r>
              <a:rPr lang="en-US" dirty="0"/>
              <a:t>) </a:t>
            </a:r>
            <a:r>
              <a:rPr lang="en-US" dirty="0" err="1"/>
              <a:t>RPC.waitForProxy</a:t>
            </a:r>
            <a:r>
              <a:rPr lang="en-US" dirty="0"/>
              <a:t>(</a:t>
            </a:r>
            <a:r>
              <a:rPr lang="en-US" dirty="0" err="1"/>
              <a:t>InterTrackerProtocol.class</a:t>
            </a:r>
            <a:r>
              <a:rPr lang="en-US" dirty="0"/>
              <a:t>, </a:t>
            </a:r>
            <a:r>
              <a:rPr lang="en-US" dirty="0" err="1"/>
              <a:t>InterTrackerProtocol.versionID</a:t>
            </a:r>
            <a:r>
              <a:rPr lang="en-US" dirty="0"/>
              <a:t>, </a:t>
            </a:r>
            <a:r>
              <a:rPr lang="en-US" dirty="0" err="1"/>
              <a:t>jobTrackAddr</a:t>
            </a:r>
            <a:r>
              <a:rPr lang="en-US" dirty="0"/>
              <a:t>, </a:t>
            </a:r>
            <a:r>
              <a:rPr lang="en-US" dirty="0" err="1"/>
              <a:t>this.fConf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785844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TaskTracker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run();</a:t>
            </a:r>
          </a:p>
          <a:p>
            <a:r>
              <a:rPr lang="en-US" dirty="0" err="1"/>
              <a:t>offerService</a:t>
            </a:r>
            <a:r>
              <a:rPr lang="en-US" dirty="0"/>
              <a:t>();</a:t>
            </a:r>
          </a:p>
          <a:p>
            <a:r>
              <a:rPr lang="en-US" dirty="0" err="1"/>
              <a:t>TaskTracker</a:t>
            </a:r>
            <a:r>
              <a:rPr lang="en-US" dirty="0"/>
              <a:t> talks to </a:t>
            </a:r>
            <a:r>
              <a:rPr lang="en-US" dirty="0" err="1"/>
              <a:t>JobTracker</a:t>
            </a:r>
            <a:r>
              <a:rPr lang="en-US" dirty="0"/>
              <a:t> with </a:t>
            </a:r>
            <a:r>
              <a:rPr lang="en-US" dirty="0" err="1"/>
              <a:t>HeartBeat</a:t>
            </a:r>
            <a:r>
              <a:rPr lang="en-US" dirty="0"/>
              <a:t> message periodically</a:t>
            </a:r>
          </a:p>
          <a:p>
            <a:pPr lvl="1"/>
            <a:r>
              <a:rPr lang="en-US" dirty="0" err="1"/>
              <a:t>HeatbeatResponse</a:t>
            </a:r>
            <a:r>
              <a:rPr lang="en-US" dirty="0"/>
              <a:t> </a:t>
            </a:r>
            <a:r>
              <a:rPr lang="en-US" dirty="0" err="1"/>
              <a:t>heartbeatResponse</a:t>
            </a:r>
            <a:r>
              <a:rPr lang="en-US" dirty="0"/>
              <a:t> = </a:t>
            </a:r>
            <a:r>
              <a:rPr lang="en-US" dirty="0" err="1"/>
              <a:t>transmitHeartBeat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01514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Search engines in 1990s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5" b="53852"/>
          <a:stretch/>
        </p:blipFill>
        <p:spPr>
          <a:xfrm>
            <a:off x="4648200" y="931091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294" b="33824"/>
          <a:stretch/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548" b="54154"/>
          <a:stretch/>
        </p:blipFill>
        <p:spPr>
          <a:xfrm>
            <a:off x="4648200" y="3429000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0173" y="50614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3" name="Rectangle 2"/>
          <p:cNvSpPr/>
          <p:nvPr/>
        </p:nvSpPr>
        <p:spPr>
          <a:xfrm>
            <a:off x="8456533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7019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1997</a:t>
            </a: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 b="25399"/>
          <a:stretch/>
        </p:blipFill>
        <p:spPr>
          <a:xfrm>
            <a:off x="553721" y="1295400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126448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76880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TaskTracker.localizeJob</a:t>
            </a:r>
            <a:r>
              <a:rPr lang="en-US" dirty="0"/>
              <a:t>(</a:t>
            </a:r>
            <a:r>
              <a:rPr lang="en-US" dirty="0" err="1"/>
              <a:t>TaskInProgress</a:t>
            </a:r>
            <a:r>
              <a:rPr lang="en-US" dirty="0"/>
              <a:t> tip);</a:t>
            </a:r>
          </a:p>
          <a:p>
            <a:r>
              <a:rPr lang="en-US" dirty="0" err="1"/>
              <a:t>launchTasksForJob</a:t>
            </a:r>
            <a:r>
              <a:rPr lang="en-US" dirty="0"/>
              <a:t>(tip, new </a:t>
            </a:r>
            <a:r>
              <a:rPr lang="en-US" dirty="0" err="1"/>
              <a:t>JobConf</a:t>
            </a:r>
            <a:r>
              <a:rPr lang="en-US" dirty="0"/>
              <a:t>(</a:t>
            </a:r>
            <a:r>
              <a:rPr lang="en-US" dirty="0" err="1"/>
              <a:t>rjob.jobFile</a:t>
            </a:r>
            <a:r>
              <a:rPr lang="en-US" dirty="0"/>
              <a:t>));</a:t>
            </a:r>
          </a:p>
          <a:p>
            <a:pPr lvl="1"/>
            <a:r>
              <a:rPr lang="en-US" dirty="0" err="1"/>
              <a:t>tip.launchTask</a:t>
            </a:r>
            <a:r>
              <a:rPr lang="en-US" dirty="0"/>
              <a:t>(); // </a:t>
            </a:r>
            <a:r>
              <a:rPr lang="en-US" dirty="0" err="1"/>
              <a:t>TaskTracker.TaskInProgress</a:t>
            </a:r>
            <a:endParaRPr lang="en-US" dirty="0"/>
          </a:p>
          <a:p>
            <a:pPr lvl="1"/>
            <a:r>
              <a:rPr lang="en-US" dirty="0" err="1"/>
              <a:t>tip.localizeTask</a:t>
            </a:r>
            <a:r>
              <a:rPr lang="en-US" dirty="0"/>
              <a:t>(task); // create folder, symbol link</a:t>
            </a:r>
          </a:p>
          <a:p>
            <a:pPr lvl="1"/>
            <a:r>
              <a:rPr lang="en-US" dirty="0"/>
              <a:t>runner = </a:t>
            </a:r>
            <a:r>
              <a:rPr lang="en-US" dirty="0" err="1"/>
              <a:t>task.createRunner</a:t>
            </a:r>
            <a:r>
              <a:rPr lang="en-US" dirty="0"/>
              <a:t>(</a:t>
            </a:r>
            <a:r>
              <a:rPr lang="en-US" dirty="0" err="1"/>
              <a:t>TaskTracker.this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runner.start</a:t>
            </a:r>
            <a:r>
              <a:rPr lang="en-US" dirty="0"/>
              <a:t>(); // start </a:t>
            </a:r>
            <a:r>
              <a:rPr lang="en-US" dirty="0" err="1"/>
              <a:t>TaskRunner</a:t>
            </a:r>
            <a:r>
              <a:rPr lang="en-US" dirty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188824435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217846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TaskRunner.run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Configure child process’ </a:t>
            </a:r>
            <a:r>
              <a:rPr lang="en-US" dirty="0" err="1"/>
              <a:t>jvm</a:t>
            </a:r>
            <a:r>
              <a:rPr lang="en-US" dirty="0"/>
              <a:t> parameters, i.e. </a:t>
            </a:r>
            <a:r>
              <a:rPr lang="en-US" dirty="0" err="1"/>
              <a:t>classpath</a:t>
            </a:r>
            <a:r>
              <a:rPr lang="en-US" dirty="0"/>
              <a:t>, 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taskReportServer’s</a:t>
            </a:r>
            <a:r>
              <a:rPr lang="en-US" dirty="0"/>
              <a:t> address &amp; port</a:t>
            </a:r>
          </a:p>
          <a:p>
            <a:pPr lvl="1"/>
            <a:r>
              <a:rPr lang="en-US" dirty="0"/>
              <a:t>Start Child Process</a:t>
            </a:r>
          </a:p>
          <a:p>
            <a:pPr lvl="2"/>
            <a:r>
              <a:rPr lang="en-US" dirty="0" err="1"/>
              <a:t>runChild</a:t>
            </a:r>
            <a:r>
              <a:rPr lang="en-US" dirty="0"/>
              <a:t>(</a:t>
            </a:r>
            <a:r>
              <a:rPr lang="en-US" dirty="0" err="1"/>
              <a:t>wrappedCommand</a:t>
            </a:r>
            <a:r>
              <a:rPr lang="en-US" dirty="0"/>
              <a:t>, </a:t>
            </a:r>
            <a:r>
              <a:rPr lang="en-US" dirty="0" err="1"/>
              <a:t>workDir</a:t>
            </a:r>
            <a:r>
              <a:rPr lang="en-US" dirty="0"/>
              <a:t>, 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090524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Child.main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RPC Proxy, and execute RPC invocation</a:t>
            </a:r>
          </a:p>
          <a:p>
            <a:pPr lvl="1"/>
            <a:r>
              <a:rPr lang="en-US" dirty="0" err="1"/>
              <a:t>TaskUmbilicalProtocol</a:t>
            </a:r>
            <a:r>
              <a:rPr lang="en-US" dirty="0"/>
              <a:t> umbilical = (</a:t>
            </a:r>
            <a:r>
              <a:rPr lang="en-US" dirty="0" err="1"/>
              <a:t>TaskUmbilicalProtocol</a:t>
            </a:r>
            <a:r>
              <a:rPr lang="en-US" dirty="0"/>
              <a:t>) </a:t>
            </a:r>
            <a:r>
              <a:rPr lang="en-US" dirty="0" err="1"/>
              <a:t>RPC.getProxy</a:t>
            </a:r>
            <a:r>
              <a:rPr lang="en-US" dirty="0"/>
              <a:t>(</a:t>
            </a:r>
            <a:r>
              <a:rPr lang="en-US" dirty="0" err="1"/>
              <a:t>TaskUmbilicalProtocol.class</a:t>
            </a:r>
            <a:r>
              <a:rPr lang="en-US" dirty="0"/>
              <a:t>, </a:t>
            </a:r>
            <a:r>
              <a:rPr lang="en-US" dirty="0" err="1"/>
              <a:t>TaskUmbilicalProtocol.versionID</a:t>
            </a:r>
            <a:r>
              <a:rPr lang="en-US" dirty="0"/>
              <a:t>, address, </a:t>
            </a:r>
            <a:r>
              <a:rPr lang="en-US" dirty="0" err="1"/>
              <a:t>defaultConf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Task task = </a:t>
            </a:r>
            <a:r>
              <a:rPr lang="en-US" dirty="0" err="1"/>
              <a:t>umbilical.getTask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r>
              <a:rPr lang="en-US" dirty="0" err="1"/>
              <a:t>task.run</a:t>
            </a:r>
            <a:r>
              <a:rPr lang="en-US" dirty="0"/>
              <a:t>(); // </a:t>
            </a:r>
            <a:r>
              <a:rPr lang="en-US" dirty="0" err="1"/>
              <a:t>mapTask</a:t>
            </a:r>
            <a:r>
              <a:rPr lang="en-US" dirty="0"/>
              <a:t> / </a:t>
            </a:r>
            <a:r>
              <a:rPr lang="en-US" dirty="0" err="1"/>
              <a:t>reduceTask.run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50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Job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</a:t>
            </a:r>
          </a:p>
          <a:p>
            <a:pPr lvl="1"/>
            <a:r>
              <a:rPr lang="en-US" dirty="0" err="1"/>
              <a:t>task.done</a:t>
            </a:r>
            <a:r>
              <a:rPr lang="en-US" dirty="0"/>
              <a:t>(</a:t>
            </a:r>
            <a:r>
              <a:rPr lang="en-US" dirty="0" err="1"/>
              <a:t>umilical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RPC call: </a:t>
            </a:r>
            <a:r>
              <a:rPr lang="en-US" dirty="0" err="1"/>
              <a:t>umbilical.done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shouldBePromoted</a:t>
            </a:r>
            <a:r>
              <a:rPr lang="en-US" dirty="0"/>
              <a:t>)</a:t>
            </a:r>
          </a:p>
          <a:p>
            <a:r>
              <a:rPr lang="en-US" dirty="0" err="1"/>
              <a:t>TaskTracker</a:t>
            </a:r>
            <a:endParaRPr lang="en-US" dirty="0"/>
          </a:p>
          <a:p>
            <a:pPr lvl="1"/>
            <a:r>
              <a:rPr lang="en-US" dirty="0"/>
              <a:t>done(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shouldPromote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TaskInProgress</a:t>
            </a:r>
            <a:r>
              <a:rPr lang="en-US" dirty="0"/>
              <a:t> tip = </a:t>
            </a:r>
            <a:r>
              <a:rPr lang="en-US" dirty="0" err="1"/>
              <a:t>tasks.get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tip.reportDone</a:t>
            </a:r>
            <a:r>
              <a:rPr lang="en-US" dirty="0"/>
              <a:t>(</a:t>
            </a:r>
            <a:r>
              <a:rPr lang="en-US" dirty="0" err="1"/>
              <a:t>shouldPromote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taskStatus.setRunState</a:t>
            </a:r>
            <a:r>
              <a:rPr lang="en-US" dirty="0"/>
              <a:t>(</a:t>
            </a:r>
            <a:r>
              <a:rPr lang="en-US" dirty="0" err="1"/>
              <a:t>TaskStatus.State.SUCCEEDED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09248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Job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 err="1"/>
              <a:t>TaskStatus</a:t>
            </a:r>
            <a:r>
              <a:rPr lang="en-US" dirty="0"/>
              <a:t> report: </a:t>
            </a:r>
            <a:r>
              <a:rPr lang="en-US" dirty="0" err="1"/>
              <a:t>status.getTaskReports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TaskInProgress</a:t>
            </a:r>
            <a:r>
              <a:rPr lang="en-US" dirty="0"/>
              <a:t> tip = </a:t>
            </a:r>
            <a:r>
              <a:rPr lang="en-US" dirty="0" err="1"/>
              <a:t>taskidToTIPMap.get</a:t>
            </a:r>
            <a:r>
              <a:rPr lang="en-US" dirty="0"/>
              <a:t>(</a:t>
            </a:r>
            <a:r>
              <a:rPr lang="en-US" dirty="0" err="1"/>
              <a:t>taskId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JobInProgress</a:t>
            </a:r>
            <a:r>
              <a:rPr lang="en-US" dirty="0"/>
              <a:t> update </a:t>
            </a:r>
            <a:r>
              <a:rPr lang="en-US" dirty="0" err="1"/>
              <a:t>JobStatus</a:t>
            </a:r>
            <a:endParaRPr lang="en-US" dirty="0"/>
          </a:p>
          <a:p>
            <a:pPr lvl="2"/>
            <a:r>
              <a:rPr lang="en-US" dirty="0" err="1"/>
              <a:t>tip.getJob</a:t>
            </a:r>
            <a:r>
              <a:rPr lang="en-US" dirty="0"/>
              <a:t>().</a:t>
            </a:r>
            <a:r>
              <a:rPr lang="en-US" dirty="0" err="1"/>
              <a:t>updateTaskStatus</a:t>
            </a:r>
            <a:r>
              <a:rPr lang="en-US" dirty="0"/>
              <a:t>(tip, report, </a:t>
            </a:r>
            <a:r>
              <a:rPr lang="en-US" dirty="0" err="1"/>
              <a:t>myMetrics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One task of current job is finished</a:t>
            </a:r>
          </a:p>
          <a:p>
            <a:pPr lvl="3"/>
            <a:r>
              <a:rPr lang="en-US" dirty="0" err="1"/>
              <a:t>completedTask</a:t>
            </a:r>
            <a:r>
              <a:rPr lang="en-US" dirty="0"/>
              <a:t>(tip, </a:t>
            </a:r>
            <a:r>
              <a:rPr lang="en-US" dirty="0" err="1"/>
              <a:t>taskStatus</a:t>
            </a:r>
            <a:r>
              <a:rPr lang="en-US" dirty="0"/>
              <a:t>, metrics);</a:t>
            </a:r>
          </a:p>
          <a:p>
            <a:pPr lvl="3"/>
            <a:r>
              <a:rPr lang="en-US" dirty="0"/>
              <a:t>If (</a:t>
            </a:r>
            <a:r>
              <a:rPr lang="en-US" dirty="0" err="1"/>
              <a:t>this.status.getRunState</a:t>
            </a:r>
            <a:r>
              <a:rPr lang="en-US" dirty="0"/>
              <a:t>() == </a:t>
            </a:r>
            <a:r>
              <a:rPr lang="en-US" dirty="0" err="1"/>
              <a:t>JobStatus.RUNNING</a:t>
            </a:r>
            <a:r>
              <a:rPr lang="en-US" dirty="0"/>
              <a:t> &amp;&amp; </a:t>
            </a:r>
            <a:r>
              <a:rPr lang="en-US" dirty="0" err="1"/>
              <a:t>allDone</a:t>
            </a:r>
            <a:r>
              <a:rPr lang="en-US" dirty="0"/>
              <a:t>) {</a:t>
            </a:r>
            <a:r>
              <a:rPr lang="en-US" dirty="0" err="1"/>
              <a:t>this.status.setRunState</a:t>
            </a:r>
            <a:r>
              <a:rPr lang="en-US" dirty="0"/>
              <a:t>(</a:t>
            </a:r>
            <a:r>
              <a:rPr lang="en-US" dirty="0" err="1"/>
              <a:t>JobStatus.SUCCEEDED</a:t>
            </a:r>
            <a:r>
              <a:rPr lang="en-US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88002519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hadoop-0.20.2-examples.jar </a:t>
            </a:r>
            <a:r>
              <a:rPr lang="en-US" dirty="0" err="1"/>
              <a:t>wordcount</a:t>
            </a:r>
            <a:r>
              <a:rPr lang="en-US" dirty="0"/>
              <a:t> &lt;input </a:t>
            </a:r>
            <a:r>
              <a:rPr lang="en-US" dirty="0" err="1"/>
              <a:t>dir</a:t>
            </a:r>
            <a:r>
              <a:rPr lang="en-US" dirty="0"/>
              <a:t>&gt; &lt;output 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Hive</a:t>
            </a:r>
          </a:p>
          <a:p>
            <a:pPr lvl="1"/>
            <a:r>
              <a:rPr lang="en-US" dirty="0"/>
              <a:t>hive -f </a:t>
            </a:r>
            <a:r>
              <a:rPr lang="en-US" dirty="0" err="1"/>
              <a:t>pagerank.hive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53722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vinaya</a:t>
            </a:r>
            <a:r>
              <a:rPr lang="en-US" dirty="0"/>
              <a:t> </a:t>
            </a:r>
            <a:r>
              <a:rPr lang="en-US" dirty="0" err="1"/>
              <a:t>vidheya</a:t>
            </a:r>
            <a:r>
              <a:rPr lang="en-US" dirty="0"/>
              <a:t> </a:t>
            </a:r>
            <a:r>
              <a:rPr lang="en-US"/>
              <a:t>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573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Google search engines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4486" b="43237"/>
          <a:stretch/>
        </p:blipFill>
        <p:spPr>
          <a:xfrm>
            <a:off x="1295400" y="1066800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1998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7195660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Developers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Doug Cutting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330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2005</a:t>
            </a:r>
            <a:r>
              <a:rPr lang="en-US" dirty="0"/>
              <a:t>: Doug Cutting and  Michael J. </a:t>
            </a:r>
            <a:r>
              <a:rPr lang="en-US" dirty="0" err="1"/>
              <a:t>Cafarella</a:t>
            </a:r>
            <a:r>
              <a:rPr lang="en-US" dirty="0"/>
              <a:t> developed </a:t>
            </a:r>
            <a:r>
              <a:rPr lang="en-US" dirty="0" err="1"/>
              <a:t>Hadoop</a:t>
            </a:r>
            <a:r>
              <a:rPr lang="en-US" dirty="0"/>
              <a:t> to support distribution for the </a:t>
            </a:r>
            <a:r>
              <a:rPr lang="en-US" dirty="0" err="1">
                <a:hlinkClick r:id="rId5" tooltip="Nutch"/>
              </a:rPr>
              <a:t>Nutch</a:t>
            </a:r>
            <a:r>
              <a:rPr lang="en-US" dirty="0"/>
              <a:t> search engine project.</a:t>
            </a:r>
          </a:p>
          <a:p>
            <a:endParaRPr lang="en-US" dirty="0"/>
          </a:p>
          <a:p>
            <a:r>
              <a:rPr lang="en-US" dirty="0"/>
              <a:t>The project was funded by Yahoo.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</a:p>
          <a:p>
            <a:r>
              <a:rPr lang="en-US" dirty="0"/>
              <a:t>Software Foundation.</a:t>
            </a:r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0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Google Origins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1627844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Some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Milestones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/>
              <a:t>2008 - </a:t>
            </a:r>
            <a:r>
              <a:rPr lang="en-US" sz="1600" b="1" dirty="0" err="1"/>
              <a:t>Hadoop</a:t>
            </a:r>
            <a:r>
              <a:rPr lang="en-US" sz="1600" b="1" dirty="0"/>
              <a:t> Wins Terabyte Sort  Benchmark (</a:t>
            </a:r>
            <a:r>
              <a:rPr lang="en-US" sz="1600" dirty="0"/>
              <a:t>sorted 1 terabyte of data in 209 seconds, compared to previous record of 297 seconds)</a:t>
            </a:r>
          </a:p>
          <a:p>
            <a:endParaRPr lang="en-US" sz="1600" dirty="0"/>
          </a:p>
          <a:p>
            <a:r>
              <a:rPr lang="en-US" sz="1600" dirty="0"/>
              <a:t>2009 - Avro and </a:t>
            </a:r>
            <a:r>
              <a:rPr lang="en-US" sz="1600" dirty="0" err="1"/>
              <a:t>Chukwa</a:t>
            </a:r>
            <a:r>
              <a:rPr lang="en-US" sz="1600" dirty="0"/>
              <a:t> became new members of </a:t>
            </a:r>
            <a:r>
              <a:rPr lang="en-US" sz="1600" dirty="0" err="1"/>
              <a:t>Hadoop</a:t>
            </a:r>
            <a:r>
              <a:rPr lang="en-US" sz="1600" dirty="0"/>
              <a:t> Framework family</a:t>
            </a:r>
          </a:p>
          <a:p>
            <a:endParaRPr lang="en-US" sz="1600" dirty="0"/>
          </a:p>
          <a:p>
            <a:r>
              <a:rPr lang="en-US" sz="1600" dirty="0"/>
              <a:t>2010 - </a:t>
            </a:r>
            <a:r>
              <a:rPr lang="en-US" sz="1600" dirty="0" err="1"/>
              <a:t>Hadoop's</a:t>
            </a:r>
            <a:r>
              <a:rPr lang="en-US" sz="1600" dirty="0"/>
              <a:t> </a:t>
            </a:r>
            <a:r>
              <a:rPr lang="en-US" sz="1600" dirty="0" err="1"/>
              <a:t>Hbase</a:t>
            </a:r>
            <a:r>
              <a:rPr lang="en-US" sz="1600" dirty="0"/>
              <a:t>, Hive and Pig subprojects completed, adding more computational power to </a:t>
            </a:r>
            <a:r>
              <a:rPr lang="en-US" sz="1600" dirty="0" err="1"/>
              <a:t>Hadoop</a:t>
            </a:r>
            <a:r>
              <a:rPr lang="en-US" sz="1600" dirty="0"/>
              <a:t> framework</a:t>
            </a:r>
          </a:p>
          <a:p>
            <a:endParaRPr lang="en-US" sz="1600" dirty="0"/>
          </a:p>
          <a:p>
            <a:r>
              <a:rPr lang="en-US" sz="1600" b="1" dirty="0"/>
              <a:t>2011 - </a:t>
            </a:r>
            <a:r>
              <a:rPr lang="en-US" sz="1600" b="1" dirty="0" err="1"/>
              <a:t>ZooKeeper</a:t>
            </a:r>
            <a:r>
              <a:rPr lang="en-US" sz="1600" b="1" dirty="0"/>
              <a:t> Completed</a:t>
            </a:r>
          </a:p>
          <a:p>
            <a:endParaRPr lang="en-US" sz="1600" b="1" dirty="0"/>
          </a:p>
          <a:p>
            <a:r>
              <a:rPr lang="en-US" sz="1600" b="1" dirty="0"/>
              <a:t>2013 - </a:t>
            </a:r>
            <a:r>
              <a:rPr lang="en-US" sz="1600" b="1" dirty="0" err="1"/>
              <a:t>Hadoop</a:t>
            </a:r>
            <a:r>
              <a:rPr lang="en-US" sz="1600" b="1" dirty="0"/>
              <a:t> 1.1.2 and </a:t>
            </a:r>
            <a:r>
              <a:rPr lang="en-US" sz="1600" b="1" dirty="0" err="1"/>
              <a:t>Hadoop</a:t>
            </a:r>
            <a:r>
              <a:rPr lang="en-US" sz="1600" b="1" dirty="0"/>
              <a:t> 2.0.3 alpha. </a:t>
            </a:r>
          </a:p>
          <a:p>
            <a:pPr marL="0" indent="0">
              <a:buNone/>
            </a:pPr>
            <a:r>
              <a:rPr lang="en-US" sz="1600" b="1" dirty="0"/>
              <a:t>               - </a:t>
            </a:r>
            <a:r>
              <a:rPr lang="en-US" sz="1600" b="1" dirty="0" err="1"/>
              <a:t>Ambari</a:t>
            </a:r>
            <a:r>
              <a:rPr lang="en-US" sz="1600" b="1" dirty="0"/>
              <a:t>, Cassandra, Mahout have been added </a:t>
            </a:r>
          </a:p>
        </p:txBody>
      </p:sp>
    </p:spTree>
    <p:extLst>
      <p:ext uri="{BB962C8B-B14F-4D97-AF65-F5344CB8AC3E}">
        <p14:creationId xmlns:p14="http://schemas.microsoft.com/office/powerpoint/2010/main" val="2738343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ordpress-PowerPoint-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2242</Words>
  <Application>Microsoft Macintosh PowerPoint</Application>
  <PresentationFormat>On-screen Show (4:3)</PresentationFormat>
  <Paragraphs>386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Cambria</vt:lpstr>
      <vt:lpstr>Courier New</vt:lpstr>
      <vt:lpstr>Wingdings</vt:lpstr>
      <vt:lpstr>Wordpress-PowerPoint-Template</vt:lpstr>
      <vt:lpstr>Hadoop, a distributed framework for Big Data</vt:lpstr>
      <vt:lpstr>Introduction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 Tools</vt:lpstr>
      <vt:lpstr>Hadoop’s Architecture</vt:lpstr>
      <vt:lpstr>Hadoop’s Architecture</vt:lpstr>
      <vt:lpstr>Hadoop’s Architecture</vt:lpstr>
      <vt:lpstr>Hadoop’s Architecture</vt:lpstr>
      <vt:lpstr>Hadoop’s Architecture</vt:lpstr>
      <vt:lpstr>Hadoop’s Architecture: MapReduce Engine</vt:lpstr>
      <vt:lpstr>PowerPoint Presentation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PowerPoint Presentation</vt:lpstr>
      <vt:lpstr>Hadoop Highlights</vt:lpstr>
      <vt:lpstr>Why use Hadoop?</vt:lpstr>
      <vt:lpstr>DataNode</vt:lpstr>
      <vt:lpstr>Block Placement</vt:lpstr>
      <vt:lpstr>Data Correctness</vt:lpstr>
      <vt:lpstr>Data Pipelining</vt:lpstr>
      <vt:lpstr>Hadoop MapReduce</vt:lpstr>
      <vt:lpstr>MapReduce Usage</vt:lpstr>
      <vt:lpstr>Closer Look</vt:lpstr>
      <vt:lpstr>MapReduce Process (org.apache.hadoop.mapred)</vt:lpstr>
      <vt:lpstr>Inter Process Communication IPC/RPC (org.apache.hadoop.ipc)</vt:lpstr>
      <vt:lpstr>JobClient.submitJob - 1</vt:lpstr>
      <vt:lpstr>JobClient.submitJob - 2</vt:lpstr>
      <vt:lpstr>Job initialization on JobTracker - 1</vt:lpstr>
      <vt:lpstr>Job initialization on JobTracker - 2</vt:lpstr>
      <vt:lpstr>JobInProgress - 1</vt:lpstr>
      <vt:lpstr>JobInProgress - 2</vt:lpstr>
      <vt:lpstr>JobTracker Task Scheduling - 1</vt:lpstr>
      <vt:lpstr>JobTracker Task Scheduling - 2</vt:lpstr>
      <vt:lpstr>Start TaskTracker - 1</vt:lpstr>
      <vt:lpstr>Start TaskTracker - 2</vt:lpstr>
      <vt:lpstr>Run Task on TaskTracker - 1</vt:lpstr>
      <vt:lpstr>Run Task on TaskTracker - 2</vt:lpstr>
      <vt:lpstr>Child.main()</vt:lpstr>
      <vt:lpstr>Finish Job - 1</vt:lpstr>
      <vt:lpstr>Finish Job - 2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phuferris</dc:creator>
  <cp:lastModifiedBy>Skyhigh DLP</cp:lastModifiedBy>
  <cp:revision>76</cp:revision>
  <dcterms:created xsi:type="dcterms:W3CDTF">2013-04-19T19:10:00Z</dcterms:created>
  <dcterms:modified xsi:type="dcterms:W3CDTF">2019-03-01T06:51:19Z</dcterms:modified>
</cp:coreProperties>
</file>