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58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6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19" autoAdjust="0"/>
  </p:normalViewPr>
  <p:slideViewPr>
    <p:cSldViewPr snapToObjects="1"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0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8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0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64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A%D0%BE%D0%BD%D1%86%D0%B5%D0%BF%D1%86%D0%B8%D1%8F" TargetMode="External"/><Relationship Id="rId2" Type="http://schemas.openxmlformats.org/officeDocument/2006/relationships/hyperlink" Target="http://ru.wikipedia.org/wiki/%D0%9F%D0%B0%D1%80%D0%B0%D0%B4%D0%B8%D0%B3%D0%BC%D0%B0_%D0%BF%D1%80%D0%BE%D0%B3%D1%80%D0%B0%D0%BC%D0%BC%D0%B8%D1%80%D0%BE%D0%B2%D0%B0%D0%BD%D0%B8%D1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%D0%9A%D0%BB%D0%B0%D1%81%D1%81_(%D0%BF%D1%80%D0%BE%D0%B3%D1%80%D0%B0%D0%BC%D0%BC%D0%B8%D1%80%D0%BE%D0%B2%D0%B0%D0%BD%D0%B8%D0%B5)" TargetMode="External"/><Relationship Id="rId4" Type="http://schemas.openxmlformats.org/officeDocument/2006/relationships/hyperlink" Target="http://ru.wikipedia.org/wiki/%D0%9E%D0%B1%D1%8A%D0%B5%D0%BA%D1%82_(%D0%BF%D1%80%D0%BE%D0%B3%D1%80%D0%B0%D0%BC%D0%BC%D0%B8%D1%80%D0%BE%D0%B2%D0%B0%D0%BD%D0%B8%D0%B5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№</a:t>
            </a:r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4</a:t>
            </a:r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2500" dirty="0" smtClean="0">
                <a:ea typeface="Lucida Grande" charset="0"/>
                <a:cs typeface="Lucida Grande" charset="0"/>
                <a:sym typeface="Lucida Grande" charset="0"/>
              </a:rPr>
              <a:t>07 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>ноября 2020г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>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Создание объекта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95250">
              <a:buNone/>
            </a:pPr>
            <a:r>
              <a:rPr lang="ru-RU" b="1" dirty="0" err="1" smtClean="0">
                <a:solidFill>
                  <a:srgbClr val="0000FF"/>
                </a:solidFill>
              </a:rPr>
              <a:t>class</a:t>
            </a:r>
            <a:r>
              <a:rPr lang="ru-RU" b="1" dirty="0" smtClean="0"/>
              <a:t> </a:t>
            </a:r>
            <a:r>
              <a:rPr lang="ru-RU" b="1" dirty="0" err="1" smtClean="0"/>
              <a:t>Point</a:t>
            </a:r>
            <a:r>
              <a:rPr lang="ru-RU" b="1" dirty="0" smtClean="0"/>
              <a:t> { </a:t>
            </a:r>
            <a:endParaRPr lang="en-US" b="1" dirty="0" smtClean="0"/>
          </a:p>
          <a:p>
            <a:pPr marL="0" indent="95250">
              <a:buNone/>
            </a:pPr>
            <a:r>
              <a:rPr lang="en-US" b="1" dirty="0" smtClean="0"/>
              <a:t>            </a:t>
            </a:r>
            <a:r>
              <a:rPr lang="ru-RU" b="1" dirty="0" err="1" smtClean="0">
                <a:solidFill>
                  <a:srgbClr val="0000FF"/>
                </a:solidFill>
              </a:rPr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х</a:t>
            </a:r>
            <a:r>
              <a:rPr lang="ru-RU" b="1" dirty="0" smtClean="0"/>
              <a:t>, у;//поля класса</a:t>
            </a:r>
            <a:endParaRPr lang="en-US" b="1" dirty="0" smtClean="0"/>
          </a:p>
          <a:p>
            <a:pPr marL="0" indent="95250">
              <a:buNone/>
            </a:pPr>
            <a:r>
              <a:rPr lang="en-US" b="1" dirty="0" smtClean="0"/>
              <a:t>          </a:t>
            </a:r>
            <a:r>
              <a:rPr lang="ru-RU" b="1" dirty="0" smtClean="0"/>
              <a:t>} </a:t>
            </a:r>
            <a:endParaRPr lang="en-US" b="1" dirty="0" smtClean="0"/>
          </a:p>
          <a:p>
            <a:pPr marL="0" indent="95250">
              <a:buNone/>
            </a:pPr>
            <a:r>
              <a:rPr lang="ru-RU" dirty="0" smtClean="0"/>
              <a:t>Оператор </a:t>
            </a:r>
            <a:r>
              <a:rPr lang="ru-RU" b="1" dirty="0" err="1" smtClean="0">
                <a:solidFill>
                  <a:srgbClr val="0000FF"/>
                </a:solidFill>
              </a:rPr>
              <a:t>new</a:t>
            </a:r>
            <a:r>
              <a:rPr lang="ru-RU" dirty="0" smtClean="0"/>
              <a:t> создает экземпляр указанного класса и возвращает ссылку на вновь созданный объект. </a:t>
            </a:r>
            <a:endParaRPr lang="en-US" dirty="0" smtClean="0"/>
          </a:p>
          <a:p>
            <a:pPr marL="0" indent="95250">
              <a:buNone/>
            </a:pPr>
            <a:r>
              <a:rPr lang="en-US" dirty="0" smtClean="0"/>
              <a:t>	</a:t>
            </a:r>
            <a:r>
              <a:rPr lang="ru-RU" b="1" dirty="0" err="1" smtClean="0"/>
              <a:t>Point</a:t>
            </a:r>
            <a:r>
              <a:rPr lang="ru-RU" b="1" dirty="0" smtClean="0"/>
              <a:t> </a:t>
            </a:r>
            <a:r>
              <a:rPr lang="ru-RU" b="1" dirty="0" err="1" smtClean="0"/>
              <a:t>р</a:t>
            </a:r>
            <a:r>
              <a:rPr lang="ru-RU" b="1" dirty="0" smtClean="0"/>
              <a:t> = </a:t>
            </a:r>
            <a:r>
              <a:rPr lang="ru-RU" b="1" dirty="0" err="1" smtClean="0">
                <a:solidFill>
                  <a:srgbClr val="0000FF"/>
                </a:solidFill>
              </a:rPr>
              <a:t>new</a:t>
            </a:r>
            <a:r>
              <a:rPr lang="ru-RU" b="1" dirty="0" smtClean="0"/>
              <a:t> </a:t>
            </a:r>
            <a:r>
              <a:rPr lang="ru-RU" b="1" dirty="0" err="1" smtClean="0"/>
              <a:t>Point</a:t>
            </a:r>
            <a:r>
              <a:rPr lang="ru-RU" b="1" dirty="0" smtClean="0"/>
              <a:t>(); </a:t>
            </a:r>
            <a:endParaRPr lang="en-US" b="1" dirty="0" smtClean="0"/>
          </a:p>
          <a:p>
            <a:pPr marL="0" indent="95250">
              <a:buNone/>
            </a:pPr>
            <a:r>
              <a:rPr lang="ru-RU" dirty="0" smtClean="0"/>
              <a:t>можно создать несколько ссылок на один и тот же объект.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3" y="1349767"/>
            <a:ext cx="86764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b="1" dirty="0" smtClean="0"/>
              <a:t>Метод </a:t>
            </a:r>
            <a:r>
              <a:rPr lang="ru-RU" sz="3200" dirty="0" smtClean="0"/>
              <a:t>– это блок кода, у которого есть имя.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64088" y="2694161"/>
            <a:ext cx="3198329" cy="1938992"/>
          </a:xfrm>
          <a:prstGeom prst="rect">
            <a:avLst/>
          </a:prstGeom>
          <a:noFill/>
          <a:ln w="38100">
            <a:solidFill>
              <a:srgbClr val="06759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v</a:t>
            </a:r>
            <a:r>
              <a:rPr lang="en-US" sz="3000" dirty="0" smtClean="0"/>
              <a:t>oid </a:t>
            </a:r>
            <a:r>
              <a:rPr lang="en-US" sz="3000" b="1" dirty="0" err="1" smtClean="0"/>
              <a:t>showArticle</a:t>
            </a:r>
            <a:r>
              <a:rPr lang="en-US" sz="3000" dirty="0" smtClean="0"/>
              <a:t> ()</a:t>
            </a:r>
          </a:p>
          <a:p>
            <a:r>
              <a:rPr lang="en-US" sz="3000" dirty="0" smtClean="0"/>
              <a:t>{</a:t>
            </a:r>
          </a:p>
          <a:p>
            <a:r>
              <a:rPr lang="en-US" sz="3000" dirty="0" smtClean="0"/>
              <a:t>	…;</a:t>
            </a:r>
          </a:p>
          <a:p>
            <a:r>
              <a:rPr lang="en-US" sz="3000" dirty="0"/>
              <a:t>}</a:t>
            </a:r>
            <a:endParaRPr lang="ru-RU" sz="3000" dirty="0"/>
          </a:p>
        </p:txBody>
      </p:sp>
      <p:sp>
        <p:nvSpPr>
          <p:cNvPr id="22" name="Овал 21"/>
          <p:cNvSpPr/>
          <p:nvPr/>
        </p:nvSpPr>
        <p:spPr>
          <a:xfrm>
            <a:off x="239843" y="3356992"/>
            <a:ext cx="2876107" cy="1511773"/>
          </a:xfrm>
          <a:prstGeom prst="ellipse">
            <a:avLst/>
          </a:prstGeom>
          <a:solidFill>
            <a:schemeClr val="bg1"/>
          </a:solidFill>
          <a:ln w="76200">
            <a:solidFill>
              <a:srgbClr val="0675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ysClr val="windowText" lastClr="000000"/>
                </a:solidFill>
              </a:rPr>
              <a:t>Тело метода</a:t>
            </a:r>
            <a:endParaRPr lang="ru-RU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Прямая со стрелкой 22"/>
          <p:cNvCxnSpPr>
            <a:stCxn id="22" idx="6"/>
          </p:cNvCxnSpPr>
          <p:nvPr/>
        </p:nvCxnSpPr>
        <p:spPr>
          <a:xfrm flipV="1">
            <a:off x="3115950" y="3663657"/>
            <a:ext cx="2175578" cy="449222"/>
          </a:xfrm>
          <a:prstGeom prst="straightConnector1">
            <a:avLst/>
          </a:prstGeom>
          <a:ln w="38100">
            <a:solidFill>
              <a:srgbClr val="0675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Возвращение из метода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b="1" dirty="0" smtClean="0"/>
              <a:t>Методы</a:t>
            </a:r>
            <a:r>
              <a:rPr lang="ru-RU" sz="2400" dirty="0" smtClean="0"/>
              <a:t> - это процедуры(подпрограммы), которые манипулируют данными, определенными в классе, и во многих случаях обеспечивают доступ к этим данным.</a:t>
            </a:r>
            <a:endParaRPr lang="ru-RU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3717032"/>
            <a:ext cx="8208912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Существует два варианта условий для возвращения из метода. Первый когда обнаружена закрывающая фигурная скобка, обозначающая конец тела метода. Второй когда выполняется инструкция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 Возможны две формы использования инструкции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одна предназначена для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void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методов, которые не возвращают значений, а другая - для возврата значений.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8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2" name="Picture 4" descr="http://i.stack.imgur.com/wIBf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246113"/>
            <a:ext cx="6789390" cy="544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62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Практика</a:t>
            </a:r>
            <a:r>
              <a:rPr lang="en-US" b="1" dirty="0" smtClean="0"/>
              <a:t>-2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00201"/>
            <a:ext cx="8208912" cy="4493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180975" indent="-180975" algn="just">
              <a:lnSpc>
                <a:spcPct val="17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Даны два натуральных числа. Определить в каком из них сумма цифр больше. (Определить метод для расчета суммы цифр целого числа) </a:t>
            </a:r>
          </a:p>
          <a:p>
            <a:pPr marL="180975" indent="-180975" algn="ctr">
              <a:lnSpc>
                <a:spcPct val="170000"/>
              </a:lnSpc>
              <a:buNone/>
            </a:pPr>
            <a:r>
              <a:rPr lang="ru-RU" b="1" i="1" dirty="0" smtClean="0">
                <a:solidFill>
                  <a:schemeClr val="tx1"/>
                </a:solidFill>
              </a:rPr>
              <a:t>Подсказка</a:t>
            </a:r>
            <a:r>
              <a:rPr lang="en-US" b="1" i="1" dirty="0" smtClean="0">
                <a:solidFill>
                  <a:schemeClr val="tx1"/>
                </a:solidFill>
              </a:rPr>
              <a:t>: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ru-RU" i="1" dirty="0" smtClean="0">
                <a:solidFill>
                  <a:schemeClr val="tx1"/>
                </a:solidFill>
              </a:rPr>
              <a:t>для преобразования типа </a:t>
            </a:r>
            <a:r>
              <a:rPr lang="en-US" i="1" dirty="0" smtClean="0">
                <a:solidFill>
                  <a:schemeClr val="tx1"/>
                </a:solidFill>
              </a:rPr>
              <a:t>char </a:t>
            </a:r>
            <a:r>
              <a:rPr lang="ru-RU" i="1" dirty="0" smtClean="0">
                <a:solidFill>
                  <a:schemeClr val="tx1"/>
                </a:solidFill>
              </a:rPr>
              <a:t>в </a:t>
            </a:r>
            <a:r>
              <a:rPr lang="en-US" i="1" dirty="0" err="1" smtClean="0">
                <a:solidFill>
                  <a:schemeClr val="tx1"/>
                </a:solidFill>
              </a:rPr>
              <a:t>int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ru-RU" i="1" dirty="0" smtClean="0">
                <a:solidFill>
                  <a:schemeClr val="tx1"/>
                </a:solidFill>
              </a:rPr>
              <a:t>используйте метод </a:t>
            </a:r>
            <a:endParaRPr lang="en-US" i="1" dirty="0" smtClean="0">
              <a:solidFill>
                <a:schemeClr val="tx1"/>
              </a:solidFill>
            </a:endParaRPr>
          </a:p>
          <a:p>
            <a:pPr marL="180975" indent="-180975" algn="ctr">
              <a:lnSpc>
                <a:spcPct val="170000"/>
              </a:lnSpc>
              <a:buNone/>
            </a:pPr>
            <a:r>
              <a:rPr lang="en-US" i="1" dirty="0" err="1" smtClean="0">
                <a:solidFill>
                  <a:schemeClr val="tx1"/>
                </a:solidFill>
              </a:rPr>
              <a:t>getNumericValue</a:t>
            </a:r>
            <a:r>
              <a:rPr lang="en-US" i="1" dirty="0" smtClean="0">
                <a:solidFill>
                  <a:schemeClr val="tx1"/>
                </a:solidFill>
              </a:rPr>
              <a:t>(</a:t>
            </a:r>
            <a:r>
              <a:rPr lang="ru-RU" i="1" dirty="0" err="1" smtClean="0">
                <a:solidFill>
                  <a:schemeClr val="tx1"/>
                </a:solidFill>
              </a:rPr>
              <a:t>пепеменная</a:t>
            </a:r>
            <a:r>
              <a:rPr lang="ru-RU" i="1" dirty="0" smtClean="0">
                <a:solidFill>
                  <a:schemeClr val="tx1"/>
                </a:solidFill>
              </a:rPr>
              <a:t> типа </a:t>
            </a:r>
            <a:r>
              <a:rPr lang="en-US" i="1" dirty="0" smtClean="0">
                <a:solidFill>
                  <a:schemeClr val="tx1"/>
                </a:solidFill>
              </a:rPr>
              <a:t>char) </a:t>
            </a:r>
            <a:r>
              <a:rPr lang="ru-RU" i="1" dirty="0" smtClean="0">
                <a:solidFill>
                  <a:schemeClr val="tx1"/>
                </a:solidFill>
              </a:rPr>
              <a:t>из класса </a:t>
            </a:r>
            <a:r>
              <a:rPr lang="en-US" i="1" dirty="0" smtClean="0">
                <a:solidFill>
                  <a:schemeClr val="tx1"/>
                </a:solidFill>
              </a:rPr>
              <a:t>Character.</a:t>
            </a:r>
            <a:endParaRPr lang="ru-RU" i="1" dirty="0" smtClean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70000"/>
              </a:lnSpc>
              <a:buNone/>
            </a:pPr>
            <a:endParaRPr lang="ru-RU" dirty="0" smtClean="0"/>
          </a:p>
          <a:p>
            <a:pPr marL="514350" indent="-514350" algn="just">
              <a:lnSpc>
                <a:spcPct val="170000"/>
              </a:lnSpc>
              <a:buNone/>
            </a:pPr>
            <a:endParaRPr lang="ru-RU" dirty="0" smtClean="0"/>
          </a:p>
          <a:p>
            <a:pPr algn="just">
              <a:lnSpc>
                <a:spcPct val="17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7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-3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Реализовать основные 4 арифметические операции в виде функций с двумя параметрами. Обязательно использовать оператор </a:t>
            </a:r>
            <a:r>
              <a:rPr lang="ru-RU" sz="2000" dirty="0" err="1" smtClean="0">
                <a:solidFill>
                  <a:schemeClr val="tx1"/>
                </a:solidFill>
              </a:rPr>
              <a:t>return</a:t>
            </a:r>
            <a:r>
              <a:rPr lang="ru-RU" sz="20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Реализовать функцию с тремя параметрами: </a:t>
            </a:r>
            <a:r>
              <a:rPr lang="ru-RU" sz="2000" dirty="0" err="1" smtClean="0">
                <a:solidFill>
                  <a:schemeClr val="tx1"/>
                </a:solidFill>
              </a:rPr>
              <a:t>function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mathOperation</a:t>
            </a:r>
            <a:r>
              <a:rPr lang="ru-RU" sz="2000" dirty="0" smtClean="0">
                <a:solidFill>
                  <a:schemeClr val="tx1"/>
                </a:solidFill>
              </a:rPr>
              <a:t>(arg1, arg2, </a:t>
            </a:r>
            <a:r>
              <a:rPr lang="ru-RU" sz="2000" dirty="0" err="1" smtClean="0">
                <a:solidFill>
                  <a:schemeClr val="tx1"/>
                </a:solidFill>
              </a:rPr>
              <a:t>operation</a:t>
            </a:r>
            <a:r>
              <a:rPr lang="ru-RU" sz="2000" dirty="0" smtClean="0">
                <a:solidFill>
                  <a:schemeClr val="tx1"/>
                </a:solidFill>
              </a:rPr>
              <a:t>), где arg1, arg2 – значения аргументов, </a:t>
            </a:r>
            <a:r>
              <a:rPr lang="ru-RU" sz="2000" dirty="0" err="1" smtClean="0">
                <a:solidFill>
                  <a:schemeClr val="tx1"/>
                </a:solidFill>
              </a:rPr>
              <a:t>operation</a:t>
            </a:r>
            <a:r>
              <a:rPr lang="ru-RU" sz="2000" dirty="0" smtClean="0">
                <a:solidFill>
                  <a:schemeClr val="tx1"/>
                </a:solidFill>
              </a:rPr>
              <a:t> – строка с названием операции. В зависимости от переданного значения операции выполнить одну из арифметических операций и вернуть полученное значение (использовать </a:t>
            </a:r>
            <a:r>
              <a:rPr lang="ru-RU" sz="2000" dirty="0" err="1" smtClean="0">
                <a:solidFill>
                  <a:schemeClr val="tx1"/>
                </a:solidFill>
              </a:rPr>
              <a:t>switch</a:t>
            </a:r>
            <a:r>
              <a:rPr lang="ru-RU" sz="2000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 </a:t>
            </a:r>
          </a:p>
          <a:p>
            <a:pPr marL="457200" indent="-45720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4.  </a:t>
            </a:r>
            <a:r>
              <a:rPr lang="ru-RU" sz="2000" dirty="0" smtClean="0">
                <a:solidFill>
                  <a:srgbClr val="FF0000"/>
                </a:solidFill>
              </a:rPr>
              <a:t>Реализовать класс Статьи с двумя методами – создать статью и отобразить статью</a:t>
            </a:r>
          </a:p>
          <a:p>
            <a:pPr marL="457200" indent="-457200" algn="just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5.  Реализовать решение квадратного уравнения</a:t>
            </a:r>
            <a:r>
              <a:rPr lang="en-US" sz="2000" dirty="0" smtClean="0">
                <a:solidFill>
                  <a:schemeClr val="tx1"/>
                </a:solidFill>
              </a:rPr>
              <a:t> (ax^2+bc+c=0)</a:t>
            </a:r>
          </a:p>
          <a:p>
            <a:pPr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D=b^2-4ac ;  x[1,2]= -b+-</a:t>
            </a:r>
            <a:r>
              <a:rPr lang="en-US" sz="2000" dirty="0" err="1" smtClean="0">
                <a:solidFill>
                  <a:schemeClr val="tx1"/>
                </a:solidFill>
              </a:rPr>
              <a:t>sqrt</a:t>
            </a:r>
            <a:r>
              <a:rPr lang="en-US" sz="2000" dirty="0" smtClean="0">
                <a:solidFill>
                  <a:schemeClr val="tx1"/>
                </a:solidFill>
              </a:rPr>
              <a:t>(D)/2a</a:t>
            </a:r>
          </a:p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ru-RU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555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sz="2000" dirty="0" smtClean="0">
                <a:solidFill>
                  <a:srgbClr val="FF0000"/>
                </a:solidFill>
              </a:rPr>
              <a:t>Создать класс </a:t>
            </a:r>
            <a:r>
              <a:rPr lang="en-US" sz="2000" dirty="0" smtClean="0">
                <a:solidFill>
                  <a:srgbClr val="FF0000"/>
                </a:solidFill>
              </a:rPr>
              <a:t>Building</a:t>
            </a:r>
            <a:r>
              <a:rPr lang="ru-RU" sz="2000" dirty="0" smtClean="0">
                <a:solidFill>
                  <a:srgbClr val="FF0000"/>
                </a:solidFill>
              </a:rPr>
              <a:t>, который хранит информацию о зданиях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smtClean="0">
                <a:solidFill>
                  <a:srgbClr val="FF0000"/>
                </a:solidFill>
              </a:rPr>
              <a:t>количество этажей, общая площадь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этажа, количество жильцов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ru-RU" sz="2000" dirty="0" smtClean="0">
                <a:solidFill>
                  <a:srgbClr val="FF0000"/>
                </a:solidFill>
              </a:rPr>
              <a:t>. Необходимо вычислить площадь, приходящуюся на одного жильца дома.</a:t>
            </a:r>
          </a:p>
          <a:p>
            <a:pPr algn="just"/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Рекурсивный метод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493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 smtClean="0"/>
              <a:t>В языке </a:t>
            </a:r>
            <a:r>
              <a:rPr lang="en-US" sz="1800" dirty="0" smtClean="0"/>
              <a:t>Java </a:t>
            </a:r>
            <a:r>
              <a:rPr lang="ru-RU" sz="1800" dirty="0" smtClean="0"/>
              <a:t>метод можно использовать рекурсивно, т.е. функция может вызывать сама себя. При рекурсивном обращении функции к самой себе в каждом вызове создается новый экземпляр всех автоматических переменных, и он совершенно не зависит от предыдущего. </a:t>
            </a:r>
            <a:br>
              <a:rPr lang="ru-RU" sz="1800" dirty="0" smtClean="0"/>
            </a:br>
            <a:endParaRPr lang="ru-RU" sz="1800" dirty="0" smtClean="0"/>
          </a:p>
          <a:p>
            <a:pPr>
              <a:lnSpc>
                <a:spcPct val="150000"/>
              </a:lnSpc>
            </a:pPr>
            <a:r>
              <a:rPr lang="ru-RU" sz="1800" dirty="0" smtClean="0"/>
              <a:t>В принципе, рекурсия позволяет получить элегантные решения многих проблем. Однако рекомендуется по возможности избегать использования рекурсии по двум причинам. Во-первых, рекурсивная функция может оказаться трудной для понимания. Во-вторых, как правило, рекурсивные функции выполняются значительно медленнее, чем их </a:t>
            </a:r>
            <a:r>
              <a:rPr lang="ru-RU" sz="1800" dirty="0" err="1" smtClean="0"/>
              <a:t>нерекурсивные</a:t>
            </a:r>
            <a:r>
              <a:rPr lang="ru-RU" sz="1800" dirty="0" smtClean="0"/>
              <a:t> аналоги.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2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Рекурсивный метод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200" t="32400" r="16751" b="16481"/>
          <a:stretch>
            <a:fillRect/>
          </a:stretch>
        </p:blipFill>
        <p:spPr bwMode="auto">
          <a:xfrm>
            <a:off x="1115616" y="1556792"/>
            <a:ext cx="784887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8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Практика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29809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Создать метод нахождения факториала числа через рекурсию и вычислите 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FF0000"/>
                </a:solidFill>
              </a:rPr>
              <a:t>Создать метод вычисляющий степень числа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для положительной и отрицательной степени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через рекурсию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1809942" cy="92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09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1124744"/>
            <a:ext cx="820891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Совместим 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void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 использовании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return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Какой класс используется для работы с массивами и какие методы вы знаете в этом классе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Для чего нужно сортировать данные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Какие кодировки вам знакомы и для чего они используются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?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Как инициализируется переменная типа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char?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60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Взаимодействие классов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3645024"/>
            <a:ext cx="6264696" cy="29523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ru-RU" sz="2000" b="1" dirty="0" smtClean="0"/>
              <a:t>	</a:t>
            </a:r>
            <a:r>
              <a:rPr lang="en-US" sz="2000" b="1" dirty="0" smtClean="0"/>
              <a:t>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{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Point p = </a:t>
            </a:r>
            <a:r>
              <a:rPr lang="en-US" sz="2000" b="1" dirty="0" smtClean="0"/>
              <a:t>new Point();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p.x</a:t>
            </a:r>
            <a:r>
              <a:rPr lang="en-US" sz="2000" dirty="0" smtClean="0"/>
              <a:t> = 1;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p.y</a:t>
            </a:r>
            <a:r>
              <a:rPr lang="en-US" sz="2000" dirty="0" smtClean="0"/>
              <a:t>=2;</a:t>
            </a:r>
          </a:p>
          <a:p>
            <a:pPr>
              <a:buNone/>
            </a:pPr>
            <a:r>
              <a:rPr lang="ru-RU" sz="2000" dirty="0" smtClean="0"/>
              <a:t>		      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 smtClean="0"/>
              <a:t>("x="+</a:t>
            </a:r>
            <a:r>
              <a:rPr lang="en-US" sz="2000" i="1" dirty="0" err="1" smtClean="0"/>
              <a:t>p.x</a:t>
            </a:r>
            <a:r>
              <a:rPr lang="en-US" sz="2000" i="1" dirty="0" smtClean="0"/>
              <a:t>+“,y="+</a:t>
            </a:r>
            <a:r>
              <a:rPr lang="en-US" sz="2000" i="1" dirty="0" err="1" smtClean="0"/>
              <a:t>p.y</a:t>
            </a:r>
            <a:r>
              <a:rPr lang="en-US" sz="2000" i="1" dirty="0" smtClean="0"/>
              <a:t>);</a:t>
            </a:r>
          </a:p>
          <a:p>
            <a:pPr>
              <a:buNone/>
            </a:pPr>
            <a:r>
              <a:rPr lang="ru-RU" sz="2000" dirty="0" smtClean="0"/>
              <a:t>	}</a:t>
            </a:r>
          </a:p>
          <a:p>
            <a:pPr>
              <a:buNone/>
            </a:pPr>
            <a:r>
              <a:rPr lang="ru-RU" sz="2000" dirty="0" smtClean="0"/>
              <a:t>}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1700808"/>
            <a:ext cx="3528392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public class Point {</a:t>
            </a:r>
          </a:p>
          <a:p>
            <a:r>
              <a:rPr lang="ru-RU" sz="2400" dirty="0" smtClean="0"/>
              <a:t>      </a:t>
            </a: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ru-RU" sz="2400" dirty="0" smtClean="0"/>
              <a:t>      </a:t>
            </a: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y;</a:t>
            </a:r>
          </a:p>
          <a:p>
            <a:r>
              <a:rPr lang="ru-RU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Конструкторы класса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sz="1800" dirty="0" smtClean="0"/>
              <a:t>При определении класса имеется возможность задать для объекта начальное значение. Специальный метод класса, называемый </a:t>
            </a:r>
            <a:r>
              <a:rPr lang="ru-RU" sz="1800" i="1" dirty="0" smtClean="0"/>
              <a:t>конструктором</a:t>
            </a:r>
            <a:r>
              <a:rPr lang="ru-RU" sz="1800" dirty="0" smtClean="0"/>
              <a:t>, выполняется каждый раз, когда создается новый объект этого класса. </a:t>
            </a:r>
            <a:r>
              <a:rPr lang="ru-RU" sz="1800" b="1" dirty="0" smtClean="0"/>
              <a:t>Конструктор</a:t>
            </a:r>
            <a:r>
              <a:rPr lang="ru-RU" sz="1800" dirty="0" smtClean="0"/>
              <a:t> - это метод, имя которого совпадает с именем класса. Конструктор не возвращает никакого значения.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3501008"/>
            <a:ext cx="3528392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Public class Demo{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	public Demo(){</a:t>
            </a:r>
          </a:p>
          <a:p>
            <a:r>
              <a:rPr lang="en-US" sz="2400" dirty="0" smtClean="0"/>
              <a:t>		x=10;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    …………………………………</a:t>
            </a:r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70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Параметризованные конструкторы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1720" y="1556792"/>
            <a:ext cx="5040560" cy="49685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smtClean="0"/>
              <a:t>public class Demo {</a:t>
            </a:r>
          </a:p>
          <a:p>
            <a:endParaRPr lang="ru-RU" sz="2800" dirty="0" smtClean="0"/>
          </a:p>
          <a:p>
            <a:pPr>
              <a:buNone/>
            </a:pPr>
            <a:r>
              <a:rPr lang="ru-RU" sz="2800" b="1" dirty="0" smtClean="0"/>
              <a:t>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x;</a:t>
            </a:r>
          </a:p>
          <a:p>
            <a:endParaRPr lang="ru-RU" sz="2800" dirty="0" smtClean="0"/>
          </a:p>
          <a:p>
            <a:pPr>
              <a:buNone/>
            </a:pPr>
            <a:r>
              <a:rPr lang="ru-RU" sz="2800" b="1" dirty="0" smtClean="0"/>
              <a:t>	</a:t>
            </a:r>
            <a:r>
              <a:rPr lang="en-US" sz="2800" b="1" dirty="0" smtClean="0"/>
              <a:t>public Demo(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){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x=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ru-RU" sz="2800" dirty="0" smtClean="0"/>
              <a:t>	}</a:t>
            </a:r>
          </a:p>
          <a:p>
            <a:pPr>
              <a:buNone/>
            </a:pPr>
            <a:r>
              <a:rPr lang="ru-RU" sz="2800" dirty="0" smtClean="0"/>
              <a:t>      </a:t>
            </a:r>
          </a:p>
          <a:p>
            <a:endParaRPr lang="ru-RU" sz="2800" dirty="0" smtClean="0"/>
          </a:p>
          <a:p>
            <a:pPr>
              <a:buNone/>
            </a:pPr>
            <a:r>
              <a:rPr lang="ru-RU" sz="2800" b="1" dirty="0" smtClean="0"/>
              <a:t>	</a:t>
            </a:r>
            <a:r>
              <a:rPr lang="en-US" sz="2800" b="1" dirty="0" smtClean="0"/>
              <a:t>public static void main(String[]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) {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Demo d = </a:t>
            </a:r>
            <a:r>
              <a:rPr lang="en-US" sz="2800" b="1" dirty="0" smtClean="0"/>
              <a:t>new Demo(10);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Demo d2 = </a:t>
            </a:r>
            <a:r>
              <a:rPr lang="en-US" sz="2800" b="1" dirty="0" smtClean="0"/>
              <a:t>new Demo(20);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err="1" smtClean="0"/>
              <a:t>Console.write</a:t>
            </a:r>
            <a:r>
              <a:rPr lang="en-US" sz="2800" i="1" dirty="0" smtClean="0"/>
              <a:t>(d2.x);</a:t>
            </a:r>
          </a:p>
          <a:p>
            <a:pPr>
              <a:buNone/>
            </a:pPr>
            <a:r>
              <a:rPr lang="ru-RU" sz="2800" dirty="0" smtClean="0"/>
              <a:t>	}</a:t>
            </a:r>
          </a:p>
          <a:p>
            <a:pPr>
              <a:buNone/>
            </a:pPr>
            <a:r>
              <a:rPr lang="ru-RU" sz="2800" dirty="0" smtClean="0"/>
              <a:t>}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98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Практика-2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sz="3800" dirty="0" smtClean="0">
                <a:solidFill>
                  <a:srgbClr val="FF0000"/>
                </a:solidFill>
              </a:rPr>
              <a:t>Написать программу, которая определяет какой из 3 массивов содержит наибольшую сумму элементов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sz="3800" dirty="0" smtClean="0">
                <a:solidFill>
                  <a:srgbClr val="FF0000"/>
                </a:solidFill>
              </a:rPr>
              <a:t>Разработать шаблон калькулятора, который должен производить 4 базовых действия – сложение, умножение, вычитание и деление. Решить задачу, используя параметризованный конструктор.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lang="ru-RU" sz="3800" dirty="0" smtClean="0">
              <a:solidFill>
                <a:schemeClr val="tx1"/>
              </a:solidFill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sz="3800" dirty="0" smtClean="0">
                <a:solidFill>
                  <a:srgbClr val="FF0000"/>
                </a:solidFill>
              </a:rPr>
              <a:t>Разработать программу, которая называется «счастливые билетики» - трамвайный билет называется счастливым если сумма цифр с правой стороны равна сумме цифр с левой </a:t>
            </a:r>
            <a:r>
              <a:rPr lang="ru-RU" sz="3800" dirty="0" err="1" smtClean="0">
                <a:solidFill>
                  <a:srgbClr val="FF0000"/>
                </a:solidFill>
              </a:rPr>
              <a:t>xxxx|xxxx</a:t>
            </a:r>
            <a:r>
              <a:rPr lang="ru-RU" sz="3800" dirty="0" smtClean="0">
                <a:solidFill>
                  <a:srgbClr val="FF0000"/>
                </a:solidFill>
              </a:rPr>
              <a:t>. Если в билете нечетное количество цифр то предполагается, что он обычный.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lang="ru-RU" sz="3800" dirty="0" smtClean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73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Практика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Разработать «базу данных» книжного магазина. Она должна содержать следующие поля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ru-RU" sz="2400" dirty="0" smtClean="0">
                <a:solidFill>
                  <a:srgbClr val="FF0000"/>
                </a:solidFill>
              </a:rPr>
              <a:t>имя автора, фамилию автора, название книги, цену книги. Вывести на экран информацию о книге. Использовать массив объектов*.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Создать конвертер денежной валюты. Программа работает с 3 типами валют: рубли, доллары, евро. Необходимо запросить у пользователя входные и выходные данные.</a:t>
            </a:r>
          </a:p>
          <a:p>
            <a:pPr algn="just"/>
            <a:endParaRPr lang="ru-RU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Перегрузка методов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Java </a:t>
            </a:r>
            <a:r>
              <a:rPr lang="ru-RU" sz="2400" dirty="0" smtClean="0"/>
              <a:t>разрешает определение внутри одного класса двух или более методов с одним именем, если только объявления их параметров различны. В этом случае методы называют </a:t>
            </a:r>
            <a:r>
              <a:rPr lang="ru-RU" sz="2400" b="1" dirty="0" smtClean="0"/>
              <a:t>перегруженными</a:t>
            </a:r>
            <a:r>
              <a:rPr lang="ru-RU" sz="2400" dirty="0" smtClean="0"/>
              <a:t>, а процесс — </a:t>
            </a:r>
            <a:r>
              <a:rPr lang="ru-RU" sz="2400" b="1" dirty="0" smtClean="0"/>
              <a:t>перегрузкой методов</a:t>
            </a:r>
            <a:r>
              <a:rPr lang="ru-RU" sz="2400" dirty="0" smtClean="0"/>
              <a:t>. Перегрузка методов — один из способов поддержки полиморфизма в </a:t>
            </a:r>
            <a:r>
              <a:rPr lang="en-US" sz="2400" dirty="0" smtClean="0"/>
              <a:t>Java</a:t>
            </a:r>
            <a:r>
              <a:rPr lang="ru-RU" sz="2400" dirty="0" smtClean="0"/>
              <a:t>. </a:t>
            </a:r>
          </a:p>
          <a:p>
            <a:pPr algn="just"/>
            <a:r>
              <a:rPr lang="ru-RU" sz="2400" dirty="0" smtClean="0"/>
              <a:t>Перегруженные методы должны различаться по типу и/или количеству их параметров. Хотя возвращаемые типы перегруженных методов могут быть различны, самого возвращаемого типа не достаточно для различения двух версий метода. Когда </a:t>
            </a:r>
            <a:r>
              <a:rPr lang="en-US" sz="2400" dirty="0" smtClean="0"/>
              <a:t>Java </a:t>
            </a:r>
            <a:r>
              <a:rPr lang="ru-RU" sz="2400" dirty="0" smtClean="0"/>
              <a:t>встречает вызов перегруженного метода, он просто выполняет ту его версию, параметры которой соответствуют аргументам, использованным в вызове.</a:t>
            </a:r>
          </a:p>
          <a:p>
            <a:pPr algn="just"/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467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Объектно-ориентированное программирование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20448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 smtClean="0"/>
              <a:t>Объе́ктно-ориенти́рованное</a:t>
            </a:r>
            <a:r>
              <a:rPr lang="ru-RU" sz="2800" b="1" dirty="0" smtClean="0"/>
              <a:t> </a:t>
            </a:r>
            <a:r>
              <a:rPr lang="ru-RU" sz="2800" dirty="0" err="1" smtClean="0"/>
              <a:t>программи́рование</a:t>
            </a:r>
            <a:r>
              <a:rPr lang="ru-RU" sz="2800" dirty="0" smtClean="0"/>
              <a:t> (в дальнейшем ООП) — </a:t>
            </a:r>
            <a:r>
              <a:rPr lang="ru-RU" sz="2800" dirty="0" smtClean="0">
                <a:hlinkClick r:id="rId2" tooltip="Парадигма программирования"/>
              </a:rPr>
              <a:t>парадигма программирования</a:t>
            </a:r>
            <a:r>
              <a:rPr lang="ru-RU" sz="2800" dirty="0" smtClean="0"/>
              <a:t>, в которой основными </a:t>
            </a:r>
            <a:r>
              <a:rPr lang="ru-RU" sz="2800" dirty="0" smtClean="0">
                <a:hlinkClick r:id="rId3" tooltip="Концепция"/>
              </a:rPr>
              <a:t>концепциями</a:t>
            </a:r>
            <a:r>
              <a:rPr lang="ru-RU" sz="2800" dirty="0" smtClean="0"/>
              <a:t> являются понятия </a:t>
            </a:r>
            <a:r>
              <a:rPr lang="ru-RU" sz="2800" dirty="0" smtClean="0">
                <a:hlinkClick r:id="rId4" tooltip="Объект (программирование)"/>
              </a:rPr>
              <a:t>объектов</a:t>
            </a:r>
            <a:r>
              <a:rPr lang="ru-RU" sz="2800" dirty="0" smtClean="0"/>
              <a:t> и </a:t>
            </a:r>
            <a:r>
              <a:rPr lang="ru-RU" sz="2800" dirty="0" smtClean="0">
                <a:hlinkClick r:id="rId5" tooltip="Класс (программирование)"/>
              </a:rPr>
              <a:t>классов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12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Словарь ООП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dirty="0" smtClean="0"/>
              <a:t>Наиболее важным термином является класс, который мы уже видели в наших программах. </a:t>
            </a:r>
            <a:r>
              <a:rPr lang="ru-RU" sz="2400" b="1" dirty="0" smtClean="0"/>
              <a:t>Класс</a:t>
            </a:r>
            <a:r>
              <a:rPr lang="ru-RU" sz="2400" dirty="0" smtClean="0"/>
              <a:t> — это шаблон, или проект, по которому будет сделан объект. Обычно класс сравнивают с формой для выпечки печенья.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— это само печенье. Конструирование объекта на основе некоторого класса называется </a:t>
            </a:r>
            <a:r>
              <a:rPr lang="ru-RU" sz="2400" b="1" dirty="0" smtClean="0"/>
              <a:t>созданием экземпляра (</a:t>
            </a:r>
            <a:r>
              <a:rPr lang="ru-RU" sz="2400" b="1" dirty="0" err="1" smtClean="0"/>
              <a:t>instance</a:t>
            </a:r>
            <a:r>
              <a:rPr lang="ru-RU" sz="2400" b="1" dirty="0" smtClean="0"/>
              <a:t>) этого класса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00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ООП</a:t>
            </a:r>
            <a:endParaRPr lang="ru-RU" b="1" dirty="0"/>
          </a:p>
        </p:txBody>
      </p:sp>
      <p:pic>
        <p:nvPicPr>
          <p:cNvPr id="1026" name="Picture 2" descr="C:\Users\Серега\Desktop\les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43190"/>
            <a:ext cx="8229600" cy="283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26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Принцип наследования в ООП</a:t>
            </a:r>
            <a:endParaRPr lang="ru-RU" b="1" dirty="0"/>
          </a:p>
        </p:txBody>
      </p:sp>
      <p:pic>
        <p:nvPicPr>
          <p:cNvPr id="2050" name="Picture 2" descr="C:\Users\Серега\Desktop\les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67" y="1600200"/>
            <a:ext cx="5686466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3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pic>
        <p:nvPicPr>
          <p:cNvPr id="3074" name="Picture 2" descr="C:\Users\Серега\Desktop\les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800" y="1600200"/>
            <a:ext cx="690640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71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Инкапсуляция</a:t>
            </a:r>
            <a:endParaRPr lang="ru-RU" sz="3200" b="1" dirty="0"/>
          </a:p>
        </p:txBody>
      </p:sp>
      <p:pic>
        <p:nvPicPr>
          <p:cNvPr id="4098" name="Picture 2" descr="C:\Users\Серега\Desktop\les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49" y="1600200"/>
            <a:ext cx="6537502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5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Общая форма записи класса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95250">
              <a:lnSpc>
                <a:spcPct val="80000"/>
              </a:lnSpc>
              <a:buNone/>
            </a:pPr>
            <a:r>
              <a:rPr lang="ru-RU" dirty="0" err="1" smtClean="0">
                <a:solidFill>
                  <a:srgbClr val="0000FF"/>
                </a:solidFill>
              </a:rPr>
              <a:t>class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err="1" smtClean="0"/>
              <a:t>имя_класса</a:t>
            </a:r>
            <a:r>
              <a:rPr lang="en-US" dirty="0" smtClean="0"/>
              <a:t>&gt;</a:t>
            </a:r>
            <a:r>
              <a:rPr lang="ru-RU" dirty="0" smtClean="0"/>
              <a:t> {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 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0000FF"/>
                </a:solidFill>
              </a:rPr>
              <a:t>modificator</a:t>
            </a:r>
            <a:r>
              <a:rPr lang="en-US" dirty="0" smtClean="0">
                <a:solidFill>
                  <a:srgbClr val="0000FF"/>
                </a:solidFill>
              </a:rPr>
              <a:t>] </a:t>
            </a:r>
            <a:r>
              <a:rPr lang="ru-RU" dirty="0" err="1" smtClean="0">
                <a:solidFill>
                  <a:srgbClr val="0000FF"/>
                </a:solidFill>
              </a:rPr>
              <a:t>type</a:t>
            </a:r>
            <a:r>
              <a:rPr lang="ru-RU" dirty="0" smtClean="0"/>
              <a:t> переменная1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modificator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type</a:t>
            </a:r>
            <a:r>
              <a:rPr lang="ru-RU" dirty="0" smtClean="0"/>
              <a:t> переменная2</a:t>
            </a:r>
            <a:r>
              <a:rPr lang="en-US" dirty="0" smtClean="0"/>
              <a:t>;</a:t>
            </a:r>
            <a:r>
              <a:rPr lang="ru-RU" dirty="0" smtClean="0"/>
              <a:t> … </a:t>
            </a:r>
            <a:r>
              <a:rPr lang="ru-RU" b="1" dirty="0" smtClean="0"/>
              <a:t>поля класса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modificator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type</a:t>
            </a:r>
            <a:r>
              <a:rPr lang="ru-RU" dirty="0" smtClean="0"/>
              <a:t> </a:t>
            </a:r>
            <a:r>
              <a:rPr lang="ru-RU" dirty="0" err="1" smtClean="0"/>
              <a:t>переменнаяN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modificator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type</a:t>
            </a:r>
            <a:r>
              <a:rPr lang="ru-RU" dirty="0" smtClean="0"/>
              <a:t>          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          имя</a:t>
            </a:r>
            <a:r>
              <a:rPr lang="en-US" dirty="0" smtClean="0"/>
              <a:t>_</a:t>
            </a:r>
            <a:r>
              <a:rPr lang="ru-RU" dirty="0" smtClean="0"/>
              <a:t>метода1</a:t>
            </a:r>
            <a:r>
              <a:rPr lang="en-US" dirty="0" smtClean="0"/>
              <a:t>/</a:t>
            </a:r>
            <a:r>
              <a:rPr lang="ru-RU" dirty="0" smtClean="0"/>
              <a:t>конструктора(</a:t>
            </a:r>
            <a:r>
              <a:rPr lang="ru-RU" dirty="0" err="1" smtClean="0"/>
              <a:t>список_параметров</a:t>
            </a:r>
            <a:r>
              <a:rPr lang="ru-RU" dirty="0" smtClean="0"/>
              <a:t>) {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en-US" dirty="0" smtClean="0"/>
              <a:t>                   &lt;</a:t>
            </a:r>
            <a:r>
              <a:rPr lang="ru-RU" dirty="0" smtClean="0"/>
              <a:t>описание переменных метода</a:t>
            </a:r>
            <a:r>
              <a:rPr lang="en-US" dirty="0" smtClean="0"/>
              <a:t>1&gt;;</a:t>
            </a:r>
            <a:endParaRPr lang="ru-RU" dirty="0" smtClean="0"/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                тело метода</a:t>
            </a:r>
            <a:r>
              <a:rPr lang="en-US" dirty="0" smtClean="0"/>
              <a:t>1</a:t>
            </a:r>
            <a:r>
              <a:rPr lang="ru-RU" dirty="0" smtClean="0"/>
              <a:t>; 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ru-RU" dirty="0" smtClean="0"/>
              <a:t>              } </a:t>
            </a:r>
          </a:p>
          <a:p>
            <a:pPr marL="0" indent="95250">
              <a:lnSpc>
                <a:spcPct val="80000"/>
              </a:lnSpc>
              <a:buNone/>
            </a:pPr>
            <a:r>
              <a:rPr lang="en-US" dirty="0" smtClean="0"/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modificator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type</a:t>
            </a:r>
            <a:r>
              <a:rPr lang="ru-RU" dirty="0" smtClean="0"/>
              <a:t> имя</a:t>
            </a:r>
            <a:r>
              <a:rPr lang="en-US" dirty="0" smtClean="0"/>
              <a:t>_</a:t>
            </a:r>
            <a:r>
              <a:rPr lang="ru-RU" dirty="0" smtClean="0"/>
              <a:t>метода2(</a:t>
            </a:r>
            <a:r>
              <a:rPr lang="ru-RU" dirty="0" err="1" smtClean="0"/>
              <a:t>список_параметров</a:t>
            </a:r>
            <a:r>
              <a:rPr lang="ru-RU" dirty="0" smtClean="0"/>
              <a:t>) {</a:t>
            </a:r>
            <a:endParaRPr lang="en-US" dirty="0" smtClean="0"/>
          </a:p>
          <a:p>
            <a:pPr marL="0" indent="95250">
              <a:lnSpc>
                <a:spcPct val="80000"/>
              </a:lnSpc>
              <a:buNone/>
            </a:pPr>
            <a:r>
              <a:rPr lang="en-US" dirty="0" smtClean="0"/>
              <a:t>                  &lt;</a:t>
            </a:r>
            <a:r>
              <a:rPr lang="ru-RU" dirty="0" smtClean="0"/>
              <a:t>описание переменных метода</a:t>
            </a:r>
            <a:r>
              <a:rPr lang="en-US" dirty="0" smtClean="0"/>
              <a:t>2&gt;;</a:t>
            </a:r>
            <a:endParaRPr lang="ru-RU" dirty="0" smtClean="0"/>
          </a:p>
          <a:p>
            <a:pPr marL="0" indent="95250">
              <a:lnSpc>
                <a:spcPct val="80000"/>
              </a:lnSpc>
              <a:buNone/>
            </a:pPr>
            <a:endParaRPr lang="en-US" dirty="0" smtClean="0"/>
          </a:p>
          <a:p>
            <a:pPr marL="0" indent="95250">
              <a:lnSpc>
                <a:spcPct val="80000"/>
              </a:lnSpc>
              <a:buNone/>
            </a:pPr>
            <a:r>
              <a:rPr lang="en-US" dirty="0" smtClean="0"/>
              <a:t>                    </a:t>
            </a:r>
            <a:r>
              <a:rPr lang="ru-RU" dirty="0" smtClean="0"/>
              <a:t>тело метода</a:t>
            </a:r>
            <a:r>
              <a:rPr lang="en-US" dirty="0" smtClean="0"/>
              <a:t>2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95250">
              <a:lnSpc>
                <a:spcPct val="80000"/>
              </a:lnSpc>
              <a:buNone/>
            </a:pPr>
            <a:r>
              <a:rPr lang="en-US" dirty="0" smtClean="0"/>
              <a:t>             </a:t>
            </a:r>
            <a:r>
              <a:rPr lang="ru-RU" dirty="0" smtClean="0"/>
              <a:t> } ….</a:t>
            </a:r>
            <a:endParaRPr lang="en-US" dirty="0" smtClean="0"/>
          </a:p>
          <a:p>
            <a:pPr marL="0" indent="95250"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ru-RU" dirty="0" smtClean="0"/>
              <a:t> }</a:t>
            </a:r>
            <a:endParaRPr lang="ru-RU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716016" y="177281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846</Words>
  <Application>Microsoft Office PowerPoint</Application>
  <PresentationFormat>Экран (4:3)</PresentationFormat>
  <Paragraphs>144</Paragraphs>
  <Slides>26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Lucida Grande</vt:lpstr>
      <vt:lpstr>Times New Roman</vt:lpstr>
      <vt:lpstr>Verdana</vt:lpstr>
      <vt:lpstr>Тема Office</vt:lpstr>
      <vt:lpstr> Урок №4   Тема: Программирование в среде Java    Герасименко Сергей Валерьевич  07 ноября 2020г.</vt:lpstr>
      <vt:lpstr>Презентация PowerPoint</vt:lpstr>
      <vt:lpstr>Объектно-ориентированное программирование</vt:lpstr>
      <vt:lpstr>Словарь ООП</vt:lpstr>
      <vt:lpstr>Основы ООП</vt:lpstr>
      <vt:lpstr>Принцип наследования в ООП</vt:lpstr>
      <vt:lpstr>Полиморфизм</vt:lpstr>
      <vt:lpstr>Инкапсуляция</vt:lpstr>
      <vt:lpstr>Общая форма записи класса</vt:lpstr>
      <vt:lpstr>Создание объекта</vt:lpstr>
      <vt:lpstr>Презентация PowerPoint</vt:lpstr>
      <vt:lpstr>Возвращение из метода</vt:lpstr>
      <vt:lpstr>Презентация PowerPoint</vt:lpstr>
      <vt:lpstr>Практика-2</vt:lpstr>
      <vt:lpstr>Практика-3</vt:lpstr>
      <vt:lpstr>Практика</vt:lpstr>
      <vt:lpstr>Рекурсивный метод</vt:lpstr>
      <vt:lpstr>Рекурсивный метод</vt:lpstr>
      <vt:lpstr>Практика</vt:lpstr>
      <vt:lpstr>Взаимодействие классов</vt:lpstr>
      <vt:lpstr>Конструкторы класса</vt:lpstr>
      <vt:lpstr>Параметризованные конструкторы</vt:lpstr>
      <vt:lpstr>Практика-2</vt:lpstr>
      <vt:lpstr>Практика</vt:lpstr>
      <vt:lpstr>Перегрузка методов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489</cp:revision>
  <dcterms:created xsi:type="dcterms:W3CDTF">2013-08-07T14:23:10Z</dcterms:created>
  <dcterms:modified xsi:type="dcterms:W3CDTF">2020-11-07T08:00:24Z</dcterms:modified>
</cp:coreProperties>
</file>