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14" r:id="rId2"/>
    <p:sldId id="311" r:id="rId3"/>
    <p:sldId id="312" r:id="rId4"/>
    <p:sldId id="315" r:id="rId5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  <p:embeddedFont>
      <p:font typeface="Segoe UI Light" panose="020B0502040204020203" pitchFamily="34" charset="0"/>
      <p:regular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D02174B-784A-434E-834A-4FC2579EC5AD}">
          <p14:sldIdLst>
            <p14:sldId id="314"/>
          </p14:sldIdLst>
        </p14:section>
        <p14:section name="Compute" id="{EE7F45B0-A6AD-411D-A512-DBBFEC401377}">
          <p14:sldIdLst>
            <p14:sldId id="311"/>
            <p14:sldId id="312"/>
          </p14:sldIdLst>
        </p14:section>
        <p14:section name="VMs" id="{F0C139C2-C94E-4D25-9E36-A0D10BD34F56}">
          <p14:sldIdLst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9A57CD"/>
    <a:srgbClr val="669900"/>
    <a:srgbClr val="0070C0"/>
    <a:srgbClr val="7A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 autoAdjust="0"/>
    <p:restoredTop sz="94614" autoAdjust="0"/>
  </p:normalViewPr>
  <p:slideViewPr>
    <p:cSldViewPr snapToGrid="0">
      <p:cViewPr varScale="1">
        <p:scale>
          <a:sx n="114" d="100"/>
          <a:sy n="114" d="100"/>
        </p:scale>
        <p:origin x="13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91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70CA56-E1F1-4304-993E-F3428D50E6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9495E-08B6-4F59-A3F3-9FD12300E1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84404-57E5-4341-9230-5EC072B8C3C5}" type="datetimeFigureOut">
              <a:rPr lang="en-US" smtClean="0"/>
              <a:t>5/16/2018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0874D-4F40-4590-AD0F-D9901998A1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182F-5CBD-4D85-8594-DD19B01D8A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07D361-57B1-4BF7-8791-79A35145D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008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3EFA3-31EF-403B-8080-9776000D59FF}" type="datetimeFigureOut">
              <a:rPr lang="en-US" smtClean="0"/>
              <a:t>5/16/2018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E9337-0361-41F3-9C17-1F4FFD1214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25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0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E9337-0361-41F3-9C17-1F4FFD1214B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03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aker Intr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97160" y="508962"/>
            <a:ext cx="8379200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595282"/>
            <a:ext cx="5290768" cy="3237592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938" y="2756542"/>
            <a:ext cx="3241675" cy="285115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 baseline="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Speaker Information: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39"/>
            <a:ext cx="8714421" cy="49465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#70-535 @ITProGuru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02AE59D8-F91B-4102-844E-46CD5A0795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5386" y="1689742"/>
            <a:ext cx="8595190" cy="780034"/>
          </a:xfrm>
          <a:noFill/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WiFi</a:t>
            </a:r>
            <a:r>
              <a:rPr lang="en-US" dirty="0"/>
              <a:t>: </a:t>
            </a:r>
            <a:r>
              <a:rPr lang="en-US" dirty="0" err="1"/>
              <a:t>msftguest</a:t>
            </a:r>
            <a:r>
              <a:rPr lang="en-US" dirty="0"/>
              <a:t> &gt; Open browser &gt; event code: msevent11lz</a:t>
            </a:r>
          </a:p>
          <a:p>
            <a:pPr lvl="0"/>
            <a:r>
              <a:rPr lang="en-US" dirty="0"/>
              <a:t>Content &amp; Labs: http://github.com/guruskill/70-533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8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"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07911" y="770219"/>
            <a:ext cx="8379200" cy="1011928"/>
          </a:xfrm>
          <a:solidFill>
            <a:srgbClr val="7030A0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110581"/>
            <a:ext cx="5290768" cy="3722293"/>
          </a:xfrm>
          <a:solidFill>
            <a:srgbClr val="7030A0"/>
          </a:solidFill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288925" indent="0">
              <a:buNone/>
              <a:defRPr/>
            </a:lvl2pPr>
          </a:lstStyle>
          <a:p>
            <a:r>
              <a:rPr lang="en-US" dirty="0"/>
              <a:t>Enter Description(s)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756542"/>
            <a:ext cx="3241675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40"/>
            <a:ext cx="8714421" cy="391882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#70-535 @ITProGuru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5CD9C4-3903-4CFA-9CED-0878686ABD1A}"/>
              </a:ext>
            </a:extLst>
          </p:cNvPr>
          <p:cNvSpPr/>
          <p:nvPr userDrawn="1"/>
        </p:nvSpPr>
        <p:spPr>
          <a:xfrm>
            <a:off x="158449" y="117610"/>
            <a:ext cx="1903085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28235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5B8EEB-D399-4AF3-B7D1-E78E1898CC1F}"/>
              </a:ext>
            </a:extLst>
          </p:cNvPr>
          <p:cNvSpPr/>
          <p:nvPr userDrawn="1"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3233" y="1"/>
            <a:ext cx="7511614" cy="1231901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51194" y="1371600"/>
            <a:ext cx="8833654" cy="4793789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arenR"/>
              <a:defRPr sz="2700"/>
            </a:lvl1pPr>
            <a:lvl2pPr marL="342900" indent="0">
              <a:buFontTx/>
              <a:buNone/>
              <a:defRPr sz="2400"/>
            </a:lvl2pPr>
            <a:lvl3pPr marL="685800" indent="0">
              <a:buFontTx/>
              <a:buNone/>
              <a:defRPr sz="2100"/>
            </a:lvl3pPr>
            <a:lvl4pPr marL="1028700" indent="0">
              <a:buFontTx/>
              <a:buNone/>
              <a:defRPr sz="1800"/>
            </a:lvl4pPr>
            <a:lvl5pPr marL="1371600" indent="0">
              <a:buFontTx/>
              <a:buNone/>
              <a:defRPr sz="1800"/>
            </a:lvl5pPr>
          </a:lstStyle>
          <a:p>
            <a:pPr lvl="0"/>
            <a:r>
              <a:rPr lang="en-US" dirty="0"/>
              <a:t>Click to edit LAB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158449" y="117610"/>
            <a:ext cx="1314784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50" dirty="0">
                <a:solidFill>
                  <a:srgbClr val="00B0F0"/>
                </a:solidFill>
              </a:rPr>
              <a:t>LAB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F53A04A-F1A4-47F1-8696-966F2AE336F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625449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01930" y="1189179"/>
            <a:ext cx="8740142" cy="1446550"/>
          </a:xfrm>
        </p:spPr>
        <p:txBody>
          <a:bodyPr>
            <a:spAutoFit/>
          </a:bodyPr>
          <a:lstStyle>
            <a:lvl1pPr marL="174625" indent="-174625">
              <a:buFont typeface="Arial" panose="020B0604020202020204" pitchFamily="34" charset="0"/>
              <a:buChar char="•"/>
              <a:defRPr sz="2000">
                <a:solidFill>
                  <a:srgbClr val="0070C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Content First Line Color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First Line Color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FC401-E43F-4484-ADE7-7D068F29819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188" y="6307139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0043C8"/>
                </a:solidFill>
              </a:defRPr>
            </a:lvl1pPr>
            <a:lvl2pPr marL="431006" indent="-214313">
              <a:buFont typeface="Arial" panose="020B0604020202020204" pitchFamily="34" charset="0"/>
              <a:buChar char="•"/>
              <a:defRPr sz="1200"/>
            </a:lvl2pPr>
            <a:lvl3pPr marL="725090" indent="-214313">
              <a:buFont typeface="Arial" panose="020B0604020202020204" pitchFamily="34" charset="0"/>
              <a:buChar char="•"/>
              <a:defRPr sz="1050"/>
            </a:lvl3pPr>
            <a:lvl4pPr marL="945356" indent="-128588">
              <a:buFont typeface="Arial" panose="020B0604020202020204" pitchFamily="34" charset="0"/>
              <a:buChar char="•"/>
              <a:defRPr sz="900"/>
            </a:lvl4pPr>
            <a:lvl5pPr marL="1160860" indent="-128588"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dirty="0"/>
              <a:t>http://...</a:t>
            </a:r>
          </a:p>
        </p:txBody>
      </p:sp>
    </p:spTree>
    <p:extLst>
      <p:ext uri="{BB962C8B-B14F-4D97-AF65-F5344CB8AC3E}">
        <p14:creationId xmlns:p14="http://schemas.microsoft.com/office/powerpoint/2010/main" val="36297882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1194" y="0"/>
            <a:ext cx="8833654" cy="8783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Content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194" y="1231902"/>
            <a:ext cx="8833654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100"/>
            </a:lvl1pPr>
            <a:lvl2pPr marL="342900" indent="0">
              <a:buFont typeface="Arial" panose="020B0604020202020204" pitchFamily="34" charset="0"/>
              <a:buNone/>
              <a:defRPr sz="1800"/>
            </a:lvl2pPr>
            <a:lvl3pPr marL="685800" indent="0">
              <a:buFont typeface="Arial" panose="020B0604020202020204" pitchFamily="34" charset="0"/>
              <a:buNone/>
              <a:defRPr sz="1500"/>
            </a:lvl3pPr>
            <a:lvl4pPr marL="1028700" indent="0">
              <a:buFont typeface="Arial" panose="020B0604020202020204" pitchFamily="34" charset="0"/>
              <a:buNone/>
              <a:defRPr sz="1350"/>
            </a:lvl4pPr>
            <a:lvl5pPr marL="1371600" indent="0">
              <a:buFont typeface="Arial" panose="020B0604020202020204" pitchFamily="34" charset="0"/>
              <a:buNone/>
              <a:defRPr sz="13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33849" y="3653108"/>
            <a:ext cx="9020275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90" rIns="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577" fontAlgn="base">
              <a:spcBef>
                <a:spcPct val="0"/>
              </a:spcBef>
              <a:spcAft>
                <a:spcPct val="0"/>
              </a:spcAft>
            </a:pPr>
            <a:endParaRPr lang="en-US" sz="147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1194" y="3795486"/>
            <a:ext cx="8833654" cy="2910114"/>
          </a:xfrm>
          <a:solidFill>
            <a:schemeClr val="bg1"/>
          </a:solidFill>
          <a:ln w="60325" cmpd="sng">
            <a:solidFill>
              <a:srgbClr val="0070C0"/>
            </a:solidFill>
          </a:ln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3429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6858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0287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371600" indent="0" defTabSz="0">
              <a:buFont typeface="Arial" panose="020B0604020202020204" pitchFamily="34" charset="0"/>
              <a:buNone/>
              <a:defRPr sz="12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Edit/Paste/Insert 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5699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1931" y="1197324"/>
            <a:ext cx="8740141" cy="5109815"/>
          </a:xfrm>
        </p:spPr>
        <p:txBody>
          <a:bodyPr/>
          <a:lstStyle>
            <a:lvl1pPr marL="0" indent="0">
              <a:buNone/>
              <a:defRPr sz="182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91115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3223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44921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7959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D77AAB3-E8F7-4573-AEAC-2F07A923DF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188" y="6307139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050">
                <a:solidFill>
                  <a:srgbClr val="0043C8"/>
                </a:solidFill>
              </a:defRPr>
            </a:lvl1pPr>
            <a:lvl2pPr marL="431006" indent="-214313">
              <a:buFont typeface="Arial" panose="020B0604020202020204" pitchFamily="34" charset="0"/>
              <a:buChar char="•"/>
              <a:defRPr sz="1200"/>
            </a:lvl2pPr>
            <a:lvl3pPr marL="725090" indent="-214313">
              <a:buFont typeface="Arial" panose="020B0604020202020204" pitchFamily="34" charset="0"/>
              <a:buChar char="•"/>
              <a:defRPr sz="1050"/>
            </a:lvl3pPr>
            <a:lvl4pPr marL="945356" indent="-128588">
              <a:buFont typeface="Arial" panose="020B0604020202020204" pitchFamily="34" charset="0"/>
              <a:buChar char="•"/>
              <a:defRPr sz="900"/>
            </a:lvl4pPr>
            <a:lvl5pPr marL="1160860" indent="-128588">
              <a:buFont typeface="Arial" panose="020B0604020202020204" pitchFamily="34" charset="0"/>
              <a:buChar char="•"/>
              <a:defRPr sz="900"/>
            </a:lvl5pPr>
          </a:lstStyle>
          <a:p>
            <a:pPr lvl="0"/>
            <a:r>
              <a:rPr lang="en-US" dirty="0"/>
              <a:t>http://...</a:t>
            </a:r>
          </a:p>
        </p:txBody>
      </p:sp>
    </p:spTree>
    <p:extLst>
      <p:ext uri="{BB962C8B-B14F-4D97-AF65-F5344CB8AC3E}">
        <p14:creationId xmlns:p14="http://schemas.microsoft.com/office/powerpoint/2010/main" val="31138350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01930" y="1189178"/>
            <a:ext cx="8740142" cy="4801075"/>
          </a:xfrm>
          <a:prstGeom prst="rect">
            <a:avLst/>
          </a:prstGeom>
        </p:spPr>
        <p:txBody>
          <a:bodyPr/>
          <a:lstStyle>
            <a:lvl1pPr marL="21359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64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20181" indent="-206590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633773" indent="-213593">
              <a:buClr>
                <a:schemeClr val="tx1"/>
              </a:buClr>
              <a:buSzPct val="90000"/>
              <a:buFont typeface="Arial" pitchFamily="34" charset="0"/>
              <a:buChar char="•"/>
              <a:defRPr sz="205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801846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76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969919" indent="-168073">
              <a:buClr>
                <a:schemeClr val="tx1"/>
              </a:buClr>
              <a:buSzPct val="90000"/>
              <a:buFont typeface="Arial" pitchFamily="34" charset="0"/>
              <a:buChar char="•"/>
              <a:defRPr sz="147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7"/>
            <a:ext cx="9144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2720" spc="-38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196374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CF24501-8757-48AA-B9DD-ED5BECE78DDC}"/>
              </a:ext>
            </a:extLst>
          </p:cNvPr>
          <p:cNvSpPr txBox="1"/>
          <p:nvPr userDrawn="1"/>
        </p:nvSpPr>
        <p:spPr>
          <a:xfrm>
            <a:off x="169906" y="2054745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Observations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Steps Title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A8EFC8-B6A4-4A4B-9EDA-91002B4DFD8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496546"/>
              </p:ext>
            </p:extLst>
          </p:nvPr>
        </p:nvGraphicFramePr>
        <p:xfrm>
          <a:off x="177800" y="987548"/>
          <a:ext cx="8799331" cy="915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754">
                  <a:extLst>
                    <a:ext uri="{9D8B030D-6E8A-4147-A177-3AD203B41FA5}">
                      <a16:colId xmlns:a16="http://schemas.microsoft.com/office/drawing/2014/main" val="612254498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261049811"/>
                    </a:ext>
                  </a:extLst>
                </a:gridCol>
                <a:gridCol w="241057">
                  <a:extLst>
                    <a:ext uri="{9D8B030D-6E8A-4147-A177-3AD203B41FA5}">
                      <a16:colId xmlns:a16="http://schemas.microsoft.com/office/drawing/2014/main" val="2638922956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1530065899"/>
                    </a:ext>
                  </a:extLst>
                </a:gridCol>
                <a:gridCol w="221605">
                  <a:extLst>
                    <a:ext uri="{9D8B030D-6E8A-4147-A177-3AD203B41FA5}">
                      <a16:colId xmlns:a16="http://schemas.microsoft.com/office/drawing/2014/main" val="1628348927"/>
                    </a:ext>
                  </a:extLst>
                </a:gridCol>
                <a:gridCol w="2696305">
                  <a:extLst>
                    <a:ext uri="{9D8B030D-6E8A-4147-A177-3AD203B41FA5}">
                      <a16:colId xmlns:a16="http://schemas.microsoft.com/office/drawing/2014/main" val="3564049150"/>
                    </a:ext>
                  </a:extLst>
                </a:gridCol>
              </a:tblGrid>
              <a:tr h="915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 b="0" dirty="0">
                        <a:solidFill>
                          <a:schemeClr val="tx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68570" marR="6857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9602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028F83-BC57-46B6-AE4F-F363D917BFB5}"/>
              </a:ext>
            </a:extLst>
          </p:cNvPr>
          <p:cNvSpPr txBox="1"/>
          <p:nvPr userDrawn="1"/>
        </p:nvSpPr>
        <p:spPr>
          <a:xfrm>
            <a:off x="4669826" y="2026752"/>
            <a:ext cx="1568243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2D9789-D165-4BDB-A460-2343E7F13D54}"/>
              </a:ext>
            </a:extLst>
          </p:cNvPr>
          <p:cNvSpPr txBox="1"/>
          <p:nvPr userDrawn="1"/>
        </p:nvSpPr>
        <p:spPr>
          <a:xfrm>
            <a:off x="169906" y="5243163"/>
            <a:ext cx="1565352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Resources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40F325-ADB0-41C7-9EF7-7E36EF2381D6}"/>
              </a:ext>
            </a:extLst>
          </p:cNvPr>
          <p:cNvSpPr txBox="1"/>
          <p:nvPr userDrawn="1"/>
        </p:nvSpPr>
        <p:spPr>
          <a:xfrm>
            <a:off x="169904" y="794128"/>
            <a:ext cx="1568244" cy="2716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68570" tIns="34285" rIns="68570" bIns="34285" rtlCol="0" anchor="ctr">
            <a:noAutofit/>
          </a:bodyPr>
          <a:lstStyle>
            <a:defPPr>
              <a:defRPr lang="en-US"/>
            </a:defPPr>
            <a:lvl1pPr>
              <a:defRPr sz="2400">
                <a:solidFill>
                  <a:srgbClr val="0078D7"/>
                </a:solidFill>
                <a:latin typeface="+mj-lt"/>
              </a:defRPr>
            </a:lvl1pPr>
          </a:lstStyle>
          <a:p>
            <a:pPr defTabSz="685669">
              <a:defRPr/>
            </a:pPr>
            <a:r>
              <a:rPr lang="en-US" sz="1050" b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Light"/>
              </a:rPr>
              <a:t>Steps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7DBA5D9-8C6D-43D4-A24D-D272483951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1035632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1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5DE67FC-9970-40AE-86CC-CDE63AD43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05726" y="1016750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5DA0B143-17CC-4340-B000-4AB93B4182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1077" y="1031847"/>
            <a:ext cx="2590800" cy="827088"/>
          </a:xfrm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Step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D3A2EF9D-8503-44C9-8C8A-AD3AB6E8B9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7194" y="5514817"/>
            <a:ext cx="8799331" cy="1065841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Resources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5DBFA86-3281-48C1-B37A-60EAF36BD2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8319" y="2265437"/>
            <a:ext cx="4295775" cy="2862989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Results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2BFCEE7C-1B60-4DD2-A577-07AE5CD014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7800" y="2301875"/>
            <a:ext cx="4263572" cy="2826552"/>
          </a:xfrm>
          <a:solidFill>
            <a:schemeClr val="bg1"/>
          </a:solidFill>
          <a:ln w="22225">
            <a:solidFill>
              <a:srgbClr val="000000"/>
            </a:solidFill>
          </a:ln>
        </p:spPr>
        <p:txBody>
          <a:bodyPr/>
          <a:lstStyle>
            <a:lvl1pPr marL="342900" indent="-342900">
              <a:buFont typeface="+mj-lt"/>
              <a:buAutoNum type="arabicParenR"/>
              <a:defRPr sz="1400"/>
            </a:lvl1pPr>
            <a:lvl2pPr marL="517525" indent="-228600">
              <a:buFont typeface="+mj-lt"/>
              <a:buAutoNum type="alphaLcParenR"/>
              <a:defRPr sz="1200"/>
            </a:lvl2pPr>
            <a:lvl3pPr marL="909637" indent="-228600">
              <a:buFont typeface="+mj-lt"/>
              <a:buAutoNum type="romanLcPeriod"/>
              <a:defRPr sz="1100"/>
            </a:lvl3pPr>
            <a:lvl4pPr marL="1317625" indent="-228600">
              <a:buFont typeface="+mj-lt"/>
              <a:buAutoNum type="arabicPeriod"/>
              <a:defRPr sz="1050"/>
            </a:lvl4pPr>
            <a:lvl5pPr marL="1604963" indent="-228600">
              <a:buFont typeface="+mj-lt"/>
              <a:buAutoNum type="alphaLcPeriod"/>
              <a:defRPr sz="1050"/>
            </a:lvl5pPr>
          </a:lstStyle>
          <a:p>
            <a:pPr lvl="0"/>
            <a:r>
              <a:rPr lang="en-US" dirty="0"/>
              <a:t>Click to add Observations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67E61E6-AA38-485B-AE09-CD08BBD8FABF}"/>
              </a:ext>
            </a:extLst>
          </p:cNvPr>
          <p:cNvSpPr/>
          <p:nvPr userDrawn="1"/>
        </p:nvSpPr>
        <p:spPr bwMode="auto">
          <a:xfrm rot="16200000">
            <a:off x="2927137" y="814018"/>
            <a:ext cx="470385" cy="2854139"/>
          </a:xfrm>
          <a:prstGeom prst="downArrow">
            <a:avLst>
              <a:gd name="adj1" fmla="val 31468"/>
              <a:gd name="adj2" fmla="val 37425"/>
            </a:avLst>
          </a:prstGeom>
          <a:gradFill flip="none" rotWithShape="1">
            <a:gsLst>
              <a:gs pos="0">
                <a:srgbClr val="0078D7">
                  <a:lumMod val="0"/>
                  <a:lumOff val="100000"/>
                  <a:alpha val="0"/>
                </a:srgbClr>
              </a:gs>
              <a:gs pos="100000">
                <a:srgbClr val="0078D7">
                  <a:lumMod val="45000"/>
                  <a:lumOff val="55000"/>
                </a:srgbClr>
              </a:gs>
              <a:gs pos="100000">
                <a:schemeClr val="accent6"/>
              </a:gs>
            </a:gsLst>
            <a:lin ang="5400000" scaled="1"/>
            <a:tileRect/>
          </a:gradFill>
          <a:ln>
            <a:noFill/>
          </a:ln>
          <a:effectLst/>
        </p:spPr>
        <p:txBody>
          <a:bodyPr rot="0" spcFirstLastPara="0" vertOverflow="overflow" horzOverflow="overflow" vert="horz" wrap="square" lIns="137141" tIns="109713" rIns="137141" bIns="10971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22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800" kern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41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24211B1E-98C0-42A2-80F7-77814EB280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8043648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018564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1018564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DCA2-DA60-489B-A501-CF188B651D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921153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92" y="0"/>
            <a:ext cx="8563708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86704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26466"/>
            <a:ext cx="4040188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86704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26466"/>
            <a:ext cx="4041775" cy="43929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037460C-05C3-42DE-B703-45DCB074BA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67289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97160" y="508962"/>
            <a:ext cx="8379200" cy="1011928"/>
          </a:xfrm>
          <a:solidFill>
            <a:srgbClr val="3399FF"/>
          </a:solidFill>
          <a:ln algn="ctr"/>
        </p:spPr>
        <p:txBody>
          <a:bodyPr wrap="square" tIns="0" rIns="0" bIns="0" anchor="t" anchorCtr="0">
            <a:no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3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685592" y="2110581"/>
            <a:ext cx="5290768" cy="3722293"/>
          </a:xfrm>
        </p:spPr>
        <p:txBody>
          <a:bodyPr lIns="91440" tIns="45720" rIns="91440" bIns="45720"/>
          <a:lstStyle>
            <a:lvl1pPr marL="285750" indent="-285750" algn="l">
              <a:lnSpc>
                <a:spcPct val="95000"/>
              </a:lnSpc>
              <a:spcBef>
                <a:spcPct val="60000"/>
              </a:spcBef>
              <a:buClr>
                <a:schemeClr val="bg1"/>
              </a:buClr>
              <a:buFont typeface="Wingdings" panose="05000000000000000000" pitchFamily="2" charset="2"/>
              <a:buChar char="Ø"/>
              <a:defRPr sz="1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Topic Description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E1913A-614D-4F38-AB69-5348B29CCD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2756542"/>
            <a:ext cx="3241675" cy="28511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2AE784-2CA5-4194-B30C-8D50C676A5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938" y="6018239"/>
            <a:ext cx="8714421" cy="494653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1400">
                <a:solidFill>
                  <a:srgbClr val="3399FF"/>
                </a:solidFill>
              </a:defRPr>
            </a:lvl1pPr>
            <a:lvl2pPr>
              <a:defRPr>
                <a:solidFill>
                  <a:schemeClr val="bg1">
                    <a:lumMod val="75000"/>
                  </a:schemeClr>
                </a:solidFill>
              </a:defRPr>
            </a:lvl2pPr>
            <a:lvl3pPr>
              <a:defRPr>
                <a:solidFill>
                  <a:schemeClr val="bg1">
                    <a:lumMod val="75000"/>
                  </a:schemeClr>
                </a:solidFill>
              </a:defRPr>
            </a:lvl3pPr>
            <a:lvl4pPr>
              <a:defRPr>
                <a:solidFill>
                  <a:schemeClr val="bg1">
                    <a:lumMod val="75000"/>
                  </a:schemeClr>
                </a:solidFill>
              </a:defRPr>
            </a:lvl4pPr>
            <a:lvl5pPr>
              <a:defRPr>
                <a:solidFill>
                  <a:schemeClr val="bg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URL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05B86-1160-4370-A04A-9508198B968C}"/>
              </a:ext>
            </a:extLst>
          </p:cNvPr>
          <p:cNvSpPr txBox="1"/>
          <p:nvPr userDrawn="1"/>
        </p:nvSpPr>
        <p:spPr>
          <a:xfrm>
            <a:off x="6662057" y="6512893"/>
            <a:ext cx="2388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#70-535 @ITProGuru</a:t>
            </a:r>
          </a:p>
        </p:txBody>
      </p:sp>
    </p:spTree>
    <p:extLst>
      <p:ext uri="{BB962C8B-B14F-4D97-AF65-F5344CB8AC3E}">
        <p14:creationId xmlns:p14="http://schemas.microsoft.com/office/powerpoint/2010/main" val="34142929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8C7EC5AE-0525-48F7-B435-5B9653415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83153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AF9706F-69F9-4C5B-878A-257B9A487E19}"/>
              </a:ext>
            </a:extLst>
          </p:cNvPr>
          <p:cNvSpPr/>
          <p:nvPr userDrawn="1"/>
        </p:nvSpPr>
        <p:spPr bwMode="auto">
          <a:xfrm>
            <a:off x="3546230" y="0"/>
            <a:ext cx="5597769" cy="142435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E7A39D-4325-4D40-AA41-B4787F9B32F3}"/>
              </a:ext>
            </a:extLst>
          </p:cNvPr>
          <p:cNvSpPr/>
          <p:nvPr userDrawn="1"/>
        </p:nvSpPr>
        <p:spPr bwMode="auto">
          <a:xfrm>
            <a:off x="0" y="0"/>
            <a:ext cx="3534508" cy="1424354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6" y="273050"/>
            <a:ext cx="3219328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3770" y="1435100"/>
            <a:ext cx="320174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4200F-D9E6-4624-905A-FC78FABE78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3324877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16623"/>
            <a:ext cx="5486400" cy="3610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4F4CD-50E4-4810-A21F-C7BB8E8F2C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6566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18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1002321"/>
            <a:ext cx="1943100" cy="537845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1002321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85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oli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D05E55-498C-4995-A911-E5A445AB70ED}"/>
              </a:ext>
            </a:extLst>
          </p:cNvPr>
          <p:cNvSpPr/>
          <p:nvPr userDrawn="1"/>
        </p:nvSpPr>
        <p:spPr bwMode="auto">
          <a:xfrm>
            <a:off x="1" y="1"/>
            <a:ext cx="9143999" cy="1011115"/>
          </a:xfrm>
          <a:prstGeom prst="rect">
            <a:avLst/>
          </a:prstGeom>
          <a:solidFill>
            <a:srgbClr val="8DACD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37160" tIns="34290" rIns="13716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5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03326" y="2617669"/>
            <a:ext cx="8528661" cy="288999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03328" y="893136"/>
            <a:ext cx="8528660" cy="1552353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992" y="6061767"/>
            <a:ext cx="1141803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335" y="4309989"/>
            <a:ext cx="9141665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1315481"/>
      </p:ext>
    </p:extLst>
  </p:cSld>
  <p:clrMapOvr>
    <a:masterClrMapping/>
  </p:clrMapOvr>
  <p:transition spd="slow">
    <p:push/>
  </p:transition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olid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2335" y="4309989"/>
            <a:ext cx="9141665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9141666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2335" y="3343393"/>
            <a:ext cx="9139333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9143533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464" tIns="107571" rIns="134464" bIns="10757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8557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03327" y="3176063"/>
            <a:ext cx="8574912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3326" y="1060212"/>
            <a:ext cx="8574913" cy="1801436"/>
          </a:xfrm>
          <a:noFill/>
        </p:spPr>
        <p:txBody>
          <a:bodyPr lIns="146304" tIns="91440" rIns="146304" bIns="91440" anchor="t" anchorCtr="0"/>
          <a:lstStyle>
            <a:lvl1pPr>
              <a:defRPr sz="4412" spc="-74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36992" y="6061767"/>
            <a:ext cx="1141803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2335" y="4309989"/>
            <a:ext cx="9141665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7232" tIns="33616" rIns="67232" bIns="33616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2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3344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 nodePh="1">
                                  <p:stCondLst>
                                    <p:cond delay="8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2" grpId="6" animBg="1"/>
      <p:bldP spid="12" grpId="7" animBg="1"/>
      <p:bldP spid="10" grpId="0" animBg="1"/>
      <p:bldP spid="10" grpId="1" animBg="1"/>
      <p:bldP spid="10" grpId="2" animBg="1"/>
      <p:bldP spid="10" grpId="3" animBg="1"/>
      <p:bldP spid="10" grpId="4" animBg="1"/>
      <p:bldP spid="10" grpId="5" animBg="1"/>
      <p:bldP spid="10" grpId="6" animBg="1"/>
      <p:bldP spid="10" grpId="7" animBg="1"/>
      <p:bldP spid="11" grpId="0" animBg="1"/>
      <p:bldP spid="11" grpId="1" animBg="1"/>
      <p:bldP spid="11" grpId="2" animBg="1"/>
      <p:bldP spid="11" grpId="3" animBg="1"/>
      <p:bldP spid="11" grpId="4" animBg="1"/>
      <p:bldP spid="11" grpId="5" animBg="1"/>
      <p:bldP spid="11" grpId="6" animBg="1"/>
      <p:bldP spid="11" grpId="7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677" y="-3"/>
            <a:ext cx="8920195" cy="89681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CONTENT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Content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146F062-CB39-4EE2-BF38-33F62C9E50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171350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Edit TEXT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308FE5-C3CD-4C2B-84FD-DAE006C320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2569415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 ONLY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0FDE037B-5AC3-4803-B046-88D8FAB981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8638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5AA6D59-CBDC-4B28-BD8C-5E1C09B31A46}"/>
              </a:ext>
            </a:extLst>
          </p:cNvPr>
          <p:cNvSpPr/>
          <p:nvPr userDrawn="1"/>
        </p:nvSpPr>
        <p:spPr>
          <a:xfrm>
            <a:off x="0" y="0"/>
            <a:ext cx="9144000" cy="5913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060" y="639601"/>
            <a:ext cx="8741879" cy="715581"/>
          </a:xfrm>
        </p:spPr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201060" y="1441794"/>
            <a:ext cx="8741880" cy="4471326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21009" indent="0">
              <a:buNone/>
              <a:defRPr sz="1471"/>
            </a:lvl2pPr>
            <a:lvl3pPr marL="164571" indent="0">
              <a:buNone/>
              <a:defRPr sz="1471"/>
            </a:lvl3pPr>
            <a:lvl4pPr marL="350151" indent="0">
              <a:buNone/>
              <a:defRPr sz="1324"/>
            </a:lvl4pPr>
            <a:lvl5pPr marL="543901" indent="0">
              <a:buNone/>
              <a:defRPr sz="1324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201060" y="86612"/>
            <a:ext cx="3235181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4050" b="1" dirty="0"/>
              <a:t>EXAM TIP!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0C91C6-C6AF-40A3-AE50-C2507708BE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354" y="5987143"/>
            <a:ext cx="8784586" cy="823460"/>
          </a:xfrm>
          <a:noFill/>
        </p:spPr>
        <p:txBody>
          <a:bodyPr>
            <a:noAutofit/>
          </a:bodyPr>
          <a:lstStyle>
            <a:lvl1pPr marL="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6858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0287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1371600" indent="0">
              <a:buFontTx/>
              <a:buNone/>
              <a:defRPr sz="1500" u="sng"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Source URL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539075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B7C354-0C5C-4196-BE29-DBA8ABB17A4F}"/>
              </a:ext>
            </a:extLst>
          </p:cNvPr>
          <p:cNvSpPr/>
          <p:nvPr userDrawn="1"/>
        </p:nvSpPr>
        <p:spPr>
          <a:xfrm>
            <a:off x="0" y="0"/>
            <a:ext cx="9144000" cy="6172200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44812-071B-4DDA-A498-60D67CDBA9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Scenario Case Study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8BF76E-A867-413D-99D3-38C859FD2E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9475" y="868681"/>
            <a:ext cx="8574837" cy="521208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</a:lstStyle>
          <a:p>
            <a:pPr lvl="0"/>
            <a:r>
              <a:rPr lang="en-US" dirty="0"/>
              <a:t>Edit Scenario Case Study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939B04-3C34-406A-BE95-60EE5E849FD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50482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8074CDC-0128-42E8-B232-786D9C2CD277}"/>
              </a:ext>
            </a:extLst>
          </p:cNvPr>
          <p:cNvSpPr/>
          <p:nvPr userDrawn="1"/>
        </p:nvSpPr>
        <p:spPr>
          <a:xfrm>
            <a:off x="0" y="0"/>
            <a:ext cx="9144000" cy="2008094"/>
          </a:xfrm>
          <a:prstGeom prst="rect">
            <a:avLst/>
          </a:prstGeom>
          <a:solidFill>
            <a:srgbClr val="66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3306" y="-4"/>
            <a:ext cx="8836089" cy="18243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Question…. This is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187" y="2057400"/>
            <a:ext cx="8574837" cy="4138466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Edit Question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42212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17D637C-ACFC-4A4F-854E-9FA928AAF434}"/>
              </a:ext>
            </a:extLst>
          </p:cNvPr>
          <p:cNvSpPr/>
          <p:nvPr userDrawn="1"/>
        </p:nvSpPr>
        <p:spPr>
          <a:xfrm>
            <a:off x="0" y="0"/>
            <a:ext cx="9144000" cy="200809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054" y="-3"/>
            <a:ext cx="8862646" cy="1931897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Answer Repeat Question Here…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1187" y="2061882"/>
            <a:ext cx="8574837" cy="4133984"/>
          </a:xfrm>
        </p:spPr>
        <p:txBody>
          <a:bodyPr/>
          <a:lstStyle>
            <a:lvl1pPr marL="514350" indent="-514350">
              <a:buFont typeface="+mj-lt"/>
              <a:buAutoNum type="arabicParenR"/>
              <a:defRPr/>
            </a:lvl1pPr>
          </a:lstStyle>
          <a:p>
            <a:pPr lvl="0"/>
            <a:r>
              <a:rPr lang="en-US" dirty="0"/>
              <a:t>Paste Answers from Question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5744D-EF33-49FA-9A3C-2D7BFFC787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188" y="6307137"/>
            <a:ext cx="8574837" cy="41090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574675" indent="-285750">
              <a:buFont typeface="Arial" panose="020B0604020202020204" pitchFamily="34" charset="0"/>
              <a:buChar char="•"/>
              <a:defRPr sz="1600"/>
            </a:lvl2pPr>
            <a:lvl3pPr marL="966787" indent="-285750">
              <a:buFont typeface="Arial" panose="020B0604020202020204" pitchFamily="34" charset="0"/>
              <a:buChar char="•"/>
              <a:defRPr sz="1400"/>
            </a:lvl3pPr>
            <a:lvl4pPr marL="1260475" indent="-171450">
              <a:buFont typeface="Arial" panose="020B0604020202020204" pitchFamily="34" charset="0"/>
              <a:buChar char="•"/>
              <a:defRPr sz="1200"/>
            </a:lvl4pPr>
            <a:lvl5pPr marL="1547813" indent="-17145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Edit URL</a:t>
            </a:r>
          </a:p>
        </p:txBody>
      </p:sp>
    </p:spTree>
    <p:extLst>
      <p:ext uri="{BB962C8B-B14F-4D97-AF65-F5344CB8AC3E}">
        <p14:creationId xmlns:p14="http://schemas.microsoft.com/office/powerpoint/2010/main" val="3205732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10023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40678" y="-3"/>
            <a:ext cx="8827476" cy="896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1253" y="1021215"/>
            <a:ext cx="8574837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E1F0F-225E-4E24-B49F-412C1037260E}"/>
              </a:ext>
            </a:extLst>
          </p:cNvPr>
          <p:cNvSpPr txBox="1"/>
          <p:nvPr userDrawn="1"/>
        </p:nvSpPr>
        <p:spPr>
          <a:xfrm>
            <a:off x="6750596" y="6566714"/>
            <a:ext cx="2388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0" dirty="0">
                <a:solidFill>
                  <a:schemeClr val="bg2">
                    <a:lumMod val="75000"/>
                  </a:schemeClr>
                </a:solidFill>
              </a:rPr>
              <a:t>#70-535 @ITProGuru</a:t>
            </a:r>
          </a:p>
        </p:txBody>
      </p:sp>
    </p:spTree>
    <p:extLst>
      <p:ext uri="{BB962C8B-B14F-4D97-AF65-F5344CB8AC3E}">
        <p14:creationId xmlns:p14="http://schemas.microsoft.com/office/powerpoint/2010/main" val="2642523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661" r:id="rId2"/>
    <p:sldLayoutId id="2147483712" r:id="rId3"/>
    <p:sldLayoutId id="2147483672" r:id="rId4"/>
    <p:sldLayoutId id="2147483666" r:id="rId5"/>
    <p:sldLayoutId id="2147483701" r:id="rId6"/>
    <p:sldLayoutId id="2147483707" r:id="rId7"/>
    <p:sldLayoutId id="2147483662" r:id="rId8"/>
    <p:sldLayoutId id="2147483699" r:id="rId9"/>
    <p:sldLayoutId id="2147483708" r:id="rId10"/>
    <p:sldLayoutId id="2147483702" r:id="rId11"/>
    <p:sldLayoutId id="2147483710" r:id="rId12"/>
    <p:sldLayoutId id="2147483700" r:id="rId13"/>
    <p:sldLayoutId id="2147483711" r:id="rId14"/>
    <p:sldLayoutId id="2147483703" r:id="rId15"/>
    <p:sldLayoutId id="2147483706" r:id="rId16"/>
    <p:sldLayoutId id="2147483663" r:id="rId17"/>
    <p:sldLayoutId id="2147483664" r:id="rId18"/>
    <p:sldLayoutId id="2147483665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713" r:id="rId25"/>
    <p:sldLayoutId id="2147483714" r:id="rId26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learning/exam-70-535.asp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ownload.microsoft.com/download/6/A/5/6A5A0096-1E8A-425D-9C6A-CE28EE4708A5/535_OD_Change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microsoft.com/download/6/A/5/6A5A0096-1E8A-425D-9C6A-CE28EE4708A5/535_OD_Changes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4CD9-4330-4B7F-B215-A7BED91ED4D2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sz="1500" dirty="0">
                <a:solidFill>
                  <a:srgbClr val="FFFFFF"/>
                </a:solidFill>
              </a:rPr>
              <a:t>Exam</a:t>
            </a:r>
            <a:r>
              <a:rPr lang="en-US" sz="2700" dirty="0">
                <a:solidFill>
                  <a:srgbClr val="FFFFFF"/>
                </a:solidFill>
              </a:rPr>
              <a:t> 70-535 Architecting Microsoft Azure Solutions</a:t>
            </a:r>
            <a:br>
              <a:rPr lang="en-US" sz="2700" dirty="0">
                <a:solidFill>
                  <a:srgbClr val="FFFFFF"/>
                </a:solidFill>
              </a:rPr>
            </a:br>
            <a:r>
              <a:rPr lang="en-US" sz="1800" dirty="0">
                <a:solidFill>
                  <a:srgbClr val="FFFFFF"/>
                </a:solidFill>
              </a:rPr>
              <a:t>Data &amp; Cloud Skill Up Workshop - Azure Fundamentals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7415-3D36-4383-9226-03906D63414E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Design Compute Infrastructure (20-25%)</a:t>
            </a:r>
          </a:p>
          <a:p>
            <a:r>
              <a:rPr lang="en-US" dirty="0"/>
              <a:t>Design Data Implementation (15-20%)</a:t>
            </a:r>
          </a:p>
          <a:p>
            <a:r>
              <a:rPr lang="en-US" dirty="0"/>
              <a:t>Design Networking Implementation (15-20%)</a:t>
            </a:r>
          </a:p>
          <a:p>
            <a:r>
              <a:rPr lang="en-US" dirty="0"/>
              <a:t>Design Security and Identity Solutions (20-25%)</a:t>
            </a:r>
          </a:p>
          <a:p>
            <a:r>
              <a:rPr lang="en-US" dirty="0"/>
              <a:t>Design Solutions by using Platform Services (10-15%)</a:t>
            </a:r>
          </a:p>
          <a:p>
            <a:r>
              <a:rPr lang="en-US" dirty="0"/>
              <a:t>Design for Operations (10-15%)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3C38F-72C4-4C08-A352-C7000E3A0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45847F-EDDE-4C9F-B995-15A2FDE0FF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8D64CF-0ADE-4CA1-8572-EADA659468A1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Create and Manage Compute Resources (20-25%)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3D15067-A858-486F-B33B-2D1E14333555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Deploy workloads on Azure Resource Manager (ARM) virtual machines (VMs) </a:t>
            </a:r>
          </a:p>
          <a:p>
            <a:r>
              <a:rPr lang="en-US" dirty="0"/>
              <a:t>Perform configuration management </a:t>
            </a:r>
          </a:p>
          <a:p>
            <a:r>
              <a:rPr lang="en-US" dirty="0"/>
              <a:t>Design and implement VM storage </a:t>
            </a:r>
          </a:p>
          <a:p>
            <a:r>
              <a:rPr lang="en-US" dirty="0"/>
              <a:t>Monitor ARM VMs </a:t>
            </a:r>
          </a:p>
          <a:p>
            <a:r>
              <a:rPr lang="en-US" dirty="0"/>
              <a:t>Manage ARM VM availability </a:t>
            </a:r>
          </a:p>
          <a:p>
            <a:r>
              <a:rPr lang="en-US" dirty="0"/>
              <a:t>Scale ARM VMs  </a:t>
            </a:r>
          </a:p>
          <a:p>
            <a:r>
              <a:rPr lang="en-US" dirty="0"/>
              <a:t>Manage Containers with Azure Container Services (ACS)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1176C3-A54B-431B-9644-B4FF10CFD4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Dan Stolts </a:t>
            </a:r>
          </a:p>
          <a:p>
            <a:r>
              <a:rPr lang="en-US" sz="1200" dirty="0"/>
              <a:t>Chief Technology Strategist, Microsoft</a:t>
            </a:r>
          </a:p>
          <a:p>
            <a:r>
              <a:rPr lang="en-US" dirty="0"/>
              <a:t>Blog: ITProGuru.com</a:t>
            </a:r>
          </a:p>
          <a:p>
            <a:r>
              <a:rPr lang="en-US" dirty="0"/>
              <a:t>LinkedIn: </a:t>
            </a:r>
            <a:r>
              <a:rPr lang="en-US" dirty="0" err="1"/>
              <a:t>danstolts</a:t>
            </a:r>
            <a:endParaRPr lang="en-US" dirty="0"/>
          </a:p>
          <a:p>
            <a:r>
              <a:rPr lang="en-US" dirty="0"/>
              <a:t>Twitter: @ITProGuru</a:t>
            </a:r>
          </a:p>
          <a:p>
            <a:r>
              <a:rPr lang="en-US" dirty="0"/>
              <a:t>itproguru@microsoft.com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1D01C-D450-4C79-B745-D79140F1A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938" y="6018239"/>
            <a:ext cx="8714421" cy="73090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https://www.microsoft.com/en-us/learning/exam-70-535.aspx</a:t>
            </a:r>
            <a:r>
              <a:rPr lang="en-US" dirty="0"/>
              <a:t> </a:t>
            </a:r>
          </a:p>
          <a:p>
            <a:r>
              <a:rPr lang="en-US" dirty="0"/>
              <a:t>March 22, 2018 changes: </a:t>
            </a:r>
            <a:r>
              <a:rPr lang="en-US" dirty="0">
                <a:hlinkClick r:id="rId4"/>
              </a:rPr>
              <a:t>http://download.microsoft.com/download/6/A/5/6A5A0096-1E8A-425D-9C6A-CE28EE4708A5/535_OD_Changes.pdf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E437-1345-4333-A4EE-3E315D1AF9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3638CF-66DD-42FE-AFCA-5449D5620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dirty="0"/>
              <a:t>Design solutions using virtual machines (VMs) </a:t>
            </a:r>
          </a:p>
          <a:p>
            <a:pPr marL="288925" lvl="1" indent="0">
              <a:buNone/>
            </a:pPr>
            <a:r>
              <a:rPr lang="en-US" sz="1050" dirty="0"/>
              <a:t>Design VM deployments by leveraging availability sets, fault domains, and update domains in Azure; use web app for containers; design VM Scale Sets; design for compute-intensive tasks using Azure Batch and Azure Batch AI; define a migration strategy from cloud services; determine when to use reserved instances; design for VMs in a </a:t>
            </a:r>
            <a:r>
              <a:rPr lang="en-US" sz="1050" dirty="0" err="1"/>
              <a:t>DevTest</a:t>
            </a:r>
            <a:r>
              <a:rPr lang="en-US" sz="1050" dirty="0"/>
              <a:t> Lab environment (including formulas, images, artifacts, claiming and un-claiming VMs); determine when to use Accelerated Networking; recommend use of Azure Backup and Azure Site Recovery including support for Linux in Azure Backup and integrating Azure Backup in the VM creation process; recommend when to use availability zones </a:t>
            </a:r>
          </a:p>
          <a:p>
            <a:r>
              <a:rPr lang="en-US" sz="1600" dirty="0"/>
              <a:t>Design solutions for </a:t>
            </a:r>
            <a:r>
              <a:rPr lang="en-US" sz="1600" dirty="0" err="1"/>
              <a:t>serverless</a:t>
            </a:r>
            <a:r>
              <a:rPr lang="en-US" sz="1600" dirty="0"/>
              <a:t> computing </a:t>
            </a:r>
          </a:p>
          <a:p>
            <a:pPr marL="288925" lvl="1" indent="0">
              <a:buNone/>
            </a:pPr>
            <a:r>
              <a:rPr lang="en-US" sz="1050" dirty="0"/>
              <a:t>Use Azure Functions to implement event-driven actions; design data storage solutions for </a:t>
            </a:r>
            <a:r>
              <a:rPr lang="en-US" sz="1050" dirty="0" err="1"/>
              <a:t>serverless</a:t>
            </a:r>
            <a:r>
              <a:rPr lang="en-US" sz="1050" dirty="0"/>
              <a:t> computing; design for </a:t>
            </a:r>
            <a:r>
              <a:rPr lang="en-US" sz="1050" dirty="0" err="1"/>
              <a:t>serverless</a:t>
            </a:r>
            <a:r>
              <a:rPr lang="en-US" sz="1050" dirty="0"/>
              <a:t> computing using Azure Container Instances; design application solutions by using Azure Logic Apps, Azure Functions, or both; determine when to use API management service; design event routing solutions using Azure Event Grid; design solutions that integrate stream processing and bot messaging </a:t>
            </a:r>
          </a:p>
          <a:p>
            <a:r>
              <a:rPr lang="en-US" sz="1600" dirty="0"/>
              <a:t>Design microservices-based solutions   </a:t>
            </a:r>
          </a:p>
          <a:p>
            <a:pPr marL="288925" lvl="1" indent="0">
              <a:buNone/>
            </a:pPr>
            <a:r>
              <a:rPr lang="en-US" sz="1050" dirty="0"/>
              <a:t>Design Azure App Service Web Apps; design custom web API; secure Web API; design Web Apps for scalability and performance; design for high availability using Azure Web Apps in multiple regions; determine which App service plan to use; design Web Apps for business continuity; determine when to use Azure App Service Isolated; design for API apps; determine when to use API management service; determine when to use Web Apps on Linux; determine when to use a CDN; determine when to use a cache, including Azure </a:t>
            </a:r>
            <a:r>
              <a:rPr lang="en-US" sz="1050" dirty="0" err="1"/>
              <a:t>Redis</a:t>
            </a:r>
            <a:r>
              <a:rPr lang="en-US" sz="1050" dirty="0"/>
              <a:t> cache </a:t>
            </a:r>
          </a:p>
          <a:p>
            <a:r>
              <a:rPr lang="en-US" sz="1600" dirty="0"/>
              <a:t>Design web applications </a:t>
            </a:r>
          </a:p>
          <a:p>
            <a:pPr marL="288925" lvl="1" indent="0">
              <a:buNone/>
            </a:pPr>
            <a:r>
              <a:rPr lang="en-US" sz="1050" dirty="0"/>
              <a:t>Design Azure App Service Web Apps; design custom web API; secure Web API; design Web Apps for scalability and performance; design for high availability using Azure Web Apps in multiple regions; determine which App service plan to use; design Web Apps for business continuity; determine when to use Azure App Service Isolated; design for API apps; determine when to use API management service; determine when to use Web Apps on Linux; determine when to use a CDN; determine when to use a cache, including Azure </a:t>
            </a:r>
            <a:r>
              <a:rPr lang="en-US" sz="1050" dirty="0" err="1"/>
              <a:t>Redis</a:t>
            </a:r>
            <a:r>
              <a:rPr lang="en-US" sz="1050" dirty="0"/>
              <a:t> cache </a:t>
            </a:r>
          </a:p>
          <a:p>
            <a:r>
              <a:rPr lang="en-US" sz="1600" dirty="0"/>
              <a:t>Create compute-intensive applications </a:t>
            </a:r>
          </a:p>
          <a:p>
            <a:pPr marL="288925" lvl="1" indent="0">
              <a:buNone/>
            </a:pPr>
            <a:r>
              <a:rPr lang="en-US" sz="1050" dirty="0"/>
              <a:t>Design high-performance computing (HPC) and other compute-intensive applications using Azure Services; determine when to use Azure Batch; design stateless components to accommodate scale; design lifecycle strategy for Azure Batch; design solution that implement low priority batching and job task counting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F6B872-1D62-4C02-9520-413FEA5B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Manage Compute Resources (20-25%)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377E1C-ED3C-423F-9E95-64EBB258FC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1188" y="6465277"/>
            <a:ext cx="8574837" cy="252765"/>
          </a:xfrm>
        </p:spPr>
        <p:txBody>
          <a:bodyPr/>
          <a:lstStyle/>
          <a:p>
            <a:r>
              <a:rPr lang="en-US" dirty="0"/>
              <a:t>March 22, 2018 changes: </a:t>
            </a:r>
            <a:r>
              <a:rPr lang="en-US" dirty="0">
                <a:hlinkClick r:id="rId3"/>
              </a:rPr>
              <a:t>http://download.microsoft.com/download/6/A/5/6A5A0096-1E8A-425D-9C6A-CE28EE4708A5/535_OD_Changes.pdf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131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8683AE4-9A75-4844-BFB4-9814D3C547C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Deploy workloads on Azure Resource Manager (ARM) virtual machines (VMs) 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B3B2E70-AEFF-44A6-8B71-B61B48010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938" y="1590143"/>
            <a:ext cx="8577262" cy="3896259"/>
          </a:xfrm>
        </p:spPr>
        <p:txBody>
          <a:bodyPr/>
          <a:lstStyle/>
          <a:p>
            <a:r>
              <a:rPr lang="en-US" sz="2400" dirty="0"/>
              <a:t>Design VM deployments by leveraging availability sets, fault domains, and update domains in Azure; use web app for containers; design VM Scale Sets; design for compute-intensive tasks using Azure Batch and Azure Batch AI; define a migration strategy from cloud services; determine when to use reserved instances; design for VMs in a </a:t>
            </a:r>
            <a:r>
              <a:rPr lang="en-US" sz="2400" dirty="0" err="1"/>
              <a:t>DevTest</a:t>
            </a:r>
            <a:r>
              <a:rPr lang="en-US" sz="2400" dirty="0"/>
              <a:t> Lab environment (including formulas, images, artifacts, claiming and un-claiming VMs); determine when to use Accelerated Networking; recommend use of Azure Backup and Azure Site Recovery including support for Linux in Azure Backup and integrating Azure Backup in the VM creation process; recommend when to use availability zones </a:t>
            </a:r>
          </a:p>
          <a:p>
            <a:endParaRPr lang="en-US" sz="24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AC4761-9161-4EAD-A601-4C5A52E0B7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8267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On-screen Show (4:3)</PresentationFormat>
  <Paragraphs>39</Paragraphs>
  <Slides>4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Segoe UI</vt:lpstr>
      <vt:lpstr>Courier New</vt:lpstr>
      <vt:lpstr>Verdana</vt:lpstr>
      <vt:lpstr>Arial</vt:lpstr>
      <vt:lpstr>Wingdings</vt:lpstr>
      <vt:lpstr>Segoe UI Light</vt:lpstr>
      <vt:lpstr>Calibri</vt:lpstr>
      <vt:lpstr>Consolas</vt:lpstr>
      <vt:lpstr>NG_MOC_Core_ModuleNew2</vt:lpstr>
      <vt:lpstr>Exam 70-535 Architecting Microsoft Azure Solutions Data &amp; Cloud Skill Up Workshop - Azure Fundamentals </vt:lpstr>
      <vt:lpstr>Create and Manage Compute Resources (20-25%)</vt:lpstr>
      <vt:lpstr>Create and Manage Compute Resources (20-25%)</vt:lpstr>
      <vt:lpstr>Deploy workloads on Azure Resource Manager (ARM) virtual machines (VMs)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2017-09-15T19:14:02Z</dcterms:created>
  <dcterms:modified xsi:type="dcterms:W3CDTF">2018-05-16T18:48:05Z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dstolts@microsoft.com</vt:lpwstr>
  </property>
  <property fmtid="{D5CDD505-2E9C-101B-9397-08002B2CF9AE}" pid="5" name="MSIP_Label_f42aa342-8706-4288-bd11-ebb85995028c_SetDate">
    <vt:lpwstr>2018-01-19T07:33:26.9972805Z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