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bookmarkIdSeed="5">
  <p:sldMasterIdLst>
    <p:sldMasterId id="2147483660" r:id="rId1"/>
  </p:sldMasterIdLst>
  <p:notesMasterIdLst>
    <p:notesMasterId r:id="rId7"/>
  </p:notesMasterIdLst>
  <p:handoutMasterIdLst>
    <p:handoutMasterId r:id="rId8"/>
  </p:handoutMasterIdLst>
  <p:sldIdLst>
    <p:sldId id="256" r:id="rId2"/>
    <p:sldId id="352" r:id="rId3"/>
    <p:sldId id="357" r:id="rId4"/>
    <p:sldId id="359" r:id="rId5"/>
    <p:sldId id="360" r:id="rId6"/>
  </p:sldIdLst>
  <p:sldSz cx="12192000" cy="6858000"/>
  <p:notesSz cx="6858000" cy="9144000"/>
  <p:embeddedFontLst>
    <p:embeddedFont>
      <p:font typeface="Calibri" panose="020F0502020204030204" pitchFamily="34" charset="0"/>
      <p:regular r:id="rId9"/>
      <p:bold r:id="rId10"/>
      <p:italic r:id="rId11"/>
      <p:boldItalic r:id="rId12"/>
    </p:embeddedFont>
    <p:embeddedFont>
      <p:font typeface="Consolas" panose="020B0609020204030204" pitchFamily="49" charset="0"/>
      <p:regular r:id="rId13"/>
      <p:bold r:id="rId14"/>
      <p:italic r:id="rId15"/>
      <p:boldItalic r:id="rId16"/>
    </p:embeddedFont>
    <p:embeddedFont>
      <p:font typeface="Segoe UI" panose="020B0502040204020203" pitchFamily="34" charset="0"/>
      <p:regular r:id="rId17"/>
      <p:bold r:id="rId18"/>
      <p:italic r:id="rId19"/>
      <p:boldItalic r:id="rId20"/>
    </p:embeddedFont>
    <p:embeddedFont>
      <p:font typeface="Calibri Light" panose="020F0302020204030204" pitchFamily="34" charset="0"/>
      <p:regular r:id="rId21"/>
      <p:italic r:id="rId22"/>
    </p:embeddedFont>
    <p:embeddedFont>
      <p:font typeface="Verdana" panose="020B0604030504040204" pitchFamily="34" charset="0"/>
      <p:regular r:id="rId23"/>
      <p:bold r:id="rId24"/>
      <p:italic r:id="rId25"/>
      <p:boldItalic r:id="rId26"/>
    </p:embeddedFont>
    <p:embeddedFont>
      <p:font typeface="Segoe UI Light" panose="020B0502040204020203" pitchFamily="34" charset="0"/>
      <p:regular r:id="rId27"/>
      <p:italic r:id="rId28"/>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521415D9-36F7-43E2-AB2F-B90AF26B5E84}">
      <p14:sectionLst xmlns:p14="http://schemas.microsoft.com/office/powerpoint/2010/main">
        <p14:section name="Default Section" id="{6D02174B-784A-434E-834A-4FC2579EC5AD}">
          <p14:sldIdLst>
            <p14:sldId id="256"/>
            <p14:sldId id="352"/>
          </p14:sldIdLst>
        </p14:section>
        <p14:section name="Getting Started" id="{93FA39F7-5EE3-4BDE-9E62-D460BC9D2555}">
          <p14:sldIdLst>
            <p14:sldId id="357"/>
            <p14:sldId id="359"/>
            <p14:sldId id="36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3399FF"/>
    <a:srgbClr val="D8DEE7"/>
    <a:srgbClr val="9A57CD"/>
    <a:srgbClr val="669900"/>
    <a:srgbClr val="7AB0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122" autoAdjust="0"/>
    <p:restoredTop sz="94614" autoAdjust="0"/>
  </p:normalViewPr>
  <p:slideViewPr>
    <p:cSldViewPr snapToGrid="0">
      <p:cViewPr varScale="1">
        <p:scale>
          <a:sx n="139" d="100"/>
          <a:sy n="139" d="100"/>
        </p:scale>
        <p:origin x="168" y="64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0" d="100"/>
          <a:sy n="80" d="100"/>
        </p:scale>
        <p:origin x="391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font" Target="fonts/font5.fntdata"/><Relationship Id="rId18" Type="http://schemas.openxmlformats.org/officeDocument/2006/relationships/font" Target="fonts/font10.fntdata"/><Relationship Id="rId26" Type="http://schemas.openxmlformats.org/officeDocument/2006/relationships/font" Target="fonts/font18.fntdata"/><Relationship Id="rId3" Type="http://schemas.openxmlformats.org/officeDocument/2006/relationships/slide" Target="slides/slide2.xml"/><Relationship Id="rId21" Type="http://schemas.openxmlformats.org/officeDocument/2006/relationships/font" Target="fonts/font13.fntdata"/><Relationship Id="rId7" Type="http://schemas.openxmlformats.org/officeDocument/2006/relationships/notesMaster" Target="notesMasters/notesMaster1.xml"/><Relationship Id="rId12" Type="http://schemas.openxmlformats.org/officeDocument/2006/relationships/font" Target="fonts/font4.fntdata"/><Relationship Id="rId17" Type="http://schemas.openxmlformats.org/officeDocument/2006/relationships/font" Target="fonts/font9.fntdata"/><Relationship Id="rId25" Type="http://schemas.openxmlformats.org/officeDocument/2006/relationships/font" Target="fonts/font17.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font" Target="fonts/font12.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24" Type="http://schemas.openxmlformats.org/officeDocument/2006/relationships/font" Target="fonts/font16.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font" Target="fonts/font15.fntdata"/><Relationship Id="rId28" Type="http://schemas.openxmlformats.org/officeDocument/2006/relationships/font" Target="fonts/font20.fntdata"/><Relationship Id="rId10" Type="http://schemas.openxmlformats.org/officeDocument/2006/relationships/font" Target="fonts/font2.fntdata"/><Relationship Id="rId19" Type="http://schemas.openxmlformats.org/officeDocument/2006/relationships/font" Target="fonts/font11.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font" Target="fonts/font14.fntdata"/><Relationship Id="rId27" Type="http://schemas.openxmlformats.org/officeDocument/2006/relationships/font" Target="fonts/font19.fntdata"/><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870CA56-E1F1-4304-993E-F3428D50E66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3D9495E-08B6-4F59-A3F3-9FD12300E12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784404-57E5-4341-9230-5EC072B8C3C5}" type="datetimeFigureOut">
              <a:rPr lang="en-US" smtClean="0"/>
              <a:t>5/11/2018</a:t>
            </a:fld>
            <a:endParaRPr lang="en-US"/>
          </a:p>
        </p:txBody>
      </p:sp>
      <p:sp>
        <p:nvSpPr>
          <p:cNvPr id="4" name="Footer Placeholder 3">
            <a:extLst>
              <a:ext uri="{FF2B5EF4-FFF2-40B4-BE49-F238E27FC236}">
                <a16:creationId xmlns:a16="http://schemas.microsoft.com/office/drawing/2014/main" id="{D110874D-4F40-4590-AD0F-D9901998A1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EC9182F-5CBD-4D85-8594-DD19B01D8A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07D361-57B1-4BF7-8791-79A35145D1DB}" type="slidenum">
              <a:rPr lang="en-US" smtClean="0"/>
              <a:t>‹#›</a:t>
            </a:fld>
            <a:endParaRPr lang="en-US"/>
          </a:p>
        </p:txBody>
      </p:sp>
    </p:spTree>
    <p:extLst>
      <p:ext uri="{BB962C8B-B14F-4D97-AF65-F5344CB8AC3E}">
        <p14:creationId xmlns:p14="http://schemas.microsoft.com/office/powerpoint/2010/main" val="4091200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33EFA3-31EF-403B-8080-9776000D59FF}" type="datetimeFigureOut">
              <a:rPr lang="en-US" smtClean="0"/>
              <a:t>5/11/2018</a:t>
            </a:fld>
            <a:endParaRPr lang="en-US" dirty="0"/>
          </a:p>
        </p:txBody>
      </p:sp>
      <p:sp>
        <p:nvSpPr>
          <p:cNvPr id="4" name="Slide Image Placeholder 3"/>
          <p:cNvSpPr>
            <a:spLocks noGrp="1" noRot="1" noChangeAspect="1"/>
          </p:cNvSpPr>
          <p:nvPr>
            <p:ph type="sldImg" idx="2"/>
          </p:nvPr>
        </p:nvSpPr>
        <p:spPr>
          <a:xfrm>
            <a:off x="3914775" y="73025"/>
            <a:ext cx="3289300" cy="185102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E9337-0361-41F3-9C17-1F4FFD1214BA}" type="slidenum">
              <a:rPr lang="en-US" smtClean="0"/>
              <a:t>‹#›</a:t>
            </a:fld>
            <a:endParaRPr lang="en-US" dirty="0"/>
          </a:p>
        </p:txBody>
      </p:sp>
    </p:spTree>
    <p:extLst>
      <p:ext uri="{BB962C8B-B14F-4D97-AF65-F5344CB8AC3E}">
        <p14:creationId xmlns:p14="http://schemas.microsoft.com/office/powerpoint/2010/main" val="1316725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Presentation:</a:t>
            </a:r>
            <a:r>
              <a:rPr lang="en-US" sz="1000" b="1" dirty="0">
                <a:effectLst/>
                <a:latin typeface="Arial" panose="020B0604020202020204" pitchFamily="34" charset="0"/>
                <a:ea typeface="Calibri" panose="020F0502020204030204" pitchFamily="34" charset="0"/>
                <a:cs typeface="Times New Roman" panose="02020603050405020304" pitchFamily="18" charset="0"/>
              </a:rPr>
              <a:t> 105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Lab:</a:t>
            </a:r>
            <a:r>
              <a:rPr lang="en-US" sz="1000" b="1" dirty="0">
                <a:effectLst/>
                <a:latin typeface="Arial" panose="020B0604020202020204" pitchFamily="34" charset="0"/>
                <a:ea typeface="Calibri" panose="020F0502020204030204" pitchFamily="34" charset="0"/>
                <a:cs typeface="Times New Roman" panose="02020603050405020304" pitchFamily="18" charset="0"/>
              </a:rPr>
              <a:t> 50 minutes </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After completing this module, students will be able to:</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suitable workloads for the cloud.</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services and capabilities that Microsoft Azure provides.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portals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Windows PowerShell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Command-Line Interface (CLI)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Describe the primary characteristics of Azure Resource Manager.</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Use Azure services to enhance management and monitoring of Azure.</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Required materials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teach this module, you need the Microsoft PowerPoint file</a:t>
            </a:r>
            <a:r>
              <a:rPr lang="en-US" sz="1000" dirty="0">
                <a:effectLst/>
                <a:latin typeface="Arial" panose="020B0604020202020204" pitchFamily="34" charset="0"/>
                <a:ea typeface="Calibri" panose="020F0502020204030204" pitchFamily="34" charset="0"/>
                <a:cs typeface="Segoe UI" panose="020B0502040204020203" pitchFamily="34" charset="0"/>
              </a:rPr>
              <a:t> </a:t>
            </a:r>
            <a:r>
              <a:rPr lang="en-US" sz="1000" b="1" dirty="0">
                <a:effectLst/>
                <a:latin typeface="Arial" panose="020B0604020202020204" pitchFamily="34" charset="0"/>
                <a:ea typeface="Calibri" panose="020F0502020204030204" pitchFamily="34" charset="0"/>
                <a:cs typeface="Times New Roman" panose="02020603050405020304" pitchFamily="18" charset="0"/>
              </a:rPr>
              <a:t>20533D_01.pptx</a:t>
            </a:r>
            <a:r>
              <a:rPr lang="en-US" sz="1000" dirty="0">
                <a:effectLst/>
                <a:latin typeface="Arial" panose="020B0604020202020204" pitchFamily="34" charset="0"/>
                <a:ea typeface="Calibri" panose="020F0502020204030204" pitchFamily="34" charset="0"/>
                <a:cs typeface="Segoe UI" panose="020B0502040204020203" pitchFamily="34" charset="0"/>
              </a:rPr>
              <a:t>.</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tasks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prepare for this module, you should:</a:t>
            </a: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Read all this module’s materials.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Practice performing the demonstrations and labs.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Work through the Module Review and Takeaways section to determine how you will use the information to reinforce student learning and promote knowledge transfer to on-the-job performance.</a:t>
            </a:r>
            <a:endParaRPr lang="en-US" sz="1000" dirty="0">
              <a:effectLst/>
              <a:latin typeface="Arial" panose="020B0604020202020204" pitchFamily="34"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labs yourself. This gives you an understanding of how the labs work, as well as the concepts that each lab covers. This enables you to provide meaningful hints to students who might have issues while working in the labs.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F19E9337-0361-41F3-9C17-1F4FFD1214BA}" type="slidenum">
              <a:rPr lang="en-US" b="0" smtClean="0">
                <a:latin typeface="+mn-lt"/>
              </a:rPr>
              <a:t>1</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3043212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peaker Intro">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796213" y="508962"/>
            <a:ext cx="11172267"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4914123" y="2595282"/>
            <a:ext cx="7054357" cy="3237592"/>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hasCustomPrompt="1"/>
          </p:nvPr>
        </p:nvSpPr>
        <p:spPr>
          <a:xfrm>
            <a:off x="349252" y="2756542"/>
            <a:ext cx="4322233" cy="2851150"/>
          </a:xfrm>
          <a:solidFill>
            <a:schemeClr val="bg1"/>
          </a:solidFill>
        </p:spPr>
        <p:txBody>
          <a:bodyPr/>
          <a:lstStyle>
            <a:lvl1pPr marL="0" indent="0">
              <a:buNone/>
              <a:defRPr sz="2000" baseline="0">
                <a:solidFill>
                  <a:srgbClr val="0070C0"/>
                </a:solidFill>
              </a:defRPr>
            </a:lvl1pPr>
          </a:lstStyle>
          <a:p>
            <a:pPr lvl="0"/>
            <a:r>
              <a:rPr lang="en-US" dirty="0"/>
              <a:t>Speaker Information:</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349251" y="6018240"/>
            <a:ext cx="11619228"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8882743" y="6512894"/>
            <a:ext cx="3184855" cy="307777"/>
          </a:xfrm>
          <a:prstGeom prst="rect">
            <a:avLst/>
          </a:prstGeom>
          <a:noFill/>
        </p:spPr>
        <p:txBody>
          <a:bodyPr wrap="square" rtlCol="0">
            <a:spAutoFit/>
          </a:bodyPr>
          <a:lstStyle/>
          <a:p>
            <a:r>
              <a:rPr lang="en-US" sz="1400" dirty="0"/>
              <a:t>#70-533 @ITProGuru</a:t>
            </a:r>
          </a:p>
        </p:txBody>
      </p:sp>
      <p:sp>
        <p:nvSpPr>
          <p:cNvPr id="8" name="Text Placeholder 6">
            <a:extLst>
              <a:ext uri="{FF2B5EF4-FFF2-40B4-BE49-F238E27FC236}">
                <a16:creationId xmlns:a16="http://schemas.microsoft.com/office/drawing/2014/main" id="{02AE59D8-F91B-4102-844E-46CD5A0795C5}"/>
              </a:ext>
            </a:extLst>
          </p:cNvPr>
          <p:cNvSpPr>
            <a:spLocks noGrp="1"/>
          </p:cNvSpPr>
          <p:nvPr>
            <p:ph type="body" sz="quarter" idx="12" hasCustomPrompt="1"/>
          </p:nvPr>
        </p:nvSpPr>
        <p:spPr>
          <a:xfrm>
            <a:off x="367182" y="1689742"/>
            <a:ext cx="11460253" cy="780034"/>
          </a:xfrm>
          <a:noFill/>
        </p:spPr>
        <p:txBody>
          <a:bodyPr/>
          <a:lstStyle>
            <a:lvl1pPr marL="0" indent="0">
              <a:buNone/>
              <a:defRPr sz="2000" baseline="0">
                <a:solidFill>
                  <a:schemeClr val="bg1"/>
                </a:solidFill>
              </a:defRPr>
            </a:lvl1pPr>
          </a:lstStyle>
          <a:p>
            <a:pPr lvl="0"/>
            <a:r>
              <a:rPr lang="en-US" dirty="0" err="1"/>
              <a:t>WiFi</a:t>
            </a:r>
            <a:r>
              <a:rPr lang="en-US" dirty="0"/>
              <a:t>: </a:t>
            </a:r>
            <a:r>
              <a:rPr lang="en-US" dirty="0" err="1"/>
              <a:t>msftguest</a:t>
            </a:r>
            <a:r>
              <a:rPr lang="en-US" dirty="0"/>
              <a:t> =&gt; event code: msevent11lz</a:t>
            </a:r>
          </a:p>
          <a:p>
            <a:pPr lvl="0"/>
            <a:r>
              <a:rPr lang="en-US" dirty="0"/>
              <a:t>Content &amp; Labs: http://github.com/guruskill/70-533</a:t>
            </a:r>
          </a:p>
          <a:p>
            <a:pPr lvl="0"/>
            <a:endParaRPr lang="en-US" dirty="0"/>
          </a:p>
        </p:txBody>
      </p:sp>
    </p:spTree>
    <p:extLst>
      <p:ext uri="{BB962C8B-B14F-4D97-AF65-F5344CB8AC3E}">
        <p14:creationId xmlns:p14="http://schemas.microsoft.com/office/powerpoint/2010/main" val="1372218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5B8EEB-D399-4AF3-B7D1-E78E1898CC1F}"/>
              </a:ext>
            </a:extLst>
          </p:cNvPr>
          <p:cNvSpPr/>
          <p:nvPr userDrawn="1"/>
        </p:nvSpPr>
        <p:spPr>
          <a:xfrm>
            <a:off x="0" y="0"/>
            <a:ext cx="12192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964311" y="2"/>
            <a:ext cx="10015485" cy="1231901"/>
          </a:xfrm>
        </p:spPr>
        <p:txBody>
          <a:bodyPr/>
          <a:lstStyle>
            <a:lvl1pPr>
              <a:defRPr sz="2400"/>
            </a:lvl1pPr>
          </a:lstStyle>
          <a:p>
            <a:r>
              <a:rPr lang="en-US" dirty="0"/>
              <a:t>Click to edit Lab title</a:t>
            </a:r>
          </a:p>
        </p:txBody>
      </p:sp>
      <p:sp>
        <p:nvSpPr>
          <p:cNvPr id="3" name="Content Placeholder 2"/>
          <p:cNvSpPr>
            <a:spLocks noGrp="1"/>
          </p:cNvSpPr>
          <p:nvPr>
            <p:ph idx="1" hasCustomPrompt="1"/>
          </p:nvPr>
        </p:nvSpPr>
        <p:spPr>
          <a:xfrm>
            <a:off x="201592" y="1371601"/>
            <a:ext cx="11778205" cy="4793789"/>
          </a:xfrm>
        </p:spPr>
        <p:txBody>
          <a:bodyPr>
            <a:normAutofit/>
          </a:bodyPr>
          <a:lstStyle>
            <a:lvl1pPr marL="514350" indent="-514350">
              <a:buFont typeface="+mj-lt"/>
              <a:buAutoNum type="arabicParenR"/>
              <a:defRPr sz="2700"/>
            </a:lvl1pPr>
            <a:lvl2pPr marL="800100" indent="-457200">
              <a:buFont typeface="+mj-lt"/>
              <a:buAutoNum type="alphaUcPeriod"/>
              <a:defRPr sz="2400"/>
            </a:lvl2pPr>
            <a:lvl3pPr marL="1200150" indent="-514350">
              <a:buFont typeface="Segoe UI" panose="020B0502040204020203" pitchFamily="34" charset="0"/>
              <a:buChar char="•"/>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211266" y="117610"/>
            <a:ext cx="1314784" cy="715581"/>
          </a:xfrm>
          <a:prstGeom prst="rect">
            <a:avLst/>
          </a:prstGeom>
        </p:spPr>
        <p:txBody>
          <a:bodyPr wrap="none">
            <a:spAutoFit/>
          </a:bodyPr>
          <a:lstStyle/>
          <a:p>
            <a:r>
              <a:rPr lang="en-US" sz="4050" dirty="0">
                <a:solidFill>
                  <a:srgbClr val="00B0F0"/>
                </a:solidFill>
              </a:rPr>
              <a:t>LAB</a:t>
            </a:r>
          </a:p>
        </p:txBody>
      </p:sp>
      <p:sp>
        <p:nvSpPr>
          <p:cNvPr id="8" name="Text Placeholder 4">
            <a:extLst>
              <a:ext uri="{FF2B5EF4-FFF2-40B4-BE49-F238E27FC236}">
                <a16:creationId xmlns:a16="http://schemas.microsoft.com/office/drawing/2014/main" id="{5F53A04A-F1A4-47F1-8696-966F2AE336F7}"/>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625449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592" y="0"/>
            <a:ext cx="11778205"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201592" y="1231902"/>
            <a:ext cx="11778205"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45133" y="3653109"/>
            <a:ext cx="12027033"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201592" y="3795486"/>
            <a:ext cx="11778205"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120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120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120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12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5699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a16="http://schemas.microsoft.com/office/drawing/2014/main" id="{8AA8E3D7-116C-400A-AC64-F86759F16B62}"/>
              </a:ext>
            </a:extLst>
          </p:cNvPr>
          <p:cNvSpPr>
            <a:spLocks noGrp="1"/>
          </p:cNvSpPr>
          <p:nvPr>
            <p:ph type="body" sz="quarter" idx="10" hasCustomPrompt="1"/>
          </p:nvPr>
        </p:nvSpPr>
        <p:spPr>
          <a:xfrm>
            <a:off x="124408" y="1055078"/>
            <a:ext cx="11905861" cy="5616311"/>
          </a:xfrm>
        </p:spPr>
        <p:txBody>
          <a:bodyPr/>
          <a:lstStyle>
            <a:lvl1pPr marL="0" indent="0">
              <a:buNone/>
              <a:defRPr sz="2400">
                <a:latin typeface="Consolas" panose="020B0609020204030204" pitchFamily="49" charset="0"/>
              </a:defRPr>
            </a:lvl1pPr>
            <a:lvl2pPr marL="288925" indent="0">
              <a:buNone/>
              <a:defRPr sz="2000">
                <a:latin typeface="Consolas" panose="020B0609020204030204" pitchFamily="49" charset="0"/>
              </a:defRPr>
            </a:lvl2pPr>
            <a:lvl3pPr marL="681037" indent="0">
              <a:buNone/>
              <a:defRPr sz="1800">
                <a:latin typeface="Consolas" panose="020B0609020204030204" pitchFamily="49" charset="0"/>
              </a:defRPr>
            </a:lvl3pPr>
            <a:lvl4pPr marL="1089025" indent="0">
              <a:buNone/>
              <a:defRPr sz="1600">
                <a:latin typeface="Consolas" panose="020B0609020204030204" pitchFamily="49" charset="0"/>
              </a:defRPr>
            </a:lvl4pPr>
            <a:lvl5pPr marL="1376363" indent="0">
              <a:buNone/>
              <a:defRPr sz="16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71816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40" y="1189179"/>
            <a:ext cx="11653523"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238878"/>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11963743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CF24501-8757-48AA-B9DD-ED5BECE78DDC}"/>
              </a:ext>
            </a:extLst>
          </p:cNvPr>
          <p:cNvSpPr txBox="1"/>
          <p:nvPr userDrawn="1"/>
        </p:nvSpPr>
        <p:spPr>
          <a:xfrm>
            <a:off x="226542" y="2054745"/>
            <a:ext cx="2090991"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a16="http://schemas.microsoft.com/office/drawing/2014/main" id="{0DA8EFC8-B6A4-4A4B-9EDA-91002B4DFD8C}"/>
              </a:ext>
            </a:extLst>
          </p:cNvPr>
          <p:cNvGraphicFramePr>
            <a:graphicFrameLocks noGrp="1"/>
          </p:cNvGraphicFramePr>
          <p:nvPr userDrawn="1">
            <p:extLst>
              <p:ext uri="{D42A27DB-BD31-4B8C-83A1-F6EECF244321}">
                <p14:modId xmlns:p14="http://schemas.microsoft.com/office/powerpoint/2010/main" val="69496546"/>
              </p:ext>
            </p:extLst>
          </p:nvPr>
        </p:nvGraphicFramePr>
        <p:xfrm>
          <a:off x="237068" y="987548"/>
          <a:ext cx="11732441" cy="915686"/>
        </p:xfrm>
        <a:graphic>
          <a:graphicData uri="http://schemas.openxmlformats.org/drawingml/2006/table">
            <a:tbl>
              <a:tblPr firstRow="1" bandRow="1">
                <a:tableStyleId>{5C22544A-7EE6-4342-B048-85BDC9FD1C3A}</a:tableStyleId>
              </a:tblPr>
              <a:tblGrid>
                <a:gridCol w="330339">
                  <a:extLst>
                    <a:ext uri="{9D8B030D-6E8A-4147-A177-3AD203B41FA5}">
                      <a16:colId xmlns:a16="http://schemas.microsoft.com/office/drawing/2014/main" val="612254498"/>
                    </a:ext>
                  </a:extLst>
                </a:gridCol>
                <a:gridCol w="3595073">
                  <a:extLst>
                    <a:ext uri="{9D8B030D-6E8A-4147-A177-3AD203B41FA5}">
                      <a16:colId xmlns:a16="http://schemas.microsoft.com/office/drawing/2014/main" val="1261049811"/>
                    </a:ext>
                  </a:extLst>
                </a:gridCol>
                <a:gridCol w="321409">
                  <a:extLst>
                    <a:ext uri="{9D8B030D-6E8A-4147-A177-3AD203B41FA5}">
                      <a16:colId xmlns:a16="http://schemas.microsoft.com/office/drawing/2014/main" val="2638922956"/>
                    </a:ext>
                  </a:extLst>
                </a:gridCol>
                <a:gridCol w="3595073">
                  <a:extLst>
                    <a:ext uri="{9D8B030D-6E8A-4147-A177-3AD203B41FA5}">
                      <a16:colId xmlns:a16="http://schemas.microsoft.com/office/drawing/2014/main" val="1530065899"/>
                    </a:ext>
                  </a:extLst>
                </a:gridCol>
                <a:gridCol w="295473">
                  <a:extLst>
                    <a:ext uri="{9D8B030D-6E8A-4147-A177-3AD203B41FA5}">
                      <a16:colId xmlns:a16="http://schemas.microsoft.com/office/drawing/2014/main" val="1628348927"/>
                    </a:ext>
                  </a:extLst>
                </a:gridCol>
                <a:gridCol w="3595073">
                  <a:extLst>
                    <a:ext uri="{9D8B030D-6E8A-4147-A177-3AD203B41FA5}">
                      <a16:colId xmlns:a16="http://schemas.microsoft.com/office/drawing/2014/main" val="3564049150"/>
                    </a:ext>
                  </a:extLst>
                </a:gridCol>
              </a:tblGrid>
              <a:tr h="915686">
                <a:tc>
                  <a:txBody>
                    <a:bodyPr/>
                    <a:lstStyle/>
                    <a:p>
                      <a:pPr algn="ctr"/>
                      <a:r>
                        <a:rPr lang="en-US" sz="1800" dirty="0">
                          <a:solidFill>
                            <a:schemeClr val="bg1"/>
                          </a:solidFill>
                        </a:rPr>
                        <a:t>1</a:t>
                      </a:r>
                    </a:p>
                  </a:txBody>
                  <a:tcPr marL="91427" marR="9142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91427" marR="9142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2</a:t>
                      </a:r>
                    </a:p>
                  </a:txBody>
                  <a:tcPr marL="91427" marR="9142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91427" marR="9142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3</a:t>
                      </a:r>
                    </a:p>
                  </a:txBody>
                  <a:tcPr marL="91427" marR="9142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91427" marR="9142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296024"/>
                  </a:ext>
                </a:extLst>
              </a:tr>
            </a:tbl>
          </a:graphicData>
        </a:graphic>
      </p:graphicFrame>
      <p:sp>
        <p:nvSpPr>
          <p:cNvPr id="7" name="TextBox 6">
            <a:extLst>
              <a:ext uri="{FF2B5EF4-FFF2-40B4-BE49-F238E27FC236}">
                <a16:creationId xmlns:a16="http://schemas.microsoft.com/office/drawing/2014/main" id="{92028F83-BC57-46B6-AE4F-F363D917BFB5}"/>
              </a:ext>
            </a:extLst>
          </p:cNvPr>
          <p:cNvSpPr txBox="1"/>
          <p:nvPr userDrawn="1"/>
        </p:nvSpPr>
        <p:spPr>
          <a:xfrm>
            <a:off x="6226435" y="2026752"/>
            <a:ext cx="2090991"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Results</a:t>
            </a:r>
          </a:p>
        </p:txBody>
      </p:sp>
      <p:sp>
        <p:nvSpPr>
          <p:cNvPr id="8" name="TextBox 7">
            <a:extLst>
              <a:ext uri="{FF2B5EF4-FFF2-40B4-BE49-F238E27FC236}">
                <a16:creationId xmlns:a16="http://schemas.microsoft.com/office/drawing/2014/main" id="{1B2D9789-D165-4BDB-A460-2343E7F13D54}"/>
              </a:ext>
            </a:extLst>
          </p:cNvPr>
          <p:cNvSpPr txBox="1"/>
          <p:nvPr userDrawn="1"/>
        </p:nvSpPr>
        <p:spPr>
          <a:xfrm>
            <a:off x="226541" y="5243163"/>
            <a:ext cx="2087136"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Resources</a:t>
            </a:r>
          </a:p>
        </p:txBody>
      </p:sp>
      <p:sp>
        <p:nvSpPr>
          <p:cNvPr id="10" name="TextBox 9">
            <a:extLst>
              <a:ext uri="{FF2B5EF4-FFF2-40B4-BE49-F238E27FC236}">
                <a16:creationId xmlns:a16="http://schemas.microsoft.com/office/drawing/2014/main" id="{2A40F325-ADB0-41C7-9EF7-7E36EF2381D6}"/>
              </a:ext>
            </a:extLst>
          </p:cNvPr>
          <p:cNvSpPr txBox="1"/>
          <p:nvPr userDrawn="1"/>
        </p:nvSpPr>
        <p:spPr>
          <a:xfrm>
            <a:off x="226539" y="794128"/>
            <a:ext cx="209099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Steps</a:t>
            </a:r>
          </a:p>
        </p:txBody>
      </p:sp>
      <p:sp>
        <p:nvSpPr>
          <p:cNvPr id="19" name="Text Placeholder 18">
            <a:extLst>
              <a:ext uri="{FF2B5EF4-FFF2-40B4-BE49-F238E27FC236}">
                <a16:creationId xmlns:a16="http://schemas.microsoft.com/office/drawing/2014/main" id="{97DBA5D9-8C6D-43D4-A24D-D27248395183}"/>
              </a:ext>
            </a:extLst>
          </p:cNvPr>
          <p:cNvSpPr>
            <a:spLocks noGrp="1"/>
          </p:cNvSpPr>
          <p:nvPr>
            <p:ph type="body" sz="quarter" idx="12" hasCustomPrompt="1"/>
          </p:nvPr>
        </p:nvSpPr>
        <p:spPr>
          <a:xfrm>
            <a:off x="613833" y="1035632"/>
            <a:ext cx="34544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35DE67FC-9970-40AE-86CC-CDE63AD436CF}"/>
              </a:ext>
            </a:extLst>
          </p:cNvPr>
          <p:cNvSpPr>
            <a:spLocks noGrp="1"/>
          </p:cNvSpPr>
          <p:nvPr>
            <p:ph type="body" sz="quarter" idx="13" hasCustomPrompt="1"/>
          </p:nvPr>
        </p:nvSpPr>
        <p:spPr>
          <a:xfrm>
            <a:off x="4540968" y="1016750"/>
            <a:ext cx="34544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5DA0B143-17CC-4340-B000-4AB93B418219}"/>
              </a:ext>
            </a:extLst>
          </p:cNvPr>
          <p:cNvSpPr>
            <a:spLocks noGrp="1"/>
          </p:cNvSpPr>
          <p:nvPr>
            <p:ph type="body" sz="quarter" idx="14" hasCustomPrompt="1"/>
          </p:nvPr>
        </p:nvSpPr>
        <p:spPr>
          <a:xfrm>
            <a:off x="8468103" y="1031847"/>
            <a:ext cx="34544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a16="http://schemas.microsoft.com/office/drawing/2014/main" id="{D3A2EF9D-8503-44C9-8C8A-AD3AB6E8B9E7}"/>
              </a:ext>
            </a:extLst>
          </p:cNvPr>
          <p:cNvSpPr>
            <a:spLocks noGrp="1"/>
          </p:cNvSpPr>
          <p:nvPr>
            <p:ph type="body" sz="quarter" idx="17" hasCustomPrompt="1"/>
          </p:nvPr>
        </p:nvSpPr>
        <p:spPr>
          <a:xfrm>
            <a:off x="249593" y="5514818"/>
            <a:ext cx="1173244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a16="http://schemas.microsoft.com/office/drawing/2014/main" id="{15DBFA86-3281-48C1-B37A-60EAF36BD25D}"/>
              </a:ext>
            </a:extLst>
          </p:cNvPr>
          <p:cNvSpPr>
            <a:spLocks noGrp="1"/>
          </p:cNvSpPr>
          <p:nvPr>
            <p:ph type="body" sz="quarter" idx="16" hasCustomPrompt="1"/>
          </p:nvPr>
        </p:nvSpPr>
        <p:spPr>
          <a:xfrm>
            <a:off x="6237759" y="2265437"/>
            <a:ext cx="5727700"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a16="http://schemas.microsoft.com/office/drawing/2014/main" id="{2BFCEE7C-1B60-4DD2-A577-07AE5CD0142E}"/>
              </a:ext>
            </a:extLst>
          </p:cNvPr>
          <p:cNvSpPr>
            <a:spLocks noGrp="1"/>
          </p:cNvSpPr>
          <p:nvPr>
            <p:ph type="body" sz="quarter" idx="15" hasCustomPrompt="1"/>
          </p:nvPr>
        </p:nvSpPr>
        <p:spPr>
          <a:xfrm>
            <a:off x="237067" y="2301875"/>
            <a:ext cx="5684763"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a16="http://schemas.microsoft.com/office/drawing/2014/main" id="{F67E61E6-AA38-485B-AE09-CD08BBD8FABF}"/>
              </a:ext>
            </a:extLst>
          </p:cNvPr>
          <p:cNvSpPr/>
          <p:nvPr userDrawn="1"/>
        </p:nvSpPr>
        <p:spPr bwMode="auto">
          <a:xfrm rot="16200000">
            <a:off x="3981248" y="338329"/>
            <a:ext cx="470385" cy="380551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3345414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a16="http://schemas.microsoft.com/office/drawing/2014/main" id="{24211B1E-98C0-42A2-80F7-77814EB2808C}"/>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804364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11718" y="1018564"/>
            <a:ext cx="5065183"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80101" y="1018564"/>
            <a:ext cx="5067300"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FADCA2-DA60-489B-A501-CF188B651DDA}"/>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9211533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123" y="0"/>
            <a:ext cx="11418277"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086704"/>
            <a:ext cx="5386917"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1726466"/>
            <a:ext cx="5386917" cy="43929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086704"/>
            <a:ext cx="5389033"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1726466"/>
            <a:ext cx="5389033" cy="43929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id="{D037460C-05C3-42DE-B703-45DCB074BAFD}"/>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6728956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8C7EC5AE-0525-48F7-B435-5B9653415066}"/>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831538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AF9706F-69F9-4C5B-878A-257B9A487E19}"/>
              </a:ext>
            </a:extLst>
          </p:cNvPr>
          <p:cNvSpPr/>
          <p:nvPr userDrawn="1"/>
        </p:nvSpPr>
        <p:spPr bwMode="auto">
          <a:xfrm>
            <a:off x="4728307" y="0"/>
            <a:ext cx="7463692" cy="1424354"/>
          </a:xfrm>
          <a:prstGeom prst="rect">
            <a:avLst/>
          </a:prstGeom>
          <a:solidFill>
            <a:schemeClr val="bg1"/>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6" name="Rectangle 5">
            <a:extLst>
              <a:ext uri="{FF2B5EF4-FFF2-40B4-BE49-F238E27FC236}">
                <a16:creationId xmlns:a16="http://schemas.microsoft.com/office/drawing/2014/main" id="{D4E7A39D-4325-4D40-AA41-B4787F9B32F3}"/>
              </a:ext>
            </a:extLst>
          </p:cNvPr>
          <p:cNvSpPr/>
          <p:nvPr userDrawn="1"/>
        </p:nvSpPr>
        <p:spPr bwMode="auto">
          <a:xfrm>
            <a:off x="0" y="0"/>
            <a:ext cx="4712677" cy="1424354"/>
          </a:xfrm>
          <a:prstGeom prst="rect">
            <a:avLst/>
          </a:prstGeom>
          <a:solidFill>
            <a:srgbClr val="0070C0"/>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2" name="Title 1"/>
          <p:cNvSpPr>
            <a:spLocks noGrp="1"/>
          </p:cNvSpPr>
          <p:nvPr>
            <p:ph type="title"/>
          </p:nvPr>
        </p:nvSpPr>
        <p:spPr>
          <a:xfrm>
            <a:off x="328248" y="273050"/>
            <a:ext cx="4292437" cy="1162050"/>
          </a:xfrm>
        </p:spPr>
        <p:txBody>
          <a:bodyPr anchor="t"/>
          <a:lstStyle>
            <a:lvl1pPr algn="l">
              <a:defRPr sz="2000" b="0"/>
            </a:lvl1pPr>
          </a:lstStyle>
          <a:p>
            <a:r>
              <a:rPr lang="en-US" dirty="0"/>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solidFill>
                  <a:schemeClr val="tx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351693" y="1435101"/>
            <a:ext cx="426899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Text Placeholder 4">
            <a:extLst>
              <a:ext uri="{FF2B5EF4-FFF2-40B4-BE49-F238E27FC236}">
                <a16:creationId xmlns:a16="http://schemas.microsoft.com/office/drawing/2014/main" id="{90A4200F-D9E6-4624-905A-FC78FABE78C8}"/>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332487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796213" y="508962"/>
            <a:ext cx="11172267"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4914123" y="2110582"/>
            <a:ext cx="7054357"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349252" y="2756542"/>
            <a:ext cx="4322233"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349251" y="6018240"/>
            <a:ext cx="11619228"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8882743" y="6512894"/>
            <a:ext cx="3184855" cy="307777"/>
          </a:xfrm>
          <a:prstGeom prst="rect">
            <a:avLst/>
          </a:prstGeom>
          <a:noFill/>
        </p:spPr>
        <p:txBody>
          <a:bodyPr wrap="square" rtlCol="0">
            <a:spAutoFit/>
          </a:bodyPr>
          <a:lstStyle/>
          <a:p>
            <a:r>
              <a:rPr lang="en-US" sz="1400" dirty="0"/>
              <a:t>#70-533 @ITProGuru</a:t>
            </a:r>
          </a:p>
        </p:txBody>
      </p:sp>
    </p:spTree>
    <p:extLst>
      <p:ext uri="{BB962C8B-B14F-4D97-AF65-F5344CB8AC3E}">
        <p14:creationId xmlns:p14="http://schemas.microsoft.com/office/powerpoint/2010/main" val="34142929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1116623"/>
            <a:ext cx="7315200" cy="3610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7064F4CD-50E4-4810-A21F-C7BB8E8F2CF0}"/>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656603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15186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88351" y="1002321"/>
            <a:ext cx="2590800" cy="5378450"/>
          </a:xfrm>
        </p:spPr>
        <p:txBody>
          <a:bodyPr vert="eaVert"/>
          <a:lstStyle>
            <a:lvl1pPr>
              <a:defRPr>
                <a:solidFill>
                  <a:schemeClr val="tx1"/>
                </a:solidFill>
              </a:defRPr>
            </a:lvl1pPr>
          </a:lstStyle>
          <a:p>
            <a:r>
              <a:rPr lang="en-US" dirty="0"/>
              <a:t>Click to edit Master title style</a:t>
            </a:r>
          </a:p>
        </p:txBody>
      </p:sp>
      <p:sp>
        <p:nvSpPr>
          <p:cNvPr id="3" name="Vertical Text Placeholder 2"/>
          <p:cNvSpPr>
            <a:spLocks noGrp="1"/>
          </p:cNvSpPr>
          <p:nvPr>
            <p:ph type="body" orient="vert" idx="1"/>
          </p:nvPr>
        </p:nvSpPr>
        <p:spPr>
          <a:xfrm>
            <a:off x="611718" y="1002321"/>
            <a:ext cx="7573433"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64857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8"/>
            <a:ext cx="11653523" cy="1985641"/>
          </a:xfrm>
        </p:spPr>
        <p:txBody>
          <a:bodyPr>
            <a:spAutoFit/>
          </a:bodyPr>
          <a:lstStyle>
            <a:lvl1pPr>
              <a:defRPr sz="2647">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4056335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2" tIns="34292" rIns="34292" bIns="34292" numCol="1" spcCol="0" rtlCol="0" fromWordArt="0" anchor="ctr" anchorCtr="0" forceAA="0" compatLnSpc="1">
            <a:prstTxWarp prst="textNoShape">
              <a:avLst/>
            </a:prstTxWarp>
            <a:noAutofit/>
          </a:bodyPr>
          <a:lstStyle/>
          <a:p>
            <a:pPr algn="ctr" defTabSz="685647"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41" y="1197323"/>
            <a:ext cx="11653521" cy="1956973"/>
          </a:xfrm>
        </p:spPr>
        <p:txBody>
          <a:bodyPr/>
          <a:lstStyle>
            <a:lvl1pPr marL="0" indent="0">
              <a:buNone/>
              <a:defRPr sz="2426">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5482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2986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59894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77279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90728097"/>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8"/>
            <a:ext cx="11653523" cy="1985641"/>
          </a:xfrm>
        </p:spPr>
        <p:txBody>
          <a:bodyPr>
            <a:spAutoFit/>
          </a:bodyPr>
          <a:lstStyle>
            <a:lvl1pPr>
              <a:defRPr sz="2647"/>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3427718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EC3E3B9-70CA-4D48-8F08-30C31143888B}" type="datetimeFigureOut">
              <a:rPr lang="en-US" smtClean="0"/>
              <a:t>5/11/2018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E91631-4B70-4FCA-B887-D236853E66F7}" type="slidenum">
              <a:rPr lang="en-US" smtClean="0"/>
              <a:t>‹#›</a:t>
            </a:fld>
            <a:endParaRPr lang="en-US"/>
          </a:p>
        </p:txBody>
      </p:sp>
    </p:spTree>
    <p:extLst>
      <p:ext uri="{BB962C8B-B14F-4D97-AF65-F5344CB8AC3E}">
        <p14:creationId xmlns:p14="http://schemas.microsoft.com/office/powerpoint/2010/main" val="3972420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a16="http://schemas.microsoft.com/office/drawing/2014/main" id="{1E308FE5-C3CD-4C2B-84FD-DAE006C3200F}"/>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569415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id="{0FDE037B-5AC3-4803-B046-88D8FAB98146}"/>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86383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5AA6D59-CBDC-4B28-BD8C-5E1C09B31A46}"/>
              </a:ext>
            </a:extLst>
          </p:cNvPr>
          <p:cNvSpPr/>
          <p:nvPr userDrawn="1"/>
        </p:nvSpPr>
        <p:spPr>
          <a:xfrm>
            <a:off x="0" y="0"/>
            <a:ext cx="12192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268081" y="639602"/>
            <a:ext cx="1165583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mj-lt"/>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68080" y="1441794"/>
            <a:ext cx="1165584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68081" y="86612"/>
            <a:ext cx="3235181" cy="715581"/>
          </a:xfrm>
          <a:prstGeom prst="rect">
            <a:avLst/>
          </a:prstGeom>
        </p:spPr>
        <p:txBody>
          <a:bodyPr wrap="none">
            <a:spAutoFit/>
          </a:bodyPr>
          <a:lstStyle/>
          <a:p>
            <a:pPr algn="l"/>
            <a:r>
              <a:rPr lang="en-US" sz="4050" b="1" dirty="0"/>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211139" y="5987143"/>
            <a:ext cx="11712781" cy="823460"/>
          </a:xfrm>
          <a:solidFill>
            <a:srgbClr val="00B050"/>
          </a:solid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539075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ase Study Ques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5B7C354-0C5C-4196-BE29-DBA8ABB17A4F}"/>
              </a:ext>
            </a:extLst>
          </p:cNvPr>
          <p:cNvSpPr/>
          <p:nvPr userDrawn="1"/>
        </p:nvSpPr>
        <p:spPr>
          <a:xfrm>
            <a:off x="0" y="0"/>
            <a:ext cx="12192000" cy="617220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7744812-071B-4DDA-A498-60D67CDBA951}"/>
              </a:ext>
            </a:extLst>
          </p:cNvPr>
          <p:cNvSpPr>
            <a:spLocks noGrp="1"/>
          </p:cNvSpPr>
          <p:nvPr>
            <p:ph type="title" hasCustomPrompt="1"/>
          </p:nvPr>
        </p:nvSpPr>
        <p:spPr/>
        <p:txBody>
          <a:bodyPr/>
          <a:lstStyle>
            <a:lvl1pPr>
              <a:defRPr/>
            </a:lvl1pPr>
          </a:lstStyle>
          <a:p>
            <a:r>
              <a:rPr lang="en-US" dirty="0"/>
              <a:t>Click to edit Scenario Case Study Title</a:t>
            </a:r>
          </a:p>
        </p:txBody>
      </p:sp>
      <p:sp>
        <p:nvSpPr>
          <p:cNvPr id="4" name="Content Placeholder 2">
            <a:extLst>
              <a:ext uri="{FF2B5EF4-FFF2-40B4-BE49-F238E27FC236}">
                <a16:creationId xmlns:a16="http://schemas.microsoft.com/office/drawing/2014/main" id="{428BF76E-A867-413D-99D3-38C859FD2EBE}"/>
              </a:ext>
            </a:extLst>
          </p:cNvPr>
          <p:cNvSpPr>
            <a:spLocks noGrp="1"/>
          </p:cNvSpPr>
          <p:nvPr>
            <p:ph idx="1" hasCustomPrompt="1"/>
          </p:nvPr>
        </p:nvSpPr>
        <p:spPr>
          <a:xfrm>
            <a:off x="372634" y="868681"/>
            <a:ext cx="11433116" cy="5212080"/>
          </a:xfrm>
        </p:spPr>
        <p:txBody>
          <a:bodyPr/>
          <a:lstStyle>
            <a:lvl1pPr marL="0" indent="0">
              <a:buFont typeface="+mj-lt"/>
              <a:buNone/>
              <a:defRPr/>
            </a:lvl1pPr>
          </a:lstStyle>
          <a:p>
            <a:pPr lvl="0"/>
            <a:r>
              <a:rPr lang="en-US" dirty="0"/>
              <a:t>Edit Scenario Case Study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4A939B04-3C34-406A-BE95-60EE5E849FD0}"/>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504820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12192000" cy="2008094"/>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24409" y="-4"/>
            <a:ext cx="11781452" cy="1824321"/>
          </a:xfrm>
        </p:spPr>
        <p:txBody>
          <a:bodyPr/>
          <a:lstStyle>
            <a:lvl1pPr>
              <a:defRPr>
                <a:solidFill>
                  <a:schemeClr val="bg1"/>
                </a:solidFill>
              </a:defRPr>
            </a:lvl1pPr>
          </a:lstStyle>
          <a:p>
            <a:r>
              <a:rPr lang="en-US" dirty="0"/>
              <a:t>Question…. This is a test</a:t>
            </a:r>
          </a:p>
        </p:txBody>
      </p:sp>
      <p:sp>
        <p:nvSpPr>
          <p:cNvPr id="3" name="Content Placeholder 2"/>
          <p:cNvSpPr>
            <a:spLocks noGrp="1"/>
          </p:cNvSpPr>
          <p:nvPr>
            <p:ph idx="1" hasCustomPrompt="1"/>
          </p:nvPr>
        </p:nvSpPr>
        <p:spPr>
          <a:xfrm>
            <a:off x="348250" y="2057400"/>
            <a:ext cx="11433116" cy="4138466"/>
          </a:xfrm>
        </p:spPr>
        <p:txBody>
          <a:bodyPr/>
          <a:lstStyle>
            <a:lvl1pPr marL="514350" indent="-514350">
              <a:buFont typeface="+mj-lt"/>
              <a:buAutoNum type="arabicParenR"/>
              <a:defRPr/>
            </a:lvl1pPr>
          </a:lstStyle>
          <a:p>
            <a:pPr lvl="0"/>
            <a:r>
              <a:rPr lang="en-US" dirty="0"/>
              <a:t>Edit Question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22124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17D637C-ACFC-4A4F-854E-9FA928AAF434}"/>
              </a:ext>
            </a:extLst>
          </p:cNvPr>
          <p:cNvSpPr/>
          <p:nvPr userDrawn="1"/>
        </p:nvSpPr>
        <p:spPr>
          <a:xfrm>
            <a:off x="0" y="0"/>
            <a:ext cx="12192000" cy="200809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222739" y="-3"/>
            <a:ext cx="11816861" cy="1931897"/>
          </a:xfrm>
        </p:spPr>
        <p:txBody>
          <a:bodyPr/>
          <a:lstStyle>
            <a:lvl1pPr>
              <a:defRPr sz="2400">
                <a:solidFill>
                  <a:schemeClr val="bg1"/>
                </a:solidFill>
              </a:defRPr>
            </a:lvl1pPr>
          </a:lstStyle>
          <a:p>
            <a:r>
              <a:rPr lang="en-US" dirty="0"/>
              <a:t>Answer Repeat Question Here…</a:t>
            </a:r>
          </a:p>
        </p:txBody>
      </p:sp>
      <p:sp>
        <p:nvSpPr>
          <p:cNvPr id="3" name="Content Placeholder 2"/>
          <p:cNvSpPr>
            <a:spLocks noGrp="1"/>
          </p:cNvSpPr>
          <p:nvPr>
            <p:ph idx="1" hasCustomPrompt="1"/>
          </p:nvPr>
        </p:nvSpPr>
        <p:spPr>
          <a:xfrm>
            <a:off x="348250" y="2061882"/>
            <a:ext cx="11433116" cy="4133984"/>
          </a:xfrm>
        </p:spPr>
        <p:txBody>
          <a:bodyPr/>
          <a:lstStyle>
            <a:lvl1pPr marL="514350" indent="-514350">
              <a:buFont typeface="+mj-lt"/>
              <a:buAutoNum type="arabicParenR"/>
              <a:defRPr/>
            </a:lvl1pPr>
          </a:lstStyle>
          <a:p>
            <a:pPr lvl="0"/>
            <a:r>
              <a:rPr lang="en-US" dirty="0"/>
              <a:t>Paste Answers from Question Slide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205732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emo">
    <p:bg>
      <p:bgPr>
        <a:solidFill>
          <a:srgbClr val="7030A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410548" y="770219"/>
            <a:ext cx="11172267" cy="1011928"/>
          </a:xfrm>
          <a:solidFill>
            <a:srgbClr val="7030A0"/>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Demo Title</a:t>
            </a:r>
          </a:p>
        </p:txBody>
      </p:sp>
      <p:sp>
        <p:nvSpPr>
          <p:cNvPr id="726020" name="Rectangle 4"/>
          <p:cNvSpPr>
            <a:spLocks noGrp="1" noChangeArrowheads="1"/>
          </p:cNvSpPr>
          <p:nvPr>
            <p:ph type="subTitle" sz="quarter" idx="1" hasCustomPrompt="1"/>
          </p:nvPr>
        </p:nvSpPr>
        <p:spPr>
          <a:xfrm>
            <a:off x="4914123" y="2110582"/>
            <a:ext cx="7054357" cy="3722293"/>
          </a:xfrm>
          <a:solidFill>
            <a:srgbClr val="7030A0"/>
          </a:solidFill>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vl2pPr marL="288925" indent="0">
              <a:buNone/>
              <a:defRPr/>
            </a:lvl2pPr>
          </a:lstStyle>
          <a:p>
            <a:r>
              <a:rPr lang="en-US" dirty="0"/>
              <a:t>Enter Description(s)</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349252" y="2756542"/>
            <a:ext cx="4322233"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349251" y="6018240"/>
            <a:ext cx="11619228"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8882743" y="6512894"/>
            <a:ext cx="3184855" cy="307777"/>
          </a:xfrm>
          <a:prstGeom prst="rect">
            <a:avLst/>
          </a:prstGeom>
          <a:noFill/>
        </p:spPr>
        <p:txBody>
          <a:bodyPr wrap="square" rtlCol="0">
            <a:spAutoFit/>
          </a:bodyPr>
          <a:lstStyle/>
          <a:p>
            <a:r>
              <a:rPr lang="en-US" sz="1400" dirty="0"/>
              <a:t>#70-533 @ITProGuru</a:t>
            </a:r>
          </a:p>
        </p:txBody>
      </p:sp>
      <p:sp>
        <p:nvSpPr>
          <p:cNvPr id="8" name="Rectangle 7">
            <a:extLst>
              <a:ext uri="{FF2B5EF4-FFF2-40B4-BE49-F238E27FC236}">
                <a16:creationId xmlns:a16="http://schemas.microsoft.com/office/drawing/2014/main" id="{2E5CD9C4-3903-4CFA-9CED-0878686ABD1A}"/>
              </a:ext>
            </a:extLst>
          </p:cNvPr>
          <p:cNvSpPr/>
          <p:nvPr userDrawn="1"/>
        </p:nvSpPr>
        <p:spPr>
          <a:xfrm>
            <a:off x="211266" y="117610"/>
            <a:ext cx="1903085" cy="715581"/>
          </a:xfrm>
          <a:prstGeom prst="rect">
            <a:avLst/>
          </a:prstGeom>
        </p:spPr>
        <p:txBody>
          <a:bodyPr wrap="none">
            <a:spAutoFit/>
          </a:bodyPr>
          <a:lstStyle/>
          <a:p>
            <a:r>
              <a:rPr lang="en-US" sz="4050" dirty="0">
                <a:solidFill>
                  <a:srgbClr val="00B0F0"/>
                </a:solidFill>
              </a:rPr>
              <a:t>DEMO</a:t>
            </a:r>
          </a:p>
        </p:txBody>
      </p:sp>
    </p:spTree>
    <p:extLst>
      <p:ext uri="{BB962C8B-B14F-4D97-AF65-F5344CB8AC3E}">
        <p14:creationId xmlns:p14="http://schemas.microsoft.com/office/powerpoint/2010/main" val="2828235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1"/>
            <a:ext cx="12192000" cy="100232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6351" y="731839"/>
            <a:ext cx="12181416"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187571" y="-3"/>
            <a:ext cx="11769968" cy="896817"/>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348338" y="1021215"/>
            <a:ext cx="1143311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F9E1F0F-225E-4E24-B49F-412C1037260E}"/>
              </a:ext>
            </a:extLst>
          </p:cNvPr>
          <p:cNvSpPr txBox="1"/>
          <p:nvPr userDrawn="1"/>
        </p:nvSpPr>
        <p:spPr>
          <a:xfrm>
            <a:off x="9000795" y="6566715"/>
            <a:ext cx="3184855" cy="276999"/>
          </a:xfrm>
          <a:prstGeom prst="rect">
            <a:avLst/>
          </a:prstGeom>
          <a:noFill/>
        </p:spPr>
        <p:txBody>
          <a:bodyPr wrap="square" rtlCol="0">
            <a:spAutoFit/>
          </a:bodyPr>
          <a:lstStyle/>
          <a:p>
            <a:pPr algn="r"/>
            <a:r>
              <a:rPr lang="en-US" sz="1200" b="0" dirty="0">
                <a:solidFill>
                  <a:schemeClr val="bg2">
                    <a:lumMod val="75000"/>
                  </a:schemeClr>
                </a:solidFill>
              </a:rPr>
              <a:t>#70-533 @ITProGuru</a:t>
            </a:r>
          </a:p>
        </p:txBody>
      </p:sp>
    </p:spTree>
    <p:extLst>
      <p:ext uri="{BB962C8B-B14F-4D97-AF65-F5344CB8AC3E}">
        <p14:creationId xmlns:p14="http://schemas.microsoft.com/office/powerpoint/2010/main" val="2642523221"/>
      </p:ext>
    </p:extLst>
  </p:cSld>
  <p:clrMap bg1="lt1" tx1="dk1" bg2="lt2" tx2="dk2" accent1="accent1" accent2="accent2" accent3="accent3" accent4="accent4" accent5="accent5" accent6="accent6" hlink="hlink" folHlink="folHlink"/>
  <p:sldLayoutIdLst>
    <p:sldLayoutId id="2147483709" r:id="rId1"/>
    <p:sldLayoutId id="2147483661" r:id="rId2"/>
    <p:sldLayoutId id="2147483672" r:id="rId3"/>
    <p:sldLayoutId id="2147483666" r:id="rId4"/>
    <p:sldLayoutId id="2147483701" r:id="rId5"/>
    <p:sldLayoutId id="2147483707" r:id="rId6"/>
    <p:sldLayoutId id="2147483662" r:id="rId7"/>
    <p:sldLayoutId id="2147483699" r:id="rId8"/>
    <p:sldLayoutId id="2147483708" r:id="rId9"/>
    <p:sldLayoutId id="2147483702" r:id="rId10"/>
    <p:sldLayoutId id="2147483700" r:id="rId11"/>
    <p:sldLayoutId id="2147483705" r:id="rId12"/>
    <p:sldLayoutId id="2147483703" r:id="rId13"/>
    <p:sldLayoutId id="2147483706" r:id="rId14"/>
    <p:sldLayoutId id="2147483663" r:id="rId15"/>
    <p:sldLayoutId id="2147483664" r:id="rId16"/>
    <p:sldLayoutId id="2147483665" r:id="rId17"/>
    <p:sldLayoutId id="2147483667" r:id="rId18"/>
    <p:sldLayoutId id="2147483668" r:id="rId19"/>
    <p:sldLayoutId id="2147483669" r:id="rId20"/>
    <p:sldLayoutId id="2147483670" r:id="rId21"/>
    <p:sldLayoutId id="2147483671" r:id="rId22"/>
    <p:sldLayoutId id="2147483711" r:id="rId23"/>
    <p:sldLayoutId id="2147483713" r:id="rId24"/>
    <p:sldLayoutId id="2147483714" r:id="rId25"/>
    <p:sldLayoutId id="2147483715" r:id="rId26"/>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ptdrv.linkedin.com/8na8bsr" TargetMode="External"/><Relationship Id="rId2" Type="http://schemas.openxmlformats.org/officeDocument/2006/relationships/hyperlink" Target="https://github.com/guruskill/70-535" TargetMode="External"/><Relationship Id="rId1" Type="http://schemas.openxmlformats.org/officeDocument/2006/relationships/slideLayout" Target="../slideLayouts/slideLayout26.xml"/><Relationship Id="rId4" Type="http://schemas.openxmlformats.org/officeDocument/2006/relationships/hyperlink" Target="https://na01.safelinks.protection.outlook.com/?url=https://tinyurl.com/510GA535&amp;data=02|01|dstolts@microsoft.com|7bd63bad1dbf4bb586c708d5b5053129|72f988bf86f141af91ab2d7cd011db47|1|0|636613957129358011&amp;sdata=2qLJzfC5N0DnvFHJv%2BRBq/d206R2GqsSWedayCols%2BU%3D&amp;reserved=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8" Type="http://schemas.openxmlformats.org/officeDocument/2006/relationships/hyperlink" Target="https://docs.microsoft.com/en-us/azure/backup/" TargetMode="External"/><Relationship Id="rId13" Type="http://schemas.openxmlformats.org/officeDocument/2006/relationships/hyperlink" Target="https://docs.microsoft.com/en-us/dotnet/azure/?view=azure-dotnet" TargetMode="External"/><Relationship Id="rId18" Type="http://schemas.openxmlformats.org/officeDocument/2006/relationships/hyperlink" Target="https://docs.microsoft.com/en-us/go/azure/" TargetMode="External"/><Relationship Id="rId26" Type="http://schemas.openxmlformats.org/officeDocument/2006/relationships/hyperlink" Target="https://docs.microsoft.com/en-us/azure/mysql/" TargetMode="External"/><Relationship Id="rId3" Type="http://schemas.openxmlformats.org/officeDocument/2006/relationships/hyperlink" Target="https://docs.microsoft.com/en-us/azure/virtual-machines/windows/" TargetMode="External"/><Relationship Id="rId21" Type="http://schemas.openxmlformats.org/officeDocument/2006/relationships/hyperlink" Target="https://docs.microsoft.com/en-us/azure/containers/" TargetMode="External"/><Relationship Id="rId7" Type="http://schemas.openxmlformats.org/officeDocument/2006/relationships/hyperlink" Target="https://docs.microsoft.com/en-us/azure/cost-management/" TargetMode="External"/><Relationship Id="rId12" Type="http://schemas.openxmlformats.org/officeDocument/2006/relationships/hyperlink" Target="https://docs.microsoft.com/en-us/azure/#get-started" TargetMode="External"/><Relationship Id="rId17" Type="http://schemas.openxmlformats.org/officeDocument/2006/relationships/hyperlink" Target="https://docs.microsoft.com/en-us/javascript/azure/" TargetMode="External"/><Relationship Id="rId25" Type="http://schemas.openxmlformats.org/officeDocument/2006/relationships/hyperlink" Target="https://docs.microsoft.com/en-us/azure/postgresql/" TargetMode="External"/><Relationship Id="rId2" Type="http://schemas.openxmlformats.org/officeDocument/2006/relationships/hyperlink" Target="https://docs.microsoft.com/en-us/azure/virtual-machines/linux/" TargetMode="External"/><Relationship Id="rId16" Type="http://schemas.openxmlformats.org/officeDocument/2006/relationships/hyperlink" Target="https://docs.microsoft.com/en-us/azure/app-service-web/app-service-web-get-started-php" TargetMode="External"/><Relationship Id="rId20" Type="http://schemas.openxmlformats.org/officeDocument/2006/relationships/hyperlink" Target="https://docs.microsoft.com/en-us/azure/azure-functions/" TargetMode="External"/><Relationship Id="rId29" Type="http://schemas.openxmlformats.org/officeDocument/2006/relationships/hyperlink" Target="https://docs.microsoft.com/en-us/azure/machine-learning/" TargetMode="External"/><Relationship Id="rId1" Type="http://schemas.openxmlformats.org/officeDocument/2006/relationships/slideLayout" Target="../slideLayouts/slideLayout10.xml"/><Relationship Id="rId6" Type="http://schemas.openxmlformats.org/officeDocument/2006/relationships/hyperlink" Target="https://docs.microsoft.com/en-us/azure/application-insights/" TargetMode="External"/><Relationship Id="rId11" Type="http://schemas.openxmlformats.org/officeDocument/2006/relationships/hyperlink" Target="https://docs.microsoft.com/en-us/azure/azure-policy/" TargetMode="External"/><Relationship Id="rId24" Type="http://schemas.openxmlformats.org/officeDocument/2006/relationships/hyperlink" Target="https://docs.microsoft.com/en-us/azure/sql-data-warehouse/" TargetMode="External"/><Relationship Id="rId5" Type="http://schemas.openxmlformats.org/officeDocument/2006/relationships/hyperlink" Target="https://docs.microsoft.com/en-us/azure/monitoring-and-diagnostics/" TargetMode="External"/><Relationship Id="rId15" Type="http://schemas.openxmlformats.org/officeDocument/2006/relationships/hyperlink" Target="https://docs.microsoft.com/en-us/java/azure/" TargetMode="External"/><Relationship Id="rId23" Type="http://schemas.openxmlformats.org/officeDocument/2006/relationships/hyperlink" Target="https://docs.microsoft.com/en-us/azure/sql-database/" TargetMode="External"/><Relationship Id="rId28" Type="http://schemas.openxmlformats.org/officeDocument/2006/relationships/hyperlink" Target="https://docs.microsoft.com/en-us/azure/storage/" TargetMode="External"/><Relationship Id="rId10" Type="http://schemas.openxmlformats.org/officeDocument/2006/relationships/hyperlink" Target="https://docs.microsoft.com/en-us/azure/migrate/" TargetMode="External"/><Relationship Id="rId19" Type="http://schemas.openxmlformats.org/officeDocument/2006/relationships/hyperlink" Target="https://docs.microsoft.com/en-us/azure/app-service-web/" TargetMode="External"/><Relationship Id="rId4" Type="http://schemas.openxmlformats.org/officeDocument/2006/relationships/hyperlink" Target="https://docs.microsoft.com/en-us/azure/security-center/" TargetMode="External"/><Relationship Id="rId9" Type="http://schemas.openxmlformats.org/officeDocument/2006/relationships/hyperlink" Target="https://docs.microsoft.com/en-us/azure/site-recovery/" TargetMode="External"/><Relationship Id="rId14" Type="http://schemas.openxmlformats.org/officeDocument/2006/relationships/hyperlink" Target="https://docs.microsoft.com/en-us/python/azure/" TargetMode="External"/><Relationship Id="rId22" Type="http://schemas.openxmlformats.org/officeDocument/2006/relationships/hyperlink" Target="https://docs.microsoft.com/en-us/azure/service-fabric/" TargetMode="External"/><Relationship Id="rId27" Type="http://schemas.openxmlformats.org/officeDocument/2006/relationships/hyperlink" Target="https://docs.microsoft.com/en-us/azure/cosmos-db/" TargetMode="External"/><Relationship Id="rId30" Type="http://schemas.openxmlformats.org/officeDocument/2006/relationships/hyperlink" Target="https://docs.microsoft.com/en-us/azure/cognitive-service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show="0">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sz="2800" dirty="0"/>
              <a:t>Exam 70-533 Implementing Microsoft Azure Infrastructure Solutions</a:t>
            </a:r>
            <a:br>
              <a:rPr lang="en-US" sz="2800" dirty="0"/>
            </a:br>
            <a:r>
              <a:rPr lang="en-US" sz="2800" dirty="0"/>
              <a:t>Exam 70-535 Architecting Azure Solutions</a:t>
            </a:r>
          </a:p>
        </p:txBody>
      </p:sp>
      <p:sp>
        <p:nvSpPr>
          <p:cNvPr id="18" name="Text Placeholder 17">
            <a:extLst>
              <a:ext uri="{FF2B5EF4-FFF2-40B4-BE49-F238E27FC236}">
                <a16:creationId xmlns:a16="http://schemas.microsoft.com/office/drawing/2014/main" id="{11C93E1D-2E2F-4845-990B-E2CC8438D003}"/>
              </a:ext>
            </a:extLst>
          </p:cNvPr>
          <p:cNvSpPr>
            <a:spLocks noGrp="1"/>
          </p:cNvSpPr>
          <p:nvPr>
            <p:ph type="subTitle" sz="quarter" idx="1"/>
          </p:nvPr>
        </p:nvSpPr>
        <p:spPr/>
        <p:txBody>
          <a:bodyPr/>
          <a:lstStyle/>
          <a:p>
            <a:r>
              <a:rPr lang="en-US" dirty="0"/>
              <a:t>https://www.microsoft.com/en-ie/learning/exam-70-533.aspx</a:t>
            </a:r>
          </a:p>
          <a:p>
            <a:r>
              <a:rPr lang="en-US" dirty="0"/>
              <a:t>https://www.microsoft.com/en-ie/learning/exam-70-535.aspx</a:t>
            </a:r>
          </a:p>
        </p:txBody>
      </p:sp>
      <p:sp>
        <p:nvSpPr>
          <p:cNvPr id="3" name="Subtitle 2"/>
          <p:cNvSpPr>
            <a:spLocks noGrp="1"/>
          </p:cNvSpPr>
          <p:nvPr>
            <p:ph type="body" sz="quarter" idx="10"/>
          </p:nvPr>
        </p:nvSpPr>
        <p:spPr>
          <a:solidFill>
            <a:schemeClr val="accent1"/>
          </a:solidFill>
        </p:spPr>
        <p:txBody>
          <a:bodyPr/>
          <a:lstStyle/>
          <a:p>
            <a:pPr marL="0" indent="0">
              <a:buClr>
                <a:schemeClr val="bg1"/>
              </a:buClr>
              <a:buNone/>
            </a:pPr>
            <a:r>
              <a:rPr lang="en-US" sz="1400" dirty="0">
                <a:solidFill>
                  <a:schemeClr val="tx1"/>
                </a:solidFill>
              </a:rPr>
              <a:t>Speaker Information:</a:t>
            </a:r>
          </a:p>
          <a:p>
            <a:pPr marL="0" indent="0">
              <a:buClr>
                <a:schemeClr val="bg1"/>
              </a:buClr>
              <a:buNone/>
            </a:pPr>
            <a:endParaRPr lang="en-US" sz="1400" dirty="0">
              <a:solidFill>
                <a:schemeClr val="tx1"/>
              </a:solidFill>
            </a:endParaRPr>
          </a:p>
        </p:txBody>
      </p:sp>
      <p:sp>
        <p:nvSpPr>
          <p:cNvPr id="5" name="Text Placeholder 4">
            <a:extLst>
              <a:ext uri="{FF2B5EF4-FFF2-40B4-BE49-F238E27FC236}">
                <a16:creationId xmlns:a16="http://schemas.microsoft.com/office/drawing/2014/main" id="{5C4EA67F-4431-4F8C-A1C6-55B911C1C167}"/>
              </a:ext>
            </a:extLst>
          </p:cNvPr>
          <p:cNvSpPr>
            <a:spLocks noGrp="1"/>
          </p:cNvSpPr>
          <p:nvPr>
            <p:ph type="body" sz="quarter" idx="11"/>
          </p:nvPr>
        </p:nvSpPr>
        <p:spPr/>
        <p:txBody>
          <a:bodyPr/>
          <a:lstStyle/>
          <a:p>
            <a:endParaRPr lang="en-US" dirty="0"/>
          </a:p>
        </p:txBody>
      </p:sp>
      <p:sp>
        <p:nvSpPr>
          <p:cNvPr id="6" name="Text Placeholder 5">
            <a:extLst>
              <a:ext uri="{FF2B5EF4-FFF2-40B4-BE49-F238E27FC236}">
                <a16:creationId xmlns:a16="http://schemas.microsoft.com/office/drawing/2014/main" id="{18105EAB-1EC4-4B95-AF03-A18F05DD1144}"/>
              </a:ext>
            </a:extLst>
          </p:cNvPr>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2856017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E9D1C08-ABF2-4178-9600-F70D7803A73A}"/>
              </a:ext>
            </a:extLst>
          </p:cNvPr>
          <p:cNvSpPr>
            <a:spLocks noGrp="1"/>
          </p:cNvSpPr>
          <p:nvPr>
            <p:ph type="title"/>
          </p:nvPr>
        </p:nvSpPr>
        <p:spPr/>
        <p:txBody>
          <a:bodyPr/>
          <a:lstStyle/>
          <a:p>
            <a:r>
              <a:rPr lang="en-US" dirty="0"/>
              <a:t>Agenda and Logistics</a:t>
            </a:r>
            <a:br>
              <a:rPr lang="en-US" dirty="0"/>
            </a:br>
            <a:r>
              <a:rPr lang="en-US" dirty="0"/>
              <a:t>70-535 Architecting Azure Solutions</a:t>
            </a:r>
          </a:p>
        </p:txBody>
      </p:sp>
      <p:sp>
        <p:nvSpPr>
          <p:cNvPr id="7" name="Text Placeholder 6">
            <a:extLst>
              <a:ext uri="{FF2B5EF4-FFF2-40B4-BE49-F238E27FC236}">
                <a16:creationId xmlns:a16="http://schemas.microsoft.com/office/drawing/2014/main" id="{0759DD94-2A1B-4404-ACE7-1951FAB3EFAD}"/>
              </a:ext>
            </a:extLst>
          </p:cNvPr>
          <p:cNvSpPr>
            <a:spLocks noGrp="1"/>
          </p:cNvSpPr>
          <p:nvPr>
            <p:ph sz="half" idx="1"/>
          </p:nvPr>
        </p:nvSpPr>
        <p:spPr>
          <a:xfrm>
            <a:off x="348251" y="1902110"/>
            <a:ext cx="5181600" cy="459853"/>
          </a:xfrm>
        </p:spPr>
        <p:txBody>
          <a:bodyPr/>
          <a:lstStyle/>
          <a:p>
            <a:pPr marL="0" indent="0">
              <a:buNone/>
            </a:pPr>
            <a:r>
              <a:rPr lang="en-US" altLang="en-US"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rPr>
              <a:t>Day 1:  Monday, May 14, 2018</a:t>
            </a:r>
            <a:endParaRPr lang="en-US" dirty="0"/>
          </a:p>
        </p:txBody>
      </p:sp>
      <p:sp>
        <p:nvSpPr>
          <p:cNvPr id="2" name="Content Placeholder 1">
            <a:extLst>
              <a:ext uri="{FF2B5EF4-FFF2-40B4-BE49-F238E27FC236}">
                <a16:creationId xmlns:a16="http://schemas.microsoft.com/office/drawing/2014/main" id="{9BA3A437-D097-4F9D-AB53-99AE664BFD7A}"/>
              </a:ext>
            </a:extLst>
          </p:cNvPr>
          <p:cNvSpPr>
            <a:spLocks noGrp="1"/>
          </p:cNvSpPr>
          <p:nvPr>
            <p:ph sz="half" idx="2"/>
          </p:nvPr>
        </p:nvSpPr>
        <p:spPr>
          <a:xfrm>
            <a:off x="5923192" y="1902110"/>
            <a:ext cx="5181600" cy="405511"/>
          </a:xfrm>
        </p:spPr>
        <p:txBody>
          <a:bodyPr/>
          <a:lstStyle/>
          <a:p>
            <a:pPr marL="0" indent="0">
              <a:buNone/>
            </a:pPr>
            <a:r>
              <a:rPr lang="en-US" altLang="en-US"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rPr>
              <a:t>Day 2:  Tuesday, May 15, 2018</a:t>
            </a:r>
            <a:endParaRPr lang="en-US" dirty="0"/>
          </a:p>
        </p:txBody>
      </p:sp>
      <p:graphicFrame>
        <p:nvGraphicFramePr>
          <p:cNvPr id="8" name="Table 7">
            <a:extLst>
              <a:ext uri="{FF2B5EF4-FFF2-40B4-BE49-F238E27FC236}">
                <a16:creationId xmlns:a16="http://schemas.microsoft.com/office/drawing/2014/main" id="{01518F6D-9E26-48C6-8EF4-A9D1CC82A56B}"/>
              </a:ext>
            </a:extLst>
          </p:cNvPr>
          <p:cNvGraphicFramePr>
            <a:graphicFrameLocks noGrp="1"/>
          </p:cNvGraphicFramePr>
          <p:nvPr>
            <p:extLst>
              <p:ext uri="{D42A27DB-BD31-4B8C-83A1-F6EECF244321}">
                <p14:modId xmlns:p14="http://schemas.microsoft.com/office/powerpoint/2010/main" val="1605579118"/>
              </p:ext>
            </p:extLst>
          </p:nvPr>
        </p:nvGraphicFramePr>
        <p:xfrm>
          <a:off x="348251" y="2328161"/>
          <a:ext cx="5501390" cy="3832788"/>
        </p:xfrm>
        <a:graphic>
          <a:graphicData uri="http://schemas.openxmlformats.org/drawingml/2006/table">
            <a:tbl>
              <a:tblPr firstRow="1" firstCol="1" bandRow="1">
                <a:tableStyleId>{93296810-A885-4BE3-A3E7-6D5BEEA58F35}</a:tableStyleId>
              </a:tblPr>
              <a:tblGrid>
                <a:gridCol w="970595">
                  <a:extLst>
                    <a:ext uri="{9D8B030D-6E8A-4147-A177-3AD203B41FA5}">
                      <a16:colId xmlns:a16="http://schemas.microsoft.com/office/drawing/2014/main" val="4175684789"/>
                    </a:ext>
                  </a:extLst>
                </a:gridCol>
                <a:gridCol w="3094658">
                  <a:extLst>
                    <a:ext uri="{9D8B030D-6E8A-4147-A177-3AD203B41FA5}">
                      <a16:colId xmlns:a16="http://schemas.microsoft.com/office/drawing/2014/main" val="1461180872"/>
                    </a:ext>
                  </a:extLst>
                </a:gridCol>
                <a:gridCol w="1436137">
                  <a:extLst>
                    <a:ext uri="{9D8B030D-6E8A-4147-A177-3AD203B41FA5}">
                      <a16:colId xmlns:a16="http://schemas.microsoft.com/office/drawing/2014/main" val="46893290"/>
                    </a:ext>
                  </a:extLst>
                </a:gridCol>
              </a:tblGrid>
              <a:tr h="340060">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400" dirty="0">
                          <a:solidFill>
                            <a:schemeClr val="tx1"/>
                          </a:solidFill>
                          <a:effectLst/>
                        </a:rPr>
                        <a:t>Time</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18415" marB="18415" anchor="ctr">
                    <a:solidFill>
                      <a:srgbClr val="FFC000"/>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400" dirty="0">
                          <a:solidFill>
                            <a:schemeClr val="tx1"/>
                          </a:solidFill>
                          <a:effectLst/>
                        </a:rPr>
                        <a:t>Topic</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18415" marB="18415" anchor="ctr">
                    <a:solidFill>
                      <a:srgbClr val="FFC000"/>
                    </a:solidFill>
                  </a:tcPr>
                </a:tc>
                <a:tc>
                  <a:txBody>
                    <a:bodyPr/>
                    <a:lstStyle/>
                    <a:p>
                      <a:pPr marL="0" marR="0" algn="ctr">
                        <a:lnSpc>
                          <a:spcPct val="107000"/>
                        </a:lnSpc>
                        <a:spcBef>
                          <a:spcPts val="0"/>
                        </a:spcBef>
                        <a:spcAft>
                          <a:spcPts val="0"/>
                        </a:spcAft>
                      </a:pPr>
                      <a:r>
                        <a:rPr lang="en-US" sz="1400" b="0" dirty="0">
                          <a:solidFill>
                            <a:schemeClr val="tx1"/>
                          </a:solidFill>
                          <a:effectLst/>
                        </a:rPr>
                        <a:t>Speaker</a:t>
                      </a:r>
                      <a:endParaRPr lang="en-US" sz="14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18415" marB="18415" anchor="ctr">
                    <a:solidFill>
                      <a:srgbClr val="FFC000"/>
                    </a:solidFill>
                  </a:tcPr>
                </a:tc>
                <a:extLst>
                  <a:ext uri="{0D108BD9-81ED-4DB2-BD59-A6C34878D82A}">
                    <a16:rowId xmlns:a16="http://schemas.microsoft.com/office/drawing/2014/main" val="4179354093"/>
                  </a:ext>
                </a:extLst>
              </a:tr>
              <a:tr h="277558">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100" dirty="0">
                          <a:solidFill>
                            <a:schemeClr val="tx1"/>
                          </a:solidFill>
                          <a:effectLst/>
                        </a:rPr>
                        <a:t>8:30 – 9:00</a:t>
                      </a:r>
                      <a:endPar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18415" marB="18415">
                    <a:solidFill>
                      <a:srgbClr val="FFC000"/>
                    </a:solidFill>
                  </a:tcPr>
                </a:tc>
                <a:tc gridSpan="2">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ctr">
                        <a:lnSpc>
                          <a:spcPct val="107000"/>
                        </a:lnSpc>
                        <a:spcBef>
                          <a:spcPts val="0"/>
                        </a:spcBef>
                        <a:spcAft>
                          <a:spcPts val="0"/>
                        </a:spcAft>
                      </a:pPr>
                      <a:r>
                        <a:rPr lang="en-US" sz="1200" dirty="0">
                          <a:effectLst/>
                        </a:rPr>
                        <a:t>Breakfast, registration, setup</a:t>
                      </a:r>
                      <a:endParaRPr lang="en-US" sz="1050" dirty="0">
                        <a:effectLst/>
                        <a:latin typeface="+mn-lt"/>
                        <a:ea typeface="Calibri" panose="020F0502020204030204" pitchFamily="34" charset="0"/>
                        <a:cs typeface="Times New Roman" panose="02020603050405020304" pitchFamily="18" charset="0"/>
                      </a:endParaRPr>
                    </a:p>
                  </a:txBody>
                  <a:tcPr marL="73025" marR="73025" marT="18415" marB="18415">
                    <a:solidFill>
                      <a:srgbClr val="FFC000"/>
                    </a:solidFill>
                  </a:tcPr>
                </a:tc>
                <a:tc hMerge="1">
                  <a:txBody>
                    <a:bodyPr/>
                    <a:lstStyle/>
                    <a:p>
                      <a:endParaRPr lang="en-US"/>
                    </a:p>
                  </a:txBody>
                  <a:tcPr/>
                </a:tc>
                <a:extLst>
                  <a:ext uri="{0D108BD9-81ED-4DB2-BD59-A6C34878D82A}">
                    <a16:rowId xmlns:a16="http://schemas.microsoft.com/office/drawing/2014/main" val="2469522299"/>
                  </a:ext>
                </a:extLst>
              </a:tr>
              <a:tr h="266853">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100" kern="1200" dirty="0">
                          <a:solidFill>
                            <a:schemeClr val="tx1"/>
                          </a:solidFill>
                          <a:effectLst/>
                        </a:rPr>
                        <a:t>8:45 – 9:00</a:t>
                      </a:r>
                      <a:endParaRPr lang="en-US" sz="1100" b="1" kern="1200" dirty="0">
                        <a:solidFill>
                          <a:schemeClr val="tx1"/>
                        </a:solidFill>
                        <a:effectLst/>
                        <a:latin typeface="Calibri" panose="020F0502020204030204"/>
                        <a:ea typeface="+mn-ea"/>
                        <a:cs typeface="+mn-cs"/>
                      </a:endParaRPr>
                    </a:p>
                  </a:txBody>
                  <a:tcPr marL="73025" marR="73025" marT="18415" marB="18415">
                    <a:solidFill>
                      <a:srgbClr val="FFC000"/>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effectLst/>
                        </a:rPr>
                        <a:t>Welcome</a:t>
                      </a:r>
                      <a:endParaRPr lang="en-US" sz="1200" kern="1200" dirty="0">
                        <a:solidFill>
                          <a:schemeClr val="dk1"/>
                        </a:solidFill>
                        <a:effectLst/>
                        <a:latin typeface="+mn-lt"/>
                        <a:ea typeface="+mn-ea"/>
                        <a:cs typeface="+mn-cs"/>
                      </a:endParaRPr>
                    </a:p>
                  </a:txBody>
                  <a:tcPr marL="73025" marR="73025" marT="18415" marB="18415"/>
                </a:tc>
                <a:tc>
                  <a:txBody>
                    <a:bodyPr/>
                    <a:lstStyle/>
                    <a:p>
                      <a:pPr marL="0" marR="0">
                        <a:lnSpc>
                          <a:spcPct val="107000"/>
                        </a:lnSpc>
                        <a:spcBef>
                          <a:spcPts val="0"/>
                        </a:spcBef>
                        <a:spcAft>
                          <a:spcPts val="0"/>
                        </a:spcAft>
                      </a:pPr>
                      <a:r>
                        <a:rPr lang="en-US" sz="1200" kern="1200" dirty="0">
                          <a:effectLst/>
                        </a:rPr>
                        <a:t>Ryan Sockalosky</a:t>
                      </a:r>
                      <a:endParaRPr lang="en-US" sz="1200" kern="1200" dirty="0">
                        <a:solidFill>
                          <a:schemeClr val="dk1"/>
                        </a:solidFill>
                        <a:effectLst/>
                        <a:latin typeface="+mn-lt"/>
                        <a:ea typeface="+mn-ea"/>
                        <a:cs typeface="+mn-cs"/>
                      </a:endParaRPr>
                    </a:p>
                  </a:txBody>
                  <a:tcPr marL="73025" marR="73025" marT="18415" marB="18415"/>
                </a:tc>
                <a:extLst>
                  <a:ext uri="{0D108BD9-81ED-4DB2-BD59-A6C34878D82A}">
                    <a16:rowId xmlns:a16="http://schemas.microsoft.com/office/drawing/2014/main" val="2959229963"/>
                  </a:ext>
                </a:extLst>
              </a:tr>
              <a:tr h="266853">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100" kern="1200" dirty="0">
                          <a:solidFill>
                            <a:schemeClr val="tx1"/>
                          </a:solidFill>
                          <a:effectLst/>
                          <a:latin typeface="Calibri" panose="020F0502020204030204" pitchFamily="34" charset="0"/>
                          <a:cs typeface="Calibri" panose="020F0502020204030204" pitchFamily="34" charset="0"/>
                        </a:rPr>
                        <a:t>8:45</a:t>
                      </a:r>
                      <a:r>
                        <a:rPr lang="en-US" sz="1100" dirty="0">
                          <a:solidFill>
                            <a:schemeClr val="tx1"/>
                          </a:solidFill>
                          <a:effectLst/>
                          <a:latin typeface="Calibri" panose="020F0502020204030204" pitchFamily="34" charset="0"/>
                          <a:cs typeface="Calibri" panose="020F0502020204030204" pitchFamily="34" charset="0"/>
                        </a:rPr>
                        <a:t> </a:t>
                      </a:r>
                      <a:r>
                        <a:rPr lang="en-US" sz="1100" kern="1200" dirty="0">
                          <a:solidFill>
                            <a:schemeClr val="tx1"/>
                          </a:solidFill>
                          <a:effectLst/>
                          <a:latin typeface="Calibri" panose="020F0502020204030204" pitchFamily="34" charset="0"/>
                          <a:cs typeface="Calibri" panose="020F0502020204030204" pitchFamily="34" charset="0"/>
                        </a:rPr>
                        <a:t>– 9:00</a:t>
                      </a:r>
                      <a:endParaRPr lang="en-US" sz="1100" b="1" kern="1200" dirty="0">
                        <a:solidFill>
                          <a:schemeClr val="tx1"/>
                        </a:solidFill>
                        <a:effectLst/>
                        <a:latin typeface="Calibri" panose="020F0502020204030204" pitchFamily="34" charset="0"/>
                        <a:ea typeface="+mn-ea"/>
                        <a:cs typeface="Calibri" panose="020F0502020204030204" pitchFamily="34" charset="0"/>
                      </a:endParaRPr>
                    </a:p>
                  </a:txBody>
                  <a:tcPr marL="73025" marR="73025" marT="18415" marB="18415">
                    <a:solidFill>
                      <a:srgbClr val="FFC000"/>
                    </a:solidFill>
                  </a:tcPr>
                </a:tc>
                <a:tc>
                  <a:txBody>
                    <a:bodyPr/>
                    <a:lstStyle/>
                    <a:p>
                      <a:pPr marL="0" marR="0">
                        <a:lnSpc>
                          <a:spcPct val="107000"/>
                        </a:lnSpc>
                        <a:spcBef>
                          <a:spcPts val="0"/>
                        </a:spcBef>
                        <a:spcAft>
                          <a:spcPts val="0"/>
                        </a:spcAft>
                      </a:pPr>
                      <a:r>
                        <a:rPr lang="en-US" sz="1200" kern="1200" dirty="0">
                          <a:solidFill>
                            <a:schemeClr val="dk1"/>
                          </a:solidFill>
                          <a:effectLst/>
                          <a:latin typeface="Calibri" panose="020F0502020204030204"/>
                          <a:ea typeface="+mn-ea"/>
                          <a:cs typeface="+mn-cs"/>
                        </a:rPr>
                        <a:t>Agenda Overview</a:t>
                      </a:r>
                    </a:p>
                  </a:txBody>
                  <a:tcPr marL="73025" marR="73025" marT="18415" marB="18415"/>
                </a:tc>
                <a:tc>
                  <a:txBody>
                    <a:bodyPr/>
                    <a:lstStyle/>
                    <a:p>
                      <a:pPr marL="0" marR="0">
                        <a:lnSpc>
                          <a:spcPct val="107000"/>
                        </a:lnSpc>
                        <a:spcBef>
                          <a:spcPts val="0"/>
                        </a:spcBef>
                        <a:spcAft>
                          <a:spcPts val="0"/>
                        </a:spcAft>
                      </a:pPr>
                      <a:r>
                        <a:rPr lang="en-US" sz="1200" kern="1200" dirty="0">
                          <a:effectLst/>
                        </a:rPr>
                        <a:t>Dan Stolts</a:t>
                      </a:r>
                      <a:endParaRPr lang="en-US" sz="1200" kern="1200" dirty="0">
                        <a:solidFill>
                          <a:schemeClr val="dk1"/>
                        </a:solidFill>
                        <a:effectLst/>
                        <a:latin typeface="+mn-lt"/>
                        <a:ea typeface="+mn-ea"/>
                        <a:cs typeface="+mn-cs"/>
                      </a:endParaRPr>
                    </a:p>
                  </a:txBody>
                  <a:tcPr marL="73025" marR="73025" marT="18415" marB="18415"/>
                </a:tc>
                <a:extLst>
                  <a:ext uri="{0D108BD9-81ED-4DB2-BD59-A6C34878D82A}">
                    <a16:rowId xmlns:a16="http://schemas.microsoft.com/office/drawing/2014/main" val="3239047839"/>
                  </a:ext>
                </a:extLst>
              </a:tr>
              <a:tr h="266853">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100" dirty="0">
                          <a:solidFill>
                            <a:schemeClr val="tx1"/>
                          </a:solidFill>
                          <a:effectLst/>
                        </a:rPr>
                        <a:t>9:15 – 10:15</a:t>
                      </a:r>
                      <a:endPar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18415" marB="18415">
                    <a:solidFill>
                      <a:srgbClr val="FFC000"/>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effectLst/>
                        </a:rPr>
                        <a:t>Becoming a Cloud Architect &amp; DevOps</a:t>
                      </a:r>
                      <a:endParaRPr lang="en-US" sz="1200" kern="1200" dirty="0">
                        <a:solidFill>
                          <a:schemeClr val="dk1"/>
                        </a:solidFill>
                        <a:effectLst/>
                        <a:latin typeface="+mn-lt"/>
                        <a:ea typeface="+mn-ea"/>
                        <a:cs typeface="+mn-cs"/>
                      </a:endParaRPr>
                    </a:p>
                  </a:txBody>
                  <a:tcPr marL="73025" marR="73025" marT="18415" marB="18415"/>
                </a:tc>
                <a:tc>
                  <a:txBody>
                    <a:bodyPr/>
                    <a:lstStyle/>
                    <a:p>
                      <a:pPr marL="0" marR="0">
                        <a:lnSpc>
                          <a:spcPct val="107000"/>
                        </a:lnSpc>
                        <a:spcBef>
                          <a:spcPts val="0"/>
                        </a:spcBef>
                        <a:spcAft>
                          <a:spcPts val="0"/>
                        </a:spcAft>
                      </a:pPr>
                      <a:r>
                        <a:rPr lang="en-US" sz="1200" kern="1200" dirty="0">
                          <a:effectLst/>
                        </a:rPr>
                        <a:t>Dan</a:t>
                      </a:r>
                      <a:endParaRPr lang="en-US" sz="1200" kern="1200" dirty="0">
                        <a:solidFill>
                          <a:schemeClr val="dk1"/>
                        </a:solidFill>
                        <a:effectLst/>
                        <a:latin typeface="+mn-lt"/>
                        <a:ea typeface="+mn-ea"/>
                        <a:cs typeface="+mn-cs"/>
                      </a:endParaRPr>
                    </a:p>
                  </a:txBody>
                  <a:tcPr marL="73025" marR="73025" marT="18415" marB="18415"/>
                </a:tc>
                <a:extLst>
                  <a:ext uri="{0D108BD9-81ED-4DB2-BD59-A6C34878D82A}">
                    <a16:rowId xmlns:a16="http://schemas.microsoft.com/office/drawing/2014/main" val="1271444396"/>
                  </a:ext>
                </a:extLst>
              </a:tr>
              <a:tr h="266853">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100" dirty="0">
                          <a:solidFill>
                            <a:schemeClr val="tx1"/>
                          </a:solidFill>
                          <a:effectLst/>
                        </a:rPr>
                        <a:t>10:15 – 10:30</a:t>
                      </a:r>
                      <a:endPar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18415" marB="18415">
                    <a:solidFill>
                      <a:srgbClr val="FFC000"/>
                    </a:solidFill>
                  </a:tcPr>
                </a:tc>
                <a:tc gridSpan="2">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ctr" defTabSz="914400" rtl="0" eaLnBrk="1" latinLnBrk="0" hangingPunct="1">
                        <a:lnSpc>
                          <a:spcPct val="107000"/>
                        </a:lnSpc>
                        <a:spcBef>
                          <a:spcPts val="0"/>
                        </a:spcBef>
                        <a:spcAft>
                          <a:spcPts val="0"/>
                        </a:spcAft>
                      </a:pPr>
                      <a:r>
                        <a:rPr lang="en-US" sz="1200" kern="1200" dirty="0">
                          <a:effectLst/>
                        </a:rPr>
                        <a:t>Break &amp; Networking with Microsoft</a:t>
                      </a:r>
                      <a:endParaRPr lang="en-US" sz="1200" kern="1200" dirty="0">
                        <a:solidFill>
                          <a:schemeClr val="dk1"/>
                        </a:solidFill>
                        <a:effectLst/>
                        <a:latin typeface="+mn-lt"/>
                        <a:ea typeface="+mn-ea"/>
                        <a:cs typeface="+mn-cs"/>
                      </a:endParaRPr>
                    </a:p>
                  </a:txBody>
                  <a:tcPr marL="73025" marR="73025" marT="18415" marB="18415">
                    <a:solidFill>
                      <a:srgbClr val="FFC000"/>
                    </a:solidFill>
                  </a:tcPr>
                </a:tc>
                <a:tc hMerge="1">
                  <a:txBody>
                    <a:bodyPr/>
                    <a:lstStyle/>
                    <a:p>
                      <a:endParaRPr lang="en-US"/>
                    </a:p>
                  </a:txBody>
                  <a:tcPr/>
                </a:tc>
                <a:extLst>
                  <a:ext uri="{0D108BD9-81ED-4DB2-BD59-A6C34878D82A}">
                    <a16:rowId xmlns:a16="http://schemas.microsoft.com/office/drawing/2014/main" val="180956455"/>
                  </a:ext>
                </a:extLst>
              </a:tr>
              <a:tr h="277558">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100" dirty="0">
                          <a:solidFill>
                            <a:schemeClr val="tx1"/>
                          </a:solidFill>
                          <a:effectLst/>
                        </a:rPr>
                        <a:t>10:30 – 11:30</a:t>
                      </a:r>
                      <a:endPar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18415" marB="18415">
                    <a:solidFill>
                      <a:srgbClr val="FFC000"/>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200" kern="1200" dirty="0">
                          <a:effectLst/>
                        </a:rPr>
                        <a:t>Design Data Implementation</a:t>
                      </a:r>
                      <a:endParaRPr lang="en-US" sz="1200" kern="1200" dirty="0">
                        <a:solidFill>
                          <a:schemeClr val="dk1"/>
                        </a:solidFill>
                        <a:effectLst/>
                        <a:latin typeface="+mn-lt"/>
                        <a:ea typeface="+mn-ea"/>
                        <a:cs typeface="+mn-cs"/>
                      </a:endParaRPr>
                    </a:p>
                  </a:txBody>
                  <a:tcPr marL="73025" marR="73025" marT="18415" marB="18415"/>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200" kern="1200" dirty="0">
                          <a:effectLst/>
                        </a:rPr>
                        <a:t>Patrick</a:t>
                      </a:r>
                      <a:endParaRPr lang="en-US" sz="1200" kern="1200" dirty="0">
                        <a:solidFill>
                          <a:schemeClr val="dk1"/>
                        </a:solidFill>
                        <a:effectLst/>
                        <a:latin typeface="+mn-lt"/>
                        <a:ea typeface="+mn-ea"/>
                        <a:cs typeface="+mn-cs"/>
                      </a:endParaRPr>
                    </a:p>
                  </a:txBody>
                  <a:tcPr marL="73025" marR="73025" marT="18415" marB="18415"/>
                </a:tc>
                <a:extLst>
                  <a:ext uri="{0D108BD9-81ED-4DB2-BD59-A6C34878D82A}">
                    <a16:rowId xmlns:a16="http://schemas.microsoft.com/office/drawing/2014/main" val="1967849935"/>
                  </a:ext>
                </a:extLst>
              </a:tr>
              <a:tr h="277558">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100" dirty="0">
                          <a:solidFill>
                            <a:schemeClr val="tx1"/>
                          </a:solidFill>
                          <a:effectLst/>
                        </a:rPr>
                        <a:t>11:30 – 12:30</a:t>
                      </a:r>
                      <a:endPar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18415" marB="18415">
                    <a:solidFill>
                      <a:srgbClr val="FFC000"/>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200" kern="1200" dirty="0">
                          <a:effectLst/>
                        </a:rPr>
                        <a:t>Design Network Implementation</a:t>
                      </a:r>
                      <a:endParaRPr lang="en-US" sz="1200" kern="1200" dirty="0">
                        <a:solidFill>
                          <a:schemeClr val="dk1"/>
                        </a:solidFill>
                        <a:effectLst/>
                        <a:latin typeface="+mn-lt"/>
                        <a:ea typeface="+mn-ea"/>
                        <a:cs typeface="+mn-cs"/>
                      </a:endParaRPr>
                    </a:p>
                  </a:txBody>
                  <a:tcPr marL="73025" marR="73025" marT="18415" marB="18415"/>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200" kern="1200" dirty="0">
                          <a:solidFill>
                            <a:schemeClr val="dk1"/>
                          </a:solidFill>
                          <a:effectLst/>
                          <a:latin typeface="+mn-lt"/>
                          <a:ea typeface="+mn-ea"/>
                          <a:cs typeface="+mn-cs"/>
                        </a:rPr>
                        <a:t>Coach</a:t>
                      </a:r>
                    </a:p>
                  </a:txBody>
                  <a:tcPr marL="73025" marR="73025" marT="18415" marB="18415"/>
                </a:tc>
                <a:extLst>
                  <a:ext uri="{0D108BD9-81ED-4DB2-BD59-A6C34878D82A}">
                    <a16:rowId xmlns:a16="http://schemas.microsoft.com/office/drawing/2014/main" val="2253729830"/>
                  </a:ext>
                </a:extLst>
              </a:tr>
              <a:tr h="271917">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100" dirty="0">
                          <a:solidFill>
                            <a:schemeClr val="tx1"/>
                          </a:solidFill>
                          <a:effectLst/>
                        </a:rPr>
                        <a:t>12:30 – 1:30</a:t>
                      </a:r>
                      <a:endPar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18415" marB="18415">
                    <a:solidFill>
                      <a:srgbClr val="FFC000"/>
                    </a:solidFill>
                  </a:tcPr>
                </a:tc>
                <a:tc gridSpan="2">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ctr" defTabSz="914400" rtl="0" eaLnBrk="1" latinLnBrk="0" hangingPunct="1">
                        <a:lnSpc>
                          <a:spcPct val="107000"/>
                        </a:lnSpc>
                        <a:spcBef>
                          <a:spcPts val="0"/>
                        </a:spcBef>
                        <a:spcAft>
                          <a:spcPts val="0"/>
                        </a:spcAft>
                      </a:pPr>
                      <a:r>
                        <a:rPr lang="en-US" sz="1200" kern="1200" dirty="0">
                          <a:effectLst/>
                        </a:rPr>
                        <a:t>Lunch &amp; Networking &amp; Labs</a:t>
                      </a:r>
                      <a:endParaRPr lang="en-US" sz="1200" kern="1200" dirty="0">
                        <a:solidFill>
                          <a:schemeClr val="dk1"/>
                        </a:solidFill>
                        <a:effectLst/>
                        <a:latin typeface="+mn-lt"/>
                        <a:ea typeface="+mn-ea"/>
                        <a:cs typeface="+mn-cs"/>
                      </a:endParaRPr>
                    </a:p>
                  </a:txBody>
                  <a:tcPr marL="73025" marR="73025" marT="18415" marB="18415">
                    <a:solidFill>
                      <a:srgbClr val="FFC000"/>
                    </a:solidFill>
                  </a:tcPr>
                </a:tc>
                <a:tc hMerge="1">
                  <a:txBody>
                    <a:bodyPr/>
                    <a:lstStyle/>
                    <a:p>
                      <a:endParaRPr lang="en-US"/>
                    </a:p>
                  </a:txBody>
                  <a:tcPr/>
                </a:tc>
                <a:extLst>
                  <a:ext uri="{0D108BD9-81ED-4DB2-BD59-A6C34878D82A}">
                    <a16:rowId xmlns:a16="http://schemas.microsoft.com/office/drawing/2014/main" val="2940681861"/>
                  </a:ext>
                </a:extLst>
              </a:tr>
              <a:tr h="266853">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100" dirty="0">
                          <a:solidFill>
                            <a:schemeClr val="tx1"/>
                          </a:solidFill>
                          <a:effectLst/>
                        </a:rPr>
                        <a:t>1:30 – 2:45</a:t>
                      </a:r>
                      <a:endPar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18415" marB="18415">
                    <a:solidFill>
                      <a:srgbClr val="FFC000"/>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effectLst/>
                        </a:rPr>
                        <a:t>Design Compute Infrastructure</a:t>
                      </a:r>
                      <a:endParaRPr lang="en-US" sz="1200" kern="1200" dirty="0">
                        <a:solidFill>
                          <a:schemeClr val="dk1"/>
                        </a:solidFill>
                        <a:effectLst/>
                        <a:latin typeface="+mn-lt"/>
                        <a:ea typeface="+mn-ea"/>
                        <a:cs typeface="+mn-cs"/>
                      </a:endParaRPr>
                    </a:p>
                  </a:txBody>
                  <a:tcPr marL="73025" marR="73025" marT="18415" marB="18415"/>
                </a:tc>
                <a:tc>
                  <a:txBody>
                    <a:bodyPr/>
                    <a:lstStyle/>
                    <a:p>
                      <a:pPr marL="0" marR="0">
                        <a:lnSpc>
                          <a:spcPct val="107000"/>
                        </a:lnSpc>
                        <a:spcBef>
                          <a:spcPts val="0"/>
                        </a:spcBef>
                        <a:spcAft>
                          <a:spcPts val="0"/>
                        </a:spcAft>
                      </a:pPr>
                      <a:r>
                        <a:rPr lang="en-US" sz="1200" kern="1200" dirty="0">
                          <a:effectLst/>
                        </a:rPr>
                        <a:t>Dan</a:t>
                      </a:r>
                      <a:endParaRPr lang="en-US" sz="1200" kern="1200" dirty="0">
                        <a:solidFill>
                          <a:schemeClr val="dk1"/>
                        </a:solidFill>
                        <a:effectLst/>
                        <a:latin typeface="+mn-lt"/>
                        <a:ea typeface="+mn-ea"/>
                        <a:cs typeface="+mn-cs"/>
                      </a:endParaRPr>
                    </a:p>
                  </a:txBody>
                  <a:tcPr marL="73025" marR="73025" marT="18415" marB="18415"/>
                </a:tc>
                <a:extLst>
                  <a:ext uri="{0D108BD9-81ED-4DB2-BD59-A6C34878D82A}">
                    <a16:rowId xmlns:a16="http://schemas.microsoft.com/office/drawing/2014/main" val="1245569522"/>
                  </a:ext>
                </a:extLst>
              </a:tr>
              <a:tr h="266853">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100" dirty="0">
                          <a:solidFill>
                            <a:schemeClr val="tx1"/>
                          </a:solidFill>
                          <a:effectLst/>
                        </a:rPr>
                        <a:t>2:45 – 3:00</a:t>
                      </a:r>
                      <a:endPar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18415" marB="18415">
                    <a:solidFill>
                      <a:srgbClr val="FFC000"/>
                    </a:solidFill>
                  </a:tcPr>
                </a:tc>
                <a:tc gridSpan="2">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ctr">
                        <a:lnSpc>
                          <a:spcPct val="107000"/>
                        </a:lnSpc>
                        <a:spcBef>
                          <a:spcPts val="0"/>
                        </a:spcBef>
                        <a:spcAft>
                          <a:spcPts val="0"/>
                        </a:spcAft>
                      </a:pPr>
                      <a:r>
                        <a:rPr lang="en-US" sz="1200" kern="1200" dirty="0">
                          <a:effectLst/>
                        </a:rPr>
                        <a:t>Break &amp; Networking with Microsoft</a:t>
                      </a:r>
                      <a:endParaRPr lang="en-US" sz="1200" kern="1200" dirty="0">
                        <a:solidFill>
                          <a:schemeClr val="dk1"/>
                        </a:solidFill>
                        <a:effectLst/>
                        <a:latin typeface="+mn-lt"/>
                        <a:ea typeface="+mn-ea"/>
                        <a:cs typeface="+mn-cs"/>
                      </a:endParaRPr>
                    </a:p>
                  </a:txBody>
                  <a:tcPr marL="73025" marR="73025" marT="18415" marB="18415">
                    <a:solidFill>
                      <a:srgbClr val="FFC000"/>
                    </a:solidFill>
                  </a:tcPr>
                </a:tc>
                <a:tc hMerge="1">
                  <a:txBody>
                    <a:bodyPr/>
                    <a:lstStyle/>
                    <a:p>
                      <a:endParaRPr lang="en-US"/>
                    </a:p>
                  </a:txBody>
                  <a:tcPr/>
                </a:tc>
                <a:extLst>
                  <a:ext uri="{0D108BD9-81ED-4DB2-BD59-A6C34878D82A}">
                    <a16:rowId xmlns:a16="http://schemas.microsoft.com/office/drawing/2014/main" val="1147355969"/>
                  </a:ext>
                </a:extLst>
              </a:tr>
              <a:tr h="277558">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100" dirty="0">
                          <a:solidFill>
                            <a:schemeClr val="tx1"/>
                          </a:solidFill>
                          <a:effectLst/>
                        </a:rPr>
                        <a:t>3:00 – 3:45</a:t>
                      </a:r>
                      <a:endPar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18415" marB="18415">
                    <a:solidFill>
                      <a:srgbClr val="FFC000"/>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200" kern="1200" dirty="0">
                          <a:effectLst/>
                        </a:rPr>
                        <a:t>Design Security &amp; Identity Solutions</a:t>
                      </a:r>
                      <a:endParaRPr lang="en-US" sz="1200" kern="1200" dirty="0">
                        <a:solidFill>
                          <a:schemeClr val="dk1"/>
                        </a:solidFill>
                        <a:effectLst/>
                        <a:latin typeface="+mn-lt"/>
                        <a:ea typeface="+mn-ea"/>
                        <a:cs typeface="+mn-cs"/>
                      </a:endParaRPr>
                    </a:p>
                  </a:txBody>
                  <a:tcPr marL="73025" marR="73025" marT="18415" marB="18415"/>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200" kern="1200" dirty="0">
                          <a:effectLst/>
                        </a:rPr>
                        <a:t>Coach</a:t>
                      </a:r>
                      <a:endParaRPr lang="en-US" sz="1200" kern="1200" dirty="0">
                        <a:solidFill>
                          <a:schemeClr val="dk1"/>
                        </a:solidFill>
                        <a:effectLst/>
                        <a:latin typeface="+mn-lt"/>
                        <a:ea typeface="+mn-ea"/>
                        <a:cs typeface="+mn-cs"/>
                      </a:endParaRPr>
                    </a:p>
                  </a:txBody>
                  <a:tcPr marL="73025" marR="73025" marT="18415" marB="18415"/>
                </a:tc>
                <a:extLst>
                  <a:ext uri="{0D108BD9-81ED-4DB2-BD59-A6C34878D82A}">
                    <a16:rowId xmlns:a16="http://schemas.microsoft.com/office/drawing/2014/main" val="966923279"/>
                  </a:ext>
                </a:extLst>
              </a:tr>
              <a:tr h="509461">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100" dirty="0">
                          <a:solidFill>
                            <a:schemeClr val="tx1"/>
                          </a:solidFill>
                          <a:effectLst/>
                        </a:rPr>
                        <a:t>3:45 – 5:00</a:t>
                      </a:r>
                      <a:endParaRPr lang="en-US" sz="1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18415" marB="18415">
                    <a:solidFill>
                      <a:srgbClr val="FFC000"/>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effectLst/>
                        </a:rPr>
                        <a:t>Making it Real with Practical Application – Brainstorming &amp; Labs</a:t>
                      </a:r>
                      <a:endParaRPr lang="en-US" sz="1200" kern="1200" dirty="0">
                        <a:solidFill>
                          <a:schemeClr val="dk1"/>
                        </a:solidFill>
                        <a:effectLst/>
                        <a:latin typeface="+mn-lt"/>
                        <a:ea typeface="+mn-ea"/>
                        <a:cs typeface="+mn-cs"/>
                      </a:endParaRPr>
                    </a:p>
                  </a:txBody>
                  <a:tcPr marL="73025" marR="73025" marT="18415" marB="18415">
                    <a:solidFill>
                      <a:srgbClr val="92D050"/>
                    </a:solidFill>
                  </a:tcPr>
                </a:tc>
                <a:tc>
                  <a:txBody>
                    <a:bodyPr/>
                    <a:lstStyle/>
                    <a:p>
                      <a:pPr marL="0" marR="0">
                        <a:lnSpc>
                          <a:spcPct val="107000"/>
                        </a:lnSpc>
                        <a:spcBef>
                          <a:spcPts val="0"/>
                        </a:spcBef>
                        <a:spcAft>
                          <a:spcPts val="0"/>
                        </a:spcAft>
                      </a:pPr>
                      <a:r>
                        <a:rPr lang="en-US" sz="1200" kern="1200" dirty="0">
                          <a:effectLst/>
                        </a:rPr>
                        <a:t>Dan, Coach, Patrick, Others</a:t>
                      </a:r>
                      <a:endParaRPr lang="en-US" sz="1200" kern="1200" dirty="0">
                        <a:solidFill>
                          <a:schemeClr val="dk1"/>
                        </a:solidFill>
                        <a:effectLst/>
                        <a:latin typeface="+mn-lt"/>
                        <a:ea typeface="+mn-ea"/>
                        <a:cs typeface="+mn-cs"/>
                      </a:endParaRPr>
                    </a:p>
                  </a:txBody>
                  <a:tcPr marL="73025" marR="73025" marT="18415" marB="18415"/>
                </a:tc>
                <a:extLst>
                  <a:ext uri="{0D108BD9-81ED-4DB2-BD59-A6C34878D82A}">
                    <a16:rowId xmlns:a16="http://schemas.microsoft.com/office/drawing/2014/main" val="2351582022"/>
                  </a:ext>
                </a:extLst>
              </a:tr>
            </a:tbl>
          </a:graphicData>
        </a:graphic>
      </p:graphicFrame>
      <p:sp>
        <p:nvSpPr>
          <p:cNvPr id="9" name="Rectangle 3">
            <a:extLst>
              <a:ext uri="{FF2B5EF4-FFF2-40B4-BE49-F238E27FC236}">
                <a16:creationId xmlns:a16="http://schemas.microsoft.com/office/drawing/2014/main" id="{22807FEE-3114-49FA-954E-D217EC6E3D05}"/>
              </a:ext>
            </a:extLst>
          </p:cNvPr>
          <p:cNvSpPr>
            <a:spLocks noChangeArrowheads="1"/>
          </p:cNvSpPr>
          <p:nvPr/>
        </p:nvSpPr>
        <p:spPr bwMode="auto">
          <a:xfrm>
            <a:off x="1126721" y="718935"/>
            <a:ext cx="5085688" cy="1215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28528" rIns="0" bIns="0" numCol="1" anchor="ctr" anchorCtr="0" compatLnSpc="1">
            <a:prstTxWarp prst="textNoShape">
              <a:avLst/>
            </a:prstTxWarp>
            <a:spAutoFit/>
          </a:bodyPr>
          <a:lstStyle/>
          <a:p>
            <a:pPr eaLnBrk="0" hangingPunct="0"/>
            <a:r>
              <a:rPr lang="en-US" altLang="en-US" sz="1600" dirty="0">
                <a:latin typeface="Calibri Light" panose="020F0302020204030204" pitchFamily="34" charset="0"/>
                <a:ea typeface="Times New Roman" panose="02020603050405020304" pitchFamily="18" charset="0"/>
                <a:cs typeface="Calibri Light" panose="020F0302020204030204" pitchFamily="34" charset="0"/>
              </a:rPr>
              <a:t>Room</a:t>
            </a:r>
            <a:r>
              <a:rPr lang="en-US" altLang="en-US" sz="1600" b="0" dirty="0">
                <a:latin typeface="Calibri Light" panose="020F0302020204030204" pitchFamily="34" charset="0"/>
                <a:ea typeface="Times New Roman" panose="02020603050405020304" pitchFamily="18" charset="0"/>
                <a:cs typeface="Calibri Light" panose="020F0302020204030204" pitchFamily="34" charset="0"/>
              </a:rPr>
              <a:t>:   1st Floor - Adams</a:t>
            </a:r>
            <a:endParaRPr lang="en-US" altLang="en-US" sz="500" b="0" dirty="0"/>
          </a:p>
          <a:p>
            <a:pPr eaLnBrk="0" hangingPunct="0"/>
            <a:r>
              <a:rPr lang="en-US" altLang="en-US" sz="1600" dirty="0" err="1">
                <a:latin typeface="Calibri Light" panose="020F0302020204030204" pitchFamily="34" charset="0"/>
                <a:ea typeface="Calibri" panose="020F0502020204030204" pitchFamily="34" charset="0"/>
                <a:cs typeface="Calibri Light" panose="020F0302020204030204" pitchFamily="34" charset="0"/>
              </a:rPr>
              <a:t>WiFi</a:t>
            </a:r>
            <a:r>
              <a:rPr lang="en-US" altLang="en-US" sz="1600" b="0" dirty="0">
                <a:latin typeface="Calibri Light" panose="020F0302020204030204" pitchFamily="34" charset="0"/>
                <a:ea typeface="Calibri" panose="020F0502020204030204" pitchFamily="34" charset="0"/>
                <a:cs typeface="Calibri Light" panose="020F0302020204030204" pitchFamily="34" charset="0"/>
              </a:rPr>
              <a:t>:  MSFTGUEST;  Open browser; Event Code: TBD</a:t>
            </a:r>
          </a:p>
          <a:p>
            <a:pPr eaLnBrk="0" hangingPunct="0"/>
            <a:r>
              <a:rPr lang="en-US" altLang="en-US" sz="1600" dirty="0">
                <a:latin typeface="Calibri Light" panose="020F0302020204030204" pitchFamily="34" charset="0"/>
                <a:cs typeface="Calibri Light" panose="020F0302020204030204" pitchFamily="34" charset="0"/>
              </a:rPr>
              <a:t>Content:</a:t>
            </a:r>
            <a:r>
              <a:rPr lang="en-US" altLang="en-US" sz="1600" b="0" dirty="0">
                <a:latin typeface="Calibri Light" panose="020F0302020204030204" pitchFamily="34" charset="0"/>
                <a:cs typeface="Calibri Light" panose="020F0302020204030204" pitchFamily="34" charset="0"/>
              </a:rPr>
              <a:t> </a:t>
            </a:r>
            <a:r>
              <a:rPr lang="en-US" altLang="en-US" sz="1600" b="0" dirty="0">
                <a:latin typeface="Calibri Light" panose="020F0302020204030204" pitchFamily="34" charset="0"/>
                <a:ea typeface="Calibri" panose="020F0502020204030204" pitchFamily="34" charset="0"/>
                <a:cs typeface="Calibri Light" panose="020F0302020204030204" pitchFamily="34" charset="0"/>
                <a:hlinkClick r:id="rId2"/>
              </a:rPr>
              <a:t>https://github.com/guruskill/70-535</a:t>
            </a:r>
            <a:r>
              <a:rPr lang="en-US" altLang="en-US" sz="1600" b="0" dirty="0">
                <a:latin typeface="Calibri Light" panose="020F0302020204030204" pitchFamily="34" charset="0"/>
                <a:ea typeface="Calibri" panose="020F0502020204030204" pitchFamily="34" charset="0"/>
                <a:cs typeface="Calibri Light" panose="020F0302020204030204" pitchFamily="34" charset="0"/>
              </a:rPr>
              <a:t>  …</a:t>
            </a:r>
          </a:p>
          <a:p>
            <a:pPr eaLnBrk="0" hangingPunct="0"/>
            <a:r>
              <a:rPr lang="en-US" altLang="en-US" sz="1600" b="0" dirty="0">
                <a:latin typeface="Calibri Light" panose="020F0302020204030204" pitchFamily="34" charset="0"/>
                <a:ea typeface="Calibri" panose="020F0502020204030204" pitchFamily="34" charset="0"/>
                <a:cs typeface="Calibri Light" panose="020F0302020204030204" pitchFamily="34" charset="0"/>
              </a:rPr>
              <a:t>        Folders  </a:t>
            </a:r>
            <a:r>
              <a:rPr lang="en-US" altLang="en-US" sz="1600" dirty="0">
                <a:latin typeface="Calibri Light" panose="020F0302020204030204" pitchFamily="34" charset="0"/>
                <a:ea typeface="Calibri" panose="020F0502020204030204" pitchFamily="34" charset="0"/>
                <a:cs typeface="Calibri Light" panose="020F0302020204030204" pitchFamily="34" charset="0"/>
              </a:rPr>
              <a:t>Decks</a:t>
            </a:r>
            <a:r>
              <a:rPr lang="en-US" altLang="en-US" sz="1600" b="0" dirty="0">
                <a:latin typeface="Calibri Light" panose="020F0302020204030204" pitchFamily="34" charset="0"/>
                <a:ea typeface="Calibri" panose="020F0502020204030204" pitchFamily="34" charset="0"/>
                <a:cs typeface="Calibri Light" panose="020F0302020204030204" pitchFamily="34" charset="0"/>
              </a:rPr>
              <a:t>:  Presentations\2018-05-14\   </a:t>
            </a:r>
            <a:r>
              <a:rPr lang="en-US" altLang="en-US" sz="1600" dirty="0">
                <a:latin typeface="Calibri Light" panose="020F0302020204030204" pitchFamily="34" charset="0"/>
                <a:ea typeface="Calibri" panose="020F0502020204030204" pitchFamily="34" charset="0"/>
                <a:cs typeface="Calibri Light" panose="020F0302020204030204" pitchFamily="34" charset="0"/>
              </a:rPr>
              <a:t>Labs</a:t>
            </a:r>
            <a:r>
              <a:rPr lang="en-US" altLang="en-US" sz="1600" b="0" dirty="0">
                <a:latin typeface="Calibri Light" panose="020F0302020204030204" pitchFamily="34" charset="0"/>
                <a:ea typeface="Calibri" panose="020F0502020204030204" pitchFamily="34" charset="0"/>
                <a:cs typeface="Calibri Light" panose="020F0302020204030204" pitchFamily="34" charset="0"/>
              </a:rPr>
              <a:t>: Labs\</a:t>
            </a:r>
            <a:endParaRPr lang="en-US" altLang="en-US" sz="1600" b="0" dirty="0">
              <a:solidFill>
                <a:srgbClr val="2F5496"/>
              </a:solidFill>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BD9DDC48-6854-4D90-BE64-52480D1A0E90}"/>
              </a:ext>
            </a:extLst>
          </p:cNvPr>
          <p:cNvSpPr/>
          <p:nvPr/>
        </p:nvSpPr>
        <p:spPr>
          <a:xfrm>
            <a:off x="8028432" y="1142091"/>
            <a:ext cx="3929107" cy="307777"/>
          </a:xfrm>
          <a:prstGeom prst="rect">
            <a:avLst/>
          </a:prstGeom>
        </p:spPr>
        <p:txBody>
          <a:bodyPr wrap="square">
            <a:spAutoFit/>
          </a:bodyPr>
          <a:lstStyle/>
          <a:p>
            <a:pPr algn="r"/>
            <a:r>
              <a:rPr lang="en-US" altLang="en-US" sz="1400" dirty="0">
                <a:latin typeface="Calibri Light" panose="020F0302020204030204" pitchFamily="34" charset="0"/>
                <a:ea typeface="Calibri" panose="020F0502020204030204" pitchFamily="34" charset="0"/>
                <a:cs typeface="Calibri Light" panose="020F0302020204030204" pitchFamily="34" charset="0"/>
              </a:rPr>
              <a:t>Program Home:</a:t>
            </a:r>
            <a:r>
              <a:rPr lang="en-US" altLang="en-US" sz="1400" b="0" dirty="0">
                <a:latin typeface="Calibri Light" panose="020F0302020204030204" pitchFamily="34" charset="0"/>
                <a:ea typeface="Calibri" panose="020F0502020204030204" pitchFamily="34" charset="0"/>
                <a:cs typeface="Calibri Light" panose="020F0302020204030204" pitchFamily="34" charset="0"/>
              </a:rPr>
              <a:t>  </a:t>
            </a:r>
            <a:r>
              <a:rPr lang="en-US" altLang="en-US" sz="1400" b="0" dirty="0">
                <a:latin typeface="Calibri Light" panose="020F0302020204030204" pitchFamily="34" charset="0"/>
                <a:ea typeface="Calibri" panose="020F0502020204030204" pitchFamily="34" charset="0"/>
                <a:cs typeface="Calibri Light" panose="020F0302020204030204" pitchFamily="34" charset="0"/>
                <a:hlinkClick r:id="rId3"/>
              </a:rPr>
              <a:t>https://aka.ms/certup</a:t>
            </a:r>
            <a:endParaRPr lang="en-US" sz="1400" dirty="0"/>
          </a:p>
        </p:txBody>
      </p:sp>
      <p:graphicFrame>
        <p:nvGraphicFramePr>
          <p:cNvPr id="13" name="Content Placeholder 9">
            <a:extLst>
              <a:ext uri="{FF2B5EF4-FFF2-40B4-BE49-F238E27FC236}">
                <a16:creationId xmlns:a16="http://schemas.microsoft.com/office/drawing/2014/main" id="{79162419-215D-48FD-ADB0-28B7F581466C}"/>
              </a:ext>
            </a:extLst>
          </p:cNvPr>
          <p:cNvGraphicFramePr>
            <a:graphicFrameLocks/>
          </p:cNvGraphicFramePr>
          <p:nvPr>
            <p:extLst>
              <p:ext uri="{D42A27DB-BD31-4B8C-83A1-F6EECF244321}">
                <p14:modId xmlns:p14="http://schemas.microsoft.com/office/powerpoint/2010/main" val="3948977511"/>
              </p:ext>
            </p:extLst>
          </p:nvPr>
        </p:nvGraphicFramePr>
        <p:xfrm>
          <a:off x="5923192" y="2343920"/>
          <a:ext cx="5858175" cy="3353119"/>
        </p:xfrm>
        <a:graphic>
          <a:graphicData uri="http://schemas.openxmlformats.org/drawingml/2006/table">
            <a:tbl>
              <a:tblPr firstRow="1" firstCol="1" bandRow="1">
                <a:tableStyleId>{93296810-A885-4BE3-A3E7-6D5BEEA58F35}</a:tableStyleId>
              </a:tblPr>
              <a:tblGrid>
                <a:gridCol w="1119446">
                  <a:extLst>
                    <a:ext uri="{9D8B030D-6E8A-4147-A177-3AD203B41FA5}">
                      <a16:colId xmlns:a16="http://schemas.microsoft.com/office/drawing/2014/main" val="150431079"/>
                    </a:ext>
                  </a:extLst>
                </a:gridCol>
                <a:gridCol w="3463926">
                  <a:extLst>
                    <a:ext uri="{9D8B030D-6E8A-4147-A177-3AD203B41FA5}">
                      <a16:colId xmlns:a16="http://schemas.microsoft.com/office/drawing/2014/main" val="3945521454"/>
                    </a:ext>
                  </a:extLst>
                </a:gridCol>
                <a:gridCol w="1274803">
                  <a:extLst>
                    <a:ext uri="{9D8B030D-6E8A-4147-A177-3AD203B41FA5}">
                      <a16:colId xmlns:a16="http://schemas.microsoft.com/office/drawing/2014/main" val="3505592105"/>
                    </a:ext>
                  </a:extLst>
                </a:gridCol>
              </a:tblGrid>
              <a:tr h="280536">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200" dirty="0">
                          <a:effectLst/>
                        </a:rPr>
                        <a:t>Time</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0221" marR="60221" marT="15186" marB="15186" anchor="ctr">
                    <a:solidFill>
                      <a:srgbClr val="0070C0"/>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200" dirty="0">
                          <a:effectLst/>
                        </a:rPr>
                        <a:t>Topic</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0221" marR="60221" marT="15186" marB="15186" anchor="ctr">
                    <a:solidFill>
                      <a:srgbClr val="0070C0"/>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a:lnSpc>
                          <a:spcPct val="107000"/>
                        </a:lnSpc>
                        <a:spcBef>
                          <a:spcPts val="0"/>
                        </a:spcBef>
                        <a:spcAft>
                          <a:spcPts val="0"/>
                        </a:spcAft>
                      </a:pPr>
                      <a:r>
                        <a:rPr lang="en-US" sz="1200" dirty="0">
                          <a:effectLst/>
                        </a:rPr>
                        <a:t>Speaker</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60221" marR="60221" marT="15186" marB="15186" anchor="ctr">
                    <a:solidFill>
                      <a:srgbClr val="0070C0"/>
                    </a:solidFill>
                  </a:tcPr>
                </a:tc>
                <a:extLst>
                  <a:ext uri="{0D108BD9-81ED-4DB2-BD59-A6C34878D82A}">
                    <a16:rowId xmlns:a16="http://schemas.microsoft.com/office/drawing/2014/main" val="1777369772"/>
                  </a:ext>
                </a:extLst>
              </a:tr>
              <a:tr h="271121">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defTabSz="914400" rtl="0" eaLnBrk="1" latinLnBrk="0" hangingPunct="1">
                        <a:lnSpc>
                          <a:spcPct val="107000"/>
                        </a:lnSpc>
                        <a:spcBef>
                          <a:spcPts val="0"/>
                        </a:spcBef>
                        <a:spcAft>
                          <a:spcPts val="0"/>
                        </a:spcAft>
                      </a:pPr>
                      <a:r>
                        <a:rPr lang="en-US" sz="1100" kern="1200" dirty="0">
                          <a:effectLst/>
                        </a:rPr>
                        <a:t>8:30 – 9:00</a:t>
                      </a:r>
                      <a:endParaRPr lang="en-US" sz="1100" b="1" kern="1200" dirty="0">
                        <a:solidFill>
                          <a:schemeClr val="lt1"/>
                        </a:solidFill>
                        <a:effectLst/>
                        <a:latin typeface="Calibri" panose="020F0502020204030204" pitchFamily="34" charset="0"/>
                        <a:ea typeface="+mn-ea"/>
                        <a:cs typeface="Calibri" panose="020F0502020204030204" pitchFamily="34" charset="0"/>
                      </a:endParaRPr>
                    </a:p>
                  </a:txBody>
                  <a:tcPr marL="60221" marR="60221" marT="15186" marB="15186">
                    <a:solidFill>
                      <a:srgbClr val="0070C0"/>
                    </a:solidFill>
                  </a:tcPr>
                </a:tc>
                <a:tc gridSpan="2">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ctr">
                        <a:lnSpc>
                          <a:spcPct val="107000"/>
                        </a:lnSpc>
                        <a:spcBef>
                          <a:spcPts val="0"/>
                        </a:spcBef>
                        <a:spcAft>
                          <a:spcPts val="0"/>
                        </a:spcAft>
                      </a:pPr>
                      <a:r>
                        <a:rPr lang="en-US" sz="1200" kern="1200" dirty="0">
                          <a:effectLst/>
                        </a:rPr>
                        <a:t>Breakfast, registration, setup</a:t>
                      </a:r>
                      <a:endParaRPr lang="en-US" sz="1200" kern="1200" dirty="0">
                        <a:solidFill>
                          <a:schemeClr val="dk1"/>
                        </a:solidFill>
                        <a:effectLst/>
                        <a:latin typeface="+mj-lt"/>
                        <a:ea typeface="+mn-ea"/>
                        <a:cs typeface="+mn-cs"/>
                      </a:endParaRPr>
                    </a:p>
                  </a:txBody>
                  <a:tcPr marL="60221" marR="60221" marT="15186" marB="15186">
                    <a:solidFill>
                      <a:srgbClr val="FFC000"/>
                    </a:solidFill>
                  </a:tcPr>
                </a:tc>
                <a:tc hMerge="1">
                  <a:txBody>
                    <a:bodyPr/>
                    <a:lstStyle/>
                    <a:p>
                      <a:endParaRPr lang="en-US"/>
                    </a:p>
                  </a:txBody>
                  <a:tcPr/>
                </a:tc>
                <a:extLst>
                  <a:ext uri="{0D108BD9-81ED-4DB2-BD59-A6C34878D82A}">
                    <a16:rowId xmlns:a16="http://schemas.microsoft.com/office/drawing/2014/main" val="1278574935"/>
                  </a:ext>
                </a:extLst>
              </a:tr>
              <a:tr h="271121">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defTabSz="914400" rtl="0" eaLnBrk="1" latinLnBrk="0" hangingPunct="1">
                        <a:lnSpc>
                          <a:spcPct val="107000"/>
                        </a:lnSpc>
                        <a:spcBef>
                          <a:spcPts val="0"/>
                        </a:spcBef>
                        <a:spcAft>
                          <a:spcPts val="0"/>
                        </a:spcAft>
                      </a:pPr>
                      <a:r>
                        <a:rPr lang="en-US" sz="1100" kern="1200" dirty="0">
                          <a:effectLst/>
                        </a:rPr>
                        <a:t>9:00 – 10:15</a:t>
                      </a:r>
                      <a:endParaRPr lang="en-US" sz="1100" b="1" kern="1200" dirty="0">
                        <a:solidFill>
                          <a:schemeClr val="lt1"/>
                        </a:solidFill>
                        <a:effectLst/>
                        <a:latin typeface="Calibri" panose="020F0502020204030204" pitchFamily="34" charset="0"/>
                        <a:ea typeface="+mn-ea"/>
                        <a:cs typeface="Calibri" panose="020F0502020204030204" pitchFamily="34" charset="0"/>
                      </a:endParaRPr>
                    </a:p>
                  </a:txBody>
                  <a:tcPr marL="60221" marR="60221" marT="15186" marB="15186">
                    <a:solidFill>
                      <a:srgbClr val="0070C0"/>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effectLst/>
                        </a:rPr>
                        <a:t>Exam Tips and Architecting for your company</a:t>
                      </a:r>
                      <a:endParaRPr lang="en-US" sz="1200" kern="1200" dirty="0">
                        <a:solidFill>
                          <a:schemeClr val="dk1"/>
                        </a:solidFill>
                        <a:effectLst/>
                        <a:latin typeface="+mj-lt"/>
                        <a:ea typeface="+mn-ea"/>
                        <a:cs typeface="+mn-cs"/>
                      </a:endParaRPr>
                    </a:p>
                  </a:txBody>
                  <a:tcPr marL="60221" marR="60221" marT="15186" marB="15186"/>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effectLst/>
                        </a:rPr>
                        <a:t>Dan</a:t>
                      </a:r>
                      <a:endParaRPr lang="en-US" sz="1200" kern="1200" dirty="0">
                        <a:solidFill>
                          <a:schemeClr val="dk1"/>
                        </a:solidFill>
                        <a:effectLst/>
                        <a:latin typeface="+mj-lt"/>
                        <a:ea typeface="+mn-ea"/>
                        <a:cs typeface="+mn-cs"/>
                      </a:endParaRPr>
                    </a:p>
                  </a:txBody>
                  <a:tcPr marL="60221" marR="60221" marT="15186" marB="15186"/>
                </a:tc>
                <a:extLst>
                  <a:ext uri="{0D108BD9-81ED-4DB2-BD59-A6C34878D82A}">
                    <a16:rowId xmlns:a16="http://schemas.microsoft.com/office/drawing/2014/main" val="4107098080"/>
                  </a:ext>
                </a:extLst>
              </a:tr>
              <a:tr h="229645">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defTabSz="914400" rtl="0" eaLnBrk="1" latinLnBrk="0" hangingPunct="1">
                        <a:lnSpc>
                          <a:spcPct val="107000"/>
                        </a:lnSpc>
                        <a:spcBef>
                          <a:spcPts val="0"/>
                        </a:spcBef>
                        <a:spcAft>
                          <a:spcPts val="0"/>
                        </a:spcAft>
                      </a:pPr>
                      <a:r>
                        <a:rPr lang="en-US" sz="1100" kern="1200" dirty="0">
                          <a:effectLst/>
                        </a:rPr>
                        <a:t>10:15 – 10:30</a:t>
                      </a:r>
                      <a:endParaRPr lang="en-US" sz="1100" b="1" kern="1200" dirty="0">
                        <a:solidFill>
                          <a:schemeClr val="lt1"/>
                        </a:solidFill>
                        <a:effectLst/>
                        <a:latin typeface="Calibri" panose="020F0502020204030204" pitchFamily="34" charset="0"/>
                        <a:ea typeface="+mn-ea"/>
                        <a:cs typeface="Calibri" panose="020F0502020204030204" pitchFamily="34" charset="0"/>
                      </a:endParaRPr>
                    </a:p>
                  </a:txBody>
                  <a:tcPr marL="60221" marR="60221" marT="15186" marB="15186">
                    <a:solidFill>
                      <a:srgbClr val="0070C0"/>
                    </a:solidFill>
                  </a:tcPr>
                </a:tc>
                <a:tc gridSpan="2">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ctr">
                        <a:lnSpc>
                          <a:spcPct val="107000"/>
                        </a:lnSpc>
                        <a:spcBef>
                          <a:spcPts val="0"/>
                        </a:spcBef>
                        <a:spcAft>
                          <a:spcPts val="0"/>
                        </a:spcAft>
                      </a:pPr>
                      <a:r>
                        <a:rPr lang="en-US" sz="1200" kern="1200" dirty="0">
                          <a:effectLst/>
                        </a:rPr>
                        <a:t>Break &amp; Networking with Microsoft</a:t>
                      </a:r>
                      <a:endParaRPr lang="en-US" sz="1200" kern="1200" dirty="0">
                        <a:solidFill>
                          <a:schemeClr val="dk1"/>
                        </a:solidFill>
                        <a:effectLst/>
                        <a:latin typeface="+mj-lt"/>
                        <a:ea typeface="+mn-ea"/>
                        <a:cs typeface="+mn-cs"/>
                      </a:endParaRPr>
                    </a:p>
                  </a:txBody>
                  <a:tcPr marL="60221" marR="60221" marT="15186" marB="15186">
                    <a:solidFill>
                      <a:srgbClr val="FFC000"/>
                    </a:solidFill>
                  </a:tcPr>
                </a:tc>
                <a:tc hMerge="1">
                  <a:txBody>
                    <a:bodyPr/>
                    <a:lstStyle/>
                    <a:p>
                      <a:endParaRPr lang="en-US"/>
                    </a:p>
                  </a:txBody>
                  <a:tcPr/>
                </a:tc>
                <a:extLst>
                  <a:ext uri="{0D108BD9-81ED-4DB2-BD59-A6C34878D82A}">
                    <a16:rowId xmlns:a16="http://schemas.microsoft.com/office/drawing/2014/main" val="3795867663"/>
                  </a:ext>
                </a:extLst>
              </a:tr>
              <a:tr h="256263">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defTabSz="914400" rtl="0" eaLnBrk="1" latinLnBrk="0" hangingPunct="1">
                        <a:lnSpc>
                          <a:spcPct val="107000"/>
                        </a:lnSpc>
                        <a:spcBef>
                          <a:spcPts val="0"/>
                        </a:spcBef>
                        <a:spcAft>
                          <a:spcPts val="0"/>
                        </a:spcAft>
                      </a:pPr>
                      <a:r>
                        <a:rPr lang="en-US" sz="1100" kern="1200" dirty="0">
                          <a:effectLst/>
                        </a:rPr>
                        <a:t>10:30 – 12:00</a:t>
                      </a:r>
                      <a:endParaRPr lang="en-US" sz="1100" b="1" kern="1200" dirty="0">
                        <a:solidFill>
                          <a:schemeClr val="lt1"/>
                        </a:solidFill>
                        <a:effectLst/>
                        <a:latin typeface="Calibri" panose="020F0502020204030204" pitchFamily="34" charset="0"/>
                        <a:ea typeface="+mn-ea"/>
                        <a:cs typeface="Calibri" panose="020F0502020204030204" pitchFamily="34" charset="0"/>
                      </a:endParaRPr>
                    </a:p>
                  </a:txBody>
                  <a:tcPr marL="60221" marR="60221" marT="15186" marB="15186">
                    <a:solidFill>
                      <a:srgbClr val="0070C0"/>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effectLst/>
                        </a:rPr>
                        <a:t>Design Solutions using Platform Services, Part 1</a:t>
                      </a:r>
                      <a:endParaRPr lang="en-US" sz="1200" kern="1200" dirty="0">
                        <a:solidFill>
                          <a:schemeClr val="dk1"/>
                        </a:solidFill>
                        <a:effectLst/>
                        <a:latin typeface="+mj-lt"/>
                        <a:ea typeface="+mn-ea"/>
                        <a:cs typeface="+mn-cs"/>
                      </a:endParaRPr>
                    </a:p>
                  </a:txBody>
                  <a:tcPr marL="60221" marR="60221" marT="15186" marB="15186"/>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effectLst/>
                        </a:rPr>
                        <a:t>Coach</a:t>
                      </a:r>
                      <a:endParaRPr lang="en-US" sz="1200" kern="1200" dirty="0">
                        <a:solidFill>
                          <a:schemeClr val="dk1"/>
                        </a:solidFill>
                        <a:effectLst/>
                        <a:latin typeface="+mj-lt"/>
                        <a:ea typeface="+mn-ea"/>
                        <a:cs typeface="+mn-cs"/>
                      </a:endParaRPr>
                    </a:p>
                  </a:txBody>
                  <a:tcPr marL="60221" marR="60221" marT="15186" marB="15186"/>
                </a:tc>
                <a:extLst>
                  <a:ext uri="{0D108BD9-81ED-4DB2-BD59-A6C34878D82A}">
                    <a16:rowId xmlns:a16="http://schemas.microsoft.com/office/drawing/2014/main" val="543961611"/>
                  </a:ext>
                </a:extLst>
              </a:tr>
              <a:tr h="271121">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defTabSz="914400" rtl="0" eaLnBrk="1" latinLnBrk="0" hangingPunct="1">
                        <a:lnSpc>
                          <a:spcPct val="107000"/>
                        </a:lnSpc>
                        <a:spcBef>
                          <a:spcPts val="0"/>
                        </a:spcBef>
                        <a:spcAft>
                          <a:spcPts val="0"/>
                        </a:spcAft>
                      </a:pPr>
                      <a:r>
                        <a:rPr lang="en-US" sz="1100" kern="1200" dirty="0">
                          <a:effectLst/>
                        </a:rPr>
                        <a:t>12:00 – 1:00</a:t>
                      </a:r>
                      <a:endParaRPr lang="en-US" sz="1100" b="1" kern="1200" dirty="0">
                        <a:solidFill>
                          <a:schemeClr val="lt1"/>
                        </a:solidFill>
                        <a:effectLst/>
                        <a:latin typeface="Calibri" panose="020F0502020204030204" pitchFamily="34" charset="0"/>
                        <a:ea typeface="+mn-ea"/>
                        <a:cs typeface="Calibri" panose="020F0502020204030204" pitchFamily="34" charset="0"/>
                      </a:endParaRPr>
                    </a:p>
                  </a:txBody>
                  <a:tcPr marL="60221" marR="60221" marT="15186" marB="15186">
                    <a:solidFill>
                      <a:srgbClr val="0070C0"/>
                    </a:solidFill>
                  </a:tcPr>
                </a:tc>
                <a:tc gridSpan="2">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gn="ctr">
                        <a:lnSpc>
                          <a:spcPct val="107000"/>
                        </a:lnSpc>
                        <a:spcBef>
                          <a:spcPts val="0"/>
                        </a:spcBef>
                        <a:spcAft>
                          <a:spcPts val="0"/>
                        </a:spcAft>
                      </a:pPr>
                      <a:r>
                        <a:rPr lang="en-US" sz="1200" kern="1200" dirty="0">
                          <a:effectLst/>
                        </a:rPr>
                        <a:t>Lunch &amp; Networking &amp; Labs</a:t>
                      </a:r>
                      <a:endParaRPr lang="en-US" sz="1200" kern="1200" dirty="0">
                        <a:solidFill>
                          <a:schemeClr val="dk1"/>
                        </a:solidFill>
                        <a:effectLst/>
                        <a:latin typeface="+mj-lt"/>
                        <a:ea typeface="+mn-ea"/>
                        <a:cs typeface="+mn-cs"/>
                      </a:endParaRPr>
                    </a:p>
                  </a:txBody>
                  <a:tcPr marL="60221" marR="60221" marT="15186" marB="15186">
                    <a:solidFill>
                      <a:srgbClr val="FFC000"/>
                    </a:solidFill>
                  </a:tcPr>
                </a:tc>
                <a:tc hMerge="1">
                  <a:txBody>
                    <a:bodyPr/>
                    <a:lstStyle/>
                    <a:p>
                      <a:endParaRPr lang="en-US"/>
                    </a:p>
                  </a:txBody>
                  <a:tcPr/>
                </a:tc>
                <a:extLst>
                  <a:ext uri="{0D108BD9-81ED-4DB2-BD59-A6C34878D82A}">
                    <a16:rowId xmlns:a16="http://schemas.microsoft.com/office/drawing/2014/main" val="2334962994"/>
                  </a:ext>
                </a:extLst>
              </a:tr>
              <a:tr h="277519">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defTabSz="914400" rtl="0" eaLnBrk="1" latinLnBrk="0" hangingPunct="1">
                        <a:lnSpc>
                          <a:spcPct val="107000"/>
                        </a:lnSpc>
                        <a:spcBef>
                          <a:spcPts val="0"/>
                        </a:spcBef>
                        <a:spcAft>
                          <a:spcPts val="0"/>
                        </a:spcAft>
                      </a:pPr>
                      <a:r>
                        <a:rPr lang="en-US" sz="1100" kern="1200" dirty="0">
                          <a:effectLst/>
                        </a:rPr>
                        <a:t>1:00 – 2:00</a:t>
                      </a:r>
                      <a:endParaRPr lang="en-US" sz="1100" b="1" kern="1200" dirty="0">
                        <a:solidFill>
                          <a:schemeClr val="lt1"/>
                        </a:solidFill>
                        <a:effectLst/>
                        <a:latin typeface="Calibri" panose="020F0502020204030204" pitchFamily="34" charset="0"/>
                        <a:ea typeface="+mn-ea"/>
                        <a:cs typeface="Calibri" panose="020F0502020204030204" pitchFamily="34" charset="0"/>
                      </a:endParaRPr>
                    </a:p>
                  </a:txBody>
                  <a:tcPr marL="60221" marR="60221" marT="15186" marB="15186">
                    <a:solidFill>
                      <a:srgbClr val="0070C0"/>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effectLst/>
                        </a:rPr>
                        <a:t>Design Solutions using Platform Services, Part 2</a:t>
                      </a:r>
                      <a:endParaRPr lang="en-US" sz="1200" kern="1200" dirty="0">
                        <a:solidFill>
                          <a:schemeClr val="dk1"/>
                        </a:solidFill>
                        <a:effectLst/>
                        <a:latin typeface="+mj-lt"/>
                        <a:ea typeface="+mn-ea"/>
                        <a:cs typeface="+mn-cs"/>
                      </a:endParaRPr>
                    </a:p>
                  </a:txBody>
                  <a:tcPr marL="60221" marR="60221" marT="15186" marB="15186"/>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effectLst/>
                        </a:rPr>
                        <a:t>Coach</a:t>
                      </a:r>
                      <a:endParaRPr lang="en-US" sz="1200" kern="1200" dirty="0">
                        <a:solidFill>
                          <a:schemeClr val="dk1"/>
                        </a:solidFill>
                        <a:effectLst/>
                        <a:latin typeface="+mj-lt"/>
                        <a:ea typeface="+mn-ea"/>
                        <a:cs typeface="+mn-cs"/>
                      </a:endParaRPr>
                    </a:p>
                  </a:txBody>
                  <a:tcPr marL="60221" marR="60221" marT="15186" marB="15186"/>
                </a:tc>
                <a:extLst>
                  <a:ext uri="{0D108BD9-81ED-4DB2-BD59-A6C34878D82A}">
                    <a16:rowId xmlns:a16="http://schemas.microsoft.com/office/drawing/2014/main" val="1301065520"/>
                  </a:ext>
                </a:extLst>
              </a:tr>
              <a:tr h="271121">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defTabSz="914400" rtl="0" eaLnBrk="1" latinLnBrk="0" hangingPunct="1">
                        <a:lnSpc>
                          <a:spcPct val="107000"/>
                        </a:lnSpc>
                        <a:spcBef>
                          <a:spcPts val="0"/>
                        </a:spcBef>
                        <a:spcAft>
                          <a:spcPts val="0"/>
                        </a:spcAft>
                      </a:pPr>
                      <a:r>
                        <a:rPr lang="en-US" sz="1100" kern="1200" dirty="0">
                          <a:effectLst/>
                        </a:rPr>
                        <a:t>2:00 – 3:15</a:t>
                      </a:r>
                      <a:endParaRPr lang="en-US" sz="1100" b="1" kern="1200" dirty="0">
                        <a:solidFill>
                          <a:schemeClr val="lt1"/>
                        </a:solidFill>
                        <a:effectLst/>
                        <a:latin typeface="Calibri" panose="020F0502020204030204" pitchFamily="34" charset="0"/>
                        <a:ea typeface="+mn-ea"/>
                        <a:cs typeface="Calibri" panose="020F0502020204030204" pitchFamily="34" charset="0"/>
                      </a:endParaRPr>
                    </a:p>
                  </a:txBody>
                  <a:tcPr marL="60221" marR="60221" marT="15186" marB="15186">
                    <a:solidFill>
                      <a:srgbClr val="0070C0"/>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effectLst/>
                        </a:rPr>
                        <a:t>Design for Operations</a:t>
                      </a:r>
                      <a:endParaRPr lang="en-US" sz="1200" kern="1200" dirty="0">
                        <a:solidFill>
                          <a:schemeClr val="dk1"/>
                        </a:solidFill>
                        <a:effectLst/>
                        <a:latin typeface="+mj-lt"/>
                        <a:ea typeface="+mn-ea"/>
                        <a:cs typeface="+mn-cs"/>
                      </a:endParaRPr>
                    </a:p>
                  </a:txBody>
                  <a:tcPr marL="60221" marR="60221" marT="15186" marB="15186"/>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effectLst/>
                        </a:rPr>
                        <a:t>Patrick</a:t>
                      </a:r>
                      <a:endParaRPr lang="en-US" sz="1200" kern="1200" dirty="0">
                        <a:solidFill>
                          <a:schemeClr val="dk1"/>
                        </a:solidFill>
                        <a:effectLst/>
                        <a:latin typeface="+mj-lt"/>
                        <a:ea typeface="+mn-ea"/>
                        <a:cs typeface="+mn-cs"/>
                      </a:endParaRPr>
                    </a:p>
                  </a:txBody>
                  <a:tcPr marL="60221" marR="60221" marT="15186" marB="15186"/>
                </a:tc>
                <a:extLst>
                  <a:ext uri="{0D108BD9-81ED-4DB2-BD59-A6C34878D82A}">
                    <a16:rowId xmlns:a16="http://schemas.microsoft.com/office/drawing/2014/main" val="592646342"/>
                  </a:ext>
                </a:extLst>
              </a:tr>
              <a:tr h="271121">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defTabSz="914400" rtl="0" eaLnBrk="1" latinLnBrk="0" hangingPunct="1">
                        <a:lnSpc>
                          <a:spcPct val="107000"/>
                        </a:lnSpc>
                        <a:spcBef>
                          <a:spcPts val="0"/>
                        </a:spcBef>
                        <a:spcAft>
                          <a:spcPts val="0"/>
                        </a:spcAft>
                      </a:pPr>
                      <a:r>
                        <a:rPr lang="en-US" sz="1100" kern="1200" dirty="0">
                          <a:effectLst/>
                        </a:rPr>
                        <a:t>3:15 – 3:30</a:t>
                      </a:r>
                      <a:endParaRPr lang="en-US" sz="1100" b="1" kern="1200" dirty="0">
                        <a:solidFill>
                          <a:schemeClr val="lt1"/>
                        </a:solidFill>
                        <a:effectLst/>
                        <a:latin typeface="Calibri" panose="020F0502020204030204" pitchFamily="34" charset="0"/>
                        <a:ea typeface="+mn-ea"/>
                        <a:cs typeface="Calibri" panose="020F0502020204030204" pitchFamily="34" charset="0"/>
                      </a:endParaRPr>
                    </a:p>
                  </a:txBody>
                  <a:tcPr marL="60221" marR="60221" marT="15186" marB="15186">
                    <a:solidFill>
                      <a:srgbClr val="0070C0"/>
                    </a:solidFill>
                  </a:tcPr>
                </a:tc>
                <a:tc gridSpan="2">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effectLst/>
                        </a:rPr>
                        <a:t>Break</a:t>
                      </a:r>
                      <a:endParaRPr lang="en-US" sz="1200" kern="1200" dirty="0">
                        <a:solidFill>
                          <a:schemeClr val="dk1"/>
                        </a:solidFill>
                        <a:effectLst/>
                        <a:latin typeface="+mj-lt"/>
                        <a:ea typeface="+mn-ea"/>
                        <a:cs typeface="+mn-cs"/>
                      </a:endParaRPr>
                    </a:p>
                  </a:txBody>
                  <a:tcPr marL="60221" marR="60221" marT="15186" marB="15186">
                    <a:solidFill>
                      <a:srgbClr val="FFC000"/>
                    </a:solidFill>
                  </a:tcPr>
                </a:tc>
                <a:tc hMerge="1">
                  <a:txBody>
                    <a:bodyPr/>
                    <a:lstStyle/>
                    <a:p>
                      <a:endParaRPr lang="en-US"/>
                    </a:p>
                  </a:txBody>
                  <a:tcPr/>
                </a:tc>
                <a:extLst>
                  <a:ext uri="{0D108BD9-81ED-4DB2-BD59-A6C34878D82A}">
                    <a16:rowId xmlns:a16="http://schemas.microsoft.com/office/drawing/2014/main" val="1077161772"/>
                  </a:ext>
                </a:extLst>
              </a:tr>
              <a:tr h="271121">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defTabSz="914400" rtl="0" eaLnBrk="1" latinLnBrk="0" hangingPunct="1">
                        <a:lnSpc>
                          <a:spcPct val="107000"/>
                        </a:lnSpc>
                        <a:spcBef>
                          <a:spcPts val="0"/>
                        </a:spcBef>
                        <a:spcAft>
                          <a:spcPts val="0"/>
                        </a:spcAft>
                      </a:pPr>
                      <a:r>
                        <a:rPr lang="en-US" sz="1100" kern="1200" dirty="0">
                          <a:effectLst/>
                        </a:rPr>
                        <a:t>3:30 – 4:15</a:t>
                      </a:r>
                      <a:endParaRPr lang="en-US" sz="1100" b="1" kern="1200" dirty="0">
                        <a:solidFill>
                          <a:schemeClr val="lt1"/>
                        </a:solidFill>
                        <a:effectLst/>
                        <a:latin typeface="Calibri" panose="020F0502020204030204" pitchFamily="34" charset="0"/>
                        <a:ea typeface="+mn-ea"/>
                        <a:cs typeface="Calibri" panose="020F0502020204030204" pitchFamily="34" charset="0"/>
                      </a:endParaRPr>
                    </a:p>
                  </a:txBody>
                  <a:tcPr marL="60221" marR="60221" marT="15186" marB="15186">
                    <a:solidFill>
                      <a:srgbClr val="0070C0"/>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effectLst/>
                        </a:rPr>
                        <a:t>Making it Real: Whiteboarding</a:t>
                      </a:r>
                      <a:endParaRPr lang="en-US" sz="1200" kern="1200" dirty="0">
                        <a:solidFill>
                          <a:schemeClr val="dk1"/>
                        </a:solidFill>
                        <a:effectLst/>
                        <a:latin typeface="+mj-lt"/>
                        <a:ea typeface="+mn-ea"/>
                        <a:cs typeface="+mn-cs"/>
                      </a:endParaRPr>
                    </a:p>
                  </a:txBody>
                  <a:tcPr marL="60221" marR="60221" marT="15186" marB="15186">
                    <a:solidFill>
                      <a:srgbClr val="92D050"/>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solidFill>
                            <a:schemeClr val="dk1"/>
                          </a:solidFill>
                          <a:effectLst/>
                          <a:latin typeface="+mj-lt"/>
                          <a:ea typeface="+mn-ea"/>
                          <a:cs typeface="+mn-cs"/>
                        </a:rPr>
                        <a:t>All</a:t>
                      </a:r>
                    </a:p>
                  </a:txBody>
                  <a:tcPr marL="60221" marR="60221" marT="15186" marB="15186"/>
                </a:tc>
                <a:extLst>
                  <a:ext uri="{0D108BD9-81ED-4DB2-BD59-A6C34878D82A}">
                    <a16:rowId xmlns:a16="http://schemas.microsoft.com/office/drawing/2014/main" val="2309675962"/>
                  </a:ext>
                </a:extLst>
              </a:tr>
              <a:tr h="271121">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marL="0" marR="0" algn="ctr" defTabSz="914400" rtl="0" eaLnBrk="1" latinLnBrk="0" hangingPunct="1">
                        <a:lnSpc>
                          <a:spcPct val="107000"/>
                        </a:lnSpc>
                        <a:spcBef>
                          <a:spcPts val="0"/>
                        </a:spcBef>
                        <a:spcAft>
                          <a:spcPts val="0"/>
                        </a:spcAft>
                      </a:pPr>
                      <a:r>
                        <a:rPr lang="en-US" sz="1100" kern="1200" dirty="0">
                          <a:effectLst/>
                        </a:rPr>
                        <a:t>4:15 – 4:45</a:t>
                      </a:r>
                      <a:endParaRPr lang="en-US" sz="1100" b="1" kern="1200" dirty="0">
                        <a:solidFill>
                          <a:schemeClr val="lt1"/>
                        </a:solidFill>
                        <a:effectLst/>
                        <a:latin typeface="Calibri" panose="020F0502020204030204" pitchFamily="34" charset="0"/>
                        <a:ea typeface="+mn-ea"/>
                        <a:cs typeface="Calibri" panose="020F0502020204030204" pitchFamily="34" charset="0"/>
                      </a:endParaRPr>
                    </a:p>
                  </a:txBody>
                  <a:tcPr marL="60221" marR="60221" marT="15186" marB="15186">
                    <a:solidFill>
                      <a:srgbClr val="0070C0"/>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effectLst/>
                        </a:rPr>
                        <a:t>Making it Real: Architecting Real World Solutions – Whiteboarding</a:t>
                      </a:r>
                      <a:endParaRPr lang="en-US" sz="1200" kern="1200" dirty="0">
                        <a:solidFill>
                          <a:schemeClr val="dk1"/>
                        </a:solidFill>
                        <a:effectLst/>
                        <a:latin typeface="+mj-lt"/>
                        <a:ea typeface="+mn-ea"/>
                        <a:cs typeface="+mn-cs"/>
                      </a:endParaRPr>
                    </a:p>
                  </a:txBody>
                  <a:tcPr marL="60221" marR="60221" marT="15186" marB="15186">
                    <a:solidFill>
                      <a:srgbClr val="92D050"/>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marL="0" marR="0">
                        <a:lnSpc>
                          <a:spcPct val="107000"/>
                        </a:lnSpc>
                        <a:spcBef>
                          <a:spcPts val="0"/>
                        </a:spcBef>
                        <a:spcAft>
                          <a:spcPts val="0"/>
                        </a:spcAft>
                      </a:pPr>
                      <a:r>
                        <a:rPr lang="en-US" sz="1200" kern="1200" dirty="0">
                          <a:solidFill>
                            <a:schemeClr val="dk1"/>
                          </a:solidFill>
                          <a:effectLst/>
                          <a:latin typeface="+mj-lt"/>
                          <a:ea typeface="+mn-ea"/>
                          <a:cs typeface="+mn-cs"/>
                        </a:rPr>
                        <a:t>All</a:t>
                      </a:r>
                    </a:p>
                  </a:txBody>
                  <a:tcPr marL="60221" marR="60221" marT="15186" marB="15186"/>
                </a:tc>
                <a:extLst>
                  <a:ext uri="{0D108BD9-81ED-4DB2-BD59-A6C34878D82A}">
                    <a16:rowId xmlns:a16="http://schemas.microsoft.com/office/drawing/2014/main" val="4216081526"/>
                  </a:ext>
                </a:extLst>
              </a:tr>
              <a:tr h="271121">
                <a:tc>
                  <a:txBody>
                    <a:bodyPr/>
                    <a:lstStyle/>
                    <a:p>
                      <a:pPr marL="0" marR="0" algn="ctr" defTabSz="914400" rtl="0" eaLnBrk="1" latinLnBrk="0" hangingPunct="1">
                        <a:lnSpc>
                          <a:spcPct val="107000"/>
                        </a:lnSpc>
                        <a:spcBef>
                          <a:spcPts val="0"/>
                        </a:spcBef>
                        <a:spcAft>
                          <a:spcPts val="0"/>
                        </a:spcAft>
                      </a:pPr>
                      <a:r>
                        <a:rPr lang="en-US" sz="1200" b="1" kern="1200" dirty="0">
                          <a:solidFill>
                            <a:schemeClr val="lt1"/>
                          </a:solidFill>
                          <a:effectLst/>
                          <a:latin typeface="Calibri" panose="020F0502020204030204" pitchFamily="34" charset="0"/>
                          <a:ea typeface="+mn-ea"/>
                          <a:cs typeface="Calibri" panose="020F0502020204030204" pitchFamily="34" charset="0"/>
                        </a:rPr>
                        <a:t>4:45-5:00</a:t>
                      </a:r>
                    </a:p>
                  </a:txBody>
                  <a:tcPr marL="60221" marR="60221" marT="15186" marB="15186">
                    <a:solidFill>
                      <a:srgbClr val="0070C0"/>
                    </a:solidFill>
                  </a:tcPr>
                </a:tc>
                <a:tc>
                  <a:txBody>
                    <a:bodyPr/>
                    <a:lstStyle/>
                    <a:p>
                      <a:pPr marL="0" marR="0" algn="l" defTabSz="914400" rtl="0" eaLnBrk="1" latinLnBrk="0" hangingPunct="1">
                        <a:lnSpc>
                          <a:spcPct val="107000"/>
                        </a:lnSpc>
                        <a:spcBef>
                          <a:spcPts val="0"/>
                        </a:spcBef>
                        <a:spcAft>
                          <a:spcPts val="0"/>
                        </a:spcAft>
                      </a:pPr>
                      <a:r>
                        <a:rPr lang="en-US" sz="1200" kern="1200" dirty="0">
                          <a:solidFill>
                            <a:schemeClr val="dk1"/>
                          </a:solidFill>
                          <a:effectLst/>
                          <a:latin typeface="Calibri" panose="020F0502020204030204" pitchFamily="34" charset="0"/>
                          <a:ea typeface="+mn-ea"/>
                          <a:cs typeface="Calibri" panose="020F0502020204030204" pitchFamily="34" charset="0"/>
                        </a:rPr>
                        <a:t>Wrap-Up/Closing Next Steps and Homework (Labs)</a:t>
                      </a:r>
                    </a:p>
                  </a:txBody>
                  <a:tcPr marL="60221" marR="60221" marT="15186" marB="15186">
                    <a:solidFill>
                      <a:srgbClr val="D8DEE7"/>
                    </a:solidFill>
                  </a:tcPr>
                </a:tc>
                <a:tc>
                  <a:txBody>
                    <a:bodyPr/>
                    <a:lstStyle/>
                    <a:p>
                      <a:pPr marL="0" marR="0">
                        <a:lnSpc>
                          <a:spcPct val="107000"/>
                        </a:lnSpc>
                        <a:spcBef>
                          <a:spcPts val="0"/>
                        </a:spcBef>
                        <a:spcAft>
                          <a:spcPts val="0"/>
                        </a:spcAft>
                      </a:pPr>
                      <a:endParaRPr lang="en-US" sz="1200" kern="1200" dirty="0">
                        <a:solidFill>
                          <a:schemeClr val="dk1"/>
                        </a:solidFill>
                        <a:effectLst/>
                        <a:latin typeface="+mj-lt"/>
                        <a:ea typeface="+mn-ea"/>
                        <a:cs typeface="+mn-cs"/>
                      </a:endParaRPr>
                    </a:p>
                  </a:txBody>
                  <a:tcPr marL="60221" marR="60221" marT="15186" marB="15186"/>
                </a:tc>
                <a:extLst>
                  <a:ext uri="{0D108BD9-81ED-4DB2-BD59-A6C34878D82A}">
                    <a16:rowId xmlns:a16="http://schemas.microsoft.com/office/drawing/2014/main" val="1149476677"/>
                  </a:ext>
                </a:extLst>
              </a:tr>
            </a:tbl>
          </a:graphicData>
        </a:graphic>
      </p:graphicFrame>
      <p:sp>
        <p:nvSpPr>
          <p:cNvPr id="3" name="Rectangle 2">
            <a:extLst>
              <a:ext uri="{FF2B5EF4-FFF2-40B4-BE49-F238E27FC236}">
                <a16:creationId xmlns:a16="http://schemas.microsoft.com/office/drawing/2014/main" id="{913438F1-801F-44C1-ACA2-43987B148405}"/>
              </a:ext>
            </a:extLst>
          </p:cNvPr>
          <p:cNvSpPr/>
          <p:nvPr/>
        </p:nvSpPr>
        <p:spPr>
          <a:xfrm>
            <a:off x="1010022" y="6308309"/>
            <a:ext cx="5947205" cy="369332"/>
          </a:xfrm>
          <a:prstGeom prst="rect">
            <a:avLst/>
          </a:prstGeom>
        </p:spPr>
        <p:txBody>
          <a:bodyPr wrap="none">
            <a:spAutoFit/>
          </a:bodyPr>
          <a:lstStyle/>
          <a:p>
            <a:r>
              <a:rPr lang="en-US" dirty="0">
                <a:latin typeface="Calibri" panose="020F0502020204030204" pitchFamily="34" charset="0"/>
                <a:ea typeface="Calibri" panose="020F0502020204030204" pitchFamily="34" charset="0"/>
                <a:cs typeface="Times New Roman" panose="02020603050405020304" pitchFamily="18" charset="0"/>
              </a:rPr>
              <a:t>Evaluation Link: </a:t>
            </a:r>
            <a:r>
              <a:rPr lang="en-US" u="sng" dirty="0">
                <a:hlinkClick r:id="rId4"/>
              </a:rPr>
              <a:t>https://tinyurl.com/510GA535</a:t>
            </a:r>
            <a:r>
              <a:rPr lang="en-US" dirty="0"/>
              <a:t> </a:t>
            </a:r>
            <a:r>
              <a:rPr lang="en-US" dirty="0">
                <a:latin typeface="Calibri" panose="020F0502020204030204" pitchFamily="34"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a:extLst>
              <a:ext uri="{FF2B5EF4-FFF2-40B4-BE49-F238E27FC236}">
                <a16:creationId xmlns:a16="http://schemas.microsoft.com/office/drawing/2014/main" id="{466DB7E9-4989-4BA8-AC4F-EBA688DE4992}"/>
              </a:ext>
            </a:extLst>
          </p:cNvPr>
          <p:cNvSpPr/>
          <p:nvPr/>
        </p:nvSpPr>
        <p:spPr>
          <a:xfrm>
            <a:off x="9047748" y="1452312"/>
            <a:ext cx="3021563" cy="338554"/>
          </a:xfrm>
          <a:prstGeom prst="rect">
            <a:avLst/>
          </a:prstGeom>
        </p:spPr>
        <p:txBody>
          <a:bodyPr wrap="square">
            <a:spAutoFit/>
          </a:bodyPr>
          <a:lstStyle/>
          <a:p>
            <a:r>
              <a:rPr lang="en-US" sz="800" dirty="0"/>
              <a:t>Microsoft Office - 5 Wayside Rd, Burlington, MA</a:t>
            </a:r>
          </a:p>
          <a:p>
            <a:r>
              <a:rPr lang="en-US" sz="800" dirty="0"/>
              <a:t>1st Floor - Adams</a:t>
            </a:r>
          </a:p>
        </p:txBody>
      </p:sp>
    </p:spTree>
    <p:extLst>
      <p:ext uri="{BB962C8B-B14F-4D97-AF65-F5344CB8AC3E}">
        <p14:creationId xmlns:p14="http://schemas.microsoft.com/office/powerpoint/2010/main" val="1087970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58852-72A0-4110-8702-D7608E03DEEF}"/>
              </a:ext>
            </a:extLst>
          </p:cNvPr>
          <p:cNvSpPr>
            <a:spLocks noGrp="1"/>
          </p:cNvSpPr>
          <p:nvPr>
            <p:ph type="title"/>
          </p:nvPr>
        </p:nvSpPr>
        <p:spPr/>
        <p:txBody>
          <a:bodyPr/>
          <a:lstStyle/>
          <a:p>
            <a:r>
              <a:rPr lang="en-US" sz="4000" dirty="0"/>
              <a:t>Program Roadmap</a:t>
            </a:r>
          </a:p>
        </p:txBody>
      </p:sp>
      <p:sp>
        <p:nvSpPr>
          <p:cNvPr id="5" name="Text Placeholder 4">
            <a:extLst>
              <a:ext uri="{FF2B5EF4-FFF2-40B4-BE49-F238E27FC236}">
                <a16:creationId xmlns:a16="http://schemas.microsoft.com/office/drawing/2014/main" id="{B758977E-FD52-4501-8A0F-7E719084ABDA}"/>
              </a:ext>
            </a:extLst>
          </p:cNvPr>
          <p:cNvSpPr>
            <a:spLocks noGrp="1"/>
          </p:cNvSpPr>
          <p:nvPr>
            <p:ph type="body" idx="1"/>
          </p:nvPr>
        </p:nvSpPr>
        <p:spPr/>
        <p:txBody>
          <a:bodyPr/>
          <a:lstStyle/>
          <a:p>
            <a:r>
              <a:rPr lang="en-US" dirty="0"/>
              <a:t>So Far…</a:t>
            </a:r>
          </a:p>
        </p:txBody>
      </p:sp>
      <p:sp>
        <p:nvSpPr>
          <p:cNvPr id="6" name="Content Placeholder 5">
            <a:extLst>
              <a:ext uri="{FF2B5EF4-FFF2-40B4-BE49-F238E27FC236}">
                <a16:creationId xmlns:a16="http://schemas.microsoft.com/office/drawing/2014/main" id="{12DF21E5-1F68-4522-9624-1AEA122B76E2}"/>
              </a:ext>
            </a:extLst>
          </p:cNvPr>
          <p:cNvSpPr>
            <a:spLocks noGrp="1"/>
          </p:cNvSpPr>
          <p:nvPr>
            <p:ph sz="half" idx="2"/>
          </p:nvPr>
        </p:nvSpPr>
        <p:spPr/>
        <p:txBody>
          <a:bodyPr/>
          <a:lstStyle/>
          <a:p>
            <a:r>
              <a:rPr lang="en-US" dirty="0"/>
              <a:t>Certification Training (85% Pass Rate)</a:t>
            </a:r>
          </a:p>
          <a:p>
            <a:pPr lvl="1"/>
            <a:r>
              <a:rPr lang="en-US" dirty="0"/>
              <a:t>70-533 Implementing Azure Solutions</a:t>
            </a:r>
          </a:p>
          <a:p>
            <a:pPr lvl="1"/>
            <a:r>
              <a:rPr lang="en-US" dirty="0"/>
              <a:t>70-535 Architecting Azure Solutions</a:t>
            </a:r>
          </a:p>
          <a:p>
            <a:pPr lvl="1"/>
            <a:r>
              <a:rPr lang="en-US" dirty="0"/>
              <a:t>70-475 Big Data</a:t>
            </a:r>
          </a:p>
          <a:p>
            <a:pPr lvl="1"/>
            <a:r>
              <a:rPr lang="en-US" dirty="0"/>
              <a:t>70-774 Machine Learning</a:t>
            </a:r>
          </a:p>
          <a:p>
            <a:pPr lvl="1"/>
            <a:r>
              <a:rPr lang="en-US" dirty="0"/>
              <a:t>70-777 Cosmos DB</a:t>
            </a:r>
          </a:p>
          <a:p>
            <a:pPr lvl="1"/>
            <a:r>
              <a:rPr lang="en-US" dirty="0"/>
              <a:t>Linux on Azure (with Linux Foundation) Kicks off June 2018</a:t>
            </a:r>
          </a:p>
          <a:p>
            <a:r>
              <a:rPr lang="en-US" dirty="0"/>
              <a:t>Pilot Deep Dives</a:t>
            </a:r>
          </a:p>
          <a:p>
            <a:pPr lvl="1"/>
            <a:r>
              <a:rPr lang="en-US" dirty="0"/>
              <a:t>DevOps</a:t>
            </a:r>
          </a:p>
          <a:p>
            <a:pPr lvl="1"/>
            <a:r>
              <a:rPr lang="en-US" dirty="0"/>
              <a:t>Many Projects, many customers</a:t>
            </a:r>
          </a:p>
          <a:p>
            <a:pPr lvl="1"/>
            <a:endParaRPr lang="en-US" dirty="0"/>
          </a:p>
        </p:txBody>
      </p:sp>
      <p:sp>
        <p:nvSpPr>
          <p:cNvPr id="7" name="Text Placeholder 6">
            <a:extLst>
              <a:ext uri="{FF2B5EF4-FFF2-40B4-BE49-F238E27FC236}">
                <a16:creationId xmlns:a16="http://schemas.microsoft.com/office/drawing/2014/main" id="{306EF029-6EBC-4474-AB84-B264F3D13AD6}"/>
              </a:ext>
            </a:extLst>
          </p:cNvPr>
          <p:cNvSpPr>
            <a:spLocks noGrp="1"/>
          </p:cNvSpPr>
          <p:nvPr>
            <p:ph type="body" sz="quarter" idx="3"/>
          </p:nvPr>
        </p:nvSpPr>
        <p:spPr/>
        <p:txBody>
          <a:bodyPr/>
          <a:lstStyle/>
          <a:p>
            <a:r>
              <a:rPr lang="en-US" dirty="0"/>
              <a:t>Next Fiscal Year Starting July 2018</a:t>
            </a:r>
          </a:p>
        </p:txBody>
      </p:sp>
      <p:sp>
        <p:nvSpPr>
          <p:cNvPr id="8" name="Content Placeholder 7">
            <a:extLst>
              <a:ext uri="{FF2B5EF4-FFF2-40B4-BE49-F238E27FC236}">
                <a16:creationId xmlns:a16="http://schemas.microsoft.com/office/drawing/2014/main" id="{C402B894-A126-43CD-9C54-B09885D50664}"/>
              </a:ext>
            </a:extLst>
          </p:cNvPr>
          <p:cNvSpPr>
            <a:spLocks noGrp="1"/>
          </p:cNvSpPr>
          <p:nvPr>
            <p:ph sz="quarter" idx="4"/>
          </p:nvPr>
        </p:nvSpPr>
        <p:spPr/>
        <p:txBody>
          <a:bodyPr/>
          <a:lstStyle/>
          <a:p>
            <a:r>
              <a:rPr lang="en-US" dirty="0"/>
              <a:t>Certification Training</a:t>
            </a:r>
          </a:p>
          <a:p>
            <a:pPr lvl="1"/>
            <a:r>
              <a:rPr lang="en-US" dirty="0"/>
              <a:t>70-458 DevOps on Azure</a:t>
            </a:r>
          </a:p>
          <a:p>
            <a:pPr lvl="1"/>
            <a:r>
              <a:rPr lang="en-US" dirty="0"/>
              <a:t>70-532 Developing Azure Solutions</a:t>
            </a:r>
          </a:p>
          <a:p>
            <a:r>
              <a:rPr lang="en-US" dirty="0"/>
              <a:t>Create Deep Learning path for all technologies</a:t>
            </a:r>
          </a:p>
        </p:txBody>
      </p:sp>
      <p:sp>
        <p:nvSpPr>
          <p:cNvPr id="9" name="Text Placeholder 8">
            <a:extLst>
              <a:ext uri="{FF2B5EF4-FFF2-40B4-BE49-F238E27FC236}">
                <a16:creationId xmlns:a16="http://schemas.microsoft.com/office/drawing/2014/main" id="{D192705C-8289-4D13-8782-8DDF87E325B6}"/>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317629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ED5909E-C2A2-4213-A728-D0EBCBAC155B}"/>
              </a:ext>
            </a:extLst>
          </p:cNvPr>
          <p:cNvSpPr>
            <a:spLocks noGrp="1"/>
          </p:cNvSpPr>
          <p:nvPr>
            <p:ph type="title"/>
          </p:nvPr>
        </p:nvSpPr>
        <p:spPr>
          <a:xfrm>
            <a:off x="1622545" y="2"/>
            <a:ext cx="10357252" cy="1231901"/>
          </a:xfrm>
        </p:spPr>
        <p:txBody>
          <a:bodyPr/>
          <a:lstStyle/>
          <a:p>
            <a:r>
              <a:rPr lang="en-US" sz="4000" dirty="0">
                <a:latin typeface="+mj-lt"/>
              </a:rPr>
              <a:t>Getting Started Labs</a:t>
            </a:r>
            <a:br>
              <a:rPr lang="en-US" sz="3200" dirty="0">
                <a:latin typeface="+mj-lt"/>
              </a:rPr>
            </a:br>
            <a:r>
              <a:rPr lang="en-US" sz="2800" dirty="0">
                <a:latin typeface="+mj-lt"/>
              </a:rPr>
              <a:t>https://docs.microsoft.com/en-us/azure/#get-started </a:t>
            </a:r>
            <a:endParaRPr lang="en-US" sz="3200" dirty="0">
              <a:latin typeface="+mj-lt"/>
            </a:endParaRPr>
          </a:p>
        </p:txBody>
      </p:sp>
      <p:sp>
        <p:nvSpPr>
          <p:cNvPr id="6" name="Content Placeholder 5">
            <a:extLst>
              <a:ext uri="{FF2B5EF4-FFF2-40B4-BE49-F238E27FC236}">
                <a16:creationId xmlns:a16="http://schemas.microsoft.com/office/drawing/2014/main" id="{97B45A76-807B-4276-AB10-F4CC3277566E}"/>
              </a:ext>
            </a:extLst>
          </p:cNvPr>
          <p:cNvSpPr>
            <a:spLocks noGrp="1"/>
          </p:cNvSpPr>
          <p:nvPr>
            <p:ph idx="1"/>
          </p:nvPr>
        </p:nvSpPr>
        <p:spPr>
          <a:xfrm>
            <a:off x="210551" y="1472562"/>
            <a:ext cx="3781685" cy="4793789"/>
          </a:xfrm>
        </p:spPr>
        <p:txBody>
          <a:bodyPr/>
          <a:lstStyle/>
          <a:p>
            <a:pPr marL="0" indent="0">
              <a:buNone/>
            </a:pPr>
            <a:r>
              <a:rPr lang="en-US" sz="1800" b="1" dirty="0">
                <a:latin typeface="+mj-lt"/>
              </a:rPr>
              <a:t>Deploy infrastructure</a:t>
            </a:r>
          </a:p>
          <a:p>
            <a:r>
              <a:rPr lang="en-US" sz="1800" b="1" dirty="0">
                <a:highlight>
                  <a:srgbClr val="FFFF00"/>
                </a:highlight>
                <a:latin typeface="+mj-lt"/>
                <a:hlinkClick r:id="rId2"/>
              </a:rPr>
              <a:t>Linux virtual machines</a:t>
            </a:r>
            <a:endParaRPr lang="en-US" sz="1800" b="1" dirty="0">
              <a:highlight>
                <a:srgbClr val="FFFF00"/>
              </a:highlight>
              <a:latin typeface="+mj-lt"/>
            </a:endParaRPr>
          </a:p>
          <a:p>
            <a:r>
              <a:rPr lang="en-US" sz="1800" b="1" dirty="0">
                <a:highlight>
                  <a:srgbClr val="FFFF00"/>
                </a:highlight>
                <a:latin typeface="+mj-lt"/>
                <a:hlinkClick r:id="rId3"/>
              </a:rPr>
              <a:t>Windows virtual machines</a:t>
            </a:r>
            <a:endParaRPr lang="en-US" sz="1800" b="1" dirty="0">
              <a:highlight>
                <a:srgbClr val="FFFF00"/>
              </a:highlight>
              <a:latin typeface="+mj-lt"/>
            </a:endParaRPr>
          </a:p>
          <a:p>
            <a:pPr marL="0" indent="0">
              <a:buNone/>
            </a:pPr>
            <a:endParaRPr lang="en-US" sz="1800" b="1" dirty="0">
              <a:latin typeface="+mj-lt"/>
            </a:endParaRPr>
          </a:p>
          <a:p>
            <a:pPr marL="0" indent="0">
              <a:buNone/>
            </a:pPr>
            <a:r>
              <a:rPr lang="en-US" sz="1800" b="1" dirty="0">
                <a:latin typeface="+mj-lt"/>
              </a:rPr>
              <a:t>Secure and manage resources</a:t>
            </a:r>
          </a:p>
          <a:p>
            <a:r>
              <a:rPr lang="en-US" sz="1600" dirty="0">
                <a:latin typeface="+mj-lt"/>
                <a:hlinkClick r:id="rId4"/>
              </a:rPr>
              <a:t>Azure Security Center</a:t>
            </a:r>
            <a:endParaRPr lang="en-US" sz="1600" dirty="0">
              <a:latin typeface="+mj-lt"/>
            </a:endParaRPr>
          </a:p>
          <a:p>
            <a:r>
              <a:rPr lang="en-US" sz="1600" dirty="0">
                <a:latin typeface="+mj-lt"/>
                <a:hlinkClick r:id="rId5"/>
              </a:rPr>
              <a:t>Azure Monitor</a:t>
            </a:r>
            <a:endParaRPr lang="en-US" sz="1600" dirty="0">
              <a:latin typeface="+mj-lt"/>
            </a:endParaRPr>
          </a:p>
          <a:p>
            <a:r>
              <a:rPr lang="en-US" sz="1600" dirty="0">
                <a:latin typeface="+mj-lt"/>
                <a:hlinkClick r:id="rId6"/>
              </a:rPr>
              <a:t>Azure Application Insights</a:t>
            </a:r>
            <a:endParaRPr lang="en-US" sz="1600" dirty="0">
              <a:latin typeface="+mj-lt"/>
            </a:endParaRPr>
          </a:p>
          <a:p>
            <a:r>
              <a:rPr lang="en-US" sz="1600" dirty="0">
                <a:latin typeface="+mj-lt"/>
                <a:hlinkClick r:id="rId7"/>
              </a:rPr>
              <a:t>Azure Cost Management</a:t>
            </a:r>
            <a:endParaRPr lang="en-US" sz="1600" dirty="0">
              <a:latin typeface="+mj-lt"/>
            </a:endParaRPr>
          </a:p>
          <a:p>
            <a:r>
              <a:rPr lang="en-US" sz="1600" dirty="0">
                <a:latin typeface="+mj-lt"/>
                <a:hlinkClick r:id="rId8"/>
              </a:rPr>
              <a:t>Azure Backup</a:t>
            </a:r>
            <a:endParaRPr lang="en-US" sz="1600" dirty="0">
              <a:latin typeface="+mj-lt"/>
            </a:endParaRPr>
          </a:p>
          <a:p>
            <a:r>
              <a:rPr lang="en-US" sz="1600" dirty="0">
                <a:latin typeface="+mj-lt"/>
                <a:hlinkClick r:id="rId9"/>
              </a:rPr>
              <a:t>Azure Site Recovery</a:t>
            </a:r>
            <a:endParaRPr lang="en-US" sz="1600" dirty="0">
              <a:latin typeface="+mj-lt"/>
            </a:endParaRPr>
          </a:p>
          <a:p>
            <a:r>
              <a:rPr lang="en-US" sz="1600" dirty="0">
                <a:latin typeface="+mj-lt"/>
                <a:hlinkClick r:id="rId10"/>
              </a:rPr>
              <a:t>Azure Migrate</a:t>
            </a:r>
            <a:endParaRPr lang="en-US" sz="1600" dirty="0">
              <a:latin typeface="+mj-lt"/>
            </a:endParaRPr>
          </a:p>
          <a:p>
            <a:r>
              <a:rPr lang="en-US" sz="1600" dirty="0">
                <a:latin typeface="+mj-lt"/>
                <a:hlinkClick r:id="rId11"/>
              </a:rPr>
              <a:t>Azure Policy</a:t>
            </a:r>
            <a:endParaRPr lang="en-US" sz="1600" dirty="0">
              <a:latin typeface="+mj-lt"/>
            </a:endParaRPr>
          </a:p>
        </p:txBody>
      </p:sp>
      <p:sp>
        <p:nvSpPr>
          <p:cNvPr id="8" name="Text Placeholder 7">
            <a:extLst>
              <a:ext uri="{FF2B5EF4-FFF2-40B4-BE49-F238E27FC236}">
                <a16:creationId xmlns:a16="http://schemas.microsoft.com/office/drawing/2014/main" id="{8BDABD64-EC2F-4283-B083-35450C2DDEC7}"/>
              </a:ext>
            </a:extLst>
          </p:cNvPr>
          <p:cNvSpPr>
            <a:spLocks noGrp="1"/>
          </p:cNvSpPr>
          <p:nvPr>
            <p:ph type="body" sz="quarter" idx="10"/>
          </p:nvPr>
        </p:nvSpPr>
        <p:spPr/>
        <p:txBody>
          <a:bodyPr/>
          <a:lstStyle/>
          <a:p>
            <a:r>
              <a:rPr lang="en-US" sz="2800" dirty="0">
                <a:latin typeface="+mj-lt"/>
                <a:hlinkClick r:id="rId12"/>
              </a:rPr>
              <a:t>https://docs.microsoft.com/en-us/azure/#get-started</a:t>
            </a:r>
            <a:r>
              <a:rPr lang="en-US" sz="2800" dirty="0">
                <a:latin typeface="+mj-lt"/>
              </a:rPr>
              <a:t> </a:t>
            </a:r>
          </a:p>
        </p:txBody>
      </p:sp>
      <p:graphicFrame>
        <p:nvGraphicFramePr>
          <p:cNvPr id="9" name="Content Placeholder 8">
            <a:extLst>
              <a:ext uri="{FF2B5EF4-FFF2-40B4-BE49-F238E27FC236}">
                <a16:creationId xmlns:a16="http://schemas.microsoft.com/office/drawing/2014/main" id="{3C2D16DC-E11A-4019-802D-69E41A06E7FF}"/>
              </a:ext>
            </a:extLst>
          </p:cNvPr>
          <p:cNvGraphicFramePr>
            <a:graphicFrameLocks noGrp="1"/>
          </p:cNvGraphicFramePr>
          <p:nvPr>
            <p:ph sz="half" idx="4294967295"/>
            <p:extLst>
              <p:ext uri="{D42A27DB-BD31-4B8C-83A1-F6EECF244321}">
                <p14:modId xmlns:p14="http://schemas.microsoft.com/office/powerpoint/2010/main" val="2512144901"/>
              </p:ext>
            </p:extLst>
          </p:nvPr>
        </p:nvGraphicFramePr>
        <p:xfrm>
          <a:off x="3868551" y="1789791"/>
          <a:ext cx="3322606" cy="1051560"/>
        </p:xfrm>
        <a:graphic>
          <a:graphicData uri="http://schemas.openxmlformats.org/drawingml/2006/table">
            <a:tbl>
              <a:tblPr/>
              <a:tblGrid>
                <a:gridCol w="1661303">
                  <a:extLst>
                    <a:ext uri="{9D8B030D-6E8A-4147-A177-3AD203B41FA5}">
                      <a16:colId xmlns:a16="http://schemas.microsoft.com/office/drawing/2014/main" val="1575130205"/>
                    </a:ext>
                  </a:extLst>
                </a:gridCol>
                <a:gridCol w="1661303">
                  <a:extLst>
                    <a:ext uri="{9D8B030D-6E8A-4147-A177-3AD203B41FA5}">
                      <a16:colId xmlns:a16="http://schemas.microsoft.com/office/drawing/2014/main" val="1700832750"/>
                    </a:ext>
                  </a:extLst>
                </a:gridCol>
              </a:tblGrid>
              <a:tr h="0">
                <a:tc>
                  <a:txBody>
                    <a:bodyPr/>
                    <a:lstStyle/>
                    <a:p>
                      <a:pPr fontAlgn="t">
                        <a:buFont typeface="Arial" panose="020B0604020202020204" pitchFamily="34" charset="0"/>
                        <a:buChar char="•"/>
                      </a:pPr>
                      <a:r>
                        <a:rPr lang="en-US" u="none" strike="noStrike">
                          <a:solidFill>
                            <a:srgbClr val="333333"/>
                          </a:solidFill>
                          <a:effectLst/>
                          <a:hlinkClick r:id="rId13"/>
                        </a:rPr>
                        <a:t>.NET</a:t>
                      </a:r>
                      <a:r>
                        <a:rPr lang="en-US">
                          <a:effectLst/>
                        </a:rPr>
                        <a:t> </a:t>
                      </a:r>
                    </a:p>
                    <a:p>
                      <a:pPr fontAlgn="t">
                        <a:buFont typeface="Arial" panose="020B0604020202020204" pitchFamily="34" charset="0"/>
                        <a:buChar char="•"/>
                      </a:pPr>
                      <a:r>
                        <a:rPr lang="en-US" u="none" strike="noStrike">
                          <a:solidFill>
                            <a:srgbClr val="333333"/>
                          </a:solidFill>
                          <a:effectLst/>
                          <a:hlinkClick r:id="rId14"/>
                        </a:rPr>
                        <a:t>Python</a:t>
                      </a:r>
                      <a:r>
                        <a:rPr lang="en-US">
                          <a:effectLst/>
                        </a:rPr>
                        <a:t> </a:t>
                      </a:r>
                    </a:p>
                    <a:p>
                      <a:pPr fontAlgn="t">
                        <a:buFont typeface="Arial" panose="020B0604020202020204" pitchFamily="34" charset="0"/>
                        <a:buChar char="•"/>
                      </a:pPr>
                      <a:r>
                        <a:rPr lang="en-US" u="none" strike="noStrike">
                          <a:solidFill>
                            <a:srgbClr val="333333"/>
                          </a:solidFill>
                          <a:effectLst/>
                          <a:hlinkClick r:id="rId15"/>
                        </a:rPr>
                        <a:t>Java</a:t>
                      </a:r>
                      <a:r>
                        <a:rPr lang="en-US">
                          <a:effectLst/>
                        </a:rPr>
                        <a:t> </a:t>
                      </a:r>
                    </a:p>
                  </a:txBody>
                  <a:tcPr marL="0" marR="152400" marT="114300" marB="11430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10F98E"/>
                      </a:solidFill>
                      <a:prstDash val="solid"/>
                      <a:round/>
                      <a:headEnd type="none" w="med" len="med"/>
                      <a:tailEnd type="none" w="med" len="med"/>
                    </a:lnT>
                    <a:lnB w="12700" cap="flat" cmpd="sng" algn="ctr">
                      <a:solidFill>
                        <a:srgbClr val="E3E3E3"/>
                      </a:solidFill>
                      <a:prstDash val="solid"/>
                      <a:round/>
                      <a:headEnd type="none" w="med" len="med"/>
                      <a:tailEnd type="none" w="med" len="med"/>
                    </a:lnB>
                  </a:tcPr>
                </a:tc>
                <a:tc>
                  <a:txBody>
                    <a:bodyPr/>
                    <a:lstStyle/>
                    <a:p>
                      <a:pPr fontAlgn="t">
                        <a:buFont typeface="Arial" panose="020B0604020202020204" pitchFamily="34" charset="0"/>
                        <a:buChar char="•"/>
                      </a:pPr>
                      <a:r>
                        <a:rPr lang="en-US" u="none" strike="noStrike" dirty="0">
                          <a:solidFill>
                            <a:srgbClr val="333333"/>
                          </a:solidFill>
                          <a:effectLst/>
                          <a:hlinkClick r:id="rId16"/>
                        </a:rPr>
                        <a:t>PHP</a:t>
                      </a:r>
                      <a:r>
                        <a:rPr lang="en-US" dirty="0">
                          <a:effectLst/>
                        </a:rPr>
                        <a:t> </a:t>
                      </a:r>
                    </a:p>
                    <a:p>
                      <a:pPr fontAlgn="t">
                        <a:buFont typeface="Arial" panose="020B0604020202020204" pitchFamily="34" charset="0"/>
                        <a:buChar char="•"/>
                      </a:pPr>
                      <a:r>
                        <a:rPr lang="en-US" u="none" strike="noStrike" dirty="0">
                          <a:solidFill>
                            <a:srgbClr val="333333"/>
                          </a:solidFill>
                          <a:effectLst/>
                          <a:hlinkClick r:id="rId17"/>
                        </a:rPr>
                        <a:t>Node.js</a:t>
                      </a:r>
                      <a:r>
                        <a:rPr lang="en-US" dirty="0">
                          <a:effectLst/>
                        </a:rPr>
                        <a:t> </a:t>
                      </a:r>
                    </a:p>
                    <a:p>
                      <a:pPr fontAlgn="t">
                        <a:buFont typeface="Arial" panose="020B0604020202020204" pitchFamily="34" charset="0"/>
                        <a:buChar char="•"/>
                      </a:pPr>
                      <a:r>
                        <a:rPr lang="en-US" u="none" strike="noStrike" dirty="0">
                          <a:solidFill>
                            <a:srgbClr val="0050C5"/>
                          </a:solidFill>
                          <a:effectLst/>
                          <a:hlinkClick r:id="rId18"/>
                        </a:rPr>
                        <a:t>Go</a:t>
                      </a:r>
                      <a:endParaRPr lang="en-US" dirty="0">
                        <a:effectLst/>
                      </a:endParaRPr>
                    </a:p>
                  </a:txBody>
                  <a:tcPr marL="0" marR="152400" marT="114300" marB="114300">
                    <a:lnL w="12700" cap="flat" cmpd="sng" algn="ctr">
                      <a:solidFill>
                        <a:srgbClr val="E3E3E3"/>
                      </a:solidFill>
                      <a:prstDash val="solid"/>
                      <a:round/>
                      <a:headEnd type="none" w="med" len="med"/>
                      <a:tailEnd type="none" w="med" len="med"/>
                    </a:lnL>
                    <a:lnR w="12700" cap="flat" cmpd="sng" algn="ctr">
                      <a:solidFill>
                        <a:srgbClr val="E3E3E3"/>
                      </a:solidFill>
                      <a:prstDash val="solid"/>
                      <a:round/>
                      <a:headEnd type="none" w="med" len="med"/>
                      <a:tailEnd type="none" w="med" len="med"/>
                    </a:lnR>
                    <a:lnT w="9525" cap="flat" cmpd="sng" algn="ctr">
                      <a:solidFill>
                        <a:srgbClr val="70038F"/>
                      </a:solidFill>
                      <a:prstDash val="solid"/>
                      <a:round/>
                      <a:headEnd type="none" w="med" len="med"/>
                      <a:tailEnd type="none" w="med" len="med"/>
                    </a:lnT>
                    <a:lnB w="12700" cap="flat" cmpd="sng" algn="ctr">
                      <a:solidFill>
                        <a:srgbClr val="E3E3E3"/>
                      </a:solidFill>
                      <a:prstDash val="solid"/>
                      <a:round/>
                      <a:headEnd type="none" w="med" len="med"/>
                      <a:tailEnd type="none" w="med" len="med"/>
                    </a:lnB>
                  </a:tcPr>
                </a:tc>
                <a:extLst>
                  <a:ext uri="{0D108BD9-81ED-4DB2-BD59-A6C34878D82A}">
                    <a16:rowId xmlns:a16="http://schemas.microsoft.com/office/drawing/2014/main" val="3625572748"/>
                  </a:ext>
                </a:extLst>
              </a:tr>
            </a:tbl>
          </a:graphicData>
        </a:graphic>
      </p:graphicFrame>
      <p:sp>
        <p:nvSpPr>
          <p:cNvPr id="10" name="Rectangle 1">
            <a:extLst>
              <a:ext uri="{FF2B5EF4-FFF2-40B4-BE49-F238E27FC236}">
                <a16:creationId xmlns:a16="http://schemas.microsoft.com/office/drawing/2014/main" id="{72E7A060-A606-4183-A669-FAB487BE7122}"/>
              </a:ext>
            </a:extLst>
          </p:cNvPr>
          <p:cNvSpPr>
            <a:spLocks noChangeArrowheads="1"/>
          </p:cNvSpPr>
          <p:nvPr/>
        </p:nvSpPr>
        <p:spPr bwMode="auto">
          <a:xfrm>
            <a:off x="3949143" y="1472562"/>
            <a:ext cx="2862963" cy="318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5392"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rgbClr val="000000"/>
                </a:solidFill>
                <a:effectLst/>
                <a:latin typeface="+mj-lt"/>
              </a:rPr>
              <a:t>Develop apps</a:t>
            </a:r>
            <a:r>
              <a:rPr kumimoji="0" lang="en-US" altLang="en-US" i="0" u="none" strike="noStrike" cap="none" normalizeH="0" baseline="0" dirty="0">
                <a:ln>
                  <a:noFill/>
                </a:ln>
                <a:solidFill>
                  <a:srgbClr val="333333"/>
                </a:solidFill>
                <a:effectLst/>
                <a:latin typeface="+mj-lt"/>
              </a:rPr>
              <a:t> </a:t>
            </a:r>
            <a:r>
              <a:rPr kumimoji="0" lang="en-US" altLang="en-US" sz="1200" b="0" i="0" u="none" strike="noStrike" cap="none" normalizeH="0" baseline="0" dirty="0">
                <a:ln>
                  <a:noFill/>
                </a:ln>
                <a:solidFill>
                  <a:srgbClr val="333333"/>
                </a:solidFill>
                <a:effectLst/>
                <a:latin typeface="+mj-lt"/>
              </a:rPr>
              <a:t>   </a:t>
            </a:r>
            <a:r>
              <a:rPr kumimoji="0" lang="en-US" altLang="en-US" sz="1900" b="0" i="0" u="none" strike="noStrike" cap="none" normalizeH="0" baseline="0" dirty="0">
                <a:ln>
                  <a:noFill/>
                </a:ln>
                <a:solidFill>
                  <a:srgbClr val="333333"/>
                </a:solidFill>
                <a:effectLst/>
                <a:latin typeface="+mj-lt"/>
              </a:rPr>
              <a:t> </a:t>
            </a:r>
            <a:r>
              <a:rPr kumimoji="0" lang="en-US" altLang="en-US" sz="1200" b="0" i="0" u="none" strike="noStrike" cap="none" normalizeH="0" baseline="0" dirty="0">
                <a:ln>
                  <a:noFill/>
                </a:ln>
                <a:solidFill>
                  <a:srgbClr val="333333"/>
                </a:solidFill>
                <a:effectLst/>
                <a:latin typeface="+mj-lt"/>
              </a:rPr>
              <a:t>       </a:t>
            </a:r>
            <a:r>
              <a:rPr kumimoji="0" lang="en-US" altLang="en-US" sz="1900" b="0" i="0" u="none" strike="noStrike" cap="none" normalizeH="0" baseline="0" dirty="0">
                <a:ln>
                  <a:noFill/>
                </a:ln>
                <a:solidFill>
                  <a:srgbClr val="333333"/>
                </a:solidFill>
                <a:effectLst/>
                <a:latin typeface="+mj-lt"/>
              </a:rPr>
              <a:t> </a:t>
            </a:r>
            <a:r>
              <a:rPr kumimoji="0" lang="en-US" altLang="en-US" sz="1200" b="0" i="0" u="none" strike="noStrike" cap="none" normalizeH="0" baseline="0" dirty="0">
                <a:ln>
                  <a:noFill/>
                </a:ln>
                <a:solidFill>
                  <a:srgbClr val="333333"/>
                </a:solidFill>
                <a:effectLst/>
                <a:latin typeface="+mj-lt"/>
              </a:rPr>
              <a:t>      </a:t>
            </a:r>
            <a:endParaRPr kumimoji="0" lang="en-US" altLang="en-US" sz="1200" b="0" i="0" u="none" strike="noStrike" cap="none" normalizeH="0" baseline="0" dirty="0">
              <a:ln>
                <a:noFill/>
              </a:ln>
              <a:solidFill>
                <a:srgbClr val="0050C5"/>
              </a:solidFill>
              <a:effectLst/>
              <a:latin typeface="+mj-lt"/>
            </a:endParaRPr>
          </a:p>
        </p:txBody>
      </p:sp>
      <p:sp>
        <p:nvSpPr>
          <p:cNvPr id="11" name="AutoShape 2" descr="https://docs.microsoft.com/en-us/azure/media/index/logo_net.svg">
            <a:hlinkClick r:id="rId13"/>
            <a:extLst>
              <a:ext uri="{FF2B5EF4-FFF2-40B4-BE49-F238E27FC236}">
                <a16:creationId xmlns:a16="http://schemas.microsoft.com/office/drawing/2014/main" id="{14509202-6F5C-4CED-83E4-6D19DBF07A5E}"/>
              </a:ext>
            </a:extLst>
          </p:cNvPr>
          <p:cNvSpPr>
            <a:spLocks noChangeAspect="1" noChangeArrowheads="1"/>
          </p:cNvSpPr>
          <p:nvPr/>
        </p:nvSpPr>
        <p:spPr bwMode="auto">
          <a:xfrm>
            <a:off x="4003896" y="183729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2" name="AutoShape 3" descr="https://docs.microsoft.com/en-us/azure/media/index/logo_python.svg">
            <a:hlinkClick r:id="rId14"/>
            <a:extLst>
              <a:ext uri="{FF2B5EF4-FFF2-40B4-BE49-F238E27FC236}">
                <a16:creationId xmlns:a16="http://schemas.microsoft.com/office/drawing/2014/main" id="{C5287CA7-8895-44A0-AF81-C16CC97AFD49}"/>
              </a:ext>
            </a:extLst>
          </p:cNvPr>
          <p:cNvSpPr>
            <a:spLocks noChangeAspect="1" noChangeArrowheads="1"/>
          </p:cNvSpPr>
          <p:nvPr/>
        </p:nvSpPr>
        <p:spPr bwMode="auto">
          <a:xfrm>
            <a:off x="4370609" y="183729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3" name="AutoShape 4" descr="https://docs.microsoft.com/en-us/azure/media/index/logo_java.svg">
            <a:hlinkClick r:id="rId15"/>
            <a:extLst>
              <a:ext uri="{FF2B5EF4-FFF2-40B4-BE49-F238E27FC236}">
                <a16:creationId xmlns:a16="http://schemas.microsoft.com/office/drawing/2014/main" id="{8FAC4A27-3EFC-4FE2-8A40-C1037E577740}"/>
              </a:ext>
            </a:extLst>
          </p:cNvPr>
          <p:cNvSpPr>
            <a:spLocks noChangeAspect="1" noChangeArrowheads="1"/>
          </p:cNvSpPr>
          <p:nvPr/>
        </p:nvSpPr>
        <p:spPr bwMode="auto">
          <a:xfrm>
            <a:off x="4737321" y="183729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4" name="AutoShape 5" descr="https://docs.microsoft.com/en-us/azure/media/index/logo_php.svg">
            <a:hlinkClick r:id="rId16"/>
            <a:extLst>
              <a:ext uri="{FF2B5EF4-FFF2-40B4-BE49-F238E27FC236}">
                <a16:creationId xmlns:a16="http://schemas.microsoft.com/office/drawing/2014/main" id="{8F8E0302-7B2D-4E51-A567-85D59D438927}"/>
              </a:ext>
            </a:extLst>
          </p:cNvPr>
          <p:cNvSpPr>
            <a:spLocks noChangeAspect="1" noChangeArrowheads="1"/>
          </p:cNvSpPr>
          <p:nvPr/>
        </p:nvSpPr>
        <p:spPr bwMode="auto">
          <a:xfrm>
            <a:off x="5104034" y="183729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5" name="AutoShape 6" descr="https://docs.microsoft.com/en-us/azure/media/index/logo_nodejs.svg">
            <a:hlinkClick r:id="rId17"/>
            <a:extLst>
              <a:ext uri="{FF2B5EF4-FFF2-40B4-BE49-F238E27FC236}">
                <a16:creationId xmlns:a16="http://schemas.microsoft.com/office/drawing/2014/main" id="{339F653A-A6C7-4451-A01F-2414EE68A648}"/>
              </a:ext>
            </a:extLst>
          </p:cNvPr>
          <p:cNvSpPr>
            <a:spLocks noChangeAspect="1" noChangeArrowheads="1"/>
          </p:cNvSpPr>
          <p:nvPr/>
        </p:nvSpPr>
        <p:spPr bwMode="auto">
          <a:xfrm>
            <a:off x="5470746" y="183729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6" name="AutoShape 7" descr="https://docs.microsoft.com/en-us/media/logos/logo_gopher.svg">
            <a:hlinkClick r:id="rId18"/>
            <a:extLst>
              <a:ext uri="{FF2B5EF4-FFF2-40B4-BE49-F238E27FC236}">
                <a16:creationId xmlns:a16="http://schemas.microsoft.com/office/drawing/2014/main" id="{C89429DC-73C7-4DB1-AEBA-58B503A0BE03}"/>
              </a:ext>
            </a:extLst>
          </p:cNvPr>
          <p:cNvSpPr>
            <a:spLocks noChangeAspect="1" noChangeArrowheads="1"/>
          </p:cNvSpPr>
          <p:nvPr/>
        </p:nvSpPr>
        <p:spPr bwMode="auto">
          <a:xfrm>
            <a:off x="5837459" y="183729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7" name="Rectangle 16">
            <a:extLst>
              <a:ext uri="{FF2B5EF4-FFF2-40B4-BE49-F238E27FC236}">
                <a16:creationId xmlns:a16="http://schemas.microsoft.com/office/drawing/2014/main" id="{7EE163E5-06A1-445D-8880-C8BC6B9CA9B9}"/>
              </a:ext>
            </a:extLst>
          </p:cNvPr>
          <p:cNvSpPr/>
          <p:nvPr/>
        </p:nvSpPr>
        <p:spPr>
          <a:xfrm>
            <a:off x="3807138" y="3258516"/>
            <a:ext cx="3703529" cy="1754326"/>
          </a:xfrm>
          <a:prstGeom prst="rect">
            <a:avLst/>
          </a:prstGeom>
        </p:spPr>
        <p:txBody>
          <a:bodyPr wrap="square">
            <a:spAutoFit/>
          </a:bodyPr>
          <a:lstStyle/>
          <a:p>
            <a:r>
              <a:rPr lang="en-US" dirty="0">
                <a:solidFill>
                  <a:srgbClr val="000000"/>
                </a:solidFill>
                <a:latin typeface="+mj-lt"/>
              </a:rPr>
              <a:t>App Models</a:t>
            </a:r>
          </a:p>
          <a:p>
            <a:pPr>
              <a:buFont typeface="Arial" panose="020B0604020202020204" pitchFamily="34" charset="0"/>
              <a:buChar char="•"/>
            </a:pPr>
            <a:r>
              <a:rPr lang="en-US" b="0" dirty="0">
                <a:solidFill>
                  <a:srgbClr val="333333"/>
                </a:solidFill>
                <a:latin typeface="+mj-lt"/>
                <a:hlinkClick r:id="rId19"/>
              </a:rPr>
              <a:t>Web Apps</a:t>
            </a:r>
            <a:endParaRPr lang="en-US" b="0" dirty="0">
              <a:solidFill>
                <a:srgbClr val="000000"/>
              </a:solidFill>
              <a:latin typeface="+mj-lt"/>
            </a:endParaRPr>
          </a:p>
          <a:p>
            <a:pPr>
              <a:buFont typeface="Arial" panose="020B0604020202020204" pitchFamily="34" charset="0"/>
              <a:buChar char="•"/>
            </a:pPr>
            <a:r>
              <a:rPr lang="en-US" b="0" dirty="0" err="1">
                <a:solidFill>
                  <a:srgbClr val="333333"/>
                </a:solidFill>
                <a:latin typeface="+mj-lt"/>
                <a:hlinkClick r:id="rId20"/>
              </a:rPr>
              <a:t>Serverless</a:t>
            </a:r>
            <a:r>
              <a:rPr lang="en-US" b="0" dirty="0">
                <a:solidFill>
                  <a:srgbClr val="333333"/>
                </a:solidFill>
                <a:latin typeface="+mj-lt"/>
                <a:hlinkClick r:id="rId20"/>
              </a:rPr>
              <a:t> Functions</a:t>
            </a:r>
            <a:endParaRPr lang="en-US" b="0" dirty="0">
              <a:solidFill>
                <a:srgbClr val="000000"/>
              </a:solidFill>
              <a:latin typeface="+mj-lt"/>
            </a:endParaRPr>
          </a:p>
          <a:p>
            <a:pPr>
              <a:buFont typeface="Arial" panose="020B0604020202020204" pitchFamily="34" charset="0"/>
              <a:buChar char="•"/>
            </a:pPr>
            <a:r>
              <a:rPr lang="en-US" b="0" dirty="0">
                <a:solidFill>
                  <a:srgbClr val="333333"/>
                </a:solidFill>
                <a:latin typeface="+mj-lt"/>
                <a:hlinkClick r:id="rId21"/>
              </a:rPr>
              <a:t>Containers</a:t>
            </a:r>
            <a:endParaRPr lang="en-US" b="0" dirty="0">
              <a:solidFill>
                <a:srgbClr val="000000"/>
              </a:solidFill>
              <a:latin typeface="+mj-lt"/>
            </a:endParaRPr>
          </a:p>
          <a:p>
            <a:pPr>
              <a:buFont typeface="Arial" panose="020B0604020202020204" pitchFamily="34" charset="0"/>
              <a:buChar char="•"/>
            </a:pPr>
            <a:r>
              <a:rPr lang="en-US" b="0" dirty="0">
                <a:solidFill>
                  <a:srgbClr val="333333"/>
                </a:solidFill>
                <a:latin typeface="+mj-lt"/>
                <a:hlinkClick r:id="rId22"/>
              </a:rPr>
              <a:t>Microservices with Service Fabric</a:t>
            </a:r>
            <a:endParaRPr lang="en-US" b="0" dirty="0">
              <a:solidFill>
                <a:srgbClr val="000000"/>
              </a:solidFill>
              <a:latin typeface="+mj-lt"/>
            </a:endParaRPr>
          </a:p>
        </p:txBody>
      </p:sp>
      <p:sp>
        <p:nvSpPr>
          <p:cNvPr id="18" name="Rectangle 17">
            <a:extLst>
              <a:ext uri="{FF2B5EF4-FFF2-40B4-BE49-F238E27FC236}">
                <a16:creationId xmlns:a16="http://schemas.microsoft.com/office/drawing/2014/main" id="{4DFFBF97-0C7C-4B74-85F0-57D159D9634A}"/>
              </a:ext>
            </a:extLst>
          </p:cNvPr>
          <p:cNvSpPr/>
          <p:nvPr/>
        </p:nvSpPr>
        <p:spPr>
          <a:xfrm>
            <a:off x="7522327" y="1472562"/>
            <a:ext cx="4354882" cy="4401205"/>
          </a:xfrm>
          <a:prstGeom prst="rect">
            <a:avLst/>
          </a:prstGeom>
        </p:spPr>
        <p:txBody>
          <a:bodyPr wrap="square">
            <a:spAutoFit/>
          </a:bodyPr>
          <a:lstStyle/>
          <a:p>
            <a:r>
              <a:rPr lang="en-US" u="sng" dirty="0">
                <a:solidFill>
                  <a:srgbClr val="000000"/>
                </a:solidFill>
                <a:latin typeface="+mj-lt"/>
              </a:rPr>
              <a:t>Manage data and AI</a:t>
            </a:r>
          </a:p>
          <a:p>
            <a:r>
              <a:rPr lang="en-US" dirty="0">
                <a:solidFill>
                  <a:srgbClr val="000000"/>
                </a:solidFill>
                <a:latin typeface="+mj-lt"/>
              </a:rPr>
              <a:t>Relational Databases</a:t>
            </a:r>
          </a:p>
          <a:p>
            <a:pPr>
              <a:buFont typeface="Arial" panose="020B0604020202020204" pitchFamily="34" charset="0"/>
              <a:buChar char="•"/>
            </a:pPr>
            <a:r>
              <a:rPr lang="en-US" sz="1600" b="0" dirty="0">
                <a:solidFill>
                  <a:srgbClr val="333333"/>
                </a:solidFill>
                <a:latin typeface="+mj-lt"/>
                <a:hlinkClick r:id="rId23"/>
              </a:rPr>
              <a:t>SQL database as a service</a:t>
            </a:r>
            <a:endParaRPr lang="en-US" sz="1600" b="0" dirty="0">
              <a:solidFill>
                <a:srgbClr val="000000"/>
              </a:solidFill>
              <a:latin typeface="+mj-lt"/>
            </a:endParaRPr>
          </a:p>
          <a:p>
            <a:pPr>
              <a:buFont typeface="Arial" panose="020B0604020202020204" pitchFamily="34" charset="0"/>
              <a:buChar char="•"/>
            </a:pPr>
            <a:r>
              <a:rPr lang="en-US" sz="1600" b="0" dirty="0">
                <a:solidFill>
                  <a:srgbClr val="333333"/>
                </a:solidFill>
                <a:latin typeface="+mj-lt"/>
                <a:hlinkClick r:id="rId24"/>
              </a:rPr>
              <a:t>SQL Data Warehouse as a service</a:t>
            </a:r>
            <a:endParaRPr lang="en-US" sz="1600" b="0" dirty="0">
              <a:solidFill>
                <a:srgbClr val="000000"/>
              </a:solidFill>
              <a:latin typeface="+mj-lt"/>
            </a:endParaRPr>
          </a:p>
          <a:p>
            <a:pPr>
              <a:buFont typeface="Arial" panose="020B0604020202020204" pitchFamily="34" charset="0"/>
              <a:buChar char="•"/>
            </a:pPr>
            <a:r>
              <a:rPr lang="en-US" sz="1600" b="0" dirty="0">
                <a:solidFill>
                  <a:srgbClr val="333333"/>
                </a:solidFill>
                <a:latin typeface="+mj-lt"/>
                <a:hlinkClick r:id="rId25"/>
              </a:rPr>
              <a:t>PostgreSQL database as a service</a:t>
            </a:r>
            <a:endParaRPr lang="en-US" sz="1600" b="0" dirty="0">
              <a:solidFill>
                <a:srgbClr val="000000"/>
              </a:solidFill>
              <a:latin typeface="+mj-lt"/>
            </a:endParaRPr>
          </a:p>
          <a:p>
            <a:pPr>
              <a:buFont typeface="Arial" panose="020B0604020202020204" pitchFamily="34" charset="0"/>
              <a:buChar char="•"/>
            </a:pPr>
            <a:r>
              <a:rPr lang="en-US" sz="1600" b="0" dirty="0">
                <a:solidFill>
                  <a:srgbClr val="333333"/>
                </a:solidFill>
                <a:latin typeface="+mj-lt"/>
                <a:hlinkClick r:id="rId26"/>
              </a:rPr>
              <a:t>MySQL database as a service</a:t>
            </a:r>
            <a:endParaRPr lang="en-US" sz="1600" b="0" dirty="0">
              <a:solidFill>
                <a:srgbClr val="000000"/>
              </a:solidFill>
              <a:latin typeface="+mj-lt"/>
            </a:endParaRPr>
          </a:p>
          <a:p>
            <a:endParaRPr lang="en-US" b="0" dirty="0">
              <a:solidFill>
                <a:srgbClr val="000000"/>
              </a:solidFill>
              <a:latin typeface="+mj-lt"/>
            </a:endParaRPr>
          </a:p>
          <a:p>
            <a:r>
              <a:rPr lang="en-US" dirty="0">
                <a:solidFill>
                  <a:srgbClr val="000000"/>
                </a:solidFill>
                <a:latin typeface="+mj-lt"/>
              </a:rPr>
              <a:t>NoSQL</a:t>
            </a:r>
          </a:p>
          <a:p>
            <a:pPr>
              <a:buFont typeface="Arial" panose="020B0604020202020204" pitchFamily="34" charset="0"/>
              <a:buChar char="•"/>
            </a:pPr>
            <a:r>
              <a:rPr lang="en-US" sz="1600" b="0" dirty="0">
                <a:solidFill>
                  <a:srgbClr val="333333"/>
                </a:solidFill>
                <a:latin typeface="+mj-lt"/>
                <a:hlinkClick r:id="rId27"/>
              </a:rPr>
              <a:t>Azure Cosmos DB</a:t>
            </a:r>
            <a:endParaRPr lang="en-US" sz="1600" b="0" dirty="0">
              <a:solidFill>
                <a:srgbClr val="000000"/>
              </a:solidFill>
              <a:latin typeface="+mj-lt"/>
            </a:endParaRPr>
          </a:p>
          <a:p>
            <a:endParaRPr lang="en-US" b="0" dirty="0">
              <a:solidFill>
                <a:srgbClr val="000000"/>
              </a:solidFill>
              <a:latin typeface="+mj-lt"/>
            </a:endParaRPr>
          </a:p>
          <a:p>
            <a:r>
              <a:rPr lang="en-US" dirty="0">
                <a:solidFill>
                  <a:srgbClr val="000000"/>
                </a:solidFill>
                <a:latin typeface="+mj-lt"/>
              </a:rPr>
              <a:t>Storage</a:t>
            </a:r>
          </a:p>
          <a:p>
            <a:pPr>
              <a:buFont typeface="Arial" panose="020B0604020202020204" pitchFamily="34" charset="0"/>
              <a:buChar char="•"/>
            </a:pPr>
            <a:r>
              <a:rPr lang="en-US" sz="1600" b="0" dirty="0">
                <a:solidFill>
                  <a:srgbClr val="333333"/>
                </a:solidFill>
                <a:latin typeface="+mj-lt"/>
                <a:hlinkClick r:id="rId28"/>
              </a:rPr>
              <a:t>Blob Storage</a:t>
            </a:r>
            <a:endParaRPr lang="en-US" sz="1600" b="0" dirty="0">
              <a:solidFill>
                <a:srgbClr val="000000"/>
              </a:solidFill>
              <a:latin typeface="+mj-lt"/>
            </a:endParaRPr>
          </a:p>
          <a:p>
            <a:endParaRPr lang="en-US" b="0" dirty="0">
              <a:solidFill>
                <a:srgbClr val="000000"/>
              </a:solidFill>
              <a:latin typeface="+mj-lt"/>
            </a:endParaRPr>
          </a:p>
          <a:p>
            <a:r>
              <a:rPr lang="en-US" dirty="0">
                <a:solidFill>
                  <a:srgbClr val="000000"/>
                </a:solidFill>
                <a:latin typeface="+mj-lt"/>
              </a:rPr>
              <a:t>AI and Cognitive Services</a:t>
            </a:r>
          </a:p>
          <a:p>
            <a:pPr>
              <a:buFont typeface="Arial" panose="020B0604020202020204" pitchFamily="34" charset="0"/>
              <a:buChar char="•"/>
            </a:pPr>
            <a:r>
              <a:rPr lang="en-US" sz="1600" b="0" dirty="0">
                <a:solidFill>
                  <a:srgbClr val="333333"/>
                </a:solidFill>
                <a:latin typeface="+mj-lt"/>
                <a:hlinkClick r:id="rId29"/>
              </a:rPr>
              <a:t>Machine Learning </a:t>
            </a:r>
            <a:endParaRPr lang="en-US" sz="1600" b="0" dirty="0">
              <a:solidFill>
                <a:srgbClr val="000000"/>
              </a:solidFill>
              <a:latin typeface="+mj-lt"/>
            </a:endParaRPr>
          </a:p>
          <a:p>
            <a:pPr>
              <a:buFont typeface="Arial" panose="020B0604020202020204" pitchFamily="34" charset="0"/>
              <a:buChar char="•"/>
            </a:pPr>
            <a:r>
              <a:rPr lang="en-US" sz="1600" b="0" dirty="0">
                <a:solidFill>
                  <a:srgbClr val="333333"/>
                </a:solidFill>
                <a:latin typeface="+mj-lt"/>
                <a:hlinkClick r:id="rId30"/>
              </a:rPr>
              <a:t>Cognitive Services</a:t>
            </a:r>
            <a:endParaRPr lang="en-US" sz="1600" b="0" dirty="0">
              <a:solidFill>
                <a:srgbClr val="000000"/>
              </a:solidFill>
              <a:latin typeface="+mj-lt"/>
            </a:endParaRPr>
          </a:p>
        </p:txBody>
      </p:sp>
    </p:spTree>
    <p:extLst>
      <p:ext uri="{BB962C8B-B14F-4D97-AF65-F5344CB8AC3E}">
        <p14:creationId xmlns:p14="http://schemas.microsoft.com/office/powerpoint/2010/main" val="355370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C924A-004D-41B9-BF11-86B46B255415}"/>
              </a:ext>
            </a:extLst>
          </p:cNvPr>
          <p:cNvSpPr>
            <a:spLocks noGrp="1"/>
          </p:cNvSpPr>
          <p:nvPr>
            <p:ph type="title"/>
          </p:nvPr>
        </p:nvSpPr>
        <p:spPr/>
        <p:txBody>
          <a:bodyPr/>
          <a:lstStyle/>
          <a:p>
            <a:r>
              <a:rPr lang="en-US" sz="3200" dirty="0"/>
              <a:t>Attendee Challenge </a:t>
            </a:r>
            <a:r>
              <a:rPr lang="en-US" dirty="0"/>
              <a:t>– What Azure challenges should we tackle?</a:t>
            </a:r>
            <a:br>
              <a:rPr lang="en-US" dirty="0"/>
            </a:br>
            <a:r>
              <a:rPr lang="en-US" sz="3200" dirty="0"/>
              <a:t>What Challenges Are You Facing?</a:t>
            </a:r>
            <a:br>
              <a:rPr lang="en-US" sz="3200" dirty="0"/>
            </a:br>
            <a:r>
              <a:rPr lang="en-US" sz="3200" dirty="0"/>
              <a:t>What ideas do you have for projects?</a:t>
            </a:r>
            <a:endParaRPr lang="en-US" dirty="0"/>
          </a:p>
        </p:txBody>
      </p:sp>
      <p:sp>
        <p:nvSpPr>
          <p:cNvPr id="3" name="Content Placeholder 2">
            <a:extLst>
              <a:ext uri="{FF2B5EF4-FFF2-40B4-BE49-F238E27FC236}">
                <a16:creationId xmlns:a16="http://schemas.microsoft.com/office/drawing/2014/main" id="{0650CD24-E0F6-4EAE-8CDE-5B07ACA1F82A}"/>
              </a:ext>
            </a:extLst>
          </p:cNvPr>
          <p:cNvSpPr>
            <a:spLocks noGrp="1"/>
          </p:cNvSpPr>
          <p:nvPr>
            <p:ph idx="1"/>
          </p:nvPr>
        </p:nvSpPr>
        <p:spPr/>
        <p:txBody>
          <a:bodyPr/>
          <a:lstStyle/>
          <a:p>
            <a:pPr marL="0" indent="0">
              <a:buNone/>
            </a:pPr>
            <a:r>
              <a:rPr lang="en-US" dirty="0"/>
              <a:t>Examples: </a:t>
            </a:r>
          </a:p>
          <a:p>
            <a:r>
              <a:rPr lang="en-US" sz="2000" dirty="0"/>
              <a:t>Contoso Purchases Fabrikam and needs to Migrate Fabrikam to Contoso or Azure</a:t>
            </a:r>
          </a:p>
          <a:p>
            <a:r>
              <a:rPr lang="en-US" sz="2000" dirty="0"/>
              <a:t>How to Architect Networks Using Isolation Security Zones to Enhance Security Posture When Moving to Azure</a:t>
            </a:r>
          </a:p>
          <a:p>
            <a:r>
              <a:rPr lang="en-US" sz="2000" dirty="0"/>
              <a:t>What challenges are YOU facing?</a:t>
            </a:r>
          </a:p>
          <a:p>
            <a:endParaRPr lang="en-US" sz="1600" dirty="0"/>
          </a:p>
          <a:p>
            <a:endParaRPr lang="en-US" sz="1600" dirty="0"/>
          </a:p>
          <a:p>
            <a:pPr marL="0" indent="0">
              <a:buNone/>
            </a:pPr>
            <a:r>
              <a:rPr lang="en-US" sz="3200" dirty="0"/>
              <a:t>This is where you get the most out of this event!!!!</a:t>
            </a:r>
          </a:p>
        </p:txBody>
      </p:sp>
      <p:sp>
        <p:nvSpPr>
          <p:cNvPr id="4" name="Text Placeholder 3">
            <a:extLst>
              <a:ext uri="{FF2B5EF4-FFF2-40B4-BE49-F238E27FC236}">
                <a16:creationId xmlns:a16="http://schemas.microsoft.com/office/drawing/2014/main" id="{4E2C55FB-22E2-478F-9604-E02014DC97AA}"/>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576520436"/>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840</Words>
  <Application>Microsoft Office PowerPoint</Application>
  <PresentationFormat>Widescreen</PresentationFormat>
  <Paragraphs>170</Paragraphs>
  <Slides>5</Slides>
  <Notes>1</Notes>
  <HiddenSlides>1</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vt:i4>
      </vt:variant>
    </vt:vector>
  </HeadingPairs>
  <TitlesOfParts>
    <vt:vector size="17" baseType="lpstr">
      <vt:lpstr>Times New Roman</vt:lpstr>
      <vt:lpstr>Calibri</vt:lpstr>
      <vt:lpstr>Symbol</vt:lpstr>
      <vt:lpstr>Consolas</vt:lpstr>
      <vt:lpstr>Segoe UI</vt:lpstr>
      <vt:lpstr>Courier New</vt:lpstr>
      <vt:lpstr>Calibri Light</vt:lpstr>
      <vt:lpstr>Verdana</vt:lpstr>
      <vt:lpstr>Arial</vt:lpstr>
      <vt:lpstr>Wingdings</vt:lpstr>
      <vt:lpstr>Segoe UI Light</vt:lpstr>
      <vt:lpstr>NG_MOC_Core_ModuleNew2</vt:lpstr>
      <vt:lpstr>Exam 70-533 Implementing Microsoft Azure Infrastructure Solutions Exam 70-535 Architecting Azure Solutions</vt:lpstr>
      <vt:lpstr>Agenda and Logistics 70-535 Architecting Azure Solutions</vt:lpstr>
      <vt:lpstr>Program Roadmap</vt:lpstr>
      <vt:lpstr>Getting Started Labs https://docs.microsoft.com/en-us/azure/#get-started </vt:lpstr>
      <vt:lpstr>Attendee Challenge – What Azure challenges should we tackle? What Challenges Are You Facing? What ideas do you have for projects?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2017-09-15T19:14:02Z</dcterms:created>
  <dcterms:modified xsi:type="dcterms:W3CDTF">2018-05-11T19:13:10Z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dstolts@microsoft.com</vt:lpwstr>
  </property>
  <property fmtid="{D5CDD505-2E9C-101B-9397-08002B2CF9AE}" pid="5" name="MSIP_Label_f42aa342-8706-4288-bd11-ebb85995028c_SetDate">
    <vt:lpwstr>2018-01-19T07:33:26.9972805Z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