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13" r:id="rId2"/>
    <p:sldId id="314" r:id="rId3"/>
    <p:sldId id="311" r:id="rId4"/>
    <p:sldId id="312" r:id="rId5"/>
    <p:sldId id="315" r:id="rId6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Segoe UI Light" panose="020B0502040204020203" pitchFamily="34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02174B-784A-434E-834A-4FC2579EC5AD}">
          <p14:sldIdLst>
            <p14:sldId id="313"/>
            <p14:sldId id="314"/>
          </p14:sldIdLst>
        </p14:section>
        <p14:section name="Compute" id="{EE7F45B0-A6AD-411D-A512-DBBFEC401377}">
          <p14:sldIdLst>
            <p14:sldId id="311"/>
            <p14:sldId id="312"/>
          </p14:sldIdLst>
        </p14:section>
        <p14:section name="VMs" id="{F0C139C2-C94E-4D25-9E36-A0D10BD34F56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9A57CD"/>
    <a:srgbClr val="669900"/>
    <a:srgbClr val="0070C0"/>
    <a:srgbClr val="7A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14" autoAdjust="0"/>
  </p:normalViewPr>
  <p:slideViewPr>
    <p:cSldViewPr snapToGrid="0">
      <p:cViewPr varScale="1">
        <p:scale>
          <a:sx n="66" d="100"/>
          <a:sy n="66" d="100"/>
        </p:scale>
        <p:origin x="11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70CA56-E1F1-4304-993E-F3428D50E6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9495E-08B6-4F59-A3F3-9FD12300E1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4404-57E5-4341-9230-5EC072B8C3C5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0874D-4F40-4590-AD0F-D9901998A1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182F-5CBD-4D85-8594-DD19B01D8A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D361-57B1-4BF7-8791-79A35145D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0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3EFA3-31EF-403B-8080-9776000D59FF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E9337-0361-41F3-9C17-1F4FFD121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0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3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97160" y="508962"/>
            <a:ext cx="8379200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595282"/>
            <a:ext cx="5290768" cy="3237592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938" y="2756542"/>
            <a:ext cx="3241675" cy="28511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Speaker Information: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39"/>
            <a:ext cx="8714421" cy="49465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#70-535 @ITProGuru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2AE59D8-F91B-4102-844E-46CD5A0795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5386" y="1689742"/>
            <a:ext cx="8595190" cy="780034"/>
          </a:xfrm>
          <a:noFill/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WiFi</a:t>
            </a:r>
            <a:r>
              <a:rPr lang="en-US" dirty="0"/>
              <a:t>: </a:t>
            </a:r>
            <a:r>
              <a:rPr lang="en-US" dirty="0" err="1"/>
              <a:t>msftguest</a:t>
            </a:r>
            <a:r>
              <a:rPr lang="en-US" dirty="0"/>
              <a:t> &gt; Open browser &gt; event code: msevent11lz</a:t>
            </a:r>
          </a:p>
          <a:p>
            <a:pPr lvl="0"/>
            <a:r>
              <a:rPr lang="en-US" dirty="0"/>
              <a:t>Content &amp; Labs: http://github.com/guruskill/70-533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07911" y="770219"/>
            <a:ext cx="8379200" cy="1011928"/>
          </a:xfrm>
          <a:solidFill>
            <a:srgbClr val="7030A0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110581"/>
            <a:ext cx="5290768" cy="3722293"/>
          </a:xfrm>
          <a:solidFill>
            <a:srgbClr val="7030A0"/>
          </a:solidFill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8925" indent="0">
              <a:buNone/>
              <a:defRPr/>
            </a:lvl2pPr>
          </a:lstStyle>
          <a:p>
            <a:r>
              <a:rPr lang="en-US" dirty="0"/>
              <a:t>Enter Description(s)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756542"/>
            <a:ext cx="3241675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40"/>
            <a:ext cx="8714421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#70-535 @ITProGuru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CD9C4-3903-4CFA-9CED-0878686ABD1A}"/>
              </a:ext>
            </a:extLst>
          </p:cNvPr>
          <p:cNvSpPr/>
          <p:nvPr userDrawn="1"/>
        </p:nvSpPr>
        <p:spPr>
          <a:xfrm>
            <a:off x="158449" y="117610"/>
            <a:ext cx="190308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823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3233" y="1"/>
            <a:ext cx="7511614" cy="123190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1194" y="1371600"/>
            <a:ext cx="8833654" cy="4793789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arenR"/>
              <a:defRPr sz="2700"/>
            </a:lvl1pPr>
            <a:lvl2pPr marL="342900" indent="0">
              <a:buFontTx/>
              <a:buNone/>
              <a:defRPr sz="2400"/>
            </a:lvl2pPr>
            <a:lvl3pPr marL="685800" indent="0">
              <a:buFontTx/>
              <a:buNone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LAB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158449" y="117610"/>
            <a:ext cx="131478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F53A04A-F1A4-47F1-8696-966F2AE336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625449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0" y="1189179"/>
            <a:ext cx="8740142" cy="1446550"/>
          </a:xfrm>
        </p:spPr>
        <p:txBody>
          <a:bodyPr>
            <a:spAutoFit/>
          </a:bodyPr>
          <a:lstStyle>
            <a:lvl1pPr marL="174625" indent="-174625"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Content First Line Color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First Line Color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C401-E43F-4484-ADE7-7D068F2981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188" y="6307139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0043C8"/>
                </a:solidFill>
              </a:defRPr>
            </a:lvl1pPr>
            <a:lvl2pPr marL="431006" indent="-214313">
              <a:buFont typeface="Arial" panose="020B0604020202020204" pitchFamily="34" charset="0"/>
              <a:buChar char="•"/>
              <a:defRPr sz="1200"/>
            </a:lvl2pPr>
            <a:lvl3pPr marL="725090" indent="-214313">
              <a:buFont typeface="Arial" panose="020B0604020202020204" pitchFamily="34" charset="0"/>
              <a:buChar char="•"/>
              <a:defRPr sz="1050"/>
            </a:lvl3pPr>
            <a:lvl4pPr marL="945356" indent="-128588">
              <a:buFont typeface="Arial" panose="020B0604020202020204" pitchFamily="34" charset="0"/>
              <a:buChar char="•"/>
              <a:defRPr sz="900"/>
            </a:lvl4pPr>
            <a:lvl5pPr marL="1160860" indent="-128588"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 dirty="0"/>
              <a:t>http://...</a:t>
            </a:r>
          </a:p>
        </p:txBody>
      </p:sp>
    </p:spTree>
    <p:extLst>
      <p:ext uri="{BB962C8B-B14F-4D97-AF65-F5344CB8AC3E}">
        <p14:creationId xmlns:p14="http://schemas.microsoft.com/office/powerpoint/2010/main" val="36297882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194" y="0"/>
            <a:ext cx="8833654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94" y="1231902"/>
            <a:ext cx="8833654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33849" y="3653108"/>
            <a:ext cx="9020275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51194" y="3795486"/>
            <a:ext cx="8833654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569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5109815"/>
          </a:xfrm>
        </p:spPr>
        <p:txBody>
          <a:bodyPr/>
          <a:lstStyle>
            <a:lvl1pPr marL="0" indent="0">
              <a:buNone/>
              <a:defRPr sz="182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9111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22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4921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795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77AAB3-E8F7-4573-AEAC-2F07A923DF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188" y="6307139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0043C8"/>
                </a:solidFill>
              </a:defRPr>
            </a:lvl1pPr>
            <a:lvl2pPr marL="431006" indent="-214313">
              <a:buFont typeface="Arial" panose="020B0604020202020204" pitchFamily="34" charset="0"/>
              <a:buChar char="•"/>
              <a:defRPr sz="1200"/>
            </a:lvl2pPr>
            <a:lvl3pPr marL="725090" indent="-214313">
              <a:buFont typeface="Arial" panose="020B0604020202020204" pitchFamily="34" charset="0"/>
              <a:buChar char="•"/>
              <a:defRPr sz="1050"/>
            </a:lvl3pPr>
            <a:lvl4pPr marL="945356" indent="-128588">
              <a:buFont typeface="Arial" panose="020B0604020202020204" pitchFamily="34" charset="0"/>
              <a:buChar char="•"/>
              <a:defRPr sz="900"/>
            </a:lvl4pPr>
            <a:lvl5pPr marL="1160860" indent="-128588"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 dirty="0"/>
              <a:t>http://...</a:t>
            </a:r>
          </a:p>
        </p:txBody>
      </p:sp>
    </p:spTree>
    <p:extLst>
      <p:ext uri="{BB962C8B-B14F-4D97-AF65-F5344CB8AC3E}">
        <p14:creationId xmlns:p14="http://schemas.microsoft.com/office/powerpoint/2010/main" val="311383508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1189178"/>
            <a:ext cx="8740142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9637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169906" y="2054745"/>
            <a:ext cx="1568243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496546"/>
              </p:ext>
            </p:extLst>
          </p:nvPr>
        </p:nvGraphicFramePr>
        <p:xfrm>
          <a:off x="177800" y="987548"/>
          <a:ext cx="8799331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4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241057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21605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4669826" y="2026752"/>
            <a:ext cx="1568243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169906" y="5243163"/>
            <a:ext cx="156535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169904" y="794128"/>
            <a:ext cx="1568244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035632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5726" y="1016750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1077" y="1031847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194" y="5514817"/>
            <a:ext cx="879933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8319" y="2265437"/>
            <a:ext cx="4295775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800" y="2301875"/>
            <a:ext cx="4263572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2927137" y="814018"/>
            <a:ext cx="470385" cy="285413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804364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018564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1018564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921153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0"/>
            <a:ext cx="8563708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6704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26466"/>
            <a:ext cx="4040188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86704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26466"/>
            <a:ext cx="4041775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67289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97160" y="508962"/>
            <a:ext cx="8379200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110581"/>
            <a:ext cx="5290768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756542"/>
            <a:ext cx="3241675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39"/>
            <a:ext cx="8714421" cy="49465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#70-535 @ITProGuru</a:t>
            </a:r>
          </a:p>
        </p:txBody>
      </p:sp>
    </p:spTree>
    <p:extLst>
      <p:ext uri="{BB962C8B-B14F-4D97-AF65-F5344CB8AC3E}">
        <p14:creationId xmlns:p14="http://schemas.microsoft.com/office/powerpoint/2010/main" val="34142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83153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F9706F-69F9-4C5B-878A-257B9A487E19}"/>
              </a:ext>
            </a:extLst>
          </p:cNvPr>
          <p:cNvSpPr/>
          <p:nvPr userDrawn="1"/>
        </p:nvSpPr>
        <p:spPr bwMode="auto">
          <a:xfrm>
            <a:off x="3546230" y="0"/>
            <a:ext cx="5597769" cy="14243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7A39D-4325-4D40-AA41-B4787F9B32F3}"/>
              </a:ext>
            </a:extLst>
          </p:cNvPr>
          <p:cNvSpPr/>
          <p:nvPr userDrawn="1"/>
        </p:nvSpPr>
        <p:spPr bwMode="auto">
          <a:xfrm>
            <a:off x="0" y="0"/>
            <a:ext cx="3534508" cy="1424354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6" y="273050"/>
            <a:ext cx="3219328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770" y="1435100"/>
            <a:ext cx="32017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332487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6623"/>
            <a:ext cx="5486400" cy="3610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6566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18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1002321"/>
            <a:ext cx="1943100" cy="53784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1002321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85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oli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D05E55-498C-4995-A911-E5A445AB70ED}"/>
              </a:ext>
            </a:extLst>
          </p:cNvPr>
          <p:cNvSpPr/>
          <p:nvPr userDrawn="1"/>
        </p:nvSpPr>
        <p:spPr bwMode="auto">
          <a:xfrm>
            <a:off x="1" y="1"/>
            <a:ext cx="9143999" cy="1011115"/>
          </a:xfrm>
          <a:prstGeom prst="rect">
            <a:avLst/>
          </a:prstGeom>
          <a:solidFill>
            <a:srgbClr val="8DAC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60" tIns="34290" rIns="1371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03326" y="2617669"/>
            <a:ext cx="8528661" cy="288999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03328" y="893136"/>
            <a:ext cx="8528660" cy="1552353"/>
          </a:xfr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992" y="6061767"/>
            <a:ext cx="1141803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335" y="4309989"/>
            <a:ext cx="9141665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315481"/>
      </p:ext>
    </p:extLst>
  </p:cSld>
  <p:clrMapOvr>
    <a:masterClrMapping/>
  </p:clrMapOvr>
  <p:transition spd="slow">
    <p:push/>
  </p:transition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olid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2335" y="4309989"/>
            <a:ext cx="9141665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9141666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335" y="3343393"/>
            <a:ext cx="9139333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9143533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03327" y="3176063"/>
            <a:ext cx="8574912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3326" y="1060212"/>
            <a:ext cx="8574913" cy="1801436"/>
          </a:xfr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992" y="6061767"/>
            <a:ext cx="1141803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335" y="4309989"/>
            <a:ext cx="9141665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3344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677" y="-3"/>
            <a:ext cx="8920195" cy="89681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Edit Content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46F062-CB39-4EE2-BF38-33F62C9E50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71350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Edit TEXT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56941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 ONLY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8638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9144000" cy="5913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060" y="639601"/>
            <a:ext cx="874187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1060" y="1441794"/>
            <a:ext cx="874188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01060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354" y="5987143"/>
            <a:ext cx="8784586" cy="823460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3907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B7C354-0C5C-4196-BE29-DBA8ABB17A4F}"/>
              </a:ext>
            </a:extLst>
          </p:cNvPr>
          <p:cNvSpPr/>
          <p:nvPr userDrawn="1"/>
        </p:nvSpPr>
        <p:spPr>
          <a:xfrm>
            <a:off x="0" y="0"/>
            <a:ext cx="9144000" cy="61722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4812-071B-4DDA-A498-60D67CDBA9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Scenario Case Study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8BF76E-A867-413D-99D3-38C859FD2E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9475" y="868681"/>
            <a:ext cx="8574837" cy="521208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lvl="0"/>
            <a:r>
              <a:rPr lang="en-US" dirty="0"/>
              <a:t>Edit Scenario Case Study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39B04-3C34-406A-BE95-60EE5E849F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5048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9144000" cy="2008094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06" y="-4"/>
            <a:ext cx="8836089" cy="18243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Question…. This is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187" y="2057400"/>
            <a:ext cx="8574837" cy="4138466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Edit Question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2212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7D637C-ACFC-4A4F-854E-9FA928AAF434}"/>
              </a:ext>
            </a:extLst>
          </p:cNvPr>
          <p:cNvSpPr/>
          <p:nvPr userDrawn="1"/>
        </p:nvSpPr>
        <p:spPr>
          <a:xfrm>
            <a:off x="0" y="0"/>
            <a:ext cx="9144000" cy="20080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054" y="-3"/>
            <a:ext cx="8862646" cy="193189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Answer Repeat Question Here…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187" y="2061882"/>
            <a:ext cx="8574837" cy="4133984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Paste Answers from Question Slide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2057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10023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0678" y="-3"/>
            <a:ext cx="8827476" cy="89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1253" y="1021215"/>
            <a:ext cx="8574837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6750596" y="6566714"/>
            <a:ext cx="23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#70-535 @ITProGuru</a:t>
            </a:r>
          </a:p>
        </p:txBody>
      </p:sp>
    </p:spTree>
    <p:extLst>
      <p:ext uri="{BB962C8B-B14F-4D97-AF65-F5344CB8AC3E}">
        <p14:creationId xmlns:p14="http://schemas.microsoft.com/office/powerpoint/2010/main" val="264252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712" r:id="rId3"/>
    <p:sldLayoutId id="2147483672" r:id="rId4"/>
    <p:sldLayoutId id="2147483666" r:id="rId5"/>
    <p:sldLayoutId id="2147483701" r:id="rId6"/>
    <p:sldLayoutId id="2147483707" r:id="rId7"/>
    <p:sldLayoutId id="2147483662" r:id="rId8"/>
    <p:sldLayoutId id="2147483699" r:id="rId9"/>
    <p:sldLayoutId id="2147483708" r:id="rId10"/>
    <p:sldLayoutId id="2147483702" r:id="rId11"/>
    <p:sldLayoutId id="2147483710" r:id="rId12"/>
    <p:sldLayoutId id="2147483700" r:id="rId13"/>
    <p:sldLayoutId id="2147483711" r:id="rId14"/>
    <p:sldLayoutId id="2147483703" r:id="rId15"/>
    <p:sldLayoutId id="2147483706" r:id="rId16"/>
    <p:sldLayoutId id="2147483663" r:id="rId17"/>
    <p:sldLayoutId id="2147483664" r:id="rId18"/>
    <p:sldLayoutId id="2147483665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713" r:id="rId25"/>
    <p:sldLayoutId id="2147483714" r:id="rId26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uskill/70-535" TargetMode="External"/><Relationship Id="rId2" Type="http://schemas.openxmlformats.org/officeDocument/2006/relationships/hyperlink" Target="https://na01.safelinks.protection.outlook.com/?url=https://tinyurl.com/510GA535&amp;data=02|01|dstolts@microsoft.com|7bd63bad1dbf4bb586c708d5b5053129|72f988bf86f141af91ab2d7cd011db47|1|0|636613957129358011&amp;sdata=2qLJzfC5N0DnvFHJv%2BRBq/d206R2GqsSWedayCols%2BU%3D&amp;reserved=0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ptdrv.linkedin.com/8na8bs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exam-70-535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wnload.microsoft.com/download/6/A/5/6A5A0096-1E8A-425D-9C6A-CE28EE4708A5/535_OD_Change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microsoft.com/download/6/A/5/6A5A0096-1E8A-425D-9C6A-CE28EE4708A5/535_OD_Change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9D1C08-ABF2-4178-9600-F70D7803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and Logistics</a:t>
            </a:r>
            <a:br>
              <a:rPr lang="en-US" dirty="0"/>
            </a:br>
            <a:r>
              <a:rPr lang="en-US" dirty="0"/>
              <a:t>70-535 Architecting Azure Solutions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59DD94-2A1B-4404-ACE7-1951FAB3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189" y="2308185"/>
            <a:ext cx="3996488" cy="313769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1:  Monday, May 14, 2018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3A437-D097-4F9D-AB53-99AE664B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076" y="2308185"/>
            <a:ext cx="3800475" cy="313769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 2:  Tuesday, May 15, 2018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7504A-3771-4074-B4AF-E06D8FB05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Link: </a:t>
            </a:r>
            <a:r>
              <a:rPr lang="en-US" u="sng" dirty="0">
                <a:hlinkClick r:id="rId2"/>
              </a:rPr>
              <a:t>https://tinyurl.com/510GA535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518F6D-9E26-48C6-8EF4-A9D1CC82A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2096"/>
              </p:ext>
            </p:extLst>
          </p:nvPr>
        </p:nvGraphicFramePr>
        <p:xfrm>
          <a:off x="261188" y="2748511"/>
          <a:ext cx="4126043" cy="299557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7946">
                  <a:extLst>
                    <a:ext uri="{9D8B030D-6E8A-4147-A177-3AD203B41FA5}">
                      <a16:colId xmlns:a16="http://schemas.microsoft.com/office/drawing/2014/main" val="4175684789"/>
                    </a:ext>
                  </a:extLst>
                </a:gridCol>
                <a:gridCol w="2320994">
                  <a:extLst>
                    <a:ext uri="{9D8B030D-6E8A-4147-A177-3AD203B41FA5}">
                      <a16:colId xmlns:a16="http://schemas.microsoft.com/office/drawing/2014/main" val="1461180872"/>
                    </a:ext>
                  </a:extLst>
                </a:gridCol>
                <a:gridCol w="1077103">
                  <a:extLst>
                    <a:ext uri="{9D8B030D-6E8A-4147-A177-3AD203B41FA5}">
                      <a16:colId xmlns:a16="http://schemas.microsoft.com/office/drawing/2014/main" val="46893290"/>
                    </a:ext>
                  </a:extLst>
                </a:gridCol>
              </a:tblGrid>
              <a:tr h="2550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Topic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354093"/>
                  </a:ext>
                </a:extLst>
              </a:tr>
              <a:tr h="2081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8:30 – 9:00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Breakfast, registration, setup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2299"/>
                  </a:ext>
                </a:extLst>
              </a:tr>
              <a:tr h="200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</a:rPr>
                        <a:t>8:45 – 9:00</a:t>
                      </a:r>
                      <a:endParaRPr lang="en-US" sz="8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Welcome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Ryan Sockalosky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2959229963"/>
                  </a:ext>
                </a:extLst>
              </a:tr>
              <a:tr h="200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8:45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9:00</a:t>
                      </a:r>
                      <a:endParaRPr lang="en-US" sz="8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Agenda Overview</a:t>
                      </a: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Dan Stolts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3239047839"/>
                  </a:ext>
                </a:extLst>
              </a:tr>
              <a:tr h="200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9:15 – 10:15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Becoming a Cloud Architect &amp; DevOps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Dan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1271444396"/>
                  </a:ext>
                </a:extLst>
              </a:tr>
              <a:tr h="200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10:15 – 10:30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Break &amp; Networking with Microsoft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6455"/>
                  </a:ext>
                </a:extLst>
              </a:tr>
              <a:tr h="2081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10:30 – 11:30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effectLst/>
                        </a:rPr>
                        <a:t>Design Data Implementation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effectLst/>
                        </a:rPr>
                        <a:t>Patrick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1967849935"/>
                  </a:ext>
                </a:extLst>
              </a:tr>
              <a:tr h="2081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11:30 – 12:30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effectLst/>
                        </a:rPr>
                        <a:t>Design Network Implementation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Coach</a:t>
                      </a: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2253729830"/>
                  </a:ext>
                </a:extLst>
              </a:tr>
              <a:tr h="203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12:30 – 1:30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Lunch &amp; Networking &amp; Labs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81861"/>
                  </a:ext>
                </a:extLst>
              </a:tr>
              <a:tr h="200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1:30 – 2:45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Design Compute Infrastructure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Dan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1245569522"/>
                  </a:ext>
                </a:extLst>
              </a:tr>
              <a:tr h="200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2:45 – 3:00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Break &amp; Networking with Microsoft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55969"/>
                  </a:ext>
                </a:extLst>
              </a:tr>
              <a:tr h="2081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3:00 – 3:45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effectLst/>
                        </a:rPr>
                        <a:t>Design Security &amp; Identity Solutions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effectLst/>
                        </a:rPr>
                        <a:t>Coach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966923279"/>
                  </a:ext>
                </a:extLst>
              </a:tr>
              <a:tr h="382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</a:rPr>
                        <a:t>3:45 – 5:00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69" marR="54769" marT="13811" marB="1381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Making it Real with Practical Application – Brainstorming &amp; Labs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Dan, Coach, Patrick, Others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769" marR="54769" marT="13811" marB="13811"/>
                </a:tc>
                <a:extLst>
                  <a:ext uri="{0D108BD9-81ED-4DB2-BD59-A6C34878D82A}">
                    <a16:rowId xmlns:a16="http://schemas.microsoft.com/office/drawing/2014/main" val="2351582022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2807FEE-3114-49FA-954E-D217EC6E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69" y="1138937"/>
            <a:ext cx="4195379" cy="91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13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2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Room</a:t>
            </a:r>
            <a:r>
              <a:rPr lang="en-US" altLang="en-US" sz="1200" b="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:   1st Floor – Washington/Jefferson</a:t>
            </a:r>
            <a:endParaRPr lang="en-US" altLang="en-US" sz="375" b="0" dirty="0"/>
          </a:p>
          <a:p>
            <a:pPr eaLnBrk="0" hangingPunct="0"/>
            <a:r>
              <a:rPr lang="en-US" altLang="en-US" sz="1200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WiFi</a:t>
            </a:r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:  MSFTGUEST;  Open browser; Event Code: TBD</a:t>
            </a:r>
          </a:p>
          <a:p>
            <a:pPr eaLnBrk="0" hangingPunct="0"/>
            <a:r>
              <a:rPr lang="en-US" alt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Content:</a:t>
            </a:r>
            <a:r>
              <a:rPr lang="en-US" altLang="en-US" sz="12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  <a:hlinkClick r:id="rId3"/>
              </a:rPr>
              <a:t>https://github.com/guruskill/70-535</a:t>
            </a:r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 …</a:t>
            </a:r>
          </a:p>
          <a:p>
            <a:pPr eaLnBrk="0" hangingPunct="0"/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       Folders  </a:t>
            </a:r>
            <a:r>
              <a:rPr lang="en-US" altLang="en-US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Decks</a:t>
            </a:r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:  Presentations\2018-05-14-Boston\   </a:t>
            </a:r>
            <a:r>
              <a:rPr lang="en-US" altLang="en-US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Labs</a:t>
            </a:r>
            <a:r>
              <a:rPr lang="en-US" altLang="en-US" sz="120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: Labs\</a:t>
            </a:r>
            <a:endParaRPr lang="en-US" altLang="en-US" sz="1200" b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9DDC48-6854-4D90-BE64-52480D1A0E90}"/>
              </a:ext>
            </a:extLst>
          </p:cNvPr>
          <p:cNvSpPr/>
          <p:nvPr/>
        </p:nvSpPr>
        <p:spPr>
          <a:xfrm>
            <a:off x="6021325" y="1713818"/>
            <a:ext cx="29468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105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Program Home:</a:t>
            </a:r>
            <a:r>
              <a:rPr lang="en-US" altLang="en-US" sz="105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 </a:t>
            </a:r>
            <a:r>
              <a:rPr lang="en-US" altLang="en-US" sz="1050" b="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  <a:hlinkClick r:id="rId4"/>
              </a:rPr>
              <a:t>https://aka.ms/certup</a:t>
            </a:r>
            <a:endParaRPr lang="en-US" sz="1050" dirty="0"/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79162419-215D-48FD-ADB0-28B7F5814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76067"/>
              </p:ext>
            </p:extLst>
          </p:nvPr>
        </p:nvGraphicFramePr>
        <p:xfrm>
          <a:off x="4442395" y="2745816"/>
          <a:ext cx="4393632" cy="25226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39585">
                  <a:extLst>
                    <a:ext uri="{9D8B030D-6E8A-4147-A177-3AD203B41FA5}">
                      <a16:colId xmlns:a16="http://schemas.microsoft.com/office/drawing/2014/main" val="150431079"/>
                    </a:ext>
                  </a:extLst>
                </a:gridCol>
                <a:gridCol w="2597945">
                  <a:extLst>
                    <a:ext uri="{9D8B030D-6E8A-4147-A177-3AD203B41FA5}">
                      <a16:colId xmlns:a16="http://schemas.microsoft.com/office/drawing/2014/main" val="3945521454"/>
                    </a:ext>
                  </a:extLst>
                </a:gridCol>
                <a:gridCol w="956102">
                  <a:extLst>
                    <a:ext uri="{9D8B030D-6E8A-4147-A177-3AD203B41FA5}">
                      <a16:colId xmlns:a16="http://schemas.microsoft.com/office/drawing/2014/main" val="3505592105"/>
                    </a:ext>
                  </a:extLst>
                </a:gridCol>
              </a:tblGrid>
              <a:tr h="2104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Time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6" marR="45166" marT="11390" marB="1139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Topic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6" marR="45166" marT="11390" marB="1139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Speaker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166" marR="45166" marT="11390" marB="1139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69772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8:30 – 9:00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Breakfast, registration, setup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74935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9:00 – 10:15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Exam Tips and Architecting for your company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Dan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4107098080"/>
                  </a:ext>
                </a:extLst>
              </a:tr>
              <a:tr h="1722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10:15 – 10:30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Break &amp; Networking with Microsoft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867663"/>
                  </a:ext>
                </a:extLst>
              </a:tr>
              <a:tr h="1921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10:30 – 12:00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Design Solutions using Platform Services, Part 1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Coach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543961611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12:00 – 1:00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Lunch &amp; Networking &amp; Labs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62994"/>
                  </a:ext>
                </a:extLst>
              </a:tr>
              <a:tr h="2081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1:00 – 2:00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Design Solutions using Platform Services, Part 2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Coach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1301065520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2:00 – 3:15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Design for Operations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Patrick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592646342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3:15 – 3:30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Break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61772"/>
                  </a:ext>
                </a:extLst>
              </a:tr>
              <a:tr h="2033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3:30 – 4:15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Making it Real: Whiteboarding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2309675962"/>
                  </a:ext>
                </a:extLst>
              </a:tr>
              <a:tr h="316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 dirty="0">
                          <a:effectLst/>
                        </a:rPr>
                        <a:t>4:15 – 4:45</a:t>
                      </a:r>
                      <a:endParaRPr lang="en-US" sz="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Making it Real: Architecting Real World Solutions – Whiteboarding</a:t>
                      </a: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4216081526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4:45-5:00</a:t>
                      </a:r>
                    </a:p>
                  </a:txBody>
                  <a:tcPr marL="45166" marR="45166" marT="11390" marB="1139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Wrap-Up/Closing Next Steps and Homework (Labs)</a:t>
                      </a:r>
                    </a:p>
                  </a:txBody>
                  <a:tcPr marL="45166" marR="45166" marT="11390" marB="11390">
                    <a:solidFill>
                      <a:srgbClr val="D8D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166" marR="45166" marT="11390" marB="11390"/>
                </a:tc>
                <a:extLst>
                  <a:ext uri="{0D108BD9-81ED-4DB2-BD59-A6C34878D82A}">
                    <a16:rowId xmlns:a16="http://schemas.microsoft.com/office/drawing/2014/main" val="114947667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66DB7E9-4989-4BA8-AC4F-EBA688DE4992}"/>
              </a:ext>
            </a:extLst>
          </p:cNvPr>
          <p:cNvSpPr/>
          <p:nvPr/>
        </p:nvSpPr>
        <p:spPr>
          <a:xfrm>
            <a:off x="6785812" y="1946485"/>
            <a:ext cx="2266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Microsoft Office - 5 Wayside Rd, Burlington, MA</a:t>
            </a:r>
          </a:p>
          <a:p>
            <a:r>
              <a:rPr lang="en-US" sz="600" dirty="0"/>
              <a:t>1st Floor – Washington/Jefferson</a:t>
            </a:r>
          </a:p>
        </p:txBody>
      </p:sp>
    </p:spTree>
    <p:extLst>
      <p:ext uri="{BB962C8B-B14F-4D97-AF65-F5344CB8AC3E}">
        <p14:creationId xmlns:p14="http://schemas.microsoft.com/office/powerpoint/2010/main" val="108797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4CD9-4330-4B7F-B215-A7BED91ED4D2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1500" dirty="0">
                <a:solidFill>
                  <a:srgbClr val="FFFFFF"/>
                </a:solidFill>
              </a:rPr>
              <a:t>Exam</a:t>
            </a:r>
            <a:r>
              <a:rPr lang="en-US" sz="2700" dirty="0">
                <a:solidFill>
                  <a:srgbClr val="FFFFFF"/>
                </a:solidFill>
              </a:rPr>
              <a:t> 70-535 Architecting Microsoft Azure Solutions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Data &amp; Cloud Skill Up Workshop - Azure Fundamentals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07415-3D36-4383-9226-03906D63414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Design Compute Infrastructure (20-25%)</a:t>
            </a:r>
          </a:p>
          <a:p>
            <a:r>
              <a:rPr lang="en-US" dirty="0"/>
              <a:t>Design Data Implementation (15-20%)</a:t>
            </a:r>
          </a:p>
          <a:p>
            <a:r>
              <a:rPr lang="en-US" dirty="0"/>
              <a:t>Design Networking Implementation (15-20%)</a:t>
            </a:r>
          </a:p>
          <a:p>
            <a:r>
              <a:rPr lang="en-US" dirty="0"/>
              <a:t>Design Security and Identity Solutions (20-25%)</a:t>
            </a:r>
          </a:p>
          <a:p>
            <a:r>
              <a:rPr lang="en-US" dirty="0"/>
              <a:t>Design Solutions by using Platform Services (10-15%)</a:t>
            </a:r>
          </a:p>
          <a:p>
            <a:r>
              <a:rPr lang="en-US" dirty="0"/>
              <a:t>Design for Operations (10-15%)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3C38F-72C4-4C08-A352-C7000E3A0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5847F-EDDE-4C9F-B995-15A2FDE0F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8D64CF-0ADE-4CA1-8572-EADA659468A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Create and Manage Compute Resources (20-25%)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D15067-A858-486F-B33B-2D1E1433355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Deploy workloads on Azure Resource Manager (ARM) virtual machines (VMs) </a:t>
            </a:r>
          </a:p>
          <a:p>
            <a:r>
              <a:rPr lang="en-US" dirty="0"/>
              <a:t>Perform configuration management </a:t>
            </a:r>
          </a:p>
          <a:p>
            <a:r>
              <a:rPr lang="en-US" dirty="0"/>
              <a:t>Design and implement VM storage </a:t>
            </a:r>
          </a:p>
          <a:p>
            <a:r>
              <a:rPr lang="en-US" dirty="0"/>
              <a:t>Monitor ARM VMs </a:t>
            </a:r>
          </a:p>
          <a:p>
            <a:r>
              <a:rPr lang="en-US" dirty="0"/>
              <a:t>Manage ARM VM availability </a:t>
            </a:r>
          </a:p>
          <a:p>
            <a:r>
              <a:rPr lang="en-US" dirty="0"/>
              <a:t>Scale ARM VMs  </a:t>
            </a:r>
          </a:p>
          <a:p>
            <a:r>
              <a:rPr lang="en-US" dirty="0"/>
              <a:t>Manage Containers with Azure Container Services (ACS)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1176C3-A54B-431B-9644-B4FF10CFD4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Dan Stolts </a:t>
            </a:r>
          </a:p>
          <a:p>
            <a:r>
              <a:rPr lang="en-US" sz="1200" dirty="0"/>
              <a:t>Chief Technology Strategist, Microsoft</a:t>
            </a:r>
          </a:p>
          <a:p>
            <a:r>
              <a:rPr lang="en-US" dirty="0"/>
              <a:t>Blog: ITProGuru.com</a:t>
            </a:r>
          </a:p>
          <a:p>
            <a:r>
              <a:rPr lang="en-US" dirty="0"/>
              <a:t>LinkedIn: </a:t>
            </a:r>
            <a:r>
              <a:rPr lang="en-US" dirty="0" err="1"/>
              <a:t>danstolts</a:t>
            </a:r>
            <a:endParaRPr lang="en-US" dirty="0"/>
          </a:p>
          <a:p>
            <a:r>
              <a:rPr lang="en-US" dirty="0"/>
              <a:t>Twitter: @ITProGuru</a:t>
            </a:r>
          </a:p>
          <a:p>
            <a:r>
              <a:rPr lang="en-US" dirty="0"/>
              <a:t>itproguru@microsoft.com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1D01C-D450-4C79-B745-D79140F1AC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938" y="6018239"/>
            <a:ext cx="8714421" cy="73090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https://www.microsoft.com/en-us/learning/exam-70-535.aspx</a:t>
            </a:r>
            <a:r>
              <a:rPr lang="en-US" dirty="0"/>
              <a:t> </a:t>
            </a:r>
          </a:p>
          <a:p>
            <a:r>
              <a:rPr lang="en-US" dirty="0"/>
              <a:t>March 22, 2018 changes: </a:t>
            </a:r>
            <a:r>
              <a:rPr lang="en-US" dirty="0">
                <a:hlinkClick r:id="rId4"/>
              </a:rPr>
              <a:t>http://download.microsoft.com/download/6/A/5/6A5A0096-1E8A-425D-9C6A-CE28EE4708A5/535_OD_Changes.pdf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E437-1345-4333-A4EE-3E315D1AF9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3638CF-66DD-42FE-AFCA-5449D5620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Design solutions using virtual machines (VMs) </a:t>
            </a:r>
          </a:p>
          <a:p>
            <a:pPr marL="288925" lvl="1" indent="0">
              <a:buNone/>
            </a:pPr>
            <a:r>
              <a:rPr lang="en-US" sz="1050" dirty="0"/>
              <a:t>Design VM deployments by leveraging availability sets, fault domains, and update domains in Azure; use web app for containers; design VM Scale Sets; design for compute-intensive tasks using Azure Batch and Azure Batch AI; define a migration strategy from cloud services; determine when to use reserved instances; design for VMs in a </a:t>
            </a:r>
            <a:r>
              <a:rPr lang="en-US" sz="1050" dirty="0" err="1"/>
              <a:t>DevTest</a:t>
            </a:r>
            <a:r>
              <a:rPr lang="en-US" sz="1050" dirty="0"/>
              <a:t> Lab environment (including formulas, images, artifacts, claiming and un-claiming VMs); determine when to use Accelerated Networking; recommend use of Azure Backup and Azure Site Recovery including support for Linux in Azure Backup and integrating Azure Backup in the VM creation process; recommend when to use availability zones </a:t>
            </a:r>
          </a:p>
          <a:p>
            <a:r>
              <a:rPr lang="en-US" sz="1600" dirty="0"/>
              <a:t>Design solutions for </a:t>
            </a:r>
            <a:r>
              <a:rPr lang="en-US" sz="1600" dirty="0" err="1"/>
              <a:t>serverless</a:t>
            </a:r>
            <a:r>
              <a:rPr lang="en-US" sz="1600" dirty="0"/>
              <a:t> computing </a:t>
            </a:r>
          </a:p>
          <a:p>
            <a:pPr marL="288925" lvl="1" indent="0">
              <a:buNone/>
            </a:pPr>
            <a:r>
              <a:rPr lang="en-US" sz="1050" dirty="0"/>
              <a:t>Use Azure Functions to implement event-driven actions; design data storage solutions for </a:t>
            </a:r>
            <a:r>
              <a:rPr lang="en-US" sz="1050" dirty="0" err="1"/>
              <a:t>serverless</a:t>
            </a:r>
            <a:r>
              <a:rPr lang="en-US" sz="1050" dirty="0"/>
              <a:t> computing; design for </a:t>
            </a:r>
            <a:r>
              <a:rPr lang="en-US" sz="1050" dirty="0" err="1"/>
              <a:t>serverless</a:t>
            </a:r>
            <a:r>
              <a:rPr lang="en-US" sz="1050" dirty="0"/>
              <a:t> computing using Azure Container Instances; design application solutions by using Azure Logic Apps, Azure Functions, or both; determine when to use API management service; design event routing solutions using Azure Event Grid; design solutions that integrate stream processing and bot messaging </a:t>
            </a:r>
          </a:p>
          <a:p>
            <a:r>
              <a:rPr lang="en-US" sz="1600" dirty="0"/>
              <a:t>Design microservices-based solutions   </a:t>
            </a:r>
          </a:p>
          <a:p>
            <a:pPr marL="288925" lvl="1" indent="0">
              <a:buNone/>
            </a:pPr>
            <a:r>
              <a:rPr lang="en-US" sz="1050" dirty="0"/>
              <a:t>Design Azure App Service Web Apps; design custom web API; secure Web API; design Web Apps for scalability and performance; design for high availability using Azure Web Apps in multiple regions; determine which App service plan to use; design Web Apps for business continuity; determine when to use Azure App Service Isolated; design for API apps; determine when to use API management service; determine when to use Web Apps on Linux; determine when to use a CDN; determine when to use a cache, including Azure </a:t>
            </a:r>
            <a:r>
              <a:rPr lang="en-US" sz="1050" dirty="0" err="1"/>
              <a:t>Redis</a:t>
            </a:r>
            <a:r>
              <a:rPr lang="en-US" sz="1050" dirty="0"/>
              <a:t> cache </a:t>
            </a:r>
          </a:p>
          <a:p>
            <a:r>
              <a:rPr lang="en-US" sz="1600" dirty="0"/>
              <a:t>Design web applications </a:t>
            </a:r>
          </a:p>
          <a:p>
            <a:pPr marL="288925" lvl="1" indent="0">
              <a:buNone/>
            </a:pPr>
            <a:r>
              <a:rPr lang="en-US" sz="1050" dirty="0"/>
              <a:t>Design Azure App Service Web Apps; design custom web API; secure Web API; design Web Apps for scalability and performance; design for high availability using Azure Web Apps in multiple regions; determine which App service plan to use; design Web Apps for business continuity; determine when to use Azure App Service Isolated; design for API apps; determine when to use API management service; determine when to use Web Apps on Linux; determine when to use a CDN; determine when to use a cache, including Azure </a:t>
            </a:r>
            <a:r>
              <a:rPr lang="en-US" sz="1050" dirty="0" err="1"/>
              <a:t>Redis</a:t>
            </a:r>
            <a:r>
              <a:rPr lang="en-US" sz="1050" dirty="0"/>
              <a:t> cache </a:t>
            </a:r>
          </a:p>
          <a:p>
            <a:r>
              <a:rPr lang="en-US" sz="1600" dirty="0"/>
              <a:t>Create compute-intensive applications </a:t>
            </a:r>
          </a:p>
          <a:p>
            <a:pPr marL="288925" lvl="1" indent="0">
              <a:buNone/>
            </a:pPr>
            <a:r>
              <a:rPr lang="en-US" sz="1050" dirty="0"/>
              <a:t>Design high-performance computing (HPC) and other compute-intensive applications using Azure Services; determine when to use Azure Batch; design stateless components to accommodate scale; design lifecycle strategy for Azure Batch; design solution that implement low priority batching and job task counting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F6B872-1D62-4C02-9520-413FEA5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Manage Compute Resources (20-25%)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377E1C-ED3C-423F-9E95-64EBB258FC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188" y="6465277"/>
            <a:ext cx="8574837" cy="252765"/>
          </a:xfrm>
        </p:spPr>
        <p:txBody>
          <a:bodyPr/>
          <a:lstStyle/>
          <a:p>
            <a:r>
              <a:rPr lang="en-US" dirty="0"/>
              <a:t>March 22, 2018 changes: </a:t>
            </a:r>
            <a:r>
              <a:rPr lang="en-US" dirty="0">
                <a:hlinkClick r:id="rId3"/>
              </a:rPr>
              <a:t>http://download.microsoft.com/download/6/A/5/6A5A0096-1E8A-425D-9C6A-CE28EE4708A5/535_OD_Changes.pdf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31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683AE4-9A75-4844-BFB4-9814D3C547C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Deploy workloads on Azure Resource Manager (ARM) virtual machines (VMs) 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0AF2F1-76EF-43D7-9BD8-1A955FB6493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3B2E70-AEFF-44A6-8B71-B61B48010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1590143"/>
            <a:ext cx="8577262" cy="3896259"/>
          </a:xfrm>
        </p:spPr>
        <p:txBody>
          <a:bodyPr/>
          <a:lstStyle/>
          <a:p>
            <a:r>
              <a:rPr lang="en-US" sz="2400" dirty="0"/>
              <a:t>Design VM deployments by leveraging availability sets, fault domains, and update domains in Azure; use web app for containers; design VM Scale Sets; design for compute-intensive tasks using Azure Batch and Azure Batch AI; define a migration strategy from cloud services; determine when to use reserved instances; design for VMs in a </a:t>
            </a:r>
            <a:r>
              <a:rPr lang="en-US" sz="2400" dirty="0" err="1"/>
              <a:t>DevTest</a:t>
            </a:r>
            <a:r>
              <a:rPr lang="en-US" sz="2400" dirty="0"/>
              <a:t> Lab environment (including formulas, images, artifacts, claiming and un-claiming VMs); determine when to use Accelerated Networking; recommend use of Azure Backup and Azure Site Recovery including support for Linux in Azure Backup and integrating Azure Backup in the VM creation process; recommend when to use availability zones </a:t>
            </a:r>
          </a:p>
          <a:p>
            <a:endParaRPr lang="en-US" sz="2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AC4761-9161-4EAD-A601-4C5A52E0B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267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840</Words>
  <Application>Microsoft Office PowerPoint</Application>
  <PresentationFormat>On-screen Show (4:3)</PresentationFormat>
  <Paragraphs>116</Paragraphs>
  <Slides>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Verdana</vt:lpstr>
      <vt:lpstr>Arial</vt:lpstr>
      <vt:lpstr>Wingdings</vt:lpstr>
      <vt:lpstr>Segoe UI Light</vt:lpstr>
      <vt:lpstr>Times New Roman</vt:lpstr>
      <vt:lpstr>Calibri</vt:lpstr>
      <vt:lpstr>Consolas</vt:lpstr>
      <vt:lpstr>Segoe UI</vt:lpstr>
      <vt:lpstr>Courier New</vt:lpstr>
      <vt:lpstr>Calibri Light</vt:lpstr>
      <vt:lpstr>NG_MOC_Core_ModuleNew2</vt:lpstr>
      <vt:lpstr>Agenda and Logistics 70-535 Architecting Azure Solutions</vt:lpstr>
      <vt:lpstr>Exam 70-535 Architecting Microsoft Azure Solutions Data &amp; Cloud Skill Up Workshop - Azure Fundamentals </vt:lpstr>
      <vt:lpstr>Create and Manage Compute Resources (20-25%)</vt:lpstr>
      <vt:lpstr>Create and Manage Compute Resources (20-25%)</vt:lpstr>
      <vt:lpstr>Deploy workloads on Azure Resource Manager (ARM) virtual machines (VMs)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2017-09-15T19:14:02Z</dcterms:created>
  <dcterms:modified xsi:type="dcterms:W3CDTF">2018-05-14T09:30:08Z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dstolts@microsoft.com</vt:lpwstr>
  </property>
  <property fmtid="{D5CDD505-2E9C-101B-9397-08002B2CF9AE}" pid="5" name="MSIP_Label_f42aa342-8706-4288-bd11-ebb85995028c_SetDate">
    <vt:lpwstr>2018-01-19T07:33:26.9972805Z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