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5E27C-8BBC-4F7D-80E8-DDDE96CD5887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4B70-45C1-4399-B8C1-0C86DA391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2/16/2018 4:12 PM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E9337-0361-41F3-9C17-1F4FFD1214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6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E9337-0361-41F3-9C17-1F4FFD1214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37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96213" y="508962"/>
            <a:ext cx="11172267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595282"/>
            <a:ext cx="7054357" cy="3237592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9252" y="2756542"/>
            <a:ext cx="4322233" cy="28511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Speaker Information: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#70-533 @ITProGuru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2AE59D8-F91B-4102-844E-46CD5A0795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7182" y="1689742"/>
            <a:ext cx="11460253" cy="780034"/>
          </a:xfrm>
          <a:noFill/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WiFi</a:t>
            </a:r>
            <a:r>
              <a:rPr lang="en-US" dirty="0"/>
              <a:t>: </a:t>
            </a:r>
            <a:r>
              <a:rPr lang="en-US" dirty="0" err="1"/>
              <a:t>msftguest</a:t>
            </a:r>
            <a:r>
              <a:rPr lang="en-US" dirty="0"/>
              <a:t> =&gt; event code: msevent11lz</a:t>
            </a:r>
          </a:p>
          <a:p>
            <a:pPr lvl="0"/>
            <a:r>
              <a:rPr lang="en-US" dirty="0"/>
              <a:t>Content &amp; Labs: http://github.com/guruskill/70-533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7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B8EEB-D399-4AF3-B7D1-E78E1898CC1F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4311" y="2"/>
            <a:ext cx="10015485" cy="123190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2" y="1371601"/>
            <a:ext cx="11778205" cy="4793789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arenR"/>
              <a:defRPr sz="2700"/>
            </a:lvl1pPr>
            <a:lvl2pPr marL="800100" indent="-457200">
              <a:buFont typeface="+mj-lt"/>
              <a:buAutoNum type="alphaUcPeriod"/>
              <a:defRPr sz="2400"/>
            </a:lvl2pPr>
            <a:lvl3pPr marL="1200150" indent="-514350">
              <a:buFont typeface="Segoe UI" panose="020B0502040204020203" pitchFamily="34" charset="0"/>
              <a:buChar char="•"/>
              <a:defRPr sz="21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211266" y="117610"/>
            <a:ext cx="1183337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LAB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F53A04A-F1A4-47F1-8696-966F2AE336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44070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2" y="0"/>
            <a:ext cx="11778205" cy="878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2" y="1231902"/>
            <a:ext cx="11778205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/>
            </a:lvl1pPr>
            <a:lvl2pPr marL="342900" indent="0">
              <a:buFont typeface="Arial" panose="020B0604020202020204" pitchFamily="34" charset="0"/>
              <a:buNone/>
              <a:defRPr sz="1800"/>
            </a:lvl2pPr>
            <a:lvl3pPr marL="685800" indent="0">
              <a:buFont typeface="Arial" panose="020B0604020202020204" pitchFamily="34" charset="0"/>
              <a:buNone/>
              <a:defRPr sz="1500"/>
            </a:lvl3pPr>
            <a:lvl4pPr marL="1028700" indent="0">
              <a:buFont typeface="Arial" panose="020B0604020202020204" pitchFamily="34" charset="0"/>
              <a:buNone/>
              <a:defRPr sz="1350"/>
            </a:lvl4pPr>
            <a:lvl5pPr marL="1371600" indent="0">
              <a:buFont typeface="Arial" panose="020B0604020202020204" pitchFamily="34" charset="0"/>
              <a:buNone/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45133" y="3653109"/>
            <a:ext cx="12027033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01592" y="3795486"/>
            <a:ext cx="11778205" cy="2910114"/>
          </a:xfrm>
          <a:solidFill>
            <a:schemeClr val="bg1"/>
          </a:solidFill>
          <a:ln w="60325" cmpd="sng">
            <a:solidFill>
              <a:srgbClr val="0070C0"/>
            </a:solidFill>
          </a:ln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Edit/Paste/Insert 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30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216E-3091-410D-83D4-F3B694551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8E3D7-116C-400A-AC64-F86759F16B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408" y="1055078"/>
            <a:ext cx="11905861" cy="5616311"/>
          </a:xfrm>
        </p:spPr>
        <p:txBody>
          <a:bodyPr/>
          <a:lstStyle>
            <a:lvl1pPr marL="0" indent="0">
              <a:buNone/>
              <a:defRPr sz="2400">
                <a:latin typeface="Consolas" panose="020B0609020204030204" pitchFamily="49" charset="0"/>
              </a:defRPr>
            </a:lvl1pPr>
            <a:lvl2pPr marL="288925" indent="0">
              <a:buNone/>
              <a:defRPr sz="2000">
                <a:latin typeface="Consolas" panose="020B0609020204030204" pitchFamily="49" charset="0"/>
              </a:defRPr>
            </a:lvl2pPr>
            <a:lvl3pPr marL="681037" indent="0">
              <a:buNone/>
              <a:defRPr sz="1800">
                <a:latin typeface="Consolas" panose="020B0609020204030204" pitchFamily="49" charset="0"/>
              </a:defRPr>
            </a:lvl3pPr>
            <a:lvl4pPr marL="1089025" indent="0">
              <a:buNone/>
              <a:defRPr sz="1600">
                <a:latin typeface="Consolas" panose="020B0609020204030204" pitchFamily="49" charset="0"/>
              </a:defRPr>
            </a:lvl4pPr>
            <a:lvl5pPr marL="1376363" indent="0">
              <a:buNone/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47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4801075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99764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F24501-8757-48AA-B9DD-ED5BECE78DDC}"/>
              </a:ext>
            </a:extLst>
          </p:cNvPr>
          <p:cNvSpPr txBox="1"/>
          <p:nvPr userDrawn="1"/>
        </p:nvSpPr>
        <p:spPr>
          <a:xfrm>
            <a:off x="226542" y="2054745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Steps Title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8EFC8-B6A4-4A4B-9EDA-91002B4DFD8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37068" y="987548"/>
          <a:ext cx="11732441" cy="9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39">
                  <a:extLst>
                    <a:ext uri="{9D8B030D-6E8A-4147-A177-3AD203B41FA5}">
                      <a16:colId xmlns:a16="http://schemas.microsoft.com/office/drawing/2014/main" val="612254498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261049811"/>
                    </a:ext>
                  </a:extLst>
                </a:gridCol>
                <a:gridCol w="321409">
                  <a:extLst>
                    <a:ext uri="{9D8B030D-6E8A-4147-A177-3AD203B41FA5}">
                      <a16:colId xmlns:a16="http://schemas.microsoft.com/office/drawing/2014/main" val="2638922956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530065899"/>
                    </a:ext>
                  </a:extLst>
                </a:gridCol>
                <a:gridCol w="295473">
                  <a:extLst>
                    <a:ext uri="{9D8B030D-6E8A-4147-A177-3AD203B41FA5}">
                      <a16:colId xmlns:a16="http://schemas.microsoft.com/office/drawing/2014/main" val="1628348927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3564049150"/>
                    </a:ext>
                  </a:extLst>
                </a:gridCol>
              </a:tblGrid>
              <a:tr h="915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028F83-BC57-46B6-AE4F-F363D917BFB5}"/>
              </a:ext>
            </a:extLst>
          </p:cNvPr>
          <p:cNvSpPr txBox="1"/>
          <p:nvPr userDrawn="1"/>
        </p:nvSpPr>
        <p:spPr>
          <a:xfrm>
            <a:off x="6226435" y="2026752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9789-D165-4BDB-A460-2343E7F13D54}"/>
              </a:ext>
            </a:extLst>
          </p:cNvPr>
          <p:cNvSpPr txBox="1"/>
          <p:nvPr userDrawn="1"/>
        </p:nvSpPr>
        <p:spPr>
          <a:xfrm>
            <a:off x="226541" y="5243163"/>
            <a:ext cx="2087136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F325-ADB0-41C7-9EF7-7E36EF2381D6}"/>
              </a:ext>
            </a:extLst>
          </p:cNvPr>
          <p:cNvSpPr txBox="1"/>
          <p:nvPr userDrawn="1"/>
        </p:nvSpPr>
        <p:spPr>
          <a:xfrm>
            <a:off x="226539" y="794128"/>
            <a:ext cx="2090992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Steps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DBA5D9-8C6D-43D4-A24D-D2724839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1035632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5DE67FC-9970-40AE-86CC-CDE63AD43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0968" y="1016750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DA0B143-17CC-4340-B000-4AB93B41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68103" y="1031847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3A2EF9D-8503-44C9-8C8A-AD3AB6E8B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593" y="5514818"/>
            <a:ext cx="11732441" cy="1065841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Resources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5DBFA86-3281-48C1-B37A-60EAF36BD2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7759" y="2265437"/>
            <a:ext cx="5727700" cy="2862989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FCEE7C-1B60-4DD2-A577-07AE5CD01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067" y="2301875"/>
            <a:ext cx="5684763" cy="2826552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Observations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E61E6-AA38-485B-AE09-CD08BBD8FABF}"/>
              </a:ext>
            </a:extLst>
          </p:cNvPr>
          <p:cNvSpPr/>
          <p:nvPr userDrawn="1"/>
        </p:nvSpPr>
        <p:spPr bwMode="auto">
          <a:xfrm rot="16200000">
            <a:off x="3981248" y="338329"/>
            <a:ext cx="470385" cy="3805519"/>
          </a:xfrm>
          <a:prstGeom prst="downArrow">
            <a:avLst>
              <a:gd name="adj1" fmla="val 31468"/>
              <a:gd name="adj2" fmla="val 37425"/>
            </a:avLst>
          </a:prstGeom>
          <a:gradFill flip="none" rotWithShape="1">
            <a:gsLst>
              <a:gs pos="0">
                <a:srgbClr val="0078D7">
                  <a:lumMod val="0"/>
                  <a:lumOff val="100000"/>
                  <a:alpha val="0"/>
                </a:srgbClr>
              </a:gs>
              <a:gs pos="100000">
                <a:srgbClr val="0078D7">
                  <a:lumMod val="45000"/>
                  <a:lumOff val="55000"/>
                </a:srgbClr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5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211B1E-98C0-42A2-80F7-77814EB28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80782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1018564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1018564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DCA2-DA60-489B-A501-CF188B651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609353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3" y="0"/>
            <a:ext cx="11418277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86704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726466"/>
            <a:ext cx="5386917" cy="4392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086704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26466"/>
            <a:ext cx="5389033" cy="4392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37460C-05C3-42DE-B703-45DCB074B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107963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C7EC5AE-0525-48F7-B435-5B9653415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515216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F9706F-69F9-4C5B-878A-257B9A487E19}"/>
              </a:ext>
            </a:extLst>
          </p:cNvPr>
          <p:cNvSpPr/>
          <p:nvPr userDrawn="1"/>
        </p:nvSpPr>
        <p:spPr bwMode="auto">
          <a:xfrm>
            <a:off x="4728307" y="0"/>
            <a:ext cx="7463692" cy="14243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7A39D-4325-4D40-AA41-B4787F9B32F3}"/>
              </a:ext>
            </a:extLst>
          </p:cNvPr>
          <p:cNvSpPr/>
          <p:nvPr userDrawn="1"/>
        </p:nvSpPr>
        <p:spPr bwMode="auto">
          <a:xfrm>
            <a:off x="0" y="0"/>
            <a:ext cx="4712677" cy="1424354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248" y="273050"/>
            <a:ext cx="4292437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1693" y="1435101"/>
            <a:ext cx="426899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200F-D9E6-4624-905A-FC78FABE7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21142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96213" y="508962"/>
            <a:ext cx="11172267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110582"/>
            <a:ext cx="7054357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2" y="2756542"/>
            <a:ext cx="4322233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#70-533 @ITProGuru</a:t>
            </a:r>
          </a:p>
        </p:txBody>
      </p:sp>
    </p:spTree>
    <p:extLst>
      <p:ext uri="{BB962C8B-B14F-4D97-AF65-F5344CB8AC3E}">
        <p14:creationId xmlns:p14="http://schemas.microsoft.com/office/powerpoint/2010/main" val="3775713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16623"/>
            <a:ext cx="7315200" cy="3610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F4CD-50E4-4810-A21F-C7BB8E8F2C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67612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9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1002321"/>
            <a:ext cx="2590800" cy="537845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1002321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4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72181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1721818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9174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985641"/>
          </a:xfrm>
        </p:spPr>
        <p:txBody>
          <a:bodyPr>
            <a:spAutoFit/>
          </a:bodyPr>
          <a:lstStyle>
            <a:lvl1pPr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353945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3"/>
            <a:ext cx="11653523" cy="87716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033366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1" y="1197323"/>
            <a:ext cx="11653521" cy="1956973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2571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985641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5973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08FE5-C3CD-4C2B-84FD-DAE006C32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59507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FDE037B-5AC3-4803-B046-88D8FAB981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13762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A6D59-CBDC-4B28-BD8C-5E1C09B31A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081" y="639602"/>
            <a:ext cx="11655839" cy="715581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8080" y="1441794"/>
            <a:ext cx="11655840" cy="4471326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21009" indent="0">
              <a:buNone/>
              <a:defRPr sz="1471"/>
            </a:lvl2pPr>
            <a:lvl3pPr marL="164571" indent="0">
              <a:buNone/>
              <a:defRPr sz="1471"/>
            </a:lvl3pPr>
            <a:lvl4pPr marL="350151" indent="0">
              <a:buNone/>
              <a:defRPr sz="1324"/>
            </a:lvl4pPr>
            <a:lvl5pPr marL="543901" indent="0">
              <a:buNone/>
              <a:defRPr sz="1324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8081" y="86612"/>
            <a:ext cx="323518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50" b="1" dirty="0"/>
              <a:t>EXAM TIP!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0C91C6-C6AF-40A3-AE50-C2507708B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1139" y="5987143"/>
            <a:ext cx="11712781" cy="823460"/>
          </a:xfrm>
          <a:solidFill>
            <a:srgbClr val="00B05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6858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0287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13716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Source URL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014211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B7C354-0C5C-4196-BE29-DBA8ABB17A4F}"/>
              </a:ext>
            </a:extLst>
          </p:cNvPr>
          <p:cNvSpPr/>
          <p:nvPr userDrawn="1"/>
        </p:nvSpPr>
        <p:spPr>
          <a:xfrm>
            <a:off x="0" y="0"/>
            <a:ext cx="12192000" cy="61722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44812-071B-4DDA-A498-60D67CDBA9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Scenario Case Study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8BF76E-A867-413D-99D3-38C859FD2E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2634" y="868681"/>
            <a:ext cx="11433116" cy="521208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lvl="0"/>
            <a:r>
              <a:rPr lang="en-US" dirty="0"/>
              <a:t>Edit Scenario Case Study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39B04-3C34-406A-BE95-60EE5E849F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62006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12192000" cy="2008094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4409" y="-4"/>
            <a:ext cx="11781452" cy="18243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Question…. This is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250" y="2057400"/>
            <a:ext cx="11433116" cy="4138466"/>
          </a:xfrm>
        </p:spPr>
        <p:txBody>
          <a:bodyPr/>
          <a:lstStyle>
            <a:lvl1pPr marL="514350" indent="-514350">
              <a:buFont typeface="+mj-lt"/>
              <a:buAutoNum type="arabicParenR"/>
              <a:defRPr/>
            </a:lvl1pPr>
          </a:lstStyle>
          <a:p>
            <a:pPr lvl="0"/>
            <a:r>
              <a:rPr lang="en-US" dirty="0"/>
              <a:t>Edit Question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36396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7D637C-ACFC-4A4F-854E-9FA928AAF434}"/>
              </a:ext>
            </a:extLst>
          </p:cNvPr>
          <p:cNvSpPr/>
          <p:nvPr userDrawn="1"/>
        </p:nvSpPr>
        <p:spPr>
          <a:xfrm>
            <a:off x="0" y="0"/>
            <a:ext cx="12192000" cy="20080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2739" y="-3"/>
            <a:ext cx="11816861" cy="193189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Answer Repeat Question Here…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8250" y="2061882"/>
            <a:ext cx="11433116" cy="4133984"/>
          </a:xfrm>
        </p:spPr>
        <p:txBody>
          <a:bodyPr/>
          <a:lstStyle>
            <a:lvl1pPr marL="514350" indent="-514350">
              <a:buFont typeface="+mj-lt"/>
              <a:buAutoNum type="arabicParenR"/>
              <a:defRPr/>
            </a:lvl1pPr>
          </a:lstStyle>
          <a:p>
            <a:pPr lvl="0"/>
            <a:r>
              <a:rPr lang="en-US" dirty="0"/>
              <a:t>Paste Answers from Question Slide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73872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0548" y="770219"/>
            <a:ext cx="11172267" cy="1011928"/>
          </a:xfrm>
          <a:solidFill>
            <a:srgbClr val="7030A0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110582"/>
            <a:ext cx="7054357" cy="3722293"/>
          </a:xfrm>
          <a:solidFill>
            <a:srgbClr val="7030A0"/>
          </a:solidFill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8925" indent="0">
              <a:buNone/>
              <a:defRPr/>
            </a:lvl2pPr>
          </a:lstStyle>
          <a:p>
            <a:r>
              <a:rPr lang="en-US" dirty="0"/>
              <a:t>Enter Description(s)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2" y="2756542"/>
            <a:ext cx="4322233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#70-533 @ITProGuru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CD9C4-3903-4CFA-9CED-0878686ABD1A}"/>
              </a:ext>
            </a:extLst>
          </p:cNvPr>
          <p:cNvSpPr/>
          <p:nvPr userDrawn="1"/>
        </p:nvSpPr>
        <p:spPr>
          <a:xfrm>
            <a:off x="211265" y="117610"/>
            <a:ext cx="176041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16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10023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7571" y="-3"/>
            <a:ext cx="11769968" cy="89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8338" y="1021215"/>
            <a:ext cx="1143311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1F0F-225E-4E24-B49F-412C1037260E}"/>
              </a:ext>
            </a:extLst>
          </p:cNvPr>
          <p:cNvSpPr txBox="1"/>
          <p:nvPr userDrawn="1"/>
        </p:nvSpPr>
        <p:spPr>
          <a:xfrm>
            <a:off x="9000795" y="6566715"/>
            <a:ext cx="3184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#70-533 @ITProGuru</a:t>
            </a:r>
          </a:p>
        </p:txBody>
      </p:sp>
    </p:spTree>
    <p:extLst>
      <p:ext uri="{BB962C8B-B14F-4D97-AF65-F5344CB8AC3E}">
        <p14:creationId xmlns:p14="http://schemas.microsoft.com/office/powerpoint/2010/main" val="231748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4158-C3E0-48D6-868E-EAC15384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Architecture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08DB-6D4B-4B13-A30D-6424B635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</a:rPr>
              <a:t>Application</a:t>
            </a:r>
          </a:p>
          <a:p>
            <a:pPr marL="45720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</a:rPr>
              <a:t>Architecture: N-tier, Web-queue-worker, Microservices, CQRS, Event-driven</a:t>
            </a:r>
          </a:p>
          <a:p>
            <a:pPr marL="857250" lvl="2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00"/>
                </a:solidFill>
              </a:rPr>
              <a:t>Design Considerations / Why?: Scale, Complexity, Cost, Manageability, Service-Level Agreement</a:t>
            </a:r>
          </a:p>
          <a:p>
            <a:pPr marL="685800" lvl="2" indent="0">
              <a:buNone/>
            </a:pPr>
            <a:endParaRPr lang="en-US" sz="12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</a:rPr>
              <a:t>GoFabrikam.com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Web-queue-worker</a:t>
            </a:r>
          </a:p>
          <a:p>
            <a:pPr marL="966787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Application can be refactored to run on PaaS solutions fairly easily.</a:t>
            </a:r>
          </a:p>
          <a:p>
            <a:pPr marL="966787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Web Apps can help provide performance and uptime without running VMs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</a:rPr>
              <a:t>Agri</a:t>
            </a:r>
            <a:r>
              <a:rPr lang="en-US" sz="1400" b="1" dirty="0">
                <a:solidFill>
                  <a:srgbClr val="000000"/>
                </a:solidFill>
              </a:rPr>
              <a:t>-Hub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N-tier</a:t>
            </a:r>
          </a:p>
          <a:p>
            <a:pPr marL="966787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Legacy application uses old software versions</a:t>
            </a:r>
          </a:p>
          <a:p>
            <a:pPr marL="966787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Multiple custom services that would be expensive to re-write</a:t>
            </a:r>
          </a:p>
          <a:p>
            <a:pPr marL="966787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Lift and shift to IaaS allows for future replacement with PaaS solution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</a:rPr>
              <a:t>Farm Viewer</a:t>
            </a:r>
          </a:p>
          <a:p>
            <a:pPr marL="574675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Event-driven</a:t>
            </a:r>
          </a:p>
          <a:p>
            <a:pPr marL="966787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IoT solution can use native Azure services for event ingestion and data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F3BA2-0190-4FB3-851E-489E94DF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681037" lvl="2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27E8AF-C13F-4EA6-97A1-6D0F85A7E69A}"/>
              </a:ext>
            </a:extLst>
          </p:cNvPr>
          <p:cNvSpPr txBox="1">
            <a:spLocks/>
          </p:cNvSpPr>
          <p:nvPr/>
        </p:nvSpPr>
        <p:spPr bwMode="auto">
          <a:xfrm>
            <a:off x="2997233" y="1"/>
            <a:ext cx="5223268" cy="1373874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>
                <a:srgbClr val="DC0081"/>
              </a:buClr>
              <a:buFont typeface="Wingdings" pitchFamily="2" charset="2"/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</a:rPr>
              <a:t>Thought Experiment / Case Study 1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Web App - </a:t>
            </a:r>
            <a:r>
              <a:rPr lang="en-US" b="1" cap="all" dirty="0">
                <a:solidFill>
                  <a:srgbClr val="FFFFFF"/>
                </a:solidFill>
              </a:rPr>
              <a:t>SOLUTION DESIGN</a:t>
            </a: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AEFE8692-3A50-447A-B434-A37A5C373BA3}"/>
              </a:ext>
            </a:extLst>
          </p:cNvPr>
          <p:cNvSpPr/>
          <p:nvPr/>
        </p:nvSpPr>
        <p:spPr bwMode="auto">
          <a:xfrm>
            <a:off x="8172427" y="0"/>
            <a:ext cx="2528108" cy="1677166"/>
          </a:xfrm>
          <a:prstGeom prst="foldedCorner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Break Into Teams of 5-8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Prepare report to </a:t>
            </a:r>
            <a:r>
              <a:rPr lang="en-US" sz="1050" b="1" dirty="0" err="1">
                <a:solidFill>
                  <a:srgbClr val="000000"/>
                </a:solidFill>
                <a:latin typeface="Verdana" pitchFamily="34" charset="0"/>
                <a:cs typeface="Arial" charset="0"/>
              </a:rPr>
              <a:t>to</a:t>
            </a:r>
            <a:r>
              <a:rPr lang="en-US" sz="105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 be delivered to CA during your next meeting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Include any clarifying questions or additional observations in report</a:t>
            </a:r>
          </a:p>
        </p:txBody>
      </p:sp>
    </p:spTree>
    <p:extLst>
      <p:ext uri="{BB962C8B-B14F-4D97-AF65-F5344CB8AC3E}">
        <p14:creationId xmlns:p14="http://schemas.microsoft.com/office/powerpoint/2010/main" val="12584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C8A9DB-C3D0-4AF1-B633-12A4A9D3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34" y="1"/>
            <a:ext cx="5145931" cy="1373874"/>
          </a:xfrm>
          <a:solidFill>
            <a:srgbClr val="00B050"/>
          </a:solidFill>
        </p:spPr>
        <p:txBody>
          <a:bodyPr/>
          <a:lstStyle/>
          <a:p>
            <a:r>
              <a:rPr lang="en-US" dirty="0"/>
              <a:t>Thought Experiment / Case Study #2</a:t>
            </a:r>
            <a:br>
              <a:rPr lang="en-US" dirty="0"/>
            </a:br>
            <a:r>
              <a:rPr lang="en-US" dirty="0"/>
              <a:t>Answer the following questions in a report back to the CTO…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B9B07-D8E3-4422-8F59-EE724A68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194" y="1492156"/>
            <a:ext cx="8833654" cy="5277134"/>
          </a:xfrm>
        </p:spPr>
        <p:txBody>
          <a:bodyPr>
            <a:normAutofit fontScale="40000" lnSpcReduction="20000"/>
          </a:bodyPr>
          <a:lstStyle/>
          <a:p>
            <a:pPr lvl="0" fontAlgn="auto">
              <a:buFont typeface="+mj-lt"/>
              <a:buAutoNum type="arabicPeriod"/>
            </a:pPr>
            <a:r>
              <a:rPr lang="en-US" dirty="0"/>
              <a:t>What site should be used to receive Fabrikam VM services and why?</a:t>
            </a:r>
          </a:p>
          <a:p>
            <a:pPr lvl="1" fontAlgn="auto"/>
            <a:r>
              <a:rPr lang="en-US" dirty="0"/>
              <a:t>Azure; decommission end of life servers, eliminate </a:t>
            </a:r>
            <a:r>
              <a:rPr lang="en-US" dirty="0" err="1"/>
              <a:t>CapEx</a:t>
            </a:r>
            <a:r>
              <a:rPr lang="en-US" dirty="0"/>
              <a:t>, migrate to serverless easily, more secure, many more  </a:t>
            </a:r>
          </a:p>
          <a:p>
            <a:pPr lvl="0" fontAlgn="auto">
              <a:buFont typeface="+mj-lt"/>
              <a:buAutoNum type="arabicPeriod"/>
            </a:pPr>
            <a:r>
              <a:rPr lang="en-US" dirty="0"/>
              <a:t>What tool(s) could we use to securely migrate the VM workloads while minimizing downtime?</a:t>
            </a:r>
          </a:p>
          <a:p>
            <a:pPr lvl="1" fontAlgn="auto"/>
            <a:r>
              <a:rPr lang="en-US" dirty="0"/>
              <a:t>Azure Site Recovery</a:t>
            </a:r>
          </a:p>
          <a:p>
            <a:pPr lvl="0" fontAlgn="auto">
              <a:buFont typeface="+mj-lt"/>
              <a:buAutoNum type="arabicPeriod"/>
            </a:pPr>
            <a:r>
              <a:rPr lang="en-US" dirty="0"/>
              <a:t>How can we minimize downtime of Fabrikam web services?</a:t>
            </a:r>
          </a:p>
          <a:p>
            <a:pPr lvl="1" fontAlgn="auto"/>
            <a:r>
              <a:rPr lang="en-US" dirty="0"/>
              <a:t>Deploy to Azure;  Insert Network Load Balancer in front of Fabrikam services and Azure Web Apps; NLB manages traffic.  Once everything is working bring down Fabrikam services. </a:t>
            </a:r>
          </a:p>
          <a:p>
            <a:pPr lvl="0" fontAlgn="auto">
              <a:buFont typeface="+mj-lt"/>
              <a:buAutoNum type="arabicPeriod"/>
            </a:pPr>
            <a:r>
              <a:rPr lang="en-US" dirty="0"/>
              <a:t>Can the Linux websites be migrated to serverless compute on Azure?  If so, how?</a:t>
            </a:r>
          </a:p>
          <a:p>
            <a:pPr lvl="1" fontAlgn="auto"/>
            <a:r>
              <a:rPr lang="en-US" dirty="0"/>
              <a:t>Yes, Same as windows websites (NLB)</a:t>
            </a:r>
          </a:p>
          <a:p>
            <a:pPr lvl="0" fontAlgn="auto">
              <a:buFont typeface="+mj-lt"/>
              <a:buAutoNum type="arabicPeriod"/>
            </a:pPr>
            <a:r>
              <a:rPr lang="en-US" dirty="0"/>
              <a:t>What are the best destination services for migration of the IIS websites?</a:t>
            </a:r>
          </a:p>
          <a:p>
            <a:pPr lvl="1" fontAlgn="auto"/>
            <a:r>
              <a:rPr lang="en-US" dirty="0"/>
              <a:t>API apps =&gt; API Apps, Web Apps in general (actual service depends on what is running in it and how); web apps that are not stateless will need to be converted to stateless. </a:t>
            </a:r>
          </a:p>
          <a:p>
            <a:pPr lvl="0" fontAlgn="auto">
              <a:buFont typeface="+mj-lt"/>
              <a:buAutoNum type="arabicPeriod"/>
            </a:pPr>
            <a:r>
              <a:rPr lang="en-US" dirty="0"/>
              <a:t>What is the best way to move the containers to Azure Container Instances?</a:t>
            </a:r>
          </a:p>
          <a:p>
            <a:pPr lvl="1" fontAlgn="auto"/>
            <a:r>
              <a:rPr lang="en-US" dirty="0"/>
              <a:t>Insert NLB; Add images to Contoso Registry; Deploy to Azure Container Service; Configure NLB for Azure containers; then later remove 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What are the next steps after an application has been put to Azure?</a:t>
            </a:r>
          </a:p>
          <a:p>
            <a:pPr lvl="1"/>
            <a:r>
              <a:rPr lang="en-US" dirty="0"/>
              <a:t>Backup; Monitoring; Configure scalability; Test; Confirm SSL/TLS; eventually remove Fabrikam service. 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Is the batch cluster a good candidate for migration to serverless compute? Why or Why not?</a:t>
            </a:r>
          </a:p>
          <a:p>
            <a:pPr lvl="1"/>
            <a:r>
              <a:rPr lang="en-US" dirty="0"/>
              <a:t>Yes; Batch is perfect because it is only used periodically (monthly) and R-Scripts are supported in Batch.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Are there any tools to help us understand what is running at Fabrikam and what would be needed for the migration?</a:t>
            </a:r>
          </a:p>
          <a:p>
            <a:pPr lvl="1"/>
            <a:r>
              <a:rPr lang="en-US" dirty="0"/>
              <a:t>Yes, Azure Migration Assistant; Azure Application Insights, More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Is there a tool or service to switch the existing web workloads to the new production location (Azure or Contoso) with little or no downtime?</a:t>
            </a:r>
          </a:p>
          <a:p>
            <a:pPr lvl="1"/>
            <a:r>
              <a:rPr lang="en-US" dirty="0"/>
              <a:t>Yes, Application Gateway /NLB can allow both to run simultaneously then just switch over the load to be only on the new Azure web app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What challenges do you think you need to prepare for?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A29CA4-C74A-4E62-BC5E-1B72021227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C8F9F4FE-D1C4-4BE5-B1D7-7F0ECE7D2FC8}"/>
              </a:ext>
            </a:extLst>
          </p:cNvPr>
          <p:cNvSpPr/>
          <p:nvPr/>
        </p:nvSpPr>
        <p:spPr bwMode="auto">
          <a:xfrm>
            <a:off x="8139892" y="0"/>
            <a:ext cx="2528108" cy="1677166"/>
          </a:xfrm>
          <a:prstGeom prst="foldedCorner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Break Into Teams of 5-8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Prepare report to </a:t>
            </a:r>
            <a:r>
              <a:rPr lang="en-US" sz="1050" b="1" dirty="0" err="1">
                <a:solidFill>
                  <a:srgbClr val="000000"/>
                </a:solidFill>
                <a:latin typeface="Verdana" pitchFamily="34" charset="0"/>
                <a:cs typeface="Arial" charset="0"/>
              </a:rPr>
              <a:t>to</a:t>
            </a:r>
            <a:r>
              <a:rPr lang="en-US" sz="105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 be delivered to CTO during your next meeting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Include any clarifying questions or additional observations in report</a:t>
            </a: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A7CD8128-3E7B-4676-80AA-B9EE49C4D170}"/>
              </a:ext>
            </a:extLst>
          </p:cNvPr>
          <p:cNvSpPr/>
          <p:nvPr/>
        </p:nvSpPr>
        <p:spPr bwMode="auto">
          <a:xfrm>
            <a:off x="5423117" y="3203718"/>
            <a:ext cx="5004179" cy="2133600"/>
          </a:xfrm>
          <a:prstGeom prst="foldedCorner">
            <a:avLst/>
          </a:prstGeom>
          <a:gradFill rotWithShape="1">
            <a:gsLst>
              <a:gs pos="0">
                <a:srgbClr val="E4CD9A"/>
              </a:gs>
              <a:gs pos="100000">
                <a:srgbClr val="EEEFD7"/>
              </a:gs>
            </a:gsLst>
            <a:lin ang="27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Challenges/Observations/Questions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Stateful apps need to be fixed; requires code changes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Need to purchase additional certificates for public sites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Avoiding network lag during data move operations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We should evaluate SQL DBs for PaaS Migration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Evaluate File Server for Azure Files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Azure Active Directory Integration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Active Directory Integration</a:t>
            </a:r>
          </a:p>
        </p:txBody>
      </p:sp>
    </p:spTree>
    <p:extLst>
      <p:ext uri="{BB962C8B-B14F-4D97-AF65-F5344CB8AC3E}">
        <p14:creationId xmlns:p14="http://schemas.microsoft.com/office/powerpoint/2010/main" val="354014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7EB352-1913-41FC-B484-5AFA21D8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Timmer - TEST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DE8B34-1581-46BC-A555-BD2F789F5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nMin-9">
            <a:extLst>
              <a:ext uri="{FF2B5EF4-FFF2-40B4-BE49-F238E27FC236}">
                <a16:creationId xmlns:a16="http://schemas.microsoft.com/office/drawing/2014/main" id="{64D5DF37-0B6D-4437-AE92-2A481AC9AAA5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9</a:t>
            </a:r>
          </a:p>
        </p:txBody>
      </p:sp>
      <p:sp>
        <p:nvSpPr>
          <p:cNvPr id="19" name="TenMin-8">
            <a:extLst>
              <a:ext uri="{FF2B5EF4-FFF2-40B4-BE49-F238E27FC236}">
                <a16:creationId xmlns:a16="http://schemas.microsoft.com/office/drawing/2014/main" id="{4091F488-14A2-4C87-8D3D-37F6A611BE14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8</a:t>
            </a:r>
          </a:p>
        </p:txBody>
      </p:sp>
      <p:sp>
        <p:nvSpPr>
          <p:cNvPr id="20" name="TenMin-7">
            <a:extLst>
              <a:ext uri="{FF2B5EF4-FFF2-40B4-BE49-F238E27FC236}">
                <a16:creationId xmlns:a16="http://schemas.microsoft.com/office/drawing/2014/main" id="{FF43E581-1FEF-4151-B50F-3A9078E97B09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7</a:t>
            </a:r>
          </a:p>
        </p:txBody>
      </p:sp>
      <p:sp>
        <p:nvSpPr>
          <p:cNvPr id="21" name="TenMin-6">
            <a:extLst>
              <a:ext uri="{FF2B5EF4-FFF2-40B4-BE49-F238E27FC236}">
                <a16:creationId xmlns:a16="http://schemas.microsoft.com/office/drawing/2014/main" id="{1038E81A-6FD5-4C9D-A0F6-5166DC4CF309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6</a:t>
            </a:r>
          </a:p>
        </p:txBody>
      </p:sp>
      <p:sp>
        <p:nvSpPr>
          <p:cNvPr id="22" name="TenMin-5">
            <a:extLst>
              <a:ext uri="{FF2B5EF4-FFF2-40B4-BE49-F238E27FC236}">
                <a16:creationId xmlns:a16="http://schemas.microsoft.com/office/drawing/2014/main" id="{36194C29-40D3-4A9B-8A48-34199AF9D801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5</a:t>
            </a:r>
          </a:p>
        </p:txBody>
      </p:sp>
      <p:sp>
        <p:nvSpPr>
          <p:cNvPr id="23" name="TenMin-4">
            <a:extLst>
              <a:ext uri="{FF2B5EF4-FFF2-40B4-BE49-F238E27FC236}">
                <a16:creationId xmlns:a16="http://schemas.microsoft.com/office/drawing/2014/main" id="{F5FFDF1F-4941-4EA4-8B33-941FD9D87383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4</a:t>
            </a:r>
          </a:p>
        </p:txBody>
      </p:sp>
      <p:sp>
        <p:nvSpPr>
          <p:cNvPr id="24" name="TenMin-3">
            <a:extLst>
              <a:ext uri="{FF2B5EF4-FFF2-40B4-BE49-F238E27FC236}">
                <a16:creationId xmlns:a16="http://schemas.microsoft.com/office/drawing/2014/main" id="{40D3E30A-DC95-43B4-8D44-537E3B13E91B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3</a:t>
            </a:r>
          </a:p>
        </p:txBody>
      </p:sp>
      <p:sp>
        <p:nvSpPr>
          <p:cNvPr id="25" name="TenMin-2">
            <a:extLst>
              <a:ext uri="{FF2B5EF4-FFF2-40B4-BE49-F238E27FC236}">
                <a16:creationId xmlns:a16="http://schemas.microsoft.com/office/drawing/2014/main" id="{D0F86467-C88E-451C-8A3C-A6E6848C3EFF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</a:t>
            </a:r>
          </a:p>
        </p:txBody>
      </p:sp>
      <p:sp>
        <p:nvSpPr>
          <p:cNvPr id="26" name="TenMin-1">
            <a:extLst>
              <a:ext uri="{FF2B5EF4-FFF2-40B4-BE49-F238E27FC236}">
                <a16:creationId xmlns:a16="http://schemas.microsoft.com/office/drawing/2014/main" id="{57C189D7-B7EE-4753-B965-11614F54EB94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1</a:t>
            </a:r>
          </a:p>
        </p:txBody>
      </p:sp>
      <p:sp>
        <p:nvSpPr>
          <p:cNvPr id="27" name="TenMin-0">
            <a:extLst>
              <a:ext uri="{FF2B5EF4-FFF2-40B4-BE49-F238E27FC236}">
                <a16:creationId xmlns:a16="http://schemas.microsoft.com/office/drawing/2014/main" id="{702353EF-EFBD-4DC1-A7CF-93BDAC0166A7}"/>
              </a:ext>
            </a:extLst>
          </p:cNvPr>
          <p:cNvSpPr>
            <a:spLocks/>
          </p:cNvSpPr>
          <p:nvPr/>
        </p:nvSpPr>
        <p:spPr bwMode="auto">
          <a:xfrm>
            <a:off x="3904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0</a:t>
            </a:r>
          </a:p>
        </p:txBody>
      </p:sp>
      <p:sp>
        <p:nvSpPr>
          <p:cNvPr id="28" name="OneMin-9">
            <a:extLst>
              <a:ext uri="{FF2B5EF4-FFF2-40B4-BE49-F238E27FC236}">
                <a16:creationId xmlns:a16="http://schemas.microsoft.com/office/drawing/2014/main" id="{A666F39E-48EA-4C55-BB84-9CCCCBA1DE68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9</a:t>
            </a:r>
          </a:p>
        </p:txBody>
      </p:sp>
      <p:sp>
        <p:nvSpPr>
          <p:cNvPr id="29" name="OneMin-8">
            <a:extLst>
              <a:ext uri="{FF2B5EF4-FFF2-40B4-BE49-F238E27FC236}">
                <a16:creationId xmlns:a16="http://schemas.microsoft.com/office/drawing/2014/main" id="{99A60BA1-02B4-4751-9A3A-351C7257ABE8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8</a:t>
            </a:r>
          </a:p>
        </p:txBody>
      </p:sp>
      <p:sp>
        <p:nvSpPr>
          <p:cNvPr id="30" name="OneMin-7">
            <a:extLst>
              <a:ext uri="{FF2B5EF4-FFF2-40B4-BE49-F238E27FC236}">
                <a16:creationId xmlns:a16="http://schemas.microsoft.com/office/drawing/2014/main" id="{DACC09A4-4643-4335-B82C-F168E457A0AE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7</a:t>
            </a:r>
          </a:p>
        </p:txBody>
      </p:sp>
      <p:sp>
        <p:nvSpPr>
          <p:cNvPr id="31" name="OneMin-6">
            <a:extLst>
              <a:ext uri="{FF2B5EF4-FFF2-40B4-BE49-F238E27FC236}">
                <a16:creationId xmlns:a16="http://schemas.microsoft.com/office/drawing/2014/main" id="{4779E04B-EC68-4B62-AD79-2E2F8038B91C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6</a:t>
            </a:r>
          </a:p>
        </p:txBody>
      </p:sp>
      <p:sp>
        <p:nvSpPr>
          <p:cNvPr id="32" name="OneMin-5">
            <a:extLst>
              <a:ext uri="{FF2B5EF4-FFF2-40B4-BE49-F238E27FC236}">
                <a16:creationId xmlns:a16="http://schemas.microsoft.com/office/drawing/2014/main" id="{809D27B8-F7C8-48E6-8C18-D5671FB48693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5</a:t>
            </a:r>
          </a:p>
        </p:txBody>
      </p:sp>
      <p:sp>
        <p:nvSpPr>
          <p:cNvPr id="33" name="OneMin-4">
            <a:extLst>
              <a:ext uri="{FF2B5EF4-FFF2-40B4-BE49-F238E27FC236}">
                <a16:creationId xmlns:a16="http://schemas.microsoft.com/office/drawing/2014/main" id="{2CDE6609-3236-4759-8D62-E380AF4EF5D5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4</a:t>
            </a:r>
          </a:p>
        </p:txBody>
      </p:sp>
      <p:sp>
        <p:nvSpPr>
          <p:cNvPr id="34" name="OneMin-3">
            <a:extLst>
              <a:ext uri="{FF2B5EF4-FFF2-40B4-BE49-F238E27FC236}">
                <a16:creationId xmlns:a16="http://schemas.microsoft.com/office/drawing/2014/main" id="{0D31113B-A295-4E25-AB2D-AD3C31040E16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3</a:t>
            </a:r>
          </a:p>
        </p:txBody>
      </p:sp>
      <p:sp>
        <p:nvSpPr>
          <p:cNvPr id="35" name="OneMin-2">
            <a:extLst>
              <a:ext uri="{FF2B5EF4-FFF2-40B4-BE49-F238E27FC236}">
                <a16:creationId xmlns:a16="http://schemas.microsoft.com/office/drawing/2014/main" id="{CDEEA0AE-F077-4706-84C7-CDBB1C675279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</a:t>
            </a:r>
          </a:p>
        </p:txBody>
      </p:sp>
      <p:sp>
        <p:nvSpPr>
          <p:cNvPr id="36" name="OneMin-1">
            <a:extLst>
              <a:ext uri="{FF2B5EF4-FFF2-40B4-BE49-F238E27FC236}">
                <a16:creationId xmlns:a16="http://schemas.microsoft.com/office/drawing/2014/main" id="{2EBE829A-8C62-4E78-98A1-5427298C5DF8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1</a:t>
            </a:r>
          </a:p>
        </p:txBody>
      </p:sp>
      <p:sp>
        <p:nvSpPr>
          <p:cNvPr id="37" name="OneMin-0">
            <a:extLst>
              <a:ext uri="{FF2B5EF4-FFF2-40B4-BE49-F238E27FC236}">
                <a16:creationId xmlns:a16="http://schemas.microsoft.com/office/drawing/2014/main" id="{C2B86358-82DA-47AC-A8BD-3B362CB1CBEF}"/>
              </a:ext>
            </a:extLst>
          </p:cNvPr>
          <p:cNvSpPr>
            <a:spLocks/>
          </p:cNvSpPr>
          <p:nvPr/>
        </p:nvSpPr>
        <p:spPr bwMode="auto">
          <a:xfrm>
            <a:off x="4831240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0</a:t>
            </a:r>
          </a:p>
        </p:txBody>
      </p:sp>
      <p:sp>
        <p:nvSpPr>
          <p:cNvPr id="40" name="Colon-0">
            <a:extLst>
              <a:ext uri="{FF2B5EF4-FFF2-40B4-BE49-F238E27FC236}">
                <a16:creationId xmlns:a16="http://schemas.microsoft.com/office/drawing/2014/main" id="{72292C14-3218-4507-BFAB-25812BECEBFC}"/>
              </a:ext>
            </a:extLst>
          </p:cNvPr>
          <p:cNvSpPr>
            <a:spLocks/>
          </p:cNvSpPr>
          <p:nvPr/>
        </p:nvSpPr>
        <p:spPr bwMode="auto">
          <a:xfrm>
            <a:off x="5758567" y="5473715"/>
            <a:ext cx="343501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:</a:t>
            </a:r>
          </a:p>
        </p:txBody>
      </p:sp>
      <p:sp>
        <p:nvSpPr>
          <p:cNvPr id="41" name="TenSec-9">
            <a:extLst>
              <a:ext uri="{FF2B5EF4-FFF2-40B4-BE49-F238E27FC236}">
                <a16:creationId xmlns:a16="http://schemas.microsoft.com/office/drawing/2014/main" id="{6944DDF9-4DB6-4BD8-9397-69DB8FAFBBC8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9</a:t>
            </a:r>
          </a:p>
        </p:txBody>
      </p:sp>
      <p:sp>
        <p:nvSpPr>
          <p:cNvPr id="42" name="TenSec-8">
            <a:extLst>
              <a:ext uri="{FF2B5EF4-FFF2-40B4-BE49-F238E27FC236}">
                <a16:creationId xmlns:a16="http://schemas.microsoft.com/office/drawing/2014/main" id="{31AD6DC1-9762-4ABD-BA56-64D01BED12F3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8</a:t>
            </a:r>
          </a:p>
        </p:txBody>
      </p:sp>
      <p:sp>
        <p:nvSpPr>
          <p:cNvPr id="43" name="TenSec-7">
            <a:extLst>
              <a:ext uri="{FF2B5EF4-FFF2-40B4-BE49-F238E27FC236}">
                <a16:creationId xmlns:a16="http://schemas.microsoft.com/office/drawing/2014/main" id="{C0A7FB1A-4A1E-4E1B-AFBA-EDEAA1CC7714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7</a:t>
            </a:r>
          </a:p>
        </p:txBody>
      </p:sp>
      <p:sp>
        <p:nvSpPr>
          <p:cNvPr id="44" name="TenSec-6">
            <a:extLst>
              <a:ext uri="{FF2B5EF4-FFF2-40B4-BE49-F238E27FC236}">
                <a16:creationId xmlns:a16="http://schemas.microsoft.com/office/drawing/2014/main" id="{1665B5FE-11BA-4278-8815-D62B36E6E468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6</a:t>
            </a:r>
          </a:p>
        </p:txBody>
      </p:sp>
      <p:sp>
        <p:nvSpPr>
          <p:cNvPr id="45" name="TenSec-5">
            <a:extLst>
              <a:ext uri="{FF2B5EF4-FFF2-40B4-BE49-F238E27FC236}">
                <a16:creationId xmlns:a16="http://schemas.microsoft.com/office/drawing/2014/main" id="{FE185312-C77C-44E7-BCB2-6E4AC2E12506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5</a:t>
            </a:r>
          </a:p>
        </p:txBody>
      </p:sp>
      <p:sp>
        <p:nvSpPr>
          <p:cNvPr id="46" name="TenSec-4">
            <a:extLst>
              <a:ext uri="{FF2B5EF4-FFF2-40B4-BE49-F238E27FC236}">
                <a16:creationId xmlns:a16="http://schemas.microsoft.com/office/drawing/2014/main" id="{B2382BF8-EBA8-4A48-8570-9606071EC093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4</a:t>
            </a:r>
          </a:p>
        </p:txBody>
      </p:sp>
      <p:sp>
        <p:nvSpPr>
          <p:cNvPr id="47" name="TenSec-3">
            <a:extLst>
              <a:ext uri="{FF2B5EF4-FFF2-40B4-BE49-F238E27FC236}">
                <a16:creationId xmlns:a16="http://schemas.microsoft.com/office/drawing/2014/main" id="{33891810-BCCB-4FDF-A9BD-DE75067A5E44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3</a:t>
            </a:r>
          </a:p>
        </p:txBody>
      </p:sp>
      <p:sp>
        <p:nvSpPr>
          <p:cNvPr id="48" name="TenSec-2">
            <a:extLst>
              <a:ext uri="{FF2B5EF4-FFF2-40B4-BE49-F238E27FC236}">
                <a16:creationId xmlns:a16="http://schemas.microsoft.com/office/drawing/2014/main" id="{CC7D99F6-0017-416D-A0AA-0060BEE4F0C0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</a:t>
            </a:r>
          </a:p>
        </p:txBody>
      </p:sp>
      <p:sp>
        <p:nvSpPr>
          <p:cNvPr id="49" name="TenSec-1">
            <a:extLst>
              <a:ext uri="{FF2B5EF4-FFF2-40B4-BE49-F238E27FC236}">
                <a16:creationId xmlns:a16="http://schemas.microsoft.com/office/drawing/2014/main" id="{1D5584FA-39CD-4F6B-A1C6-F1AF9C4618FB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1</a:t>
            </a:r>
          </a:p>
        </p:txBody>
      </p:sp>
      <p:sp>
        <p:nvSpPr>
          <p:cNvPr id="50" name="TenSec-0">
            <a:extLst>
              <a:ext uri="{FF2B5EF4-FFF2-40B4-BE49-F238E27FC236}">
                <a16:creationId xmlns:a16="http://schemas.microsoft.com/office/drawing/2014/main" id="{BBA5EBA6-FC93-4377-948A-D0963DAD2BA2}"/>
              </a:ext>
            </a:extLst>
          </p:cNvPr>
          <p:cNvSpPr>
            <a:spLocks/>
          </p:cNvSpPr>
          <p:nvPr/>
        </p:nvSpPr>
        <p:spPr bwMode="auto">
          <a:xfrm>
            <a:off x="61145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0</a:t>
            </a:r>
          </a:p>
        </p:txBody>
      </p:sp>
      <p:sp>
        <p:nvSpPr>
          <p:cNvPr id="51" name="OneSec-9">
            <a:extLst>
              <a:ext uri="{FF2B5EF4-FFF2-40B4-BE49-F238E27FC236}">
                <a16:creationId xmlns:a16="http://schemas.microsoft.com/office/drawing/2014/main" id="{DA18E109-95C4-4430-AADD-A997DEAF3817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9</a:t>
            </a:r>
          </a:p>
        </p:txBody>
      </p:sp>
      <p:sp>
        <p:nvSpPr>
          <p:cNvPr id="52" name="OneSec-8">
            <a:extLst>
              <a:ext uri="{FF2B5EF4-FFF2-40B4-BE49-F238E27FC236}">
                <a16:creationId xmlns:a16="http://schemas.microsoft.com/office/drawing/2014/main" id="{96CA4914-FC2F-49F7-A30F-09E217A728CE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8</a:t>
            </a:r>
          </a:p>
        </p:txBody>
      </p:sp>
      <p:sp>
        <p:nvSpPr>
          <p:cNvPr id="53" name="OneSec-7">
            <a:extLst>
              <a:ext uri="{FF2B5EF4-FFF2-40B4-BE49-F238E27FC236}">
                <a16:creationId xmlns:a16="http://schemas.microsoft.com/office/drawing/2014/main" id="{5B0427AC-5058-4FDC-BB48-4EFF124F595B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7</a:t>
            </a:r>
          </a:p>
        </p:txBody>
      </p:sp>
      <p:sp>
        <p:nvSpPr>
          <p:cNvPr id="54" name="OneSec-6">
            <a:extLst>
              <a:ext uri="{FF2B5EF4-FFF2-40B4-BE49-F238E27FC236}">
                <a16:creationId xmlns:a16="http://schemas.microsoft.com/office/drawing/2014/main" id="{AC5E85C7-98E5-418A-9302-DBF5425DF279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6</a:t>
            </a:r>
          </a:p>
        </p:txBody>
      </p:sp>
      <p:sp>
        <p:nvSpPr>
          <p:cNvPr id="55" name="OneSec-5">
            <a:extLst>
              <a:ext uri="{FF2B5EF4-FFF2-40B4-BE49-F238E27FC236}">
                <a16:creationId xmlns:a16="http://schemas.microsoft.com/office/drawing/2014/main" id="{90616623-658C-4533-99E7-14B157C19429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5</a:t>
            </a:r>
          </a:p>
        </p:txBody>
      </p:sp>
      <p:sp>
        <p:nvSpPr>
          <p:cNvPr id="56" name="OneSec-4">
            <a:extLst>
              <a:ext uri="{FF2B5EF4-FFF2-40B4-BE49-F238E27FC236}">
                <a16:creationId xmlns:a16="http://schemas.microsoft.com/office/drawing/2014/main" id="{5B715692-B58C-41FA-94F7-E0E300782B50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4</a:t>
            </a:r>
          </a:p>
        </p:txBody>
      </p:sp>
      <p:sp>
        <p:nvSpPr>
          <p:cNvPr id="57" name="OneSec-3">
            <a:extLst>
              <a:ext uri="{FF2B5EF4-FFF2-40B4-BE49-F238E27FC236}">
                <a16:creationId xmlns:a16="http://schemas.microsoft.com/office/drawing/2014/main" id="{7711DAEF-C597-4762-AADD-2A1449817691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3</a:t>
            </a:r>
          </a:p>
        </p:txBody>
      </p:sp>
      <p:sp>
        <p:nvSpPr>
          <p:cNvPr id="58" name="OneSec-2">
            <a:extLst>
              <a:ext uri="{FF2B5EF4-FFF2-40B4-BE49-F238E27FC236}">
                <a16:creationId xmlns:a16="http://schemas.microsoft.com/office/drawing/2014/main" id="{D36D6A99-B7D6-48CD-A30C-774769D7F71A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2</a:t>
            </a:r>
          </a:p>
        </p:txBody>
      </p:sp>
      <p:sp>
        <p:nvSpPr>
          <p:cNvPr id="59" name="OneSec-1">
            <a:extLst>
              <a:ext uri="{FF2B5EF4-FFF2-40B4-BE49-F238E27FC236}">
                <a16:creationId xmlns:a16="http://schemas.microsoft.com/office/drawing/2014/main" id="{5A04727F-7A57-4F76-9966-6EC1666D8E04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1</a:t>
            </a:r>
          </a:p>
        </p:txBody>
      </p:sp>
      <p:sp>
        <p:nvSpPr>
          <p:cNvPr id="60" name="OneSec-0">
            <a:extLst>
              <a:ext uri="{FF2B5EF4-FFF2-40B4-BE49-F238E27FC236}">
                <a16:creationId xmlns:a16="http://schemas.microsoft.com/office/drawing/2014/main" id="{08C7F79B-0A3A-4053-B4B6-54270333F749}"/>
              </a:ext>
            </a:extLst>
          </p:cNvPr>
          <p:cNvSpPr>
            <a:spLocks/>
          </p:cNvSpPr>
          <p:nvPr/>
        </p:nvSpPr>
        <p:spPr bwMode="auto">
          <a:xfrm>
            <a:off x="7046144" y="5473715"/>
            <a:ext cx="914400" cy="914400"/>
          </a:xfrm>
          <a:prstGeom prst="rect">
            <a:avLst/>
          </a:prstGeom>
          <a:solidFill>
            <a:srgbClr val="0070C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0" tIns="45720" rIns="91440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0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0699FA7-A330-45EA-8DAB-0D705FAD1F59}"/>
              </a:ext>
            </a:extLst>
          </p:cNvPr>
          <p:cNvGrpSpPr/>
          <p:nvPr/>
        </p:nvGrpSpPr>
        <p:grpSpPr>
          <a:xfrm>
            <a:off x="3699643" y="5099019"/>
            <a:ext cx="4360291" cy="1468446"/>
            <a:chOff x="2175642" y="5099019"/>
            <a:chExt cx="4360291" cy="146844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4141BD-39F5-4F3E-9D2B-006606DDBB61}"/>
                </a:ext>
              </a:extLst>
            </p:cNvPr>
            <p:cNvSpPr/>
            <p:nvPr/>
          </p:nvSpPr>
          <p:spPr bwMode="auto">
            <a:xfrm>
              <a:off x="2225191" y="5126047"/>
              <a:ext cx="4310742" cy="144141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000000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B1925E-008C-4AB1-AEB4-1C2647A8EBC0}"/>
                </a:ext>
              </a:extLst>
            </p:cNvPr>
            <p:cNvSpPr txBox="1"/>
            <p:nvPr/>
          </p:nvSpPr>
          <p:spPr>
            <a:xfrm>
              <a:off x="2175642" y="5099019"/>
              <a:ext cx="2617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Countdown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42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0" grpId="1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0" grpId="1" animBg="1"/>
    </p:bldLst>
  </p:timing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677</Words>
  <Application>Microsoft Office PowerPoint</Application>
  <PresentationFormat>Widescreen</PresentationFormat>
  <Paragraphs>102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Segoe UI</vt:lpstr>
      <vt:lpstr>Segoe UI Light</vt:lpstr>
      <vt:lpstr>Verdana</vt:lpstr>
      <vt:lpstr>Wingdings</vt:lpstr>
      <vt:lpstr>NG_MOC_Core_ModuleNew2</vt:lpstr>
      <vt:lpstr>Example: Architecture Styles</vt:lpstr>
      <vt:lpstr>Thought Experiment / Case Study #2 Answer the following questions in a report back to the CTO…</vt:lpstr>
      <vt:lpstr>Timmer -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Stolts</dc:creator>
  <cp:lastModifiedBy>Dan Stolts</cp:lastModifiedBy>
  <cp:revision>3</cp:revision>
  <dcterms:created xsi:type="dcterms:W3CDTF">2018-02-15T22:46:54Z</dcterms:created>
  <dcterms:modified xsi:type="dcterms:W3CDTF">2018-02-16T21:14:22Z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dstolts@microsoft.com</vt:lpwstr>
  </property>
  <property fmtid="{D5CDD505-2E9C-101B-9397-08002B2CF9AE}" pid="5" name="MSIP_Label_f42aa342-8706-4288-bd11-ebb85995028c_SetDate">
    <vt:lpwstr>2018-02-15T22:51:05.0109764Z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