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4"/>
  </p:notesMasterIdLst>
  <p:handoutMasterIdLst>
    <p:handoutMasterId r:id="rId35"/>
  </p:handoutMasterIdLst>
  <p:sldIdLst>
    <p:sldId id="256" r:id="rId2"/>
    <p:sldId id="359" r:id="rId3"/>
    <p:sldId id="376" r:id="rId4"/>
    <p:sldId id="381" r:id="rId5"/>
    <p:sldId id="361" r:id="rId6"/>
    <p:sldId id="363" r:id="rId7"/>
    <p:sldId id="365" r:id="rId8"/>
    <p:sldId id="366" r:id="rId9"/>
    <p:sldId id="354" r:id="rId10"/>
    <p:sldId id="368" r:id="rId11"/>
    <p:sldId id="367" r:id="rId12"/>
    <p:sldId id="382" r:id="rId13"/>
    <p:sldId id="353" r:id="rId14"/>
    <p:sldId id="358" r:id="rId15"/>
    <p:sldId id="355" r:id="rId16"/>
    <p:sldId id="364" r:id="rId17"/>
    <p:sldId id="356" r:id="rId18"/>
    <p:sldId id="336" r:id="rId19"/>
    <p:sldId id="333" r:id="rId20"/>
    <p:sldId id="335" r:id="rId21"/>
    <p:sldId id="340" r:id="rId22"/>
    <p:sldId id="383" r:id="rId23"/>
    <p:sldId id="346" r:id="rId24"/>
    <p:sldId id="347" r:id="rId25"/>
    <p:sldId id="369" r:id="rId26"/>
    <p:sldId id="349" r:id="rId27"/>
    <p:sldId id="343" r:id="rId28"/>
    <p:sldId id="378" r:id="rId29"/>
    <p:sldId id="379" r:id="rId30"/>
    <p:sldId id="370" r:id="rId31"/>
    <p:sldId id="384" r:id="rId32"/>
    <p:sldId id="380" r:id="rId33"/>
  </p:sldIdLst>
  <p:sldSz cx="12192000" cy="6858000"/>
  <p:notesSz cx="6858000" cy="9144000"/>
  <p:embeddedFontLst>
    <p:embeddedFont>
      <p:font typeface="Verdana" panose="020B060403050404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Segoe UI Light" panose="020B0502040204020203" pitchFamily="34" charset="0"/>
      <p:regular r:id="rId44"/>
      <p:italic r:id="rId45"/>
    </p:embeddedFont>
    <p:embeddedFont>
      <p:font typeface="Segoe UI" panose="020B0502040204020203"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Lst>
        </p14:section>
        <p14:section name="Linux Track - Cloud Shell" id="{E1D1518B-0EED-45F5-8B2E-099A1594D225}">
          <p14:sldIdLst>
            <p14:sldId id="381"/>
            <p14:sldId id="361"/>
            <p14:sldId id="363"/>
            <p14:sldId id="365"/>
            <p14:sldId id="366"/>
            <p14:sldId id="354"/>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Lst>
        </p14:section>
        <p14:section name=" Apps Architecture-Case1" id="{94BF165F-9C51-47ED-858F-0C8E14062621}">
          <p14:sldIdLst>
            <p14:sldId id="346"/>
            <p14:sldId id="347"/>
            <p14:sldId id="369"/>
            <p14:sldId id="34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6" autoAdjust="0"/>
    <p:restoredTop sz="84778" autoAdjust="0"/>
  </p:normalViewPr>
  <p:slideViewPr>
    <p:cSldViewPr snapToGrid="0">
      <p:cViewPr varScale="1">
        <p:scale>
          <a:sx n="97" d="100"/>
          <a:sy n="97" d="100"/>
        </p:scale>
        <p:origin x="1140" y="60"/>
      </p:cViewPr>
      <p:guideLst/>
    </p:cSldViewPr>
  </p:slideViewPr>
  <p:notesTextViewPr>
    <p:cViewPr>
      <p:scale>
        <a:sx n="1" d="1"/>
        <a:sy n="1" d="1"/>
      </p:scale>
      <p:origin x="0" y="-2838"/>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5/14/2018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299175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5/14/2018 12:37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5/14/2018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5/14/2018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207774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328134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9.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SQL\IIS\.NET stack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a:bodyPr>
          <a:lstStyle/>
          <a:p>
            <a:pPr mar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r>
              <a:rPr lang="en-US" sz="2000" dirty="0">
                <a:hlinkClick r:id="rId3"/>
              </a:rPr>
              <a:t>https://github.com/guruskill/70-535</a:t>
            </a:r>
            <a:r>
              <a:rPr lang="en-US" sz="2000" dirty="0"/>
              <a:t> Labs folder 70-534-00-Labs.pptx (or .PDF)</a:t>
            </a:r>
          </a:p>
        </p:txBody>
      </p:sp>
      <p:sp>
        <p:nvSpPr>
          <p:cNvPr id="5" name="Rectangle 4">
            <a:extLst>
              <a:ext uri="{FF2B5EF4-FFF2-40B4-BE49-F238E27FC236}">
                <a16:creationId xmlns:a16="http://schemas.microsoft.com/office/drawing/2014/main" id="{86F2B04F-386F-45D2-85EB-F55BE4B1E054}"/>
              </a:ext>
            </a:extLst>
          </p:cNvPr>
          <p:cNvSpPr/>
          <p:nvPr/>
        </p:nvSpPr>
        <p:spPr>
          <a:xfrm>
            <a:off x="9174480" y="5404374"/>
            <a:ext cx="2859024" cy="646331"/>
          </a:xfrm>
          <a:prstGeom prst="rect">
            <a:avLst/>
          </a:prstGeom>
        </p:spPr>
        <p:txBody>
          <a:bodyPr wrap="square">
            <a:spAutoFit/>
          </a:bodyPr>
          <a:lstStyle/>
          <a:p>
            <a:r>
              <a:rPr lang="en-US" sz="1200" dirty="0"/>
              <a:t>Resources:</a:t>
            </a:r>
          </a:p>
          <a:p>
            <a:r>
              <a:rPr lang="en-US" sz="1200" u="sng" dirty="0">
                <a:hlinkClick r:id="rId4"/>
              </a:rPr>
              <a:t>Azure Architecture Styles</a:t>
            </a:r>
            <a:endParaRPr lang="en-US" sz="1200" dirty="0"/>
          </a:p>
          <a:p>
            <a:r>
              <a:rPr lang="en-US" sz="1200" u="sng" dirty="0">
                <a:hlinkClick r:id="rId5"/>
              </a:rPr>
              <a:t>Azure Reference Architectures</a:t>
            </a:r>
            <a:endParaRPr lang="en-US" sz="1200" dirty="0"/>
          </a:p>
        </p:txBody>
      </p:sp>
    </p:spTree>
    <p:extLst>
      <p:ext uri="{BB962C8B-B14F-4D97-AF65-F5344CB8AC3E}">
        <p14:creationId xmlns:p14="http://schemas.microsoft.com/office/powerpoint/2010/main" val="158938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675195" y="6985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2c. Create a MongoDB, Express, AngularJS, and Node.js (MEAN) stack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 Linux VM</a:t>
            </a:r>
          </a:p>
          <a:p>
            <a:r>
              <a:rPr lang="en-US" dirty="0"/>
              <a:t>Install Node.js</a:t>
            </a:r>
          </a:p>
          <a:p>
            <a:r>
              <a:rPr lang="en-US" dirty="0"/>
              <a:t>Install MongoDB and set up the server</a:t>
            </a:r>
          </a:p>
          <a:p>
            <a:r>
              <a:rPr lang="en-US" dirty="0"/>
              <a:t>Install Express and set up routes to the server</a:t>
            </a:r>
          </a:p>
          <a:p>
            <a:r>
              <a:rPr lang="en-US" dirty="0"/>
              <a:t>Access the routes with AngularJS</a:t>
            </a:r>
          </a:p>
          <a:p>
            <a:r>
              <a:rPr lang="en-US" dirty="0"/>
              <a:t>Run the application</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https://docs.microsoft.com/en-us/azure/virtual-machines/linux/tutorial-mean-stack</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62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https://docs.microsoft.com/en-us/azure/virtual-machines/linux/tutorial-monitoring</a:t>
            </a:r>
          </a:p>
        </p:txBody>
      </p:sp>
    </p:spTree>
    <p:extLst>
      <p:ext uri="{BB962C8B-B14F-4D97-AF65-F5344CB8AC3E}">
        <p14:creationId xmlns:p14="http://schemas.microsoft.com/office/powerpoint/2010/main" val="23732644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5925</Words>
  <Application>Microsoft Office PowerPoint</Application>
  <PresentationFormat>Widescreen</PresentationFormat>
  <Paragraphs>765</Paragraphs>
  <Slides>32</Slides>
  <Notes>26</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Verdana</vt:lpstr>
      <vt:lpstr>Times New Roman</vt:lpstr>
      <vt:lpstr>segoe-ui_semibold</vt:lpstr>
      <vt:lpstr>Symbol</vt:lpstr>
      <vt:lpstr>segoe-ui_normal</vt:lpstr>
      <vt:lpstr>Consolas</vt:lpstr>
      <vt:lpstr>Arial</vt:lpstr>
      <vt:lpstr>Segoe UI Light</vt:lpstr>
      <vt:lpstr>segoe-ui_light</vt:lpstr>
      <vt:lpstr>Segoe UI</vt:lpstr>
      <vt:lpstr>Courier New</vt:lpstr>
      <vt:lpstr>Wingdings</vt:lpstr>
      <vt:lpstr>Calibri</vt:lpstr>
      <vt:lpstr>NG_MOC_Core_ModuleNew2</vt:lpstr>
      <vt:lpstr>Exam 70-533 Implementing Microsoft Azure Infrastructure Solutions Exam 70-535 Architecting Azure Solutions</vt:lpstr>
      <vt:lpstr>Getting Started Labs https://docs.microsoft.com/en-us/azure/#get-started </vt:lpstr>
      <vt:lpstr>Attendee Challenge – What Azure challenges should we tackle? What Challenges Are You Facing?</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2c. Create a MongoDB, Express, AngularJS, and Node.js (MEAN) stack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SQL\IIS\.NET stack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Solution Architecture: Overview</vt:lpstr>
      <vt:lpstr>Lab Setup: Architecture Styles</vt:lpstr>
      <vt:lpstr>Thought Experiment / Case Study 1 Web App - SOLUTION DESIGN</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2018-05-14T21:22:57Z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