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4"/>
  </p:notesMasterIdLst>
  <p:handoutMasterIdLst>
    <p:handoutMasterId r:id="rId35"/>
  </p:handoutMasterIdLst>
  <p:sldIdLst>
    <p:sldId id="256" r:id="rId2"/>
    <p:sldId id="359" r:id="rId3"/>
    <p:sldId id="376" r:id="rId4"/>
    <p:sldId id="381" r:id="rId5"/>
    <p:sldId id="361" r:id="rId6"/>
    <p:sldId id="363" r:id="rId7"/>
    <p:sldId id="365" r:id="rId8"/>
    <p:sldId id="366" r:id="rId9"/>
    <p:sldId id="354" r:id="rId10"/>
    <p:sldId id="368" r:id="rId11"/>
    <p:sldId id="367" r:id="rId12"/>
    <p:sldId id="382" r:id="rId13"/>
    <p:sldId id="353" r:id="rId14"/>
    <p:sldId id="358" r:id="rId15"/>
    <p:sldId id="355" r:id="rId16"/>
    <p:sldId id="364" r:id="rId17"/>
    <p:sldId id="356" r:id="rId18"/>
    <p:sldId id="336" r:id="rId19"/>
    <p:sldId id="333" r:id="rId20"/>
    <p:sldId id="335" r:id="rId21"/>
    <p:sldId id="340" r:id="rId22"/>
    <p:sldId id="383" r:id="rId23"/>
    <p:sldId id="346" r:id="rId24"/>
    <p:sldId id="347" r:id="rId25"/>
    <p:sldId id="369" r:id="rId26"/>
    <p:sldId id="349" r:id="rId27"/>
    <p:sldId id="343" r:id="rId28"/>
    <p:sldId id="378" r:id="rId29"/>
    <p:sldId id="379" r:id="rId30"/>
    <p:sldId id="370" r:id="rId31"/>
    <p:sldId id="384" r:id="rId32"/>
    <p:sldId id="380" r:id="rId33"/>
  </p:sldIdLst>
  <p:sldSz cx="12192000" cy="6858000"/>
  <p:notesSz cx="6858000" cy="9144000"/>
  <p:embeddedFontLst>
    <p:embeddedFont>
      <p:font typeface="Consolas" panose="020B0609020204030204" pitchFamily="49" charset="0"/>
      <p:regular r:id="rId36"/>
      <p:bold r:id="rId37"/>
      <p:italic r:id="rId38"/>
      <p:boldItalic r:id="rId39"/>
    </p:embeddedFont>
    <p:embeddedFont>
      <p:font typeface="Segoe UI Light" panose="020B0502040204020203" pitchFamily="34" charset="0"/>
      <p:regular r:id="rId40"/>
      <p:italic r:id="rId41"/>
    </p:embeddedFont>
    <p:embeddedFont>
      <p:font typeface="Segoe UI" panose="020B0502040204020203"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Lst>
        </p14:section>
        <p14:section name="Linux Track - Cloud Shell" id="{E1D1518B-0EED-45F5-8B2E-099A1594D225}">
          <p14:sldIdLst>
            <p14:sldId id="381"/>
            <p14:sldId id="361"/>
            <p14:sldId id="363"/>
            <p14:sldId id="365"/>
            <p14:sldId id="366"/>
            <p14:sldId id="354"/>
            <p14:sldId id="368"/>
            <p14:sldId id="367"/>
          </p14:sldIdLst>
        </p14:section>
        <p14:section name="Windows Track - Cloud Shell" id="{1ED4753B-313D-41CC-B40B-729EDD6E3353}">
          <p14:sldIdLst>
            <p14:sldId id="382"/>
            <p14:sldId id="353"/>
            <p14:sldId id="358"/>
            <p14:sldId id="355"/>
            <p14:sldId id="364"/>
            <p14:sldId id="356"/>
          </p14:sldIdLst>
        </p14:section>
        <p14:section name="More" id="{EE7F45B0-A6AD-411D-A512-DBBFEC401377}">
          <p14:sldIdLst>
            <p14:sldId id="336"/>
            <p14:sldId id="333"/>
            <p14:sldId id="335"/>
            <p14:sldId id="340"/>
          </p14:sldIdLst>
        </p14:section>
        <p14:section name="Thought Experiments-Case Studies" id="{C6CA8BCC-132D-4D96-BDA1-177F205D70D8}">
          <p14:sldIdLst>
            <p14:sldId id="383"/>
          </p14:sldIdLst>
        </p14:section>
        <p14:section name=" Apps Architecture-Case1" id="{94BF165F-9C51-47ED-858F-0C8E14062621}">
          <p14:sldIdLst>
            <p14:sldId id="346"/>
            <p14:sldId id="347"/>
            <p14:sldId id="369"/>
            <p14:sldId id="34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6" autoAdjust="0"/>
    <p:restoredTop sz="94614" autoAdjust="0"/>
  </p:normalViewPr>
  <p:slideViewPr>
    <p:cSldViewPr snapToGrid="0">
      <p:cViewPr varScale="1">
        <p:scale>
          <a:sx n="163" d="100"/>
          <a:sy n="163" d="100"/>
        </p:scale>
        <p:origin x="258" y="120"/>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5/11/2018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299175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41389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5/11/2018 12:09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5/11/2018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5/11/2018 12:14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75948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2077745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328134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9.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SQL\IIS\.NET stack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0946E-A515-4C90-A442-9C7B2C8BB3F3}"/>
              </a:ext>
            </a:extLst>
          </p:cNvPr>
          <p:cNvSpPr>
            <a:spLocks noGrp="1"/>
          </p:cNvSpPr>
          <p:nvPr>
            <p:ph type="title"/>
          </p:nvPr>
        </p:nvSpPr>
        <p:spPr/>
        <p:txBody>
          <a:bodyPr/>
          <a:lstStyle/>
          <a:p>
            <a:r>
              <a:rPr lang="en-US" dirty="0"/>
              <a:t>Case Study #1: Contoso Vacations</a:t>
            </a:r>
          </a:p>
        </p:txBody>
      </p:sp>
      <p:sp>
        <p:nvSpPr>
          <p:cNvPr id="2" name="Content Placeholder 1">
            <a:extLst>
              <a:ext uri="{FF2B5EF4-FFF2-40B4-BE49-F238E27FC236}">
                <a16:creationId xmlns:a16="http://schemas.microsoft.com/office/drawing/2014/main" id="{0EDC0FA8-CCA0-40B0-A69B-E23D0A8B5EAC}"/>
              </a:ext>
            </a:extLst>
          </p:cNvPr>
          <p:cNvSpPr>
            <a:spLocks noGrp="1"/>
          </p:cNvSpPr>
          <p:nvPr>
            <p:ph idx="1"/>
          </p:nvPr>
        </p:nvSpPr>
        <p:spPr/>
        <p:txBody>
          <a:bodyPr>
            <a:normAutofit/>
          </a:bodyPr>
          <a:lstStyle/>
          <a:p>
            <a:pPr marL="0" indent="0">
              <a:spcBef>
                <a:spcPts val="882"/>
              </a:spcBef>
              <a:buNone/>
            </a:pPr>
            <a:r>
              <a:rPr lang="en-US" sz="1324" dirty="0">
                <a:solidFill>
                  <a:srgbClr val="000000"/>
                </a:solidFill>
                <a:latin typeface="Verdana"/>
              </a:rPr>
              <a:t>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324" dirty="0" err="1">
                <a:solidFill>
                  <a:srgbClr val="000000"/>
                </a:solidFill>
                <a:latin typeface="Verdana"/>
              </a:rPr>
              <a:t>Fabrikam’s</a:t>
            </a:r>
            <a:r>
              <a:rPr lang="en-US" sz="1324" dirty="0">
                <a:solidFill>
                  <a:srgbClr val="000000"/>
                </a:solidFill>
                <a:latin typeface="Verdana"/>
              </a:rPr>
              <a:t> existing applications. </a:t>
            </a:r>
          </a:p>
          <a:p>
            <a:pPr marL="0" indent="0">
              <a:spcBef>
                <a:spcPts val="882"/>
              </a:spcBef>
              <a:buNone/>
            </a:pPr>
            <a:r>
              <a:rPr lang="en-US" sz="1324" dirty="0">
                <a:solidFill>
                  <a:srgbClr val="000000"/>
                </a:solidFill>
                <a:latin typeface="Verdana"/>
              </a:rPr>
              <a:t>The three applications that remain will be migrated to Azure, so that </a:t>
            </a:r>
            <a:r>
              <a:rPr lang="en-US" sz="1324" dirty="0" err="1">
                <a:solidFill>
                  <a:srgbClr val="000000"/>
                </a:solidFill>
                <a:latin typeface="Verdana"/>
              </a:rPr>
              <a:t>Fabrikam’s</a:t>
            </a:r>
            <a:r>
              <a:rPr lang="en-US" sz="1324" dirty="0">
                <a:solidFill>
                  <a:srgbClr val="000000"/>
                </a:solidFill>
                <a:latin typeface="Verdana"/>
              </a:rPr>
              <a:t> existing datacenter can be decommissioned. The three applications that will be migrated to Azure include:</a:t>
            </a:r>
          </a:p>
          <a:p>
            <a:pPr marL="252134" indent="-252134">
              <a:spcBef>
                <a:spcPts val="882"/>
              </a:spcBef>
              <a:buFont typeface="Arial" panose="020B0604020202020204" pitchFamily="34" charset="0"/>
              <a:buChar char="•"/>
            </a:pPr>
            <a:r>
              <a:rPr lang="en-US" sz="1324" b="1" dirty="0">
                <a:solidFill>
                  <a:srgbClr val="000000"/>
                </a:solidFill>
                <a:latin typeface="Verdana"/>
              </a:rPr>
              <a:t>GoFabrikam.com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252134" indent="-252134">
              <a:spcBef>
                <a:spcPts val="882"/>
              </a:spcBef>
              <a:buFont typeface="Arial" panose="020B0604020202020204" pitchFamily="34" charset="0"/>
              <a:buChar char="•"/>
            </a:pPr>
            <a:r>
              <a:rPr lang="en-US" sz="1324" b="1" dirty="0" err="1">
                <a:solidFill>
                  <a:srgbClr val="000000"/>
                </a:solidFill>
                <a:latin typeface="Verdana"/>
              </a:rPr>
              <a:t>Agri</a:t>
            </a:r>
            <a:r>
              <a:rPr lang="en-US" sz="1324" b="1" dirty="0">
                <a:solidFill>
                  <a:srgbClr val="000000"/>
                </a:solidFill>
                <a:latin typeface="Verdana"/>
              </a:rPr>
              <a:t>-Hub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a:t>
            </a:r>
            <a:r>
              <a:rPr lang="en-US" sz="1324" baseline="30000" dirty="0">
                <a:solidFill>
                  <a:srgbClr val="000000"/>
                </a:solidFill>
                <a:latin typeface="Verdana"/>
              </a:rPr>
              <a:t>rd</a:t>
            </a:r>
            <a:r>
              <a:rPr lang="en-US" sz="1324" dirty="0">
                <a:solidFill>
                  <a:srgbClr val="000000"/>
                </a:solidFill>
                <a:latin typeface="Verdana"/>
              </a:rPr>
              <a:t> party service providers, including airlines, credit card processors, and banks.</a:t>
            </a:r>
          </a:p>
          <a:p>
            <a:pPr marL="252134" indent="-252134">
              <a:spcBef>
                <a:spcPts val="882"/>
              </a:spcBef>
              <a:buFont typeface="Arial" panose="020B0604020202020204" pitchFamily="34" charset="0"/>
              <a:buChar char="•"/>
            </a:pPr>
            <a:r>
              <a:rPr lang="en-US" sz="1324" b="1" dirty="0">
                <a:solidFill>
                  <a:srgbClr val="000000"/>
                </a:solidFill>
                <a:latin typeface="Verdana"/>
              </a:rPr>
              <a:t>Farm Viewer (“View”)</a:t>
            </a:r>
            <a:r>
              <a:rPr lang="en-US" sz="1324" dirty="0">
                <a:solidFill>
                  <a:srgbClr val="000000"/>
                </a:solidFill>
                <a:latin typeface="Verdana"/>
              </a:rPr>
              <a:t> –Fabrikam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182EE5B5-8C34-479D-BB87-26D904DBF342}"/>
              </a:ext>
            </a:extLst>
          </p:cNvPr>
          <p:cNvSpPr>
            <a:spLocks noGrp="1"/>
          </p:cNvSpPr>
          <p:nvPr>
            <p:ph type="body" sz="quarter" idx="10"/>
          </p:nvPr>
        </p:nvSpPr>
        <p:spPr/>
        <p:txBody>
          <a:bodyPr/>
          <a:lstStyle/>
          <a:p>
            <a:pPr>
              <a:spcBef>
                <a:spcPts val="882"/>
              </a:spcBef>
            </a:pPr>
            <a:r>
              <a:rPr lang="en-US" sz="2000" dirty="0">
                <a:hlinkClick r:id="rId3"/>
              </a:rPr>
              <a:t>https://github.com/guruskill/70-535</a:t>
            </a:r>
            <a:r>
              <a:rPr lang="en-US" sz="2000" dirty="0"/>
              <a:t> Labs folder 70-534-00-Labs.pptx (or .PDF)</a:t>
            </a:r>
          </a:p>
        </p:txBody>
      </p:sp>
      <p:sp>
        <p:nvSpPr>
          <p:cNvPr id="5" name="Rectangle 4">
            <a:extLst>
              <a:ext uri="{FF2B5EF4-FFF2-40B4-BE49-F238E27FC236}">
                <a16:creationId xmlns:a16="http://schemas.microsoft.com/office/drawing/2014/main" id="{86F2B04F-386F-45D2-85EB-F55BE4B1E054}"/>
              </a:ext>
            </a:extLst>
          </p:cNvPr>
          <p:cNvSpPr/>
          <p:nvPr/>
        </p:nvSpPr>
        <p:spPr>
          <a:xfrm>
            <a:off x="9174480" y="5404374"/>
            <a:ext cx="2859024" cy="646331"/>
          </a:xfrm>
          <a:prstGeom prst="rect">
            <a:avLst/>
          </a:prstGeom>
        </p:spPr>
        <p:txBody>
          <a:bodyPr wrap="square">
            <a:spAutoFit/>
          </a:bodyPr>
          <a:lstStyle/>
          <a:p>
            <a:r>
              <a:rPr lang="en-US" sz="1200" dirty="0"/>
              <a:t>Resources:</a:t>
            </a:r>
          </a:p>
          <a:p>
            <a:r>
              <a:rPr lang="en-US" sz="1200" u="sng" dirty="0">
                <a:hlinkClick r:id="rId4"/>
              </a:rPr>
              <a:t>Azure Architecture Styles</a:t>
            </a:r>
            <a:endParaRPr lang="en-US" sz="1200" dirty="0"/>
          </a:p>
          <a:p>
            <a:r>
              <a:rPr lang="en-US" sz="1200" u="sng" dirty="0">
                <a:hlinkClick r:id="rId5"/>
              </a:rPr>
              <a:t>Azure Reference Architectures</a:t>
            </a:r>
            <a:endParaRPr lang="en-US" sz="1200" dirty="0"/>
          </a:p>
        </p:txBody>
      </p:sp>
    </p:spTree>
    <p:extLst>
      <p:ext uri="{BB962C8B-B14F-4D97-AF65-F5344CB8AC3E}">
        <p14:creationId xmlns:p14="http://schemas.microsoft.com/office/powerpoint/2010/main" val="158938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675195" y="6985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2c. Create a MongoDB, Express, AngularJS, and Node.js (MEAN) stack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 Linux VM</a:t>
            </a:r>
          </a:p>
          <a:p>
            <a:r>
              <a:rPr lang="en-US" dirty="0"/>
              <a:t>Install Node.js</a:t>
            </a:r>
          </a:p>
          <a:p>
            <a:r>
              <a:rPr lang="en-US" dirty="0"/>
              <a:t>Install MongoDB and set up the server</a:t>
            </a:r>
          </a:p>
          <a:p>
            <a:r>
              <a:rPr lang="en-US" dirty="0"/>
              <a:t>Install Express and set up routes to the server</a:t>
            </a:r>
          </a:p>
          <a:p>
            <a:r>
              <a:rPr lang="en-US" dirty="0"/>
              <a:t>Access the routes with AngularJS</a:t>
            </a:r>
          </a:p>
          <a:p>
            <a:r>
              <a:rPr lang="en-US" dirty="0"/>
              <a:t>Run the application</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https://docs.microsoft.com/en-us/azure/virtual-machines/linux/tutorial-mean-stack</a:t>
            </a:r>
          </a:p>
        </p:txBody>
      </p:sp>
    </p:spTree>
    <p:extLst>
      <p:ext uri="{BB962C8B-B14F-4D97-AF65-F5344CB8AC3E}">
        <p14:creationId xmlns:p14="http://schemas.microsoft.com/office/powerpoint/2010/main" val="42614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62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https://docs.microsoft.com/en-us/azure/virtual-machines/linux/tutorial-monitoring</a:t>
            </a:r>
          </a:p>
        </p:txBody>
      </p:sp>
    </p:spTree>
    <p:extLst>
      <p:ext uri="{BB962C8B-B14F-4D97-AF65-F5344CB8AC3E}">
        <p14:creationId xmlns:p14="http://schemas.microsoft.com/office/powerpoint/2010/main" val="23732644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5768</Words>
  <Application>Microsoft Office PowerPoint</Application>
  <PresentationFormat>Widescreen</PresentationFormat>
  <Paragraphs>733</Paragraphs>
  <Slides>32</Slides>
  <Notes>26</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Symbol</vt:lpstr>
      <vt:lpstr>segoe-ui_normal</vt:lpstr>
      <vt:lpstr>Consolas</vt:lpstr>
      <vt:lpstr>Arial</vt:lpstr>
      <vt:lpstr>Segoe UI Light</vt:lpstr>
      <vt:lpstr>segoe-ui_light</vt:lpstr>
      <vt:lpstr>segoe-ui_semibold</vt:lpstr>
      <vt:lpstr>Segoe UI</vt:lpstr>
      <vt:lpstr>Courier New</vt:lpstr>
      <vt:lpstr>Wingdings</vt:lpstr>
      <vt:lpstr>Calibri</vt:lpstr>
      <vt:lpstr>Verdana</vt:lpstr>
      <vt:lpstr>Times New Roman</vt:lpstr>
      <vt:lpstr>NG_MOC_Core_ModuleNew2</vt:lpstr>
      <vt:lpstr>Exam 70-533 Implementing Microsoft Azure Infrastructure Solutions Exam 70-535 Architecting Azure Solutions</vt:lpstr>
      <vt:lpstr>Getting Started Labs https://docs.microsoft.com/en-us/azure/#get-started </vt:lpstr>
      <vt:lpstr>Attendee Challenge – What Azure challenges should we tackle? What Challenges Are You Facing?</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2c. Create a MongoDB, Express, AngularJS, and Node.js (MEAN) stack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SQL\IIS\.NET stack in a Windows VM with Azure Cloud Shell</vt:lpstr>
      <vt:lpstr>Win 3. Monitor and update a Windows virtual machine in Azure using Cloud Shell</vt:lpstr>
      <vt:lpstr>4. Use Azure Security Center to monitor Windows virtual machines</vt:lpstr>
      <vt:lpstr>Containers</vt:lpstr>
      <vt:lpstr>Compute &amp; Networking</vt:lpstr>
      <vt:lpstr>Storage and Operational Readiness</vt:lpstr>
      <vt:lpstr>Labs</vt:lpstr>
      <vt:lpstr>Thought Experiment / Case Study Labs Architecting Solutions on the Whiteboard</vt:lpstr>
      <vt:lpstr>Solution Architecture: Overview</vt:lpstr>
      <vt:lpstr>Lab Setup: Architecture Styles</vt:lpstr>
      <vt:lpstr>Thought Experiment / Case Study 1 Web App - SOLUTION DESIGN</vt:lpstr>
      <vt:lpstr>Case Study #1: Contoso Vacations</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2018-05-11T19:12:55Z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