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32"/>
  </p:notesMasterIdLst>
  <p:handoutMasterIdLst>
    <p:handoutMasterId r:id="rId33"/>
  </p:handoutMasterIdLst>
  <p:sldIdLst>
    <p:sldId id="256" r:id="rId2"/>
    <p:sldId id="359" r:id="rId3"/>
    <p:sldId id="376" r:id="rId4"/>
    <p:sldId id="381" r:id="rId5"/>
    <p:sldId id="361" r:id="rId6"/>
    <p:sldId id="363" r:id="rId7"/>
    <p:sldId id="365" r:id="rId8"/>
    <p:sldId id="366" r:id="rId9"/>
    <p:sldId id="368" r:id="rId10"/>
    <p:sldId id="367" r:id="rId11"/>
    <p:sldId id="382" r:id="rId12"/>
    <p:sldId id="353" r:id="rId13"/>
    <p:sldId id="358" r:id="rId14"/>
    <p:sldId id="355" r:id="rId15"/>
    <p:sldId id="364" r:id="rId16"/>
    <p:sldId id="356" r:id="rId17"/>
    <p:sldId id="336" r:id="rId18"/>
    <p:sldId id="333" r:id="rId19"/>
    <p:sldId id="335" r:id="rId20"/>
    <p:sldId id="340" r:id="rId21"/>
    <p:sldId id="383" r:id="rId22"/>
    <p:sldId id="346" r:id="rId23"/>
    <p:sldId id="347" r:id="rId24"/>
    <p:sldId id="369" r:id="rId25"/>
    <p:sldId id="343" r:id="rId26"/>
    <p:sldId id="378" r:id="rId27"/>
    <p:sldId id="379" r:id="rId28"/>
    <p:sldId id="370" r:id="rId29"/>
    <p:sldId id="384" r:id="rId30"/>
    <p:sldId id="380" r:id="rId31"/>
  </p:sldIdLst>
  <p:sldSz cx="12192000" cy="6858000"/>
  <p:notesSz cx="6858000" cy="9144000"/>
  <p:embeddedFontLst>
    <p:embeddedFont>
      <p:font typeface="Calibri" panose="020F0502020204030204" pitchFamily="34" charset="0"/>
      <p:regular r:id="rId34"/>
      <p:bold r:id="rId35"/>
      <p:italic r:id="rId36"/>
      <p:boldItalic r:id="rId37"/>
    </p:embeddedFont>
    <p:embeddedFont>
      <p:font typeface="Consolas" panose="020B0609020204030204" pitchFamily="49"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
      <p:font typeface="Segoe UI Light" panose="020B0502040204020203" pitchFamily="34" charset="0"/>
      <p:regular r:id="rId46"/>
      <p:italic r:id="rId47"/>
    </p:embeddedFont>
    <p:embeddedFont>
      <p:font typeface="Verdana" panose="020B0604030504040204" pitchFamily="34" charset="0"/>
      <p:regular r:id="rId48"/>
      <p:bold r:id="rId49"/>
      <p:italic r:id="rId50"/>
      <p:boldItalic r:id="rId5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Getting Started" id="{93FA39F7-5EE3-4BDE-9E62-D460BC9D2555}">
          <p14:sldIdLst>
            <p14:sldId id="359"/>
            <p14:sldId id="376"/>
          </p14:sldIdLst>
        </p14:section>
        <p14:section name="Linux Track - Cloud Shell" id="{E1D1518B-0EED-45F5-8B2E-099A1594D225}">
          <p14:sldIdLst>
            <p14:sldId id="381"/>
            <p14:sldId id="361"/>
            <p14:sldId id="363"/>
            <p14:sldId id="365"/>
            <p14:sldId id="366"/>
            <p14:sldId id="368"/>
            <p14:sldId id="367"/>
          </p14:sldIdLst>
        </p14:section>
        <p14:section name="Windows Track - Cloud Shell" id="{1ED4753B-313D-41CC-B40B-729EDD6E3353}">
          <p14:sldIdLst>
            <p14:sldId id="382"/>
            <p14:sldId id="353"/>
            <p14:sldId id="358"/>
            <p14:sldId id="355"/>
            <p14:sldId id="364"/>
            <p14:sldId id="356"/>
          </p14:sldIdLst>
        </p14:section>
        <p14:section name="More" id="{EE7F45B0-A6AD-411D-A512-DBBFEC401377}">
          <p14:sldIdLst>
            <p14:sldId id="336"/>
            <p14:sldId id="333"/>
            <p14:sldId id="335"/>
            <p14:sldId id="340"/>
          </p14:sldIdLst>
        </p14:section>
        <p14:section name="Thought Experiments-Case Studies" id="{C6CA8BCC-132D-4D96-BDA1-177F205D70D8}">
          <p14:sldIdLst>
            <p14:sldId id="383"/>
          </p14:sldIdLst>
        </p14:section>
        <p14:section name=" Apps Architecture-Case1" id="{94BF165F-9C51-47ED-858F-0C8E14062621}">
          <p14:sldIdLst>
            <p14:sldId id="346"/>
            <p14:sldId id="347"/>
            <p14:sldId id="369"/>
            <p14:sldId id="343"/>
          </p14:sldIdLst>
        </p14:section>
        <p14:section name="Company Acquisiation-Case2" id="{C4637B02-EF29-4663-9AA6-C89DB858ED88}">
          <p14:sldIdLst>
            <p14:sldId id="378"/>
            <p14:sldId id="379"/>
          </p14:sldIdLst>
        </p14:section>
        <p14:section name="Operational Design-Case3" id="{CB0AF78A-A342-457A-BCC6-20356A9C5BEF}">
          <p14:sldIdLst>
            <p14:sldId id="370"/>
            <p14:sldId id="384"/>
          </p14:sldIdLst>
        </p14:section>
        <p14:section name="Network Isolation-Case4" id="{86FBCC40-5973-4191-B058-FBB4A63EFED5}">
          <p14:sldIdLst>
            <p14:sldId id="3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6" autoAdjust="0"/>
    <p:restoredTop sz="84778" autoAdjust="0"/>
  </p:normalViewPr>
  <p:slideViewPr>
    <p:cSldViewPr snapToGrid="0">
      <p:cViewPr varScale="1">
        <p:scale>
          <a:sx n="48" d="100"/>
          <a:sy n="48" d="100"/>
        </p:scale>
        <p:origin x="82" y="614"/>
      </p:cViewPr>
      <p:guideLst/>
    </p:cSldViewPr>
  </p:slideViewPr>
  <p:notesTextViewPr>
    <p:cViewPr>
      <p:scale>
        <a:sx n="1" d="1"/>
        <a:sy n="1" d="1"/>
      </p:scale>
      <p:origin x="0" y="0"/>
    </p:cViewPr>
  </p:notesTextViewPr>
  <p:sorterViewPr>
    <p:cViewPr>
      <p:scale>
        <a:sx n="100" d="100"/>
        <a:sy n="100" d="100"/>
      </p:scale>
      <p:origin x="0" y="-303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5/22/2018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5/22/2018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14</a:t>
            </a:fld>
            <a:endParaRPr lang="en-US"/>
          </a:p>
        </p:txBody>
      </p:sp>
    </p:spTree>
    <p:extLst>
      <p:ext uri="{BB962C8B-B14F-4D97-AF65-F5344CB8AC3E}">
        <p14:creationId xmlns:p14="http://schemas.microsoft.com/office/powerpoint/2010/main" val="4138991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15</a:t>
            </a:fld>
            <a:endParaRPr lang="en-US"/>
          </a:p>
        </p:txBody>
      </p:sp>
    </p:spTree>
    <p:extLst>
      <p:ext uri="{BB962C8B-B14F-4D97-AF65-F5344CB8AC3E}">
        <p14:creationId xmlns:p14="http://schemas.microsoft.com/office/powerpoint/2010/main" val="2157917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16</a:t>
            </a:fld>
            <a:endParaRPr lang="en-US"/>
          </a:p>
        </p:txBody>
      </p:sp>
    </p:spTree>
    <p:extLst>
      <p:ext uri="{BB962C8B-B14F-4D97-AF65-F5344CB8AC3E}">
        <p14:creationId xmlns:p14="http://schemas.microsoft.com/office/powerpoint/2010/main" val="2443732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233100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968245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84599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889989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5/22/2018 4:02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942590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0EC29EE-A8AD-4CE0-9C0B-116E0D4D7533}" type="datetime8">
              <a:rPr lang="en-US" smtClean="0"/>
              <a:t>5/22/2018 4:02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5917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2177730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5</a:t>
            </a:fld>
            <a:endParaRPr lang="en-US"/>
          </a:p>
        </p:txBody>
      </p:sp>
    </p:spTree>
    <p:extLst>
      <p:ext uri="{BB962C8B-B14F-4D97-AF65-F5344CB8AC3E}">
        <p14:creationId xmlns:p14="http://schemas.microsoft.com/office/powerpoint/2010/main" val="1716793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14035097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1706036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2038021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26753511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p:txBody>
          <a:bodyPr/>
          <a:lstStyle/>
          <a:p>
            <a:r>
              <a:rPr lang="en-US" dirty="0"/>
              <a:t>Desired Outcome: Prepare for your meeting with Dan and report to the class how you will address the following questions: </a:t>
            </a:r>
          </a:p>
          <a:p>
            <a:endParaRPr lang="en-US" dirty="0"/>
          </a:p>
          <a:p>
            <a:r>
              <a:rPr lang="en-US" dirty="0"/>
              <a:t>What services would you use to monitor and scale the application front end?</a:t>
            </a:r>
          </a:p>
          <a:p>
            <a:r>
              <a:rPr lang="en-US" dirty="0"/>
              <a:t>What services would you use to monitor and scale the SQL Database? </a:t>
            </a:r>
          </a:p>
          <a:p>
            <a:r>
              <a:rPr lang="en-US" dirty="0"/>
              <a:t>What alerts will need to be configured?</a:t>
            </a:r>
          </a:p>
          <a:p>
            <a:r>
              <a:rPr lang="en-US" dirty="0"/>
              <a:t>What automation should be put in place to make sure there is not configuration drift?</a:t>
            </a:r>
          </a:p>
          <a:p>
            <a:r>
              <a:rPr lang="en-US" dirty="0"/>
              <a:t>What foreseeable challenges do you think you need to discuss in your first meeting with Dan?</a:t>
            </a:r>
          </a:p>
          <a:p>
            <a:endParaRPr lang="en-US" dirty="0"/>
          </a:p>
          <a:p>
            <a:r>
              <a:rPr lang="en-US" dirty="0"/>
              <a:t>Cost</a:t>
            </a:r>
          </a:p>
          <a:p>
            <a:r>
              <a:rPr lang="en-US" dirty="0"/>
              <a:t>Cloud compatibility</a:t>
            </a:r>
          </a:p>
          <a:p>
            <a:r>
              <a:rPr lang="en-US" dirty="0"/>
              <a:t>data volume</a:t>
            </a:r>
          </a:p>
          <a:p>
            <a:r>
              <a:rPr lang="en-US" dirty="0"/>
              <a:t>data growth</a:t>
            </a:r>
          </a:p>
          <a:p>
            <a:r>
              <a:rPr lang="en-US" dirty="0"/>
              <a:t>how application was built</a:t>
            </a:r>
          </a:p>
          <a:p>
            <a:r>
              <a:rPr lang="en-US" dirty="0" err="1"/>
              <a:t>sla</a:t>
            </a:r>
            <a:r>
              <a:rPr lang="en-US" dirty="0"/>
              <a:t> RTO, RPO</a:t>
            </a:r>
          </a:p>
          <a:p>
            <a:endParaRPr lang="en-US" dirty="0"/>
          </a:p>
          <a:p>
            <a:r>
              <a:rPr lang="en-US" dirty="0"/>
              <a:t>State of </a:t>
            </a:r>
            <a:r>
              <a:rPr lang="en-US" dirty="0" err="1"/>
              <a:t>devops</a:t>
            </a:r>
            <a:r>
              <a:rPr lang="en-US" dirty="0"/>
              <a:t> pipeline</a:t>
            </a:r>
          </a:p>
          <a:p>
            <a:r>
              <a:rPr lang="en-US" dirty="0"/>
              <a:t>code coverage in testing</a:t>
            </a:r>
          </a:p>
          <a:p>
            <a:r>
              <a:rPr lang="en-US" dirty="0" err="1"/>
              <a:t>golive</a:t>
            </a:r>
            <a:r>
              <a:rPr lang="en-US" dirty="0"/>
              <a:t>?</a:t>
            </a:r>
          </a:p>
          <a:p>
            <a:r>
              <a:rPr lang="en-US" dirty="0"/>
              <a:t>performance requirements</a:t>
            </a:r>
          </a:p>
          <a:p>
            <a:r>
              <a:rPr lang="en-US" dirty="0"/>
              <a:t>availability</a:t>
            </a:r>
          </a:p>
          <a:p>
            <a:r>
              <a:rPr lang="en-US" dirty="0"/>
              <a:t>current/startup capacity </a:t>
            </a:r>
          </a:p>
          <a:p>
            <a:endParaRPr lang="en-US" dirty="0"/>
          </a:p>
          <a:p>
            <a:r>
              <a:rPr lang="en-US" dirty="0" err="1"/>
              <a:t>Securty</a:t>
            </a:r>
            <a:r>
              <a:rPr lang="en-US" dirty="0"/>
              <a:t> </a:t>
            </a:r>
            <a:r>
              <a:rPr lang="en-US" dirty="0" err="1"/>
              <a:t>REquiremetns</a:t>
            </a:r>
            <a:endParaRPr lang="en-US" dirty="0"/>
          </a:p>
          <a:p>
            <a:r>
              <a:rPr lang="en-US" dirty="0"/>
              <a:t> Endpoint, authentication, type of connections, federation</a:t>
            </a:r>
          </a:p>
          <a:p>
            <a:endParaRPr lang="en-US" dirty="0"/>
          </a:p>
          <a:p>
            <a:r>
              <a:rPr lang="en-US" dirty="0"/>
              <a:t>Data movement</a:t>
            </a:r>
          </a:p>
          <a:p>
            <a:endParaRPr lang="en-US" dirty="0"/>
          </a:p>
          <a:p>
            <a:r>
              <a:rPr lang="en-US" dirty="0"/>
              <a:t>Where are the customers?</a:t>
            </a:r>
          </a:p>
          <a:p>
            <a:endParaRPr lang="en-US" dirty="0"/>
          </a:p>
          <a:p>
            <a:r>
              <a:rPr lang="en-US" dirty="0"/>
              <a:t>What are </a:t>
            </a:r>
            <a:r>
              <a:rPr lang="en-US" dirty="0" err="1"/>
              <a:t>teh</a:t>
            </a:r>
            <a:r>
              <a:rPr lang="en-US" dirty="0"/>
              <a:t> teams (QA, UAT, Pre-prod, </a:t>
            </a:r>
            <a:r>
              <a:rPr lang="en-US" dirty="0" err="1"/>
              <a:t>etc</a:t>
            </a:r>
            <a:r>
              <a:rPr lang="en-US" dirty="0"/>
              <a:t>)</a:t>
            </a:r>
          </a:p>
          <a:p>
            <a:endParaRPr lang="en-US" dirty="0"/>
          </a:p>
          <a:p>
            <a:r>
              <a:rPr lang="en-US" dirty="0"/>
              <a:t>Backup and recovery</a:t>
            </a:r>
          </a:p>
          <a:p>
            <a:endParaRPr lang="en-US"/>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1" i="0" u="none" strike="noStrike" kern="1200" cap="none" spc="0" normalizeH="0" baseline="0" noProof="0" smtClean="0">
                <a:ln>
                  <a:noFill/>
                </a:ln>
                <a:solidFill>
                  <a:prstClr val="black"/>
                </a:solidFill>
                <a:effectLst/>
                <a:uLnTx/>
                <a:uFillTx/>
                <a:latin typeface="Verdana" pitchFamily="34"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sz="1200" b="1" i="0" u="none" strike="noStrike" kern="1200" cap="none" spc="0" normalizeH="0" baseline="0" noProof="0" dirty="0">
              <a:ln>
                <a:noFill/>
              </a:ln>
              <a:solidFill>
                <a:prstClr val="black"/>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45359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6</a:t>
            </a:fld>
            <a:endParaRPr lang="en-US"/>
          </a:p>
        </p:txBody>
      </p:sp>
    </p:spTree>
    <p:extLst>
      <p:ext uri="{BB962C8B-B14F-4D97-AF65-F5344CB8AC3E}">
        <p14:creationId xmlns:p14="http://schemas.microsoft.com/office/powerpoint/2010/main" val="421812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7</a:t>
            </a:fld>
            <a:endParaRPr lang="en-US"/>
          </a:p>
        </p:txBody>
      </p:sp>
    </p:spTree>
    <p:extLst>
      <p:ext uri="{BB962C8B-B14F-4D97-AF65-F5344CB8AC3E}">
        <p14:creationId xmlns:p14="http://schemas.microsoft.com/office/powerpoint/2010/main" val="344543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8</a:t>
            </a:fld>
            <a:endParaRPr lang="en-US"/>
          </a:p>
        </p:txBody>
      </p:sp>
    </p:spTree>
    <p:extLst>
      <p:ext uri="{BB962C8B-B14F-4D97-AF65-F5344CB8AC3E}">
        <p14:creationId xmlns:p14="http://schemas.microsoft.com/office/powerpoint/2010/main" val="4242550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9</a:t>
            </a:fld>
            <a:endParaRPr lang="en-US"/>
          </a:p>
        </p:txBody>
      </p:sp>
    </p:spTree>
    <p:extLst>
      <p:ext uri="{BB962C8B-B14F-4D97-AF65-F5344CB8AC3E}">
        <p14:creationId xmlns:p14="http://schemas.microsoft.com/office/powerpoint/2010/main" val="3254643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10</a:t>
            </a:fld>
            <a:endParaRPr lang="en-US"/>
          </a:p>
        </p:txBody>
      </p:sp>
    </p:spTree>
    <p:extLst>
      <p:ext uri="{BB962C8B-B14F-4D97-AF65-F5344CB8AC3E}">
        <p14:creationId xmlns:p14="http://schemas.microsoft.com/office/powerpoint/2010/main" val="3413810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12</a:t>
            </a:fld>
            <a:endParaRPr lang="en-US"/>
          </a:p>
        </p:txBody>
      </p:sp>
    </p:spTree>
    <p:extLst>
      <p:ext uri="{BB962C8B-B14F-4D97-AF65-F5344CB8AC3E}">
        <p14:creationId xmlns:p14="http://schemas.microsoft.com/office/powerpoint/2010/main" val="3281342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00"/>
              </a:lnSpc>
              <a:spcBef>
                <a:spcPts val="900"/>
              </a:spcBef>
              <a:spcAft>
                <a:spcPts val="300"/>
              </a:spcAft>
            </a:pPr>
            <a:endParaRPr lang="en-US" sz="1000" b="1" dirty="0">
              <a:effectLst/>
              <a:latin typeface="Arial"/>
              <a:ea typeface="Times New Roman"/>
              <a:cs typeface="Segoe UI"/>
            </a:endParaRPr>
          </a:p>
          <a:p>
            <a:pPr>
              <a:lnSpc>
                <a:spcPts val="1300"/>
              </a:lnSpc>
              <a:spcBef>
                <a:spcPts val="900"/>
              </a:spcBef>
              <a:spcAft>
                <a:spcPts val="300"/>
              </a:spcAft>
            </a:pPr>
            <a:r>
              <a:rPr lang="en-US" sz="1000" b="1" dirty="0">
                <a:effectLst/>
                <a:latin typeface="Arial"/>
                <a:ea typeface="Times New Roman"/>
                <a:cs typeface="Segoe UI"/>
              </a:rPr>
              <a:t>High level demonstration steps</a:t>
            </a:r>
            <a:endParaRPr lang="en-GB" sz="1000" b="1" dirty="0">
              <a:effectLst/>
              <a:latin typeface="Arial"/>
              <a:ea typeface="Times New Roman"/>
              <a:cs typeface="Segoe UI"/>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From the classroom VM, start </a:t>
            </a:r>
            <a:r>
              <a:rPr lang="en-US" sz="1000" b="1" dirty="0">
                <a:effectLst/>
                <a:latin typeface="Arial"/>
                <a:ea typeface="Times New Roman"/>
                <a:cs typeface="Times New Roman"/>
              </a:rPr>
              <a:t>Internet Explorer </a:t>
            </a:r>
            <a:r>
              <a:rPr lang="en-US" sz="1000" dirty="0">
                <a:effectLst/>
                <a:latin typeface="Arial"/>
                <a:ea typeface="Times New Roman"/>
                <a:cs typeface="Times New Roman"/>
              </a:rPr>
              <a:t>and browse to </a:t>
            </a:r>
            <a:r>
              <a:rPr lang="en-US" sz="1000" b="1" dirty="0">
                <a:effectLst/>
                <a:latin typeface="Arial"/>
                <a:ea typeface="Times New Roman"/>
                <a:cs typeface="Times New Roman"/>
              </a:rPr>
              <a:t>https://github.com/Azure</a:t>
            </a:r>
            <a:br>
              <a:rPr lang="en-US" sz="1000" b="1" dirty="0">
                <a:effectLst/>
                <a:latin typeface="Arial"/>
                <a:ea typeface="Times New Roman"/>
                <a:cs typeface="Times New Roman"/>
              </a:rPr>
            </a:br>
            <a:r>
              <a:rPr lang="en-US" sz="1000" b="1" dirty="0">
                <a:latin typeface="Arial"/>
                <a:cs typeface="Times New Roman"/>
              </a:rPr>
              <a:t>/azure-</a:t>
            </a:r>
            <a:r>
              <a:rPr lang="en-US" sz="1000" b="1" dirty="0" err="1">
                <a:latin typeface="Arial"/>
                <a:cs typeface="Times New Roman"/>
              </a:rPr>
              <a:t>quickstart</a:t>
            </a:r>
            <a:r>
              <a:rPr lang="en-US" sz="1000" b="1" dirty="0">
                <a:latin typeface="Arial"/>
                <a:cs typeface="Times New Roman"/>
              </a:rPr>
              <a:t>-templates/tree/master/101-vm-simple-windows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Very simple deployment of a Windows VM </a:t>
            </a:r>
            <a:r>
              <a:rPr lang="en-US" sz="1000" dirty="0">
                <a:solidFill>
                  <a:srgbClr val="000000"/>
                </a:solidFill>
                <a:effectLst/>
                <a:latin typeface="Arial"/>
                <a:ea typeface="Times New Roman"/>
                <a:cs typeface="Times New Roman"/>
              </a:rPr>
              <a:t>page, click </a:t>
            </a:r>
            <a:r>
              <a:rPr lang="en-US" sz="1000" b="1" dirty="0">
                <a:effectLst/>
                <a:latin typeface="Arial"/>
                <a:ea typeface="Times New Roman"/>
                <a:cs typeface="Times New Roman"/>
              </a:rPr>
              <a:t>Deploy to Azure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Custom deployment </a:t>
            </a:r>
            <a:r>
              <a:rPr lang="en-US" sz="1000" dirty="0">
                <a:solidFill>
                  <a:srgbClr val="000000"/>
                </a:solidFill>
                <a:effectLst/>
                <a:latin typeface="Arial"/>
                <a:ea typeface="Times New Roman"/>
                <a:cs typeface="Times New Roman"/>
              </a:rPr>
              <a:t>blade, specify the following:</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Subscription: Your subscription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Resource group: </a:t>
            </a:r>
            <a:r>
              <a:rPr lang="en-US" sz="1000" b="1" dirty="0">
                <a:effectLst/>
                <a:latin typeface="Arial"/>
                <a:ea typeface="Times New Roman"/>
                <a:cs typeface="Times New Roman"/>
              </a:rPr>
              <a:t>Create new</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New resource group name: </a:t>
            </a:r>
            <a:r>
              <a:rPr lang="en-US" sz="1000" b="1" dirty="0">
                <a:effectLst/>
                <a:latin typeface="Arial"/>
                <a:ea typeface="Times New Roman"/>
                <a:cs typeface="Times New Roman"/>
              </a:rPr>
              <a:t>10979D03-DemoRG03</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Location: Azure region closest to the classroom location</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Username: </a:t>
            </a:r>
            <a:r>
              <a:rPr lang="en-US" sz="1000" b="1" dirty="0">
                <a:effectLst/>
                <a:latin typeface="Arial"/>
                <a:ea typeface="Times New Roman"/>
                <a:cs typeface="Times New Roman"/>
              </a:rPr>
              <a:t>Student</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Admin Password: </a:t>
            </a:r>
            <a:r>
              <a:rPr lang="en-US" sz="1000" b="1" dirty="0">
                <a:effectLst/>
                <a:latin typeface="Arial"/>
                <a:ea typeface="Times New Roman"/>
                <a:cs typeface="Times New Roman"/>
              </a:rPr>
              <a:t>Pa55w.rd1234</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err="1">
                <a:solidFill>
                  <a:srgbClr val="000000"/>
                </a:solidFill>
                <a:effectLst/>
                <a:latin typeface="Arial"/>
                <a:ea typeface="Times New Roman"/>
                <a:cs typeface="Times New Roman"/>
              </a:rPr>
              <a:t>Dns</a:t>
            </a:r>
            <a:r>
              <a:rPr lang="en-US" sz="1000" dirty="0">
                <a:solidFill>
                  <a:srgbClr val="000000"/>
                </a:solidFill>
                <a:effectLst/>
                <a:latin typeface="Arial"/>
                <a:ea typeface="Times New Roman"/>
                <a:cs typeface="Times New Roman"/>
              </a:rPr>
              <a:t> Label Prefix: Unique string consisting of lower-case letters and digits</a:t>
            </a:r>
            <a:endParaRPr lang="en-GB" sz="1000" dirty="0">
              <a:effectLst/>
              <a:latin typeface="Arial"/>
              <a:ea typeface="Times New Roman"/>
              <a:cs typeface="Times New Roman"/>
            </a:endParaRPr>
          </a:p>
          <a:p>
            <a:pPr marL="800100" lvl="1" indent="-342900">
              <a:lnSpc>
                <a:spcPct val="115000"/>
              </a:lnSpc>
              <a:spcAft>
                <a:spcPts val="995"/>
              </a:spcAft>
              <a:buFont typeface="Courier New"/>
              <a:buChar char="o"/>
            </a:pPr>
            <a:r>
              <a:rPr lang="en-US" sz="1000" dirty="0">
                <a:solidFill>
                  <a:srgbClr val="000000"/>
                </a:solidFill>
                <a:effectLst/>
                <a:latin typeface="Arial"/>
                <a:ea typeface="Times New Roman"/>
                <a:cs typeface="Times New Roman"/>
              </a:rPr>
              <a:t>Windows OS Version: </a:t>
            </a:r>
            <a:r>
              <a:rPr lang="en-US" sz="1000" b="1" dirty="0">
                <a:effectLst/>
                <a:latin typeface="Arial"/>
                <a:ea typeface="Times New Roman"/>
                <a:cs typeface="Times New Roman"/>
              </a:rPr>
              <a:t>2016-Datacenter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I agree to the terms and conditions stated above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Select the </a:t>
            </a:r>
            <a:r>
              <a:rPr lang="en-GB" sz="1000" b="1" dirty="0">
                <a:solidFill>
                  <a:srgbClr val="000000"/>
                </a:solidFill>
                <a:latin typeface="Arial"/>
                <a:ea typeface="Calibri"/>
                <a:cs typeface="Times New Roman"/>
              </a:rPr>
              <a:t>Pin to dashboard </a:t>
            </a:r>
            <a:r>
              <a:rPr lang="en-GB" sz="1000" dirty="0">
                <a:solidFill>
                  <a:srgbClr val="000000"/>
                </a:solidFill>
                <a:latin typeface="Arial"/>
                <a:ea typeface="Calibri"/>
                <a:cs typeface="Times New Roman"/>
              </a:rPr>
              <a:t>check box.</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Click </a:t>
            </a:r>
            <a:r>
              <a:rPr lang="en-GB" sz="1000" b="1" dirty="0">
                <a:solidFill>
                  <a:srgbClr val="000000"/>
                </a:solidFill>
                <a:latin typeface="Arial"/>
                <a:ea typeface="Calibri"/>
                <a:cs typeface="Times New Roman"/>
              </a:rPr>
              <a:t>Purchase</a:t>
            </a:r>
            <a:r>
              <a:rPr lang="en-GB" sz="1000" dirty="0">
                <a:solidFill>
                  <a:srgbClr val="000000"/>
                </a:solidFill>
                <a:latin typeface="Arial"/>
                <a:ea typeface="Calibri"/>
                <a:cs typeface="Times New Roman"/>
              </a:rPr>
              <a:t>.</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Note the </a:t>
            </a:r>
            <a:r>
              <a:rPr lang="en-GB" sz="1000" b="1" dirty="0">
                <a:solidFill>
                  <a:srgbClr val="000000"/>
                </a:solidFill>
                <a:latin typeface="Arial"/>
                <a:ea typeface="Calibri"/>
                <a:cs typeface="Times New Roman"/>
              </a:rPr>
              <a:t>Deployment started</a:t>
            </a:r>
            <a:r>
              <a:rPr lang="en-GB" sz="1000" dirty="0">
                <a:solidFill>
                  <a:srgbClr val="000000"/>
                </a:solidFill>
                <a:latin typeface="Arial"/>
                <a:ea typeface="Calibri"/>
                <a:cs typeface="Times New Roman"/>
              </a:rPr>
              <a:t> message in the notification area at the top of the page.</a:t>
            </a:r>
          </a:p>
          <a:p>
            <a:pPr marL="342900" lvl="0" indent="-342900">
              <a:lnSpc>
                <a:spcPct val="115000"/>
              </a:lnSpc>
              <a:spcAft>
                <a:spcPts val="995"/>
              </a:spcAft>
              <a:buFont typeface="+mj-lt"/>
              <a:buAutoNum type="arabicPeriod"/>
            </a:pPr>
            <a:r>
              <a:rPr lang="en-GB" sz="1000" dirty="0">
                <a:solidFill>
                  <a:srgbClr val="000000"/>
                </a:solidFill>
                <a:latin typeface="Arial"/>
                <a:ea typeface="Calibri"/>
                <a:cs typeface="Times New Roman"/>
              </a:rPr>
              <a:t>Do not wait for the deployment to complete. Continue with the next topic.</a:t>
            </a:r>
          </a:p>
          <a:p>
            <a:endParaRPr lang="en-US" dirty="0"/>
          </a:p>
        </p:txBody>
      </p:sp>
      <p:sp>
        <p:nvSpPr>
          <p:cNvPr id="4" name="Slide Number Placeholder 3"/>
          <p:cNvSpPr>
            <a:spLocks noGrp="1"/>
          </p:cNvSpPr>
          <p:nvPr>
            <p:ph type="sldNum" sz="quarter" idx="10"/>
          </p:nvPr>
        </p:nvSpPr>
        <p:spPr/>
        <p:txBody>
          <a:bodyPr/>
          <a:lstStyle/>
          <a:p>
            <a:fld id="{88E41278-A97F-6B4E-8A96-38954C528C7E}" type="slidenum">
              <a:rPr lang="en-US" smtClean="0"/>
              <a:t>13</a:t>
            </a:fld>
            <a:endParaRPr lang="en-US"/>
          </a:p>
        </p:txBody>
      </p:sp>
    </p:spTree>
    <p:extLst>
      <p:ext uri="{BB962C8B-B14F-4D97-AF65-F5344CB8AC3E}">
        <p14:creationId xmlns:p14="http://schemas.microsoft.com/office/powerpoint/2010/main" val="2991759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1721818"/>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743630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0" r:id="rId23"/>
    <p:sldLayoutId id="2147483711" r:id="rId24"/>
    <p:sldLayoutId id="2147483713" r:id="rId25"/>
    <p:sldLayoutId id="2147483714"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ebian.org/distrib/"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hyperlink" Target="https://docs.microsoft.com/en-us/azure/virtual-machines/linux/create-upload-generic" TargetMode="External"/><Relationship Id="rId5" Type="http://schemas.openxmlformats.org/officeDocument/2006/relationships/hyperlink" Target="https://docs.microsoft.com/en-us/azure/virtual-machines/linux/create-upload-generic#general-linux-installation-notes" TargetMode="External"/><Relationship Id="rId4" Type="http://schemas.openxmlformats.org/officeDocument/2006/relationships/hyperlink" Target="https://technet.microsoft.com/library/hh846766.aspx"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s://blogs.technet.microsoft.com/canitpro/2017/08/02/step-by-step-first-steps-with-azure-container-services/"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hyperlink" Target="https://docs.microsoft.com/en-us/azure/container-instance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zure/azure-quickstart-templates/blob/master/101-1vm-2nics-2subnets-1vnet/"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hyperlink" Target="http://github.com/guruskill/70-535" TargetMode="External"/><Relationship Id="rId5" Type="http://schemas.openxmlformats.org/officeDocument/2006/relationships/hyperlink" Target="https://docs.microsoft.com/en-us/azure/virtual-network/virtual-networks-create-vnet-arm-cli" TargetMode="External"/><Relationship Id="rId4" Type="http://schemas.openxmlformats.org/officeDocument/2006/relationships/hyperlink" Target="https://docs.microsoft.com/en-us/azure/virtual-network/virtual-networks-create-vnet-arm-p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resources/samples/storage-dotnet-manage-storage-accounts/"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s://azure.microsoft.com/en-us/resources/samples/?service=storage" TargetMode="External"/><Relationship Id="rId5" Type="http://schemas.openxmlformats.org/officeDocument/2006/relationships/hyperlink" Target="https://docs.microsoft.com/en-us/azure/backup/backup-try-azure-backup-in-10-mins" TargetMode="External"/><Relationship Id="rId4" Type="http://schemas.openxmlformats.org/officeDocument/2006/relationships/hyperlink" Target="https://docs.microsoft.com/en-us/azure/automation/automation-dsc-getting-started"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github.com/guruskill/70-535" TargetMode="External"/><Relationship Id="rId13" Type="http://schemas.openxmlformats.org/officeDocument/2006/relationships/hyperlink" Target="https://docs.microsoft.com/en-us/azure/backup/backup-try-azure-backup-in-10-mins" TargetMode="External"/><Relationship Id="rId3" Type="http://schemas.openxmlformats.org/officeDocument/2006/relationships/hyperlink" Target="https://github.com/Azure/azure-quickstart-templates/blob/master/101-1vm-2nics-2subnets-1vnet" TargetMode="External"/><Relationship Id="rId7" Type="http://schemas.openxmlformats.org/officeDocument/2006/relationships/hyperlink" Target="https://docs.microsoft.com/en-us/azure/container-instances/" TargetMode="External"/><Relationship Id="rId12" Type="http://schemas.openxmlformats.org/officeDocument/2006/relationships/hyperlink" Target="https://docs.microsoft.com/en-us/azure/automation/automation-dsc-getting-started"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hyperlink" Target="https://blogs.technet.microsoft.com/canitpro/2017/08/02/step-by-step-first-steps-with-azure-container-services/" TargetMode="External"/><Relationship Id="rId11" Type="http://schemas.openxmlformats.org/officeDocument/2006/relationships/hyperlink" Target="https://docs.microsoft.com/en-us/dotnet/azure/dotnet-sdk-azure-authenticate?view=azure-dotnet" TargetMode="External"/><Relationship Id="rId5" Type="http://schemas.openxmlformats.org/officeDocument/2006/relationships/hyperlink" Target="https://docs.microsoft.com/en-us/azure/virtual-network/virtual-networks-create-vnet-arm-cli" TargetMode="External"/><Relationship Id="rId10" Type="http://schemas.openxmlformats.org/officeDocument/2006/relationships/hyperlink" Target="https://azure.microsoft.com/en-us/resources/samples/storage-dotnet-manage-storage-accounts/" TargetMode="External"/><Relationship Id="rId4" Type="http://schemas.openxmlformats.org/officeDocument/2006/relationships/hyperlink" Target="https://docs.microsoft.com/en-us/azure/virtual-network/virtual-networks-create-vnet-arm-ps" TargetMode="External"/><Relationship Id="rId9" Type="http://schemas.openxmlformats.org/officeDocument/2006/relationships/hyperlink" Target="https://github.com/Azure/azure-quickstart-template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en-us/azure/architecture/guide/architecture-styles/" TargetMode="External"/><Relationship Id="rId2" Type="http://schemas.openxmlformats.org/officeDocument/2006/relationships/notesSlide" Target="../notesSlides/notesSlide17.xml"/><Relationship Id="rId1" Type="http://schemas.openxmlformats.org/officeDocument/2006/relationships/slideLayout" Target="../slideLayouts/slideLayout23.xml"/><Relationship Id="rId6" Type="http://schemas.openxmlformats.org/officeDocument/2006/relationships/image" Target="../media/image1.png"/><Relationship Id="rId5" Type="http://schemas.openxmlformats.org/officeDocument/2006/relationships/hyperlink" Target="https://docs.microsoft.com/en-us/azure/architecture/" TargetMode="External"/><Relationship Id="rId4" Type="http://schemas.openxmlformats.org/officeDocument/2006/relationships/hyperlink" Target="https://docs.microsoft.com/en-us/azure/architecture/guide/technology-choices/"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docs.microsoft.com/en-us/azure/architecture/guide/architecture-styles/big-data" TargetMode="External"/><Relationship Id="rId13" Type="http://schemas.openxmlformats.org/officeDocument/2006/relationships/image" Target="../media/image2.png"/><Relationship Id="rId18" Type="http://schemas.openxmlformats.org/officeDocument/2006/relationships/image" Target="../media/image7.svg"/><Relationship Id="rId3" Type="http://schemas.openxmlformats.org/officeDocument/2006/relationships/hyperlink" Target="https://docs.microsoft.com/en-us/azure/architecture/guide/architecture-styles/n-tier" TargetMode="External"/><Relationship Id="rId21" Type="http://schemas.openxmlformats.org/officeDocument/2006/relationships/image" Target="../media/image10.png"/><Relationship Id="rId7" Type="http://schemas.openxmlformats.org/officeDocument/2006/relationships/hyperlink" Target="https://docs.microsoft.com/en-us/azure/architecture/guide/architecture-styles/event-driven" TargetMode="External"/><Relationship Id="rId12" Type="http://schemas.openxmlformats.org/officeDocument/2006/relationships/hyperlink" Target="https://docs.microsoft.com/en-us/azure/architecture/guide/technology-choices/" TargetMode="External"/><Relationship Id="rId17" Type="http://schemas.openxmlformats.org/officeDocument/2006/relationships/image" Target="../media/image6.png"/><Relationship Id="rId2" Type="http://schemas.openxmlformats.org/officeDocument/2006/relationships/notesSlide" Target="../notesSlides/notesSlide18.xml"/><Relationship Id="rId16" Type="http://schemas.openxmlformats.org/officeDocument/2006/relationships/image" Target="../media/image5.svg"/><Relationship Id="rId20" Type="http://schemas.openxmlformats.org/officeDocument/2006/relationships/image" Target="../media/image9.svg"/><Relationship Id="rId1" Type="http://schemas.openxmlformats.org/officeDocument/2006/relationships/slideLayout" Target="../slideLayouts/slideLayout17.xml"/><Relationship Id="rId6" Type="http://schemas.openxmlformats.org/officeDocument/2006/relationships/hyperlink" Target="https://docs.microsoft.com/en-us/azure/architecture/guide/architecture-styles/cqrs" TargetMode="External"/><Relationship Id="rId11" Type="http://schemas.openxmlformats.org/officeDocument/2006/relationships/hyperlink" Target="https://docs.microsoft.com/en-us/azure/architecture/guide/architecture-styles/" TargetMode="External"/><Relationship Id="rId5" Type="http://schemas.openxmlformats.org/officeDocument/2006/relationships/hyperlink" Target="https://docs.microsoft.com/en-us/azure/architecture/guide/architecture-styles/microservices" TargetMode="External"/><Relationship Id="rId15" Type="http://schemas.openxmlformats.org/officeDocument/2006/relationships/image" Target="../media/image4.png"/><Relationship Id="rId10" Type="http://schemas.openxmlformats.org/officeDocument/2006/relationships/hyperlink" Target="https://docs.microsoft.com/en-us/azure/architecture/guide/" TargetMode="External"/><Relationship Id="rId19" Type="http://schemas.openxmlformats.org/officeDocument/2006/relationships/image" Target="../media/image8.png"/><Relationship Id="rId4" Type="http://schemas.openxmlformats.org/officeDocument/2006/relationships/hyperlink" Target="https://docs.microsoft.com/en-us/azure/architecture/guide/architecture-styles/web-queue-worker" TargetMode="External"/><Relationship Id="rId9" Type="http://schemas.openxmlformats.org/officeDocument/2006/relationships/hyperlink" Target="https://docs.microsoft.com/en-us/azure/architecture/guide/architecture-styles/big-compute" TargetMode="External"/><Relationship Id="rId14" Type="http://schemas.openxmlformats.org/officeDocument/2006/relationships/image" Target="../media/image3.svg"/><Relationship Id="rId22" Type="http://schemas.openxmlformats.org/officeDocument/2006/relationships/image" Target="../media/image11.svg"/></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guruskill/70-535"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hyperlink" Target="https://docs.microsoft.com/en-us/azure/architecture/reference-architectures/" TargetMode="External"/><Relationship Id="rId4" Type="http://schemas.openxmlformats.org/officeDocument/2006/relationships/hyperlink" Target="https://docs.microsoft.com/en-us/azure/architecture/guide/architecture-styles/"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github.com/guruskill/70-535"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 Id="rId4" Type="http://schemas.openxmlformats.org/officeDocument/2006/relationships/hyperlink" Target="https://docs.microsoft.com/en-us/azure/architecture/guide/architecture-styles/"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github.com/guruskill/70-535" TargetMode="Externa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microsoft.com/en-us/azure/virtual-machines/linux/tutorial-manage-disks"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0">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2800" dirty="0"/>
              <a:t>Exam 70-533 Implementing Microsoft Azure Infrastructure Solutions</a:t>
            </a:r>
            <a:br>
              <a:rPr lang="en-US" sz="2800" dirty="0"/>
            </a:br>
            <a:r>
              <a:rPr lang="en-US" sz="2800" dirty="0"/>
              <a:t>Exam 70-535 Architecting Azure Solutions</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subTitle" sz="quarter" idx="1"/>
          </p:nvPr>
        </p:nvSpPr>
        <p:spPr/>
        <p:txBody>
          <a:bodyPr/>
          <a:lstStyle/>
          <a:p>
            <a:r>
              <a:rPr lang="en-US" dirty="0"/>
              <a:t>https://www.microsoft.com/en-ie/learning/exam-70-533.aspx</a:t>
            </a:r>
          </a:p>
          <a:p>
            <a:r>
              <a:rPr lang="en-US" dirty="0"/>
              <a:t>https://www.microsoft.com/en-ie/learning/exam-70-535.aspx</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5" name="Text Placeholder 4">
            <a:extLst>
              <a:ext uri="{FF2B5EF4-FFF2-40B4-BE49-F238E27FC236}">
                <a16:creationId xmlns:a16="http://schemas.microsoft.com/office/drawing/2014/main" id="{5C4EA67F-4431-4F8C-A1C6-55B911C1C167}"/>
              </a:ext>
            </a:extLst>
          </p:cNvPr>
          <p:cNvSpPr>
            <a:spLocks noGrp="1"/>
          </p:cNvSpPr>
          <p:nvPr>
            <p:ph type="body" sz="quarter" idx="11"/>
          </p:nvPr>
        </p:nvSpPr>
        <p:spPr/>
        <p:txBody>
          <a:bodyPr/>
          <a:lstStyle/>
          <a:p>
            <a:endParaRPr lang="en-US" dirty="0"/>
          </a:p>
        </p:txBody>
      </p:sp>
      <p:sp>
        <p:nvSpPr>
          <p:cNvPr id="6" name="Text Placeholder 5">
            <a:extLst>
              <a:ext uri="{FF2B5EF4-FFF2-40B4-BE49-F238E27FC236}">
                <a16:creationId xmlns:a16="http://schemas.microsoft.com/office/drawing/2014/main" id="{18105EAB-1EC4-4B95-AF03-A18F05DD114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85601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Bonus. Prepare a Debian VHD for Azure – </a:t>
            </a:r>
            <a:r>
              <a:rPr lang="en-US" dirty="0" err="1"/>
              <a:t>Prereq’s</a:t>
            </a:r>
            <a:r>
              <a:rPr lang="en-US" dirty="0"/>
              <a:t> Hyper-V and Debian .ISO</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lnSpcReduction="10000"/>
          </a:bodyPr>
          <a:lstStyle/>
          <a:p>
            <a:pPr marL="0" indent="0">
              <a:buNone/>
            </a:pPr>
            <a:r>
              <a:rPr lang="en-US" dirty="0"/>
              <a:t>You learn how to:</a:t>
            </a:r>
          </a:p>
          <a:p>
            <a:r>
              <a:rPr lang="en-US" dirty="0"/>
              <a:t>Use Azure-Manage to create Debian VHDs</a:t>
            </a:r>
          </a:p>
          <a:p>
            <a:r>
              <a:rPr lang="en-US" dirty="0"/>
              <a:t>Manually prepare a Debian VHD</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800" dirty="0"/>
              <a:t>This section assumes that you have already installed a Debian Linux operating system from an .</a:t>
            </a:r>
            <a:r>
              <a:rPr lang="en-US" sz="1800" dirty="0" err="1"/>
              <a:t>iso</a:t>
            </a:r>
            <a:r>
              <a:rPr lang="en-US" sz="1800" dirty="0"/>
              <a:t> file downloaded from the </a:t>
            </a:r>
            <a:r>
              <a:rPr lang="en-US" sz="1800" u="sng" dirty="0">
                <a:hlinkClick r:id="rId3"/>
              </a:rPr>
              <a:t>Debian website</a:t>
            </a:r>
            <a:r>
              <a:rPr lang="en-US" sz="1800" dirty="0"/>
              <a:t> to a virtual hard disk. Multiple tools exist to create .</a:t>
            </a:r>
            <a:r>
              <a:rPr lang="en-US" sz="1800" dirty="0" err="1"/>
              <a:t>vhd</a:t>
            </a:r>
            <a:r>
              <a:rPr lang="en-US" sz="1800" dirty="0"/>
              <a:t> files; Hyper-V is only one example. For instructions using Hyper-V, see </a:t>
            </a:r>
            <a:r>
              <a:rPr lang="en-US" sz="1800" u="sng" dirty="0">
                <a:hlinkClick r:id="rId4"/>
              </a:rPr>
              <a:t>Install the Hyper-V Role and Configure a Virtual Machine</a:t>
            </a:r>
            <a:r>
              <a:rPr lang="en-US" sz="1800" dirty="0"/>
              <a:t>.</a:t>
            </a:r>
          </a:p>
          <a:p>
            <a:pPr>
              <a:buFont typeface="+mj-lt"/>
              <a:buAutoNum type="arabicPeriod"/>
            </a:pPr>
            <a:r>
              <a:rPr lang="en-US" sz="1800" dirty="0"/>
              <a:t>Please see also </a:t>
            </a:r>
            <a:r>
              <a:rPr lang="en-US" sz="1800" dirty="0">
                <a:hlinkClick r:id="rId5"/>
              </a:rPr>
              <a:t>General Linux Installation Notes</a:t>
            </a:r>
            <a:r>
              <a:rPr lang="en-US" sz="1800" dirty="0"/>
              <a:t> for more tips on preparing Linux for Azure.</a:t>
            </a:r>
          </a:p>
          <a:p>
            <a:pPr marL="0" indent="0">
              <a:buNone/>
            </a:pPr>
            <a:r>
              <a:rPr lang="en-US" sz="2400" u="sng" dirty="0"/>
              <a:t>SEE ALSO:</a:t>
            </a:r>
          </a:p>
          <a:p>
            <a:pPr marL="0" indent="0">
              <a:buNone/>
            </a:pPr>
            <a:r>
              <a:rPr lang="en-US" dirty="0"/>
              <a:t>Information for Non-Endorsed Distributions</a:t>
            </a:r>
            <a:endParaRPr lang="en-US" sz="2000" dirty="0"/>
          </a:p>
          <a:p>
            <a:pPr marL="0" indent="0">
              <a:buNone/>
            </a:pPr>
            <a:r>
              <a:rPr lang="en-US" sz="2000" dirty="0">
                <a:hlinkClick r:id="rId6"/>
              </a:rPr>
              <a:t>https://docs.microsoft.com/en-us/azure/virtual-machines/linux/create-upload-generic</a:t>
            </a:r>
            <a:r>
              <a:rPr lang="en-US" sz="2000" dirty="0"/>
              <a:t> </a:t>
            </a:r>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https://docs.microsoft.com/en-us/azure/virtual-machines/linux/debian-create-upload-vhd</a:t>
            </a:r>
          </a:p>
        </p:txBody>
      </p:sp>
    </p:spTree>
    <p:extLst>
      <p:ext uri="{BB962C8B-B14F-4D97-AF65-F5344CB8AC3E}">
        <p14:creationId xmlns:p14="http://schemas.microsoft.com/office/powerpoint/2010/main" val="173290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Windows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IN" sz="1600" dirty="0"/>
              <a:t>Win 1. Creating a VM from an Azure Resource Manager template using Cloud Shell – PowerShell</a:t>
            </a:r>
          </a:p>
          <a:p>
            <a:r>
              <a:rPr lang="en-IN" sz="1600" dirty="0"/>
              <a:t>Win 2a. </a:t>
            </a:r>
            <a:r>
              <a:rPr lang="en-US" sz="1600" dirty="0"/>
              <a:t>Create a Windows virtual machine install IIS with the Azure CLI 2.0</a:t>
            </a:r>
          </a:p>
          <a:p>
            <a:r>
              <a:rPr lang="en-US" sz="1600" dirty="0"/>
              <a:t>Win 2b. Install the SQL\IIS\.NET stack in a Windows VM with Azure Cloud Shell</a:t>
            </a:r>
          </a:p>
          <a:p>
            <a:r>
              <a:rPr lang="en-US" sz="1600" dirty="0"/>
              <a:t>Win 3. Monitor and update a Windows virtual machine in Azure using Cloud Shell</a:t>
            </a:r>
          </a:p>
          <a:p>
            <a:r>
              <a:rPr lang="en-US" sz="1600" dirty="0"/>
              <a:t>4. Use Azure Security Center to monitor Windows virtual machines</a:t>
            </a:r>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Windows Labs if you do not have access to RDP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https://docs.microsoft.com/en-us/azure/virtual-machines/windows</a:t>
            </a:r>
          </a:p>
        </p:txBody>
      </p:sp>
    </p:spTree>
    <p:extLst>
      <p:ext uri="{BB962C8B-B14F-4D97-AF65-F5344CB8AC3E}">
        <p14:creationId xmlns:p14="http://schemas.microsoft.com/office/powerpoint/2010/main" val="268891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1. Creating a VM from an Azure Resource Manager template using Cloud Shell - PowerShell</a:t>
            </a:r>
            <a:endParaRPr lang="en-US" dirty="0"/>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an availability set</a:t>
            </a:r>
          </a:p>
          <a:p>
            <a:pPr lvl="1"/>
            <a:r>
              <a:rPr lang="en-US" dirty="0"/>
              <a:t>Create a VM in an availability set</a:t>
            </a:r>
          </a:p>
          <a:p>
            <a:pPr lvl="1"/>
            <a:r>
              <a:rPr lang="en-US" dirty="0"/>
              <a:t>Check available VM sizes</a:t>
            </a:r>
          </a:p>
          <a:p>
            <a:pPr lvl="1"/>
            <a:r>
              <a:rPr lang="en-US" dirty="0"/>
              <a:t>Check Azure Advisor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dan1514IP for “</a:t>
            </a:r>
            <a:r>
              <a:rPr lang="en-US" sz="1900" dirty="0" err="1"/>
              <a:t>myPublicIpAddress</a:t>
            </a:r>
            <a:r>
              <a:rPr lang="en-US" sz="1900" dirty="0"/>
              <a:t>” </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a:buFont typeface="+mj-lt"/>
              <a:buAutoNum type="arabicPeriod"/>
            </a:pPr>
            <a:r>
              <a:rPr lang="en-US" sz="1900" dirty="0"/>
              <a:t>Do not create the VM Scale Set – we do not have enough Azure Credits </a:t>
            </a:r>
            <a:r>
              <a:rPr lang="en-US" sz="1900" dirty="0">
                <a:sym typeface="Wingdings" panose="05000000000000000000" pitchFamily="2" charset="2"/>
              </a:rPr>
              <a:t></a:t>
            </a:r>
          </a:p>
          <a:p>
            <a:pPr>
              <a:buFont typeface="+mj-lt"/>
              <a:buAutoNum type="arabicPeriod"/>
            </a:pPr>
            <a:endParaRPr lang="en-US" sz="1900"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https://docs.microsoft.com/en-us/azure/virtual-machines/linux/tutorial-manage-vm</a:t>
            </a:r>
          </a:p>
        </p:txBody>
      </p:sp>
    </p:spTree>
    <p:extLst>
      <p:ext uri="{BB962C8B-B14F-4D97-AF65-F5344CB8AC3E}">
        <p14:creationId xmlns:p14="http://schemas.microsoft.com/office/powerpoint/2010/main" val="2456198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IN" dirty="0"/>
              <a:t>Win 2a. </a:t>
            </a:r>
            <a:r>
              <a:rPr lang="en-US" dirty="0"/>
              <a:t>Create a Windows virtual machine install IIS with the Azure CLI 2.0</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pPr lvl="1"/>
            <a:r>
              <a:rPr lang="en-US" dirty="0"/>
              <a:t>Use Azure Cloud Shell</a:t>
            </a:r>
          </a:p>
          <a:p>
            <a:pPr lvl="1"/>
            <a:r>
              <a:rPr lang="en-US" dirty="0"/>
              <a:t>Create a Resource Group</a:t>
            </a:r>
          </a:p>
          <a:p>
            <a:pPr lvl="1"/>
            <a:r>
              <a:rPr lang="en-US" dirty="0"/>
              <a:t>Create a VM</a:t>
            </a:r>
          </a:p>
          <a:p>
            <a:pPr lvl="1"/>
            <a:r>
              <a:rPr lang="en-US" dirty="0"/>
              <a:t>Install IIS</a:t>
            </a:r>
          </a:p>
          <a:p>
            <a:pPr lvl="1"/>
            <a:r>
              <a:rPr lang="en-US" dirty="0"/>
              <a:t>Open Port 80</a:t>
            </a:r>
          </a:p>
          <a:p>
            <a:pPr lvl="1"/>
            <a:r>
              <a:rPr lang="en-US" dirty="0"/>
              <a:t>Connect via RDP and HTTP</a:t>
            </a:r>
          </a:p>
          <a:p>
            <a:pPr lvl="1"/>
            <a:r>
              <a:rPr lang="en-US" dirty="0"/>
              <a:t>Delete Resource Group</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https://docs.microsoft.com/en-us/azure/virtual-machines/windows/quick-create-cli</a:t>
            </a:r>
          </a:p>
        </p:txBody>
      </p:sp>
    </p:spTree>
    <p:extLst>
      <p:ext uri="{BB962C8B-B14F-4D97-AF65-F5344CB8AC3E}">
        <p14:creationId xmlns:p14="http://schemas.microsoft.com/office/powerpoint/2010/main" val="3556655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2b. Install the IIS\.NET\SQL in a Windows VM with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77500" lnSpcReduction="2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Create a VM </a:t>
            </a:r>
          </a:p>
          <a:p>
            <a:r>
              <a:rPr lang="en-US" dirty="0"/>
              <a:t>Install IIS and the .NET Core SDK on the VM</a:t>
            </a:r>
          </a:p>
          <a:p>
            <a:r>
              <a:rPr lang="en-US" dirty="0"/>
              <a:t>Create a VM running SQL Server</a:t>
            </a:r>
          </a:p>
          <a:p>
            <a:r>
              <a:rPr lang="en-US" dirty="0"/>
              <a:t>Install the SQL Server extension</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dan0514iisip for “</a:t>
            </a:r>
            <a:r>
              <a:rPr lang="en-US" dirty="0" err="1"/>
              <a:t>myIISPublicIpAddress</a:t>
            </a:r>
            <a:r>
              <a:rPr lang="en-US" dirty="0"/>
              <a:t>” </a:t>
            </a:r>
          </a:p>
          <a:p>
            <a:pPr marL="742950" lvl="1">
              <a:buFont typeface="Arial" panose="020B0604020202020204" pitchFamily="34" charset="0"/>
              <a:buChar char="•"/>
            </a:pPr>
            <a:r>
              <a:rPr lang="en-US" dirty="0"/>
              <a:t>dan1514vmiis for “IISVM” </a:t>
            </a:r>
          </a:p>
          <a:p>
            <a:pPr>
              <a:buFont typeface="+mj-lt"/>
              <a:buAutoNum type="arabicPeriod"/>
            </a:pPr>
            <a:r>
              <a:rPr lang="en-US" dirty="0"/>
              <a:t>Stop and Deallocate or Delete resources when done with ALL labs (After Security Lab 4)</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400" dirty="0"/>
              <a:t>https://docs.microsoft.com/en-us/azure/virtual-machines/windows/tutorial-iis-sql</a:t>
            </a:r>
          </a:p>
        </p:txBody>
      </p:sp>
    </p:spTree>
    <p:extLst>
      <p:ext uri="{BB962C8B-B14F-4D97-AF65-F5344CB8AC3E}">
        <p14:creationId xmlns:p14="http://schemas.microsoft.com/office/powerpoint/2010/main" val="2608077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Win 3. Monitor and update a Windows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55000" lnSpcReduction="20000"/>
          </a:bodyPr>
          <a:lstStyle/>
          <a:p>
            <a:pPr marL="0" indent="0">
              <a:buNone/>
            </a:pPr>
            <a:r>
              <a:rPr lang="en-US" dirty="0"/>
              <a:t>You learn how to:</a:t>
            </a:r>
          </a:p>
          <a:p>
            <a:r>
              <a:rPr lang="en-US" dirty="0"/>
              <a:t>Use PowerShell or Azure Cloud Shell</a:t>
            </a:r>
          </a:p>
          <a:p>
            <a:r>
              <a:rPr lang="en-US" dirty="0"/>
              <a:t>Enable boot diagnostics on a VM</a:t>
            </a:r>
          </a:p>
          <a:p>
            <a:r>
              <a:rPr lang="en-US" dirty="0"/>
              <a:t>View boot diagnostics</a:t>
            </a:r>
          </a:p>
          <a:p>
            <a:r>
              <a:rPr lang="en-US" dirty="0"/>
              <a:t>View VM host metrics</a:t>
            </a:r>
          </a:p>
          <a:p>
            <a:r>
              <a:rPr lang="en-US" dirty="0"/>
              <a:t>Install the diagnostics extension</a:t>
            </a:r>
          </a:p>
          <a:p>
            <a:r>
              <a:rPr lang="en-US" dirty="0"/>
              <a:t>View VM metrics</a:t>
            </a:r>
          </a:p>
          <a:p>
            <a:r>
              <a:rPr lang="en-US" dirty="0"/>
              <a:t>Create an alert</a:t>
            </a:r>
          </a:p>
          <a:p>
            <a:r>
              <a:rPr lang="en-US" dirty="0"/>
              <a:t>Manage Windows updates</a:t>
            </a:r>
          </a:p>
          <a:p>
            <a:r>
              <a:rPr lang="en-US" dirty="0"/>
              <a:t>Monitor changes and inventory</a:t>
            </a:r>
          </a:p>
          <a:p>
            <a:r>
              <a:rPr lang="en-US" dirty="0"/>
              <a:t>Set up advanced monitoring</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your Initials0514 or other unique code for variables to prevent any duplicate public </a:t>
            </a:r>
            <a:r>
              <a:rPr lang="en-US" dirty="0" err="1"/>
              <a:t>urls</a:t>
            </a:r>
            <a:r>
              <a:rPr lang="en-US" dirty="0"/>
              <a:t> e.g. (lowercase):</a:t>
            </a:r>
          </a:p>
          <a:p>
            <a:pPr marL="742950" lvl="1">
              <a:buFont typeface="Arial" panose="020B0604020202020204" pitchFamily="34" charset="0"/>
              <a:buChar char="•"/>
            </a:pPr>
            <a:r>
              <a:rPr lang="en-US" dirty="0"/>
              <a:t>dan0514ip for “</a:t>
            </a:r>
            <a:r>
              <a:rPr lang="en-US" dirty="0" err="1"/>
              <a:t>myIISPublicIpAddress</a:t>
            </a:r>
            <a:r>
              <a:rPr lang="en-US" dirty="0"/>
              <a:t>” </a:t>
            </a:r>
          </a:p>
          <a:p>
            <a:pPr marL="742950" lvl="1">
              <a:buFont typeface="Arial" panose="020B0604020202020204" pitchFamily="34" charset="0"/>
              <a:buChar char="•"/>
            </a:pPr>
            <a:r>
              <a:rPr lang="en-US" dirty="0"/>
              <a:t>dan1514vm for “</a:t>
            </a:r>
            <a:r>
              <a:rPr lang="en-US" dirty="0" err="1"/>
              <a:t>myVM</a:t>
            </a:r>
            <a:r>
              <a:rPr lang="en-US" dirty="0"/>
              <a:t>” </a:t>
            </a:r>
          </a:p>
          <a:p>
            <a:pPr marL="742950" lvl="1">
              <a:buFont typeface="Arial" panose="020B0604020202020204" pitchFamily="34" charset="0"/>
              <a:buChar char="•"/>
            </a:pPr>
            <a:r>
              <a:rPr lang="en-US" dirty="0"/>
              <a:t>If you did not delete your VMs from another lab, you can use that VM instead of creating one</a:t>
            </a:r>
          </a:p>
          <a:p>
            <a:pPr>
              <a:buFont typeface="+mj-lt"/>
              <a:buAutoNum type="arabicPeriod"/>
            </a:pPr>
            <a:r>
              <a:rPr lang="en-US" dirty="0"/>
              <a:t>Deallocate or Delete the resources when done with the labs</a:t>
            </a:r>
          </a:p>
          <a:p>
            <a:pPr>
              <a:buFont typeface="+mj-lt"/>
              <a:buAutoNum type="arabicPeriod"/>
            </a:pPr>
            <a:r>
              <a:rPr lang="en-US" dirty="0"/>
              <a:t>Do not create the VM Scale Set – we do not have enough Azure Credits </a:t>
            </a:r>
            <a:r>
              <a:rPr lang="en-US" dirty="0">
                <a:sym typeface="Wingdings" panose="05000000000000000000" pitchFamily="2" charset="2"/>
              </a:rPr>
              <a:t></a:t>
            </a:r>
            <a:endParaRPr lang="en-US" dirty="0"/>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https://docs.microsoft.com/en-us/azure/virtual-machines/windows/tutorial-monitoring</a:t>
            </a:r>
          </a:p>
        </p:txBody>
      </p:sp>
    </p:spTree>
    <p:extLst>
      <p:ext uri="{BB962C8B-B14F-4D97-AF65-F5344CB8AC3E}">
        <p14:creationId xmlns:p14="http://schemas.microsoft.com/office/powerpoint/2010/main" val="3789304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4. Use Azure Security Center to monitor Windows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Azure Security Center can help you gain visibility into your Azure resource security practices. Security Center offers integrated security monitoring. It can detect threats that otherwise might go unnoticed. In this tutorial, you learn about Azure Security Center, and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https://docs.microsoft.com/en-us/azure/virtual-machines/windows/tutorial-azure-security</a:t>
            </a:r>
          </a:p>
        </p:txBody>
      </p:sp>
    </p:spTree>
    <p:extLst>
      <p:ext uri="{BB962C8B-B14F-4D97-AF65-F5344CB8AC3E}">
        <p14:creationId xmlns:p14="http://schemas.microsoft.com/office/powerpoint/2010/main" val="261739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73CDE-83F0-49A9-842D-AA0E26CA1746}"/>
              </a:ext>
            </a:extLst>
          </p:cNvPr>
          <p:cNvSpPr>
            <a:spLocks noGrp="1"/>
          </p:cNvSpPr>
          <p:nvPr>
            <p:ph type="title"/>
          </p:nvPr>
        </p:nvSpPr>
        <p:spPr/>
        <p:txBody>
          <a:bodyPr/>
          <a:lstStyle/>
          <a:p>
            <a:r>
              <a:rPr lang="en-US" sz="4400" dirty="0"/>
              <a:t>Containers</a:t>
            </a:r>
          </a:p>
        </p:txBody>
      </p:sp>
      <p:sp>
        <p:nvSpPr>
          <p:cNvPr id="3" name="Content Placeholder 2">
            <a:extLst>
              <a:ext uri="{FF2B5EF4-FFF2-40B4-BE49-F238E27FC236}">
                <a16:creationId xmlns:a16="http://schemas.microsoft.com/office/drawing/2014/main" id="{4EC866AD-D3EA-4599-A7C2-7460EA072267}"/>
              </a:ext>
            </a:extLst>
          </p:cNvPr>
          <p:cNvSpPr>
            <a:spLocks noGrp="1"/>
          </p:cNvSpPr>
          <p:nvPr>
            <p:ph idx="1"/>
          </p:nvPr>
        </p:nvSpPr>
        <p:spPr/>
        <p:txBody>
          <a:bodyPr/>
          <a:lstStyle/>
          <a:p>
            <a:r>
              <a:rPr lang="en-US" b="1" dirty="0"/>
              <a:t>Create your first container</a:t>
            </a:r>
            <a:r>
              <a:rPr lang="en-US" dirty="0"/>
              <a:t> </a:t>
            </a:r>
            <a:r>
              <a:rPr lang="en-US" dirty="0">
                <a:hlinkClick r:id="rId3"/>
              </a:rPr>
              <a:t>https://blogs.technet.microsoft.com/canitpro/2017/08/02/step-by-step-first-steps-with-azure-container-services/</a:t>
            </a:r>
            <a:r>
              <a:rPr lang="en-US" dirty="0"/>
              <a:t> </a:t>
            </a:r>
          </a:p>
          <a:p>
            <a:r>
              <a:rPr lang="en-US" b="1" dirty="0"/>
              <a:t>More ways to create containers </a:t>
            </a:r>
            <a:r>
              <a:rPr lang="en-US" dirty="0">
                <a:hlinkClick r:id="rId4"/>
              </a:rPr>
              <a:t>https://docs.microsoft.com/en-us/azure/container-instances/</a:t>
            </a:r>
            <a:r>
              <a:rPr lang="en-US" dirty="0"/>
              <a:t> </a:t>
            </a:r>
          </a:p>
        </p:txBody>
      </p:sp>
      <p:sp>
        <p:nvSpPr>
          <p:cNvPr id="4" name="Text Placeholder 3">
            <a:extLst>
              <a:ext uri="{FF2B5EF4-FFF2-40B4-BE49-F238E27FC236}">
                <a16:creationId xmlns:a16="http://schemas.microsoft.com/office/drawing/2014/main" id="{7C54A61F-D544-4ED4-8DFB-11BD850965B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29454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Compute &amp; Networking</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p:txBody>
          <a:bodyPr>
            <a:normAutofit/>
          </a:bodyPr>
          <a:lstStyle/>
          <a:p>
            <a:r>
              <a:rPr lang="en-US" sz="2800" b="1" dirty="0"/>
              <a:t>Multi-NIC Virtual Machine Creation using Two Subnets</a:t>
            </a:r>
            <a:br>
              <a:rPr lang="en-US" sz="2800" b="1" dirty="0"/>
            </a:br>
            <a:r>
              <a:rPr lang="en-US" sz="2800" b="1" dirty="0">
                <a:hlinkClick r:id="rId3"/>
              </a:rPr>
              <a:t>https://github.com/Azure/azure-quickstart-templates/blob/master/</a:t>
            </a:r>
            <a:r>
              <a:rPr lang="en-US" sz="2800" b="1">
                <a:hlinkClick r:id="rId3"/>
              </a:rPr>
              <a:t>101-1vm-2nics-2subnets-1vnet/</a:t>
            </a:r>
            <a:endParaRPr lang="en-US" sz="2800" b="1"/>
          </a:p>
          <a:p>
            <a:r>
              <a:rPr lang="en-US" sz="2800" b="1"/>
              <a:t>Create </a:t>
            </a:r>
            <a:r>
              <a:rPr lang="en-US" sz="2800" b="1" dirty="0"/>
              <a:t>a virtual network using PowerShell </a:t>
            </a:r>
            <a:r>
              <a:rPr lang="en-US" sz="2800" b="1" dirty="0">
                <a:hlinkClick r:id="rId4"/>
              </a:rPr>
              <a:t>https://docs.microsoft.com/en-us/azure/virtual-network/virtual-networks-create-vnet-arm-ps</a:t>
            </a:r>
            <a:r>
              <a:rPr lang="en-US" sz="2800" b="1" dirty="0"/>
              <a:t> </a:t>
            </a:r>
          </a:p>
          <a:p>
            <a:r>
              <a:rPr lang="en-US" sz="2800" b="1" dirty="0"/>
              <a:t>Create a virtual network using the Azure CLI </a:t>
            </a:r>
            <a:r>
              <a:rPr lang="en-US" sz="2800" b="1" dirty="0">
                <a:hlinkClick r:id="rId5"/>
              </a:rPr>
              <a:t>https://docs.microsoft.com/en-us/azure/virtual-network/virtual-networks-create-vnet-arm-cli</a:t>
            </a:r>
            <a:endParaRPr lang="en-US" sz="2800" b="1" dirty="0"/>
          </a:p>
          <a:p>
            <a:pPr marL="0" indent="0">
              <a:buNone/>
            </a:pPr>
            <a:endParaRPr lang="en-US" sz="2800" b="1" dirty="0"/>
          </a:p>
          <a:p>
            <a:endParaRPr lang="en-US" sz="1400" dirty="0"/>
          </a:p>
          <a:p>
            <a:pPr marL="0" indent="0">
              <a:buNone/>
            </a:pPr>
            <a:endParaRPr lang="en-US" sz="1400" dirty="0"/>
          </a:p>
        </p:txBody>
      </p:sp>
      <p:sp>
        <p:nvSpPr>
          <p:cNvPr id="7" name="Text Placeholder 6">
            <a:extLst>
              <a:ext uri="{FF2B5EF4-FFF2-40B4-BE49-F238E27FC236}">
                <a16:creationId xmlns:a16="http://schemas.microsoft.com/office/drawing/2014/main" id="{89A8A1AA-89DB-4B28-ABD0-1B856ACCDFEC}"/>
              </a:ext>
            </a:extLst>
          </p:cNvPr>
          <p:cNvSpPr>
            <a:spLocks noGrp="1"/>
          </p:cNvSpPr>
          <p:nvPr>
            <p:ph type="body" sz="quarter" idx="10"/>
          </p:nvPr>
        </p:nvSpPr>
        <p:spPr/>
        <p:txBody>
          <a:bodyPr/>
          <a:lstStyle/>
          <a:p>
            <a:r>
              <a:rPr lang="en-US" sz="2000" dirty="0">
                <a:hlinkClick r:id="rId6"/>
              </a:rPr>
              <a:t>http://github.com/guruskill/70-535</a:t>
            </a:r>
            <a:r>
              <a:rPr lang="en-US" sz="2000" dirty="0"/>
              <a:t> </a:t>
            </a:r>
          </a:p>
        </p:txBody>
      </p:sp>
    </p:spTree>
    <p:extLst>
      <p:ext uri="{BB962C8B-B14F-4D97-AF65-F5344CB8AC3E}">
        <p14:creationId xmlns:p14="http://schemas.microsoft.com/office/powerpoint/2010/main" val="19060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70CE-3C41-44EE-A701-43375D986C46}"/>
              </a:ext>
            </a:extLst>
          </p:cNvPr>
          <p:cNvSpPr>
            <a:spLocks noGrp="1"/>
          </p:cNvSpPr>
          <p:nvPr>
            <p:ph type="title"/>
          </p:nvPr>
        </p:nvSpPr>
        <p:spPr/>
        <p:txBody>
          <a:bodyPr/>
          <a:lstStyle/>
          <a:p>
            <a:r>
              <a:rPr lang="en-US" sz="3600" dirty="0"/>
              <a:t>Storage and Operational Readiness</a:t>
            </a:r>
          </a:p>
        </p:txBody>
      </p:sp>
      <p:sp>
        <p:nvSpPr>
          <p:cNvPr id="3" name="Content Placeholder 2">
            <a:extLst>
              <a:ext uri="{FF2B5EF4-FFF2-40B4-BE49-F238E27FC236}">
                <a16:creationId xmlns:a16="http://schemas.microsoft.com/office/drawing/2014/main" id="{91162988-61B1-4BCC-9D7D-779EE61730DE}"/>
              </a:ext>
            </a:extLst>
          </p:cNvPr>
          <p:cNvSpPr>
            <a:spLocks noGrp="1"/>
          </p:cNvSpPr>
          <p:nvPr>
            <p:ph idx="1"/>
          </p:nvPr>
        </p:nvSpPr>
        <p:spPr/>
        <p:txBody>
          <a:bodyPr>
            <a:normAutofit/>
          </a:bodyPr>
          <a:lstStyle/>
          <a:p>
            <a:r>
              <a:rPr lang="en-US" b="1" dirty="0"/>
              <a:t>Getting Started with Storage - Manage Storage Account - in </a:t>
            </a:r>
            <a:r>
              <a:rPr lang="en-US" b="1" dirty="0" err="1"/>
              <a:t>.Net</a:t>
            </a:r>
            <a:r>
              <a:rPr lang="en-US" b="1" dirty="0"/>
              <a:t> </a:t>
            </a:r>
            <a:r>
              <a:rPr lang="en-US" dirty="0">
                <a:hlinkClick r:id="rId3"/>
              </a:rPr>
              <a:t>https://azure.microsoft.com/en-us/resources/samples/storage-dotnet-manage-storage-accounts/</a:t>
            </a:r>
            <a:r>
              <a:rPr lang="en-US" dirty="0"/>
              <a:t> </a:t>
            </a:r>
          </a:p>
          <a:p>
            <a:r>
              <a:rPr lang="en-US" b="1" dirty="0"/>
              <a:t>Desired State Configuration (DSC) </a:t>
            </a:r>
            <a:r>
              <a:rPr lang="en-US" dirty="0">
                <a:hlinkClick r:id="rId4"/>
              </a:rPr>
              <a:t>https://docs.microsoft.com/en-us/azure/automation/automation-dsc-getting-started </a:t>
            </a:r>
            <a:endParaRPr lang="en-US" dirty="0"/>
          </a:p>
          <a:p>
            <a:r>
              <a:rPr lang="en-US" b="1" dirty="0"/>
              <a:t>How Azure Backup Works in 10 mins </a:t>
            </a:r>
            <a:r>
              <a:rPr lang="en-US" dirty="0">
                <a:hlinkClick r:id="rId5"/>
              </a:rPr>
              <a:t>https://docs.microsoft.com/en-us/azure/backup/backup-try-azure-backup-in-10-mins</a:t>
            </a:r>
            <a:endParaRPr lang="en-US" dirty="0"/>
          </a:p>
        </p:txBody>
      </p:sp>
      <p:sp>
        <p:nvSpPr>
          <p:cNvPr id="4" name="Text Placeholder 3">
            <a:extLst>
              <a:ext uri="{FF2B5EF4-FFF2-40B4-BE49-F238E27FC236}">
                <a16:creationId xmlns:a16="http://schemas.microsoft.com/office/drawing/2014/main" id="{D9CA9968-947A-48A8-B829-946DC1ACC14B}"/>
              </a:ext>
            </a:extLst>
          </p:cNvPr>
          <p:cNvSpPr>
            <a:spLocks noGrp="1"/>
          </p:cNvSpPr>
          <p:nvPr>
            <p:ph type="body" sz="quarter" idx="10"/>
          </p:nvPr>
        </p:nvSpPr>
        <p:spPr/>
        <p:txBody>
          <a:bodyPr/>
          <a:lstStyle/>
          <a:p>
            <a:r>
              <a:rPr lang="en-US" dirty="0"/>
              <a:t>More Storage: </a:t>
            </a:r>
            <a:r>
              <a:rPr lang="en-US" dirty="0">
                <a:hlinkClick r:id="rId6"/>
              </a:rPr>
              <a:t>https://azure.microsoft.com/en-us/resources/samples/?service=storage</a:t>
            </a:r>
            <a:r>
              <a:rPr lang="en-US" dirty="0"/>
              <a:t> </a:t>
            </a:r>
          </a:p>
        </p:txBody>
      </p:sp>
    </p:spTree>
    <p:extLst>
      <p:ext uri="{BB962C8B-B14F-4D97-AF65-F5344CB8AC3E}">
        <p14:creationId xmlns:p14="http://schemas.microsoft.com/office/powerpoint/2010/main" val="140111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p:txBody>
          <a:bodyPr/>
          <a:lstStyle/>
          <a:p>
            <a:r>
              <a:rPr lang="en-US" sz="4000" dirty="0"/>
              <a:t>Getting Started Labs</a:t>
            </a:r>
            <a:br>
              <a:rPr lang="en-US" sz="3200" dirty="0"/>
            </a:br>
            <a:r>
              <a:rPr lang="en-US" sz="3200" dirty="0"/>
              <a:t>https://docs.microsoft.com/en-us/azure/#get-started </a:t>
            </a: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210551" y="1472562"/>
            <a:ext cx="3781685" cy="4793789"/>
          </a:xfrm>
        </p:spPr>
        <p:txBody>
          <a:bodyPr/>
          <a:lstStyle/>
          <a:p>
            <a:pPr marL="0" indent="0">
              <a:buNone/>
            </a:pPr>
            <a:r>
              <a:rPr lang="en-US" sz="1800" b="1" dirty="0"/>
              <a:t>Deploy infrastructure</a:t>
            </a:r>
          </a:p>
          <a:p>
            <a:r>
              <a:rPr lang="en-US" sz="1800" b="1" dirty="0">
                <a:highlight>
                  <a:srgbClr val="FFFF00"/>
                </a:highlight>
                <a:hlinkClick r:id="rId2"/>
              </a:rPr>
              <a:t>Linux virtual machines</a:t>
            </a:r>
            <a:endParaRPr lang="en-US" sz="1800" b="1" dirty="0">
              <a:highlight>
                <a:srgbClr val="FFFF00"/>
              </a:highlight>
            </a:endParaRPr>
          </a:p>
          <a:p>
            <a:r>
              <a:rPr lang="en-US" sz="1800" b="1" dirty="0">
                <a:highlight>
                  <a:srgbClr val="FFFF00"/>
                </a:highlight>
                <a:hlinkClick r:id="rId3"/>
              </a:rPr>
              <a:t>Windows virtual machines</a:t>
            </a:r>
            <a:endParaRPr lang="en-US" sz="1800" b="1" dirty="0">
              <a:highlight>
                <a:srgbClr val="FFFF00"/>
              </a:highlight>
            </a:endParaRPr>
          </a:p>
          <a:p>
            <a:pPr marL="0" indent="0">
              <a:buNone/>
            </a:pPr>
            <a:endParaRPr lang="en-US" sz="1800" b="1" dirty="0"/>
          </a:p>
          <a:p>
            <a:pPr marL="0" indent="0">
              <a:buNone/>
            </a:pPr>
            <a:r>
              <a:rPr lang="en-US" sz="1800" b="1" dirty="0"/>
              <a:t>Secure and manage resources</a:t>
            </a:r>
          </a:p>
          <a:p>
            <a:r>
              <a:rPr lang="en-US" sz="1600" dirty="0">
                <a:hlinkClick r:id="rId4"/>
              </a:rPr>
              <a:t>Azure Security Center</a:t>
            </a:r>
            <a:endParaRPr lang="en-US" sz="1600" dirty="0"/>
          </a:p>
          <a:p>
            <a:r>
              <a:rPr lang="en-US" sz="1600" dirty="0">
                <a:hlinkClick r:id="rId5"/>
              </a:rPr>
              <a:t>Azure Monitor</a:t>
            </a:r>
            <a:endParaRPr lang="en-US" sz="1600" dirty="0"/>
          </a:p>
          <a:p>
            <a:r>
              <a:rPr lang="en-US" sz="1600" dirty="0">
                <a:hlinkClick r:id="rId6"/>
              </a:rPr>
              <a:t>Azure Application Insights</a:t>
            </a:r>
            <a:endParaRPr lang="en-US" sz="1600" dirty="0"/>
          </a:p>
          <a:p>
            <a:r>
              <a:rPr lang="en-US" sz="1600" dirty="0">
                <a:hlinkClick r:id="rId7"/>
              </a:rPr>
              <a:t>Azure Cost Management</a:t>
            </a:r>
            <a:endParaRPr lang="en-US" sz="1600" dirty="0"/>
          </a:p>
          <a:p>
            <a:r>
              <a:rPr lang="en-US" sz="1600" dirty="0">
                <a:hlinkClick r:id="rId8"/>
              </a:rPr>
              <a:t>Azure Backup</a:t>
            </a:r>
            <a:endParaRPr lang="en-US" sz="1600" dirty="0"/>
          </a:p>
          <a:p>
            <a:r>
              <a:rPr lang="en-US" sz="1600" dirty="0">
                <a:hlinkClick r:id="rId9"/>
              </a:rPr>
              <a:t>Azure Site Recovery</a:t>
            </a:r>
            <a:endParaRPr lang="en-US" sz="1600" dirty="0"/>
          </a:p>
          <a:p>
            <a:r>
              <a:rPr lang="en-US" sz="1600" dirty="0">
                <a:hlinkClick r:id="rId10"/>
              </a:rPr>
              <a:t>Azure Migrate</a:t>
            </a:r>
            <a:endParaRPr lang="en-US" sz="1600" dirty="0"/>
          </a:p>
          <a:p>
            <a:r>
              <a:rPr lang="en-US" sz="1600" dirty="0">
                <a:hlinkClick r:id="rId11"/>
              </a:rPr>
              <a:t>Azure Policy</a:t>
            </a:r>
            <a:endParaRPr lang="en-US" sz="1600" dirty="0"/>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hlinkClick r:id="rId12"/>
              </a:rPr>
              <a:t>https://docs.microsoft.com/en-us/azure/#get-started</a:t>
            </a:r>
            <a:r>
              <a:rPr lang="en-US" sz="2800" dirty="0"/>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357377"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segoe-ui_light"/>
              </a:rPr>
              <a:t>Develop apps</a:t>
            </a:r>
            <a:r>
              <a:rPr kumimoji="0" lang="en-US" altLang="en-US"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r>
              <a:rPr kumimoji="0" lang="en-US" altLang="en-US" sz="1900" b="0" i="0" u="none" strike="noStrike" cap="none" normalizeH="0" baseline="0" dirty="0">
                <a:ln>
                  <a:noFill/>
                </a:ln>
                <a:solidFill>
                  <a:srgbClr val="333333"/>
                </a:solidFill>
                <a:effectLst/>
                <a:latin typeface="Arial" panose="020B0604020202020204" pitchFamily="34" charset="0"/>
              </a:rPr>
              <a:t> </a:t>
            </a:r>
            <a:r>
              <a:rPr kumimoji="0" lang="en-US" altLang="en-US" sz="1200" b="0" i="0" u="none" strike="noStrike" cap="none" normalizeH="0" baseline="0" dirty="0">
                <a:ln>
                  <a:noFill/>
                </a:ln>
                <a:solidFill>
                  <a:srgbClr val="333333"/>
                </a:solidFill>
                <a:effectLst/>
                <a:latin typeface="Arial" panose="020B0604020202020204" pitchFamily="34" charset="0"/>
              </a:rPr>
              <a:t>      </a:t>
            </a:r>
            <a:endParaRPr kumimoji="0" lang="en-US" altLang="en-US" sz="1200" b="0" i="0" u="none" strike="noStrike" cap="none" normalizeH="0" baseline="0" dirty="0">
              <a:ln>
                <a:noFill/>
              </a:ln>
              <a:solidFill>
                <a:srgbClr val="0050C5"/>
              </a:solidFill>
              <a:effectLst/>
              <a:latin typeface="Arial" panose="020B0604020202020204" pitchFamily="34" charset="0"/>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477328"/>
          </a:xfrm>
          <a:prstGeom prst="rect">
            <a:avLst/>
          </a:prstGeom>
        </p:spPr>
        <p:txBody>
          <a:bodyPr wrap="square">
            <a:spAutoFit/>
          </a:bodyPr>
          <a:lstStyle/>
          <a:p>
            <a:r>
              <a:rPr lang="en-US" dirty="0">
                <a:solidFill>
                  <a:srgbClr val="000000"/>
                </a:solidFill>
                <a:latin typeface="segoe-ui_semibold"/>
              </a:rPr>
              <a:t>App Models</a:t>
            </a:r>
          </a:p>
          <a:p>
            <a:pPr>
              <a:buFont typeface="Arial" panose="020B0604020202020204" pitchFamily="34" charset="0"/>
              <a:buChar char="•"/>
            </a:pPr>
            <a:r>
              <a:rPr lang="en-US" b="0" dirty="0">
                <a:solidFill>
                  <a:srgbClr val="333333"/>
                </a:solidFill>
                <a:latin typeface="segoe-ui_normal"/>
                <a:hlinkClick r:id="rId19"/>
              </a:rPr>
              <a:t>Web Apps</a:t>
            </a:r>
            <a:endParaRPr lang="en-US" b="0" dirty="0">
              <a:solidFill>
                <a:srgbClr val="000000"/>
              </a:solidFill>
              <a:latin typeface="segoe-ui_normal"/>
            </a:endParaRPr>
          </a:p>
          <a:p>
            <a:pPr>
              <a:buFont typeface="Arial" panose="020B0604020202020204" pitchFamily="34" charset="0"/>
              <a:buChar char="•"/>
            </a:pPr>
            <a:r>
              <a:rPr lang="en-US" b="0" dirty="0" err="1">
                <a:solidFill>
                  <a:srgbClr val="333333"/>
                </a:solidFill>
                <a:latin typeface="segoe-ui_normal"/>
                <a:hlinkClick r:id="rId20"/>
              </a:rPr>
              <a:t>Serverless</a:t>
            </a:r>
            <a:r>
              <a:rPr lang="en-US" b="0" dirty="0">
                <a:solidFill>
                  <a:srgbClr val="333333"/>
                </a:solidFill>
                <a:latin typeface="segoe-ui_normal"/>
                <a:hlinkClick r:id="rId20"/>
              </a:rPr>
              <a:t> Functions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1"/>
              </a:rPr>
              <a:t>Containers</a:t>
            </a:r>
            <a:endParaRPr lang="en-US" b="0" dirty="0">
              <a:solidFill>
                <a:srgbClr val="000000"/>
              </a:solidFill>
              <a:latin typeface="segoe-ui_normal"/>
            </a:endParaRPr>
          </a:p>
          <a:p>
            <a:pPr>
              <a:buFont typeface="Arial" panose="020B0604020202020204" pitchFamily="34" charset="0"/>
              <a:buChar char="•"/>
            </a:pPr>
            <a:r>
              <a:rPr lang="en-US" b="0" dirty="0">
                <a:solidFill>
                  <a:srgbClr val="333333"/>
                </a:solidFill>
                <a:latin typeface="segoe-ui_normal"/>
                <a:hlinkClick r:id="rId22"/>
              </a:rPr>
              <a:t>Microservices with Service Fabric</a:t>
            </a:r>
            <a:endParaRPr lang="en-US" b="0" dirty="0">
              <a:solidFill>
                <a:srgbClr val="000000"/>
              </a:solidFill>
              <a:latin typeface="segoe-ui_normal"/>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segoe-ui_light"/>
              </a:rPr>
              <a:t>Manage data and AI</a:t>
            </a:r>
          </a:p>
          <a:p>
            <a:r>
              <a:rPr lang="en-US" dirty="0">
                <a:solidFill>
                  <a:srgbClr val="000000"/>
                </a:solidFill>
                <a:latin typeface="segoe-ui_semibold"/>
              </a:rPr>
              <a:t>Relational Databases</a:t>
            </a:r>
          </a:p>
          <a:p>
            <a:pPr>
              <a:buFont typeface="Arial" panose="020B0604020202020204" pitchFamily="34" charset="0"/>
              <a:buChar char="•"/>
            </a:pPr>
            <a:r>
              <a:rPr lang="en-US" sz="1600" b="0" dirty="0">
                <a:solidFill>
                  <a:srgbClr val="333333"/>
                </a:solidFill>
                <a:latin typeface="segoe-ui_normal"/>
                <a:hlinkClick r:id="rId23"/>
              </a:rPr>
              <a:t>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4"/>
              </a:rPr>
              <a:t>SQL Data Warehouse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5"/>
              </a:rPr>
              <a:t>PostgreSQL database as a service</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26"/>
              </a:rPr>
              <a:t>MySQL database as a service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NoSQL</a:t>
            </a:r>
          </a:p>
          <a:p>
            <a:pPr>
              <a:buFont typeface="Arial" panose="020B0604020202020204" pitchFamily="34" charset="0"/>
              <a:buChar char="•"/>
            </a:pPr>
            <a:r>
              <a:rPr lang="en-US" sz="1600" b="0" dirty="0">
                <a:solidFill>
                  <a:srgbClr val="333333"/>
                </a:solidFill>
                <a:latin typeface="segoe-ui_normal"/>
                <a:hlinkClick r:id="rId27"/>
              </a:rPr>
              <a:t>Azure Cosmos DB</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Storage</a:t>
            </a:r>
          </a:p>
          <a:p>
            <a:pPr>
              <a:buFont typeface="Arial" panose="020B0604020202020204" pitchFamily="34" charset="0"/>
              <a:buChar char="•"/>
            </a:pPr>
            <a:r>
              <a:rPr lang="en-US" sz="1600" b="0" dirty="0">
                <a:solidFill>
                  <a:srgbClr val="333333"/>
                </a:solidFill>
                <a:latin typeface="segoe-ui_normal"/>
                <a:hlinkClick r:id="rId28"/>
              </a:rPr>
              <a:t>Blob Storage</a:t>
            </a:r>
            <a:endParaRPr lang="en-US" sz="1600" b="0" dirty="0">
              <a:solidFill>
                <a:srgbClr val="000000"/>
              </a:solidFill>
              <a:latin typeface="segoe-ui_normal"/>
            </a:endParaRPr>
          </a:p>
          <a:p>
            <a:endParaRPr lang="en-US" b="0" dirty="0">
              <a:solidFill>
                <a:srgbClr val="000000"/>
              </a:solidFill>
              <a:latin typeface="segoe-ui_semibold"/>
            </a:endParaRPr>
          </a:p>
          <a:p>
            <a:r>
              <a:rPr lang="en-US" dirty="0">
                <a:solidFill>
                  <a:srgbClr val="000000"/>
                </a:solidFill>
                <a:latin typeface="segoe-ui_semibold"/>
              </a:rPr>
              <a:t>AI and Cognitive Services</a:t>
            </a:r>
          </a:p>
          <a:p>
            <a:pPr>
              <a:buFont typeface="Arial" panose="020B0604020202020204" pitchFamily="34" charset="0"/>
              <a:buChar char="•"/>
            </a:pPr>
            <a:r>
              <a:rPr lang="en-US" sz="1600" b="0" dirty="0">
                <a:solidFill>
                  <a:srgbClr val="333333"/>
                </a:solidFill>
                <a:latin typeface="segoe-ui_normal"/>
                <a:hlinkClick r:id="rId29"/>
              </a:rPr>
              <a:t>Machine Learning </a:t>
            </a:r>
            <a:endParaRPr lang="en-US" sz="1600" b="0" dirty="0">
              <a:solidFill>
                <a:srgbClr val="000000"/>
              </a:solidFill>
              <a:latin typeface="segoe-ui_normal"/>
            </a:endParaRPr>
          </a:p>
          <a:p>
            <a:pPr>
              <a:buFont typeface="Arial" panose="020B0604020202020204" pitchFamily="34" charset="0"/>
              <a:buChar char="•"/>
            </a:pPr>
            <a:r>
              <a:rPr lang="en-US" sz="1600" b="0" dirty="0">
                <a:solidFill>
                  <a:srgbClr val="333333"/>
                </a:solidFill>
                <a:latin typeface="segoe-ui_normal"/>
                <a:hlinkClick r:id="rId30"/>
              </a:rPr>
              <a:t>Cognitive Services</a:t>
            </a:r>
            <a:endParaRPr lang="en-US" sz="1600" b="0" dirty="0">
              <a:solidFill>
                <a:srgbClr val="000000"/>
              </a:solidFill>
              <a:latin typeface="segoe-ui_normal"/>
            </a:endParaRPr>
          </a:p>
        </p:txBody>
      </p:sp>
    </p:spTree>
    <p:extLst>
      <p:ext uri="{BB962C8B-B14F-4D97-AF65-F5344CB8AC3E}">
        <p14:creationId xmlns:p14="http://schemas.microsoft.com/office/powerpoint/2010/main" val="355370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6FF6-39A1-40A3-B2D1-B06CE96446E4}"/>
              </a:ext>
            </a:extLst>
          </p:cNvPr>
          <p:cNvSpPr>
            <a:spLocks noGrp="1"/>
          </p:cNvSpPr>
          <p:nvPr>
            <p:ph type="title"/>
          </p:nvPr>
        </p:nvSpPr>
        <p:spPr/>
        <p:txBody>
          <a:bodyPr/>
          <a:lstStyle/>
          <a:p>
            <a:r>
              <a:rPr lang="en-US" dirty="0"/>
              <a:t>Labs</a:t>
            </a:r>
          </a:p>
        </p:txBody>
      </p:sp>
      <p:sp>
        <p:nvSpPr>
          <p:cNvPr id="3" name="Text Placeholder 2">
            <a:extLst>
              <a:ext uri="{FF2B5EF4-FFF2-40B4-BE49-F238E27FC236}">
                <a16:creationId xmlns:a16="http://schemas.microsoft.com/office/drawing/2014/main" id="{2E76F703-966E-47C7-A7C5-80D082EAA809}"/>
              </a:ext>
            </a:extLst>
          </p:cNvPr>
          <p:cNvSpPr>
            <a:spLocks noGrp="1"/>
          </p:cNvSpPr>
          <p:nvPr>
            <p:ph idx="1"/>
          </p:nvPr>
        </p:nvSpPr>
        <p:spPr>
          <a:xfrm>
            <a:off x="1675195" y="1371601"/>
            <a:ext cx="4619001" cy="4793789"/>
          </a:xfrm>
        </p:spPr>
        <p:txBody>
          <a:bodyPr/>
          <a:lstStyle/>
          <a:p>
            <a:pPr>
              <a:buFont typeface="+mj-lt"/>
              <a:buAutoNum type="arabicPeriod"/>
            </a:pPr>
            <a:r>
              <a:rPr lang="en-US" sz="1400" b="1" dirty="0"/>
              <a:t>Multi-NIC Virtual Machine Creation using Two Subnets</a:t>
            </a:r>
            <a:br>
              <a:rPr lang="en-US" sz="1400" b="1" dirty="0"/>
            </a:br>
            <a:r>
              <a:rPr lang="en-US" sz="1400" dirty="0">
                <a:hlinkClick r:id="rId3"/>
              </a:rPr>
              <a:t>https://github.com/Azure/azure-quickstart-templates/blob/master/101-1vm-2nics-2subnets-1vnet</a:t>
            </a:r>
            <a:r>
              <a:rPr lang="en-US" sz="1400" dirty="0"/>
              <a:t> </a:t>
            </a:r>
          </a:p>
          <a:p>
            <a:pPr>
              <a:buFont typeface="+mj-lt"/>
              <a:buAutoNum type="arabicPeriod"/>
            </a:pPr>
            <a:r>
              <a:rPr lang="en-US" sz="1400" b="1" dirty="0"/>
              <a:t>Create a virtual network using PowerShell </a:t>
            </a:r>
            <a:r>
              <a:rPr lang="en-US" sz="1400" dirty="0">
                <a:hlinkClick r:id="rId4"/>
              </a:rPr>
              <a:t>https://docs.microsoft.com/en-us/azure/virtual-network/virtual-networks-create-vnet-arm-ps</a:t>
            </a:r>
            <a:r>
              <a:rPr lang="en-US" sz="1400" dirty="0"/>
              <a:t> </a:t>
            </a:r>
          </a:p>
          <a:p>
            <a:pPr>
              <a:buFont typeface="+mj-lt"/>
              <a:buAutoNum type="arabicPeriod"/>
            </a:pPr>
            <a:r>
              <a:rPr lang="en-US" sz="1400" b="1" dirty="0"/>
              <a:t>Create a virtual network using the Azure CLI </a:t>
            </a:r>
            <a:r>
              <a:rPr lang="en-US" sz="1400" dirty="0">
                <a:hlinkClick r:id="rId5"/>
              </a:rPr>
              <a:t>https://docs.microsoft.com/en-us/azure/virtual-network/virtual-networks-create-vnet-arm-cli</a:t>
            </a:r>
            <a:endParaRPr lang="en-US" sz="1400" dirty="0"/>
          </a:p>
          <a:p>
            <a:pPr>
              <a:buFont typeface="+mj-lt"/>
              <a:buAutoNum type="arabicPeriod"/>
            </a:pPr>
            <a:r>
              <a:rPr lang="en-US" sz="1400" b="1" dirty="0"/>
              <a:t>Create your first container</a:t>
            </a:r>
            <a:r>
              <a:rPr lang="en-US" sz="1400" dirty="0"/>
              <a:t> </a:t>
            </a:r>
            <a:r>
              <a:rPr lang="en-US" sz="1400" dirty="0">
                <a:hlinkClick r:id="rId6"/>
              </a:rPr>
              <a:t>https://blogs.technet.microsoft.com/canitpro/2017/08/02/step-by-step-first-steps-with-azure-container-services/</a:t>
            </a:r>
            <a:r>
              <a:rPr lang="en-US" sz="1400" dirty="0"/>
              <a:t> </a:t>
            </a:r>
          </a:p>
          <a:p>
            <a:pPr>
              <a:buFont typeface="+mj-lt"/>
              <a:buAutoNum type="arabicPeriod"/>
            </a:pPr>
            <a:r>
              <a:rPr lang="en-US" sz="1400" b="1" dirty="0"/>
              <a:t>More ways to create containers </a:t>
            </a:r>
            <a:r>
              <a:rPr lang="en-US" sz="1400" dirty="0">
                <a:hlinkClick r:id="rId7"/>
              </a:rPr>
              <a:t>https://docs.microsoft.com/en-us/azure/container-instances/</a:t>
            </a:r>
            <a:r>
              <a:rPr lang="en-US" sz="1400" dirty="0"/>
              <a:t> </a:t>
            </a:r>
          </a:p>
        </p:txBody>
      </p:sp>
      <p:sp>
        <p:nvSpPr>
          <p:cNvPr id="5" name="Text Placeholder 4">
            <a:extLst>
              <a:ext uri="{FF2B5EF4-FFF2-40B4-BE49-F238E27FC236}">
                <a16:creationId xmlns:a16="http://schemas.microsoft.com/office/drawing/2014/main" id="{132B74F8-414A-4A51-A122-802D1AA89FCD}"/>
              </a:ext>
            </a:extLst>
          </p:cNvPr>
          <p:cNvSpPr>
            <a:spLocks noGrp="1"/>
          </p:cNvSpPr>
          <p:nvPr>
            <p:ph type="body" sz="quarter" idx="10"/>
          </p:nvPr>
        </p:nvSpPr>
        <p:spPr/>
        <p:txBody>
          <a:bodyPr/>
          <a:lstStyle/>
          <a:p>
            <a:r>
              <a:rPr lang="en-US" b="1" dirty="0"/>
              <a:t>More… </a:t>
            </a:r>
            <a:r>
              <a:rPr lang="en-US" dirty="0">
                <a:hlinkClick r:id="rId8"/>
              </a:rPr>
              <a:t>http://github.com/guruskill/70-535</a:t>
            </a:r>
            <a:r>
              <a:rPr lang="en-US" dirty="0"/>
              <a:t> </a:t>
            </a:r>
          </a:p>
          <a:p>
            <a:r>
              <a:rPr lang="en-US" dirty="0"/>
              <a:t>Azure Quick Start Templates </a:t>
            </a:r>
            <a:r>
              <a:rPr lang="en-US" dirty="0">
                <a:hlinkClick r:id="rId9"/>
              </a:rPr>
              <a:t>https://github.com/Azure/azure-quickstart-templates</a:t>
            </a:r>
            <a:r>
              <a:rPr lang="en-US" dirty="0"/>
              <a:t>   </a:t>
            </a:r>
          </a:p>
        </p:txBody>
      </p:sp>
      <p:sp>
        <p:nvSpPr>
          <p:cNvPr id="4" name="Content Placeholder 3">
            <a:extLst>
              <a:ext uri="{FF2B5EF4-FFF2-40B4-BE49-F238E27FC236}">
                <a16:creationId xmlns:a16="http://schemas.microsoft.com/office/drawing/2014/main" id="{1AA97D25-CD72-4AD4-A34E-DB0CA214902F}"/>
              </a:ext>
            </a:extLst>
          </p:cNvPr>
          <p:cNvSpPr>
            <a:spLocks noGrp="1"/>
          </p:cNvSpPr>
          <p:nvPr>
            <p:ph sz="half" idx="4294967295"/>
          </p:nvPr>
        </p:nvSpPr>
        <p:spPr>
          <a:xfrm>
            <a:off x="6424825" y="1393044"/>
            <a:ext cx="4207141" cy="4386263"/>
          </a:xfrm>
        </p:spPr>
        <p:txBody>
          <a:bodyPr/>
          <a:lstStyle/>
          <a:p>
            <a:pPr marL="342900" indent="-342900">
              <a:buFont typeface="+mj-lt"/>
              <a:buAutoNum type="arabicPeriod" startAt="6"/>
            </a:pPr>
            <a:r>
              <a:rPr lang="en-US" sz="1400" b="1" dirty="0"/>
              <a:t>Getting Started with Storage - Manage Storage Account - in </a:t>
            </a:r>
            <a:r>
              <a:rPr lang="en-US" sz="1400" b="1" dirty="0" err="1"/>
              <a:t>.Net</a:t>
            </a:r>
            <a:r>
              <a:rPr lang="en-US" sz="1400" b="1" dirty="0"/>
              <a:t> </a:t>
            </a:r>
            <a:r>
              <a:rPr lang="en-US" sz="1400" dirty="0">
                <a:hlinkClick r:id="rId10"/>
              </a:rPr>
              <a:t>https://azure.microsoft.com/en-us/resources/samples/storage-dotnet-manage-storage-accounts/</a:t>
            </a:r>
            <a:r>
              <a:rPr lang="en-US" sz="1400" dirty="0"/>
              <a:t> </a:t>
            </a:r>
          </a:p>
          <a:p>
            <a:pPr marL="679450" lvl="2" indent="0">
              <a:buNone/>
            </a:pPr>
            <a:r>
              <a:rPr lang="en-US" sz="1200" dirty="0"/>
              <a:t>Authentication: Broken Link in lab Use:</a:t>
            </a:r>
            <a:br>
              <a:rPr lang="en-US" sz="1200" dirty="0"/>
            </a:br>
            <a:r>
              <a:rPr lang="en-US" sz="1200" u="sng" dirty="0">
                <a:hlinkClick r:id="rId11"/>
              </a:rPr>
              <a:t>https://docs.microsoft.com/en-us/dotnet/azure/dotnet-sdk-azure-authenticate?view=azure-dotnet</a:t>
            </a:r>
            <a:r>
              <a:rPr lang="en-US" sz="1200" u="sng" dirty="0"/>
              <a:t> </a:t>
            </a:r>
            <a:endParaRPr lang="en-US" sz="1200" dirty="0"/>
          </a:p>
          <a:p>
            <a:pPr marL="342900" indent="-342900">
              <a:buFont typeface="+mj-lt"/>
              <a:buAutoNum type="arabicPeriod" startAt="6"/>
            </a:pPr>
            <a:r>
              <a:rPr lang="en-US" sz="1400" b="1" dirty="0"/>
              <a:t>Desired State Configuration (DSC) </a:t>
            </a:r>
            <a:r>
              <a:rPr lang="en-US" sz="1400" dirty="0">
                <a:hlinkClick r:id="rId12"/>
              </a:rPr>
              <a:t>https://docs.microsoft.com/en-us/azure/automation/automation-dsc-getting-started </a:t>
            </a:r>
            <a:endParaRPr lang="en-US" sz="1400" dirty="0"/>
          </a:p>
          <a:p>
            <a:pPr marL="342900" indent="-342900">
              <a:buFont typeface="+mj-lt"/>
              <a:buAutoNum type="arabicPeriod" startAt="6"/>
            </a:pPr>
            <a:r>
              <a:rPr lang="en-US" sz="1400" b="1" dirty="0"/>
              <a:t>How Azure Backup Works in 10 mins </a:t>
            </a:r>
            <a:r>
              <a:rPr lang="en-US" sz="1400" dirty="0">
                <a:hlinkClick r:id="rId13"/>
              </a:rPr>
              <a:t>https://docs.microsoft.com/en-us/azure/backup/backup-try-azure-backup-in-10-mins</a:t>
            </a:r>
            <a:endParaRPr lang="en-US" sz="1400" dirty="0"/>
          </a:p>
          <a:p>
            <a:pPr marL="0" indent="0">
              <a:buNone/>
            </a:pPr>
            <a:endParaRPr lang="en-US" sz="1400" b="1" dirty="0"/>
          </a:p>
          <a:p>
            <a:pPr marL="0" indent="0">
              <a:buNone/>
            </a:pPr>
            <a:endParaRPr lang="en-US" sz="1800" dirty="0"/>
          </a:p>
          <a:p>
            <a:pPr marL="342900" indent="-342900">
              <a:buFont typeface="+mj-lt"/>
              <a:buAutoNum type="arabicPeriod" startAt="6"/>
            </a:pPr>
            <a:endParaRPr lang="en-US" sz="1400" dirty="0"/>
          </a:p>
          <a:p>
            <a:pPr marL="342900" indent="-342900">
              <a:buFont typeface="+mj-lt"/>
              <a:buAutoNum type="arabicPeriod" startAt="6"/>
            </a:pPr>
            <a:endParaRPr lang="en-US" sz="1400" dirty="0"/>
          </a:p>
          <a:p>
            <a:pPr marL="342900" indent="-342900">
              <a:buFont typeface="+mj-lt"/>
              <a:buAutoNum type="arabicPeriod" startAt="6"/>
            </a:pPr>
            <a:endParaRPr lang="en-US" sz="1400" dirty="0"/>
          </a:p>
        </p:txBody>
      </p:sp>
    </p:spTree>
    <p:extLst>
      <p:ext uri="{BB962C8B-B14F-4D97-AF65-F5344CB8AC3E}">
        <p14:creationId xmlns:p14="http://schemas.microsoft.com/office/powerpoint/2010/main" val="552700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9FCEB5-52C0-4CC8-B598-2367308E301A}"/>
              </a:ext>
            </a:extLst>
          </p:cNvPr>
          <p:cNvSpPr>
            <a:spLocks noGrp="1"/>
          </p:cNvSpPr>
          <p:nvPr>
            <p:ph type="ctrTitle" sz="quarter"/>
          </p:nvPr>
        </p:nvSpPr>
        <p:spPr/>
        <p:txBody>
          <a:bodyPr/>
          <a:lstStyle/>
          <a:p>
            <a:r>
              <a:rPr lang="en-US" dirty="0"/>
              <a:t>Thought Experiment / Case Study Labs</a:t>
            </a:r>
            <a:br>
              <a:rPr lang="en-US" dirty="0"/>
            </a:br>
            <a:r>
              <a:rPr lang="en-US" dirty="0"/>
              <a:t>Architecting Solutions on the Whiteboard</a:t>
            </a:r>
          </a:p>
        </p:txBody>
      </p:sp>
      <p:sp>
        <p:nvSpPr>
          <p:cNvPr id="6" name="Subtitle 5">
            <a:extLst>
              <a:ext uri="{FF2B5EF4-FFF2-40B4-BE49-F238E27FC236}">
                <a16:creationId xmlns:a16="http://schemas.microsoft.com/office/drawing/2014/main" id="{4D40C8AD-7AB8-49D2-8185-697D3209911D}"/>
              </a:ext>
            </a:extLst>
          </p:cNvPr>
          <p:cNvSpPr>
            <a:spLocks noGrp="1"/>
          </p:cNvSpPr>
          <p:nvPr>
            <p:ph type="subTitle" sz="quarter" idx="1"/>
          </p:nvPr>
        </p:nvSpPr>
        <p:spPr/>
        <p:txBody>
          <a:bodyPr/>
          <a:lstStyle/>
          <a:p>
            <a:r>
              <a:rPr lang="en-US" dirty="0"/>
              <a:t>Case 1: Web App – Solution Design / Architectural Design Contoso Vacation Application Migration to Azure</a:t>
            </a:r>
          </a:p>
          <a:p>
            <a:r>
              <a:rPr lang="en-US" dirty="0"/>
              <a:t>Case 2: Contoso Acquisition and Migration of Fabrikam</a:t>
            </a:r>
          </a:p>
          <a:p>
            <a:r>
              <a:rPr lang="en-US" dirty="0"/>
              <a:t>Case 3a: Operational Design - INDIVIDUAL</a:t>
            </a:r>
          </a:p>
          <a:p>
            <a:r>
              <a:rPr lang="en-US" dirty="0"/>
              <a:t>Case 3b: Operational Design - TEAM</a:t>
            </a:r>
          </a:p>
          <a:p>
            <a:r>
              <a:rPr lang="en-US" dirty="0"/>
              <a:t>Case 4: Using Isolation Security Zones to Enhance Security Posture</a:t>
            </a:r>
          </a:p>
          <a:p>
            <a:endParaRPr lang="en-US" dirty="0"/>
          </a:p>
          <a:p>
            <a:endParaRPr lang="en-US" dirty="0"/>
          </a:p>
        </p:txBody>
      </p:sp>
      <p:sp>
        <p:nvSpPr>
          <p:cNvPr id="7" name="Text Placeholder 6">
            <a:extLst>
              <a:ext uri="{FF2B5EF4-FFF2-40B4-BE49-F238E27FC236}">
                <a16:creationId xmlns:a16="http://schemas.microsoft.com/office/drawing/2014/main" id="{831CCCC8-6D8B-4453-AE5A-9E9AE01D40E1}"/>
              </a:ext>
            </a:extLst>
          </p:cNvPr>
          <p:cNvSpPr>
            <a:spLocks noGrp="1"/>
          </p:cNvSpPr>
          <p:nvPr>
            <p:ph type="body" sz="quarter" idx="10"/>
          </p:nvPr>
        </p:nvSpPr>
        <p:spPr/>
        <p:txBody>
          <a:bodyPr/>
          <a:lstStyle/>
          <a:p>
            <a:r>
              <a:rPr lang="en-US" dirty="0"/>
              <a:t>Team or Individual Exercises</a:t>
            </a:r>
          </a:p>
          <a:p>
            <a:r>
              <a:rPr lang="en-US" dirty="0"/>
              <a:t>Answers are NOT in the slides.  There are no wrong answers (unless answer does not solve the problem). Is there a better answer?  Keep digging to find the best solutions.</a:t>
            </a:r>
          </a:p>
        </p:txBody>
      </p:sp>
      <p:sp>
        <p:nvSpPr>
          <p:cNvPr id="8" name="Text Placeholder 7">
            <a:extLst>
              <a:ext uri="{FF2B5EF4-FFF2-40B4-BE49-F238E27FC236}">
                <a16:creationId xmlns:a16="http://schemas.microsoft.com/office/drawing/2014/main" id="{BC4A6E36-F8F5-4E59-A6C0-3FFF1ADA1E3B}"/>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4648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25931" y="1074719"/>
            <a:ext cx="8741880" cy="674653"/>
          </a:xfrm>
        </p:spPr>
        <p:txBody>
          <a:bodyPr/>
          <a:lstStyle/>
          <a:p>
            <a:r>
              <a:rPr lang="en-US" dirty="0"/>
              <a:t>Solution Architecture: Overview</a:t>
            </a:r>
            <a:endParaRPr lang="en-US" sz="2941" dirty="0">
              <a:gradFill>
                <a:gsLst>
                  <a:gs pos="1250">
                    <a:schemeClr val="tx2"/>
                  </a:gs>
                  <a:gs pos="99000">
                    <a:schemeClr val="tx2"/>
                  </a:gs>
                </a:gsLst>
                <a:lin ang="5400000" scaled="0"/>
              </a:gradFill>
            </a:endParaRPr>
          </a:p>
        </p:txBody>
      </p:sp>
      <p:sp>
        <p:nvSpPr>
          <p:cNvPr id="3" name="Text Placeholder 2"/>
          <p:cNvSpPr>
            <a:spLocks noGrp="1"/>
          </p:cNvSpPr>
          <p:nvPr>
            <p:ph type="body" sz="quarter" idx="10"/>
          </p:nvPr>
        </p:nvSpPr>
        <p:spPr>
          <a:xfrm>
            <a:off x="1725931" y="1749372"/>
            <a:ext cx="5098415" cy="3498971"/>
          </a:xfrm>
        </p:spPr>
        <p:txBody>
          <a:bodyPr/>
          <a:lstStyle/>
          <a:p>
            <a:pPr marL="0" indent="0">
              <a:buNone/>
            </a:pPr>
            <a:r>
              <a:rPr lang="en-US" dirty="0"/>
              <a:t>Session Goals</a:t>
            </a:r>
          </a:p>
          <a:p>
            <a:pPr>
              <a:lnSpc>
                <a:spcPct val="100000"/>
              </a:lnSpc>
            </a:pPr>
            <a:r>
              <a:rPr lang="en-US" sz="1765" dirty="0">
                <a:solidFill>
                  <a:schemeClr val="tx1">
                    <a:lumMod val="50000"/>
                  </a:schemeClr>
                </a:solidFill>
              </a:rPr>
              <a:t>Understand Azure architectural approach, and recognize different </a:t>
            </a:r>
            <a:r>
              <a:rPr lang="en-US" sz="1765" u="sng" dirty="0">
                <a:solidFill>
                  <a:schemeClr val="tx1">
                    <a:lumMod val="50000"/>
                  </a:schemeClr>
                </a:solidFill>
                <a:hlinkClick r:id="rId3"/>
              </a:rPr>
              <a:t>Architecture Styles</a:t>
            </a:r>
            <a:endParaRPr lang="en-US" sz="1765" u="sng" dirty="0">
              <a:solidFill>
                <a:schemeClr val="tx1">
                  <a:lumMod val="50000"/>
                </a:schemeClr>
              </a:solidFill>
            </a:endParaRPr>
          </a:p>
          <a:p>
            <a:pPr>
              <a:lnSpc>
                <a:spcPct val="100000"/>
              </a:lnSpc>
            </a:pPr>
            <a:r>
              <a:rPr lang="en-US" sz="1765" dirty="0">
                <a:solidFill>
                  <a:schemeClr val="tx1">
                    <a:lumMod val="50000"/>
                  </a:schemeClr>
                </a:solidFill>
              </a:rPr>
              <a:t>Know when to choose a particular style, based on benefits, challenges, and best practices</a:t>
            </a:r>
          </a:p>
          <a:p>
            <a:pPr>
              <a:lnSpc>
                <a:spcPct val="100000"/>
              </a:lnSpc>
            </a:pPr>
            <a:r>
              <a:rPr lang="en-US" sz="1765" dirty="0">
                <a:solidFill>
                  <a:schemeClr val="tx1">
                    <a:lumMod val="50000"/>
                  </a:schemeClr>
                </a:solidFill>
              </a:rPr>
              <a:t>Understand </a:t>
            </a:r>
            <a:r>
              <a:rPr lang="en-US" sz="1765" dirty="0">
                <a:solidFill>
                  <a:schemeClr val="tx1">
                    <a:lumMod val="50000"/>
                  </a:schemeClr>
                </a:solidFill>
                <a:hlinkClick r:id="rId4"/>
              </a:rPr>
              <a:t>Technology Choices</a:t>
            </a:r>
            <a:r>
              <a:rPr lang="en-US" sz="1765" dirty="0">
                <a:solidFill>
                  <a:schemeClr val="tx1">
                    <a:lumMod val="50000"/>
                  </a:schemeClr>
                </a:solidFill>
              </a:rPr>
              <a:t> for implementing architecture styles.</a:t>
            </a:r>
          </a:p>
          <a:p>
            <a:pPr>
              <a:lnSpc>
                <a:spcPct val="100000"/>
              </a:lnSpc>
            </a:pPr>
            <a:r>
              <a:rPr lang="en-US" sz="1765" dirty="0">
                <a:solidFill>
                  <a:schemeClr val="tx1">
                    <a:lumMod val="50000"/>
                  </a:schemeClr>
                </a:solidFill>
              </a:rPr>
              <a:t>Recognize Azure services that can be used for compute and data services</a:t>
            </a:r>
          </a:p>
          <a:p>
            <a:pPr marL="0" indent="0">
              <a:buNone/>
            </a:pPr>
            <a:endParaRPr lang="en-US" sz="882" dirty="0">
              <a:solidFill>
                <a:schemeClr val="tx1">
                  <a:lumMod val="50000"/>
                </a:schemeClr>
              </a:solidFill>
            </a:endParaRPr>
          </a:p>
          <a:p>
            <a:pPr marL="0" indent="0">
              <a:buNone/>
            </a:pPr>
            <a:r>
              <a:rPr lang="en-US" sz="882" dirty="0">
                <a:solidFill>
                  <a:schemeClr val="tx1">
                    <a:lumMod val="50000"/>
                  </a:schemeClr>
                </a:solidFill>
              </a:rPr>
              <a:t>Reference: </a:t>
            </a:r>
            <a:r>
              <a:rPr lang="en-US" sz="882" dirty="0">
                <a:solidFill>
                  <a:schemeClr val="tx1">
                    <a:lumMod val="50000"/>
                  </a:schemeClr>
                </a:solidFill>
                <a:hlinkClick r:id="rId5"/>
              </a:rPr>
              <a:t>https://docs.microsoft.com/en-us/azure/architecture/</a:t>
            </a:r>
            <a:endParaRPr lang="en-US" sz="882" dirty="0">
              <a:solidFill>
                <a:schemeClr val="tx1">
                  <a:lumMod val="50000"/>
                </a:schemeClr>
              </a:solidFill>
            </a:endParaRPr>
          </a:p>
        </p:txBody>
      </p:sp>
      <p:pic>
        <p:nvPicPr>
          <p:cNvPr id="6" name="Picture 5">
            <a:extLst>
              <a:ext uri="{FF2B5EF4-FFF2-40B4-BE49-F238E27FC236}">
                <a16:creationId xmlns:a16="http://schemas.microsoft.com/office/drawing/2014/main" id="{EB7E39E5-53A3-47AE-ABA0-B32A6E88F025}"/>
              </a:ext>
            </a:extLst>
          </p:cNvPr>
          <p:cNvPicPr>
            <a:picLocks noChangeAspect="1"/>
          </p:cNvPicPr>
          <p:nvPr/>
        </p:nvPicPr>
        <p:blipFill>
          <a:blip r:embed="rId6"/>
          <a:stretch>
            <a:fillRect/>
          </a:stretch>
        </p:blipFill>
        <p:spPr>
          <a:xfrm>
            <a:off x="6768320" y="2028336"/>
            <a:ext cx="3592703" cy="3641726"/>
          </a:xfrm>
          <a:prstGeom prst="rect">
            <a:avLst/>
          </a:prstGeom>
        </p:spPr>
      </p:pic>
    </p:spTree>
    <p:extLst>
      <p:ext uri="{BB962C8B-B14F-4D97-AF65-F5344CB8AC3E}">
        <p14:creationId xmlns:p14="http://schemas.microsoft.com/office/powerpoint/2010/main" val="3847340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Setup: Architecture Styles</a:t>
            </a:r>
          </a:p>
        </p:txBody>
      </p:sp>
      <p:sp>
        <p:nvSpPr>
          <p:cNvPr id="5" name="Content Placeholder 4">
            <a:extLst>
              <a:ext uri="{FF2B5EF4-FFF2-40B4-BE49-F238E27FC236}">
                <a16:creationId xmlns:a16="http://schemas.microsoft.com/office/drawing/2014/main" id="{06F5B6FB-6301-4A7C-8FB8-24C5E6B95B60}"/>
              </a:ext>
            </a:extLst>
          </p:cNvPr>
          <p:cNvSpPr>
            <a:spLocks noGrp="1"/>
          </p:cNvSpPr>
          <p:nvPr>
            <p:ph sz="half" idx="2"/>
          </p:nvPr>
        </p:nvSpPr>
        <p:spPr>
          <a:xfrm>
            <a:off x="3255955" y="1202685"/>
            <a:ext cx="4040188" cy="4520372"/>
          </a:xfrm>
        </p:spPr>
        <p:txBody>
          <a:bodyPr/>
          <a:lstStyle/>
          <a:p>
            <a:pPr marL="0" indent="0">
              <a:buNone/>
            </a:pPr>
            <a:r>
              <a:rPr lang="en-US" sz="1800" dirty="0">
                <a:solidFill>
                  <a:srgbClr val="000000"/>
                </a:solidFill>
                <a:hlinkClick r:id="rId3"/>
              </a:rPr>
              <a:t>N-tier</a:t>
            </a:r>
            <a:endParaRPr lang="en-US" sz="1800" dirty="0">
              <a:solidFill>
                <a:srgbClr val="000000"/>
              </a:solidFill>
            </a:endParaRPr>
          </a:p>
          <a:p>
            <a:pPr marL="252134" lvl="1" indent="-252134"/>
            <a:r>
              <a:rPr lang="en-US" sz="1050" dirty="0">
                <a:solidFill>
                  <a:srgbClr val="000000"/>
                </a:solidFill>
              </a:rPr>
              <a:t>Traditional enterprise architecture</a:t>
            </a:r>
          </a:p>
          <a:p>
            <a:pPr marL="252134" lvl="1" indent="-252134"/>
            <a:r>
              <a:rPr lang="en-US" sz="1050" dirty="0">
                <a:solidFill>
                  <a:srgbClr val="000000"/>
                </a:solidFill>
              </a:rPr>
              <a:t>Ideal for lift-and-shift</a:t>
            </a:r>
          </a:p>
          <a:p>
            <a:pPr marL="0" indent="0">
              <a:buNone/>
            </a:pPr>
            <a:r>
              <a:rPr lang="en-US" sz="1800" dirty="0">
                <a:solidFill>
                  <a:srgbClr val="000000"/>
                </a:solidFill>
                <a:hlinkClick r:id="rId4"/>
              </a:rPr>
              <a:t>Web-Queue-Worker</a:t>
            </a:r>
            <a:endParaRPr lang="en-US" sz="1800" dirty="0">
              <a:solidFill>
                <a:srgbClr val="000000"/>
              </a:solidFill>
            </a:endParaRPr>
          </a:p>
          <a:p>
            <a:pPr marL="252134" lvl="1" indent="-252134"/>
            <a:r>
              <a:rPr lang="en-US" sz="1050" dirty="0">
                <a:solidFill>
                  <a:srgbClr val="000000"/>
                </a:solidFill>
              </a:rPr>
              <a:t>PaaS solutions</a:t>
            </a:r>
          </a:p>
          <a:p>
            <a:pPr marL="252134" lvl="1" indent="-252134"/>
            <a:r>
              <a:rPr lang="en-US" sz="1050" dirty="0">
                <a:solidFill>
                  <a:srgbClr val="000000"/>
                </a:solidFill>
              </a:rPr>
              <a:t>Relies on asynchronous messaging</a:t>
            </a:r>
          </a:p>
          <a:p>
            <a:pPr marL="0" indent="0">
              <a:buNone/>
            </a:pPr>
            <a:r>
              <a:rPr lang="en-US" sz="1800" dirty="0">
                <a:solidFill>
                  <a:srgbClr val="000000"/>
                </a:solidFill>
                <a:hlinkClick r:id="rId5"/>
              </a:rPr>
              <a:t>Microservices</a:t>
            </a:r>
            <a:endParaRPr lang="en-US" sz="1800" dirty="0">
              <a:solidFill>
                <a:srgbClr val="000000"/>
              </a:solidFill>
            </a:endParaRPr>
          </a:p>
          <a:p>
            <a:pPr marL="252134" lvl="1" indent="-252134"/>
            <a:r>
              <a:rPr lang="en-US" sz="1050" dirty="0">
                <a:solidFill>
                  <a:srgbClr val="000000"/>
                </a:solidFill>
              </a:rPr>
              <a:t>Many small, independent services</a:t>
            </a:r>
          </a:p>
          <a:p>
            <a:pPr marL="252134" lvl="1" indent="-252134"/>
            <a:r>
              <a:rPr lang="en-US" sz="1050" dirty="0">
                <a:solidFill>
                  <a:srgbClr val="000000"/>
                </a:solidFill>
              </a:rPr>
              <a:t>Requires mature DevOps processes</a:t>
            </a:r>
          </a:p>
          <a:p>
            <a:pPr marL="0" indent="0">
              <a:buNone/>
            </a:pPr>
            <a:r>
              <a:rPr lang="en-US" sz="1800" dirty="0">
                <a:solidFill>
                  <a:srgbClr val="000000"/>
                </a:solidFill>
                <a:hlinkClick r:id="rId6"/>
              </a:rPr>
              <a:t>CQRS</a:t>
            </a:r>
            <a:r>
              <a:rPr lang="en-US" sz="1800" dirty="0">
                <a:solidFill>
                  <a:srgbClr val="000000"/>
                </a:solidFill>
              </a:rPr>
              <a:t> </a:t>
            </a:r>
            <a:r>
              <a:rPr lang="en-US" sz="1050" dirty="0">
                <a:solidFill>
                  <a:srgbClr val="000000"/>
                </a:solidFill>
              </a:rPr>
              <a:t>(Command and Query Responsibility Segregation)</a:t>
            </a:r>
          </a:p>
          <a:p>
            <a:pPr marL="252134" lvl="1" indent="-252134"/>
            <a:r>
              <a:rPr lang="en-US" sz="1050" dirty="0">
                <a:solidFill>
                  <a:srgbClr val="000000"/>
                </a:solidFill>
              </a:rPr>
              <a:t>Scale the read and write workloads independently; Large Scale</a:t>
            </a:r>
          </a:p>
          <a:p>
            <a:pPr marL="252134" lvl="1" indent="-252134"/>
            <a:r>
              <a:rPr lang="en-US" sz="1050" dirty="0">
                <a:solidFill>
                  <a:srgbClr val="000000"/>
                </a:solidFill>
              </a:rPr>
              <a:t>For collaborative domains where many users access the same data</a:t>
            </a:r>
          </a:p>
          <a:p>
            <a:pPr marL="0" lvl="1" indent="0">
              <a:buNone/>
            </a:pPr>
            <a:r>
              <a:rPr lang="en-US" sz="1800" dirty="0">
                <a:solidFill>
                  <a:srgbClr val="000000"/>
                </a:solidFill>
                <a:hlinkClick r:id="rId7"/>
              </a:rPr>
              <a:t>Event-driven</a:t>
            </a:r>
            <a:endParaRPr lang="en-US" sz="1800" dirty="0">
              <a:solidFill>
                <a:srgbClr val="000000"/>
              </a:solidFill>
            </a:endParaRPr>
          </a:p>
          <a:p>
            <a:pPr marL="252134" lvl="1" indent="-252134"/>
            <a:r>
              <a:rPr lang="en-US" sz="1050" dirty="0">
                <a:solidFill>
                  <a:srgbClr val="000000"/>
                </a:solidFill>
              </a:rPr>
              <a:t>Producers publish, consumers subscribe</a:t>
            </a:r>
          </a:p>
          <a:p>
            <a:pPr marL="252134" lvl="1" indent="-252134"/>
            <a:r>
              <a:rPr lang="en-US" sz="1050" dirty="0">
                <a:solidFill>
                  <a:srgbClr val="000000"/>
                </a:solidFill>
              </a:rPr>
              <a:t>Common with large data volumes (e.g. IoT)</a:t>
            </a:r>
          </a:p>
          <a:p>
            <a:pPr marL="0" indent="0">
              <a:buNone/>
            </a:pPr>
            <a:r>
              <a:rPr lang="en-US" sz="1800" dirty="0">
                <a:solidFill>
                  <a:srgbClr val="000000"/>
                </a:solidFill>
                <a:hlinkClick r:id="rId8"/>
              </a:rPr>
              <a:t>Big Data</a:t>
            </a:r>
            <a:r>
              <a:rPr lang="en-US" sz="1800" dirty="0">
                <a:solidFill>
                  <a:srgbClr val="000000"/>
                </a:solidFill>
              </a:rPr>
              <a:t> &amp; </a:t>
            </a:r>
            <a:r>
              <a:rPr lang="en-US" sz="1800" dirty="0">
                <a:solidFill>
                  <a:srgbClr val="000000"/>
                </a:solidFill>
                <a:hlinkClick r:id="rId9"/>
              </a:rPr>
              <a:t>Big Compute</a:t>
            </a:r>
            <a:endParaRPr lang="en-US" sz="1800" dirty="0">
              <a:solidFill>
                <a:srgbClr val="000000"/>
              </a:solidFill>
            </a:endParaRPr>
          </a:p>
          <a:p>
            <a:pPr marL="252134" lvl="1" indent="-252134"/>
            <a:r>
              <a:rPr lang="en-US" sz="1050" dirty="0">
                <a:solidFill>
                  <a:srgbClr val="000000"/>
                </a:solidFill>
              </a:rPr>
              <a:t>Parallel processing of chunks across large dataset</a:t>
            </a:r>
          </a:p>
          <a:p>
            <a:pPr marL="252134" lvl="1" indent="-252134"/>
            <a:r>
              <a:rPr lang="en-US" sz="1050" dirty="0">
                <a:solidFill>
                  <a:srgbClr val="000000"/>
                </a:solidFill>
              </a:rPr>
              <a:t>Parallel computations across large number of cores</a:t>
            </a:r>
          </a:p>
          <a:p>
            <a:endParaRPr lang="en-US" sz="1800" dirty="0"/>
          </a:p>
        </p:txBody>
      </p:sp>
      <p:sp>
        <p:nvSpPr>
          <p:cNvPr id="7" name="Text Placeholder 6">
            <a:extLst>
              <a:ext uri="{FF2B5EF4-FFF2-40B4-BE49-F238E27FC236}">
                <a16:creationId xmlns:a16="http://schemas.microsoft.com/office/drawing/2014/main" id="{7619CFC0-9BA0-4298-9248-B0771249D2FC}"/>
              </a:ext>
            </a:extLst>
          </p:cNvPr>
          <p:cNvSpPr>
            <a:spLocks noGrp="1"/>
          </p:cNvSpPr>
          <p:nvPr>
            <p:ph type="body" sz="quarter" idx="3"/>
          </p:nvPr>
        </p:nvSpPr>
        <p:spPr/>
        <p:txBody>
          <a:bodyPr/>
          <a:lstStyle/>
          <a:p>
            <a:r>
              <a:rPr lang="en-US" dirty="0"/>
              <a:t>Design Considerations</a:t>
            </a:r>
          </a:p>
        </p:txBody>
      </p:sp>
      <p:sp>
        <p:nvSpPr>
          <p:cNvPr id="8" name="Content Placeholder 7">
            <a:extLst>
              <a:ext uri="{FF2B5EF4-FFF2-40B4-BE49-F238E27FC236}">
                <a16:creationId xmlns:a16="http://schemas.microsoft.com/office/drawing/2014/main" id="{63686C54-03C3-4EBF-8145-F87BEC050BE5}"/>
              </a:ext>
            </a:extLst>
          </p:cNvPr>
          <p:cNvSpPr>
            <a:spLocks noGrp="1"/>
          </p:cNvSpPr>
          <p:nvPr>
            <p:ph sz="quarter" idx="4"/>
          </p:nvPr>
        </p:nvSpPr>
        <p:spPr>
          <a:xfrm>
            <a:off x="6169026" y="1572048"/>
            <a:ext cx="4041775" cy="2517979"/>
          </a:xfrm>
        </p:spPr>
        <p:txBody>
          <a:bodyPr/>
          <a:lstStyle/>
          <a:p>
            <a:r>
              <a:rPr lang="en-US" sz="1800" dirty="0"/>
              <a:t>Scale</a:t>
            </a:r>
          </a:p>
          <a:p>
            <a:r>
              <a:rPr lang="en-US" sz="1800" dirty="0"/>
              <a:t>Complexity</a:t>
            </a:r>
          </a:p>
          <a:p>
            <a:r>
              <a:rPr lang="en-US" sz="1800" dirty="0"/>
              <a:t>Cost</a:t>
            </a:r>
          </a:p>
          <a:p>
            <a:r>
              <a:rPr lang="en-US" sz="1800" dirty="0"/>
              <a:t>Manageability</a:t>
            </a:r>
          </a:p>
          <a:p>
            <a:r>
              <a:rPr lang="en-US" sz="1800" dirty="0"/>
              <a:t>Service-Level Agreement</a:t>
            </a:r>
            <a:endParaRPr lang="en-US" sz="1050" dirty="0"/>
          </a:p>
        </p:txBody>
      </p:sp>
      <p:sp>
        <p:nvSpPr>
          <p:cNvPr id="9" name="Text Placeholder 8">
            <a:extLst>
              <a:ext uri="{FF2B5EF4-FFF2-40B4-BE49-F238E27FC236}">
                <a16:creationId xmlns:a16="http://schemas.microsoft.com/office/drawing/2014/main" id="{D837D2E7-8381-49D4-92D6-2DBA461E5A18}"/>
              </a:ext>
            </a:extLst>
          </p:cNvPr>
          <p:cNvSpPr>
            <a:spLocks noGrp="1"/>
          </p:cNvSpPr>
          <p:nvPr>
            <p:ph type="body" sz="quarter" idx="10"/>
          </p:nvPr>
        </p:nvSpPr>
        <p:spPr>
          <a:xfrm>
            <a:off x="7001392" y="5847686"/>
            <a:ext cx="3522467" cy="309876"/>
          </a:xfrm>
        </p:spPr>
        <p:txBody>
          <a:bodyPr/>
          <a:lstStyle/>
          <a:p>
            <a:r>
              <a:rPr lang="en-US" dirty="0">
                <a:solidFill>
                  <a:schemeClr val="tx1">
                    <a:lumMod val="50000"/>
                  </a:schemeClr>
                </a:solidFill>
              </a:rPr>
              <a:t>Reference: </a:t>
            </a:r>
            <a:r>
              <a:rPr lang="en-US" dirty="0">
                <a:solidFill>
                  <a:schemeClr val="tx1">
                    <a:lumMod val="50000"/>
                  </a:schemeClr>
                </a:solidFill>
                <a:hlinkClick r:id="rId10"/>
              </a:rPr>
              <a:t>https://docs.microsoft.com/en-us/azure/architecture/guide/</a:t>
            </a:r>
            <a:r>
              <a:rPr lang="en-US" dirty="0">
                <a:solidFill>
                  <a:schemeClr val="tx1">
                    <a:lumMod val="50000"/>
                  </a:schemeClr>
                </a:solidFill>
              </a:rPr>
              <a:t> </a:t>
            </a:r>
            <a:endParaRPr lang="en-US" dirty="0"/>
          </a:p>
        </p:txBody>
      </p:sp>
      <p:sp>
        <p:nvSpPr>
          <p:cNvPr id="2" name="Rectangle 1">
            <a:extLst>
              <a:ext uri="{FF2B5EF4-FFF2-40B4-BE49-F238E27FC236}">
                <a16:creationId xmlns:a16="http://schemas.microsoft.com/office/drawing/2014/main" id="{CFCDB16A-48BE-42F0-AD58-3970A68EC5C1}"/>
              </a:ext>
            </a:extLst>
          </p:cNvPr>
          <p:cNvSpPr/>
          <p:nvPr/>
        </p:nvSpPr>
        <p:spPr>
          <a:xfrm>
            <a:off x="7487870" y="3896596"/>
            <a:ext cx="3180130" cy="1938992"/>
          </a:xfrm>
          <a:prstGeom prst="rect">
            <a:avLst/>
          </a:prstGeom>
        </p:spPr>
        <p:txBody>
          <a:bodyPr wrap="square">
            <a:spAutoFit/>
          </a:bodyPr>
          <a:lstStyle/>
          <a:p>
            <a:pPr>
              <a:lnSpc>
                <a:spcPct val="100000"/>
              </a:lnSpc>
            </a:pPr>
            <a:r>
              <a:rPr lang="en-US" sz="1200" u="sng" dirty="0">
                <a:solidFill>
                  <a:schemeClr val="tx1">
                    <a:lumMod val="50000"/>
                  </a:schemeClr>
                </a:solidFill>
                <a:hlinkClick r:id="rId11"/>
              </a:rPr>
              <a:t>Architecture Styles</a:t>
            </a:r>
            <a:endParaRPr lang="en-US" sz="1200" u="sng"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Know when to choose a particular style, based on benefits, challenges, and best practices</a:t>
            </a:r>
          </a:p>
          <a:p>
            <a:pPr>
              <a:lnSpc>
                <a:spcPct val="100000"/>
              </a:lnSpc>
            </a:pPr>
            <a:r>
              <a:rPr lang="en-US" sz="1200" dirty="0">
                <a:solidFill>
                  <a:schemeClr val="tx1">
                    <a:lumMod val="50000"/>
                  </a:schemeClr>
                </a:solidFill>
                <a:hlinkClick r:id="rId12"/>
              </a:rPr>
              <a:t>Technology Choices</a:t>
            </a:r>
            <a:endParaRPr lang="en-US" sz="1200" dirty="0">
              <a:solidFill>
                <a:schemeClr val="tx1">
                  <a:lumMod val="50000"/>
                </a:schemeClr>
              </a:solidFill>
            </a:endParaRPr>
          </a:p>
          <a:p>
            <a:pPr marL="285750" indent="-285750">
              <a:buFont typeface="Arial" panose="020B0604020202020204" pitchFamily="34" charset="0"/>
              <a:buChar char="•"/>
            </a:pPr>
            <a:r>
              <a:rPr lang="en-US" sz="1200" dirty="0">
                <a:solidFill>
                  <a:schemeClr val="tx1">
                    <a:lumMod val="50000"/>
                  </a:schemeClr>
                </a:solidFill>
              </a:rPr>
              <a:t>Recognize Azure services that can be used for compute and data services</a:t>
            </a:r>
          </a:p>
          <a:p>
            <a:endParaRPr lang="en-US" sz="1200" dirty="0">
              <a:solidFill>
                <a:schemeClr val="tx1">
                  <a:lumMod val="50000"/>
                </a:schemeClr>
              </a:solidFill>
            </a:endParaRPr>
          </a:p>
        </p:txBody>
      </p:sp>
      <p:sp>
        <p:nvSpPr>
          <p:cNvPr id="11" name="AutoShape 4" descr="https://docs.microsoft.com/en-us/azure/architecture/guide/architecture-styles/images/n-tier-sketch.svg">
            <a:extLst>
              <a:ext uri="{FF2B5EF4-FFF2-40B4-BE49-F238E27FC236}">
                <a16:creationId xmlns:a16="http://schemas.microsoft.com/office/drawing/2014/main" id="{31484CD6-ABAD-46F3-89D3-11F1D26C6CCD}"/>
              </a:ext>
            </a:extLst>
          </p:cNvPr>
          <p:cNvSpPr>
            <a:spLocks noChangeAspect="1" noChangeArrowheads="1"/>
          </p:cNvSpPr>
          <p:nvPr/>
        </p:nvSpPr>
        <p:spPr bwMode="auto">
          <a:xfrm>
            <a:off x="5330246" y="2663246"/>
            <a:ext cx="918154" cy="9181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Graphic 14">
            <a:extLst>
              <a:ext uri="{FF2B5EF4-FFF2-40B4-BE49-F238E27FC236}">
                <a16:creationId xmlns:a16="http://schemas.microsoft.com/office/drawing/2014/main" id="{3159AC27-070E-4414-B439-604CB9996D6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11908" y="1139619"/>
            <a:ext cx="1277194" cy="766316"/>
          </a:xfrm>
          <a:prstGeom prst="rect">
            <a:avLst/>
          </a:prstGeom>
        </p:spPr>
      </p:pic>
      <p:pic>
        <p:nvPicPr>
          <p:cNvPr id="18" name="Graphic 17">
            <a:extLst>
              <a:ext uri="{FF2B5EF4-FFF2-40B4-BE49-F238E27FC236}">
                <a16:creationId xmlns:a16="http://schemas.microsoft.com/office/drawing/2014/main" id="{501ACEA7-F338-4534-96FD-5D633DBBDE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636611" y="1997151"/>
            <a:ext cx="1434474" cy="860684"/>
          </a:xfrm>
          <a:prstGeom prst="rect">
            <a:avLst/>
          </a:prstGeom>
        </p:spPr>
      </p:pic>
      <p:pic>
        <p:nvPicPr>
          <p:cNvPr id="20" name="Graphic 19">
            <a:extLst>
              <a:ext uri="{FF2B5EF4-FFF2-40B4-BE49-F238E27FC236}">
                <a16:creationId xmlns:a16="http://schemas.microsoft.com/office/drawing/2014/main" id="{5B8734D2-3F76-44FC-96A0-534FEB7FAB6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62735" y="2908285"/>
            <a:ext cx="1294837" cy="776902"/>
          </a:xfrm>
          <a:prstGeom prst="rect">
            <a:avLst/>
          </a:prstGeom>
        </p:spPr>
      </p:pic>
      <p:pic>
        <p:nvPicPr>
          <p:cNvPr id="22" name="Graphic 21">
            <a:extLst>
              <a:ext uri="{FF2B5EF4-FFF2-40B4-BE49-F238E27FC236}">
                <a16:creationId xmlns:a16="http://schemas.microsoft.com/office/drawing/2014/main" id="{E8551808-A980-47E4-B45B-FEB6B2AD3116}"/>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40214" y="4648573"/>
            <a:ext cx="1272315" cy="815303"/>
          </a:xfrm>
          <a:prstGeom prst="rect">
            <a:avLst/>
          </a:prstGeom>
        </p:spPr>
      </p:pic>
      <p:pic>
        <p:nvPicPr>
          <p:cNvPr id="24" name="Graphic 23">
            <a:extLst>
              <a:ext uri="{FF2B5EF4-FFF2-40B4-BE49-F238E27FC236}">
                <a16:creationId xmlns:a16="http://schemas.microsoft.com/office/drawing/2014/main" id="{C8DFFF52-3D57-49F2-940F-F1D74BE9EE8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09584" y="3726112"/>
            <a:ext cx="1543708" cy="895435"/>
          </a:xfrm>
          <a:prstGeom prst="rect">
            <a:avLst/>
          </a:prstGeom>
        </p:spPr>
      </p:pic>
    </p:spTree>
    <p:extLst>
      <p:ext uri="{BB962C8B-B14F-4D97-AF65-F5344CB8AC3E}">
        <p14:creationId xmlns:p14="http://schemas.microsoft.com/office/powerpoint/2010/main" val="244400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1</a:t>
            </a:r>
            <a:br>
              <a:rPr lang="en-US" dirty="0"/>
            </a:br>
            <a:r>
              <a:rPr lang="en-US" dirty="0"/>
              <a:t>Web App - </a:t>
            </a:r>
            <a:r>
              <a:rPr lang="en-US" cap="all" dirty="0"/>
              <a:t>SOLUTION DESIGN</a:t>
            </a:r>
            <a:endParaRPr lang="en-US" dirty="0"/>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131885" y="1371600"/>
            <a:ext cx="6570653" cy="5235974"/>
          </a:xfrm>
        </p:spPr>
        <p:txBody>
          <a:bodyPr>
            <a:normAutofit fontScale="92500" lnSpcReduction="10000"/>
          </a:bodyPr>
          <a:lstStyle/>
          <a:p>
            <a:pPr marL="0" indent="0">
              <a:buNone/>
            </a:pPr>
            <a:r>
              <a:rPr lang="en-US" sz="1200" b="1" dirty="0"/>
              <a:t>Background:</a:t>
            </a:r>
            <a:r>
              <a:rPr lang="en-US" sz="1200" dirty="0"/>
              <a:t> Contoso Vacations is a full-service travel agency with operations across North America and Europe. As part of a campaign to gain market share in emerging tourism trends, Contoso recently acquired Fabrikam Adventures, a small agritourism company that helps vacationers find and book working vacations on farms and ranches. As part of the acquisition, Contoso has decided to sunset all but three of </a:t>
            </a:r>
            <a:r>
              <a:rPr lang="en-US" sz="1200" dirty="0" err="1"/>
              <a:t>Fabrikam’s</a:t>
            </a:r>
            <a:r>
              <a:rPr lang="en-US" sz="1200" dirty="0"/>
              <a:t> existing applications.</a:t>
            </a:r>
          </a:p>
          <a:p>
            <a:pPr marL="0" indent="0">
              <a:buNone/>
            </a:pPr>
            <a:r>
              <a:rPr lang="en-US" sz="1200" dirty="0"/>
              <a:t>You are a team of Cloud Architects at Contoso Vacations. The Chief Architect (CA) has just sent an email that was forwarded to you for collaboration, asking for your help on a special project</a:t>
            </a:r>
            <a:r>
              <a:rPr lang="en-US" sz="1300" dirty="0"/>
              <a:t>.</a:t>
            </a:r>
          </a:p>
          <a:p>
            <a:pPr marL="0" indent="0">
              <a:buNone/>
            </a:pPr>
            <a:endParaRPr lang="en-US" sz="1300" b="1" dirty="0"/>
          </a:p>
          <a:p>
            <a:pPr marL="0" indent="0">
              <a:buNone/>
            </a:pPr>
            <a:r>
              <a:rPr lang="en-US" sz="1300" b="1" dirty="0"/>
              <a:t>Subject</a:t>
            </a:r>
            <a:r>
              <a:rPr lang="en-US" sz="1300" dirty="0"/>
              <a:t>: Need plan to migrate 3 Fabrikam apps to Azure </a:t>
            </a:r>
          </a:p>
          <a:p>
            <a:pPr marL="0" indent="0">
              <a:buNone/>
            </a:pPr>
            <a:r>
              <a:rPr lang="en-US" sz="1200" dirty="0"/>
              <a:t>I wanted to give you a status update on the datacenter consolidation project. I got word from the Steering Committee that the target data for decommissioning the Fabrikam datacenter will be the end of Q3, when their cage lease expires. The plan is for all their legacy LOB apps to be sunset and folded into our corresponding Contoso LOB apps. That leaves them with three customer-facing apps to continue supporting after the DC closes. </a:t>
            </a:r>
          </a:p>
          <a:p>
            <a:pPr marL="0" indent="0">
              <a:buNone/>
            </a:pPr>
            <a:r>
              <a:rPr lang="en-US" sz="1300" dirty="0"/>
              <a:t>These </a:t>
            </a:r>
            <a:r>
              <a:rPr lang="en-US" sz="1200" dirty="0"/>
              <a:t>three applications will be migrated to Azure, so that </a:t>
            </a:r>
            <a:r>
              <a:rPr lang="en-US" sz="1200" dirty="0" err="1"/>
              <a:t>Fabrikam’s</a:t>
            </a:r>
            <a:r>
              <a:rPr lang="en-US" sz="1200" dirty="0"/>
              <a:t> existing datacenter can be decommissioned. The applications that will be migrated to Azure include:</a:t>
            </a:r>
          </a:p>
          <a:p>
            <a:pPr marL="0" indent="0">
              <a:buNone/>
            </a:pPr>
            <a:r>
              <a:rPr lang="en-US" sz="1200" b="1" dirty="0"/>
              <a:t>GoFabrikam.com </a:t>
            </a:r>
            <a:r>
              <a:rPr lang="en-US" sz="1200" dirty="0"/>
              <a:t>– </a:t>
            </a:r>
            <a:r>
              <a:rPr lang="en-US" sz="1200" dirty="0" err="1"/>
              <a:t>Fabrikam’s</a:t>
            </a:r>
            <a:r>
              <a:rPr lang="en-US" sz="1200" dirty="0"/>
              <a:t> customer-facing website lets vacationers browse, search, and book trips. The current website is an asp.net application that runs on IIS and SQL Server 2014 SP2. Traffic volume to this website is low, but performance needs to be reliable in order to capture every potential booking.</a:t>
            </a:r>
          </a:p>
          <a:p>
            <a:pPr marL="0" indent="0">
              <a:buNone/>
            </a:pPr>
            <a:r>
              <a:rPr lang="en-US" sz="1200" b="1" dirty="0" err="1"/>
              <a:t>Agri</a:t>
            </a:r>
            <a:r>
              <a:rPr lang="en-US" sz="1200" b="1" dirty="0"/>
              <a:t>-Hub </a:t>
            </a:r>
            <a:r>
              <a:rPr lang="en-US" sz="1200" dirty="0"/>
              <a:t>– </a:t>
            </a:r>
            <a:r>
              <a:rPr lang="en-US" sz="1200" dirty="0" err="1"/>
              <a:t>Fabrikam’s</a:t>
            </a:r>
            <a:r>
              <a:rPr lang="en-US" sz="1200" dirty="0"/>
              <a:t> partner-facing website is used by farm operators to enter and update inventory, manage reservations and customer charges, and coordinate revenue payments from Fabrikam. The partner website is a section of the main website, but uses a SQL server 2008 (SP4) backend for reservations. It also has several custom APIs and scheduled batch process jobs that were written in Java, PHP, and C#, which allow the reservation system to integrate with several 3rd party service providers, including airlines, credit card processors, and banks.</a:t>
            </a:r>
          </a:p>
          <a:p>
            <a:pPr marL="0" indent="0">
              <a:buNone/>
            </a:pPr>
            <a:r>
              <a:rPr lang="en-US" sz="1200" b="1" dirty="0"/>
              <a:t>Farm Viewer </a:t>
            </a:r>
            <a:r>
              <a:rPr lang="en-US" sz="1200" dirty="0"/>
              <a:t>–Fabrikam provides real-time data about each farm on their website. Visitors can research information about crops, livestock, weather, and harvest activities as they book their trips. This information is collected by IoT sensors at each farm. The sensor data are sent to a web service, where they are collected and stored in a MongoDB database. The information is then accessed and displayed on the main website.</a:t>
            </a:r>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sz="1800" dirty="0">
                <a:hlinkClick r:id="rId3"/>
              </a:rPr>
              <a:t>https://github.com/guruskill/70-535</a:t>
            </a:r>
            <a:r>
              <a:rPr lang="en-US" sz="1800" dirty="0"/>
              <a:t> Labs folder 70-534-00-Labs.pptx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96722" y="1650703"/>
            <a:ext cx="5183074" cy="3539430"/>
          </a:xfrm>
          <a:prstGeom prst="rect">
            <a:avLst/>
          </a:prstGeom>
        </p:spPr>
        <p:txBody>
          <a:bodyPr wrap="square">
            <a:spAutoFit/>
          </a:bodyPr>
          <a:lstStyle/>
          <a:p>
            <a:r>
              <a:rPr lang="en-US" sz="1600" dirty="0"/>
              <a:t>Desired Outcome:</a:t>
            </a:r>
          </a:p>
          <a:p>
            <a:r>
              <a:rPr lang="en-US" sz="1600" b="0" dirty="0"/>
              <a:t>For each of the three workflows identified as candidates to move to Azure, </a:t>
            </a:r>
            <a:r>
              <a:rPr lang="en-US" sz="1600" b="0" u="sng" dirty="0"/>
              <a:t>identify an architecture style</a:t>
            </a:r>
            <a:r>
              <a:rPr lang="en-US" sz="1600" b="0" dirty="0"/>
              <a:t> for the target-state solution, and </a:t>
            </a:r>
            <a:r>
              <a:rPr lang="en-US" sz="1600" b="0" u="sng" dirty="0"/>
              <a:t>create a high-level solution design</a:t>
            </a:r>
            <a:r>
              <a:rPr lang="en-US" sz="1600" b="0" dirty="0"/>
              <a:t> that indicates the Azure services that you plan on using. You do not need to specify service configurations or other details at this point; however, please be prepared to justify your decision in terms of features, cost, and quality.</a:t>
            </a:r>
          </a:p>
          <a:p>
            <a:endParaRPr lang="en-US" sz="1600" dirty="0"/>
          </a:p>
          <a:p>
            <a:r>
              <a:rPr lang="en-US" sz="1600" dirty="0"/>
              <a:t>Resources:</a:t>
            </a:r>
          </a:p>
          <a:p>
            <a:r>
              <a:rPr lang="en-US" sz="1600" u="sng" dirty="0">
                <a:hlinkClick r:id="rId4"/>
              </a:rPr>
              <a:t>Azure Architecture Styles</a:t>
            </a:r>
            <a:endParaRPr lang="en-US" sz="1600" dirty="0"/>
          </a:p>
          <a:p>
            <a:r>
              <a:rPr lang="en-US" sz="1600" u="sng" dirty="0">
                <a:hlinkClick r:id="rId5"/>
              </a:rPr>
              <a:t>Azure Reference Architectures</a:t>
            </a:r>
            <a:endParaRPr lang="en-US" sz="1600" dirty="0"/>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be delivered to CA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648913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B2B5C-F119-497A-97ED-5CD9B0F3CE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F98B3C-944B-41B4-8577-4BA56A62186D}"/>
              </a:ext>
            </a:extLst>
          </p:cNvPr>
          <p:cNvSpPr>
            <a:spLocks noGrp="1"/>
          </p:cNvSpPr>
          <p:nvPr>
            <p:ph idx="1"/>
          </p:nvPr>
        </p:nvSpPr>
        <p:spPr/>
        <p:txBody>
          <a:bodyPr>
            <a:normAutofit/>
          </a:bodyPr>
          <a:lstStyle/>
          <a:p>
            <a:pPr marL="0" indent="0">
              <a:buNone/>
            </a:pPr>
            <a:r>
              <a:rPr lang="en-US" sz="1400" b="1" dirty="0">
                <a:solidFill>
                  <a:srgbClr val="000000"/>
                </a:solidFill>
              </a:rPr>
              <a:t>Application</a:t>
            </a:r>
          </a:p>
          <a:p>
            <a:pPr marL="457200" lvl="1" indent="-171450">
              <a:buFont typeface="Arial" panose="020B0604020202020204" pitchFamily="34" charset="0"/>
              <a:buChar char="•"/>
            </a:pPr>
            <a:r>
              <a:rPr lang="en-US" sz="1200" b="1" dirty="0">
                <a:solidFill>
                  <a:srgbClr val="000000"/>
                </a:solidFill>
              </a:rPr>
              <a:t>Architecture: N-tier, Web-queue-worker, Microservices, CQRS, Event-driven</a:t>
            </a:r>
          </a:p>
          <a:p>
            <a:pPr marL="857250" lvl="2" indent="-171450">
              <a:buFont typeface="Arial" panose="020B0604020202020204" pitchFamily="34" charset="0"/>
              <a:buChar char="•"/>
            </a:pPr>
            <a:r>
              <a:rPr lang="en-US" sz="1200" b="1" dirty="0">
                <a:solidFill>
                  <a:srgbClr val="000000"/>
                </a:solidFill>
              </a:rPr>
              <a:t>Design Considerations / Why?: Scale, Complexity, Cost, Manageability, Service-Level Agreement</a:t>
            </a:r>
          </a:p>
          <a:p>
            <a:pPr marL="0" indent="0">
              <a:buNone/>
            </a:pPr>
            <a:endParaRPr lang="en-US" sz="2800" b="1" dirty="0"/>
          </a:p>
          <a:p>
            <a:pPr marL="0" indent="0">
              <a:buNone/>
            </a:pPr>
            <a:r>
              <a:rPr lang="en-US" sz="2800" b="1" dirty="0"/>
              <a:t>GoFabrikam.com </a:t>
            </a:r>
            <a:r>
              <a:rPr lang="en-US" sz="2800" dirty="0"/>
              <a:t>–</a:t>
            </a:r>
          </a:p>
          <a:p>
            <a:pPr marL="0" indent="0">
              <a:buNone/>
            </a:pPr>
            <a:endParaRPr lang="en-US" sz="2800" b="1" dirty="0"/>
          </a:p>
          <a:p>
            <a:pPr marL="0" indent="0">
              <a:buNone/>
            </a:pPr>
            <a:r>
              <a:rPr lang="en-US" sz="2800" b="1" dirty="0" err="1"/>
              <a:t>Agri</a:t>
            </a:r>
            <a:r>
              <a:rPr lang="en-US" sz="2800" b="1" dirty="0"/>
              <a:t>-Hub </a:t>
            </a:r>
            <a:r>
              <a:rPr lang="en-US" sz="2800" dirty="0"/>
              <a:t>–</a:t>
            </a:r>
          </a:p>
          <a:p>
            <a:pPr marL="0" indent="0">
              <a:buNone/>
            </a:pPr>
            <a:endParaRPr lang="en-US" sz="2800" b="1" dirty="0"/>
          </a:p>
          <a:p>
            <a:pPr marL="0" indent="0">
              <a:buNone/>
            </a:pPr>
            <a:r>
              <a:rPr lang="en-US" sz="2800" b="1" dirty="0"/>
              <a:t>Farm Viewer -</a:t>
            </a:r>
            <a:endParaRPr lang="en-US" dirty="0"/>
          </a:p>
        </p:txBody>
      </p:sp>
      <p:sp>
        <p:nvSpPr>
          <p:cNvPr id="4" name="Text Placeholder 3">
            <a:extLst>
              <a:ext uri="{FF2B5EF4-FFF2-40B4-BE49-F238E27FC236}">
                <a16:creationId xmlns:a16="http://schemas.microsoft.com/office/drawing/2014/main" id="{214EB717-5319-4C0C-B4EA-D5E1C12C0AED}"/>
              </a:ext>
            </a:extLst>
          </p:cNvPr>
          <p:cNvSpPr>
            <a:spLocks noGrp="1"/>
          </p:cNvSpPr>
          <p:nvPr>
            <p:ph type="body" sz="quarter" idx="10"/>
          </p:nvPr>
        </p:nvSpPr>
        <p:spPr/>
        <p:txBody>
          <a:bodyPr/>
          <a:lstStyle/>
          <a:p>
            <a:endParaRPr lang="en-US"/>
          </a:p>
        </p:txBody>
      </p:sp>
      <p:sp>
        <p:nvSpPr>
          <p:cNvPr id="5" name="Title 4">
            <a:extLst>
              <a:ext uri="{FF2B5EF4-FFF2-40B4-BE49-F238E27FC236}">
                <a16:creationId xmlns:a16="http://schemas.microsoft.com/office/drawing/2014/main" id="{4A8A4D7E-B94C-4394-ABD5-4EE2FC7F933E}"/>
              </a:ext>
            </a:extLst>
          </p:cNvPr>
          <p:cNvSpPr txBox="1">
            <a:spLocks/>
          </p:cNvSpPr>
          <p:nvPr/>
        </p:nvSpPr>
        <p:spPr bwMode="auto">
          <a:xfrm>
            <a:off x="2997233" y="1"/>
            <a:ext cx="5223268" cy="1373874"/>
          </a:xfrm>
          <a:prstGeom prst="rect">
            <a:avLst/>
          </a:prstGeom>
          <a:solidFill>
            <a:srgbClr val="00B050"/>
          </a:solid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4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Thought Experiment / Case Study 1</a:t>
            </a:r>
            <a:br>
              <a:rPr lang="en-US" dirty="0"/>
            </a:br>
            <a:r>
              <a:rPr lang="en-US" dirty="0"/>
              <a:t>Web App - </a:t>
            </a:r>
            <a:r>
              <a:rPr lang="en-US" cap="all" dirty="0"/>
              <a:t>SOLUTION DESIGN</a:t>
            </a:r>
            <a:endParaRPr lang="en-US" b="0" kern="0" dirty="0"/>
          </a:p>
        </p:txBody>
      </p:sp>
      <p:sp>
        <p:nvSpPr>
          <p:cNvPr id="6" name="Rectangle: Folded Corner 5">
            <a:extLst>
              <a:ext uri="{FF2B5EF4-FFF2-40B4-BE49-F238E27FC236}">
                <a16:creationId xmlns:a16="http://schemas.microsoft.com/office/drawing/2014/main" id="{52340D3E-BD61-433A-9926-17D28F2C5886}"/>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3557461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A4ABA4-9847-49C5-9BC0-63976A22BF8E}"/>
              </a:ext>
            </a:extLst>
          </p:cNvPr>
          <p:cNvSpPr>
            <a:spLocks noGrp="1"/>
          </p:cNvSpPr>
          <p:nvPr>
            <p:ph type="title"/>
          </p:nvPr>
        </p:nvSpPr>
        <p:spPr/>
        <p:txBody>
          <a:bodyPr/>
          <a:lstStyle/>
          <a:p>
            <a:r>
              <a:rPr lang="en-US" dirty="0"/>
              <a:t>Thought Experiment / Case Study #2</a:t>
            </a:r>
            <a:br>
              <a:rPr lang="en-US" dirty="0"/>
            </a:br>
            <a:r>
              <a:rPr lang="en-US" dirty="0"/>
              <a:t>Acquisition and Migration of Fabrikam</a:t>
            </a:r>
            <a:br>
              <a:rPr lang="en-US" dirty="0"/>
            </a:br>
            <a:r>
              <a:rPr lang="en-US" dirty="0"/>
              <a:t>Team Collaboration Exercise</a:t>
            </a:r>
          </a:p>
        </p:txBody>
      </p:sp>
      <p:sp>
        <p:nvSpPr>
          <p:cNvPr id="7" name="Content Placeholder 6">
            <a:extLst>
              <a:ext uri="{FF2B5EF4-FFF2-40B4-BE49-F238E27FC236}">
                <a16:creationId xmlns:a16="http://schemas.microsoft.com/office/drawing/2014/main" id="{F48E2F66-1A7D-4200-8862-D155A6BA43EC}"/>
              </a:ext>
            </a:extLst>
          </p:cNvPr>
          <p:cNvSpPr>
            <a:spLocks noGrp="1"/>
          </p:cNvSpPr>
          <p:nvPr>
            <p:ph idx="1"/>
          </p:nvPr>
        </p:nvSpPr>
        <p:spPr>
          <a:xfrm>
            <a:off x="149468" y="1401468"/>
            <a:ext cx="11830327" cy="937375"/>
          </a:xfrm>
        </p:spPr>
        <p:txBody>
          <a:bodyPr>
            <a:normAutofit/>
          </a:bodyPr>
          <a:lstStyle/>
          <a:p>
            <a:pPr marL="0" indent="0">
              <a:buNone/>
            </a:pPr>
            <a:r>
              <a:rPr lang="en-US" sz="1400" dirty="0"/>
              <a:t>You are the administrator for Contoso. You have more than 100 hosts in your on-premises datacenter. You are replicating and using Site Recovery as part of your BC/DR plan. Contoso just acquired another company, Fabrikam, Inc.  The development teams at both Contoso and Fabrikam use Visual Studio and Visual Studio Team Services.</a:t>
            </a:r>
          </a:p>
        </p:txBody>
      </p:sp>
      <p:sp>
        <p:nvSpPr>
          <p:cNvPr id="8" name="Text Placeholder 7">
            <a:extLst>
              <a:ext uri="{FF2B5EF4-FFF2-40B4-BE49-F238E27FC236}">
                <a16:creationId xmlns:a16="http://schemas.microsoft.com/office/drawing/2014/main" id="{5B59531E-BA3E-401B-B8DE-D1403556E6B3}"/>
              </a:ext>
            </a:extLst>
          </p:cNvPr>
          <p:cNvSpPr>
            <a:spLocks noGrp="1"/>
          </p:cNvSpPr>
          <p:nvPr>
            <p:ph type="body" sz="quarter" idx="10"/>
          </p:nvPr>
        </p:nvSpPr>
        <p:spPr/>
        <p:txBody>
          <a:bodyPr/>
          <a:lstStyle/>
          <a:p>
            <a:endParaRPr lang="en-US" sz="400" dirty="0"/>
          </a:p>
          <a:p>
            <a:r>
              <a:rPr lang="en-US" sz="1600" dirty="0"/>
              <a:t>Email continued on next slide….</a:t>
            </a:r>
          </a:p>
        </p:txBody>
      </p:sp>
      <p:sp>
        <p:nvSpPr>
          <p:cNvPr id="3" name="Rectangle 2">
            <a:extLst>
              <a:ext uri="{FF2B5EF4-FFF2-40B4-BE49-F238E27FC236}">
                <a16:creationId xmlns:a16="http://schemas.microsoft.com/office/drawing/2014/main" id="{1F51E1B2-93C8-4BCE-92B9-0FA5D5DAFA87}"/>
              </a:ext>
            </a:extLst>
          </p:cNvPr>
          <p:cNvSpPr/>
          <p:nvPr/>
        </p:nvSpPr>
        <p:spPr>
          <a:xfrm>
            <a:off x="519953" y="4903362"/>
            <a:ext cx="4729062" cy="1223412"/>
          </a:xfrm>
          <a:prstGeom prst="rect">
            <a:avLst/>
          </a:prstGeom>
        </p:spPr>
        <p:txBody>
          <a:bodyPr wrap="square">
            <a:spAutoFit/>
          </a:bodyPr>
          <a:lstStyle/>
          <a:p>
            <a:pPr marL="171450" indent="-171450">
              <a:buFont typeface="Arial" panose="020B0604020202020204" pitchFamily="34" charset="0"/>
              <a:buChar char="•"/>
            </a:pPr>
            <a:r>
              <a:rPr lang="en-US" sz="1050" dirty="0"/>
              <a:t>46-web applications running on Windows Server and IIS; 4 are only providing API services to applications. Those that use data, use SQL server. All but three are running stateless.</a:t>
            </a:r>
          </a:p>
          <a:p>
            <a:pPr marL="171450" indent="-171450">
              <a:buFont typeface="Arial" panose="020B0604020202020204" pitchFamily="34" charset="0"/>
              <a:buChar char="•"/>
            </a:pPr>
            <a:r>
              <a:rPr lang="en-US" sz="1050" dirty="0"/>
              <a:t>3-websites running on Linux, Apache, PHP, WordPress</a:t>
            </a:r>
          </a:p>
          <a:p>
            <a:pPr marL="171450" indent="-171450">
              <a:buFont typeface="Arial" panose="020B0604020202020204" pitchFamily="34" charset="0"/>
              <a:buChar char="•"/>
            </a:pPr>
            <a:r>
              <a:rPr lang="en-US" sz="1050" dirty="0"/>
              <a:t>3-containerized applications running .NET core on Linux</a:t>
            </a:r>
          </a:p>
          <a:p>
            <a:pPr marL="171450" indent="-171450">
              <a:buFont typeface="Arial" panose="020B0604020202020204" pitchFamily="34" charset="0"/>
              <a:buChar char="•"/>
            </a:pPr>
            <a:r>
              <a:rPr lang="en-US" sz="1050" dirty="0"/>
              <a:t>8-containerized applications running Node.js</a:t>
            </a:r>
          </a:p>
        </p:txBody>
      </p:sp>
      <p:sp>
        <p:nvSpPr>
          <p:cNvPr id="5" name="Rectangle 4">
            <a:extLst>
              <a:ext uri="{FF2B5EF4-FFF2-40B4-BE49-F238E27FC236}">
                <a16:creationId xmlns:a16="http://schemas.microsoft.com/office/drawing/2014/main" id="{5C5B8BB7-9237-456D-A124-4D7FBE1F9CFB}"/>
              </a:ext>
            </a:extLst>
          </p:cNvPr>
          <p:cNvSpPr/>
          <p:nvPr/>
        </p:nvSpPr>
        <p:spPr>
          <a:xfrm>
            <a:off x="348251" y="2142952"/>
            <a:ext cx="5001961" cy="369332"/>
          </a:xfrm>
          <a:prstGeom prst="rect">
            <a:avLst/>
          </a:prstGeom>
        </p:spPr>
        <p:txBody>
          <a:bodyPr wrap="square">
            <a:spAutoFit/>
          </a:bodyPr>
          <a:lstStyle/>
          <a:p>
            <a:r>
              <a:rPr lang="en-US" dirty="0"/>
              <a:t>Letter from the CTO:</a:t>
            </a:r>
          </a:p>
        </p:txBody>
      </p:sp>
      <p:sp>
        <p:nvSpPr>
          <p:cNvPr id="9" name="Rectangle 8">
            <a:extLst>
              <a:ext uri="{FF2B5EF4-FFF2-40B4-BE49-F238E27FC236}">
                <a16:creationId xmlns:a16="http://schemas.microsoft.com/office/drawing/2014/main" id="{5306CD58-BC22-40CE-AD6C-D1996E5BEDBF}"/>
              </a:ext>
            </a:extLst>
          </p:cNvPr>
          <p:cNvSpPr/>
          <p:nvPr/>
        </p:nvSpPr>
        <p:spPr>
          <a:xfrm>
            <a:off x="448408" y="2445225"/>
            <a:ext cx="11175023" cy="646331"/>
          </a:xfrm>
          <a:prstGeom prst="rect">
            <a:avLst/>
          </a:prstGeom>
        </p:spPr>
        <p:txBody>
          <a:bodyPr wrap="square">
            <a:spAutoFit/>
          </a:bodyPr>
          <a:lstStyle/>
          <a:p>
            <a:r>
              <a:rPr lang="en-US" sz="1200" b="0" dirty="0"/>
              <a:t>As you know, we have finalized the acquisition of Fabrikam.  I would like for you to come up with a plan of execution for migrating the workloads running in the Fabrikam datacenter.  Here are some key points you should understand as you plan for consuming Fabrikam services: </a:t>
            </a:r>
          </a:p>
        </p:txBody>
      </p:sp>
      <p:sp>
        <p:nvSpPr>
          <p:cNvPr id="10" name="Rectangle 9">
            <a:extLst>
              <a:ext uri="{FF2B5EF4-FFF2-40B4-BE49-F238E27FC236}">
                <a16:creationId xmlns:a16="http://schemas.microsoft.com/office/drawing/2014/main" id="{606549FF-270B-41DF-A7B0-CB6DAF54A21C}"/>
              </a:ext>
            </a:extLst>
          </p:cNvPr>
          <p:cNvSpPr/>
          <p:nvPr/>
        </p:nvSpPr>
        <p:spPr>
          <a:xfrm>
            <a:off x="5737411" y="4816074"/>
            <a:ext cx="5934635" cy="1546577"/>
          </a:xfrm>
          <a:prstGeom prst="rect">
            <a:avLst/>
          </a:prstGeom>
        </p:spPr>
        <p:txBody>
          <a:bodyPr wrap="square">
            <a:spAutoFit/>
          </a:bodyPr>
          <a:lstStyle/>
          <a:p>
            <a:pPr marL="171450" indent="-171450">
              <a:buFont typeface="Arial" panose="020B0604020202020204" pitchFamily="34" charset="0"/>
              <a:buChar char="•"/>
            </a:pPr>
            <a:r>
              <a:rPr lang="en-US" sz="1050" dirty="0"/>
              <a:t>1-Oracle database server</a:t>
            </a:r>
          </a:p>
          <a:p>
            <a:pPr marL="171450" indent="-171450">
              <a:buFont typeface="Arial" panose="020B0604020202020204" pitchFamily="34" charset="0"/>
              <a:buChar char="•"/>
            </a:pPr>
            <a:r>
              <a:rPr lang="en-US" sz="1050" dirty="0"/>
              <a:t>3-SQL servers running more than 20 databases</a:t>
            </a:r>
          </a:p>
          <a:p>
            <a:pPr marL="171450" indent="-171450">
              <a:buFont typeface="Arial" panose="020B0604020202020204" pitchFamily="34" charset="0"/>
              <a:buChar char="•"/>
            </a:pPr>
            <a:r>
              <a:rPr lang="en-US" sz="1050" dirty="0"/>
              <a:t>2-Domain Controllers</a:t>
            </a:r>
          </a:p>
          <a:p>
            <a:pPr marL="171450" indent="-171450">
              <a:buFont typeface="Arial" panose="020B0604020202020204" pitchFamily="34" charset="0"/>
              <a:buChar char="•"/>
            </a:pPr>
            <a:r>
              <a:rPr lang="en-US" sz="1050" dirty="0"/>
              <a:t>2-External DNS servers</a:t>
            </a:r>
          </a:p>
          <a:p>
            <a:pPr marL="171450" indent="-171450">
              <a:buFont typeface="Arial" panose="020B0604020202020204" pitchFamily="34" charset="0"/>
              <a:buChar char="•"/>
            </a:pPr>
            <a:r>
              <a:rPr lang="en-US" sz="1050" dirty="0"/>
              <a:t>2-Monitoring and reporting servers</a:t>
            </a:r>
          </a:p>
          <a:p>
            <a:pPr marL="171450" indent="-171450">
              <a:buFont typeface="Arial" panose="020B0604020202020204" pitchFamily="34" charset="0"/>
              <a:buChar char="•"/>
            </a:pPr>
            <a:r>
              <a:rPr lang="en-US" sz="1050" dirty="0"/>
              <a:t>1-file server</a:t>
            </a:r>
          </a:p>
          <a:p>
            <a:pPr marL="171450" indent="-171450">
              <a:buFont typeface="Arial" panose="020B0604020202020204" pitchFamily="34" charset="0"/>
              <a:buChar char="•"/>
            </a:pPr>
            <a:r>
              <a:rPr lang="en-US" sz="1050" dirty="0"/>
              <a:t>1-3 node cluster for batch processing and analysis running R scripts; usually on a monthly cadence to do analysis of customer purchasing patterns </a:t>
            </a:r>
          </a:p>
        </p:txBody>
      </p:sp>
      <p:sp>
        <p:nvSpPr>
          <p:cNvPr id="14" name="Rectangle: Folded Corner 13">
            <a:extLst>
              <a:ext uri="{FF2B5EF4-FFF2-40B4-BE49-F238E27FC236}">
                <a16:creationId xmlns:a16="http://schemas.microsoft.com/office/drawing/2014/main" id="{6DEC1496-2924-42FE-A653-C4A6EA40E496}"/>
              </a:ext>
            </a:extLst>
          </p:cNvPr>
          <p:cNvSpPr/>
          <p:nvPr/>
        </p:nvSpPr>
        <p:spPr bwMode="auto">
          <a:xfrm>
            <a:off x="8172427" y="0"/>
            <a:ext cx="2528108" cy="1382119"/>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200" dirty="0"/>
              <a:t>Break Into Teams of 5-8</a:t>
            </a:r>
          </a:p>
          <a:p>
            <a:pPr algn="ctr" eaLnBrk="0" hangingPunct="0"/>
            <a:r>
              <a:rPr lang="en-US" sz="1050" dirty="0"/>
              <a:t>Prepare report to be delivered to CTO during your next meeting</a:t>
            </a:r>
          </a:p>
          <a:p>
            <a:pPr algn="ctr" eaLnBrk="0" hangingPunct="0"/>
            <a:r>
              <a:rPr lang="en-US" sz="1050" dirty="0"/>
              <a:t>Include any clarifying questions or additional observations in report</a:t>
            </a:r>
          </a:p>
        </p:txBody>
      </p:sp>
      <p:sp>
        <p:nvSpPr>
          <p:cNvPr id="11" name="Text Placeholder 3">
            <a:extLst>
              <a:ext uri="{FF2B5EF4-FFF2-40B4-BE49-F238E27FC236}">
                <a16:creationId xmlns:a16="http://schemas.microsoft.com/office/drawing/2014/main" id="{71E715DF-50EC-4BB2-9836-9E1730E89600}"/>
              </a:ext>
            </a:extLst>
          </p:cNvPr>
          <p:cNvSpPr txBox="1">
            <a:spLocks/>
          </p:cNvSpPr>
          <p:nvPr/>
        </p:nvSpPr>
        <p:spPr bwMode="auto">
          <a:xfrm>
            <a:off x="4673135" y="6413270"/>
            <a:ext cx="7306661" cy="308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rtl="0" eaLnBrk="1" fontAlgn="base" hangingPunct="1">
              <a:lnSpc>
                <a:spcPct val="100000"/>
              </a:lnSpc>
              <a:spcBef>
                <a:spcPts val="600"/>
              </a:spcBef>
              <a:spcAft>
                <a:spcPct val="0"/>
              </a:spcAft>
              <a:buClr>
                <a:srgbClr val="0070C0"/>
              </a:buClr>
              <a:buSzPct val="90000"/>
              <a:buFont typeface="Arial" panose="020B0604020202020204" pitchFamily="34" charset="0"/>
              <a:buNone/>
              <a:defRPr sz="1400">
                <a:solidFill>
                  <a:schemeClr val="tx1"/>
                </a:solidFill>
                <a:latin typeface="Segoe UI" pitchFamily="34" charset="0"/>
                <a:ea typeface="Segoe UI" pitchFamily="34" charset="0"/>
                <a:cs typeface="Segoe UI" pitchFamily="34" charset="0"/>
              </a:defRPr>
            </a:lvl1pPr>
            <a:lvl2pPr marL="574675"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600">
                <a:solidFill>
                  <a:schemeClr val="tx1"/>
                </a:solidFill>
                <a:latin typeface="Segoe UI" pitchFamily="34" charset="0"/>
                <a:ea typeface="Segoe UI" pitchFamily="34" charset="0"/>
                <a:cs typeface="Segoe UI" pitchFamily="34" charset="0"/>
              </a:defRPr>
            </a:lvl2pPr>
            <a:lvl3pPr marL="966787" indent="-285750" algn="l" rtl="0" eaLnBrk="1" fontAlgn="base" hangingPunct="1">
              <a:lnSpc>
                <a:spcPct val="100000"/>
              </a:lnSpc>
              <a:spcBef>
                <a:spcPts val="600"/>
              </a:spcBef>
              <a:spcAft>
                <a:spcPct val="0"/>
              </a:spcAft>
              <a:buClr>
                <a:srgbClr val="0070C0"/>
              </a:buClr>
              <a:buSzPct val="80000"/>
              <a:buFont typeface="Arial" panose="020B0604020202020204" pitchFamily="34" charset="0"/>
              <a:buChar char="•"/>
              <a:defRPr sz="1400">
                <a:solidFill>
                  <a:schemeClr val="tx1"/>
                </a:solidFill>
                <a:latin typeface="Segoe UI" pitchFamily="34" charset="0"/>
                <a:ea typeface="Segoe UI" pitchFamily="34" charset="0"/>
                <a:cs typeface="Segoe UI" pitchFamily="34" charset="0"/>
              </a:defRPr>
            </a:lvl3pPr>
            <a:lvl4pPr marL="1260475"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4pPr>
            <a:lvl5pPr marL="1547813" indent="-171450" algn="l" rtl="0" eaLnBrk="1" fontAlgn="base" hangingPunct="1">
              <a:lnSpc>
                <a:spcPct val="100000"/>
              </a:lnSpc>
              <a:spcBef>
                <a:spcPts val="600"/>
              </a:spcBef>
              <a:spcAft>
                <a:spcPct val="0"/>
              </a:spcAft>
              <a:buClr>
                <a:srgbClr val="0070C0"/>
              </a:buClr>
              <a:buSzPct val="90000"/>
              <a:buFont typeface="Arial" panose="020B0604020202020204" pitchFamily="34" charset="0"/>
              <a:buChar char="•"/>
              <a:defRPr sz="12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Lab Slide Location: </a:t>
            </a:r>
            <a:r>
              <a:rPr lang="en-US" b="0" kern="0" dirty="0">
                <a:hlinkClick r:id="rId3"/>
              </a:rPr>
              <a:t>http://github.com/guruskill/70-535</a:t>
            </a:r>
            <a:r>
              <a:rPr lang="en-US" b="0" kern="0" dirty="0"/>
              <a:t>  Labs/70-535-00-Labs.pptx or .pdf</a:t>
            </a:r>
          </a:p>
        </p:txBody>
      </p:sp>
      <p:sp>
        <p:nvSpPr>
          <p:cNvPr id="2" name="Rectangle 1">
            <a:extLst>
              <a:ext uri="{FF2B5EF4-FFF2-40B4-BE49-F238E27FC236}">
                <a16:creationId xmlns:a16="http://schemas.microsoft.com/office/drawing/2014/main" id="{552FC8B9-C239-40CE-B3C2-167061539EA3}"/>
              </a:ext>
            </a:extLst>
          </p:cNvPr>
          <p:cNvSpPr/>
          <p:nvPr/>
        </p:nvSpPr>
        <p:spPr>
          <a:xfrm>
            <a:off x="348251" y="3043709"/>
            <a:ext cx="5389161" cy="1938992"/>
          </a:xfrm>
          <a:prstGeom prst="rect">
            <a:avLst/>
          </a:prstGeom>
        </p:spPr>
        <p:txBody>
          <a:bodyPr wrap="square">
            <a:spAutoFit/>
          </a:bodyPr>
          <a:lstStyle/>
          <a:p>
            <a:pPr marL="171450" indent="-171450">
              <a:buFont typeface="Arial" panose="020B0604020202020204" pitchFamily="34" charset="0"/>
              <a:buChar char="•"/>
            </a:pPr>
            <a:r>
              <a:rPr lang="en-US" sz="1000" b="0" dirty="0"/>
              <a:t>The lease of the space will be expiring in 9 months at that time we must have everything out.  I would prefer that we get everything moved quickly, in the next 4-6 months. Then we can do some cleanup later if needed. We MUST make sure we maintain a high degree of confidence in securing all data as we go through this transition. </a:t>
            </a:r>
          </a:p>
          <a:p>
            <a:pPr marL="171450" indent="-171450">
              <a:buFont typeface="Arial" panose="020B0604020202020204" pitchFamily="34" charset="0"/>
              <a:buChar char="•"/>
            </a:pPr>
            <a:r>
              <a:rPr lang="en-US" sz="1000" b="0" dirty="0"/>
              <a:t>All applications will continue to be used for the foreseeable future. </a:t>
            </a:r>
          </a:p>
          <a:p>
            <a:pPr marL="171450" indent="-171450">
              <a:buFont typeface="Arial" panose="020B0604020202020204" pitchFamily="34" charset="0"/>
              <a:buChar char="•"/>
            </a:pPr>
            <a:r>
              <a:rPr lang="en-US" sz="1000" b="0" dirty="0"/>
              <a:t>It is important to minimize system downtime of Fabrikam services. </a:t>
            </a:r>
          </a:p>
          <a:p>
            <a:pPr marL="171450" indent="-171450">
              <a:buFont typeface="Arial" panose="020B0604020202020204" pitchFamily="34" charset="0"/>
              <a:buChar char="•"/>
            </a:pPr>
            <a:r>
              <a:rPr lang="en-US" sz="1000" b="0" dirty="0"/>
              <a:t>The physical machines at Fabrikam are beyond or nearing their expected usable life. </a:t>
            </a:r>
          </a:p>
          <a:p>
            <a:pPr marL="171450" indent="-171450">
              <a:buFont typeface="Arial" panose="020B0604020202020204" pitchFamily="34" charset="0"/>
              <a:buChar char="•"/>
            </a:pPr>
            <a:r>
              <a:rPr lang="en-US" sz="1000" b="0" dirty="0"/>
              <a:t>We have a directive from leadership to minimize capital expenditures where possible, so we should look at viability of putting services in Azure. </a:t>
            </a:r>
          </a:p>
          <a:p>
            <a:pPr marL="171450" indent="-171450">
              <a:buFont typeface="Arial" panose="020B0604020202020204" pitchFamily="34" charset="0"/>
              <a:buChar char="•"/>
            </a:pPr>
            <a:endParaRPr lang="en-US" sz="1000" b="0" dirty="0"/>
          </a:p>
        </p:txBody>
      </p:sp>
      <p:sp>
        <p:nvSpPr>
          <p:cNvPr id="4" name="Rectangle 3">
            <a:extLst>
              <a:ext uri="{FF2B5EF4-FFF2-40B4-BE49-F238E27FC236}">
                <a16:creationId xmlns:a16="http://schemas.microsoft.com/office/drawing/2014/main" id="{3D502C7C-6250-49F1-8BA5-317C5BBA1E8D}"/>
              </a:ext>
            </a:extLst>
          </p:cNvPr>
          <p:cNvSpPr/>
          <p:nvPr/>
        </p:nvSpPr>
        <p:spPr>
          <a:xfrm>
            <a:off x="5737412" y="3024360"/>
            <a:ext cx="6096000" cy="1477328"/>
          </a:xfrm>
          <a:prstGeom prst="rect">
            <a:avLst/>
          </a:prstGeom>
        </p:spPr>
        <p:txBody>
          <a:bodyPr>
            <a:spAutoFit/>
          </a:bodyPr>
          <a:lstStyle/>
          <a:p>
            <a:pPr marL="171450" indent="-171450">
              <a:buFont typeface="Arial" panose="020B0604020202020204" pitchFamily="34" charset="0"/>
              <a:buChar char="•"/>
            </a:pPr>
            <a:r>
              <a:rPr lang="en-US" sz="1000" b="0" dirty="0"/>
              <a:t>I would also like you to be conscious of the costs of ongoing maintenance of these services until such a time that they can be evaluated for longer term upkeep projections. </a:t>
            </a:r>
          </a:p>
          <a:p>
            <a:pPr marL="171450" indent="-171450">
              <a:buFont typeface="Arial" panose="020B0604020202020204" pitchFamily="34" charset="0"/>
              <a:buChar char="•"/>
            </a:pPr>
            <a:r>
              <a:rPr lang="en-US" sz="1000" b="0" dirty="0"/>
              <a:t>Where possible, leverage our DevOps practices and switch applications to native cloud apps and serverless compute.</a:t>
            </a:r>
          </a:p>
          <a:p>
            <a:pPr marL="171450" indent="-171450">
              <a:buFont typeface="Arial" panose="020B0604020202020204" pitchFamily="34" charset="0"/>
              <a:buChar char="•"/>
            </a:pPr>
            <a:r>
              <a:rPr lang="en-US" sz="1000" b="0" dirty="0"/>
              <a:t>Some of the Fabrikam apps are already running in containers.  Plan on adding these to our existing container infrastructure running on Azure Service Fabric.</a:t>
            </a:r>
          </a:p>
          <a:p>
            <a:pPr marL="171450" indent="-171450">
              <a:buFont typeface="Arial" panose="020B0604020202020204" pitchFamily="34" charset="0"/>
              <a:buChar char="•"/>
            </a:pPr>
            <a:r>
              <a:rPr lang="en-US" sz="1000" b="0" dirty="0"/>
              <a:t>Fabrikam has 5 VMware hosts, 10 Hyper-V hosts and more than 60 VMs. They are running a mix of operating systems, some running Linux but most running Windows Server. The following is a quick list of servers and apps.</a:t>
            </a:r>
          </a:p>
        </p:txBody>
      </p:sp>
    </p:spTree>
    <p:extLst>
      <p:ext uri="{BB962C8B-B14F-4D97-AF65-F5344CB8AC3E}">
        <p14:creationId xmlns:p14="http://schemas.microsoft.com/office/powerpoint/2010/main" val="3420771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5DB35-9BFC-4A03-BC04-7A5E4E4D3828}"/>
              </a:ext>
            </a:extLst>
          </p:cNvPr>
          <p:cNvSpPr>
            <a:spLocks noGrp="1"/>
          </p:cNvSpPr>
          <p:nvPr>
            <p:ph type="title"/>
          </p:nvPr>
        </p:nvSpPr>
        <p:spPr>
          <a:xfrm>
            <a:off x="1675195" y="69850"/>
            <a:ext cx="6387352" cy="1231901"/>
          </a:xfrm>
        </p:spPr>
        <p:txBody>
          <a:bodyPr/>
          <a:lstStyle/>
          <a:p>
            <a:r>
              <a:rPr lang="en-US" dirty="0"/>
              <a:t>Thought Experiment / Case Study #2</a:t>
            </a:r>
            <a:br>
              <a:rPr lang="en-US" dirty="0"/>
            </a:br>
            <a:r>
              <a:rPr lang="en-US" dirty="0"/>
              <a:t>Answer the following questions in a report back to the CTO…</a:t>
            </a:r>
          </a:p>
        </p:txBody>
      </p:sp>
      <p:sp>
        <p:nvSpPr>
          <p:cNvPr id="3" name="Content Placeholder 2">
            <a:extLst>
              <a:ext uri="{FF2B5EF4-FFF2-40B4-BE49-F238E27FC236}">
                <a16:creationId xmlns:a16="http://schemas.microsoft.com/office/drawing/2014/main" id="{08722465-DD34-432B-B034-E5638363D1E8}"/>
              </a:ext>
            </a:extLst>
          </p:cNvPr>
          <p:cNvSpPr>
            <a:spLocks noGrp="1"/>
          </p:cNvSpPr>
          <p:nvPr>
            <p:ph idx="1"/>
          </p:nvPr>
        </p:nvSpPr>
        <p:spPr>
          <a:xfrm>
            <a:off x="1675194" y="1371601"/>
            <a:ext cx="8833654" cy="5309493"/>
          </a:xfrm>
        </p:spPr>
        <p:txBody>
          <a:bodyPr>
            <a:normAutofit fontScale="62500" lnSpcReduction="20000"/>
          </a:bodyPr>
          <a:lstStyle/>
          <a:p>
            <a:pPr marL="0" indent="0">
              <a:buNone/>
            </a:pPr>
            <a:r>
              <a:rPr lang="en-US" sz="2800" b="1" dirty="0"/>
              <a:t>Email from CTO Continued</a:t>
            </a:r>
            <a:r>
              <a:rPr lang="en-US" sz="2800" dirty="0"/>
              <a:t>:</a:t>
            </a:r>
          </a:p>
          <a:p>
            <a:pPr marL="0" indent="0">
              <a:buNone/>
            </a:pPr>
            <a:r>
              <a:rPr lang="en-US" sz="2800" dirty="0"/>
              <a:t>With this in mind, please help me answer the following questions :</a:t>
            </a:r>
          </a:p>
          <a:p>
            <a:pPr lvl="0" fontAlgn="auto">
              <a:buFont typeface="+mj-lt"/>
              <a:buAutoNum type="arabicPeriod"/>
            </a:pPr>
            <a:r>
              <a:rPr lang="en-US" sz="2800" dirty="0"/>
              <a:t>What site should be used to receive Fabrikam VM services and why?</a:t>
            </a:r>
          </a:p>
          <a:p>
            <a:pPr lvl="0" fontAlgn="auto">
              <a:buFont typeface="+mj-lt"/>
              <a:buAutoNum type="arabicPeriod"/>
            </a:pPr>
            <a:r>
              <a:rPr lang="en-US" sz="2800" dirty="0"/>
              <a:t>What tool(s) could we use to securely migrate the VM workloads while minimizing downtime?</a:t>
            </a:r>
          </a:p>
          <a:p>
            <a:pPr lvl="0" fontAlgn="auto">
              <a:buFont typeface="+mj-lt"/>
              <a:buAutoNum type="arabicPeriod"/>
            </a:pPr>
            <a:r>
              <a:rPr lang="en-US" sz="2800" dirty="0"/>
              <a:t>How can we minimize downtime of Fabrikam web services?</a:t>
            </a:r>
          </a:p>
          <a:p>
            <a:pPr lvl="0" fontAlgn="auto">
              <a:buFont typeface="+mj-lt"/>
              <a:buAutoNum type="arabicPeriod"/>
            </a:pPr>
            <a:r>
              <a:rPr lang="en-US" sz="2800" dirty="0"/>
              <a:t>Can the Linux websites be migrated to serverless compute on Azure?  If so, how?</a:t>
            </a:r>
          </a:p>
          <a:p>
            <a:pPr lvl="0" fontAlgn="auto">
              <a:buFont typeface="+mj-lt"/>
              <a:buAutoNum type="arabicPeriod"/>
            </a:pPr>
            <a:r>
              <a:rPr lang="en-US" sz="2800" dirty="0"/>
              <a:t>What are the best destination services for migration of the IIS websites?</a:t>
            </a:r>
          </a:p>
          <a:p>
            <a:pPr lvl="0" fontAlgn="auto">
              <a:buFont typeface="+mj-lt"/>
              <a:buAutoNum type="arabicPeriod"/>
            </a:pPr>
            <a:r>
              <a:rPr lang="en-US" sz="2800" dirty="0"/>
              <a:t>What is the best way to move the containers to Azure Container Instances?</a:t>
            </a:r>
          </a:p>
          <a:p>
            <a:pPr lvl="0">
              <a:buFont typeface="+mj-lt"/>
              <a:buAutoNum type="arabicPeriod"/>
            </a:pPr>
            <a:r>
              <a:rPr lang="en-US" sz="2800" dirty="0"/>
              <a:t>What are the next steps after an application has been moved to Azure?</a:t>
            </a:r>
          </a:p>
          <a:p>
            <a:pPr lvl="0">
              <a:buFont typeface="+mj-lt"/>
              <a:buAutoNum type="arabicPeriod"/>
            </a:pPr>
            <a:r>
              <a:rPr lang="en-US" sz="2800" dirty="0"/>
              <a:t>Is the batch cluster a good candidate for migration to native cloud apps or serverless compute? Why or Why not?</a:t>
            </a:r>
          </a:p>
          <a:p>
            <a:pPr lvl="0">
              <a:buFont typeface="+mj-lt"/>
              <a:buAutoNum type="arabicPeriod"/>
            </a:pPr>
            <a:r>
              <a:rPr lang="en-US" sz="2800" dirty="0"/>
              <a:t>Are there any tools to help us understand what is running at Fabrikam and what would be needed for the migration?</a:t>
            </a:r>
          </a:p>
          <a:p>
            <a:pPr lvl="0">
              <a:buFont typeface="+mj-lt"/>
              <a:buAutoNum type="arabicPeriod"/>
            </a:pPr>
            <a:r>
              <a:rPr lang="en-US" sz="2800" dirty="0"/>
              <a:t>Is there a tool or service to switch the existing web workloads to the new production location (Azure or Contoso) with little or no downtime?</a:t>
            </a:r>
          </a:p>
          <a:p>
            <a:pPr lvl="0">
              <a:buFont typeface="+mj-lt"/>
              <a:buAutoNum type="arabicPeriod"/>
            </a:pPr>
            <a:r>
              <a:rPr lang="en-US" sz="2800" dirty="0"/>
              <a:t>What challenges do you think you need to prepare for?</a:t>
            </a:r>
          </a:p>
        </p:txBody>
      </p:sp>
      <p:sp>
        <p:nvSpPr>
          <p:cNvPr id="4" name="Text Placeholder 3">
            <a:extLst>
              <a:ext uri="{FF2B5EF4-FFF2-40B4-BE49-F238E27FC236}">
                <a16:creationId xmlns:a16="http://schemas.microsoft.com/office/drawing/2014/main" id="{4EDE6124-E728-4AE3-8F91-3435B4D7AE77}"/>
              </a:ext>
            </a:extLst>
          </p:cNvPr>
          <p:cNvSpPr>
            <a:spLocks noGrp="1"/>
          </p:cNvSpPr>
          <p:nvPr>
            <p:ph type="body" sz="quarter" idx="10"/>
          </p:nvPr>
        </p:nvSpPr>
        <p:spPr/>
        <p:txBody>
          <a:bodyPr/>
          <a:lstStyle/>
          <a:p>
            <a:endParaRPr lang="en-US" dirty="0"/>
          </a:p>
        </p:txBody>
      </p:sp>
      <p:sp>
        <p:nvSpPr>
          <p:cNvPr id="6" name="Rectangle: Folded Corner 5">
            <a:extLst>
              <a:ext uri="{FF2B5EF4-FFF2-40B4-BE49-F238E27FC236}">
                <a16:creationId xmlns:a16="http://schemas.microsoft.com/office/drawing/2014/main" id="{552FFAF7-ADAE-4230-A4EB-88D621E261E1}"/>
              </a:ext>
            </a:extLst>
          </p:cNvPr>
          <p:cNvSpPr/>
          <p:nvPr/>
        </p:nvSpPr>
        <p:spPr bwMode="auto">
          <a:xfrm>
            <a:off x="8172427" y="0"/>
            <a:ext cx="2528108" cy="1677166"/>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t>Break Into Teams of 5-8</a:t>
            </a:r>
          </a:p>
          <a:p>
            <a:pPr algn="ctr" eaLnBrk="0" hangingPunct="0"/>
            <a:r>
              <a:rPr lang="en-US" sz="1050" dirty="0"/>
              <a:t>Prepare report to </a:t>
            </a:r>
            <a:r>
              <a:rPr lang="en-US" sz="1050" dirty="0" err="1"/>
              <a:t>to</a:t>
            </a:r>
            <a:r>
              <a:rPr lang="en-US" sz="1050" dirty="0"/>
              <a:t> be delivered to CTO during your next meeting</a:t>
            </a:r>
          </a:p>
          <a:p>
            <a:pPr algn="ctr" eaLnBrk="0" hangingPunct="0"/>
            <a:r>
              <a:rPr lang="en-US" sz="1050" dirty="0"/>
              <a:t>Include any clarifying questions or additional observations in report</a:t>
            </a:r>
          </a:p>
        </p:txBody>
      </p:sp>
    </p:spTree>
    <p:extLst>
      <p:ext uri="{BB962C8B-B14F-4D97-AF65-F5344CB8AC3E}">
        <p14:creationId xmlns:p14="http://schemas.microsoft.com/office/powerpoint/2010/main" val="2703618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550607" y="6490874"/>
            <a:ext cx="10559810" cy="308050"/>
          </a:xfrm>
        </p:spPr>
        <p:txBody>
          <a:bodyPr/>
          <a:lstStyle/>
          <a:p>
            <a:r>
              <a:rPr lang="en-US" sz="2000" dirty="0"/>
              <a:t>Lab Slide Location: </a:t>
            </a:r>
            <a:r>
              <a:rPr lang="en-US" sz="2000" dirty="0">
                <a:hlinkClick r:id="rId3"/>
              </a:rPr>
              <a:t>http://github.com/guruskill/70-535</a:t>
            </a:r>
            <a:r>
              <a:rPr lang="en-US" sz="2000"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Individual Assignment 15 mins</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4227525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0871-D695-4474-9747-A8807DAA6C0B}"/>
              </a:ext>
            </a:extLst>
          </p:cNvPr>
          <p:cNvSpPr>
            <a:spLocks noGrp="1"/>
          </p:cNvSpPr>
          <p:nvPr>
            <p:ph type="title"/>
          </p:nvPr>
        </p:nvSpPr>
        <p:spPr/>
        <p:txBody>
          <a:bodyPr/>
          <a:lstStyle/>
          <a:p>
            <a:r>
              <a:rPr lang="en-US" dirty="0"/>
              <a:t>Thought Experiment / Case Study 3a</a:t>
            </a:r>
            <a:br>
              <a:rPr lang="en-US" dirty="0"/>
            </a:br>
            <a:r>
              <a:rPr lang="en-US" dirty="0"/>
              <a:t>Operational Design - Individual</a:t>
            </a:r>
          </a:p>
        </p:txBody>
      </p:sp>
      <p:sp>
        <p:nvSpPr>
          <p:cNvPr id="3" name="Content Placeholder 2">
            <a:extLst>
              <a:ext uri="{FF2B5EF4-FFF2-40B4-BE49-F238E27FC236}">
                <a16:creationId xmlns:a16="http://schemas.microsoft.com/office/drawing/2014/main" id="{B3369492-1E64-4591-8D55-2E098AB04757}"/>
              </a:ext>
            </a:extLst>
          </p:cNvPr>
          <p:cNvSpPr>
            <a:spLocks noGrp="1"/>
          </p:cNvSpPr>
          <p:nvPr>
            <p:ph idx="1"/>
          </p:nvPr>
        </p:nvSpPr>
        <p:spPr>
          <a:xfrm>
            <a:off x="316523" y="1516284"/>
            <a:ext cx="6386015" cy="5091290"/>
          </a:xfrm>
        </p:spPr>
        <p:txBody>
          <a:bodyPr>
            <a:normAutofit fontScale="92500" lnSpcReduction="10000"/>
          </a:bodyPr>
          <a:lstStyle/>
          <a:p>
            <a:pPr marL="0" indent="0">
              <a:buNone/>
            </a:pPr>
            <a:r>
              <a:rPr lang="en-US" sz="1600" b="1" dirty="0"/>
              <a:t>Background:</a:t>
            </a:r>
            <a:r>
              <a:rPr lang="en-US" sz="1600" dirty="0"/>
              <a:t> You are the architect for Contoso. Your Innovation team would like to deploy new services on Azure to support a new application Contoso is building.  You get an email from the head of Innovation with the following request. </a:t>
            </a:r>
          </a:p>
          <a:p>
            <a:endParaRPr lang="en-US" sz="1600" dirty="0"/>
          </a:p>
          <a:p>
            <a:pPr marL="0" indent="0">
              <a:buNone/>
            </a:pPr>
            <a:r>
              <a:rPr lang="en-US" sz="1600" b="1" dirty="0"/>
              <a:t>Letter from the Director of Innovation: </a:t>
            </a:r>
          </a:p>
          <a:p>
            <a:pPr marL="285750" lvl="1" indent="0">
              <a:buNone/>
            </a:pPr>
            <a:r>
              <a:rPr lang="en-US" sz="1400" dirty="0"/>
              <a:t>As part of our new DevOps initiatives, we would like to deploy a new application project into the Azure cloud.  We have one such application nearing completion, which is a multi-tier application with a .NET application front end and a SQL Server backend database.  There are a number of different components, including a number of API applications that make up the system. The application will need to send and receive data from Contoso’s network for various tasks both scheduled and on-demand. As we plan to deploy this application to Azure, can you help us understand how to design for high-availability, monitoring and alerting? This new application is critically important to the business.  It is actually creating a new revenue stream for Contoso.  I would not be surprised if 3 years from now it became our top flagship product. For some period of time, we will be giving away the high-end services for free to help us get all of our existing customers on the platform and to bring in a massive new pipeline of prospective customers.  Let’s have a meeting next week to discuss the architecture we should be using to monitor and manage the applications.  I will check our calendars and send you an invite. </a:t>
            </a:r>
          </a:p>
          <a:p>
            <a:pPr marL="285750" lvl="1" indent="0">
              <a:buNone/>
            </a:pPr>
            <a:r>
              <a:rPr lang="en-US" sz="1400" dirty="0"/>
              <a:t>Thanks so much for your help.</a:t>
            </a:r>
          </a:p>
          <a:p>
            <a:pPr marL="285750" lvl="1" indent="0">
              <a:buNone/>
            </a:pPr>
            <a:r>
              <a:rPr lang="en-US" sz="1400" dirty="0"/>
              <a:t>Dan</a:t>
            </a:r>
            <a:endParaRPr lang="en-US" sz="1600" dirty="0"/>
          </a:p>
          <a:p>
            <a:pPr marL="0" indent="0">
              <a:buNone/>
            </a:pPr>
            <a:endParaRPr lang="en-US" sz="600" dirty="0"/>
          </a:p>
        </p:txBody>
      </p:sp>
      <p:sp>
        <p:nvSpPr>
          <p:cNvPr id="4" name="Text Placeholder 3">
            <a:extLst>
              <a:ext uri="{FF2B5EF4-FFF2-40B4-BE49-F238E27FC236}">
                <a16:creationId xmlns:a16="http://schemas.microsoft.com/office/drawing/2014/main" id="{056648A9-AC90-4C21-A08E-8E3380F46FDB}"/>
              </a:ext>
            </a:extLst>
          </p:cNvPr>
          <p:cNvSpPr>
            <a:spLocks noGrp="1"/>
          </p:cNvSpPr>
          <p:nvPr>
            <p:ph type="body" sz="quarter" idx="10"/>
          </p:nvPr>
        </p:nvSpPr>
        <p:spPr>
          <a:xfrm>
            <a:off x="1678095" y="6589194"/>
            <a:ext cx="9432321" cy="308050"/>
          </a:xfrm>
        </p:spPr>
        <p:txBody>
          <a:bodyPr/>
          <a:lstStyle/>
          <a:p>
            <a:r>
              <a:rPr lang="en-US" dirty="0"/>
              <a:t>Lab Slide Location: </a:t>
            </a:r>
            <a:r>
              <a:rPr lang="en-US" dirty="0">
                <a:hlinkClick r:id="rId3"/>
              </a:rPr>
              <a:t>http://github.com/guruskill/70-535</a:t>
            </a:r>
            <a:r>
              <a:rPr lang="en-US" dirty="0"/>
              <a:t>  Labs/70-535-00-Labs.pptx or .pdf</a:t>
            </a:r>
          </a:p>
        </p:txBody>
      </p:sp>
      <p:sp>
        <p:nvSpPr>
          <p:cNvPr id="5" name="Rectangle 4">
            <a:extLst>
              <a:ext uri="{FF2B5EF4-FFF2-40B4-BE49-F238E27FC236}">
                <a16:creationId xmlns:a16="http://schemas.microsoft.com/office/drawing/2014/main" id="{33AC2B3B-FC05-4250-9D8E-C3D5624D1342}"/>
              </a:ext>
            </a:extLst>
          </p:cNvPr>
          <p:cNvSpPr/>
          <p:nvPr/>
        </p:nvSpPr>
        <p:spPr>
          <a:xfrm>
            <a:off x="6753039" y="1925389"/>
            <a:ext cx="5122437" cy="3231654"/>
          </a:xfrm>
          <a:prstGeom prst="rect">
            <a:avLst/>
          </a:prstGeom>
        </p:spPr>
        <p:txBody>
          <a:bodyPr wrap="square">
            <a:spAutoFit/>
          </a:bodyPr>
          <a:lstStyle/>
          <a:p>
            <a:r>
              <a:rPr lang="en-US" sz="1200" dirty="0">
                <a:solidFill>
                  <a:srgbClr val="000000"/>
                </a:solidFill>
              </a:rPr>
              <a:t>Desired Outcome: Prepare for your meeting with Dan and report to the class how you will address the following questions: </a:t>
            </a:r>
          </a:p>
          <a:p>
            <a:endParaRPr lang="en-US" sz="1200" dirty="0">
              <a:solidFill>
                <a:srgbClr val="000000"/>
              </a:solidFill>
            </a:endParaRPr>
          </a:p>
          <a:p>
            <a:pPr marL="228600" indent="-228600">
              <a:buFont typeface="+mj-lt"/>
              <a:buAutoNum type="arabicPeriod"/>
            </a:pPr>
            <a:r>
              <a:rPr lang="en-US" sz="1200" dirty="0"/>
              <a:t>What services would you use to monitor and scale the application front end?</a:t>
            </a:r>
          </a:p>
          <a:p>
            <a:pPr marL="228600" indent="-228600">
              <a:buFont typeface="+mj-lt"/>
              <a:buAutoNum type="arabicPeriod"/>
            </a:pPr>
            <a:r>
              <a:rPr lang="en-US" sz="1200" dirty="0"/>
              <a:t>What services would you use to monitor and scale the SQL Database? </a:t>
            </a:r>
          </a:p>
          <a:p>
            <a:pPr marL="228600" indent="-228600">
              <a:buFont typeface="+mj-lt"/>
              <a:buAutoNum type="arabicPeriod"/>
            </a:pPr>
            <a:r>
              <a:rPr lang="en-US" sz="1200" dirty="0"/>
              <a:t>What alerts will need to be configured?</a:t>
            </a:r>
          </a:p>
          <a:p>
            <a:pPr marL="228600" indent="-228600">
              <a:buFont typeface="+mj-lt"/>
              <a:buAutoNum type="arabicPeriod"/>
            </a:pPr>
            <a:r>
              <a:rPr lang="en-US" sz="1200" dirty="0"/>
              <a:t>What automation should be put in place to make sure there is not configuration drift?</a:t>
            </a:r>
          </a:p>
          <a:p>
            <a:pPr marL="228600" indent="-228600">
              <a:buFont typeface="+mj-lt"/>
              <a:buAutoNum type="arabicPeriod"/>
            </a:pPr>
            <a:r>
              <a:rPr lang="en-US" sz="1200" dirty="0"/>
              <a:t>What foreseeable challenges do you think you need to discuss in your first meeting with Dan?</a:t>
            </a:r>
          </a:p>
          <a:p>
            <a:endParaRPr lang="en-US" sz="1200" dirty="0">
              <a:solidFill>
                <a:srgbClr val="000000"/>
              </a:solidFill>
            </a:endParaRPr>
          </a:p>
          <a:p>
            <a:endParaRPr lang="en-US" sz="1200" dirty="0">
              <a:solidFill>
                <a:srgbClr val="000000"/>
              </a:solidFill>
            </a:endParaRPr>
          </a:p>
          <a:p>
            <a:r>
              <a:rPr lang="en-US" sz="1200" dirty="0">
                <a:solidFill>
                  <a:srgbClr val="000000"/>
                </a:solidFill>
              </a:rPr>
              <a:t>Resources:</a:t>
            </a:r>
          </a:p>
          <a:p>
            <a:endParaRPr lang="en-US" sz="1200" u="sng" dirty="0">
              <a:solidFill>
                <a:srgbClr val="000000"/>
              </a:solidFill>
              <a:hlinkClick r:id="rId4"/>
            </a:endParaRPr>
          </a:p>
        </p:txBody>
      </p:sp>
      <p:sp>
        <p:nvSpPr>
          <p:cNvPr id="8" name="Rectangle: Folded Corner 7">
            <a:extLst>
              <a:ext uri="{FF2B5EF4-FFF2-40B4-BE49-F238E27FC236}">
                <a16:creationId xmlns:a16="http://schemas.microsoft.com/office/drawing/2014/main" id="{2FDDC66A-EC56-44F5-A53A-1FA69036F07B}"/>
              </a:ext>
            </a:extLst>
          </p:cNvPr>
          <p:cNvSpPr/>
          <p:nvPr/>
        </p:nvSpPr>
        <p:spPr bwMode="auto">
          <a:xfrm>
            <a:off x="7959525" y="-1"/>
            <a:ext cx="2741011" cy="1650703"/>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r>
              <a:rPr lang="en-US" sz="1200" dirty="0">
                <a:solidFill>
                  <a:srgbClr val="000000"/>
                </a:solidFill>
              </a:rPr>
              <a:t>Break into Teams of 5-8</a:t>
            </a:r>
          </a:p>
          <a:p>
            <a:pPr algn="ctr" eaLnBrk="0" hangingPunct="0"/>
            <a:r>
              <a:rPr lang="en-US" sz="1050" dirty="0">
                <a:solidFill>
                  <a:srgbClr val="000000"/>
                </a:solidFill>
              </a:rPr>
              <a:t>Prepare report to be delivered to Dan during your next meeting</a:t>
            </a:r>
          </a:p>
          <a:p>
            <a:pPr algn="ctr" eaLnBrk="0" hangingPunct="0"/>
            <a:r>
              <a:rPr lang="en-US" sz="1050" dirty="0">
                <a:solidFill>
                  <a:srgbClr val="000000"/>
                </a:solidFill>
              </a:rPr>
              <a:t>Include any clarifying questions or additional observations in report</a:t>
            </a:r>
          </a:p>
        </p:txBody>
      </p:sp>
    </p:spTree>
    <p:extLst>
      <p:ext uri="{BB962C8B-B14F-4D97-AF65-F5344CB8AC3E}">
        <p14:creationId xmlns:p14="http://schemas.microsoft.com/office/powerpoint/2010/main" val="263684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dirty="0"/>
              <a:t>Contoso Purchases Fabrikam and needs to Migrate Fabrikam to Contoso or Azure</a:t>
            </a:r>
          </a:p>
          <a:p>
            <a:r>
              <a:rPr lang="en-US" dirty="0"/>
              <a:t>How to Architect Networks </a:t>
            </a:r>
            <a:r>
              <a:rPr lang="en-US" sz="2800" dirty="0"/>
              <a:t>Using Isolation Security Zones to Enhance Security Posture When Moving to Azure</a:t>
            </a:r>
            <a:endParaRPr lang="en-US" dirty="0"/>
          </a:p>
          <a:p>
            <a:r>
              <a:rPr lang="en-US" dirty="0"/>
              <a:t>What challenges are YOU facing?</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r>
              <a:rPr lang="en-US" sz="2400" dirty="0">
                <a:hlinkClick r:id="rId2"/>
              </a:rPr>
              <a:t>http://github.com/guruskill/70-535</a:t>
            </a:r>
            <a:r>
              <a:rPr lang="en-US" sz="2400" dirty="0"/>
              <a:t>    Labs/</a:t>
            </a:r>
          </a:p>
        </p:txBody>
      </p:sp>
    </p:spTree>
    <p:extLst>
      <p:ext uri="{BB962C8B-B14F-4D97-AF65-F5344CB8AC3E}">
        <p14:creationId xmlns:p14="http://schemas.microsoft.com/office/powerpoint/2010/main" val="3576520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A575-B33B-4F3A-BBE0-616F4039DD48}"/>
              </a:ext>
            </a:extLst>
          </p:cNvPr>
          <p:cNvSpPr>
            <a:spLocks noGrp="1"/>
          </p:cNvSpPr>
          <p:nvPr>
            <p:ph type="title"/>
          </p:nvPr>
        </p:nvSpPr>
        <p:spPr>
          <a:xfrm>
            <a:off x="1735015" y="2"/>
            <a:ext cx="6125309" cy="1231901"/>
          </a:xfrm>
        </p:spPr>
        <p:txBody>
          <a:bodyPr/>
          <a:lstStyle/>
          <a:p>
            <a:r>
              <a:rPr lang="en-US" sz="2000" dirty="0"/>
              <a:t>Thought Experiment / Case Study 4</a:t>
            </a:r>
            <a:br>
              <a:rPr lang="en-US" sz="2000" dirty="0"/>
            </a:br>
            <a:r>
              <a:rPr lang="en-US" sz="1800" dirty="0"/>
              <a:t>Using Isolation Security Zones to Enhance Security Posture</a:t>
            </a:r>
            <a:endParaRPr lang="en-US" sz="2000" dirty="0"/>
          </a:p>
        </p:txBody>
      </p:sp>
      <p:sp>
        <p:nvSpPr>
          <p:cNvPr id="3" name="Content Placeholder 2">
            <a:extLst>
              <a:ext uri="{FF2B5EF4-FFF2-40B4-BE49-F238E27FC236}">
                <a16:creationId xmlns:a16="http://schemas.microsoft.com/office/drawing/2014/main" id="{372CC8E5-6167-4C56-9DB3-882909802995}"/>
              </a:ext>
            </a:extLst>
          </p:cNvPr>
          <p:cNvSpPr>
            <a:spLocks noGrp="1"/>
          </p:cNvSpPr>
          <p:nvPr>
            <p:ph idx="1"/>
          </p:nvPr>
        </p:nvSpPr>
        <p:spPr>
          <a:xfrm>
            <a:off x="201592" y="1371601"/>
            <a:ext cx="7769657" cy="4793789"/>
          </a:xfrm>
        </p:spPr>
        <p:txBody>
          <a:bodyPr>
            <a:normAutofit fontScale="92500"/>
          </a:bodyPr>
          <a:lstStyle/>
          <a:p>
            <a:pPr marL="0" indent="0">
              <a:buNone/>
            </a:pPr>
            <a:r>
              <a:rPr lang="en-US" sz="2000" dirty="0"/>
              <a:t>Using isolated security zones is an effective way to reduce many types of risks and increase security posture. </a:t>
            </a:r>
          </a:p>
          <a:p>
            <a:pPr marL="0" indent="0">
              <a:buNone/>
            </a:pPr>
            <a:r>
              <a:rPr lang="en-US" sz="2000" dirty="0"/>
              <a:t>For example, many enterprises use a perimeter network to isolate their Internet-facing resources from other parts of their internal network. You can implement the same level of protection in Azure Virtual Network as well. In this case, you have a number of VMs that will be exposed to the Internet. And you have a number of application servers and database servers on the same virtual network.</a:t>
            </a:r>
          </a:p>
          <a:p>
            <a:pPr marL="0" indent="0">
              <a:buNone/>
            </a:pPr>
            <a:endParaRPr lang="en-US" sz="2000" dirty="0"/>
          </a:p>
          <a:p>
            <a:pPr marL="0" indent="0">
              <a:buNone/>
            </a:pPr>
            <a:r>
              <a:rPr lang="en-US" sz="2000" dirty="0"/>
              <a:t>You decide what servers you have in this network</a:t>
            </a:r>
          </a:p>
          <a:p>
            <a:pPr marL="0" indent="0">
              <a:buNone/>
            </a:pPr>
            <a:r>
              <a:rPr lang="en-US" sz="1400" dirty="0"/>
              <a:t>Minimum: </a:t>
            </a:r>
          </a:p>
          <a:p>
            <a:pPr marL="285750" indent="-285750">
              <a:buFont typeface="Arial" panose="020B0604020202020204" pitchFamily="34" charset="0"/>
              <a:buChar char="•"/>
            </a:pPr>
            <a:r>
              <a:rPr lang="en-US" sz="1400" dirty="0"/>
              <a:t>1 RDP Server</a:t>
            </a:r>
          </a:p>
          <a:p>
            <a:pPr marL="285750" indent="-285750">
              <a:buFont typeface="Arial" panose="020B0604020202020204" pitchFamily="34" charset="0"/>
              <a:buChar char="•"/>
            </a:pPr>
            <a:r>
              <a:rPr lang="en-US" sz="1400" dirty="0"/>
              <a:t>1 File Server</a:t>
            </a:r>
          </a:p>
          <a:p>
            <a:pPr marL="285750" indent="-285750">
              <a:buFont typeface="Arial" panose="020B0604020202020204" pitchFamily="34" charset="0"/>
              <a:buChar char="•"/>
            </a:pPr>
            <a:r>
              <a:rPr lang="en-US" sz="1400" dirty="0"/>
              <a:t>1 DC</a:t>
            </a:r>
          </a:p>
          <a:p>
            <a:pPr marL="285750" indent="-285750">
              <a:buFont typeface="Arial" panose="020B0604020202020204" pitchFamily="34" charset="0"/>
              <a:buChar char="•"/>
            </a:pPr>
            <a:r>
              <a:rPr lang="en-US" sz="1400" dirty="0"/>
              <a:t>4 application servers</a:t>
            </a:r>
          </a:p>
          <a:p>
            <a:pPr marL="285750" indent="-285750">
              <a:buFont typeface="Arial" panose="020B0604020202020204" pitchFamily="34" charset="0"/>
              <a:buChar char="•"/>
            </a:pPr>
            <a:r>
              <a:rPr lang="en-US" sz="1400" dirty="0"/>
              <a:t>1 DB server</a:t>
            </a:r>
          </a:p>
        </p:txBody>
      </p:sp>
      <p:sp>
        <p:nvSpPr>
          <p:cNvPr id="4" name="Text Placeholder 3">
            <a:extLst>
              <a:ext uri="{FF2B5EF4-FFF2-40B4-BE49-F238E27FC236}">
                <a16:creationId xmlns:a16="http://schemas.microsoft.com/office/drawing/2014/main" id="{C4558A9D-92A7-4192-B663-ADF86F35A9D7}"/>
              </a:ext>
            </a:extLst>
          </p:cNvPr>
          <p:cNvSpPr>
            <a:spLocks noGrp="1"/>
          </p:cNvSpPr>
          <p:nvPr>
            <p:ph type="body" sz="quarter" idx="10"/>
          </p:nvPr>
        </p:nvSpPr>
        <p:spPr/>
        <p:txBody>
          <a:bodyPr/>
          <a:lstStyle/>
          <a:p>
            <a:endParaRPr lang="en-US"/>
          </a:p>
        </p:txBody>
      </p:sp>
      <p:sp>
        <p:nvSpPr>
          <p:cNvPr id="5" name="Rectangle: Folded Corner 4">
            <a:extLst>
              <a:ext uri="{FF2B5EF4-FFF2-40B4-BE49-F238E27FC236}">
                <a16:creationId xmlns:a16="http://schemas.microsoft.com/office/drawing/2014/main" id="{01F1B7A3-EBC5-4220-951E-2CF9A21F85D0}"/>
              </a:ext>
            </a:extLst>
          </p:cNvPr>
          <p:cNvSpPr/>
          <p:nvPr/>
        </p:nvSpPr>
        <p:spPr bwMode="auto">
          <a:xfrm>
            <a:off x="8212015" y="70873"/>
            <a:ext cx="3892062" cy="1229854"/>
          </a:xfrm>
          <a:prstGeom prst="foldedCorner">
            <a:avLst/>
          </a:pr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algn="ctr" eaLnBrk="0" hangingPunct="0"/>
            <a:r>
              <a:rPr lang="en-US" sz="1600" dirty="0">
                <a:solidFill>
                  <a:srgbClr val="000000"/>
                </a:solidFill>
              </a:rPr>
              <a:t>Team Assignment </a:t>
            </a:r>
          </a:p>
          <a:p>
            <a:pPr algn="ctr" eaLnBrk="0" hangingPunct="0"/>
            <a:r>
              <a:rPr lang="en-US" sz="1200" dirty="0">
                <a:solidFill>
                  <a:srgbClr val="000000"/>
                </a:solidFill>
              </a:rPr>
              <a:t>Break into Teams of 5-8</a:t>
            </a:r>
          </a:p>
          <a:p>
            <a:pPr algn="ctr" eaLnBrk="0" hangingPunct="0"/>
            <a:r>
              <a:rPr lang="en-US" sz="1050" dirty="0">
                <a:solidFill>
                  <a:srgbClr val="000000"/>
                </a:solidFill>
              </a:rPr>
              <a:t>Answer Questions and Draw Network Diagram</a:t>
            </a:r>
          </a:p>
        </p:txBody>
      </p:sp>
      <p:sp>
        <p:nvSpPr>
          <p:cNvPr id="6" name="Rectangle 5">
            <a:extLst>
              <a:ext uri="{FF2B5EF4-FFF2-40B4-BE49-F238E27FC236}">
                <a16:creationId xmlns:a16="http://schemas.microsoft.com/office/drawing/2014/main" id="{C07A1EED-B464-4659-A71C-135E7702007D}"/>
              </a:ext>
            </a:extLst>
          </p:cNvPr>
          <p:cNvSpPr/>
          <p:nvPr/>
        </p:nvSpPr>
        <p:spPr>
          <a:xfrm>
            <a:off x="7860324" y="1645362"/>
            <a:ext cx="4114981" cy="2308324"/>
          </a:xfrm>
          <a:prstGeom prst="rect">
            <a:avLst/>
          </a:prstGeom>
        </p:spPr>
        <p:txBody>
          <a:bodyPr wrap="square">
            <a:spAutoFit/>
          </a:bodyPr>
          <a:lstStyle/>
          <a:p>
            <a:pPr marL="0" indent="0">
              <a:buNone/>
            </a:pPr>
            <a:r>
              <a:rPr lang="en-US" dirty="0"/>
              <a:t>With this in mind, answer the following questions:</a:t>
            </a:r>
          </a:p>
          <a:p>
            <a:pPr marL="342900" lvl="0" indent="-342900">
              <a:buFont typeface="+mj-lt"/>
              <a:buAutoNum type="arabicPeriod"/>
            </a:pPr>
            <a:r>
              <a:rPr lang="en-US" b="0" dirty="0"/>
              <a:t>What technologies would you use to implement a perimeter network in Azure Virtual Network?</a:t>
            </a:r>
          </a:p>
          <a:p>
            <a:pPr marL="342900" lvl="0" indent="-342900">
              <a:buFont typeface="+mj-lt"/>
              <a:buAutoNum type="arabicPeriod"/>
            </a:pPr>
            <a:r>
              <a:rPr lang="en-US" b="0" dirty="0"/>
              <a:t>How would you design your network topology?</a:t>
            </a:r>
          </a:p>
        </p:txBody>
      </p:sp>
    </p:spTree>
    <p:extLst>
      <p:ext uri="{BB962C8B-B14F-4D97-AF65-F5344CB8AC3E}">
        <p14:creationId xmlns:p14="http://schemas.microsoft.com/office/powerpoint/2010/main" val="1429361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5FE619-6D74-4E9F-9356-C66A41BA0108}"/>
              </a:ext>
            </a:extLst>
          </p:cNvPr>
          <p:cNvSpPr>
            <a:spLocks noGrp="1"/>
          </p:cNvSpPr>
          <p:nvPr>
            <p:ph type="ctrTitle" sz="quarter"/>
          </p:nvPr>
        </p:nvSpPr>
        <p:spPr/>
        <p:txBody>
          <a:bodyPr/>
          <a:lstStyle/>
          <a:p>
            <a:r>
              <a:rPr lang="en-US" dirty="0"/>
              <a:t>Linux Labs Using Cloud Shell</a:t>
            </a:r>
          </a:p>
        </p:txBody>
      </p:sp>
      <p:sp>
        <p:nvSpPr>
          <p:cNvPr id="6" name="Subtitle 5">
            <a:extLst>
              <a:ext uri="{FF2B5EF4-FFF2-40B4-BE49-F238E27FC236}">
                <a16:creationId xmlns:a16="http://schemas.microsoft.com/office/drawing/2014/main" id="{6D1586F8-6462-4DE5-9BD2-C61C61932B55}"/>
              </a:ext>
            </a:extLst>
          </p:cNvPr>
          <p:cNvSpPr>
            <a:spLocks noGrp="1"/>
          </p:cNvSpPr>
          <p:nvPr>
            <p:ph type="subTitle" sz="quarter" idx="1"/>
          </p:nvPr>
        </p:nvSpPr>
        <p:spPr>
          <a:xfrm>
            <a:off x="4914123" y="1740878"/>
            <a:ext cx="7054357" cy="4091998"/>
          </a:xfrm>
        </p:spPr>
        <p:txBody>
          <a:bodyPr/>
          <a:lstStyle/>
          <a:p>
            <a:r>
              <a:rPr lang="en-US" sz="1600" dirty="0"/>
              <a:t>Linux 1. Create and Manage Linux VMs with the Azure CLI 2.0 in Azure Cloud Shell</a:t>
            </a:r>
          </a:p>
          <a:p>
            <a:r>
              <a:rPr lang="en-US" sz="1600" dirty="0"/>
              <a:t>Linux 2a. Install a LAMP web server on a Linux virtual machine in Azure</a:t>
            </a:r>
          </a:p>
          <a:p>
            <a:r>
              <a:rPr lang="en-US" sz="1600" dirty="0"/>
              <a:t>Linux 2b. Install a LEMP web server on a Linux virtual machine in Azure</a:t>
            </a:r>
          </a:p>
          <a:p>
            <a:r>
              <a:rPr lang="en-US" sz="1600" dirty="0"/>
              <a:t>Linux 2c. Create a MongoDB, Express, AngularJS, and Node.js (MEAN) stack on a Linux virtual machine in Azure</a:t>
            </a:r>
          </a:p>
          <a:p>
            <a:r>
              <a:rPr lang="en-US" sz="1600" dirty="0"/>
              <a:t>Linux 3. Monitor and update a Linux virtual machine in Azure using Cloud Shell</a:t>
            </a:r>
          </a:p>
          <a:p>
            <a:r>
              <a:rPr lang="en-US" sz="1600" dirty="0"/>
              <a:t>Linux 4. Use Azure Security Center to monitor Linux virtual machines</a:t>
            </a:r>
          </a:p>
          <a:p>
            <a:r>
              <a:rPr lang="en-US" sz="1600" dirty="0"/>
              <a:t>Linux Bonus. Prepare a Debian VHD for Azure – </a:t>
            </a:r>
            <a:r>
              <a:rPr lang="en-US" sz="1600" dirty="0" err="1"/>
              <a:t>Prereq’s</a:t>
            </a:r>
            <a:r>
              <a:rPr lang="en-US" sz="1600" dirty="0"/>
              <a:t> Hyper-V and Debian .ISO</a:t>
            </a:r>
          </a:p>
          <a:p>
            <a:endParaRPr lang="en-US" sz="1600" dirty="0"/>
          </a:p>
        </p:txBody>
      </p:sp>
      <p:sp>
        <p:nvSpPr>
          <p:cNvPr id="7" name="Text Placeholder 6">
            <a:extLst>
              <a:ext uri="{FF2B5EF4-FFF2-40B4-BE49-F238E27FC236}">
                <a16:creationId xmlns:a16="http://schemas.microsoft.com/office/drawing/2014/main" id="{8AB04FB4-6CA9-4C67-8D89-93B38EBA4E00}"/>
              </a:ext>
            </a:extLst>
          </p:cNvPr>
          <p:cNvSpPr>
            <a:spLocks noGrp="1"/>
          </p:cNvSpPr>
          <p:nvPr>
            <p:ph type="body" sz="quarter" idx="10"/>
          </p:nvPr>
        </p:nvSpPr>
        <p:spPr/>
        <p:txBody>
          <a:bodyPr/>
          <a:lstStyle/>
          <a:p>
            <a:r>
              <a:rPr lang="en-US" dirty="0"/>
              <a:t>Linux Labs if you do not have access to SSH or you want to use Azure Cloud Shell</a:t>
            </a:r>
          </a:p>
        </p:txBody>
      </p:sp>
      <p:sp>
        <p:nvSpPr>
          <p:cNvPr id="8" name="Text Placeholder 7">
            <a:extLst>
              <a:ext uri="{FF2B5EF4-FFF2-40B4-BE49-F238E27FC236}">
                <a16:creationId xmlns:a16="http://schemas.microsoft.com/office/drawing/2014/main" id="{3027BE6E-93A1-46D9-93B6-2448877F2BA7}"/>
              </a:ext>
            </a:extLst>
          </p:cNvPr>
          <p:cNvSpPr>
            <a:spLocks noGrp="1"/>
          </p:cNvSpPr>
          <p:nvPr>
            <p:ph type="body" sz="quarter" idx="11"/>
          </p:nvPr>
        </p:nvSpPr>
        <p:spPr/>
        <p:txBody>
          <a:bodyPr/>
          <a:lstStyle/>
          <a:p>
            <a:r>
              <a:rPr lang="en-US" sz="2800" dirty="0"/>
              <a:t>https://docs.microsoft.com/en-us/azure/virtual-machines/linux</a:t>
            </a:r>
          </a:p>
        </p:txBody>
      </p:sp>
    </p:spTree>
    <p:extLst>
      <p:ext uri="{BB962C8B-B14F-4D97-AF65-F5344CB8AC3E}">
        <p14:creationId xmlns:p14="http://schemas.microsoft.com/office/powerpoint/2010/main" val="117604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1. Create and Manage Linux VMs with the Azure CLI 2.0 in Azure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20000"/>
          </a:bodyPr>
          <a:lstStyle/>
          <a:p>
            <a:pPr marL="0" indent="0">
              <a:buNone/>
            </a:pPr>
            <a:r>
              <a:rPr lang="en-US" dirty="0"/>
              <a:t>You learn how to:</a:t>
            </a:r>
          </a:p>
          <a:p>
            <a:r>
              <a:rPr lang="en-US" dirty="0"/>
              <a:t>Create and connect to a VM</a:t>
            </a:r>
          </a:p>
          <a:p>
            <a:r>
              <a:rPr lang="en-US" dirty="0"/>
              <a:t>Select and use VM images</a:t>
            </a:r>
          </a:p>
          <a:p>
            <a:r>
              <a:rPr lang="en-US" dirty="0"/>
              <a:t>View and use specific VM sizes</a:t>
            </a:r>
          </a:p>
          <a:p>
            <a:r>
              <a:rPr lang="en-US" dirty="0"/>
              <a:t>Resize a VM</a:t>
            </a:r>
          </a:p>
          <a:p>
            <a:r>
              <a:rPr lang="en-US" dirty="0"/>
              <a:t>View and understand VM state</a:t>
            </a:r>
          </a:p>
          <a:p>
            <a:r>
              <a:rPr lang="en-US" dirty="0"/>
              <a:t>[Optional] Manage Disks: </a:t>
            </a:r>
            <a:r>
              <a:rPr lang="en-US" dirty="0">
                <a:hlinkClick r:id="rId3"/>
              </a:rPr>
              <a:t>https://docs.microsoft.com/en-us/azure/virtual-machines/linux/tutorial-manage-disks</a:t>
            </a:r>
            <a:r>
              <a:rPr lang="en-US" dirty="0"/>
              <a:t> </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https://docs.microsoft.com/en-us/azure/virtual-machines/linux/tutorial-manage-vm</a:t>
            </a:r>
          </a:p>
        </p:txBody>
      </p:sp>
    </p:spTree>
    <p:extLst>
      <p:ext uri="{BB962C8B-B14F-4D97-AF65-F5344CB8AC3E}">
        <p14:creationId xmlns:p14="http://schemas.microsoft.com/office/powerpoint/2010/main" val="57124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2a. Install a LAMP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a:t>
            </a:r>
          </a:p>
          <a:p>
            <a:r>
              <a:rPr lang="en-US" dirty="0"/>
              <a:t>Open port 80 for web traffic</a:t>
            </a:r>
          </a:p>
          <a:p>
            <a:r>
              <a:rPr lang="en-US" dirty="0"/>
              <a:t>Install Apache, MySQL, and PHP</a:t>
            </a:r>
          </a:p>
          <a:p>
            <a:r>
              <a:rPr lang="en-US" dirty="0"/>
              <a:t>Verify installation and configuration</a:t>
            </a:r>
          </a:p>
          <a:p>
            <a:r>
              <a:rPr lang="en-US" dirty="0"/>
              <a:t>Install WordPress on the LAMP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https://docs.microsoft.com/en-us/azure/virtual-machines/linux/tutorial-lamp-stack</a:t>
            </a:r>
          </a:p>
        </p:txBody>
      </p:sp>
    </p:spTree>
    <p:extLst>
      <p:ext uri="{BB962C8B-B14F-4D97-AF65-F5344CB8AC3E}">
        <p14:creationId xmlns:p14="http://schemas.microsoft.com/office/powerpoint/2010/main" val="1227699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2b. Install a LEMP web server on a Linux virtual machine in Azure</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fontScale="92500" lnSpcReduction="10000"/>
          </a:bodyPr>
          <a:lstStyle/>
          <a:p>
            <a:pPr marL="0" indent="0">
              <a:buNone/>
            </a:pPr>
            <a:r>
              <a:rPr lang="en-US" dirty="0"/>
              <a:t>You learn how to:</a:t>
            </a:r>
          </a:p>
          <a:p>
            <a:r>
              <a:rPr lang="en-US" dirty="0"/>
              <a:t>Create an Ubuntu VM (the 'L' in the LEMP stack)</a:t>
            </a:r>
          </a:p>
          <a:p>
            <a:r>
              <a:rPr lang="en-US" dirty="0"/>
              <a:t>Open port 80 for web traffic</a:t>
            </a:r>
          </a:p>
          <a:p>
            <a:r>
              <a:rPr lang="en-US" dirty="0"/>
              <a:t>Install NGINX, MySQL, and PHP</a:t>
            </a:r>
          </a:p>
          <a:p>
            <a:r>
              <a:rPr lang="en-US" dirty="0"/>
              <a:t>Verify installation and configuration</a:t>
            </a:r>
          </a:p>
          <a:p>
            <a:r>
              <a:rPr lang="en-US" dirty="0"/>
              <a:t>Install WordPress on the LEMP server</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sz="1900" dirty="0"/>
              <a:t>Use your Initials1514 or other unique code for variables to prevent any duplicate public </a:t>
            </a:r>
            <a:r>
              <a:rPr lang="en-US" sz="1900" dirty="0" err="1"/>
              <a:t>urls</a:t>
            </a:r>
            <a:r>
              <a:rPr lang="en-US" sz="1900" dirty="0"/>
              <a:t> e.g. (lowercase):</a:t>
            </a:r>
          </a:p>
          <a:p>
            <a:pPr marL="742950" lvl="1">
              <a:buFont typeface="Arial" panose="020B0604020202020204" pitchFamily="34" charset="0"/>
              <a:buChar char="•"/>
            </a:pPr>
            <a:r>
              <a:rPr lang="en-US" sz="1900" dirty="0"/>
              <a:t>dan1514vm for “</a:t>
            </a:r>
            <a:r>
              <a:rPr lang="en-US" sz="1900" dirty="0" err="1"/>
              <a:t>myVM</a:t>
            </a:r>
            <a:r>
              <a:rPr lang="en-US" sz="1900" dirty="0"/>
              <a:t>” </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https://docs.microsoft.com/en-us/azure/virtual-machines/linux/tutorial-lemp-stack</a:t>
            </a:r>
          </a:p>
        </p:txBody>
      </p:sp>
    </p:spTree>
    <p:extLst>
      <p:ext uri="{BB962C8B-B14F-4D97-AF65-F5344CB8AC3E}">
        <p14:creationId xmlns:p14="http://schemas.microsoft.com/office/powerpoint/2010/main" val="175818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3. Monitor and update a Linux virtual machine in Azure using Cloud Shell</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a:xfrm>
            <a:off x="348251" y="1372626"/>
            <a:ext cx="11778205" cy="4793789"/>
          </a:xfrm>
        </p:spPr>
        <p:txBody>
          <a:bodyPr>
            <a:normAutofit fontScale="77500" lnSpcReduction="20000"/>
          </a:bodyPr>
          <a:lstStyle/>
          <a:p>
            <a:pPr marL="0" indent="0">
              <a:buNone/>
            </a:pPr>
            <a:r>
              <a:rPr lang="en-US" dirty="0"/>
              <a:t>You learn how to:</a:t>
            </a:r>
          </a:p>
          <a:p>
            <a:r>
              <a:rPr lang="en-US" dirty="0"/>
              <a:t>Enable boot diagnostics on the VM</a:t>
            </a:r>
          </a:p>
          <a:p>
            <a:r>
              <a:rPr lang="en-US" dirty="0"/>
              <a:t>View boot diagnostics</a:t>
            </a:r>
          </a:p>
          <a:p>
            <a:r>
              <a:rPr lang="en-US" dirty="0"/>
              <a:t>View host metrics</a:t>
            </a:r>
          </a:p>
          <a:p>
            <a:r>
              <a:rPr lang="en-US" dirty="0"/>
              <a:t>Enable diagnostics extension on the VM</a:t>
            </a:r>
          </a:p>
          <a:p>
            <a:r>
              <a:rPr lang="en-US" dirty="0"/>
              <a:t>View VM metrics</a:t>
            </a:r>
          </a:p>
          <a:p>
            <a:r>
              <a:rPr lang="en-US" dirty="0"/>
              <a:t>Create alerts based on diagnostic metrics</a:t>
            </a:r>
          </a:p>
          <a:p>
            <a:r>
              <a:rPr lang="en-US" dirty="0"/>
              <a:t>Manage package updates</a:t>
            </a:r>
          </a:p>
          <a:p>
            <a:r>
              <a:rPr lang="en-US" dirty="0"/>
              <a:t>Monitor changes and inventory</a:t>
            </a:r>
          </a:p>
          <a:p>
            <a:r>
              <a:rPr lang="en-US" dirty="0"/>
              <a:t>Set up advanced monitoring</a:t>
            </a:r>
          </a:p>
          <a:p>
            <a:pPr marL="0" indent="0">
              <a:buNone/>
            </a:pPr>
            <a:endParaRPr lang="en-US" u="sng" dirty="0">
              <a:highlight>
                <a:srgbClr val="FFFF00"/>
              </a:highlight>
            </a:endParaRPr>
          </a:p>
          <a:p>
            <a:pPr marL="0" indent="0">
              <a:buNone/>
            </a:pPr>
            <a:r>
              <a:rPr lang="en-US" u="sng" dirty="0">
                <a:highlight>
                  <a:srgbClr val="FFFF00"/>
                </a:highlight>
              </a:rPr>
              <a:t>Important Notes</a:t>
            </a:r>
          </a:p>
          <a:p>
            <a:pPr>
              <a:buFont typeface="+mj-lt"/>
              <a:buAutoNum type="arabicPeriod"/>
            </a:pPr>
            <a:r>
              <a:rPr lang="en-US" sz="1900" dirty="0"/>
              <a:t>Monitor VMs from prior labs</a:t>
            </a:r>
          </a:p>
          <a:p>
            <a:pPr>
              <a:buFont typeface="+mj-lt"/>
              <a:buAutoNum type="arabicPeriod"/>
            </a:pPr>
            <a:r>
              <a:rPr lang="en-US" sz="2000" dirty="0"/>
              <a:t>Stop and Deallocate or Delete resources when done with </a:t>
            </a:r>
            <a:r>
              <a:rPr lang="en-US" sz="2000" b="1" dirty="0"/>
              <a:t>ALL</a:t>
            </a:r>
            <a:r>
              <a:rPr lang="en-US" sz="2000" dirty="0"/>
              <a:t> labs (you </a:t>
            </a:r>
            <a:r>
              <a:rPr lang="en-US" sz="1900" dirty="0"/>
              <a:t>can reuse these machines for the next few labs but do not forget to go back after done with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https://docs.microsoft.com/en-us/azure/virtual-machines/linux/tutorial-monitoring </a:t>
            </a:r>
          </a:p>
        </p:txBody>
      </p:sp>
    </p:spTree>
    <p:extLst>
      <p:ext uri="{BB962C8B-B14F-4D97-AF65-F5344CB8AC3E}">
        <p14:creationId xmlns:p14="http://schemas.microsoft.com/office/powerpoint/2010/main" val="4261402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8B209-4E6F-412E-BA33-6903529DB20C}"/>
              </a:ext>
            </a:extLst>
          </p:cNvPr>
          <p:cNvSpPr>
            <a:spLocks noGrp="1"/>
          </p:cNvSpPr>
          <p:nvPr>
            <p:ph type="title"/>
          </p:nvPr>
        </p:nvSpPr>
        <p:spPr/>
        <p:txBody>
          <a:bodyPr/>
          <a:lstStyle/>
          <a:p>
            <a:r>
              <a:rPr lang="en-US" dirty="0"/>
              <a:t>Linux 4. Use Azure Security Center to monitor Linux virtual machines</a:t>
            </a:r>
          </a:p>
        </p:txBody>
      </p:sp>
      <p:sp>
        <p:nvSpPr>
          <p:cNvPr id="2" name="Content Placeholder 1">
            <a:extLst>
              <a:ext uri="{FF2B5EF4-FFF2-40B4-BE49-F238E27FC236}">
                <a16:creationId xmlns:a16="http://schemas.microsoft.com/office/drawing/2014/main" id="{6A84E970-B2D5-4816-B0CF-6C55060F7553}"/>
              </a:ext>
            </a:extLst>
          </p:cNvPr>
          <p:cNvSpPr>
            <a:spLocks noGrp="1"/>
          </p:cNvSpPr>
          <p:nvPr>
            <p:ph idx="1"/>
          </p:nvPr>
        </p:nvSpPr>
        <p:spPr/>
        <p:txBody>
          <a:bodyPr>
            <a:normAutofit/>
          </a:bodyPr>
          <a:lstStyle/>
          <a:p>
            <a:pPr marL="0" indent="0">
              <a:buNone/>
            </a:pPr>
            <a:r>
              <a:rPr lang="en-US" dirty="0"/>
              <a:t>You learn how to:</a:t>
            </a:r>
          </a:p>
          <a:p>
            <a:r>
              <a:rPr lang="en-US" dirty="0"/>
              <a:t>Set up data collection</a:t>
            </a:r>
          </a:p>
          <a:p>
            <a:r>
              <a:rPr lang="en-US" dirty="0"/>
              <a:t>Set up security policies</a:t>
            </a:r>
          </a:p>
          <a:p>
            <a:r>
              <a:rPr lang="en-US" dirty="0"/>
              <a:t>View and fix configuration health issues</a:t>
            </a:r>
          </a:p>
          <a:p>
            <a:r>
              <a:rPr lang="en-US" dirty="0"/>
              <a:t>Review detected threats</a:t>
            </a:r>
          </a:p>
          <a:p>
            <a:pPr marL="0" indent="0">
              <a:buNone/>
            </a:pPr>
            <a:endParaRPr lang="en-US" dirty="0"/>
          </a:p>
          <a:p>
            <a:pPr marL="0" indent="0">
              <a:buNone/>
            </a:pPr>
            <a:r>
              <a:rPr lang="en-US" u="sng" dirty="0">
                <a:highlight>
                  <a:srgbClr val="FFFF00"/>
                </a:highlight>
              </a:rPr>
              <a:t>Important Notes</a:t>
            </a:r>
          </a:p>
          <a:p>
            <a:pPr>
              <a:buFont typeface="+mj-lt"/>
              <a:buAutoNum type="arabicPeriod"/>
            </a:pPr>
            <a:r>
              <a:rPr lang="en-US" dirty="0"/>
              <a:t>Use VMs from prior labs</a:t>
            </a:r>
          </a:p>
          <a:p>
            <a:pPr>
              <a:buFont typeface="+mj-lt"/>
              <a:buAutoNum type="arabicPeriod"/>
            </a:pPr>
            <a:r>
              <a:rPr lang="en-US" dirty="0"/>
              <a:t>Stop and Deallocate or Delete resources when done with ALL labs</a:t>
            </a:r>
          </a:p>
          <a:p>
            <a:pPr marL="0" indent="0">
              <a:buNone/>
            </a:pPr>
            <a:endParaRPr lang="en-US" dirty="0"/>
          </a:p>
        </p:txBody>
      </p:sp>
      <p:sp>
        <p:nvSpPr>
          <p:cNvPr id="6" name="Text Placeholder 5">
            <a:extLst>
              <a:ext uri="{FF2B5EF4-FFF2-40B4-BE49-F238E27FC236}">
                <a16:creationId xmlns:a16="http://schemas.microsoft.com/office/drawing/2014/main" id="{80B11388-CFF3-4CFC-99E3-D2D9B375268C}"/>
              </a:ext>
            </a:extLst>
          </p:cNvPr>
          <p:cNvSpPr>
            <a:spLocks noGrp="1"/>
          </p:cNvSpPr>
          <p:nvPr>
            <p:ph type="body" sz="quarter" idx="10"/>
          </p:nvPr>
        </p:nvSpPr>
        <p:spPr/>
        <p:txBody>
          <a:bodyPr/>
          <a:lstStyle/>
          <a:p>
            <a:r>
              <a:rPr lang="en-US" sz="2000" dirty="0"/>
              <a:t>https://docs.microsoft.com/en-us/azure/virtual-machines/linux/tutorial-azure-security</a:t>
            </a:r>
          </a:p>
        </p:txBody>
      </p:sp>
    </p:spTree>
    <p:extLst>
      <p:ext uri="{BB962C8B-B14F-4D97-AF65-F5344CB8AC3E}">
        <p14:creationId xmlns:p14="http://schemas.microsoft.com/office/powerpoint/2010/main" val="82129910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5331</Words>
  <Application>Microsoft Office PowerPoint</Application>
  <PresentationFormat>Widescreen</PresentationFormat>
  <Paragraphs>717</Paragraphs>
  <Slides>30</Slides>
  <Notes>24</Notes>
  <HiddenSlides>2</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30</vt:i4>
      </vt:variant>
    </vt:vector>
  </HeadingPairs>
  <TitlesOfParts>
    <vt:vector size="44" baseType="lpstr">
      <vt:lpstr>Calibri</vt:lpstr>
      <vt:lpstr>Arial</vt:lpstr>
      <vt:lpstr>Consolas</vt:lpstr>
      <vt:lpstr>Courier New</vt:lpstr>
      <vt:lpstr>segoe-ui_normal</vt:lpstr>
      <vt:lpstr>segoe-ui_semibold</vt:lpstr>
      <vt:lpstr>Wingdings</vt:lpstr>
      <vt:lpstr>segoe-ui_light</vt:lpstr>
      <vt:lpstr>Segoe UI</vt:lpstr>
      <vt:lpstr>Symbol</vt:lpstr>
      <vt:lpstr>Segoe UI Light</vt:lpstr>
      <vt:lpstr>Times New Roman</vt:lpstr>
      <vt:lpstr>Verdana</vt:lpstr>
      <vt:lpstr>NG_MOC_Core_ModuleNew2</vt:lpstr>
      <vt:lpstr>Exam 70-533 Implementing Microsoft Azure Infrastructure Solutions Exam 70-535 Architecting Azure Solutions</vt:lpstr>
      <vt:lpstr>Getting Started Labs https://docs.microsoft.com/en-us/azure/#get-started </vt:lpstr>
      <vt:lpstr>Attendee Challenge – What Azure challenges should we tackle? What Challenges Are You Facing?</vt:lpstr>
      <vt:lpstr>Linux Labs Using Cloud Shell</vt:lpstr>
      <vt:lpstr>Linux 1. Create and Manage Linux VMs with the Azure CLI 2.0 in Azure Cloud Shell</vt:lpstr>
      <vt:lpstr>Linux 2a. Install a LAMP web server on a Linux virtual machine in Azure</vt:lpstr>
      <vt:lpstr>Linux 2b. Install a LEMP web server on a Linux virtual machine in Azure</vt:lpstr>
      <vt:lpstr>Linux 3. Monitor and update a Linux virtual machine in Azure using Cloud Shell</vt:lpstr>
      <vt:lpstr>Linux 4. Use Azure Security Center to monitor Linux virtual machines</vt:lpstr>
      <vt:lpstr>Linux Bonus. Prepare a Debian VHD for Azure – Prereq’s Hyper-V and Debian .ISO</vt:lpstr>
      <vt:lpstr>Windows Labs Using Cloud Shell</vt:lpstr>
      <vt:lpstr>Win 1. Creating a VM from an Azure Resource Manager template using Cloud Shell - PowerShell</vt:lpstr>
      <vt:lpstr>Win 2a. Create a Windows virtual machine install IIS with the Azure CLI 2.0</vt:lpstr>
      <vt:lpstr>Win 2b. Install the IIS\.NET\SQL in a Windows VM with Azure Cloud Shell</vt:lpstr>
      <vt:lpstr>Win 3. Monitor and update a Windows virtual machine in Azure using Cloud Shell</vt:lpstr>
      <vt:lpstr>4. Use Azure Security Center to monitor Windows virtual machines</vt:lpstr>
      <vt:lpstr>Containers</vt:lpstr>
      <vt:lpstr>Compute &amp; Networking</vt:lpstr>
      <vt:lpstr>Storage and Operational Readiness</vt:lpstr>
      <vt:lpstr>Labs</vt:lpstr>
      <vt:lpstr>Thought Experiment / Case Study Labs Architecting Solutions on the Whiteboard</vt:lpstr>
      <vt:lpstr>Solution Architecture: Overview</vt:lpstr>
      <vt:lpstr>Lab Setup: Architecture Styles</vt:lpstr>
      <vt:lpstr>Thought Experiment / Case Study 1 Web App - SOLUTION DESIGN</vt:lpstr>
      <vt:lpstr>PowerPoint Presentation</vt:lpstr>
      <vt:lpstr>Thought Experiment / Case Study #2 Acquisition and Migration of Fabrikam Team Collaboration Exercise</vt:lpstr>
      <vt:lpstr>Thought Experiment / Case Study #2 Answer the following questions in a report back to the CTO…</vt:lpstr>
      <vt:lpstr>Thought Experiment / Case Study 3a Operational Design - Individual</vt:lpstr>
      <vt:lpstr>Thought Experiment / Case Study 3a Operational Design - Individual</vt:lpstr>
      <vt:lpstr>Thought Experiment / Case Study 4 Using Isolation Security Zones to Enhance Security Posture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2018-05-22T09:58:36Z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