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7" r:id="rId2"/>
    <p:sldId id="256" r:id="rId3"/>
    <p:sldId id="257" r:id="rId4"/>
    <p:sldId id="258" r:id="rId5"/>
    <p:sldId id="281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ny Jamieson" initials="TJ" lastIdx="8" clrIdx="0"/>
  <p:cmAuthor id="1" name="Tarina" initials="T" lastIdx="5" clrIdx="1">
    <p:extLst>
      <p:ext uri="{19B8F6BF-5375-455C-9EA6-DF929625EA0E}">
        <p15:presenceInfo xmlns:p15="http://schemas.microsoft.com/office/powerpoint/2012/main" userId="Tar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2C6"/>
    <a:srgbClr val="008A00"/>
    <a:srgbClr val="00188F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37" autoAdjust="0"/>
    <p:restoredTop sz="50073" autoAdjust="0"/>
  </p:normalViewPr>
  <p:slideViewPr>
    <p:cSldViewPr>
      <p:cViewPr varScale="1">
        <p:scale>
          <a:sx n="42" d="100"/>
          <a:sy n="42" d="100"/>
        </p:scale>
        <p:origin x="212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2592" y="-16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B15CE-72C7-4F52-B44D-DEB2CB65452D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05FC6-45CD-407B-9538-F397EFA5C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6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</a:br>
            <a:endParaRPr lang="en-US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Segoe" panose="020B0502040504020203" pitchFamily="34" charset="0"/>
                <a:cs typeface="Arial" panose="020B0604020202020204" pitchFamily="34" charset="0"/>
              </a:rPr>
              <a:t>Required Materials</a:t>
            </a:r>
          </a:p>
          <a:p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To teach this course, you need the following materials:</a:t>
            </a:r>
          </a:p>
          <a:p>
            <a:pPr>
              <a:buFontTx/>
              <a:buChar char="•"/>
            </a:pP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 Course Handbook</a:t>
            </a:r>
          </a:p>
          <a:p>
            <a:pPr>
              <a:buFontTx/>
              <a:buChar char="•"/>
            </a:pP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 Trainer materials, including:</a:t>
            </a:r>
          </a:p>
          <a:p>
            <a:pPr marL="400050" lvl="1" indent="-171450">
              <a:buFont typeface="Courier New" panose="02070309020205020404" pitchFamily="49" charset="0"/>
              <a:buChar char="o"/>
            </a:pP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Trainer Preparation Guide</a:t>
            </a:r>
          </a:p>
          <a:p>
            <a:pPr marL="400050" lvl="1" indent="-171450">
              <a:buFont typeface="Courier New" panose="02070309020205020404" pitchFamily="49" charset="0"/>
              <a:buChar char="o"/>
            </a:pP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Microsoft PowerPoint files for this course</a:t>
            </a:r>
            <a:endParaRPr lang="en-US" sz="1000" dirty="0">
              <a:solidFill>
                <a:srgbClr val="7030A0"/>
              </a:solidFill>
              <a:latin typeface="Segoe" panose="020B0502040504020203" pitchFamily="34" charset="0"/>
              <a:cs typeface="Arial" panose="020B0604020202020204" pitchFamily="34" charset="0"/>
            </a:endParaRPr>
          </a:p>
          <a:p>
            <a:pPr marL="400050" lvl="1" indent="-171450">
              <a:buFont typeface="Courier New" panose="02070309020205020404" pitchFamily="49" charset="0"/>
              <a:buChar char="o"/>
            </a:pP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Microsoft Hyper</a:t>
            </a:r>
            <a:r>
              <a:rPr lang="en-CA" sz="1000" kern="1200" dirty="0">
                <a:solidFill>
                  <a:schemeClr val="tx1"/>
                </a:solidFill>
                <a:effectLst/>
                <a:latin typeface="Segoe" panose="020B0502040504020203" pitchFamily="34" charset="0"/>
                <a:cs typeface="Arial" panose="020B0604020202020204" pitchFamily="34" charset="0"/>
              </a:rPr>
              <a:t>‑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V Classroom Setup Guide</a:t>
            </a:r>
          </a:p>
          <a:p>
            <a:pPr marL="400050" lvl="1" indent="-171450">
              <a:buFont typeface="Courier New" panose="02070309020205020404" pitchFamily="49" charset="0"/>
              <a:buChar char="o"/>
            </a:pP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Virtual</a:t>
            </a:r>
            <a:r>
              <a:rPr lang="en-US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 machines (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VMs) for the course</a:t>
            </a:r>
          </a:p>
          <a:p>
            <a:pPr marL="400050" lvl="1" indent="-171450">
              <a:buFont typeface="Courier New" panose="02070309020205020404" pitchFamily="49" charset="0"/>
              <a:buChar char="o"/>
            </a:pP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Latest error logs for the course (if any) </a:t>
            </a:r>
            <a:endParaRPr lang="en-US" sz="1000" dirty="0">
              <a:solidFill>
                <a:srgbClr val="FF3300"/>
              </a:solidFill>
              <a:latin typeface="Segoe" panose="020B0502040504020203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endParaRPr lang="en-US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Segoe" panose="020B0502040504020203" pitchFamily="34" charset="0"/>
                <a:cs typeface="Arial" panose="020B0604020202020204" pitchFamily="34" charset="0"/>
              </a:rPr>
              <a:t>Important</a:t>
            </a:r>
            <a:r>
              <a:rPr lang="en-US" sz="1000" b="0" dirty="0">
                <a:latin typeface="Segoe" panose="020B0502040504020203" pitchFamily="34" charset="0"/>
                <a:cs typeface="Arial" panose="020B0604020202020204" pitchFamily="34" charset="0"/>
              </a:rPr>
              <a:t>:</a:t>
            </a:r>
            <a:r>
              <a:rPr lang="en-US" sz="1000" b="1" dirty="0">
                <a:latin typeface="Segoe" panose="020B0502040504020203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We recommend that you use Microsoft Office PowerPoint</a:t>
            </a:r>
            <a:r>
              <a:rPr lang="en-CA" sz="1000" kern="1200" dirty="0">
                <a:solidFill>
                  <a:schemeClr val="tx1"/>
                </a:solidFill>
                <a:effectLst/>
                <a:latin typeface="Segoe" panose="020B0502040504020203" pitchFamily="34" charset="0"/>
                <a:cs typeface="Arial" panose="020B0604020202020204" pitchFamily="34" charset="0"/>
              </a:rPr>
              <a:t> 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2007 or a newer version to display the course slides. If you use PowerPoint Viewer or an older version of Office PowerPoint, some features of the slides might not display correctly.</a:t>
            </a:r>
          </a:p>
          <a:p>
            <a:endParaRPr lang="en-US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Segoe" panose="020B0502040504020203" pitchFamily="34" charset="0"/>
                <a:cs typeface="Arial" panose="020B0604020202020204" pitchFamily="34" charset="0"/>
              </a:rPr>
              <a:t>Preparation Tasks</a:t>
            </a:r>
          </a:p>
          <a:p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To prepare for this course, you must follow and complete the tasks that the Trainer Preparation Guide outlines.</a:t>
            </a:r>
          </a:p>
          <a:p>
            <a:endParaRPr lang="en-US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Segoe" panose="020B0502040504020203" pitchFamily="34" charset="0"/>
                <a:cs typeface="Arial" panose="020B0604020202020204" pitchFamily="34" charset="0"/>
              </a:rPr>
              <a:t>Presentation</a:t>
            </a:r>
            <a:r>
              <a:rPr lang="en-US" sz="1000" b="0" dirty="0">
                <a:latin typeface="Segoe" panose="020B0502040504020203" pitchFamily="34" charset="0"/>
                <a:cs typeface="Arial" panose="020B0604020202020204" pitchFamily="34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Segoe" panose="020B0502040504020203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30 minutes</a:t>
            </a:r>
          </a:p>
          <a:p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2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3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Welcome students to the course and introduce yourself. Provide a brief overview of your background to establish credibility.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1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11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11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000" baseline="0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10971A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1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000" baseline="0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10971A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18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Mention to the students that this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course is not associated with any Microsoft certification path.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10971A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4800" y="1447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 Official Course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0" y="2514600"/>
            <a:ext cx="6324599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72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0000 (course#)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00" y="3886200"/>
            <a:ext cx="6080033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827119"/>
            <a:ext cx="1988671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" r="9566"/>
          <a:stretch/>
        </p:blipFill>
        <p:spPr>
          <a:xfrm>
            <a:off x="-18481" y="2514600"/>
            <a:ext cx="253308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5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2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learning/exam-70-534.aspx#syllabus-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learning/exam-70-534.aspx#syllabus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NU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67000" y="2857500"/>
            <a:ext cx="6080033" cy="1143000"/>
          </a:xfrm>
        </p:spPr>
        <p:txBody>
          <a:bodyPr/>
          <a:lstStyle/>
          <a:p>
            <a:r>
              <a:rPr lang="en-US" dirty="0"/>
              <a:t>Data &amp; Cloud Skill Up and Exam Ready Workshop </a:t>
            </a:r>
          </a:p>
          <a:p>
            <a:r>
              <a:rPr lang="en-US" dirty="0"/>
              <a:t>Exam 70-535: Architecting Azure Solutions </a:t>
            </a:r>
          </a:p>
        </p:txBody>
      </p:sp>
    </p:spTree>
    <p:extLst>
      <p:ext uri="{BB962C8B-B14F-4D97-AF65-F5344CB8AC3E}">
        <p14:creationId xmlns:p14="http://schemas.microsoft.com/office/powerpoint/2010/main" val="250120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822960"/>
          </a:xfrm>
        </p:spPr>
        <p:txBody>
          <a:bodyPr/>
          <a:lstStyle/>
          <a:p>
            <a:r>
              <a:rPr lang="en-US" sz="3600" dirty="0"/>
              <a:t>Welcome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981" y="5867400"/>
            <a:ext cx="2193219" cy="80676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447800"/>
            <a:ext cx="8229600" cy="4921251"/>
          </a:xfrm>
          <a:prstGeom prst="rect">
            <a:avLst/>
          </a:prstGeom>
        </p:spPr>
        <p:txBody>
          <a:bodyPr numCol="2" spcCol="457200"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We’ve worked together with the Microsoft Partner Network and Microsoft IT Academies to bring you a world-class learning experience.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</a:rPr>
              <a:t>Microsoft Certified Trainers + Instructors. </a:t>
            </a:r>
            <a:r>
              <a:rPr lang="en-US" sz="1800" dirty="0"/>
              <a:t>Your instructor is a premier technical and instructional expert who meets ongoing certification requirements. 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</a:rPr>
              <a:t>Customer Satisfaction Guarantee.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Our partners offer a satisfaction guarantee and we hold them accountable for it.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At the end of class, please complete an evaluation of today’s experience. We value your feedback! 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</a:rPr>
              <a:t>Certification Exam Benefits. </a:t>
            </a:r>
            <a:r>
              <a:rPr lang="en-US" sz="1800" dirty="0"/>
              <a:t>After training, consider pursuing a Microsoft Certification to help distinguish your technical expertise and experience. Ask your instructor about available exam promotions and discounts.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We wish you a great learning experience and ongoing career success!</a:t>
            </a:r>
          </a:p>
          <a:p>
            <a:pPr marL="0" indent="0">
              <a:lnSpc>
                <a:spcPct val="97000"/>
              </a:lnSpc>
              <a:buNone/>
            </a:pPr>
            <a:endParaRPr lang="en-US" sz="1800" dirty="0"/>
          </a:p>
          <a:p>
            <a:pPr marL="0" indent="0">
              <a:lnSpc>
                <a:spcPct val="97000"/>
              </a:lnSpc>
              <a:buNone/>
            </a:pPr>
            <a:endParaRPr lang="nl-NL" sz="1000" dirty="0"/>
          </a:p>
          <a:p>
            <a:pPr marL="0" indent="0">
              <a:lnSpc>
                <a:spcPct val="97000"/>
              </a:lnSpc>
              <a:buNone/>
            </a:pPr>
            <a:endParaRPr lang="nl-NL" sz="1000" dirty="0"/>
          </a:p>
          <a:p>
            <a:pPr>
              <a:lnSpc>
                <a:spcPct val="97000"/>
              </a:lnSpc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Thank you for joining us today.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3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Instructor 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981" y="5867400"/>
            <a:ext cx="2193219" cy="80676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Arturo Hamilton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Certifications: MCT, MCSA, MCSE, </a:t>
            </a:r>
          </a:p>
          <a:p>
            <a:pPr marL="0" indent="0">
              <a:buNone/>
            </a:pPr>
            <a:r>
              <a:rPr lang="en-US" sz="2400" dirty="0"/>
              <a:t>MCTS, MCP, ACE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Few things about me: +16 years in the IT field, DBA-DW&amp;BI Manager, Telecommunications and Infrastructure Manager, IT Service Delivery Manager, CRM Manager, SharePoint Sr. Manager, Office 365 Sr. Manager.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In addition, 3 years as a MCT Professor and 4 years as an IT Solutions Architect and Consultant; recently started performing as Microsoft Events Speaker.</a:t>
            </a:r>
          </a:p>
          <a:p>
            <a:endParaRPr lang="en-US" sz="2400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6286358" y="1066800"/>
            <a:ext cx="2091928" cy="1331227"/>
            <a:chOff x="1066800" y="1066800"/>
            <a:chExt cx="3352800" cy="2133600"/>
          </a:xfrm>
        </p:grpSpPr>
        <p:grpSp>
          <p:nvGrpSpPr>
            <p:cNvPr id="18" name="Group 17"/>
            <p:cNvGrpSpPr/>
            <p:nvPr/>
          </p:nvGrpSpPr>
          <p:grpSpPr>
            <a:xfrm>
              <a:off x="1066800" y="1066800"/>
              <a:ext cx="3352800" cy="2133600"/>
              <a:chOff x="762000" y="1066800"/>
              <a:chExt cx="3352800" cy="2133600"/>
            </a:xfrm>
            <a:solidFill>
              <a:srgbClr val="0072C6"/>
            </a:solidFill>
          </p:grpSpPr>
          <p:sp>
            <p:nvSpPr>
              <p:cNvPr id="20" name="Rounded Rectangle 19"/>
              <p:cNvSpPr>
                <a:spLocks noChangeAspect="1"/>
              </p:cNvSpPr>
              <p:nvPr/>
            </p:nvSpPr>
            <p:spPr>
              <a:xfrm>
                <a:off x="762000" y="1066800"/>
                <a:ext cx="3352800" cy="2133600"/>
              </a:xfrm>
              <a:prstGeom prst="roundRect">
                <a:avLst/>
              </a:prstGeom>
              <a:solidFill>
                <a:srgbClr val="00188F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62000" y="1676400"/>
                <a:ext cx="3352800" cy="1219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6" y="1161615"/>
              <a:ext cx="18383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685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Student introductions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981" y="5867400"/>
            <a:ext cx="2193219" cy="80676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Let’s get acquainted:</a:t>
            </a:r>
          </a:p>
          <a:p>
            <a:endParaRPr lang="en-US" sz="1200" dirty="0"/>
          </a:p>
          <a:p>
            <a:r>
              <a:rPr lang="en-US" sz="2400" dirty="0"/>
              <a:t>Your name</a:t>
            </a:r>
          </a:p>
          <a:p>
            <a:r>
              <a:rPr lang="en-US" sz="2400" dirty="0"/>
              <a:t>Company affiliation</a:t>
            </a:r>
          </a:p>
          <a:p>
            <a:r>
              <a:rPr lang="en-US" sz="2400" dirty="0"/>
              <a:t>Title/function</a:t>
            </a:r>
          </a:p>
          <a:p>
            <a:r>
              <a:rPr lang="en-US" sz="2400" dirty="0"/>
              <a:t>Windows Server 2012 experience</a:t>
            </a:r>
          </a:p>
          <a:p>
            <a:r>
              <a:rPr lang="en-US" sz="2400" dirty="0"/>
              <a:t>Product experience</a:t>
            </a:r>
          </a:p>
          <a:p>
            <a:r>
              <a:rPr lang="en-US" sz="2400" dirty="0"/>
              <a:t>Your expectations for the course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6358" y="1066800"/>
            <a:ext cx="2091928" cy="1331227"/>
            <a:chOff x="1066800" y="1066800"/>
            <a:chExt cx="3352800" cy="2133600"/>
          </a:xfrm>
        </p:grpSpPr>
        <p:grpSp>
          <p:nvGrpSpPr>
            <p:cNvPr id="12" name="Group 11"/>
            <p:cNvGrpSpPr/>
            <p:nvPr/>
          </p:nvGrpSpPr>
          <p:grpSpPr>
            <a:xfrm>
              <a:off x="1066800" y="1066800"/>
              <a:ext cx="3352800" cy="2133600"/>
              <a:chOff x="762000" y="1066800"/>
              <a:chExt cx="3352800" cy="2133600"/>
            </a:xfrm>
            <a:solidFill>
              <a:srgbClr val="0072C6"/>
            </a:solidFill>
          </p:grpSpPr>
          <p:sp>
            <p:nvSpPr>
              <p:cNvPr id="14" name="Rounded Rectangle 13"/>
              <p:cNvSpPr>
                <a:spLocks noChangeAspect="1"/>
              </p:cNvSpPr>
              <p:nvPr/>
            </p:nvSpPr>
            <p:spPr>
              <a:xfrm>
                <a:off x="762000" y="1066800"/>
                <a:ext cx="3352800" cy="2133600"/>
              </a:xfrm>
              <a:prstGeom prst="roundRect">
                <a:avLst/>
              </a:prstGeom>
              <a:solidFill>
                <a:srgbClr val="00188F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62000" y="1676400"/>
                <a:ext cx="3352800" cy="1219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6" y="1161615"/>
              <a:ext cx="18383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511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981" y="5867400"/>
            <a:ext cx="2193219" cy="80676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6960" y="1075461"/>
            <a:ext cx="8229600" cy="5105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Class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Building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Parking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Restrooms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Meals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Phones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Messages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Smoking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Internet access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Recycling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Emergency procedures</a:t>
            </a:r>
          </a:p>
          <a:p>
            <a:endParaRPr lang="en-CA" sz="2400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490" y="2174981"/>
            <a:ext cx="1202732" cy="120273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725" y="1691520"/>
            <a:ext cx="1082875" cy="1686193"/>
          </a:xfrm>
          <a:prstGeom prst="rect">
            <a:avLst/>
          </a:prstGeom>
        </p:spPr>
      </p:pic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4318611" y="3616842"/>
            <a:ext cx="1424169" cy="1015708"/>
            <a:chOff x="975600" y="4290620"/>
            <a:chExt cx="2006088" cy="1430728"/>
          </a:xfrm>
        </p:grpSpPr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975600" y="4290620"/>
              <a:ext cx="2006088" cy="1430728"/>
              <a:chOff x="1918853" y="3044496"/>
              <a:chExt cx="666391" cy="475141"/>
            </a:xfrm>
          </p:grpSpPr>
          <p:sp>
            <p:nvSpPr>
              <p:cNvPr id="42" name="Round Same Side Corner Rectangle 11"/>
              <p:cNvSpPr/>
              <p:nvPr/>
            </p:nvSpPr>
            <p:spPr>
              <a:xfrm>
                <a:off x="1970085" y="3044496"/>
                <a:ext cx="564520" cy="361776"/>
              </a:xfrm>
              <a:custGeom>
                <a:avLst/>
                <a:gdLst/>
                <a:ahLst/>
                <a:cxnLst/>
                <a:rect l="l" t="t" r="r" b="b"/>
                <a:pathLst>
                  <a:path w="564520" h="361776">
                    <a:moveTo>
                      <a:pt x="21117" y="19360"/>
                    </a:moveTo>
                    <a:lnTo>
                      <a:pt x="21117" y="345592"/>
                    </a:lnTo>
                    <a:lnTo>
                      <a:pt x="543404" y="345592"/>
                    </a:lnTo>
                    <a:lnTo>
                      <a:pt x="543404" y="19360"/>
                    </a:lnTo>
                    <a:close/>
                    <a:moveTo>
                      <a:pt x="17539" y="0"/>
                    </a:moveTo>
                    <a:lnTo>
                      <a:pt x="546981" y="0"/>
                    </a:lnTo>
                    <a:cubicBezTo>
                      <a:pt x="556668" y="0"/>
                      <a:pt x="564520" y="7852"/>
                      <a:pt x="564520" y="17539"/>
                    </a:cubicBezTo>
                    <a:lnTo>
                      <a:pt x="564520" y="361776"/>
                    </a:lnTo>
                    <a:lnTo>
                      <a:pt x="0" y="361776"/>
                    </a:lnTo>
                    <a:lnTo>
                      <a:pt x="0" y="17539"/>
                    </a:lnTo>
                    <a:cubicBezTo>
                      <a:pt x="0" y="7852"/>
                      <a:pt x="7852" y="0"/>
                      <a:pt x="17539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43" name="Trapezoid 12"/>
              <p:cNvSpPr/>
              <p:nvPr/>
            </p:nvSpPr>
            <p:spPr>
              <a:xfrm>
                <a:off x="1918853" y="3419324"/>
                <a:ext cx="666391" cy="72881"/>
              </a:xfrm>
              <a:custGeom>
                <a:avLst/>
                <a:gdLst/>
                <a:ahLst/>
                <a:cxnLst/>
                <a:rect l="l" t="t" r="r" b="b"/>
                <a:pathLst>
                  <a:path w="666391" h="84127">
                    <a:moveTo>
                      <a:pt x="257990" y="52557"/>
                    </a:moveTo>
                    <a:lnTo>
                      <a:pt x="241755" y="79989"/>
                    </a:lnTo>
                    <a:lnTo>
                      <a:pt x="424635" y="79989"/>
                    </a:lnTo>
                    <a:lnTo>
                      <a:pt x="408400" y="52557"/>
                    </a:lnTo>
                    <a:close/>
                    <a:moveTo>
                      <a:pt x="49787" y="0"/>
                    </a:moveTo>
                    <a:lnTo>
                      <a:pt x="616604" y="0"/>
                    </a:lnTo>
                    <a:lnTo>
                      <a:pt x="666391" y="84127"/>
                    </a:lnTo>
                    <a:lnTo>
                      <a:pt x="0" y="84127"/>
                    </a:ln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919446" y="3492205"/>
                <a:ext cx="665798" cy="27432"/>
              </a:xfrm>
              <a:prstGeom prst="rect">
                <a:avLst/>
              </a:pr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 bwMode="auto">
            <a:xfrm>
              <a:off x="1183880" y="4340003"/>
              <a:ext cx="1572768" cy="9906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8" r="25392" b="1122"/>
          <a:stretch/>
        </p:blipFill>
        <p:spPr>
          <a:xfrm>
            <a:off x="5829139" y="3377713"/>
            <a:ext cx="758815" cy="15006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1" t="1639" r="30003" b="2527"/>
          <a:stretch/>
        </p:blipFill>
        <p:spPr>
          <a:xfrm>
            <a:off x="6477000" y="3476235"/>
            <a:ext cx="609600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5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Agenda Day 1</a:t>
            </a:r>
            <a:endParaRPr lang="en-IE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143-142F-4C2D-A861-C8C0B255A2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E6F858-C6BC-4EBA-8D0C-0F7BCF78D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39347"/>
              </p:ext>
            </p:extLst>
          </p:nvPr>
        </p:nvGraphicFramePr>
        <p:xfrm>
          <a:off x="457200" y="1066800"/>
          <a:ext cx="8229600" cy="5095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7587">
                  <a:extLst>
                    <a:ext uri="{9D8B030D-6E8A-4147-A177-3AD203B41FA5}">
                      <a16:colId xmlns:a16="http://schemas.microsoft.com/office/drawing/2014/main" val="2940264534"/>
                    </a:ext>
                  </a:extLst>
                </a:gridCol>
                <a:gridCol w="2154659">
                  <a:extLst>
                    <a:ext uri="{9D8B030D-6E8A-4147-A177-3AD203B41FA5}">
                      <a16:colId xmlns:a16="http://schemas.microsoft.com/office/drawing/2014/main" val="3090041189"/>
                    </a:ext>
                  </a:extLst>
                </a:gridCol>
                <a:gridCol w="4597354">
                  <a:extLst>
                    <a:ext uri="{9D8B030D-6E8A-4147-A177-3AD203B41FA5}">
                      <a16:colId xmlns:a16="http://schemas.microsoft.com/office/drawing/2014/main" val="1105867933"/>
                    </a:ext>
                  </a:extLst>
                </a:gridCol>
              </a:tblGrid>
              <a:tr h="5161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Speaker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Topic</a:t>
                      </a:r>
                      <a:r>
                        <a:rPr lang="en-US" sz="2000" u="sng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051054"/>
                  </a:ext>
                </a:extLst>
              </a:tr>
              <a:tr h="33509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8:30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Registration and Breakfast	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9475958"/>
                  </a:ext>
                </a:extLst>
              </a:tr>
              <a:tr h="2735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8:45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Arturo Hamilton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Welcome Remarks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984231"/>
                  </a:ext>
                </a:extLst>
              </a:tr>
              <a:tr h="34780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9:00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Arturo Hamilton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Agenda Overview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257687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9:15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Arturo Hamilton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Becoming a Cloud Architect &amp; DevOps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771361"/>
                  </a:ext>
                </a:extLst>
              </a:tr>
              <a:tr h="2735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10:30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                                        Break- 15 Minutes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07630"/>
                  </a:ext>
                </a:extLst>
              </a:tr>
              <a:tr h="5871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10:45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Arturo Hamilton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Operational Readiness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883402"/>
                  </a:ext>
                </a:extLst>
              </a:tr>
              <a:tr h="5871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11:30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Arturo Hamilton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Compute Infrastructure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726270"/>
                  </a:ext>
                </a:extLst>
              </a:tr>
              <a:tr h="34780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12:30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                              Labs/Lunch/Networking – 1 hour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22004"/>
                  </a:ext>
                </a:extLst>
              </a:tr>
              <a:tr h="30442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1:30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Arturo Hamilton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  <a:hlinkClick r:id="rId3"/>
                        </a:rPr>
                        <a:t>Security &amp; Identity Solutions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293705"/>
                  </a:ext>
                </a:extLst>
              </a:tr>
              <a:tr h="30442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2:45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Arturo Hamilton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Data and Storage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129668"/>
                  </a:ext>
                </a:extLst>
              </a:tr>
              <a:tr h="7768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4:00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Arturo Hamilton/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Harsha Karunaratne</a:t>
                      </a:r>
                      <a:endParaRPr lang="en-US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Making it Real with Practical Application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401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81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Day 2</a:t>
            </a:r>
            <a:endParaRPr lang="en-IE" i="1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79248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CA" sz="20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E040B8-BEEA-4EB7-A6F6-93B71245C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06366"/>
              </p:ext>
            </p:extLst>
          </p:nvPr>
        </p:nvGraphicFramePr>
        <p:xfrm>
          <a:off x="457200" y="1219201"/>
          <a:ext cx="8229600" cy="4898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180">
                  <a:extLst>
                    <a:ext uri="{9D8B030D-6E8A-4147-A177-3AD203B41FA5}">
                      <a16:colId xmlns:a16="http://schemas.microsoft.com/office/drawing/2014/main" val="1058795430"/>
                    </a:ext>
                  </a:extLst>
                </a:gridCol>
                <a:gridCol w="2087326">
                  <a:extLst>
                    <a:ext uri="{9D8B030D-6E8A-4147-A177-3AD203B41FA5}">
                      <a16:colId xmlns:a16="http://schemas.microsoft.com/office/drawing/2014/main" val="1320108824"/>
                    </a:ext>
                  </a:extLst>
                </a:gridCol>
                <a:gridCol w="4803094">
                  <a:extLst>
                    <a:ext uri="{9D8B030D-6E8A-4147-A177-3AD203B41FA5}">
                      <a16:colId xmlns:a16="http://schemas.microsoft.com/office/drawing/2014/main" val="1266274758"/>
                    </a:ext>
                  </a:extLst>
                </a:gridCol>
              </a:tblGrid>
              <a:tr h="563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Speaker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Topic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836038"/>
                  </a:ext>
                </a:extLst>
              </a:tr>
              <a:tr h="29848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9:00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Registration and Breakfast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396668"/>
                  </a:ext>
                </a:extLst>
              </a:tr>
              <a:tr h="29848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9:30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Arturo Hamilton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Platform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161673"/>
                  </a:ext>
                </a:extLst>
              </a:tr>
              <a:tr h="3795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11:00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                                                Break- 15 minutes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24321"/>
                  </a:ext>
                </a:extLst>
              </a:tr>
              <a:tr h="3003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11:15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Arturo Hamilton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Platform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347811"/>
                  </a:ext>
                </a:extLst>
              </a:tr>
              <a:tr h="3795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12:30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Labs/Lunch/Networking – 1 hour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27787"/>
                  </a:ext>
                </a:extLst>
              </a:tr>
              <a:tr h="3795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1:30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  <a:hlinkClick r:id="rId3"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Networking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5989454"/>
                  </a:ext>
                </a:extLst>
              </a:tr>
              <a:tr h="3795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2:45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                                                Break- 15 minutes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12089"/>
                  </a:ext>
                </a:extLst>
              </a:tr>
              <a:tr h="92727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3:00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Arturo Hamilton/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Harsha Karunaratne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Making it Real with Practical Application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7648189"/>
                  </a:ext>
                </a:extLst>
              </a:tr>
              <a:tr h="612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        3:45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Architecting Real World Solutions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52315"/>
                  </a:ext>
                </a:extLst>
              </a:tr>
              <a:tr h="3795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4:15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Wrap-Up/Closing Remarks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8380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28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Certification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36914"/>
            <a:ext cx="47244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0072C6"/>
                </a:solidFill>
              </a:rPr>
              <a:t>Get ahead.</a:t>
            </a:r>
          </a:p>
          <a:p>
            <a:endParaRPr lang="en-US" dirty="0"/>
          </a:p>
          <a:p>
            <a:r>
              <a:rPr lang="en-US" dirty="0"/>
              <a:t>Microsoft Certifications demonstrate that you have the skills to design, deploy, and optimize the latest technology solutions. </a:t>
            </a:r>
          </a:p>
          <a:p>
            <a:endParaRPr lang="en-US" dirty="0"/>
          </a:p>
          <a:p>
            <a:r>
              <a:rPr lang="en-US" dirty="0"/>
              <a:t>Ask your Microsoft Learning Partner how you can prepare for certification.</a:t>
            </a:r>
          </a:p>
          <a:p>
            <a:endParaRPr lang="en-US" dirty="0"/>
          </a:p>
          <a:p>
            <a:r>
              <a:rPr lang="en-US" dirty="0"/>
              <a:t>For more information about Microsoft Certifications, go to:</a:t>
            </a:r>
          </a:p>
          <a:p>
            <a:r>
              <a:rPr lang="en-US" dirty="0">
                <a:hlinkClick r:id="rId3" invalidUrl="http:///"/>
              </a:rPr>
              <a:t>http</a:t>
            </a:r>
            <a:r>
              <a:rPr lang="en-US" dirty="0">
                <a:hlinkClick r:id="rId4" invalidUrl="http:///"/>
              </a:rPr>
              <a:t>://</a:t>
            </a:r>
            <a:r>
              <a:rPr lang="en-US" dirty="0">
                <a:hlinkClick r:id="" action="ppaction://noaction"/>
              </a:rPr>
              <a:t>www.microsoft.com/learning/</a:t>
            </a:r>
          </a:p>
          <a:p>
            <a:r>
              <a:rPr lang="en-US" dirty="0">
                <a:hlinkClick r:id="" action="ppaction://noaction"/>
              </a:rPr>
              <a:t>certification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0668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188F"/>
                </a:solidFill>
              </a:rPr>
              <a:t>Get trained. Get certified.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1992086"/>
            <a:ext cx="2819400" cy="1676400"/>
          </a:xfrm>
          <a:prstGeom prst="rect">
            <a:avLst/>
          </a:prstGeom>
          <a:solidFill>
            <a:srgbClr val="001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3471" y="2322454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Microsoft Certified Solutions Expert (MCSE)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1200" y="3962400"/>
            <a:ext cx="2819400" cy="16764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4292767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Microsoft Certified Solutions Associate (MCSA)</a:t>
            </a:r>
          </a:p>
        </p:txBody>
      </p:sp>
    </p:spTree>
    <p:extLst>
      <p:ext uri="{BB962C8B-B14F-4D97-AF65-F5344CB8AC3E}">
        <p14:creationId xmlns:p14="http://schemas.microsoft.com/office/powerpoint/2010/main" val="397213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</TotalTime>
  <Words>519</Words>
  <Application>Microsoft Office PowerPoint</Application>
  <PresentationFormat>On-screen Show (4:3)</PresentationFormat>
  <Paragraphs>161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Segoe</vt:lpstr>
      <vt:lpstr>Segoe UI</vt:lpstr>
      <vt:lpstr>Segoe UI Light</vt:lpstr>
      <vt:lpstr>Times New Roman</vt:lpstr>
      <vt:lpstr>Office Theme</vt:lpstr>
      <vt:lpstr>PowerPoint Presentation</vt:lpstr>
      <vt:lpstr>Welcome</vt:lpstr>
      <vt:lpstr>Hello! Instructor introduction</vt:lpstr>
      <vt:lpstr>Hello! Student introductions</vt:lpstr>
      <vt:lpstr>Facilities</vt:lpstr>
      <vt:lpstr>Agenda Day 1</vt:lpstr>
      <vt:lpstr>Agenda Day 2</vt:lpstr>
      <vt:lpstr>Microsoft Certification Program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MOC_new</dc:title>
  <dc:creator>Valerie DeGiulio</dc:creator>
  <dc:description>Welcome!</dc:description>
  <cp:lastModifiedBy>Arturo Hamilton</cp:lastModifiedBy>
  <cp:revision>157</cp:revision>
  <dcterms:created xsi:type="dcterms:W3CDTF">2012-05-17T17:18:52Z</dcterms:created>
  <dcterms:modified xsi:type="dcterms:W3CDTF">2018-04-15T13:50:06Z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Master MOC_new</vt:lpwstr>
  </property>
  <property fmtid="{D5CDD505-2E9C-101B-9397-08002B2CF9AE}" pid="3" name="SlideDescription">
    <vt:lpwstr>Welcome!</vt:lpwstr>
  </property>
  <property fmtid="{D5CDD505-2E9C-101B-9397-08002B2CF9AE}" pid="4" name="MSIP_Label_75212135-9234-47a0-a836-df5f1b370b97_Enabled">
    <vt:lpwstr>True</vt:lpwstr>
  </property>
  <property fmtid="{D5CDD505-2E9C-101B-9397-08002B2CF9AE}" pid="5" name="MSIP_Label_75212135-9234-47a0-a836-df5f1b370b97_SiteId">
    <vt:lpwstr>511ce6e0-0e57-4c9f-acd1-4154a6b4c914</vt:lpwstr>
  </property>
  <property fmtid="{D5CDD505-2E9C-101B-9397-08002B2CF9AE}" pid="6" name="MSIP_Label_75212135-9234-47a0-a836-df5f1b370b97_Ref">
    <vt:lpwstr>https://api.informationprotection.azure.com/api/511ce6e0-0e57-4c9f-acd1-4154a6b4c914</vt:lpwstr>
  </property>
  <property fmtid="{D5CDD505-2E9C-101B-9397-08002B2CF9AE}" pid="7" name="MSIP_Label_75212135-9234-47a0-a836-df5f1b370b97_Owner">
    <vt:lpwstr>ahamilton@mstecs.com</vt:lpwstr>
  </property>
  <property fmtid="{D5CDD505-2E9C-101B-9397-08002B2CF9AE}" pid="8" name="MSIP_Label_75212135-9234-47a0-a836-df5f1b370b97_SetDate">
    <vt:lpwstr>2018-04-15T14:50:04.3047863+01:00</vt:lpwstr>
  </property>
  <property fmtid="{D5CDD505-2E9C-101B-9397-08002B2CF9AE}" pid="9" name="MSIP_Label_75212135-9234-47a0-a836-df5f1b370b97_Name">
    <vt:lpwstr>Public</vt:lpwstr>
  </property>
  <property fmtid="{D5CDD505-2E9C-101B-9397-08002B2CF9AE}" pid="10" name="MSIP_Label_75212135-9234-47a0-a836-df5f1b370b97_Application">
    <vt:lpwstr>Microsoft Azure Information Protection</vt:lpwstr>
  </property>
  <property fmtid="{D5CDD505-2E9C-101B-9397-08002B2CF9AE}" pid="11" name="MSIP_Label_75212135-9234-47a0-a836-df5f1b370b97_Extended_MSFT_Method">
    <vt:lpwstr>Automatic</vt:lpwstr>
  </property>
  <property fmtid="{D5CDD505-2E9C-101B-9397-08002B2CF9AE}" pid="12" name="Sensitivity">
    <vt:lpwstr>Public</vt:lpwstr>
  </property>
</Properties>
</file>