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1"/>
  </p:notesMasterIdLst>
  <p:handoutMasterIdLst>
    <p:handoutMasterId r:id="rId22"/>
  </p:handoutMasterIdLst>
  <p:sldIdLst>
    <p:sldId id="337" r:id="rId2"/>
    <p:sldId id="338" r:id="rId3"/>
    <p:sldId id="311" r:id="rId4"/>
    <p:sldId id="312" r:id="rId5"/>
    <p:sldId id="313" r:id="rId6"/>
    <p:sldId id="331" r:id="rId7"/>
    <p:sldId id="315" r:id="rId8"/>
    <p:sldId id="332" r:id="rId9"/>
    <p:sldId id="316" r:id="rId10"/>
    <p:sldId id="333" r:id="rId11"/>
    <p:sldId id="318" r:id="rId12"/>
    <p:sldId id="334" r:id="rId13"/>
    <p:sldId id="323" r:id="rId14"/>
    <p:sldId id="335" r:id="rId15"/>
    <p:sldId id="329" r:id="rId16"/>
    <p:sldId id="328" r:id="rId17"/>
    <p:sldId id="327" r:id="rId18"/>
    <p:sldId id="330" r:id="rId19"/>
    <p:sldId id="336" r:id="rId20"/>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37"/>
            <p14:sldId id="338"/>
          </p14:sldIdLst>
        </p14:section>
        <p14:section name="Compute" id="{EE7F45B0-A6AD-411D-A512-DBBFEC401377}">
          <p14:sldIdLst>
            <p14:sldId id="311"/>
            <p14:sldId id="312"/>
          </p14:sldIdLst>
        </p14:section>
        <p14:section name="Storage" id="{C6B6578B-F5CF-418D-991A-F24A0340D180}">
          <p14:sldIdLst>
            <p14:sldId id="313"/>
            <p14:sldId id="331"/>
          </p14:sldIdLst>
        </p14:section>
        <p14:section name="Networking" id="{B92904DA-AD65-48A7-82FB-BA4D438E899A}">
          <p14:sldIdLst>
            <p14:sldId id="315"/>
            <p14:sldId id="332"/>
          </p14:sldIdLst>
        </p14:section>
        <p14:section name="Security &amp; Identity" id="{CA5ED27E-6529-4197-AC63-77A7AD34E2E9}">
          <p14:sldIdLst>
            <p14:sldId id="316"/>
            <p14:sldId id="333"/>
          </p14:sldIdLst>
        </p14:section>
        <p14:section name="Platform" id="{4192427E-7B5C-4B75-BE21-14FA26E9ABFE}">
          <p14:sldIdLst>
            <p14:sldId id="318"/>
            <p14:sldId id="334"/>
          </p14:sldIdLst>
        </p14:section>
        <p14:section name="Operations" id="{D3C3E6EC-F134-453A-B1CC-2183AF90C649}">
          <p14:sldIdLst>
            <p14:sldId id="323"/>
            <p14:sldId id="335"/>
          </p14:sldIdLst>
        </p14:section>
        <p14:section name="Samples" id="{57D741A6-E86E-4DF9-B4D3-4C501304D601}">
          <p14:sldIdLst>
            <p14:sldId id="329"/>
            <p14:sldId id="328"/>
            <p14:sldId id="327"/>
            <p14:sldId id="330"/>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A57CD"/>
    <a:srgbClr val="669900"/>
    <a:srgbClr val="0070C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15" d="100"/>
          <a:sy n="115" d="100"/>
        </p:scale>
        <p:origin x="1296"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08681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34809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Open browser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LAB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01930" y="1189179"/>
            <a:ext cx="8740142" cy="1446550"/>
          </a:xfrm>
        </p:spPr>
        <p:txBody>
          <a:bodyPr>
            <a:spAutoFit/>
          </a:bodyPr>
          <a:lstStyle>
            <a:lvl1pPr marL="174625" indent="-174625">
              <a:buFont typeface="Arial" panose="020B0604020202020204" pitchFamily="34" charset="0"/>
              <a:buChar char="•"/>
              <a:defRPr sz="2000">
                <a:solidFill>
                  <a:srgbClr val="0070C0"/>
                </a:solidFill>
              </a:defRPr>
            </a:lvl1pPr>
            <a:lvl2pPr>
              <a:defRPr sz="1600"/>
            </a:lvl2pPr>
            <a:lvl3pPr>
              <a:defRPr sz="1400"/>
            </a:lvl3pPr>
            <a:lvl4pPr>
              <a:defRPr sz="1200"/>
            </a:lvl4pPr>
            <a:lvl5pPr>
              <a:defRPr sz="1200"/>
            </a:lvl5pPr>
          </a:lstStyle>
          <a:p>
            <a:pPr lvl="0"/>
            <a:r>
              <a:rPr lang="en-US" dirty="0"/>
              <a:t>Edit Content First Line Color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Click to edit Content First Line Color title style</a:t>
            </a:r>
          </a:p>
        </p:txBody>
      </p:sp>
      <p:sp>
        <p:nvSpPr>
          <p:cNvPr id="5" name="Text Placeholder 4">
            <a:extLst>
              <a:ext uri="{FF2B5EF4-FFF2-40B4-BE49-F238E27FC236}">
                <a16:creationId xmlns:a16="http://schemas.microsoft.com/office/drawing/2014/main" id="{86CFC401-E43F-4484-ADE7-7D068F298193}"/>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6297882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01931" y="1197324"/>
            <a:ext cx="8740141" cy="5109815"/>
          </a:xfrm>
        </p:spPr>
        <p:txBody>
          <a:bodyPr/>
          <a:lstStyle>
            <a:lvl1pPr marL="0" indent="0">
              <a:buNone/>
              <a:defRPr sz="182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911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322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4492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5795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7D77AAB3-E8F7-4573-AEAC-2F07A923DF10}"/>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1138350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777A-DEE7-435B-9586-0103DF77F643}"/>
              </a:ext>
            </a:extLst>
          </p:cNvPr>
          <p:cNvSpPr>
            <a:spLocks noGrp="1"/>
          </p:cNvSpPr>
          <p:nvPr>
            <p:ph type="title" hasCustomPrompt="1"/>
          </p:nvPr>
        </p:nvSpPr>
        <p:spPr/>
        <p:txBody>
          <a:bodyPr/>
          <a:lstStyle>
            <a:lvl1pPr>
              <a:defRPr/>
            </a:lvl1pPr>
          </a:lstStyle>
          <a:p>
            <a:r>
              <a:rPr lang="en-US" dirty="0"/>
              <a:t>Click to edit NON-BULLETED TEXT title style</a:t>
            </a:r>
          </a:p>
        </p:txBody>
      </p:sp>
      <p:sp>
        <p:nvSpPr>
          <p:cNvPr id="3" name="Text Placeholder 3">
            <a:extLst>
              <a:ext uri="{FF2B5EF4-FFF2-40B4-BE49-F238E27FC236}">
                <a16:creationId xmlns:a16="http://schemas.microsoft.com/office/drawing/2014/main" id="{E2F3D165-3D91-440C-8CC8-1E0E8F3DB5B4}"/>
              </a:ext>
            </a:extLst>
          </p:cNvPr>
          <p:cNvSpPr>
            <a:spLocks noGrp="1"/>
          </p:cNvSpPr>
          <p:nvPr>
            <p:ph type="body" sz="quarter" idx="10" hasCustomPrompt="1"/>
          </p:nvPr>
        </p:nvSpPr>
        <p:spPr>
          <a:xfrm>
            <a:off x="201930" y="1189177"/>
            <a:ext cx="8741309" cy="1969770"/>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dirty="0"/>
              <a:t>Edit NON-BULLETED TEXT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7559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1"/>
            <a:ext cx="9143999" cy="1011115"/>
          </a:xfrm>
          <a:prstGeom prst="rect">
            <a:avLst/>
          </a:prstGeom>
          <a:solidFill>
            <a:srgbClr val="8DACD0"/>
          </a:solidFill>
          <a:ln w="9525" cap="flat" cmpd="sng" algn="ctr">
            <a:noFill/>
            <a:prstDash val="solid"/>
            <a:round/>
            <a:headEnd type="none" w="med" len="med"/>
            <a:tailEnd type="none" w="med" len="med"/>
          </a:ln>
          <a:effectLst/>
        </p:spPr>
        <p:txBody>
          <a:bodyPr rot="0" spcFirstLastPara="0" vertOverflow="overflow" horzOverflow="overflow" vert="horz" wrap="square" lIns="137160" tIns="34290" rIns="13716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35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03326" y="2617669"/>
            <a:ext cx="8528661" cy="2889997"/>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03328" y="893136"/>
            <a:ext cx="8528660" cy="1552353"/>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315481"/>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2335" y="4309989"/>
            <a:ext cx="9141665" cy="2551127"/>
          </a:xfrm>
          <a:prstGeom prst="rect">
            <a:avLst/>
          </a:prstGeom>
          <a:solidFill>
            <a:srgbClr val="4DA0E2"/>
          </a:solidFill>
          <a:ln>
            <a:noFill/>
          </a:ln>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9141666" cy="1131586"/>
          </a:xfrm>
          <a:prstGeom prst="rect">
            <a:avLst/>
          </a:prstGeom>
          <a:solidFill>
            <a:srgbClr val="00188F"/>
          </a:solidFill>
          <a:ln>
            <a:noFill/>
          </a:ln>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2335" y="3343393"/>
            <a:ext cx="913933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9143533"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7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p:nvPr>
        </p:nvSpPr>
        <p:spPr>
          <a:xfrm>
            <a:off x="203327" y="3176063"/>
            <a:ext cx="8574912"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hasCustomPrompt="1"/>
          </p:nvPr>
        </p:nvSpPr>
        <p:spPr>
          <a:xfrm>
            <a:off x="203326" y="1060212"/>
            <a:ext cx="8574913"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3344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nodePh="1">
                                  <p:stCondLst>
                                    <p:cond delay="800"/>
                                  </p:stCondLst>
                                  <p:endCondLst>
                                    <p:cond evt="begin" delay="0">
                                      <p:tn val="23"/>
                                    </p:cond>
                                  </p:end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nodePh="1">
                                  <p:stCondLst>
                                    <p:cond delay="100"/>
                                  </p:stCondLst>
                                  <p:endCondLst>
                                    <p:cond evt="begin" delay="0">
                                      <p:tn val="25"/>
                                    </p:cond>
                                  </p:end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677" y="-3"/>
            <a:ext cx="8920195"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1350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TEXT title style</a:t>
            </a:r>
          </a:p>
        </p:txBody>
      </p:sp>
      <p:sp>
        <p:nvSpPr>
          <p:cNvPr id="3" name="Text Placeholder 2"/>
          <p:cNvSpPr>
            <a:spLocks noGrp="1"/>
          </p:cNvSpPr>
          <p:nvPr>
            <p:ph type="body" idx="1" hasCustomPrompt="1"/>
          </p:nvPr>
        </p:nvSpPr>
        <p:spPr/>
        <p:txBody>
          <a:bodyPr/>
          <a:lstStyle>
            <a:lvl1pPr>
              <a:defRPr/>
            </a:lvl1pPr>
          </a:lstStyle>
          <a:p>
            <a:pPr lvl="0"/>
            <a:r>
              <a:rPr lang="en-US" dirty="0"/>
              <a:t>Edit TEXT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59131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no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2" r:id="rId3"/>
    <p:sldLayoutId id="2147483672" r:id="rId4"/>
    <p:sldLayoutId id="2147483666" r:id="rId5"/>
    <p:sldLayoutId id="2147483701" r:id="rId6"/>
    <p:sldLayoutId id="2147483707" r:id="rId7"/>
    <p:sldLayoutId id="2147483662" r:id="rId8"/>
    <p:sldLayoutId id="2147483699" r:id="rId9"/>
    <p:sldLayoutId id="2147483708" r:id="rId10"/>
    <p:sldLayoutId id="2147483702" r:id="rId11"/>
    <p:sldLayoutId id="2147483710" r:id="rId12"/>
    <p:sldLayoutId id="2147483700" r:id="rId13"/>
    <p:sldLayoutId id="2147483711" r:id="rId14"/>
    <p:sldLayoutId id="2147483703" r:id="rId15"/>
    <p:sldLayoutId id="2147483706" r:id="rId16"/>
    <p:sldLayoutId id="2147483663" r:id="rId17"/>
    <p:sldLayoutId id="2147483664" r:id="rId18"/>
    <p:sldLayoutId id="2147483665" r:id="rId19"/>
    <p:sldLayoutId id="2147483715" r:id="rId20"/>
    <p:sldLayoutId id="2147483667" r:id="rId21"/>
    <p:sldLayoutId id="2147483668" r:id="rId22"/>
    <p:sldLayoutId id="2147483669" r:id="rId23"/>
    <p:sldLayoutId id="2147483670" r:id="rId24"/>
    <p:sldLayoutId id="2147483671" r:id="rId25"/>
    <p:sldLayoutId id="2147483713" r:id="rId26"/>
    <p:sldLayoutId id="2147483714" r:id="rId27"/>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ownload.microsoft.com/download/6/A/5/6A5A0096-1E8A-425D-9C6A-CE28EE4708A5/535_OD_Changes.pd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3373" y="161817"/>
            <a:ext cx="8839199" cy="758946"/>
          </a:xfrm>
        </p:spPr>
        <p:txBody>
          <a:bodyPr/>
          <a:lstStyle/>
          <a:p>
            <a:r>
              <a:rPr lang="en-US" sz="1500" dirty="0"/>
              <a:t>Exam</a:t>
            </a:r>
            <a:r>
              <a:rPr lang="en-US" sz="2700" dirty="0"/>
              <a:t> 70-535 Architecting Microsoft Azure Solutions</a:t>
            </a:r>
            <a:br>
              <a:rPr lang="en-US" sz="2700" dirty="0"/>
            </a:br>
            <a:r>
              <a:rPr lang="en-US" sz="1800" dirty="0"/>
              <a:t>Data &amp; Cloud Skill Up Workshop - Azure Fundamentals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4878939" y="1920696"/>
            <a:ext cx="4043633" cy="2428194"/>
          </a:xfrm>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p:txBody>
      </p:sp>
      <p:sp>
        <p:nvSpPr>
          <p:cNvPr id="3" name="Subtitle 2"/>
          <p:cNvSpPr>
            <a:spLocks noGrp="1"/>
          </p:cNvSpPr>
          <p:nvPr>
            <p:ph type="body" sz="quarter" idx="10"/>
          </p:nvPr>
        </p:nvSpPr>
        <p:spPr>
          <a:xfrm>
            <a:off x="83373" y="2547281"/>
            <a:ext cx="4723520" cy="1175024"/>
          </a:xfrm>
          <a:solidFill>
            <a:schemeClr val="accent1"/>
          </a:solidFill>
        </p:spPr>
        <p:txBody>
          <a:bodyPr/>
          <a:lstStyle/>
          <a:p>
            <a:pPr>
              <a:buClr>
                <a:schemeClr val="bg1"/>
              </a:buClr>
            </a:pPr>
            <a:r>
              <a:rPr lang="en-US" sz="1050" u="sng" dirty="0">
                <a:solidFill>
                  <a:schemeClr val="tx1"/>
                </a:solidFill>
              </a:rPr>
              <a:t>Speakers</a:t>
            </a:r>
          </a:p>
          <a:p>
            <a:pPr>
              <a:buClr>
                <a:schemeClr val="bg1"/>
              </a:buClr>
            </a:pPr>
            <a:r>
              <a:rPr lang="en-US" sz="1200" b="1" dirty="0">
                <a:solidFill>
                  <a:schemeClr val="tx1"/>
                </a:solidFill>
              </a:rPr>
              <a:t>Ryan Sockalosky, Dan Stolts, Patrick El-Azem, Coach Culbertson</a:t>
            </a:r>
          </a:p>
          <a:p>
            <a:pPr>
              <a:buClr>
                <a:schemeClr val="bg1"/>
              </a:buClr>
            </a:pPr>
            <a:endParaRPr lang="en-US" sz="1050" dirty="0">
              <a:solidFill>
                <a:schemeClr val="tx1"/>
              </a:solidFill>
            </a:endParaRPr>
          </a:p>
          <a:p>
            <a:pPr>
              <a:buClr>
                <a:schemeClr val="bg1"/>
              </a:buClr>
            </a:pPr>
            <a:r>
              <a:rPr lang="en-US" sz="1050" u="sng" dirty="0">
                <a:solidFill>
                  <a:schemeClr val="tx1"/>
                </a:solidFill>
              </a:rPr>
              <a:t>Special Guests </a:t>
            </a:r>
          </a:p>
          <a:p>
            <a:pPr>
              <a:buClr>
                <a:schemeClr val="bg1"/>
              </a:buClr>
            </a:pPr>
            <a:r>
              <a:rPr lang="en-US" sz="1200" b="1" dirty="0">
                <a:solidFill>
                  <a:schemeClr val="tx1"/>
                </a:solidFill>
              </a:rPr>
              <a:t>Steve Ramsay, Carla Staeben, Ken Skvarcius, Dan Pessin</a:t>
            </a:r>
          </a:p>
          <a:p>
            <a:pPr>
              <a:buClr>
                <a:schemeClr val="bg1"/>
              </a:buClr>
            </a:pPr>
            <a:endParaRPr lang="en-US" sz="105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a:xfrm>
            <a:off x="291247" y="6004470"/>
            <a:ext cx="8714421" cy="543368"/>
          </a:xfrm>
        </p:spPr>
        <p:txBody>
          <a:bodyPr/>
          <a:lstStyle/>
          <a:p>
            <a:pPr lvl="0"/>
            <a:r>
              <a:rPr lang="en-US" dirty="0">
                <a:solidFill>
                  <a:srgbClr val="002060"/>
                </a:solidFill>
              </a:rPr>
              <a:t>Content Home: </a:t>
            </a:r>
            <a:r>
              <a:rPr lang="en-US" sz="1500" dirty="0">
                <a:solidFill>
                  <a:srgbClr val="002060"/>
                </a:solidFill>
              </a:rPr>
              <a:t>http://github.com/guruskill/70-535</a:t>
            </a:r>
            <a:endParaRPr lang="en-US" sz="1350" dirty="0">
              <a:solidFill>
                <a:srgbClr val="002060"/>
              </a:solidFill>
            </a:endParaRPr>
          </a:p>
          <a:p>
            <a:pPr lvl="0"/>
            <a:r>
              <a:rPr lang="en-US" dirty="0">
                <a:solidFill>
                  <a:srgbClr val="002060"/>
                </a:solidFill>
              </a:rPr>
              <a:t>Program Home: https://aka.ms/certup</a:t>
            </a:r>
          </a:p>
        </p:txBody>
      </p:sp>
      <p:sp>
        <p:nvSpPr>
          <p:cNvPr id="7" name="Text Placeholder 6">
            <a:extLst>
              <a:ext uri="{FF2B5EF4-FFF2-40B4-BE49-F238E27FC236}">
                <a16:creationId xmlns:a16="http://schemas.microsoft.com/office/drawing/2014/main" id="{46172E14-869B-4D4B-9CDA-AE5631D263FF}"/>
              </a:ext>
            </a:extLst>
          </p:cNvPr>
          <p:cNvSpPr>
            <a:spLocks noGrp="1"/>
          </p:cNvSpPr>
          <p:nvPr>
            <p:ph type="body" sz="quarter" idx="12"/>
          </p:nvPr>
        </p:nvSpPr>
        <p:spPr>
          <a:xfrm>
            <a:off x="2327945" y="941188"/>
            <a:ext cx="5426870" cy="864165"/>
          </a:xfrm>
        </p:spPr>
        <p:txBody>
          <a:bodyPr/>
          <a:lstStyle/>
          <a:p>
            <a:r>
              <a:rPr lang="en-US" sz="1600" b="1" dirty="0" err="1"/>
              <a:t>WiFi</a:t>
            </a:r>
            <a:r>
              <a:rPr lang="en-US" sz="1600" dirty="0"/>
              <a:t>:  MSFTGUEST &gt; Open Browser  </a:t>
            </a:r>
          </a:p>
          <a:p>
            <a:r>
              <a:rPr lang="en-US" sz="1600" b="1" dirty="0"/>
              <a:t>Code: </a:t>
            </a:r>
            <a:r>
              <a:rPr lang="en-US" sz="1800" dirty="0"/>
              <a:t>MSEVENTS359YQ</a:t>
            </a:r>
            <a:endParaRPr lang="en-US" sz="1600" dirty="0"/>
          </a:p>
        </p:txBody>
      </p:sp>
      <p:pic>
        <p:nvPicPr>
          <p:cNvPr id="5" name="Picture 4">
            <a:extLst>
              <a:ext uri="{FF2B5EF4-FFF2-40B4-BE49-F238E27FC236}">
                <a16:creationId xmlns:a16="http://schemas.microsoft.com/office/drawing/2014/main" id="{006052AD-D074-4632-ACD9-34E0EFC63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265" y="82713"/>
            <a:ext cx="1282303" cy="1575311"/>
          </a:xfrm>
          <a:prstGeom prst="rect">
            <a:avLst/>
          </a:prstGeom>
        </p:spPr>
      </p:pic>
      <p:graphicFrame>
        <p:nvGraphicFramePr>
          <p:cNvPr id="8" name="Table 7">
            <a:extLst>
              <a:ext uri="{FF2B5EF4-FFF2-40B4-BE49-F238E27FC236}">
                <a16:creationId xmlns:a16="http://schemas.microsoft.com/office/drawing/2014/main" id="{CA45DAF4-C176-4A9B-9BDF-ACD889169C46}"/>
              </a:ext>
            </a:extLst>
          </p:cNvPr>
          <p:cNvGraphicFramePr>
            <a:graphicFrameLocks noGrp="1"/>
          </p:cNvGraphicFramePr>
          <p:nvPr>
            <p:extLst>
              <p:ext uri="{D42A27DB-BD31-4B8C-83A1-F6EECF244321}">
                <p14:modId xmlns:p14="http://schemas.microsoft.com/office/powerpoint/2010/main" val="3660993000"/>
              </p:ext>
            </p:extLst>
          </p:nvPr>
        </p:nvGraphicFramePr>
        <p:xfrm>
          <a:off x="516825" y="4007119"/>
          <a:ext cx="3856614" cy="1263774"/>
        </p:xfrm>
        <a:graphic>
          <a:graphicData uri="http://schemas.openxmlformats.org/drawingml/2006/table">
            <a:tbl>
              <a:tblPr firstRow="1" firstCol="1" bandRow="1">
                <a:tableStyleId>{93296810-A885-4BE3-A3E7-6D5BEEA58F35}</a:tableStyleId>
              </a:tblPr>
              <a:tblGrid>
                <a:gridCol w="716598">
                  <a:extLst>
                    <a:ext uri="{9D8B030D-6E8A-4147-A177-3AD203B41FA5}">
                      <a16:colId xmlns:a16="http://schemas.microsoft.com/office/drawing/2014/main" val="4175684789"/>
                    </a:ext>
                  </a:extLst>
                </a:gridCol>
                <a:gridCol w="1773021">
                  <a:extLst>
                    <a:ext uri="{9D8B030D-6E8A-4147-A177-3AD203B41FA5}">
                      <a16:colId xmlns:a16="http://schemas.microsoft.com/office/drawing/2014/main" val="1461180872"/>
                    </a:ext>
                  </a:extLst>
                </a:gridCol>
                <a:gridCol w="245787">
                  <a:extLst>
                    <a:ext uri="{9D8B030D-6E8A-4147-A177-3AD203B41FA5}">
                      <a16:colId xmlns:a16="http://schemas.microsoft.com/office/drawing/2014/main" val="1326502014"/>
                    </a:ext>
                  </a:extLst>
                </a:gridCol>
                <a:gridCol w="1121208">
                  <a:extLst>
                    <a:ext uri="{9D8B030D-6E8A-4147-A177-3AD203B41FA5}">
                      <a16:colId xmlns:a16="http://schemas.microsoft.com/office/drawing/2014/main" val="927116630"/>
                    </a:ext>
                  </a:extLst>
                </a:gridCol>
              </a:tblGrid>
              <a:tr h="2550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Time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Topic</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gridSpan="2">
                  <a:txBody>
                    <a:bodyPr/>
                    <a:lstStyle/>
                    <a:p>
                      <a:pPr marL="0" marR="0" algn="ctr">
                        <a:lnSpc>
                          <a:spcPct val="107000"/>
                        </a:lnSpc>
                        <a:spcBef>
                          <a:spcPts val="0"/>
                        </a:spcBef>
                        <a:spcAft>
                          <a:spcPts val="0"/>
                        </a:spcAft>
                      </a:pPr>
                      <a:r>
                        <a:rPr lang="en-US" sz="1100" b="0" dirty="0">
                          <a:solidFill>
                            <a:schemeClr val="tx1"/>
                          </a:solidFill>
                          <a:effectLst/>
                        </a:rPr>
                        <a:t>Speaker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h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081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8:30 – 9:00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900" dirty="0">
                          <a:effectLst/>
                        </a:rPr>
                        <a:t>Breakfast, registration, setup</a:t>
                      </a:r>
                      <a:endParaRPr lang="en-US" sz="800" dirty="0">
                        <a:effectLst/>
                        <a:latin typeface="+mn-lt"/>
                        <a:ea typeface="Calibri" panose="020F0502020204030204" pitchFamily="34" charset="0"/>
                        <a:cs typeface="Times New Roman" panose="02020603050405020304" pitchFamily="18" charset="0"/>
                      </a:endParaRPr>
                    </a:p>
                  </a:txBody>
                  <a:tcPr marL="54769" marR="54769" marT="13811" marB="13811">
                    <a:solidFill>
                      <a:srgbClr val="FFC000"/>
                    </a:solidFill>
                  </a:tcPr>
                </a:tc>
                <a:tc hMerge="1">
                  <a:txBody>
                    <a:bodyPr/>
                    <a:lstStyle/>
                    <a:p>
                      <a:endParaRPr lang="en-US"/>
                    </a:p>
                  </a:txBody>
                  <a:tcPr/>
                </a:tc>
                <a:tc hMerge="1">
                  <a:txBody>
                    <a:bodyPr/>
                    <a:lstStyle/>
                    <a:p>
                      <a:pPr marL="0" marR="0" algn="ctr">
                        <a:lnSpc>
                          <a:spcPct val="107000"/>
                        </a:lnSpc>
                        <a:spcBef>
                          <a:spcPts val="0"/>
                        </a:spcBef>
                        <a:spcAft>
                          <a:spcPts val="0"/>
                        </a:spcAft>
                      </a:pP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extLst>
                  <a:ext uri="{0D108BD9-81ED-4DB2-BD59-A6C34878D82A}">
                    <a16:rowId xmlns:a16="http://schemas.microsoft.com/office/drawing/2014/main" val="246952229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kern="1200" dirty="0">
                          <a:solidFill>
                            <a:schemeClr val="tx1"/>
                          </a:solidFill>
                          <a:effectLst/>
                        </a:rPr>
                        <a:t>8:45 – 9:00</a:t>
                      </a:r>
                      <a:endParaRPr lang="en-US" sz="800" b="1" kern="1200" dirty="0">
                        <a:solidFill>
                          <a:schemeClr val="tx1"/>
                        </a:solidFill>
                        <a:effectLst/>
                        <a:latin typeface="Calibri" panose="020F0502020204030204"/>
                        <a:ea typeface="+mn-ea"/>
                        <a:cs typeface="+mn-cs"/>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Welcome</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a:effectLst/>
                        </a:rPr>
                        <a:t>Ryan Sockalosky</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2959229963"/>
                  </a:ext>
                </a:extLst>
              </a:tr>
              <a:tr h="2001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800" kern="1200" dirty="0">
                          <a:solidFill>
                            <a:schemeClr val="tx1"/>
                          </a:solidFill>
                          <a:effectLst/>
                          <a:latin typeface="Calibri" panose="020F0502020204030204" pitchFamily="34" charset="0"/>
                          <a:cs typeface="Calibri" panose="020F0502020204030204" pitchFamily="34" charset="0"/>
                        </a:rPr>
                        <a:t>8:45</a:t>
                      </a:r>
                      <a:r>
                        <a:rPr lang="en-US" sz="800" dirty="0">
                          <a:solidFill>
                            <a:schemeClr val="tx1"/>
                          </a:solidFill>
                          <a:effectLst/>
                          <a:latin typeface="Calibri" panose="020F0502020204030204" pitchFamily="34" charset="0"/>
                          <a:cs typeface="Calibri" panose="020F0502020204030204" pitchFamily="34" charset="0"/>
                        </a:rPr>
                        <a:t> </a:t>
                      </a:r>
                      <a:r>
                        <a:rPr lang="en-US" sz="800" kern="1200" dirty="0">
                          <a:solidFill>
                            <a:schemeClr val="tx1"/>
                          </a:solidFill>
                          <a:effectLst/>
                          <a:latin typeface="Calibri" panose="020F0502020204030204" pitchFamily="34" charset="0"/>
                          <a:cs typeface="Calibri" panose="020F0502020204030204" pitchFamily="34" charset="0"/>
                        </a:rPr>
                        <a:t>– 9:00</a:t>
                      </a:r>
                      <a:endParaRPr lang="en-US" sz="800" b="1" kern="1200" dirty="0">
                        <a:solidFill>
                          <a:schemeClr val="tx1"/>
                        </a:solidFill>
                        <a:effectLst/>
                        <a:latin typeface="Calibri" panose="020F0502020204030204" pitchFamily="34" charset="0"/>
                        <a:ea typeface="+mn-ea"/>
                        <a:cs typeface="Calibri" panose="020F0502020204030204" pitchFamily="34" charset="0"/>
                      </a:endParaRPr>
                    </a:p>
                  </a:txBody>
                  <a:tcPr marL="54769" marR="54769" marT="13811" marB="13811">
                    <a:solidFill>
                      <a:srgbClr val="FFC000"/>
                    </a:solidFill>
                  </a:tcPr>
                </a:tc>
                <a:tc gridSpan="2">
                  <a:txBody>
                    <a:bodyPr/>
                    <a:lstStyle/>
                    <a:p>
                      <a:pPr marL="0" marR="0">
                        <a:lnSpc>
                          <a:spcPct val="107000"/>
                        </a:lnSpc>
                        <a:spcBef>
                          <a:spcPts val="0"/>
                        </a:spcBef>
                        <a:spcAft>
                          <a:spcPts val="0"/>
                        </a:spcAft>
                      </a:pPr>
                      <a:r>
                        <a:rPr lang="en-US" sz="900" kern="1200" dirty="0">
                          <a:solidFill>
                            <a:schemeClr val="dk1"/>
                          </a:solidFill>
                          <a:effectLst/>
                          <a:latin typeface="Calibri" panose="020F0502020204030204"/>
                          <a:ea typeface="+mn-ea"/>
                          <a:cs typeface="+mn-cs"/>
                        </a:rPr>
                        <a:t>Agenda Overview</a:t>
                      </a:r>
                    </a:p>
                  </a:txBody>
                  <a:tcPr marL="54769" marR="54769" marT="13811" marB="13811"/>
                </a:tc>
                <a:tc hMerge="1">
                  <a:txBody>
                    <a:bodyPr/>
                    <a:lstStyle/>
                    <a:p>
                      <a:pPr marL="0" marR="0">
                        <a:lnSpc>
                          <a:spcPct val="107000"/>
                        </a:lnSpc>
                        <a:spcBef>
                          <a:spcPts val="0"/>
                        </a:spcBef>
                        <a:spcAft>
                          <a:spcPts val="0"/>
                        </a:spcAft>
                      </a:pPr>
                      <a:r>
                        <a:rPr lang="en-US" sz="1200" kern="120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Calibri" panose="020F0502020204030204"/>
                        <a:ea typeface="+mn-ea"/>
                        <a:cs typeface="+mn-cs"/>
                      </a:endParaRPr>
                    </a:p>
                  </a:txBody>
                  <a:tcPr marL="54769" marR="54769" marT="13811" marB="13811"/>
                </a:tc>
                <a:extLst>
                  <a:ext uri="{0D108BD9-81ED-4DB2-BD59-A6C34878D82A}">
                    <a16:rowId xmlns:a16="http://schemas.microsoft.com/office/drawing/2014/main" val="323904783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9:15 – 10:15</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Becoming a Cloud Architect &amp; DevOps</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1271444396"/>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10:15 – 10:30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900" kern="1200" dirty="0">
                          <a:effectLst/>
                        </a:rPr>
                        <a:t>Break &amp; Networking with Microsoft</a:t>
                      </a:r>
                      <a:endParaRPr lang="en-US" sz="900" kern="1200" dirty="0">
                        <a:solidFill>
                          <a:schemeClr val="dk1"/>
                        </a:solidFill>
                        <a:effectLst/>
                        <a:latin typeface="+mn-lt"/>
                        <a:ea typeface="+mn-ea"/>
                        <a:cs typeface="+mn-cs"/>
                      </a:endParaRPr>
                    </a:p>
                  </a:txBody>
                  <a:tcPr marL="54769" marR="54769" marT="13811" marB="13811">
                    <a:solidFill>
                      <a:srgbClr val="FFC000"/>
                    </a:solidFill>
                  </a:tcPr>
                </a:tc>
                <a:tc hMerge="1">
                  <a:txBody>
                    <a:bodyPr/>
                    <a:lstStyle/>
                    <a:p>
                      <a:endParaRPr lang="en-US"/>
                    </a:p>
                  </a:txBody>
                  <a:tcPr/>
                </a:tc>
                <a:tc hMerge="1">
                  <a:txBody>
                    <a:bodyPr/>
                    <a:lstStyle/>
                    <a:p>
                      <a:pPr marL="0" marR="0" algn="ctr" defTabSz="914400" rtl="0" eaLnBrk="1" latinLnBrk="0" hangingPunct="1">
                        <a:lnSpc>
                          <a:spcPct val="107000"/>
                        </a:lnSpc>
                        <a:spcBef>
                          <a:spcPts val="0"/>
                        </a:spcBef>
                        <a:spcAft>
                          <a:spcPts val="0"/>
                        </a:spcAft>
                      </a:pPr>
                      <a:endParaRPr lang="en-US" sz="1200" kern="1200" dirty="0">
                        <a:solidFill>
                          <a:schemeClr val="dk1"/>
                        </a:solidFill>
                        <a:effectLst/>
                        <a:latin typeface="+mn-lt"/>
                        <a:ea typeface="+mn-ea"/>
                        <a:cs typeface="+mn-cs"/>
                      </a:endParaRPr>
                    </a:p>
                  </a:txBody>
                  <a:tcPr marL="73025" marR="73025" marT="18415" marB="18415">
                    <a:solidFill>
                      <a:srgbClr val="FFC000"/>
                    </a:solidFill>
                  </a:tcPr>
                </a:tc>
                <a:extLst>
                  <a:ext uri="{0D108BD9-81ED-4DB2-BD59-A6C34878D82A}">
                    <a16:rowId xmlns:a16="http://schemas.microsoft.com/office/drawing/2014/main" val="180956455"/>
                  </a:ext>
                </a:extLst>
              </a:tr>
            </a:tbl>
          </a:graphicData>
        </a:graphic>
      </p:graphicFrame>
      <p:sp>
        <p:nvSpPr>
          <p:cNvPr id="9" name="Flowchart: Document 8">
            <a:extLst>
              <a:ext uri="{FF2B5EF4-FFF2-40B4-BE49-F238E27FC236}">
                <a16:creationId xmlns:a16="http://schemas.microsoft.com/office/drawing/2014/main" id="{FF9FFA3D-2C74-4D79-8FCF-B541AE9FED97}"/>
              </a:ext>
            </a:extLst>
          </p:cNvPr>
          <p:cNvSpPr/>
          <p:nvPr/>
        </p:nvSpPr>
        <p:spPr bwMode="auto">
          <a:xfrm>
            <a:off x="83373" y="920764"/>
            <a:ext cx="2180122" cy="737260"/>
          </a:xfrm>
          <a:prstGeom prst="flowChartDocumen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defTabSz="685800" eaLnBrk="0" hangingPunct="0"/>
            <a:r>
              <a:rPr lang="en-US" sz="1350" dirty="0"/>
              <a:t>Welcome</a:t>
            </a:r>
          </a:p>
          <a:p>
            <a:pPr algn="ctr" defTabSz="685800" eaLnBrk="0" hangingPunct="0"/>
            <a:r>
              <a:rPr lang="en-US" dirty="0"/>
              <a:t>To Burlington</a:t>
            </a:r>
            <a:r>
              <a:rPr lang="en-US" sz="1350" dirty="0"/>
              <a:t> </a:t>
            </a:r>
          </a:p>
        </p:txBody>
      </p:sp>
      <p:sp>
        <p:nvSpPr>
          <p:cNvPr id="4" name="Rectangle 3">
            <a:extLst>
              <a:ext uri="{FF2B5EF4-FFF2-40B4-BE49-F238E27FC236}">
                <a16:creationId xmlns:a16="http://schemas.microsoft.com/office/drawing/2014/main" id="{381AB869-4BFD-467E-96B0-91FA9DD8846F}"/>
              </a:ext>
            </a:extLst>
          </p:cNvPr>
          <p:cNvSpPr/>
          <p:nvPr/>
        </p:nvSpPr>
        <p:spPr>
          <a:xfrm>
            <a:off x="0" y="2161830"/>
            <a:ext cx="1494320" cy="369332"/>
          </a:xfrm>
          <a:prstGeom prst="rect">
            <a:avLst/>
          </a:prstGeom>
        </p:spPr>
        <p:txBody>
          <a:bodyPr wrap="none">
            <a:spAutoFit/>
          </a:bodyPr>
          <a:lstStyle/>
          <a:p>
            <a:pPr>
              <a:buClr>
                <a:schemeClr val="bg1"/>
              </a:buClr>
            </a:pPr>
            <a:r>
              <a:rPr lang="en-US" dirty="0"/>
              <a:t>The Crew:</a:t>
            </a:r>
          </a:p>
        </p:txBody>
      </p:sp>
      <p:sp>
        <p:nvSpPr>
          <p:cNvPr id="11" name="Rectangle 10">
            <a:extLst>
              <a:ext uri="{FF2B5EF4-FFF2-40B4-BE49-F238E27FC236}">
                <a16:creationId xmlns:a16="http://schemas.microsoft.com/office/drawing/2014/main" id="{D6EE90F2-0AF1-4D05-B0F5-C96429EB1C1A}"/>
              </a:ext>
            </a:extLst>
          </p:cNvPr>
          <p:cNvSpPr/>
          <p:nvPr/>
        </p:nvSpPr>
        <p:spPr>
          <a:xfrm>
            <a:off x="4570643" y="6004470"/>
            <a:ext cx="4435025" cy="461665"/>
          </a:xfrm>
          <a:prstGeom prst="rect">
            <a:avLst/>
          </a:prstGeom>
        </p:spPr>
        <p:txBody>
          <a:bodyPr wrap="square">
            <a:spAutoFit/>
          </a:bodyPr>
          <a:lstStyle/>
          <a:p>
            <a:r>
              <a:rPr lang="en-US" sz="1200" dirty="0"/>
              <a:t>Slides: …/Presentations/2018-05-14-Boston/ </a:t>
            </a:r>
            <a:br>
              <a:rPr lang="en-US" sz="1200" dirty="0"/>
            </a:br>
            <a:r>
              <a:rPr lang="en-US" sz="1200" dirty="0"/>
              <a:t>Labs: …/Labs/ </a:t>
            </a:r>
          </a:p>
        </p:txBody>
      </p:sp>
    </p:spTree>
    <p:extLst>
      <p:ext uri="{BB962C8B-B14F-4D97-AF65-F5344CB8AC3E}">
        <p14:creationId xmlns:p14="http://schemas.microsoft.com/office/powerpoint/2010/main" val="18206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819C24-C574-4FFB-84D8-336AF5C4D19C}"/>
              </a:ext>
            </a:extLst>
          </p:cNvPr>
          <p:cNvSpPr>
            <a:spLocks noGrp="1"/>
          </p:cNvSpPr>
          <p:nvPr>
            <p:ph type="body" sz="quarter" idx="10"/>
          </p:nvPr>
        </p:nvSpPr>
        <p:spPr>
          <a:xfrm>
            <a:off x="201930" y="1189179"/>
            <a:ext cx="8740142" cy="5078313"/>
          </a:xfrm>
        </p:spPr>
        <p:txBody>
          <a:bodyPr/>
          <a:lstStyle/>
          <a:p>
            <a:r>
              <a:rPr lang="en-US" sz="2000" b="1" dirty="0"/>
              <a:t>Design an identity solution  </a:t>
            </a:r>
          </a:p>
          <a:p>
            <a:pPr marL="288925" lvl="1" indent="0">
              <a:buNone/>
            </a:pPr>
            <a:r>
              <a:rPr lang="en-US" sz="1100" dirty="0"/>
              <a:t>Design AD Connect synchronization; design federated identities using Active Directory Federation Services (AD FS); design solutions for Multi-Factor Authentication (MFA); design an architecture using Active Directory on-premises and Azure Active Directory (AAD); determine when to use Azure AD Domain Services; design security for Mobile Apps using AAD </a:t>
            </a:r>
          </a:p>
          <a:p>
            <a:r>
              <a:rPr lang="en-US" sz="2000" b="1" dirty="0"/>
              <a:t>Secure resources by using identity providers  </a:t>
            </a:r>
          </a:p>
          <a:p>
            <a:pPr marL="288925" lvl="1" indent="0">
              <a:buNone/>
            </a:pPr>
            <a:r>
              <a:rPr lang="en-US" sz="1100" dirty="0"/>
              <a:t>Design solutions that use external or consumer identity providers such as Microsoft account, Facebook, Google, and Yahoo; determine when to use Azure AD B2C and Azure AD B2B; design mobile apps using AAD B2C or AAD B2B </a:t>
            </a:r>
          </a:p>
          <a:p>
            <a:r>
              <a:rPr lang="en-US" sz="2000" b="1" dirty="0"/>
              <a:t>Design a data security solution </a:t>
            </a:r>
          </a:p>
          <a:p>
            <a:pPr marL="288925" lvl="1" indent="0">
              <a:buNone/>
            </a:pPr>
            <a:r>
              <a:rPr lang="en-US" sz="1100" dirty="0"/>
              <a:t>Design data security solutions for Azure services; determine when to use Azure Storage encryption, Azure Disk Encryption, Azure SQL Database security capabilities, and Azure Key Vault; design for protecting secrets in ARM templates using Azure Key Vault; design for protecting application secrets using Azure Key Vault; design a solution for managing certificates using Azure Key Vault; design solutions that use Azure AD Managed Service Identity </a:t>
            </a:r>
            <a:endParaRPr lang="en-US" sz="2000" dirty="0"/>
          </a:p>
          <a:p>
            <a:r>
              <a:rPr lang="en-US" sz="2000" b="1" dirty="0"/>
              <a:t>Design a mechanism of governance and policies for administering Azure resources  </a:t>
            </a:r>
          </a:p>
          <a:p>
            <a:pPr marL="288925" lvl="1" indent="0">
              <a:buNone/>
            </a:pPr>
            <a:r>
              <a:rPr lang="en-US" sz="1100" dirty="0"/>
              <a:t>Determine when to use Azure RBAC standard roles and custom roles; define an Azure RBAC strategy; determine when to use Azure resource policies; determine when to use Azure AD Privileged Identity Management; design solutions that use Azure AD Managed Service Identity; determine when to use HSM-backed keys  </a:t>
            </a:r>
          </a:p>
          <a:p>
            <a:r>
              <a:rPr lang="en-US" sz="2000" b="1" dirty="0"/>
              <a:t>Manage security risks by using an appropriate security solution </a:t>
            </a:r>
          </a:p>
          <a:p>
            <a:pPr marL="288925" lvl="1" indent="0">
              <a:buNone/>
            </a:pPr>
            <a:r>
              <a:rPr lang="en-US" sz="1100" dirty="0"/>
              <a:t>Identify, assess, and mitigate security risks by using Azure Security Center, Operations Management Suite Security and Audit solutions, and other services; determine when to use Azure AD Identity Protection; determine when to use Advanced Threat Detection; determine an appropriate endpoint protection strategy</a:t>
            </a:r>
          </a:p>
        </p:txBody>
      </p:sp>
      <p:sp>
        <p:nvSpPr>
          <p:cNvPr id="6" name="Title 5">
            <a:extLst>
              <a:ext uri="{FF2B5EF4-FFF2-40B4-BE49-F238E27FC236}">
                <a16:creationId xmlns:a16="http://schemas.microsoft.com/office/drawing/2014/main" id="{E2A5C44B-11B8-48A2-8534-B32A9C5F9044}"/>
              </a:ext>
            </a:extLst>
          </p:cNvPr>
          <p:cNvSpPr>
            <a:spLocks noGrp="1"/>
          </p:cNvSpPr>
          <p:nvPr>
            <p:ph type="title"/>
          </p:nvPr>
        </p:nvSpPr>
        <p:spPr/>
        <p:txBody>
          <a:bodyPr/>
          <a:lstStyle/>
          <a:p>
            <a:r>
              <a:rPr lang="en-US" dirty="0"/>
              <a:t>Design Security and Identity Solutions (20-25%) </a:t>
            </a:r>
          </a:p>
        </p:txBody>
      </p:sp>
      <p:sp>
        <p:nvSpPr>
          <p:cNvPr id="9" name="Text Placeholder 8">
            <a:extLst>
              <a:ext uri="{FF2B5EF4-FFF2-40B4-BE49-F238E27FC236}">
                <a16:creationId xmlns:a16="http://schemas.microsoft.com/office/drawing/2014/main" id="{F8FDC03F-CE2A-428D-BEF3-3336579348B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899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Solutions by using Platform Services (10-15%)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Artificial Intelligence Services</a:t>
            </a:r>
          </a:p>
          <a:p>
            <a:r>
              <a:rPr lang="en-US" sz="2400" dirty="0"/>
              <a:t>Design for IoT </a:t>
            </a:r>
          </a:p>
          <a:p>
            <a:r>
              <a:rPr lang="en-US" sz="2400" dirty="0"/>
              <a:t>Design messaging solution architectures </a:t>
            </a:r>
          </a:p>
          <a:p>
            <a:r>
              <a:rPr lang="en-US" sz="2400" dirty="0"/>
              <a:t>Design for media service solutions  </a:t>
            </a:r>
          </a:p>
        </p:txBody>
      </p:sp>
      <p:sp>
        <p:nvSpPr>
          <p:cNvPr id="4" name="Text Placeholder 3">
            <a:extLst>
              <a:ext uri="{FF2B5EF4-FFF2-40B4-BE49-F238E27FC236}">
                <a16:creationId xmlns:a16="http://schemas.microsoft.com/office/drawing/2014/main" id="{A8BDD1CF-887B-4F20-9032-DDFB7B0E40E5}"/>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2C51B2F4-3476-4923-9BB8-38557CCC0503}"/>
              </a:ext>
            </a:extLst>
          </p:cNvPr>
          <p:cNvSpPr>
            <a:spLocks noGrp="1"/>
          </p:cNvSpPr>
          <p:nvPr>
            <p:ph type="body" sz="quarter" idx="11"/>
          </p:nvPr>
        </p:nvSpPr>
        <p:spPr>
          <a:xfrm>
            <a:off x="261938" y="5988931"/>
            <a:ext cx="8714421" cy="494653"/>
          </a:xfrm>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0" name="Text Placeholder 9">
            <a:extLst>
              <a:ext uri="{FF2B5EF4-FFF2-40B4-BE49-F238E27FC236}">
                <a16:creationId xmlns:a16="http://schemas.microsoft.com/office/drawing/2014/main" id="{175FB238-7B64-4EA3-8E50-66EC28281F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98C62F1-EEA0-49A2-A3F4-7C1AB5518ED9}"/>
              </a:ext>
            </a:extLst>
          </p:cNvPr>
          <p:cNvSpPr>
            <a:spLocks noGrp="1"/>
          </p:cNvSpPr>
          <p:nvPr>
            <p:ph type="body" sz="quarter" idx="10"/>
          </p:nvPr>
        </p:nvSpPr>
        <p:spPr>
          <a:xfrm>
            <a:off x="201930" y="1189179"/>
            <a:ext cx="8740142" cy="5478423"/>
          </a:xfrm>
        </p:spPr>
        <p:txBody>
          <a:bodyPr/>
          <a:lstStyle/>
          <a:p>
            <a:r>
              <a:rPr lang="en-US" sz="2000" b="1" dirty="0"/>
              <a:t>Design for Artificial Intelligence Services</a:t>
            </a:r>
          </a:p>
          <a:p>
            <a:pPr marL="288925" lvl="1" indent="0">
              <a:buNone/>
            </a:pPr>
            <a:r>
              <a:rPr lang="en-US" sz="1800" dirty="0"/>
              <a:t>Determine when to use the appropriate Cognitive Services, Azure Bot Service, Azure Machine Learning, and other categories that fall under cognitive AI </a:t>
            </a:r>
          </a:p>
          <a:p>
            <a:r>
              <a:rPr lang="en-US" sz="2000" b="1" dirty="0"/>
              <a:t>Design for IoT </a:t>
            </a:r>
          </a:p>
          <a:p>
            <a:pPr marL="288925" lvl="1" indent="0">
              <a:buNone/>
            </a:pPr>
            <a:r>
              <a:rPr lang="en-US" sz="1800" dirty="0"/>
              <a:t>Determine when to use Azure Stream Analytics, Azure IoT Hubs, Azure Event Hubs, real-time analytics, Azure Time Series Insights, Azure IoT Edge, Azure Notification Hubs, Event Grid, and other services that fall under IoT</a:t>
            </a:r>
          </a:p>
          <a:p>
            <a:r>
              <a:rPr lang="en-US" sz="2000" b="1" dirty="0"/>
              <a:t>Design messaging solution architectures</a:t>
            </a:r>
          </a:p>
          <a:p>
            <a:pPr marL="288925" lvl="1" indent="0">
              <a:buNone/>
            </a:pPr>
            <a:r>
              <a:rPr lang="en-US" sz="1800" dirty="0"/>
              <a:t>Design a messaging architecture; determine when to use Azure Storage Queues, Azure Service Bus, Azure Event Hubs, Azure Event Grid, Azure Relay, Azure Functions, and Azure Logic Apps; design a push notification strategy for Mobile Apps; design for performance and scale </a:t>
            </a:r>
          </a:p>
          <a:p>
            <a:r>
              <a:rPr lang="en-US" sz="2000" b="1" dirty="0"/>
              <a:t>Design for media service solutions </a:t>
            </a:r>
          </a:p>
          <a:p>
            <a:pPr marL="288925" lvl="1" indent="0">
              <a:buNone/>
            </a:pPr>
            <a:r>
              <a:rPr lang="en-US" sz="1800" dirty="0"/>
              <a:t>Define solutions using Azure Media Services, video indexer, video API, computer vision API, preview, and other media related services; design solutions that use file-based encoding or Azure Media Analytics </a:t>
            </a:r>
          </a:p>
          <a:p>
            <a:endParaRPr lang="en-US" sz="2000" dirty="0"/>
          </a:p>
        </p:txBody>
      </p:sp>
      <p:sp>
        <p:nvSpPr>
          <p:cNvPr id="6" name="Title 5">
            <a:extLst>
              <a:ext uri="{FF2B5EF4-FFF2-40B4-BE49-F238E27FC236}">
                <a16:creationId xmlns:a16="http://schemas.microsoft.com/office/drawing/2014/main" id="{1688E249-9A73-412F-BD93-593776BDF2A6}"/>
              </a:ext>
            </a:extLst>
          </p:cNvPr>
          <p:cNvSpPr>
            <a:spLocks noGrp="1"/>
          </p:cNvSpPr>
          <p:nvPr>
            <p:ph type="title"/>
          </p:nvPr>
        </p:nvSpPr>
        <p:spPr/>
        <p:txBody>
          <a:bodyPr/>
          <a:lstStyle/>
          <a:p>
            <a:r>
              <a:rPr lang="en-US" dirty="0"/>
              <a:t>Design Solutions by using Platform Services (10-15%) </a:t>
            </a:r>
          </a:p>
        </p:txBody>
      </p:sp>
      <p:sp>
        <p:nvSpPr>
          <p:cNvPr id="9" name="Text Placeholder 8">
            <a:extLst>
              <a:ext uri="{FF2B5EF4-FFF2-40B4-BE49-F238E27FC236}">
                <a16:creationId xmlns:a16="http://schemas.microsoft.com/office/drawing/2014/main" id="{97DAA17E-19E0-4AB9-8DF0-0E94FCEB8C5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953091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for Operations (10-15%)</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an application monitoring and alerting strategy</a:t>
            </a:r>
          </a:p>
          <a:p>
            <a:r>
              <a:rPr lang="en-US" sz="2400" dirty="0"/>
              <a:t>Design a platform monitoring and alerting strategy</a:t>
            </a:r>
          </a:p>
          <a:p>
            <a:r>
              <a:rPr lang="en-US" sz="2400" dirty="0"/>
              <a:t>Design an operations automation strategy</a:t>
            </a:r>
          </a:p>
        </p:txBody>
      </p:sp>
      <p:sp>
        <p:nvSpPr>
          <p:cNvPr id="9" name="Text Placeholder 8">
            <a:extLst>
              <a:ext uri="{FF2B5EF4-FFF2-40B4-BE49-F238E27FC236}">
                <a16:creationId xmlns:a16="http://schemas.microsoft.com/office/drawing/2014/main" id="{4DFBA875-C8E5-456A-806D-4E56CBD2A81D}"/>
              </a:ext>
            </a:extLst>
          </p:cNvPr>
          <p:cNvSpPr>
            <a:spLocks noGrp="1"/>
          </p:cNvSpPr>
          <p:nvPr>
            <p:ph type="body" sz="quarter" idx="10"/>
          </p:nvPr>
        </p:nvSpPr>
        <p:spPr/>
        <p:txBody>
          <a:bodyPr/>
          <a:lstStyle/>
          <a:p>
            <a:endParaRPr lang="en-US"/>
          </a:p>
        </p:txBody>
      </p:sp>
      <p:sp>
        <p:nvSpPr>
          <p:cNvPr id="10" name="Text Placeholder 9">
            <a:extLst>
              <a:ext uri="{FF2B5EF4-FFF2-40B4-BE49-F238E27FC236}">
                <a16:creationId xmlns:a16="http://schemas.microsoft.com/office/drawing/2014/main" id="{0D14B810-345F-4789-B7AF-BD3C08DA1ACA}"/>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p:txBody>
      </p:sp>
      <p:sp>
        <p:nvSpPr>
          <p:cNvPr id="11" name="Text Placeholder 10">
            <a:extLst>
              <a:ext uri="{FF2B5EF4-FFF2-40B4-BE49-F238E27FC236}">
                <a16:creationId xmlns:a16="http://schemas.microsoft.com/office/drawing/2014/main" id="{96357D10-DBB9-4B3F-B28C-FFF71CAA9F1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C64CCE-FB86-4C19-B772-363D363864DD}"/>
              </a:ext>
            </a:extLst>
          </p:cNvPr>
          <p:cNvSpPr>
            <a:spLocks noGrp="1"/>
          </p:cNvSpPr>
          <p:nvPr>
            <p:ph type="body" sz="quarter" idx="10"/>
          </p:nvPr>
        </p:nvSpPr>
        <p:spPr/>
        <p:txBody>
          <a:bodyPr/>
          <a:lstStyle/>
          <a:p>
            <a:r>
              <a:rPr lang="en-US" sz="2000" b="1" dirty="0"/>
              <a:t>Design an application monitoring and alerting strategy</a:t>
            </a:r>
          </a:p>
          <a:p>
            <a:pPr marL="288925" lvl="1" indent="0">
              <a:buNone/>
            </a:pPr>
            <a:r>
              <a:rPr lang="en-US" sz="1800" dirty="0"/>
              <a:t>Determine the appropriate Microsoft products and services for monitoring applications on Azure; define solutions for analyzing logs and enabling alerts using Azure Log Analytics; define solutions for analyzing performance metrics and enabling alerts using Azure Monitor; define a solution for monitoring applications and enabling alerts using Application Insights</a:t>
            </a:r>
          </a:p>
          <a:p>
            <a:r>
              <a:rPr lang="en-US" sz="2000" b="1" dirty="0"/>
              <a:t>Design a platform monitoring and alerting strategy</a:t>
            </a:r>
          </a:p>
          <a:p>
            <a:pPr marL="288925" lvl="1" indent="0">
              <a:buNone/>
            </a:pPr>
            <a:r>
              <a:rPr lang="en-US" sz="1800" dirty="0"/>
              <a:t>Determine the appropriate Microsoft products and services for monitoring Azure platform solutions; define a monitoring solution using Azure Health, Azure Advisor, and Activity Log; define a monitoring solution for Azure Networks using Log Analytics and Network Watcher service; monitor security with Azure Security Center; design TCP connections </a:t>
            </a:r>
          </a:p>
          <a:p>
            <a:r>
              <a:rPr lang="en-US" sz="2000" b="1" dirty="0"/>
              <a:t>Design an operations automation strategy</a:t>
            </a:r>
          </a:p>
          <a:p>
            <a:pPr marL="288925" lvl="1" indent="0">
              <a:buNone/>
            </a:pPr>
            <a:r>
              <a:rPr lang="en-US" sz="1800" dirty="0"/>
              <a:t>Determine when to use Azure Automation, Chef, Puppet, PowerShell, Azure Automation (DSC), Event Grid, and Azure Logic Apps; define a strategy for auto-scaling; define a strategy for enabling periodic processes and tasks; define an update management strategy </a:t>
            </a:r>
          </a:p>
        </p:txBody>
      </p:sp>
      <p:sp>
        <p:nvSpPr>
          <p:cNvPr id="6" name="Title 5">
            <a:extLst>
              <a:ext uri="{FF2B5EF4-FFF2-40B4-BE49-F238E27FC236}">
                <a16:creationId xmlns:a16="http://schemas.microsoft.com/office/drawing/2014/main" id="{AC5CE6F0-0A29-40A4-BAC5-D6CE55E393B0}"/>
              </a:ext>
            </a:extLst>
          </p:cNvPr>
          <p:cNvSpPr>
            <a:spLocks noGrp="1"/>
          </p:cNvSpPr>
          <p:nvPr>
            <p:ph type="title"/>
          </p:nvPr>
        </p:nvSpPr>
        <p:spPr/>
        <p:txBody>
          <a:bodyPr/>
          <a:lstStyle/>
          <a:p>
            <a:r>
              <a:rPr lang="en-US" dirty="0"/>
              <a:t>Design for Operations (10-15%)</a:t>
            </a:r>
          </a:p>
        </p:txBody>
      </p:sp>
      <p:sp>
        <p:nvSpPr>
          <p:cNvPr id="9" name="Text Placeholder 8">
            <a:extLst>
              <a:ext uri="{FF2B5EF4-FFF2-40B4-BE49-F238E27FC236}">
                <a16:creationId xmlns:a16="http://schemas.microsoft.com/office/drawing/2014/main" id="{514FB3AD-3ACB-4CBE-B6CB-5273FEB25C3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6459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0887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8855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dirty="0"/>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179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FECC6D-E4EF-48F5-B19F-5677EB0D11F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5E26D55C-06E6-422E-B590-189725FDC831}"/>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CBE510BA-1C4C-4D97-B87A-E768B5F0D6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8726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4CD9-4330-4B7F-B215-A7BED91ED4D2}"/>
              </a:ext>
            </a:extLst>
          </p:cNvPr>
          <p:cNvSpPr>
            <a:spLocks noGrp="1"/>
          </p:cNvSpPr>
          <p:nvPr>
            <p:ph type="ctrTitle" sz="quarter"/>
          </p:nvPr>
        </p:nvSpPr>
        <p:spPr/>
        <p:txBody>
          <a:bodyPr/>
          <a:lstStyle/>
          <a:p>
            <a:r>
              <a:rPr lang="en-US" sz="1500" dirty="0">
                <a:solidFill>
                  <a:srgbClr val="FFFFFF"/>
                </a:solidFill>
              </a:rPr>
              <a:t>Exam</a:t>
            </a:r>
            <a:r>
              <a:rPr lang="en-US" sz="2700" dirty="0">
                <a:solidFill>
                  <a:srgbClr val="FFFFFF"/>
                </a:solidFill>
              </a:rPr>
              <a:t> 70-535 Architecting Microsoft Azure Solutions</a:t>
            </a:r>
            <a:br>
              <a:rPr lang="en-US" sz="2700" dirty="0">
                <a:solidFill>
                  <a:srgbClr val="FFFFFF"/>
                </a:solidFill>
              </a:rPr>
            </a:br>
            <a:r>
              <a:rPr lang="en-US" sz="1800" dirty="0">
                <a:solidFill>
                  <a:srgbClr val="FFFFFF"/>
                </a:solidFill>
              </a:rPr>
              <a:t>Data &amp; Cloud Skill Up Workshop - Azure Fundamentals </a:t>
            </a:r>
            <a:endParaRPr lang="en-US" dirty="0"/>
          </a:p>
        </p:txBody>
      </p:sp>
      <p:sp>
        <p:nvSpPr>
          <p:cNvPr id="3" name="Subtitle 2">
            <a:extLst>
              <a:ext uri="{FF2B5EF4-FFF2-40B4-BE49-F238E27FC236}">
                <a16:creationId xmlns:a16="http://schemas.microsoft.com/office/drawing/2014/main" id="{A4C07415-3D36-4383-9226-03906D63414E}"/>
              </a:ext>
            </a:extLst>
          </p:cNvPr>
          <p:cNvSpPr>
            <a:spLocks noGrp="1"/>
          </p:cNvSpPr>
          <p:nvPr>
            <p:ph type="subTitle" sz="quarter" idx="1"/>
          </p:nvPr>
        </p:nvSpPr>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a:p>
            <a:endParaRPr lang="en-US" dirty="0"/>
          </a:p>
        </p:txBody>
      </p:sp>
      <p:sp>
        <p:nvSpPr>
          <p:cNvPr id="4" name="Text Placeholder 3">
            <a:extLst>
              <a:ext uri="{FF2B5EF4-FFF2-40B4-BE49-F238E27FC236}">
                <a16:creationId xmlns:a16="http://schemas.microsoft.com/office/drawing/2014/main" id="{443FD9DA-8AE8-4EAF-B589-7746F79960D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244052A8-8CA4-4E4A-A522-A538E009AAE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8028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534960"/>
          </a:xfrm>
        </p:spPr>
        <p:txBody>
          <a:bodyPr/>
          <a:lstStyle/>
          <a:p>
            <a:r>
              <a:rPr lang="en-US" dirty="0">
                <a:hlinkClick r:id="rId3"/>
              </a:rPr>
              <a:t>https://www.microsoft.com/en-us/learning/exam-70-535.aspx</a:t>
            </a:r>
            <a:r>
              <a:rPr lang="en-US" dirty="0"/>
              <a:t> </a:t>
            </a:r>
          </a:p>
          <a:p>
            <a:r>
              <a:rPr lang="en-US" dirty="0"/>
              <a:t>March 22, 2018 changes: </a:t>
            </a:r>
            <a:r>
              <a:rPr lang="en-US" sz="1000" dirty="0">
                <a:hlinkClick r:id="rId4"/>
              </a:rPr>
              <a:t>http://download.microsoft.com/download/6/A/5/6A5A0096-1E8A-425D-9C6A-CE28EE4708A5/535_OD_Changes.pdf</a:t>
            </a:r>
            <a:r>
              <a:rPr lang="en-US" sz="1000" dirty="0"/>
              <a:t> </a:t>
            </a:r>
            <a:endParaRPr lang="en-US" dirty="0"/>
          </a:p>
        </p:txBody>
      </p:sp>
    </p:spTree>
    <p:extLst>
      <p:ext uri="{BB962C8B-B14F-4D97-AF65-F5344CB8AC3E}">
        <p14:creationId xmlns:p14="http://schemas.microsoft.com/office/powerpoint/2010/main" val="1582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D3638CF-66DD-42FE-AFCA-5449D562034C}"/>
              </a:ext>
            </a:extLst>
          </p:cNvPr>
          <p:cNvSpPr>
            <a:spLocks noGrp="1"/>
          </p:cNvSpPr>
          <p:nvPr>
            <p:ph type="body" sz="quarter" idx="10"/>
          </p:nvPr>
        </p:nvSpPr>
        <p:spPr/>
        <p:txBody>
          <a:bodyPr/>
          <a:lstStyle/>
          <a:p>
            <a:r>
              <a:rPr lang="en-US" sz="1600" dirty="0"/>
              <a:t>Design solutions using virtual machines (VMs) </a:t>
            </a:r>
          </a:p>
          <a:p>
            <a:pPr marL="288925" lvl="1" indent="0">
              <a:buNone/>
            </a:pPr>
            <a:r>
              <a:rPr lang="en-US" sz="1050" dirty="0"/>
              <a:t>Design VM deployments by leveraging availability sets, fault domains, and update domains in Azure; use web app for containers; design VM Scale Sets; design for compute-intensive tasks using Azure Batch and Azure Batch AI; define a migration strategy from cloud services; determine when to use reserved instances; design for VMs in a </a:t>
            </a:r>
            <a:r>
              <a:rPr lang="en-US" sz="1050" dirty="0" err="1"/>
              <a:t>DevTest</a:t>
            </a:r>
            <a:r>
              <a:rPr lang="en-US" sz="1050" dirty="0"/>
              <a:t> Lab environment (including formulas, images, artifacts, claiming and un-claiming VMs); determine when to use Accelerated Networking; recommend use of Azure Backup and Azure Site Recovery including support for Linux in Azure Backup and integrating Azure Backup in the VM creation process; recommend when to use availability zones </a:t>
            </a:r>
          </a:p>
          <a:p>
            <a:r>
              <a:rPr lang="en-US" sz="1600" dirty="0"/>
              <a:t>Design solutions for </a:t>
            </a:r>
            <a:r>
              <a:rPr lang="en-US" sz="1600" dirty="0" err="1"/>
              <a:t>serverless</a:t>
            </a:r>
            <a:r>
              <a:rPr lang="en-US" sz="1600" dirty="0"/>
              <a:t> computing </a:t>
            </a:r>
          </a:p>
          <a:p>
            <a:pPr marL="288925" lvl="1" indent="0">
              <a:buNone/>
            </a:pPr>
            <a:r>
              <a:rPr lang="en-US" sz="1050" dirty="0"/>
              <a:t>Use Azure Functions to implement event-driven actions; design data storage solutions for </a:t>
            </a:r>
            <a:r>
              <a:rPr lang="en-US" sz="1050" dirty="0" err="1"/>
              <a:t>serverless</a:t>
            </a:r>
            <a:r>
              <a:rPr lang="en-US" sz="1050" dirty="0"/>
              <a:t> computing; design for </a:t>
            </a:r>
            <a:r>
              <a:rPr lang="en-US" sz="1050" dirty="0" err="1"/>
              <a:t>serverless</a:t>
            </a:r>
            <a:r>
              <a:rPr lang="en-US" sz="1050" dirty="0"/>
              <a:t> computing using Azure Container Instances; design application solutions by using Azure Logic Apps, Azure Functions, or both; determine when to use API management service; design event routing solutions using Azure Event Grid; design solutions that integrate stream processing and bot messaging </a:t>
            </a:r>
          </a:p>
          <a:p>
            <a:r>
              <a:rPr lang="en-US" sz="1600" dirty="0"/>
              <a:t>Design microservices-based solutions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Design web applications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Create compute-intensive applications </a:t>
            </a:r>
          </a:p>
          <a:p>
            <a:pPr marL="288925" lvl="1" indent="0">
              <a:buNone/>
            </a:pPr>
            <a:r>
              <a:rPr lang="en-US" sz="1050" dirty="0"/>
              <a:t>Design high-performance computing (HPC) and other compute-intensive applications using Azure Services; determine when to use Azure Batch; design stateless components to accommodate scale; design lifecycle strategy for Azure Batch; design solution that implement low priority batching and job task counting</a:t>
            </a:r>
          </a:p>
        </p:txBody>
      </p:sp>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1"/>
          </p:nvPr>
        </p:nvSpPr>
        <p:spPr>
          <a:xfrm>
            <a:off x="261188" y="6465277"/>
            <a:ext cx="8574837" cy="252765"/>
          </a:xfrm>
        </p:spPr>
        <p:txBody>
          <a:bodyPr/>
          <a:lstStyle/>
          <a:p>
            <a:r>
              <a:rPr lang="en-US" dirty="0"/>
              <a:t>March 22, 2018 changes: </a:t>
            </a:r>
            <a:r>
              <a:rPr lang="en-US" dirty="0">
                <a:hlinkClick r:id="rId3"/>
              </a:rPr>
              <a:t>http://download.microsoft.com/download/6/A/5/6A5A0096-1E8A-425D-9C6A-CE28EE4708A5/535_OD_Changes.pdf</a:t>
            </a:r>
            <a:r>
              <a:rPr lang="en-US" dirty="0"/>
              <a:t> </a:t>
            </a:r>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Data Implementation (15-20%)</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Azure Storage solutions </a:t>
            </a:r>
          </a:p>
          <a:p>
            <a:r>
              <a:rPr lang="en-US" sz="2400" dirty="0"/>
              <a:t>Design for Azure Data Services </a:t>
            </a:r>
          </a:p>
          <a:p>
            <a:r>
              <a:rPr lang="en-US" sz="2400" dirty="0"/>
              <a:t>Design for NoSQL storage </a:t>
            </a:r>
          </a:p>
          <a:p>
            <a:r>
              <a:rPr lang="en-US" sz="2400" dirty="0"/>
              <a:t>Design for </a:t>
            </a:r>
            <a:r>
              <a:rPr lang="en-US" sz="2400" dirty="0" err="1"/>
              <a:t>CosmosDB</a:t>
            </a:r>
            <a:r>
              <a:rPr lang="en-US" sz="2400" dirty="0"/>
              <a:t> storage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a:xfrm>
            <a:off x="158262" y="6018240"/>
            <a:ext cx="8818097" cy="564268"/>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7ADA2-E768-4FD5-A14D-C5C2450D3F4C}"/>
              </a:ext>
            </a:extLst>
          </p:cNvPr>
          <p:cNvSpPr>
            <a:spLocks noGrp="1"/>
          </p:cNvSpPr>
          <p:nvPr>
            <p:ph type="body" sz="quarter" idx="10"/>
          </p:nvPr>
        </p:nvSpPr>
        <p:spPr/>
        <p:txBody>
          <a:bodyPr/>
          <a:lstStyle/>
          <a:p>
            <a:r>
              <a:rPr lang="en-US" sz="2000" dirty="0"/>
              <a:t>Design for Azure Storage solutions </a:t>
            </a:r>
          </a:p>
          <a:p>
            <a:pPr marL="288925" lvl="1" indent="0">
              <a:buNone/>
            </a:pPr>
            <a:r>
              <a:rPr lang="en-US" sz="1200" dirty="0"/>
              <a:t>Determine when to use Azure Blob Storage, blob tiers (hot, cool, archive), Azure Files, disks, Azure Data Box, Azure Storage Service Encryption, and Azure StorSimple</a:t>
            </a:r>
          </a:p>
          <a:p>
            <a:r>
              <a:rPr lang="en-US" sz="2000" dirty="0"/>
              <a:t>Design for Azure Data Services </a:t>
            </a:r>
          </a:p>
          <a:p>
            <a:pPr marL="288925" lvl="1" indent="0">
              <a:buNone/>
            </a:pPr>
            <a:r>
              <a:rPr lang="en-US" sz="1200" dirty="0"/>
              <a:t>Determine when to use Azure Data Catalog, Azure Data Factory, Azure SQL Data Warehouse, Azure Data Lake Analytics, Azure Analysis Services, and Azure HDInsight</a:t>
            </a:r>
          </a:p>
          <a:p>
            <a:r>
              <a:rPr lang="en-US" sz="2000" dirty="0"/>
              <a:t>Design for relational database storage </a:t>
            </a:r>
          </a:p>
          <a:p>
            <a:pPr marL="288925" lvl="1" indent="0">
              <a:buNone/>
            </a:pPr>
            <a:r>
              <a:rPr lang="en-US" sz="1200" dirty="0"/>
              <a:t>Determine when to use Azure SQL Database and SQL Server Stretch Database; design for scalability and features; determine when to use Azure Database for MySQL and Azure Database for PostgreSQL; design for HA/DR, geo-replication; design a backup and recovery strategy; design optimization strategies for Azure SQL Data Warehouse columnar storage</a:t>
            </a:r>
          </a:p>
          <a:p>
            <a:r>
              <a:rPr lang="en-US" sz="2000" dirty="0"/>
              <a:t>Design for NoSQL storage </a:t>
            </a:r>
          </a:p>
          <a:p>
            <a:pPr marL="288925" lvl="1" indent="0">
              <a:buNone/>
            </a:pPr>
            <a:r>
              <a:rPr lang="en-US" sz="1200" dirty="0"/>
              <a:t>Determine when to use Azure </a:t>
            </a:r>
            <a:r>
              <a:rPr lang="en-US" sz="1200" dirty="0" err="1"/>
              <a:t>Redis</a:t>
            </a:r>
            <a:r>
              <a:rPr lang="en-US" sz="1200" dirty="0"/>
              <a:t> Cache, Azure Table Storage, Azure Data Lake, Azure Search, Time Series Insights; design pipelines for managing recurring jobs </a:t>
            </a:r>
          </a:p>
          <a:p>
            <a:r>
              <a:rPr lang="en-US" sz="2000" dirty="0"/>
              <a:t>Design for </a:t>
            </a:r>
            <a:r>
              <a:rPr lang="en-US" sz="2000" dirty="0" err="1"/>
              <a:t>CosmosDB</a:t>
            </a:r>
            <a:r>
              <a:rPr lang="en-US" sz="2000" dirty="0"/>
              <a:t> storage </a:t>
            </a:r>
          </a:p>
          <a:p>
            <a:pPr marL="288925" lvl="1" indent="0">
              <a:buNone/>
            </a:pPr>
            <a:r>
              <a:rPr lang="en-US" sz="1200" dirty="0"/>
              <a:t>Determine when to use MongoDB API, Azure Cosmos DB SQL API, Graph API, Azure Tables API; design for cost, performance, data consistency, availability, and business continuity</a:t>
            </a:r>
          </a:p>
        </p:txBody>
      </p:sp>
      <p:sp>
        <p:nvSpPr>
          <p:cNvPr id="14" name="Title 13">
            <a:extLst>
              <a:ext uri="{FF2B5EF4-FFF2-40B4-BE49-F238E27FC236}">
                <a16:creationId xmlns:a16="http://schemas.microsoft.com/office/drawing/2014/main" id="{0CBD034E-32C3-4781-A639-1DD8BFD47249}"/>
              </a:ext>
            </a:extLst>
          </p:cNvPr>
          <p:cNvSpPr>
            <a:spLocks noGrp="1"/>
          </p:cNvSpPr>
          <p:nvPr>
            <p:ph type="title"/>
          </p:nvPr>
        </p:nvSpPr>
        <p:spPr/>
        <p:txBody>
          <a:bodyPr/>
          <a:lstStyle/>
          <a:p>
            <a:r>
              <a:rPr lang="en-US" dirty="0"/>
              <a:t>Design Data Implementation (15-20%)</a:t>
            </a:r>
          </a:p>
        </p:txBody>
      </p:sp>
      <p:sp>
        <p:nvSpPr>
          <p:cNvPr id="17" name="Text Placeholder 16">
            <a:extLst>
              <a:ext uri="{FF2B5EF4-FFF2-40B4-BE49-F238E27FC236}">
                <a16:creationId xmlns:a16="http://schemas.microsoft.com/office/drawing/2014/main" id="{AB7B8EA4-5E44-4662-969A-44B282FB111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7162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Design Networking Implementation (15-20%)</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Design Azure virtual networks </a:t>
            </a:r>
          </a:p>
          <a:p>
            <a:r>
              <a:rPr lang="en-US" sz="2400" dirty="0"/>
              <a:t>Design external connectivity for Azure Virtual Networks</a:t>
            </a:r>
          </a:p>
          <a:p>
            <a:r>
              <a:rPr lang="en-US" sz="2400" dirty="0"/>
              <a:t>Design security strategies</a:t>
            </a:r>
          </a:p>
          <a:p>
            <a:r>
              <a:rPr lang="en-US" sz="2400" dirty="0"/>
              <a:t>Design connectivity for hybrid applications</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0"/>
          </p:nvPr>
        </p:nvSpPr>
        <p:spPr/>
        <p:txBody>
          <a:bodyPr/>
          <a:lstStyle/>
          <a:p>
            <a:endParaRPr lang="en-US" sz="1000" dirty="0"/>
          </a:p>
        </p:txBody>
      </p:sp>
      <p:sp>
        <p:nvSpPr>
          <p:cNvPr id="2" name="Text Placeholder 1">
            <a:extLst>
              <a:ext uri="{FF2B5EF4-FFF2-40B4-BE49-F238E27FC236}">
                <a16:creationId xmlns:a16="http://schemas.microsoft.com/office/drawing/2014/main" id="{88BF5664-9C21-4754-950E-BC55A4918EE4}"/>
              </a:ext>
            </a:extLst>
          </p:cNvPr>
          <p:cNvSpPr>
            <a:spLocks noGrp="1"/>
          </p:cNvSpPr>
          <p:nvPr>
            <p:ph type="body" sz="quarter" idx="11"/>
          </p:nvPr>
        </p:nvSpPr>
        <p:spPr>
          <a:xfrm>
            <a:off x="261938" y="6018240"/>
            <a:ext cx="8714421" cy="505652"/>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3" name="Text Placeholder 2">
            <a:extLst>
              <a:ext uri="{FF2B5EF4-FFF2-40B4-BE49-F238E27FC236}">
                <a16:creationId xmlns:a16="http://schemas.microsoft.com/office/drawing/2014/main" id="{3488843C-9D80-4C05-A980-F9B21EF603D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367DAB-627D-45CC-8D0E-4E9D76D78483}"/>
              </a:ext>
            </a:extLst>
          </p:cNvPr>
          <p:cNvSpPr>
            <a:spLocks noGrp="1"/>
          </p:cNvSpPr>
          <p:nvPr>
            <p:ph type="body" sz="quarter" idx="10"/>
          </p:nvPr>
        </p:nvSpPr>
        <p:spPr/>
        <p:txBody>
          <a:bodyPr/>
          <a:lstStyle/>
          <a:p>
            <a:r>
              <a:rPr lang="en-US" sz="2000" dirty="0"/>
              <a:t>Design Azure virtual networks </a:t>
            </a:r>
          </a:p>
          <a:p>
            <a:pPr marL="288925" lvl="1" indent="0">
              <a:buNone/>
            </a:pPr>
            <a:r>
              <a:rPr lang="en-US" sz="1200" dirty="0"/>
              <a:t>Design solutions that use Azure networking services: design for load balancing using Azure Load Balancer and Azure Traffic Manager; define DNS, DHCP, and IP strategies; determine when to use Azure Application Gateway; determine when to use virtual network (</a:t>
            </a:r>
            <a:r>
              <a:rPr lang="en-US" sz="1200" dirty="0" err="1"/>
              <a:t>VNet</a:t>
            </a:r>
            <a:r>
              <a:rPr lang="en-US" sz="1200" dirty="0"/>
              <a:t>) service endpoints; determine when to use multi-node application gateways, Traffic Manager and load balancers </a:t>
            </a:r>
          </a:p>
          <a:p>
            <a:pPr marL="0" indent="0">
              <a:buNone/>
            </a:pPr>
            <a:endParaRPr lang="en-US" sz="2000" dirty="0"/>
          </a:p>
          <a:p>
            <a:r>
              <a:rPr lang="en-US" sz="2000" dirty="0"/>
              <a:t>Design external connectivity for Azure Virtual Networks  </a:t>
            </a:r>
          </a:p>
          <a:p>
            <a:pPr marL="288925" lvl="1" indent="0">
              <a:buNone/>
            </a:pPr>
            <a:r>
              <a:rPr lang="en-US" sz="1200" dirty="0"/>
              <a:t>Determine when to use Azure VPN, Azure ExpressRoute and Virtual Network Peering architecture and design; determine when to use User Defined Routes (UDRs); determine when to use VPN gateway </a:t>
            </a:r>
            <a:r>
              <a:rPr lang="en-US" sz="1200" dirty="0" err="1"/>
              <a:t>siteto</a:t>
            </a:r>
            <a:r>
              <a:rPr lang="en-US" sz="1200" dirty="0"/>
              <a:t>-site failover for ExpressRoute; determine when to use the Container Networking Interface (CNI) plugin; design solutions that use Global </a:t>
            </a:r>
            <a:r>
              <a:rPr lang="en-US" sz="1200" dirty="0" err="1"/>
              <a:t>VNet</a:t>
            </a:r>
            <a:r>
              <a:rPr lang="en-US" sz="1200" dirty="0"/>
              <a:t> Peering  </a:t>
            </a:r>
          </a:p>
          <a:p>
            <a:pPr marL="0" indent="0">
              <a:buNone/>
            </a:pPr>
            <a:r>
              <a:rPr lang="en-US" sz="2000" dirty="0"/>
              <a:t> </a:t>
            </a:r>
          </a:p>
          <a:p>
            <a:r>
              <a:rPr lang="en-US" sz="2000" dirty="0"/>
              <a:t>Design security strategies </a:t>
            </a:r>
          </a:p>
          <a:p>
            <a:pPr marL="288925" lvl="1" indent="0">
              <a:buNone/>
            </a:pPr>
            <a:r>
              <a:rPr lang="en-US" sz="1200" dirty="0"/>
              <a:t>Determine when to use network virtual appliances; design a perimeter network (DMZ); determine when to use a Web Application Firewall (WAF), Network Security Group (NSG), and virtual network service tunneling; organize resources by designing solutions that use service tags Design connectivity for hybrid applications Design connectivity to on-premises data from Azure applications using Azure Relay Service, Azure Data Management Gateway for Data Factory, Azure On-Premises Data Gateway, Hybrid Connections, or Azure Web App’s virtual private network (VPN) capability; identify constraints for connectivity with VPN; identify options for joining VMs to domains </a:t>
            </a:r>
          </a:p>
          <a:p>
            <a:pPr marL="0" indent="0">
              <a:buNone/>
            </a:pPr>
            <a:endParaRPr lang="en-US" sz="2000" dirty="0"/>
          </a:p>
        </p:txBody>
      </p:sp>
      <p:sp>
        <p:nvSpPr>
          <p:cNvPr id="6" name="Title 5">
            <a:extLst>
              <a:ext uri="{FF2B5EF4-FFF2-40B4-BE49-F238E27FC236}">
                <a16:creationId xmlns:a16="http://schemas.microsoft.com/office/drawing/2014/main" id="{9F0AC2CF-9585-4D86-8891-46C90E1B3120}"/>
              </a:ext>
            </a:extLst>
          </p:cNvPr>
          <p:cNvSpPr>
            <a:spLocks noGrp="1"/>
          </p:cNvSpPr>
          <p:nvPr>
            <p:ph type="title"/>
          </p:nvPr>
        </p:nvSpPr>
        <p:spPr/>
        <p:txBody>
          <a:bodyPr/>
          <a:lstStyle/>
          <a:p>
            <a:r>
              <a:rPr lang="en-US" dirty="0"/>
              <a:t>Design Networking Implementation (15-20%) </a:t>
            </a:r>
          </a:p>
        </p:txBody>
      </p:sp>
      <p:sp>
        <p:nvSpPr>
          <p:cNvPr id="9" name="Text Placeholder 8">
            <a:extLst>
              <a:ext uri="{FF2B5EF4-FFF2-40B4-BE49-F238E27FC236}">
                <a16:creationId xmlns:a16="http://schemas.microsoft.com/office/drawing/2014/main" id="{D23BCAC7-BA6C-427B-B7AB-4CCE8833DC1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6681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Security and Identity Solutions (20-25%)</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689742"/>
            <a:ext cx="5290768" cy="4143132"/>
          </a:xfrm>
        </p:spPr>
        <p:txBody>
          <a:bodyPr/>
          <a:lstStyle/>
          <a:p>
            <a:r>
              <a:rPr lang="en-US" sz="2400" dirty="0"/>
              <a:t>Design an identity solution </a:t>
            </a:r>
          </a:p>
          <a:p>
            <a:r>
              <a:rPr lang="en-US" sz="2400" dirty="0"/>
              <a:t>Secure resources by using identity providers </a:t>
            </a:r>
          </a:p>
          <a:p>
            <a:r>
              <a:rPr lang="en-US" sz="2400" dirty="0"/>
              <a:t>Design a data security solution </a:t>
            </a:r>
          </a:p>
          <a:p>
            <a:r>
              <a:rPr lang="en-US" sz="2400" dirty="0"/>
              <a:t>Design a mechanism of governance and policies for administering Azure resources </a:t>
            </a:r>
          </a:p>
          <a:p>
            <a:r>
              <a:rPr lang="en-US" sz="2400" dirty="0"/>
              <a:t>Manage security risks by using an appropriate security solution</a:t>
            </a:r>
          </a:p>
        </p:txBody>
      </p:sp>
      <p:sp>
        <p:nvSpPr>
          <p:cNvPr id="11" name="Text Placeholder 10">
            <a:extLst>
              <a:ext uri="{FF2B5EF4-FFF2-40B4-BE49-F238E27FC236}">
                <a16:creationId xmlns:a16="http://schemas.microsoft.com/office/drawing/2014/main" id="{4B95E470-6708-4FA7-8184-0CD20A67606D}"/>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E9C45DC0-51D3-4D5E-ABA2-F62F0A55177F}"/>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3" name="Text Placeholder 12">
            <a:extLst>
              <a:ext uri="{FF2B5EF4-FFF2-40B4-BE49-F238E27FC236}">
                <a16:creationId xmlns:a16="http://schemas.microsoft.com/office/drawing/2014/main" id="{5CDC585F-6739-4C7D-8C71-8861CC5CB15A}"/>
              </a:ext>
            </a:extLst>
          </p:cNvPr>
          <p:cNvSpPr>
            <a:spLocks noGrp="1"/>
          </p:cNvSpPr>
          <p:nvPr>
            <p:ph type="body" sz="quarter" idx="12"/>
          </p:nvPr>
        </p:nvSpPr>
        <p:spPr>
          <a:xfrm>
            <a:off x="275386" y="1689742"/>
            <a:ext cx="3228227" cy="780034"/>
          </a:xfrm>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2268</Words>
  <Application>Microsoft Office PowerPoint</Application>
  <PresentationFormat>On-screen Show (4:3)</PresentationFormat>
  <Paragraphs>179</Paragraphs>
  <Slides>19</Slides>
  <Notes>12</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Times New Roman</vt:lpstr>
      <vt:lpstr>Calibri</vt:lpstr>
      <vt:lpstr>Symbol</vt:lpstr>
      <vt:lpstr>Consolas</vt:lpstr>
      <vt:lpstr>Segoe UI</vt:lpstr>
      <vt:lpstr>Courier New</vt:lpstr>
      <vt:lpstr>Verdana</vt:lpstr>
      <vt:lpstr>Arial</vt:lpstr>
      <vt:lpstr>Wingdings</vt:lpstr>
      <vt:lpstr>Segoe UI Light</vt:lpstr>
      <vt:lpstr>NG_MOC_Core_ModuleNew2</vt:lpstr>
      <vt:lpstr>Exam 70-535 Architecting Microsoft Azure Solutions Data &amp; Cloud Skill Up Workshop - Azure Fundamentals </vt:lpstr>
      <vt:lpstr>Exam 70-535 Architecting Microsoft Azure Solutions Data &amp; Cloud Skill Up Workshop - Azure Fundamentals </vt:lpstr>
      <vt:lpstr>Create and Manage Compute Resources (20-25%)</vt:lpstr>
      <vt:lpstr>Create and Manage Compute Resources (20-25%)</vt:lpstr>
      <vt:lpstr>Design Data Implementation (15-20%)</vt:lpstr>
      <vt:lpstr>Design Data Implementation (15-20%)</vt:lpstr>
      <vt:lpstr>Design Networking Implementation (15-20%)</vt:lpstr>
      <vt:lpstr>Design Networking Implementation (15-20%) </vt:lpstr>
      <vt:lpstr>Design Security and Identity Solutions (20-25%) </vt:lpstr>
      <vt:lpstr>Design Security and Identity Solutions (20-25%) </vt:lpstr>
      <vt:lpstr>Design Solutions by using Platform Services (10-15%)  </vt:lpstr>
      <vt:lpstr>Design Solutions by using Platform Services (10-15%) </vt:lpstr>
      <vt:lpstr>Design for Operations (10-15%)  </vt:lpstr>
      <vt:lpstr>Design for Operations (10-15%)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2018-05-14T15:07:27Z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