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3"/>
    <p:sldMasterId id="2147483709" r:id="rId4"/>
    <p:sldMasterId id="2147483756" r:id="rId5"/>
  </p:sldMasterIdLst>
  <p:notesMasterIdLst>
    <p:notesMasterId r:id="rId36"/>
  </p:notesMasterIdLst>
  <p:handoutMasterIdLst>
    <p:handoutMasterId r:id="rId37"/>
  </p:handoutMasterIdLst>
  <p:sldIdLst>
    <p:sldId id="347" r:id="rId6"/>
    <p:sldId id="348" r:id="rId7"/>
    <p:sldId id="311" r:id="rId8"/>
    <p:sldId id="312" r:id="rId9"/>
    <p:sldId id="313" r:id="rId10"/>
    <p:sldId id="353" r:id="rId11"/>
    <p:sldId id="314" r:id="rId12"/>
    <p:sldId id="378" r:id="rId13"/>
    <p:sldId id="327" r:id="rId14"/>
    <p:sldId id="326" r:id="rId15"/>
    <p:sldId id="321" r:id="rId16"/>
    <p:sldId id="319" r:id="rId17"/>
    <p:sldId id="304" r:id="rId18"/>
    <p:sldId id="306" r:id="rId19"/>
    <p:sldId id="390" r:id="rId20"/>
    <p:sldId id="305" r:id="rId21"/>
    <p:sldId id="303" r:id="rId22"/>
    <p:sldId id="310" r:id="rId23"/>
    <p:sldId id="331" r:id="rId24"/>
    <p:sldId id="388" r:id="rId25"/>
    <p:sldId id="339" r:id="rId26"/>
    <p:sldId id="335" r:id="rId27"/>
    <p:sldId id="334" r:id="rId28"/>
    <p:sldId id="340" r:id="rId29"/>
    <p:sldId id="342" r:id="rId30"/>
    <p:sldId id="343" r:id="rId31"/>
    <p:sldId id="345" r:id="rId32"/>
    <p:sldId id="392" r:id="rId33"/>
    <p:sldId id="383" r:id="rId34"/>
    <p:sldId id="36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9B4D9C-D379-B84D-9E3E-83A9894C0081}">
          <p14:sldIdLst>
            <p14:sldId id="347"/>
            <p14:sldId id="348"/>
          </p14:sldIdLst>
        </p14:section>
        <p14:section name="Managed identities" id="{BB75B852-876E-AB44-A27C-5582A3844BA0}">
          <p14:sldIdLst>
            <p14:sldId id="311"/>
            <p14:sldId id="312"/>
            <p14:sldId id="313"/>
            <p14:sldId id="353"/>
          </p14:sldIdLst>
        </p14:section>
        <p14:section name="Hybrid identities" id="{E9B369DC-D664-F044-BA54-DBE1899FA2E3}">
          <p14:sldIdLst>
            <p14:sldId id="314"/>
            <p14:sldId id="378"/>
            <p14:sldId id="327"/>
            <p14:sldId id="326"/>
          </p14:sldIdLst>
        </p14:section>
        <p14:section name="Identity Providers" id="{44BD7D34-68A3-B54C-A74F-2DCDA5510AE6}">
          <p14:sldIdLst>
            <p14:sldId id="321"/>
            <p14:sldId id="319"/>
            <p14:sldId id="304"/>
            <p14:sldId id="306"/>
            <p14:sldId id="390"/>
            <p14:sldId id="305"/>
            <p14:sldId id="303"/>
            <p14:sldId id="310"/>
          </p14:sldIdLst>
        </p14:section>
        <p14:section name="Data security" id="{F98CB76C-A4AB-8744-A073-57DE14B9A115}">
          <p14:sldIdLst>
            <p14:sldId id="331"/>
            <p14:sldId id="388"/>
            <p14:sldId id="339"/>
            <p14:sldId id="335"/>
            <p14:sldId id="334"/>
          </p14:sldIdLst>
        </p14:section>
        <p14:section name="RBAC strategy" id="{ADC1969E-6B5B-3643-8EC5-F6FDD21D6972}">
          <p14:sldIdLst>
            <p14:sldId id="340"/>
            <p14:sldId id="342"/>
            <p14:sldId id="343"/>
            <p14:sldId id="345"/>
            <p14:sldId id="392"/>
          </p14:sldIdLst>
        </p14:section>
        <p14:section name="Security Solution" id="{56E9C1A2-AB7C-9147-8DE7-17EC11AE933D}">
          <p14:sldIdLst>
            <p14:sldId id="383"/>
            <p14:sldId id="3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70826" autoAdjust="0"/>
  </p:normalViewPr>
  <p:slideViewPr>
    <p:cSldViewPr snapToGrid="0">
      <p:cViewPr varScale="1">
        <p:scale>
          <a:sx n="80" d="100"/>
          <a:sy n="80" d="100"/>
        </p:scale>
        <p:origin x="378"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0164"/>
    </p:cViewPr>
  </p:sorterViewPr>
  <p:notesViewPr>
    <p:cSldViewPr snapToGrid="0">
      <p:cViewPr varScale="1">
        <p:scale>
          <a:sx n="108" d="100"/>
          <a:sy n="108" d="100"/>
        </p:scale>
        <p:origin x="272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90"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Managed Identities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Hybrid Identities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Identity Providers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Data Security</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RBAC</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t>
        <a:bodyPr/>
        <a:lstStyle/>
        <a:p>
          <a:endParaRPr lang="en-US"/>
        </a:p>
      </dgm:t>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t>
        <a:bodyPr/>
        <a:lstStyle/>
        <a:p>
          <a:endParaRPr lang="en-US"/>
        </a:p>
      </dgm:t>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t>
        <a:bodyPr/>
        <a:lstStyle/>
        <a:p>
          <a:endParaRPr lang="en-US"/>
        </a:p>
      </dgm:t>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t>
        <a:bodyPr/>
        <a:lstStyle/>
        <a:p>
          <a:endParaRPr lang="en-US"/>
        </a:p>
      </dgm:t>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t>
        <a:bodyPr/>
        <a:lstStyle/>
        <a:p>
          <a:endParaRPr lang="en-US"/>
        </a:p>
      </dgm:t>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t>
        <a:bodyPr/>
        <a:lstStyle/>
        <a:p>
          <a:endParaRPr lang="en-US"/>
        </a:p>
      </dgm:t>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t>
        <a:bodyPr/>
        <a:lstStyle/>
        <a:p>
          <a:endParaRPr lang="en-US"/>
        </a:p>
      </dgm:t>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t>
        <a:bodyPr/>
        <a:lstStyle/>
        <a:p>
          <a:endParaRPr lang="en-US"/>
        </a:p>
      </dgm:t>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t>
        <a:bodyPr/>
        <a:lstStyle/>
        <a:p>
          <a:endParaRPr lang="en-US"/>
        </a:p>
      </dgm:t>
    </dgm:pt>
  </dgm:ptLst>
  <dgm:cxnLst>
    <dgm:cxn modelId="{EA31B246-4BA2-3C41-A012-631F9536FE9A}" type="presOf" srcId="{6194E1D2-9BCB-4BC2-A5C1-B5C7213CB280}" destId="{3B24438F-B54F-4578-A2ED-266B850D189B}" srcOrd="0" destOrd="0" presId="urn:microsoft.com/office/officeart/2008/layout/AlternatingHexagons"/>
    <dgm:cxn modelId="{6B0CA8F2-BD04-9048-8F2F-D70D58980ECA}" type="presOf" srcId="{C4597EB7-4DD7-4A88-B983-92F911392E69}" destId="{9389B828-6B7F-4CD3-880B-C6216114697F}"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0438D83B-F945-4B4E-B4C3-D754C38CB87A}" srcId="{A6DD3D5F-E149-46DF-9DCA-EAF6439D8FBC}" destId="{6A4FCFFA-444B-43DD-9046-3AADE5D1F4C9}" srcOrd="4" destOrd="0" parTransId="{6FBD2B74-C1A1-43FE-A588-225B50F80240}" sibTransId="{6194E1D2-9BCB-4BC2-A5C1-B5C7213CB280}"/>
    <dgm:cxn modelId="{35CDE077-742A-274E-BEC8-DA504EBE68B8}" type="presOf" srcId="{2DE38695-58BA-4A8F-8BF2-B4AF6597D3FC}" destId="{1CF68D52-AC71-446A-824B-331D380D19AB}"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C676A654-C184-CB4B-A935-2EB82B9BC6C5}" type="presOf" srcId="{EEA06D5F-AEF1-4E25-81CB-378F9FBE7219}" destId="{7FFF41F5-4B85-4283-89BC-F72BB1DCDF17}" srcOrd="0" destOrd="0" presId="urn:microsoft.com/office/officeart/2008/layout/AlternatingHexagons"/>
    <dgm:cxn modelId="{89E92D21-1961-7E46-AC23-02DBB8E3F48D}" type="presOf" srcId="{6A4FCFFA-444B-43DD-9046-3AADE5D1F4C9}" destId="{E73095F5-EF93-4F9E-8583-9070C4DC8D56}" srcOrd="0" destOrd="0" presId="urn:microsoft.com/office/officeart/2008/layout/AlternatingHexagons"/>
    <dgm:cxn modelId="{A77C3D47-FC6F-CF41-9F48-6367ABFC67EB}" type="presOf" srcId="{A6DD3D5F-E149-46DF-9DCA-EAF6439D8FBC}" destId="{351FC134-8697-4C99-AFA8-B90BC49F3901}" srcOrd="0" destOrd="0" presId="urn:microsoft.com/office/officeart/2008/layout/AlternatingHexagons"/>
    <dgm:cxn modelId="{7A808928-D50C-8F41-807D-0C1A39174A1B}" type="presOf" srcId="{50C5104F-FEB7-4B02-AC0F-6A450247F1CD}" destId="{73478D76-B81E-4F9D-AE2D-0BE77E0EB995}" srcOrd="0" destOrd="0" presId="urn:microsoft.com/office/officeart/2008/layout/AlternatingHexagons"/>
    <dgm:cxn modelId="{416B5EDB-3478-9144-B313-C2B72B2CE787}" type="presOf" srcId="{BBFAC1CF-FB45-4815-B4AD-A0064D1B9DF7}" destId="{9A30A22A-4099-4164-B490-37968B1380F3}" srcOrd="0" destOrd="0" presId="urn:microsoft.com/office/officeart/2008/layout/AlternatingHexagons"/>
    <dgm:cxn modelId="{F4D17E10-9832-644F-850D-B2DE5F5C7025}" type="presOf" srcId="{0E1756FE-9A0E-40C2-AF27-BEDB22587F4C}" destId="{8E02C9CA-7E47-4C0E-9D64-9A4547D3E10B}"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C30E05CD-1FC1-2942-826E-4B639A57EB1C}" type="presOf" srcId="{AC5AD43E-8BA6-40C9-90EE-24F45AB1BC51}" destId="{49CC989F-47AD-4C12-A6F8-6A4849D90237}" srcOrd="0" destOrd="0" presId="urn:microsoft.com/office/officeart/2008/layout/AlternatingHexagons"/>
    <dgm:cxn modelId="{E68A5911-EE07-A140-9DE5-FD80233153DE}" type="presOf" srcId="{E219CF06-472A-4D49-B22F-B44B8895BA3A}" destId="{086C4028-E570-4C97-805F-0C7D8D7F5D2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ADF5C57F-3DF9-404C-AFA2-A4A8D16D15BD}" type="presParOf" srcId="{351FC134-8697-4C99-AFA8-B90BC49F3901}" destId="{C27083B2-9A0F-4FFA-BCE6-5FCE9BF5DF4C}" srcOrd="0" destOrd="0" presId="urn:microsoft.com/office/officeart/2008/layout/AlternatingHexagons"/>
    <dgm:cxn modelId="{4116CE35-B75E-814E-9D4D-F81EABCBA5EC}" type="presParOf" srcId="{C27083B2-9A0F-4FFA-BCE6-5FCE9BF5DF4C}" destId="{7FFF41F5-4B85-4283-89BC-F72BB1DCDF17}" srcOrd="0" destOrd="0" presId="urn:microsoft.com/office/officeart/2008/layout/AlternatingHexagons"/>
    <dgm:cxn modelId="{B2810942-0506-5740-BE76-8025557DBDD5}" type="presParOf" srcId="{C27083B2-9A0F-4FFA-BCE6-5FCE9BF5DF4C}" destId="{9A53782E-84B7-495E-BB96-20026BD94B97}" srcOrd="1" destOrd="0" presId="urn:microsoft.com/office/officeart/2008/layout/AlternatingHexagons"/>
    <dgm:cxn modelId="{A4A679A9-C9F3-DB46-9906-E4DCC5B17959}" type="presParOf" srcId="{C27083B2-9A0F-4FFA-BCE6-5FCE9BF5DF4C}" destId="{C8F46EF9-A892-40FC-8AFD-0A2A27FD9B8E}" srcOrd="2" destOrd="0" presId="urn:microsoft.com/office/officeart/2008/layout/AlternatingHexagons"/>
    <dgm:cxn modelId="{4E4B35AE-5C07-D540-A49B-DBB03112E1E2}" type="presParOf" srcId="{C27083B2-9A0F-4FFA-BCE6-5FCE9BF5DF4C}" destId="{E418E733-20C6-49A0-997F-9C6B8905BA95}" srcOrd="3" destOrd="0" presId="urn:microsoft.com/office/officeart/2008/layout/AlternatingHexagons"/>
    <dgm:cxn modelId="{D888739A-CD49-F94A-80A7-CAFD3147FAE9}" type="presParOf" srcId="{C27083B2-9A0F-4FFA-BCE6-5FCE9BF5DF4C}" destId="{9A30A22A-4099-4164-B490-37968B1380F3}" srcOrd="4" destOrd="0" presId="urn:microsoft.com/office/officeart/2008/layout/AlternatingHexagons"/>
    <dgm:cxn modelId="{1ED32081-E4B0-804E-8A34-C95225D1DD07}" type="presParOf" srcId="{351FC134-8697-4C99-AFA8-B90BC49F3901}" destId="{F78791F6-8845-4D85-8FCC-3525878660B6}" srcOrd="1" destOrd="0" presId="urn:microsoft.com/office/officeart/2008/layout/AlternatingHexagons"/>
    <dgm:cxn modelId="{D0EFA4A8-D248-C449-BB1B-E3C2EEF735CF}" type="presParOf" srcId="{351FC134-8697-4C99-AFA8-B90BC49F3901}" destId="{82F54AC2-4FE0-482E-BC67-BF735496D70F}" srcOrd="2" destOrd="0" presId="urn:microsoft.com/office/officeart/2008/layout/AlternatingHexagons"/>
    <dgm:cxn modelId="{AFA1FD90-5738-5249-A339-570FD6013B71}" type="presParOf" srcId="{82F54AC2-4FE0-482E-BC67-BF735496D70F}" destId="{086C4028-E570-4C97-805F-0C7D8D7F5D26}" srcOrd="0" destOrd="0" presId="urn:microsoft.com/office/officeart/2008/layout/AlternatingHexagons"/>
    <dgm:cxn modelId="{072E05F3-240D-7F40-88B5-A9464BAFC884}" type="presParOf" srcId="{82F54AC2-4FE0-482E-BC67-BF735496D70F}" destId="{24AAF4F4-6396-4EA2-8E83-1A293A16235A}" srcOrd="1" destOrd="0" presId="urn:microsoft.com/office/officeart/2008/layout/AlternatingHexagons"/>
    <dgm:cxn modelId="{6FDA3B21-51AE-124F-9BEE-6301E57929DC}" type="presParOf" srcId="{82F54AC2-4FE0-482E-BC67-BF735496D70F}" destId="{9650F368-4B1D-485E-8077-0AC20E234246}" srcOrd="2" destOrd="0" presId="urn:microsoft.com/office/officeart/2008/layout/AlternatingHexagons"/>
    <dgm:cxn modelId="{088E1167-1781-1A42-9DF8-15E7226F3675}" type="presParOf" srcId="{82F54AC2-4FE0-482E-BC67-BF735496D70F}" destId="{DC6FACF7-392E-41F7-A5FA-ABE3E62E537F}" srcOrd="3" destOrd="0" presId="urn:microsoft.com/office/officeart/2008/layout/AlternatingHexagons"/>
    <dgm:cxn modelId="{E706330B-7BB3-4B47-B65B-0914DA154614}" type="presParOf" srcId="{82F54AC2-4FE0-482E-BC67-BF735496D70F}" destId="{9389B828-6B7F-4CD3-880B-C6216114697F}" srcOrd="4" destOrd="0" presId="urn:microsoft.com/office/officeart/2008/layout/AlternatingHexagons"/>
    <dgm:cxn modelId="{978A6994-CB8A-CE46-A492-3D65C3C89072}" type="presParOf" srcId="{351FC134-8697-4C99-AFA8-B90BC49F3901}" destId="{DF294135-5988-4E7D-9923-8C52B674575C}" srcOrd="3" destOrd="0" presId="urn:microsoft.com/office/officeart/2008/layout/AlternatingHexagons"/>
    <dgm:cxn modelId="{2182A136-3F2D-884F-9AF3-3D5DB8610D79}" type="presParOf" srcId="{351FC134-8697-4C99-AFA8-B90BC49F3901}" destId="{EAA7EB19-32E9-4F0C-9F6C-24E51D82C78B}" srcOrd="4" destOrd="0" presId="urn:microsoft.com/office/officeart/2008/layout/AlternatingHexagons"/>
    <dgm:cxn modelId="{315BA5C8-FA34-BA4A-A8E5-C18B3F26F612}" type="presParOf" srcId="{EAA7EB19-32E9-4F0C-9F6C-24E51D82C78B}" destId="{8E02C9CA-7E47-4C0E-9D64-9A4547D3E10B}" srcOrd="0" destOrd="0" presId="urn:microsoft.com/office/officeart/2008/layout/AlternatingHexagons"/>
    <dgm:cxn modelId="{2841BCDA-8F0F-464C-A9A5-49B63C4E376B}" type="presParOf" srcId="{EAA7EB19-32E9-4F0C-9F6C-24E51D82C78B}" destId="{3617D18F-FC41-4379-8912-3757CD3B8A92}" srcOrd="1" destOrd="0" presId="urn:microsoft.com/office/officeart/2008/layout/AlternatingHexagons"/>
    <dgm:cxn modelId="{3B526A6D-C861-DC4D-823E-1596A379D3BE}" type="presParOf" srcId="{EAA7EB19-32E9-4F0C-9F6C-24E51D82C78B}" destId="{F28AB40F-93CA-4F5C-ADC0-1B28CAD0E87C}" srcOrd="2" destOrd="0" presId="urn:microsoft.com/office/officeart/2008/layout/AlternatingHexagons"/>
    <dgm:cxn modelId="{593E42B4-D509-F644-8D1A-720926544193}" type="presParOf" srcId="{EAA7EB19-32E9-4F0C-9F6C-24E51D82C78B}" destId="{FD8EA8C7-F262-4730-8888-4B7638BDBF47}" srcOrd="3" destOrd="0" presId="urn:microsoft.com/office/officeart/2008/layout/AlternatingHexagons"/>
    <dgm:cxn modelId="{AB18C2E2-209F-4E4A-8E15-A915D778F533}" type="presParOf" srcId="{EAA7EB19-32E9-4F0C-9F6C-24E51D82C78B}" destId="{49CC989F-47AD-4C12-A6F8-6A4849D90237}" srcOrd="4" destOrd="0" presId="urn:microsoft.com/office/officeart/2008/layout/AlternatingHexagons"/>
    <dgm:cxn modelId="{803AE500-EB00-804E-89CE-E51FEB133792}" type="presParOf" srcId="{351FC134-8697-4C99-AFA8-B90BC49F3901}" destId="{9D245871-3433-44B1-B19B-6FCC891E4FD9}" srcOrd="5" destOrd="0" presId="urn:microsoft.com/office/officeart/2008/layout/AlternatingHexagons"/>
    <dgm:cxn modelId="{A0402DD1-3EF1-D24F-92A4-A167105B2CA4}" type="presParOf" srcId="{351FC134-8697-4C99-AFA8-B90BC49F3901}" destId="{F1514F44-26EE-40F7-8EF7-D089CA9FBB32}" srcOrd="6" destOrd="0" presId="urn:microsoft.com/office/officeart/2008/layout/AlternatingHexagons"/>
    <dgm:cxn modelId="{E3C0A612-6DE0-4949-8BC2-7F671C87BD4F}" type="presParOf" srcId="{F1514F44-26EE-40F7-8EF7-D089CA9FBB32}" destId="{1CF68D52-AC71-446A-824B-331D380D19AB}" srcOrd="0" destOrd="0" presId="urn:microsoft.com/office/officeart/2008/layout/AlternatingHexagons"/>
    <dgm:cxn modelId="{6947CC98-336E-D845-9E63-A99157776D19}" type="presParOf" srcId="{F1514F44-26EE-40F7-8EF7-D089CA9FBB32}" destId="{8803F8D3-B9BA-46F4-8DA3-658EBC5AC972}" srcOrd="1" destOrd="0" presId="urn:microsoft.com/office/officeart/2008/layout/AlternatingHexagons"/>
    <dgm:cxn modelId="{3048205E-F6C0-464B-88C6-EE04BA3C5E62}" type="presParOf" srcId="{F1514F44-26EE-40F7-8EF7-D089CA9FBB32}" destId="{32317E29-73A1-4ECB-B0CE-0AC1152A6D7A}" srcOrd="2" destOrd="0" presId="urn:microsoft.com/office/officeart/2008/layout/AlternatingHexagons"/>
    <dgm:cxn modelId="{1BE21880-9A2E-1342-9D25-D940B8FD4A02}" type="presParOf" srcId="{F1514F44-26EE-40F7-8EF7-D089CA9FBB32}" destId="{86F6CEF1-E9C1-45F5-AA7F-64834AE30BDA}" srcOrd="3" destOrd="0" presId="urn:microsoft.com/office/officeart/2008/layout/AlternatingHexagons"/>
    <dgm:cxn modelId="{C88C15BF-E574-804C-8DE0-A40350B37705}" type="presParOf" srcId="{F1514F44-26EE-40F7-8EF7-D089CA9FBB32}" destId="{73478D76-B81E-4F9D-AE2D-0BE77E0EB995}" srcOrd="4" destOrd="0" presId="urn:microsoft.com/office/officeart/2008/layout/AlternatingHexagons"/>
    <dgm:cxn modelId="{4A6AF68A-E0FB-7247-B057-40518976EC24}" type="presParOf" srcId="{351FC134-8697-4C99-AFA8-B90BC49F3901}" destId="{9D5831D7-E95D-4015-91C3-1CCD92511EF4}" srcOrd="7" destOrd="0" presId="urn:microsoft.com/office/officeart/2008/layout/AlternatingHexagons"/>
    <dgm:cxn modelId="{818BB4CE-3E91-D44D-A101-C53BDCDA8634}" type="presParOf" srcId="{351FC134-8697-4C99-AFA8-B90BC49F3901}" destId="{CF898DA2-6F81-451A-AECD-1911346E514C}" srcOrd="8" destOrd="0" presId="urn:microsoft.com/office/officeart/2008/layout/AlternatingHexagons"/>
    <dgm:cxn modelId="{0ADC4766-59AE-FA4E-BD4A-CBAC05B3C1FA}" type="presParOf" srcId="{CF898DA2-6F81-451A-AECD-1911346E514C}" destId="{E73095F5-EF93-4F9E-8583-9070C4DC8D56}" srcOrd="0" destOrd="0" presId="urn:microsoft.com/office/officeart/2008/layout/AlternatingHexagons"/>
    <dgm:cxn modelId="{B12D2E27-3C02-7A41-95CE-82827B4BC61D}" type="presParOf" srcId="{CF898DA2-6F81-451A-AECD-1911346E514C}" destId="{C2B784D3-9D62-40FC-ABC8-96FCE8DD5438}" srcOrd="1" destOrd="0" presId="urn:microsoft.com/office/officeart/2008/layout/AlternatingHexagons"/>
    <dgm:cxn modelId="{5BB1196D-AF4D-4E44-993E-BD1016E50CB8}" type="presParOf" srcId="{CF898DA2-6F81-451A-AECD-1911346E514C}" destId="{30287C06-B12B-460F-B06F-824E656077A3}" srcOrd="2" destOrd="0" presId="urn:microsoft.com/office/officeart/2008/layout/AlternatingHexagons"/>
    <dgm:cxn modelId="{21BCB5F3-F892-244E-A7BA-411B2CEB6DE2}" type="presParOf" srcId="{CF898DA2-6F81-451A-AECD-1911346E514C}" destId="{8B212C20-315A-4768-A71F-7A0141457EA2}" srcOrd="3" destOrd="0" presId="urn:microsoft.com/office/officeart/2008/layout/AlternatingHexagons"/>
    <dgm:cxn modelId="{8FEBF417-2853-2C42-93E6-A44479D260F3}"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Managed Identities</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Hybrid Identities</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Identity Providers</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Data Security</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RBAC</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ctive-directory/connect-health/active-directory-aadconnect-health"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6/13/2018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a:p>
            <a:r>
              <a:rPr lang="en-US" b="0" i="0" dirty="0"/>
              <a:t>For this feature to work for a specific user, the following conditions need to be met:</a:t>
            </a:r>
          </a:p>
          <a:p>
            <a:pPr marL="171450" indent="-171450">
              <a:buFont typeface="Arial"/>
              <a:buChar char="•"/>
            </a:pPr>
            <a:r>
              <a:rPr lang="en-US" b="0" i="0" dirty="0"/>
              <a:t>Your user is signing in on a corporate desktop.</a:t>
            </a:r>
          </a:p>
          <a:p>
            <a:pPr marL="171450" indent="-171450">
              <a:buFont typeface="Arial"/>
              <a:buChar char="•"/>
            </a:pPr>
            <a:r>
              <a:rPr lang="en-US" b="0" i="0" dirty="0"/>
              <a:t>The desktop has been previously joined to your Active Directory (AD) domain.</a:t>
            </a:r>
          </a:p>
          <a:p>
            <a:pPr marL="171450" indent="-171450">
              <a:buFont typeface="Arial"/>
              <a:buChar char="•"/>
            </a:pPr>
            <a:r>
              <a:rPr lang="en-US" b="0" i="0" dirty="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a:t>Our service endpoints have been included to the browser's Intranet zone.</a:t>
            </a:r>
          </a:p>
          <a:p>
            <a:endParaRPr lang="en-US" b="0" i="0" dirty="0"/>
          </a:p>
          <a:p>
            <a:r>
              <a:rPr lang="en-US" b="0" i="0" dirty="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share our Azure resources with external</a:t>
            </a:r>
            <a:r>
              <a:rPr lang="en-US" baseline="0" dirty="0"/>
              <a:t> people?</a:t>
            </a:r>
          </a:p>
          <a:p>
            <a:endParaRPr lang="en-US" baseline="0" dirty="0"/>
          </a:p>
          <a:p>
            <a:r>
              <a:rPr lang="en-US" baseline="0" dirty="0"/>
              <a:t>How do we manage access to Azure resources by people not in our Azure AD 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131874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a:p>
            <a:endParaRPr lang="en-US" dirty="0"/>
          </a:p>
          <a:p>
            <a:r>
              <a:rPr lang="en-US" sz="1200" b="0" i="0" kern="1200" dirty="0">
                <a:solidFill>
                  <a:schemeClr val="tx1"/>
                </a:solidFill>
                <a:effectLst/>
                <a:latin typeface="+mn-lt"/>
                <a:ea typeface="+mn-ea"/>
                <a:cs typeface="+mn-cs"/>
              </a:rPr>
              <a:t>Allows external users access to documents, resources, and applications, while owner retains complete control over their own corporate data.</a:t>
            </a:r>
            <a:endParaRPr lang="en-US" dirty="0"/>
          </a:p>
          <a:p>
            <a:pPr marL="171450" indent="-171450">
              <a:buFont typeface="Arial" charset="0"/>
              <a:buChar char="•"/>
            </a:pPr>
            <a:endParaRPr lang="en-US" dirty="0"/>
          </a:p>
          <a:p>
            <a:pPr marL="171450" indent="-171450">
              <a:buFont typeface="Arial" charset="0"/>
              <a:buChar char="•"/>
            </a:pPr>
            <a:r>
              <a:rPr lang="en-US" dirty="0"/>
              <a:t>Work with any user from any partner</a:t>
            </a:r>
          </a:p>
          <a:p>
            <a:pPr marL="628650" lvl="1" indent="-171450">
              <a:buFont typeface="Arial" charset="0"/>
              <a:buChar char="•"/>
            </a:pPr>
            <a:r>
              <a:rPr lang="en-US" dirty="0"/>
              <a:t>Partners use their own credentials</a:t>
            </a:r>
          </a:p>
          <a:p>
            <a:pPr marL="628650" lvl="1" indent="-171450">
              <a:buFont typeface="Arial" charset="0"/>
              <a:buChar char="•"/>
            </a:pPr>
            <a:r>
              <a:rPr lang="en-US" dirty="0"/>
              <a:t>No requirement for partners to use Azure AD</a:t>
            </a:r>
          </a:p>
          <a:p>
            <a:pPr marL="628650" lvl="1" indent="-171450">
              <a:buFont typeface="Arial" charset="0"/>
              <a:buChar char="•"/>
            </a:pPr>
            <a:r>
              <a:rPr lang="en-US" dirty="0"/>
              <a:t>No external directories or complex set-up required</a:t>
            </a:r>
          </a:p>
          <a:p>
            <a:pPr marL="171450" indent="-171450">
              <a:buFont typeface="Arial" charset="0"/>
              <a:buChar char="•"/>
            </a:pPr>
            <a:r>
              <a:rPr lang="en-US" dirty="0"/>
              <a:t>Simple and secure collaboration</a:t>
            </a:r>
          </a:p>
          <a:p>
            <a:pPr marL="628650" lvl="1" indent="-171450">
              <a:buFont typeface="Arial" charset="0"/>
              <a:buChar char="•"/>
            </a:pPr>
            <a:r>
              <a:rPr lang="en-US" dirty="0"/>
              <a:t>Provide access to any corporate app or data, while applying sophisticated, Azure AD-powered authorization policies</a:t>
            </a:r>
          </a:p>
          <a:p>
            <a:pPr marL="628650" lvl="1" indent="-171450">
              <a:buFont typeface="Arial" charset="0"/>
              <a:buChar char="•"/>
            </a:pPr>
            <a:r>
              <a:rPr lang="en-US" dirty="0"/>
              <a:t>Easy for users</a:t>
            </a:r>
          </a:p>
          <a:p>
            <a:pPr marL="628650" lvl="1" indent="-171450">
              <a:buFont typeface="Arial" charset="0"/>
              <a:buChar char="•"/>
            </a:pPr>
            <a:r>
              <a:rPr lang="en-US" dirty="0"/>
              <a:t>Enterprise-grade security for apps and data</a:t>
            </a:r>
          </a:p>
          <a:p>
            <a:pPr marL="171450" indent="-171450">
              <a:buFont typeface="Arial" charset="0"/>
              <a:buChar char="•"/>
            </a:pPr>
            <a:r>
              <a:rPr lang="en-US" dirty="0"/>
              <a:t>No management overhead</a:t>
            </a:r>
          </a:p>
          <a:p>
            <a:pPr marL="628650" lvl="1" indent="-171450">
              <a:buFont typeface="Arial" charset="0"/>
              <a:buChar char="•"/>
            </a:pPr>
            <a:r>
              <a:rPr lang="en-US" dirty="0"/>
              <a:t>No external account or password management</a:t>
            </a:r>
          </a:p>
          <a:p>
            <a:pPr marL="628650" lvl="1" indent="-171450">
              <a:buFont typeface="Arial" charset="0"/>
              <a:buChar char="•"/>
            </a:pPr>
            <a:r>
              <a:rPr lang="en-US" dirty="0"/>
              <a:t>No sync or manual account lifecycle management</a:t>
            </a:r>
          </a:p>
          <a:p>
            <a:pPr marL="628650" lvl="1" indent="-171450">
              <a:buFont typeface="Arial" charset="0"/>
              <a:buChar char="•"/>
            </a:pPr>
            <a:r>
              <a:rPr lang="en-US" dirty="0"/>
              <a:t>No external administrative overhead</a:t>
            </a:r>
          </a:p>
          <a:p>
            <a:endParaRPr lang="en-US" dirty="0"/>
          </a:p>
          <a:p>
            <a:r>
              <a:rPr lang="en-US" dirty="0"/>
              <a:t>https://</a:t>
            </a:r>
            <a:r>
              <a:rPr lang="en-US" dirty="0" err="1"/>
              <a:t>docs.microsoft.com</a:t>
            </a:r>
            <a:r>
              <a:rPr lang="en-US" dirty="0"/>
              <a:t>/</a:t>
            </a:r>
            <a:r>
              <a:rPr lang="en-US" dirty="0" err="1"/>
              <a:t>en</a:t>
            </a:r>
            <a:r>
              <a:rPr lang="en-US" dirty="0"/>
              <a:t>-us/azure/active-directory/active-directory-b2b-what-is-azure-ad-b2b</a:t>
            </a:r>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a:t>
            </a:r>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1157757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a:t>
            </a:r>
            <a:r>
              <a:rPr lang="en-US" baseline="0" dirty="0"/>
              <a:t> 3</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617780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en-US" baseline="0" dirty="0"/>
              <a:t> data is in the cloud but how do I protect it?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157831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442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keys to data protection in the cloud is accounting for the possible states in which your data may occur, and what controls are available for that state.</a:t>
            </a:r>
          </a:p>
          <a:p>
            <a:pPr marL="171450" indent="-171450">
              <a:buFont typeface="Arial" charset="0"/>
              <a:buChar char="•"/>
            </a:pPr>
            <a:r>
              <a:rPr lang="en-US" sz="1200" b="0" i="0" kern="1200" dirty="0">
                <a:solidFill>
                  <a:schemeClr val="tx1"/>
                </a:solidFill>
                <a:effectLst/>
                <a:latin typeface="+mn-lt"/>
                <a:ea typeface="+mn-ea"/>
                <a:cs typeface="+mn-cs"/>
              </a:rPr>
              <a:t>At-rest: This includes all information storage objects, containers, and types that exist statically on physical media, be it magnetic or optical disk.</a:t>
            </a:r>
          </a:p>
          <a:p>
            <a:pPr marL="171450" indent="-171450">
              <a:buFont typeface="Arial" charset="0"/>
              <a:buChar char="•"/>
            </a:pPr>
            <a:r>
              <a:rPr lang="en-US" sz="1200" b="0" i="0" kern="1200" dirty="0">
                <a:solidFill>
                  <a:schemeClr val="tx1"/>
                </a:solidFill>
                <a:effectLst/>
                <a:latin typeface="+mn-lt"/>
                <a:ea typeface="+mn-ea"/>
                <a:cs typeface="+mn-cs"/>
              </a:rPr>
              <a:t>In-Transit: When data is being transferred between components, locations or programs, such as over the network, across a service bus (from on-premises to cloud and vice-versa, including hybrid connections such as ExpressRoute), or during an input/output process, it is thought of as being in-motion.</a:t>
            </a:r>
          </a:p>
          <a:p>
            <a:endParaRPr lang="en-US" b="0" i="0" dirty="0"/>
          </a:p>
          <a:p>
            <a:r>
              <a:rPr lang="en-US" b="0" i="0" dirty="0"/>
              <a:t>There</a:t>
            </a:r>
            <a:r>
              <a:rPr lang="en-US" b="0" i="0" baseline="0" dirty="0"/>
              <a:t> are many aspects to implementing a secure environment</a:t>
            </a:r>
          </a:p>
          <a:p>
            <a:pPr marL="171450" indent="-171450">
              <a:buFont typeface="Arial" charset="0"/>
              <a:buChar char="•"/>
            </a:pPr>
            <a:r>
              <a:rPr lang="en-US" sz="1200" b="0" i="0" kern="1200" dirty="0">
                <a:solidFill>
                  <a:schemeClr val="tx1"/>
                </a:solidFill>
                <a:effectLst/>
                <a:latin typeface="+mn-lt"/>
                <a:ea typeface="+mn-ea"/>
                <a:cs typeface="+mn-cs"/>
              </a:rPr>
              <a:t>Enforce multi-factor authentication</a:t>
            </a:r>
          </a:p>
          <a:p>
            <a:pPr marL="171450" indent="-171450">
              <a:buFont typeface="Arial" charset="0"/>
              <a:buChar char="•"/>
            </a:pPr>
            <a:r>
              <a:rPr lang="en-US" sz="1200" b="0" i="0" kern="1200" dirty="0">
                <a:solidFill>
                  <a:schemeClr val="tx1"/>
                </a:solidFill>
                <a:effectLst/>
                <a:latin typeface="+mn-lt"/>
                <a:ea typeface="+mn-ea"/>
                <a:cs typeface="+mn-cs"/>
              </a:rPr>
              <a:t>Use role based access control (RBAC)</a:t>
            </a:r>
          </a:p>
          <a:p>
            <a:pPr marL="171450" indent="-171450">
              <a:buFont typeface="Arial" charset="0"/>
              <a:buChar char="•"/>
            </a:pPr>
            <a:r>
              <a:rPr lang="en-US" sz="1200" b="0" i="0" kern="1200" dirty="0">
                <a:solidFill>
                  <a:schemeClr val="tx1"/>
                </a:solidFill>
                <a:effectLst/>
                <a:latin typeface="+mn-lt"/>
                <a:ea typeface="+mn-ea"/>
                <a:cs typeface="+mn-cs"/>
              </a:rPr>
              <a:t>Encrypt Azure virtual machines</a:t>
            </a:r>
          </a:p>
          <a:p>
            <a:pPr marL="171450" indent="-171450">
              <a:buFont typeface="Arial" charset="0"/>
              <a:buChar char="•"/>
            </a:pPr>
            <a:r>
              <a:rPr lang="en-US" sz="1200" b="0" i="0" kern="1200" dirty="0">
                <a:solidFill>
                  <a:schemeClr val="tx1"/>
                </a:solidFill>
                <a:effectLst/>
                <a:latin typeface="+mn-lt"/>
                <a:ea typeface="+mn-ea"/>
                <a:cs typeface="+mn-cs"/>
              </a:rPr>
              <a:t>Use hardware security models</a:t>
            </a:r>
          </a:p>
          <a:p>
            <a:pPr marL="171450" indent="-171450">
              <a:buFont typeface="Arial" charset="0"/>
              <a:buChar char="•"/>
            </a:pPr>
            <a:r>
              <a:rPr lang="en-US" sz="1200" b="0" i="0" kern="1200" dirty="0">
                <a:solidFill>
                  <a:schemeClr val="tx1"/>
                </a:solidFill>
                <a:effectLst/>
                <a:latin typeface="+mn-lt"/>
                <a:ea typeface="+mn-ea"/>
                <a:cs typeface="+mn-cs"/>
              </a:rPr>
              <a:t>Manage with Secure Workstations</a:t>
            </a:r>
          </a:p>
          <a:p>
            <a:pPr marL="171450" indent="-171450">
              <a:buFont typeface="Arial" charset="0"/>
              <a:buChar char="•"/>
            </a:pPr>
            <a:r>
              <a:rPr lang="en-US" sz="1200" b="0" i="0" kern="1200" dirty="0">
                <a:solidFill>
                  <a:schemeClr val="tx1"/>
                </a:solidFill>
                <a:effectLst/>
                <a:latin typeface="+mn-lt"/>
                <a:ea typeface="+mn-ea"/>
                <a:cs typeface="+mn-cs"/>
              </a:rPr>
              <a:t>Enable SQL data encryption</a:t>
            </a:r>
          </a:p>
          <a:p>
            <a:pPr marL="171450" indent="-171450">
              <a:buFont typeface="Arial" charset="0"/>
              <a:buChar char="•"/>
            </a:pPr>
            <a:r>
              <a:rPr lang="en-US" sz="1200" b="0" i="0" kern="1200" dirty="0">
                <a:solidFill>
                  <a:schemeClr val="tx1"/>
                </a:solidFill>
                <a:effectLst/>
                <a:latin typeface="+mn-lt"/>
                <a:ea typeface="+mn-ea"/>
                <a:cs typeface="+mn-cs"/>
              </a:rPr>
              <a:t>Protect data in transit</a:t>
            </a:r>
          </a:p>
          <a:p>
            <a:pPr marL="171450" indent="-171450">
              <a:buFont typeface="Arial" charset="0"/>
              <a:buChar char="•"/>
            </a:pPr>
            <a:r>
              <a:rPr lang="en-US" sz="1200" b="0" i="0" kern="1200" dirty="0">
                <a:solidFill>
                  <a:schemeClr val="tx1"/>
                </a:solidFill>
                <a:effectLst/>
                <a:latin typeface="+mn-lt"/>
                <a:ea typeface="+mn-ea"/>
                <a:cs typeface="+mn-cs"/>
              </a:rPr>
              <a:t>Enforce file level data encryption</a:t>
            </a:r>
          </a:p>
          <a:p>
            <a:endParaRPr lang="en-US" dirty="0"/>
          </a:p>
          <a:p>
            <a:r>
              <a:rPr lang="en-US" b="0" i="0" dirty="0"/>
              <a:t>Reference(s):</a:t>
            </a:r>
          </a:p>
          <a:p>
            <a:r>
              <a:rPr lang="en-US" b="0" i="0" dirty="0"/>
              <a:t>https://</a:t>
            </a:r>
            <a:r>
              <a:rPr lang="en-US" b="0" i="0" dirty="0" err="1"/>
              <a:t>docs.microsoft.com</a:t>
            </a:r>
            <a:r>
              <a:rPr lang="en-US" b="0" i="0" dirty="0"/>
              <a:t>/</a:t>
            </a:r>
            <a:r>
              <a:rPr lang="en-US" b="0" i="0" dirty="0" err="1"/>
              <a:t>en</a:t>
            </a:r>
            <a:r>
              <a:rPr lang="en-US" b="0" i="0" dirty="0"/>
              <a:t>-us/azure/security/azure-security-data-encryption-best-practices</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1452022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a:p>
          <a:p>
            <a:r>
              <a:rPr lang="en-US" dirty="0"/>
              <a:t>SSE works by encrypting the data when it is written to Azure Storage, and can be used </a:t>
            </a:r>
            <a:r>
              <a:rPr lang="en-US" b="1" i="1" dirty="0"/>
              <a:t>for Azure Blob Storage and File Storage</a:t>
            </a:r>
            <a:r>
              <a:rPr lang="en-US" dirty="0"/>
              <a:t>. It works for the following:</a:t>
            </a:r>
          </a:p>
          <a:p>
            <a:pPr marL="171450" indent="-171450">
              <a:buFont typeface="Arial"/>
              <a:buChar char="•"/>
            </a:pPr>
            <a:r>
              <a:rPr lang="en-US" dirty="0"/>
              <a:t>Standard Storage: General purpose storage accounts for Blobs and File storage and Blob storage accounts</a:t>
            </a:r>
          </a:p>
          <a:p>
            <a:pPr marL="171450" indent="-171450">
              <a:buFont typeface="Arial"/>
              <a:buChar char="•"/>
            </a:pPr>
            <a:r>
              <a:rPr lang="en-US" dirty="0"/>
              <a:t>Premium storage</a:t>
            </a:r>
          </a:p>
          <a:p>
            <a:pPr marL="171450" indent="-171450">
              <a:buFont typeface="Arial"/>
              <a:buChar char="•"/>
            </a:pPr>
            <a:r>
              <a:rPr lang="en-US" dirty="0"/>
              <a:t>All redundancy levels (LRS, ZRS, GRS, RA-GRS)</a:t>
            </a:r>
          </a:p>
          <a:p>
            <a:pPr marL="171450" indent="-171450">
              <a:buFont typeface="Arial"/>
              <a:buChar char="•"/>
            </a:pPr>
            <a:r>
              <a:rPr lang="en-US" dirty="0"/>
              <a:t>Azure Resource Manager storage accounts (but not classic)</a:t>
            </a:r>
          </a:p>
          <a:p>
            <a:pPr marL="171450" indent="-171450">
              <a:buFont typeface="Arial"/>
              <a:buChar char="•"/>
            </a:pPr>
            <a:r>
              <a:rPr lang="en-US" dirty="0"/>
              <a:t>All regions.</a:t>
            </a:r>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test, you should be able to know how (and</a:t>
            </a:r>
            <a:r>
              <a:rPr lang="en-US" baseline="0" dirty="0"/>
              <a:t> why) you would want to implement each of these scenarios.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When it comes to hosting SQL Server, you can go the platform as a service route and use Azure SQL and in that case, it's going to easily allow you to enable TDE via the portal, PowerShell or T-SQL or you could host it yourself either on-</a:t>
            </a:r>
            <a:r>
              <a:rPr lang="en-US" b="0" i="0" dirty="0" err="1"/>
              <a:t>prem</a:t>
            </a:r>
            <a:r>
              <a:rPr lang="en-US" b="0" i="0" dirty="0"/>
              <a:t> or with </a:t>
            </a:r>
            <a:r>
              <a:rPr lang="en-US" b="0" i="0" dirty="0" err="1"/>
              <a:t>IaaS</a:t>
            </a:r>
            <a:r>
              <a:rPr lang="en-US" b="0" i="0" dirty="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 I control access to my Azure resources?</a:t>
            </a:r>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340761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The list is fairly long,</a:t>
            </a:r>
            <a:r>
              <a:rPr lang="en-US" b="0" i="0" baseline="0" dirty="0"/>
              <a:t> </a:t>
            </a:r>
            <a:r>
              <a:rPr lang="en-US" b="0" i="0" dirty="0"/>
              <a:t>you can find it at</a:t>
            </a:r>
            <a:r>
              <a:rPr lang="en-US" b="0" i="0" baseline="0" dirty="0"/>
              <a:t> https://</a:t>
            </a:r>
            <a:r>
              <a:rPr lang="en-US" b="0" i="0" baseline="0" dirty="0" err="1"/>
              <a:t>docs.microsoft.com</a:t>
            </a:r>
            <a:r>
              <a:rPr lang="en-US" b="0" i="0" baseline="0" dirty="0"/>
              <a:t>/</a:t>
            </a:r>
            <a:r>
              <a:rPr lang="en-US" b="0" i="0" baseline="0" dirty="0" err="1"/>
              <a:t>en</a:t>
            </a:r>
            <a:r>
              <a:rPr lang="en-US" b="0" i="0" baseline="0" dirty="0"/>
              <a:t>-us/azure/active-directory/role-based-access-built-in-roles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r>
              <a:rPr lang="en-US" sz="1200" b="0" i="0" kern="1200" dirty="0">
                <a:solidFill>
                  <a:schemeClr val="tx1"/>
                </a:solidFill>
                <a:effectLst/>
                <a:latin typeface="+mn-lt"/>
                <a:ea typeface="+mn-ea"/>
                <a:cs typeface="+mn-cs"/>
              </a:rPr>
              <a:t>You assign the Reader role to an Azure AD group at the subscription scope. The members of that group can view every resource group and resource in the subscription.</a:t>
            </a:r>
          </a:p>
          <a:p>
            <a:r>
              <a:rPr lang="en-US" sz="1200" b="0" i="0" kern="1200" dirty="0">
                <a:solidFill>
                  <a:schemeClr val="tx1"/>
                </a:solidFill>
                <a:effectLst/>
                <a:latin typeface="+mn-lt"/>
                <a:ea typeface="+mn-ea"/>
                <a:cs typeface="+mn-cs"/>
              </a:rPr>
              <a:t>You assign the Contributor role to an application at the resource group scope. It can manage resources of all types in that resource group, but not other resource groups in the subscription.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Becoming less of </a:t>
            </a:r>
            <a:r>
              <a:rPr lang="en-US" sz="1200" b="0" i="0" kern="1200">
                <a:solidFill>
                  <a:schemeClr val="tx1"/>
                </a:solidFill>
                <a:effectLst/>
                <a:latin typeface="+mn-lt"/>
                <a:ea typeface="+mn-ea"/>
                <a:cs typeface="+mn-cs"/>
              </a:rPr>
              <a:t>an issue</a:t>
            </a:r>
            <a:r>
              <a:rPr lang="en-US" sz="1200" b="0" i="0" kern="1200" dirty="0">
                <a:solidFill>
                  <a:schemeClr val="tx1"/>
                </a:solidFill>
                <a:effectLst/>
                <a:latin typeface="+mn-lt"/>
                <a:ea typeface="+mn-ea"/>
                <a:cs typeface="+mn-cs"/>
              </a:rPr>
              <a:t>, but worth pointing out for the exam:</a:t>
            </a:r>
          </a:p>
          <a:p>
            <a:r>
              <a:rPr lang="en-US" sz="1200" b="0" i="0" kern="1200" dirty="0">
                <a:solidFill>
                  <a:schemeClr val="tx1"/>
                </a:solidFill>
                <a:effectLst/>
                <a:latin typeface="+mn-lt"/>
                <a:ea typeface="+mn-ea"/>
                <a:cs typeface="+mn-cs"/>
              </a:rPr>
              <a:t>Only the Azure portal and the new Azure Resource Manager APIs support Azure RBAC. Users and applications that are assigned RBAC roles cannot use the classic management portal and the Azure classic deployment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a:t>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docs.microsoft.com</a:t>
            </a:r>
            <a:r>
              <a:rPr lang="en-US" dirty="0"/>
              <a:t>/</a:t>
            </a:r>
            <a:r>
              <a:rPr lang="en-US" dirty="0" err="1"/>
              <a:t>en</a:t>
            </a:r>
            <a:r>
              <a:rPr lang="en-US" dirty="0"/>
              <a:t>-us/azure/active-directory/role-based-access-control-what-is</a:t>
            </a:r>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Azure RBAC has three basic roles that apply to all resource types: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i="0" dirty="0"/>
              <a:t>Owner has full access to all resources including the right to delegate access to others.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i="0" dirty="0"/>
              <a:t>Contributor can create and manage all types of Azure resources but can’t grant access to others.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i="0" dirty="0"/>
              <a:t>Reader can view existing Azure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Now, the word resource tells us that this is all handled from the new portal or from PowerShell, the command line interface, or the REST API.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The list is fairly long,</a:t>
            </a:r>
            <a:r>
              <a:rPr lang="en-US" b="0" i="0" baseline="0" dirty="0"/>
              <a:t> </a:t>
            </a:r>
            <a:r>
              <a:rPr lang="en-US" b="0" i="0" dirty="0"/>
              <a:t>you can find it at</a:t>
            </a:r>
            <a:r>
              <a:rPr lang="en-US" b="0" i="0" baseline="0" dirty="0"/>
              <a:t> https://</a:t>
            </a:r>
            <a:r>
              <a:rPr lang="en-US" b="0" i="0" baseline="0" dirty="0" err="1"/>
              <a:t>docs.microsoft.com</a:t>
            </a:r>
            <a:r>
              <a:rPr lang="en-US" b="0" i="0" baseline="0" dirty="0"/>
              <a:t>/</a:t>
            </a:r>
            <a:r>
              <a:rPr lang="en-US" b="0" i="0" baseline="0" dirty="0" err="1"/>
              <a:t>en</a:t>
            </a:r>
            <a:r>
              <a:rPr lang="en-US" b="0" i="0" baseline="0" dirty="0"/>
              <a:t>-us/azure/active-directory/role-based-access-built-in-roles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Any time someone grants or revokes access within your subscriptions, the changes get logged in Azure events. You can create access change history reports to see all changes for the past 90 days.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55005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r>
              <a:rPr lang="en-US" baseline="0" dirty="0"/>
              <a:t> main security related/relevant services within azure</a:t>
            </a:r>
          </a:p>
          <a:p>
            <a:endParaRPr lang="en-US" baseline="0" dirty="0"/>
          </a:p>
          <a:p>
            <a:pPr marL="171450" indent="-171450">
              <a:buFont typeface="Arial" charset="0"/>
              <a:buChar char="•"/>
            </a:pPr>
            <a:r>
              <a:rPr lang="en-US" baseline="0" dirty="0"/>
              <a:t>OMS</a:t>
            </a:r>
          </a:p>
          <a:p>
            <a:pPr marL="171450" indent="-171450">
              <a:buFont typeface="Arial" charset="0"/>
              <a:buChar char="•"/>
            </a:pPr>
            <a:r>
              <a:rPr lang="en-US" baseline="0" dirty="0"/>
              <a:t>Azure Security Center</a:t>
            </a:r>
          </a:p>
          <a:p>
            <a:pPr marL="171450" indent="-171450">
              <a:buFont typeface="Arial" charset="0"/>
              <a:buChar char="•"/>
            </a:pPr>
            <a:r>
              <a:rPr lang="en-US" baseline="0" dirty="0"/>
              <a:t>Activity Log</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94938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 we identify, authenticate, and authorize users within Azure?</a:t>
            </a:r>
          </a:p>
          <a:p>
            <a:endParaRPr lang="en-US" baseline="0" dirty="0"/>
          </a:p>
          <a:p>
            <a:r>
              <a:rPr lang="en-US" baseline="0" dirty="0"/>
              <a:t>How do we manage who may access to our Azure resources?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1925149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it?</a:t>
            </a:r>
          </a:p>
          <a:p>
            <a:endParaRPr lang="en-US" baseline="0" dirty="0"/>
          </a:p>
          <a:p>
            <a:r>
              <a:rPr lang="en-US" dirty="0"/>
              <a:t>Cloud-based Single pane of glass</a:t>
            </a:r>
          </a:p>
          <a:p>
            <a:pPr marL="171450" indent="-171450">
              <a:buFont typeface="Arial" charset="0"/>
              <a:buChar char="•"/>
            </a:pPr>
            <a:r>
              <a:rPr lang="en-US" dirty="0"/>
              <a:t>Directly</a:t>
            </a:r>
            <a:r>
              <a:rPr lang="en-US" baseline="0" dirty="0"/>
              <a:t> integrates with Azure services</a:t>
            </a:r>
          </a:p>
          <a:p>
            <a:pPr marL="171450" indent="-171450">
              <a:buFont typeface="Arial" charset="0"/>
              <a:buChar char="•"/>
            </a:pPr>
            <a:r>
              <a:rPr lang="en-US" baseline="0" dirty="0"/>
              <a:t>Integrates with 3rd party services (Barracuda Firewall, Sophos, WAF, etc..) from Azure marketplace</a:t>
            </a:r>
          </a:p>
          <a:p>
            <a:pPr marL="171450" indent="-171450">
              <a:buFont typeface="Arial" charset="0"/>
              <a:buChar char="•"/>
            </a:pPr>
            <a:r>
              <a:rPr lang="en-US" baseline="0" dirty="0"/>
              <a:t>Also includes an agent</a:t>
            </a:r>
          </a:p>
          <a:p>
            <a:pPr marL="171450" indent="-171450">
              <a:buFont typeface="Arial" charset="0"/>
              <a:buChar char="•"/>
            </a:pPr>
            <a:r>
              <a:rPr lang="en-US" baseline="0" dirty="0"/>
              <a:t>Cross platform</a:t>
            </a:r>
            <a:endParaRPr lang="en-US" dirty="0"/>
          </a:p>
          <a:p>
            <a:endParaRPr lang="en-US" dirty="0"/>
          </a:p>
          <a:p>
            <a:r>
              <a:rPr lang="en-US" dirty="0"/>
              <a:t>Provides enterprise-class, real-time operational intelligence across hybrid environments</a:t>
            </a:r>
          </a:p>
          <a:p>
            <a:pPr marL="171450" indent="-171450">
              <a:buFont typeface="Arial" charset="0"/>
              <a:buChar char="•"/>
            </a:pPr>
            <a:r>
              <a:rPr lang="en-US" dirty="0"/>
              <a:t>View</a:t>
            </a:r>
            <a:r>
              <a:rPr lang="en-US" baseline="0" dirty="0"/>
              <a:t> and monitor</a:t>
            </a:r>
            <a:r>
              <a:rPr lang="en-US" dirty="0"/>
              <a:t> your on-</a:t>
            </a:r>
            <a:r>
              <a:rPr lang="en-US" dirty="0" err="1"/>
              <a:t>prem</a:t>
            </a:r>
            <a:r>
              <a:rPr lang="en-US" baseline="0" dirty="0"/>
              <a:t> and cloud resources within a single portal</a:t>
            </a:r>
            <a:endParaRPr lang="en-US" dirty="0"/>
          </a:p>
          <a:p>
            <a:endParaRPr lang="en-US" dirty="0"/>
          </a:p>
          <a:p>
            <a:r>
              <a:rPr lang="en-US" dirty="0"/>
              <a:t>Simplifies cloud management with process automation and monitoring of resources</a:t>
            </a:r>
          </a:p>
          <a:p>
            <a:endParaRPr lang="en-US" dirty="0"/>
          </a:p>
          <a:p>
            <a:r>
              <a:rPr lang="en-US" dirty="0"/>
              <a:t>Cloud Based, thus ensures preparedness in the event of a disaster with cloud-based availability</a:t>
            </a:r>
          </a:p>
          <a:p>
            <a:endParaRPr lang="en-US" dirty="0"/>
          </a:p>
          <a:p>
            <a:r>
              <a:rPr lang="en-US" dirty="0"/>
              <a:t>Protects privacy and security of data, while delivering software and services to manage the IT infrastructure.</a:t>
            </a:r>
          </a:p>
          <a:p>
            <a:endParaRPr lang="en-US" dirty="0"/>
          </a:p>
          <a:p>
            <a:r>
              <a:rPr lang="en-US" dirty="0"/>
              <a:t>Reference(s):</a:t>
            </a:r>
          </a:p>
          <a:p>
            <a:r>
              <a:rPr lang="en-US" dirty="0"/>
              <a:t>https://</a:t>
            </a:r>
            <a:r>
              <a:rPr lang="en-US" dirty="0" err="1"/>
              <a:t>docs.microsoft.com</a:t>
            </a:r>
            <a:r>
              <a:rPr lang="en-US" dirty="0"/>
              <a:t>/</a:t>
            </a:r>
            <a:r>
              <a:rPr lang="en-US" dirty="0" err="1"/>
              <a:t>en</a:t>
            </a:r>
            <a:r>
              <a:rPr lang="en-US" dirty="0"/>
              <a:t>-us/azure/operations-management-suite/operations-management-suite-overview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943496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a:t>
            </a:r>
            <a:r>
              <a:rPr lang="en-US" sz="1200" b="0" i="0" kern="1200" baseline="0" dirty="0">
                <a:solidFill>
                  <a:schemeClr val="tx1"/>
                </a:solidFill>
                <a:effectLst/>
                <a:latin typeface="+mn-lt"/>
                <a:ea typeface="+mn-ea"/>
                <a:cs typeface="+mn-cs"/>
              </a:rPr>
              <a:t> MS Marketing Speak: </a:t>
            </a:r>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a:t>
            </a:r>
          </a:p>
          <a:p>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Azure AD is not the</a:t>
            </a:r>
            <a:r>
              <a:rPr lang="en-US" sz="1200" b="0" i="0" kern="1200" baseline="0" dirty="0">
                <a:solidFill>
                  <a:schemeClr val="tx1"/>
                </a:solidFill>
                <a:effectLst/>
                <a:latin typeface="+mn-lt"/>
                <a:ea typeface="+mn-ea"/>
                <a:cs typeface="+mn-cs"/>
              </a:rPr>
              <a:t> same as AD Directory Services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ADDS (a.k.a. On-</a:t>
            </a:r>
            <a:r>
              <a:rPr lang="en-US" sz="1200" b="0" i="0" kern="1200" baseline="0" dirty="0" err="1">
                <a:solidFill>
                  <a:schemeClr val="tx1"/>
                </a:solidFill>
                <a:effectLst/>
                <a:latin typeface="+mn-lt"/>
                <a:ea typeface="+mn-ea"/>
                <a:cs typeface="+mn-cs"/>
              </a:rPr>
              <a:t>Prem</a:t>
            </a:r>
            <a:r>
              <a:rPr lang="en-US" sz="1200" b="0" i="0" kern="1200" baseline="0" dirty="0">
                <a:solidFill>
                  <a:schemeClr val="tx1"/>
                </a:solidFill>
                <a:effectLst/>
                <a:latin typeface="+mn-lt"/>
                <a:ea typeface="+mn-ea"/>
                <a:cs typeface="+mn-cs"/>
              </a:rPr>
              <a:t> AD)</a:t>
            </a:r>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Azure</a:t>
            </a:r>
            <a:r>
              <a:rPr lang="en-US" sz="1200" b="0" i="0" kern="1200" baseline="0" dirty="0">
                <a:solidFill>
                  <a:schemeClr val="tx1"/>
                </a:solidFill>
                <a:effectLst/>
                <a:latin typeface="+mn-lt"/>
                <a:ea typeface="+mn-ea"/>
                <a:cs typeface="+mn-cs"/>
              </a:rPr>
              <a:t> AD does not</a:t>
            </a:r>
            <a:r>
              <a:rPr lang="mr-IN" sz="1200" b="0" i="0" kern="1200" baseline="0" dirty="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pPr marL="628650" lvl="1" indent="-171450">
              <a:buFont typeface="Arial" charset="0"/>
              <a:buChar char="•"/>
            </a:pPr>
            <a:r>
              <a:rPr lang="en-US" sz="1200" b="0" i="0" kern="1200" baseline="0" dirty="0">
                <a:solidFill>
                  <a:schemeClr val="tx1"/>
                </a:solidFill>
                <a:effectLst/>
                <a:latin typeface="+mn-lt"/>
                <a:ea typeface="+mn-ea"/>
                <a:cs typeface="+mn-cs"/>
              </a:rPr>
              <a:t>Support Group Policy</a:t>
            </a:r>
          </a:p>
          <a:p>
            <a:pPr marL="628650" lvl="1" indent="-171450">
              <a:buFont typeface="Arial" charset="0"/>
              <a:buChar char="•"/>
            </a:pPr>
            <a:r>
              <a:rPr lang="en-US" sz="1200" b="0" i="0" kern="1200" baseline="0" dirty="0">
                <a:solidFill>
                  <a:schemeClr val="tx1"/>
                </a:solidFill>
                <a:effectLst/>
                <a:latin typeface="+mn-lt"/>
                <a:ea typeface="+mn-ea"/>
                <a:cs typeface="+mn-cs"/>
              </a:rPr>
              <a:t>Support Organizational Units or Computer objects</a:t>
            </a:r>
          </a:p>
          <a:p>
            <a:pPr marL="628650" lvl="1" indent="-171450">
              <a:buFont typeface="Arial" charset="0"/>
              <a:buChar char="•"/>
            </a:pPr>
            <a:r>
              <a:rPr lang="en-US" sz="1200" b="0" i="0" kern="1200" baseline="0" dirty="0">
                <a:solidFill>
                  <a:schemeClr val="tx1"/>
                </a:solidFill>
                <a:effectLst/>
                <a:latin typeface="+mn-lt"/>
                <a:ea typeface="+mn-ea"/>
                <a:cs typeface="+mn-cs"/>
              </a:rPr>
              <a:t>Support forests or trusts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a:solidFill>
                  <a:schemeClr val="tx1"/>
                </a:solidFill>
                <a:effectLst/>
                <a:latin typeface="+mn-lt"/>
                <a:ea typeface="+mn-ea"/>
                <a:cs typeface="+mn-cs"/>
              </a:rPr>
              <a:t>Flat structure of users and groups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a:solidFill>
                  <a:schemeClr val="tx1"/>
                </a:solidFill>
                <a:effectLst/>
                <a:latin typeface="+mn-lt"/>
                <a:ea typeface="+mn-ea"/>
                <a:cs typeface="+mn-cs"/>
              </a:rPr>
              <a:t>serves as the foundation of Azure’s authentication and authorization functionality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a:solidFill>
                  <a:schemeClr val="tx1"/>
                </a:solidFill>
                <a:effectLst/>
                <a:latin typeface="+mn-lt"/>
                <a:ea typeface="+mn-ea"/>
                <a:cs typeface="+mn-cs"/>
              </a:rPr>
              <a:t>Think UNIX /</a:t>
            </a:r>
            <a:r>
              <a:rPr lang="en-US" sz="1200" b="0" i="0" kern="1200" baseline="0" dirty="0" err="1">
                <a:solidFill>
                  <a:schemeClr val="tx1"/>
                </a:solidFill>
                <a:effectLst/>
                <a:latin typeface="+mn-lt"/>
                <a:ea typeface="+mn-ea"/>
                <a:cs typeface="+mn-cs"/>
              </a:rPr>
              <a:t>etc</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passwd</a:t>
            </a:r>
            <a:r>
              <a:rPr lang="en-US" sz="1200" b="0" i="0" kern="1200" baseline="0" dirty="0">
                <a:solidFill>
                  <a:schemeClr val="tx1"/>
                </a:solidFill>
                <a:effectLst/>
                <a:latin typeface="+mn-lt"/>
                <a:ea typeface="+mn-ea"/>
                <a:cs typeface="+mn-cs"/>
              </a:rPr>
              <a:t> and /</a:t>
            </a:r>
            <a:r>
              <a:rPr lang="en-US" sz="1200" b="0" i="0" kern="1200" baseline="0" dirty="0" err="1">
                <a:solidFill>
                  <a:schemeClr val="tx1"/>
                </a:solidFill>
                <a:effectLst/>
                <a:latin typeface="+mn-lt"/>
                <a:ea typeface="+mn-ea"/>
                <a:cs typeface="+mn-cs"/>
              </a:rPr>
              <a:t>etc</a:t>
            </a:r>
            <a:r>
              <a:rPr lang="en-US" sz="1200" b="0" i="0" kern="1200" baseline="0" dirty="0">
                <a:solidFill>
                  <a:schemeClr val="tx1"/>
                </a:solidFill>
                <a:effectLst/>
                <a:latin typeface="+mn-lt"/>
                <a:ea typeface="+mn-ea"/>
                <a:cs typeface="+mn-cs"/>
              </a:rPr>
              <a:t>/group files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a:solidFill>
                  <a:schemeClr val="tx1"/>
                </a:solidFill>
                <a:effectLst/>
                <a:latin typeface="+mn-lt"/>
                <a:ea typeface="+mn-ea"/>
                <a:cs typeface="+mn-cs"/>
              </a:rPr>
              <a:t>Azure</a:t>
            </a:r>
            <a:r>
              <a:rPr lang="en-US" sz="1200" b="0" i="0" kern="1200" baseline="0" dirty="0">
                <a:solidFill>
                  <a:schemeClr val="tx1"/>
                </a:solidFill>
                <a:effectLst/>
                <a:latin typeface="+mn-lt"/>
                <a:ea typeface="+mn-ea"/>
                <a:cs typeface="+mn-cs"/>
              </a:rPr>
              <a:t> ADDS does exist but is outside the scope of this presentation</a:t>
            </a:r>
            <a:endParaRPr lang="en-US" sz="1200" b="0" i="0" kern="1200" dirty="0">
              <a:solidFill>
                <a:schemeClr val="tx1"/>
              </a:solidFill>
              <a:effectLst/>
              <a:latin typeface="+mn-lt"/>
              <a:ea typeface="+mn-ea"/>
              <a:cs typeface="+mn-cs"/>
            </a:endParaRPr>
          </a:p>
          <a:p>
            <a:pPr marL="171450" indent="-171450">
              <a:buFontTx/>
              <a:buChar char="-"/>
            </a:pPr>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a:t>
            </a:r>
            <a:r>
              <a:rPr lang="en-US" sz="1200" b="0" i="0" kern="1200" baseline="0" dirty="0">
                <a:solidFill>
                  <a:schemeClr val="tx1"/>
                </a:solidFill>
                <a:effectLst/>
                <a:latin typeface="+mn-lt"/>
                <a:ea typeface="+mn-ea"/>
                <a:cs typeface="+mn-cs"/>
              </a:rPr>
              <a:t> ”editions” of </a:t>
            </a:r>
            <a:r>
              <a:rPr lang="en-US" sz="1200" b="0" i="0" kern="1200" baseline="0" dirty="0" err="1">
                <a:solidFill>
                  <a:schemeClr val="tx1"/>
                </a:solidFill>
                <a:effectLst/>
                <a:latin typeface="+mn-lt"/>
                <a:ea typeface="+mn-ea"/>
                <a:cs typeface="+mn-cs"/>
              </a:rPr>
              <a:t>AzureAD</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Test</a:t>
            </a:r>
            <a:r>
              <a:rPr lang="en-US" sz="1200" b="0" i="0" kern="1200" baseline="0" dirty="0">
                <a:solidFill>
                  <a:schemeClr val="tx1"/>
                </a:solidFill>
                <a:effectLst/>
                <a:latin typeface="+mn-lt"/>
                <a:ea typeface="+mn-ea"/>
                <a:cs typeface="+mn-cs"/>
              </a:rPr>
              <a:t> focuses on what is available in the different offerings/SKUs.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As an architect it’s important to know the application/solution requirements and select the proper edition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Know what features/functionality is included by specific levels/editions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Subsection: Secure access to resources from Azure AD applications using OAuth and OpenID Connect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OpenID Connect is a simple identity layer built on top of the OAuth 2.0 protocol. OAuth 2.0 defines mechanisms to obtain and use access tokens to access protected resources, but they do not define standard methods to provide identity information. OpenID Connect implements authentication as an extension to the OAuth 2.0 authorization process.</a:t>
            </a:r>
            <a:endParaRPr lang="en-US" b="1" dirty="0"/>
          </a:p>
          <a:p>
            <a:endParaRPr lang="en-US" b="1" dirty="0"/>
          </a:p>
          <a:p>
            <a:r>
              <a:rPr lang="en-US" b="1" dirty="0"/>
              <a:t>OAuth spec</a:t>
            </a:r>
          </a:p>
          <a:p>
            <a:r>
              <a:rPr lang="en-US" dirty="0"/>
              <a:t>https://tools.ietf.org/html/rfc6749#section-4.1</a:t>
            </a:r>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a:t>
            </a:r>
            <a:r>
              <a:rPr lang="en-US" b="0" dirty="0" err="1"/>
              <a:t>leastprivilege.com</a:t>
            </a:r>
            <a:r>
              <a:rPr lang="en-US" b="0" dirty="0"/>
              <a:t>/2014/10/10/openid-connect-hybrid-flow-and-identityserver-v3/</a:t>
            </a:r>
          </a:p>
          <a:p>
            <a:endParaRPr lang="en-US" b="0" dirty="0"/>
          </a:p>
          <a:p>
            <a:r>
              <a:rPr lang="en-US" b="0" dirty="0"/>
              <a:t>https://</a:t>
            </a:r>
            <a:r>
              <a:rPr lang="en-US" b="0" dirty="0" err="1"/>
              <a:t>docs.microsoft.com</a:t>
            </a:r>
            <a:r>
              <a:rPr lang="en-US" b="0" dirty="0"/>
              <a:t>/</a:t>
            </a:r>
            <a:r>
              <a:rPr lang="en-US" b="0" dirty="0" err="1"/>
              <a:t>en</a:t>
            </a:r>
            <a:r>
              <a:rPr lang="en-US" b="0" dirty="0"/>
              <a:t>-us/azure/active-directory/develop/active-directory-authentication-scenarios</a:t>
            </a:r>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 we integrate our on-</a:t>
            </a:r>
            <a:r>
              <a:rPr lang="en-US" baseline="0" dirty="0" err="1"/>
              <a:t>prem</a:t>
            </a:r>
            <a:r>
              <a:rPr lang="en-US" baseline="0" dirty="0"/>
              <a:t> AD infrastructure with Azure?</a:t>
            </a:r>
          </a:p>
          <a:p>
            <a:endParaRPr lang="en-US" baseline="0" dirty="0"/>
          </a:p>
          <a:p>
            <a:r>
              <a:rPr lang="en-US" baseline="0" dirty="0"/>
              <a:t>How do we manage our on-</a:t>
            </a:r>
            <a:r>
              <a:rPr lang="en-US" baseline="0" dirty="0" err="1"/>
              <a:t>prem</a:t>
            </a:r>
            <a:r>
              <a:rPr lang="en-US" baseline="0" dirty="0"/>
              <a:t> users and our Azure users?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569094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Connect is the umbrella</a:t>
            </a:r>
            <a:r>
              <a:rPr lang="en-US" sz="1200" b="0" i="0" kern="1200" baseline="0" dirty="0">
                <a:solidFill>
                  <a:schemeClr val="tx1"/>
                </a:solidFill>
                <a:effectLst/>
                <a:latin typeface="+mn-lt"/>
                <a:ea typeface="+mn-ea"/>
                <a:cs typeface="+mn-cs"/>
              </a:rPr>
              <a:t> technology/name for the components that connect your on-</a:t>
            </a:r>
            <a:r>
              <a:rPr lang="en-US" sz="1200" b="0" i="0" kern="1200" baseline="0" dirty="0" err="1">
                <a:solidFill>
                  <a:schemeClr val="tx1"/>
                </a:solidFill>
                <a:effectLst/>
                <a:latin typeface="+mn-lt"/>
                <a:ea typeface="+mn-ea"/>
                <a:cs typeface="+mn-cs"/>
              </a:rPr>
              <a:t>prem</a:t>
            </a:r>
            <a:r>
              <a:rPr lang="en-US" sz="1200" b="0" i="0" kern="1200" baseline="0" dirty="0">
                <a:solidFill>
                  <a:schemeClr val="tx1"/>
                </a:solidFill>
                <a:effectLst/>
                <a:latin typeface="+mn-lt"/>
                <a:ea typeface="+mn-ea"/>
                <a:cs typeface="+mn-cs"/>
              </a:rPr>
              <a:t> AD infrastructure to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Basically it </a:t>
            </a:r>
            <a:r>
              <a:rPr lang="en-US" dirty="0"/>
              <a:t>integrates your on-premises directories with Azure Active Directory,</a:t>
            </a:r>
            <a:r>
              <a:rPr lang="en-US" baseline="0" dirty="0"/>
              <a:t> thus providing a</a:t>
            </a:r>
            <a:r>
              <a:rPr lang="en-US" dirty="0"/>
              <a:t> common identity for users of Office 365, Azure, and 3</a:t>
            </a:r>
            <a:r>
              <a:rPr lang="en-US" baseline="30000" dirty="0"/>
              <a:t>rd</a:t>
            </a:r>
            <a:r>
              <a:rPr lang="en-US" dirty="0"/>
              <a:t> party SaaS applications with Azure AD</a:t>
            </a:r>
            <a:r>
              <a:rPr lang="en-US" baseline="0" dirty="0"/>
              <a:t> Integration</a:t>
            </a:r>
            <a:r>
              <a:rPr lang="en-US" dirty="0"/>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Components:</a:t>
            </a:r>
          </a:p>
          <a:p>
            <a:pPr marL="171450" indent="-171450">
              <a:buFont typeface="Arial" charset="0"/>
              <a:buChar char="•"/>
            </a:pPr>
            <a:r>
              <a:rPr lang="en-US" sz="1200" b="0" i="0" kern="1200" dirty="0">
                <a:solidFill>
                  <a:schemeClr val="tx1"/>
                </a:solidFill>
                <a:effectLst/>
                <a:latin typeface="+mn-lt"/>
                <a:ea typeface="+mn-ea"/>
                <a:cs typeface="+mn-cs"/>
              </a:rPr>
              <a:t>Synchronization - This component is responsible for creating users, groups, and other objects. It is also responsible for making sure identity information for your on-premises users and groups is matching the cloud.</a:t>
            </a:r>
          </a:p>
          <a:p>
            <a:pPr marL="171450" indent="-171450">
              <a:buFont typeface="Arial" charset="0"/>
              <a:buChar char="•"/>
            </a:pPr>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ADFS (optional) - </a:t>
            </a:r>
            <a:r>
              <a:rPr lang="en-US" dirty="0"/>
              <a:t>ADFS stands for Active Directory Federation Services and </a:t>
            </a:r>
            <a:r>
              <a:rPr lang="en-US" sz="1200" b="0" i="0" kern="1200" dirty="0">
                <a:solidFill>
                  <a:schemeClr val="tx1"/>
                </a:solidFill>
                <a:effectLst/>
                <a:latin typeface="+mn-lt"/>
                <a:ea typeface="+mn-ea"/>
                <a:cs typeface="+mn-cs"/>
              </a:rPr>
              <a:t>is an optional part of Azure AD Connect</a:t>
            </a:r>
            <a:r>
              <a:rPr lang="en-US" sz="1200" b="0" i="0" kern="1200" baseline="0" dirty="0">
                <a:solidFill>
                  <a:schemeClr val="tx1"/>
                </a:solidFill>
                <a:effectLst/>
                <a:latin typeface="+mn-lt"/>
                <a:ea typeface="+mn-ea"/>
                <a:cs typeface="+mn-cs"/>
              </a:rPr>
              <a:t>. </a:t>
            </a:r>
            <a:r>
              <a:rPr lang="en-US" dirty="0"/>
              <a:t>Federating</a:t>
            </a:r>
            <a:r>
              <a:rPr lang="en-US" baseline="0" dirty="0"/>
              <a:t> Azure with an on-</a:t>
            </a:r>
            <a:r>
              <a:rPr lang="en-US" baseline="0" dirty="0" err="1"/>
              <a:t>prem</a:t>
            </a:r>
            <a:r>
              <a:rPr lang="en-US" baseline="0" dirty="0"/>
              <a:t> </a:t>
            </a:r>
            <a:r>
              <a:rPr lang="en-US" dirty="0"/>
              <a:t>ADFS environment allows </a:t>
            </a:r>
            <a:r>
              <a:rPr lang="en-US" sz="1200" b="0" i="0" kern="1200" dirty="0">
                <a:solidFill>
                  <a:schemeClr val="tx1"/>
                </a:solidFill>
                <a:effectLst/>
                <a:latin typeface="+mn-lt"/>
                <a:ea typeface="+mn-ea"/>
                <a:cs typeface="+mn-cs"/>
              </a:rPr>
              <a:t>organizations to address complex deployments and</a:t>
            </a:r>
            <a:r>
              <a:rPr lang="en-US" sz="1200" b="0" i="0" kern="1200" baseline="0" dirty="0">
                <a:solidFill>
                  <a:schemeClr val="tx1"/>
                </a:solidFill>
                <a:effectLst/>
                <a:latin typeface="+mn-lt"/>
                <a:ea typeface="+mn-ea"/>
                <a:cs typeface="+mn-cs"/>
              </a:rPr>
              <a:t> provides </a:t>
            </a:r>
            <a:r>
              <a:rPr lang="en-US" dirty="0"/>
              <a:t>more granular security controls such as password policies,</a:t>
            </a:r>
            <a:r>
              <a:rPr lang="en-US" baseline="0" dirty="0"/>
              <a:t> </a:t>
            </a:r>
            <a:r>
              <a:rPr lang="en-US" dirty="0"/>
              <a:t>scheduled login times,</a:t>
            </a:r>
            <a:r>
              <a:rPr lang="en-US" baseline="0" dirty="0"/>
              <a:t> or </a:t>
            </a:r>
            <a:r>
              <a:rPr lang="en-US" sz="1200" b="0" i="0" kern="1200" dirty="0">
                <a:solidFill>
                  <a:schemeClr val="tx1"/>
                </a:solidFill>
                <a:effectLst/>
                <a:latin typeface="+mn-lt"/>
                <a:ea typeface="+mn-ea"/>
                <a:cs typeface="+mn-cs"/>
              </a:rPr>
              <a:t>smart card/3rd party MFA.</a:t>
            </a:r>
          </a:p>
          <a:p>
            <a:pPr marL="171450" indent="-171450">
              <a:buFont typeface="Arial" charset="0"/>
              <a:buChar char="•"/>
            </a:pPr>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Health Monitoring - Azure AD Connect Health can provide robust monitoring and provide a central location in the Azure portal to view this activity. For additional information</a:t>
            </a:r>
            <a:r>
              <a:rPr lang="en-US" dirty="0">
                <a:solidFill>
                  <a:schemeClr val="tx1"/>
                </a:solidFill>
                <a:latin typeface="+mn-lt"/>
              </a:rPr>
              <a:t>, see </a:t>
            </a:r>
            <a:r>
              <a:rPr lang="en-US" dirty="0">
                <a:solidFill>
                  <a:schemeClr val="tx1"/>
                </a:solidFill>
                <a:latin typeface="+mn-lt"/>
                <a:hlinkClick r:id="rId3"/>
              </a:rPr>
              <a:t>Azure Active Directory Connect Health</a:t>
            </a:r>
            <a:r>
              <a:rPr lang="en-US" dirty="0">
                <a:solidFill>
                  <a:schemeClr val="tx1"/>
                </a:solidFill>
                <a:latin typeface="+mn-lt"/>
              </a:rPr>
              <a:t>.</a:t>
            </a:r>
          </a:p>
          <a:p>
            <a:endParaRPr lang="en-US" dirty="0"/>
          </a:p>
          <a:p>
            <a:r>
              <a:rPr lang="en-US" dirty="0"/>
              <a:t>Reference(s):</a:t>
            </a:r>
          </a:p>
          <a:p>
            <a:r>
              <a:rPr lang="en-US" dirty="0"/>
              <a:t>https://</a:t>
            </a:r>
            <a:r>
              <a:rPr lang="en-US" dirty="0" err="1"/>
              <a:t>docs.microsoft.com</a:t>
            </a:r>
            <a:r>
              <a:rPr lang="en-US" dirty="0"/>
              <a:t>/</a:t>
            </a:r>
            <a:r>
              <a:rPr lang="en-US" dirty="0" err="1"/>
              <a:t>en</a:t>
            </a:r>
            <a:r>
              <a:rPr lang="en-US" dirty="0"/>
              <a:t>-us/azure/active-directory/connect/active-directory-</a:t>
            </a:r>
            <a:r>
              <a:rPr lang="en-US" dirty="0" err="1"/>
              <a:t>aadconnect</a:t>
            </a:r>
            <a:endParaRPr lang="en-US" dirty="0"/>
          </a:p>
          <a:p>
            <a:r>
              <a:rPr lang="en-US" baseline="0" dirty="0"/>
              <a:t>https://</a:t>
            </a:r>
            <a:r>
              <a:rPr lang="en-US" baseline="0" dirty="0" err="1"/>
              <a:t>docs.microsoft.com</a:t>
            </a:r>
            <a:r>
              <a:rPr lang="en-US" baseline="0" dirty="0"/>
              <a:t>/</a:t>
            </a:r>
            <a:r>
              <a:rPr lang="en-US" baseline="0" dirty="0" err="1"/>
              <a:t>en</a:t>
            </a:r>
            <a:r>
              <a:rPr lang="en-US" baseline="0" dirty="0"/>
              <a:t>-us/azure/active-directory/connect/active-directory-</a:t>
            </a:r>
            <a:r>
              <a:rPr lang="en-US" baseline="0" dirty="0" err="1"/>
              <a:t>aadconnectsync</a:t>
            </a:r>
            <a:r>
              <a:rPr lang="en-US" baseline="0" dirty="0"/>
              <a:t>-</a:t>
            </a:r>
            <a:r>
              <a:rPr lang="en-US" baseline="0" dirty="0" err="1"/>
              <a:t>whatis</a:t>
            </a:r>
            <a:endParaRPr lang="en-US" baseline="0" dirty="0"/>
          </a:p>
          <a:p>
            <a:r>
              <a:rPr lang="en-US" dirty="0"/>
              <a:t>https://</a:t>
            </a:r>
            <a:r>
              <a:rPr lang="en-US" dirty="0" err="1"/>
              <a:t>docs.microsoft.com</a:t>
            </a:r>
            <a:r>
              <a:rPr lang="en-US" dirty="0"/>
              <a:t>/</a:t>
            </a:r>
            <a:r>
              <a:rPr lang="en-US" dirty="0" err="1"/>
              <a:t>en</a:t>
            </a:r>
            <a:r>
              <a:rPr lang="en-US" dirty="0"/>
              <a:t>-us/azure/active-directory/connect/active-directory-</a:t>
            </a:r>
            <a:r>
              <a:rPr lang="en-US" dirty="0" err="1"/>
              <a:t>aadconnect</a:t>
            </a:r>
            <a:r>
              <a:rPr lang="en-US" dirty="0"/>
              <a:t>-topologies</a:t>
            </a:r>
          </a:p>
          <a:p>
            <a:r>
              <a:rPr lang="en-US" dirty="0"/>
              <a:t>https://</a:t>
            </a:r>
            <a:r>
              <a:rPr lang="en-US" dirty="0" err="1"/>
              <a:t>docs.microsoft.com</a:t>
            </a:r>
            <a:r>
              <a:rPr lang="en-US" dirty="0"/>
              <a:t>/</a:t>
            </a:r>
            <a:r>
              <a:rPr lang="en-US" dirty="0" err="1"/>
              <a:t>en</a:t>
            </a:r>
            <a:r>
              <a:rPr lang="en-US" dirty="0"/>
              <a:t>-us/azure/active-directory/active-directory-hybrid-identity-design-considerations-tools-comparison</a:t>
            </a:r>
            <a:endParaRPr lang="en-US" b="1" i="1" baseline="0" dirty="0"/>
          </a:p>
          <a:p>
            <a:r>
              <a:rPr lang="en-US" b="0" i="0" dirty="0"/>
              <a:t>https://</a:t>
            </a:r>
            <a:r>
              <a:rPr lang="en-US" b="0" i="0" dirty="0" err="1"/>
              <a:t>docs.microsoft.com</a:t>
            </a:r>
            <a:r>
              <a:rPr lang="en-US" b="0" i="0" dirty="0"/>
              <a:t>/</a:t>
            </a:r>
            <a:r>
              <a:rPr lang="en-US" b="0" i="0" dirty="0" err="1"/>
              <a:t>en</a:t>
            </a:r>
            <a:r>
              <a:rPr lang="en-US" b="0" i="0" dirty="0"/>
              <a:t>-us/azure/active-directory/connect/active-directory-</a:t>
            </a:r>
            <a:r>
              <a:rPr lang="en-US" b="0" i="0" dirty="0" err="1"/>
              <a:t>aadconnectsync</a:t>
            </a:r>
            <a:r>
              <a:rPr lang="en-US" b="0" i="0" dirty="0"/>
              <a:t>-feature-scheduler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735631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ADFS is an extension/add-on</a:t>
            </a:r>
            <a:r>
              <a:rPr lang="en-US" baseline="0" dirty="0"/>
              <a:t> to ADDS </a:t>
            </a:r>
            <a:r>
              <a:rPr lang="en-US" dirty="0"/>
              <a:t>allowing you to use your on-</a:t>
            </a:r>
            <a:r>
              <a:rPr lang="en-US" dirty="0" err="1"/>
              <a:t>prem</a:t>
            </a:r>
            <a:r>
              <a:rPr lang="en-US" dirty="0"/>
              <a:t> AD as a</a:t>
            </a:r>
            <a:r>
              <a:rPr lang="en-US" baseline="0" dirty="0"/>
              <a:t> standards-compliant</a:t>
            </a:r>
            <a:r>
              <a:rPr lang="en-US" dirty="0"/>
              <a:t> identity provider.</a:t>
            </a:r>
            <a:r>
              <a:rPr lang="en-US" baseline="0" dirty="0"/>
              <a:t> Thus your on-</a:t>
            </a:r>
            <a:r>
              <a:rPr lang="en-US" baseline="0" dirty="0" err="1"/>
              <a:t>prem</a:t>
            </a:r>
            <a:r>
              <a:rPr lang="en-US" baseline="0" dirty="0"/>
              <a:t> AD </a:t>
            </a:r>
            <a:r>
              <a:rPr lang="en-US" dirty="0"/>
              <a:t>would serve as the source of truth for user identity.</a:t>
            </a:r>
          </a:p>
          <a:p>
            <a:endParaRPr lang="en-US" dirty="0"/>
          </a:p>
          <a:p>
            <a:pPr marL="171450" indent="-171450">
              <a:buFont typeface="Arial"/>
              <a:buChar char="•"/>
            </a:pPr>
            <a:r>
              <a:rPr lang="en-US" dirty="0"/>
              <a:t>Simplicity and consistency</a:t>
            </a:r>
          </a:p>
          <a:p>
            <a:pPr marL="628650" lvl="1" indent="-171450">
              <a:buFont typeface="Arial"/>
              <a:buChar char="•"/>
            </a:pPr>
            <a:r>
              <a:rPr lang="en-US" dirty="0"/>
              <a:t>Use the same set of APIs and patterns to enable sign on for:</a:t>
            </a:r>
          </a:p>
          <a:p>
            <a:pPr marL="1085850" lvl="2" indent="-171450">
              <a:buFont typeface="Arial"/>
              <a:buChar char="•"/>
            </a:pPr>
            <a:r>
              <a:rPr lang="en-US" dirty="0"/>
              <a:t>multiple types of applications (server, desktop, mobile, browser)</a:t>
            </a:r>
          </a:p>
          <a:p>
            <a:pPr marL="1085850" lvl="2" indent="-171450">
              <a:buFont typeface="Arial"/>
              <a:buChar char="•"/>
            </a:pPr>
            <a:r>
              <a:rPr lang="en-US" dirty="0"/>
              <a:t>multiple platforms (android, iOS, Windows)</a:t>
            </a:r>
          </a:p>
          <a:p>
            <a:pPr marL="1085850" lvl="2" indent="-171450">
              <a:buFont typeface="Arial"/>
              <a:buChar char="•"/>
            </a:pPr>
            <a:r>
              <a:rPr lang="en-US" dirty="0"/>
              <a:t>applications inside the corporate network or hosted in the cloud</a:t>
            </a:r>
          </a:p>
          <a:p>
            <a:pPr marL="628650" lvl="1" indent="-171450">
              <a:buFont typeface="Arial"/>
              <a:buChar char="•"/>
            </a:pPr>
            <a:r>
              <a:rPr lang="en-US" dirty="0"/>
              <a:t>Use the same set of libraries you can already use to authenticate users against Azure AD</a:t>
            </a:r>
          </a:p>
          <a:p>
            <a:pPr marL="171450" indent="-171450">
              <a:buFont typeface="Arial"/>
              <a:buChar char="•"/>
            </a:pPr>
            <a:r>
              <a:rPr lang="en-US" dirty="0"/>
              <a:t>Flexibility</a:t>
            </a:r>
          </a:p>
          <a:p>
            <a:pPr marL="628650" lvl="1" indent="-171450">
              <a:buFont typeface="Arial"/>
              <a:buChar char="•"/>
            </a:pPr>
            <a:r>
              <a:rPr lang="en-US" dirty="0"/>
              <a:t>In addition to standard user authorization, enable more complex scenarios such as:</a:t>
            </a:r>
          </a:p>
          <a:p>
            <a:pPr marL="1085850" lvl="2" indent="-171450">
              <a:buFont typeface="Arial"/>
              <a:buChar char="•"/>
            </a:pPr>
            <a:r>
              <a:rPr lang="en-US" dirty="0"/>
              <a:t>3-legged sign on flows in which a user authorizes one web application or service to access resources that reside with another web app or service.</a:t>
            </a:r>
          </a:p>
          <a:p>
            <a:pPr marL="1085850" lvl="2" indent="-171450">
              <a:buFont typeface="Arial"/>
              <a:buChar char="•"/>
            </a:pPr>
            <a:r>
              <a:rPr lang="en-US" dirty="0"/>
              <a:t>Server-to-server flows in which a mid-tier service accesses a back end API</a:t>
            </a:r>
          </a:p>
          <a:p>
            <a:pPr marL="1085850" lvl="2" indent="-171450">
              <a:buFont typeface="Arial"/>
              <a:buChar char="•"/>
            </a:pPr>
            <a:r>
              <a:rPr lang="en-US" dirty="0"/>
              <a:t>JavaScript based single-page applications (SPA)</a:t>
            </a:r>
          </a:p>
          <a:p>
            <a:pPr marL="1085850" lvl="2" indent="-171450">
              <a:buFont typeface="Arial"/>
              <a:buChar char="•"/>
            </a:pPr>
            <a:r>
              <a:rPr lang="en-US" dirty="0"/>
              <a:t>Improved security controls</a:t>
            </a:r>
          </a:p>
          <a:p>
            <a:pPr marL="1543050" lvl="3" indent="-171450">
              <a:buFont typeface="Arial"/>
              <a:buChar char="•"/>
            </a:pPr>
            <a:r>
              <a:rPr lang="en-US" dirty="0"/>
              <a:t>password policies</a:t>
            </a:r>
          </a:p>
          <a:p>
            <a:pPr marL="1543050" lvl="3" indent="-171450">
              <a:buFont typeface="Arial"/>
              <a:buChar char="•"/>
            </a:pPr>
            <a:r>
              <a:rPr lang="en-US" dirty="0"/>
              <a:t>login time</a:t>
            </a:r>
            <a:r>
              <a:rPr lang="en-US" baseline="0" dirty="0"/>
              <a:t> enforcement</a:t>
            </a:r>
            <a:endParaRPr lang="en-US" dirty="0"/>
          </a:p>
          <a:p>
            <a:endParaRPr lang="en-US" dirty="0"/>
          </a:p>
          <a:p>
            <a:r>
              <a:rPr lang="en-US" dirty="0"/>
              <a:t>However</a:t>
            </a:r>
            <a:r>
              <a:rPr lang="en-US" baseline="0" dirty="0"/>
              <a:t> because it’s on-</a:t>
            </a:r>
            <a:r>
              <a:rPr lang="en-US" baseline="0" dirty="0" err="1"/>
              <a:t>prem</a:t>
            </a:r>
            <a:r>
              <a:rPr lang="en-US" baseline="0" dirty="0"/>
              <a:t>, it moves the management burden to your IT Staff. They must provision hardware, software, and consider Availability/DR.</a:t>
            </a:r>
          </a:p>
          <a:p>
            <a:endParaRPr lang="en-US" baseline="0" dirty="0"/>
          </a:p>
          <a:p>
            <a:r>
              <a:rPr lang="en-US" baseline="0" dirty="0"/>
              <a:t>Of course, you could deploy ADFS in Azure itself as long as there aren’t any network or security policies preventing it.</a:t>
            </a:r>
          </a:p>
          <a:p>
            <a:endParaRPr lang="en-US" baseline="0" dirty="0"/>
          </a:p>
          <a:p>
            <a:r>
              <a:rPr lang="en-US" baseline="0" dirty="0"/>
              <a:t>Reference(s):</a:t>
            </a:r>
          </a:p>
          <a:p>
            <a:r>
              <a:rPr lang="en-US" dirty="0"/>
              <a:t>https://</a:t>
            </a:r>
            <a:r>
              <a:rPr lang="en-US" dirty="0" err="1"/>
              <a:t>docs.microsoft.com</a:t>
            </a:r>
            <a:r>
              <a:rPr lang="en-US" dirty="0"/>
              <a:t>/</a:t>
            </a:r>
            <a:r>
              <a:rPr lang="en-US" dirty="0" err="1"/>
              <a:t>en</a:t>
            </a:r>
            <a:r>
              <a:rPr lang="en-US" dirty="0"/>
              <a:t>-us/azure/active-directory/connect/active-directory-</a:t>
            </a:r>
            <a:r>
              <a:rPr lang="en-US" dirty="0" err="1"/>
              <a:t>aadconnectfed</a:t>
            </a:r>
            <a:r>
              <a:rPr lang="en-US" dirty="0"/>
              <a:t>-</a:t>
            </a:r>
            <a:r>
              <a:rPr lang="en-US" dirty="0" err="1"/>
              <a:t>whatis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90417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307518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211265" y="117610"/>
            <a:ext cx="166904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156524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6" name="Footer Placeholder 5">
            <a:extLst>
              <a:ext uri="{FF2B5EF4-FFF2-40B4-BE49-F238E27FC236}">
                <a16:creationId xmlns=""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6/13/2018</a:t>
            </a:fld>
            <a:endParaRPr lang="en-US"/>
          </a:p>
        </p:txBody>
      </p:sp>
      <p:sp>
        <p:nvSpPr>
          <p:cNvPr id="4" name="Footer Placeholder 3">
            <a:extLst>
              <a:ext uri="{FF2B5EF4-FFF2-40B4-BE49-F238E27FC236}">
                <a16:creationId xmlns=""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6/13/2018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3" r:id="rId3"/>
    <p:sldLayoutId id="2147483754" r:id="rId4"/>
    <p:sldLayoutId id="214748375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6/13/2018</a:t>
            </a:fld>
            <a:endParaRPr lang="en-US"/>
          </a:p>
        </p:txBody>
      </p:sp>
      <p:sp>
        <p:nvSpPr>
          <p:cNvPr id="5" name="Footer Placeholder 4">
            <a:extLst>
              <a:ext uri="{FF2B5EF4-FFF2-40B4-BE49-F238E27FC236}">
                <a16:creationId xmlns=""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4"/>
          <a:stretch>
            <a:fillRect/>
          </a:stretch>
        </p:blipFill>
        <p:spPr>
          <a:xfrm>
            <a:off x="0" y="5435827"/>
            <a:ext cx="12192000" cy="1420586"/>
          </a:xfrm>
          <a:prstGeom prst="rect">
            <a:avLst/>
          </a:prstGeom>
        </p:spPr>
      </p:pic>
    </p:spTree>
    <p:extLst>
      <p:ext uri="{BB962C8B-B14F-4D97-AF65-F5344CB8AC3E}">
        <p14:creationId xmlns:p14="http://schemas.microsoft.com/office/powerpoint/2010/main" val="1317335667"/>
      </p:ext>
    </p:extLst>
  </p:cSld>
  <p:clrMap bg1="dk1" tx1="lt1" bg2="dk2" tx2="lt2" accent1="accent1" accent2="accent2" accent3="accent3" accent4="accent4" accent5="accent5" accent6="accent6" hlink="hlink" folHlink="folHlink"/>
  <p:sldLayoutIdLst>
    <p:sldLayoutId id="2147483757" r:id="rId1"/>
  </p:sldLayoutIdLst>
  <p:transition>
    <p:fade/>
  </p:transition>
  <p:hf hdr="0" ftr="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learning/exam-70-534.aspx#syllabus-2"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Securing Resources</a:t>
            </a:r>
          </a:p>
        </p:txBody>
      </p:sp>
      <p:graphicFrame>
        <p:nvGraphicFramePr>
          <p:cNvPr id="32" name="Diagram 31"/>
          <p:cNvGraphicFramePr/>
          <p:nvPr>
            <p:extLst>
              <p:ext uri="{D42A27DB-BD31-4B8C-83A1-F6EECF244321}">
                <p14:modId xmlns:p14="http://schemas.microsoft.com/office/powerpoint/2010/main" val="809478912"/>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3282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AD Connect SSO - Requirements</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Your user is signing in on a corporate desktop.</a:t>
            </a:r>
          </a:p>
          <a:p>
            <a:pPr marL="0" indent="0">
              <a:buNone/>
            </a:pPr>
            <a:endParaRPr lang="en-US" dirty="0"/>
          </a:p>
          <a:p>
            <a:pPr marL="0" indent="0">
              <a:buNone/>
            </a:pPr>
            <a:r>
              <a:rPr lang="en-US" dirty="0"/>
              <a:t>The desktop has been previously joined to your Active Directory (AD) domain.</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 xmlns:a16="http://schemas.microsoft.com/office/drawing/2014/main"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r>
              <a:rPr lang="en-US" dirty="0"/>
              <a:t>If the user doesn’t have a Microsoft account or an Azure AD account – one is created for them seamlessly at the time for offer redemption.</a:t>
            </a:r>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Tree>
    <p:extLst>
      <p:ext uri="{BB962C8B-B14F-4D97-AF65-F5344CB8AC3E}">
        <p14:creationId xmlns:p14="http://schemas.microsoft.com/office/powerpoint/2010/main" val="353990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endParaRPr lang="en-US" dirty="0"/>
          </a:p>
          <a:p>
            <a:endParaRPr lang="en-US" dirty="0"/>
          </a:p>
          <a:p>
            <a:pPr>
              <a:buFont typeface="+mj-lt"/>
              <a:buAutoNum type="arabicParenR" startAt="3"/>
            </a:pPr>
            <a:r>
              <a:rPr lang="en-US" dirty="0"/>
              <a:t>Invite the users from Azure AD (using Azure B2B)</a:t>
            </a:r>
          </a:p>
        </p:txBody>
      </p:sp>
    </p:spTree>
    <p:extLst>
      <p:ext uri="{BB962C8B-B14F-4D97-AF65-F5344CB8AC3E}">
        <p14:creationId xmlns:p14="http://schemas.microsoft.com/office/powerpoint/2010/main" val="2084317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 xmlns:a16="http://schemas.microsoft.com/office/drawing/2014/main"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 xmlns:a16="http://schemas.microsoft.com/office/drawing/2014/main"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 xmlns:a16="http://schemas.microsoft.com/office/drawing/2014/main"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 xmlns:a16="http://schemas.microsoft.com/office/drawing/2014/main"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 xmlns:a16="http://schemas.microsoft.com/office/drawing/2014/main"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 xmlns:a16="http://schemas.microsoft.com/office/drawing/2014/main"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Identify an appropriate data security solution</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hlinkClick r:id="rId3"/>
              </a:rPr>
              <a:t>Secure resources</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hybrid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SAML claims to authenticate to on-premises resources, describe AD Connect synchronization, implement federated identities using Active Directory Federation Services (ADFS)</a:t>
            </a:r>
          </a:p>
          <a:p>
            <a:pPr marL="0" indent="0">
              <a:lnSpc>
                <a:spcPct val="120000"/>
              </a:lnSpc>
              <a:spcAft>
                <a:spcPts val="600"/>
              </a:spcAft>
              <a:buSzPts val="1000"/>
              <a:buNone/>
              <a:tabLst>
                <a:tab pos="685800" algn="l"/>
              </a:tabLst>
            </a:pPr>
            <a:r>
              <a:rPr lang="en-US" sz="2900" b="1" dirty="0">
                <a:latin typeface="Calibri" panose="020F0502020204030204" pitchFamily="34" charset="0"/>
                <a:ea typeface="Calibri" panose="020F0502020204030204" pitchFamily="34" charset="0"/>
                <a:cs typeface="Times New Roman" panose="02020603050405020304" pitchFamily="18" charset="0"/>
              </a:rPr>
              <a:t>3.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42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and Encryption</a:t>
            </a:r>
          </a:p>
        </p:txBody>
      </p:sp>
      <p:sp>
        <p:nvSpPr>
          <p:cNvPr id="3" name="Content Placeholder 2"/>
          <p:cNvSpPr>
            <a:spLocks noGrp="1"/>
          </p:cNvSpPr>
          <p:nvPr>
            <p:ph idx="1"/>
          </p:nvPr>
        </p:nvSpPr>
        <p:spPr/>
        <p:txBody>
          <a:bodyPr/>
          <a:lstStyle/>
          <a:p>
            <a:r>
              <a:rPr lang="en-US" dirty="0"/>
              <a:t>Where is your data?</a:t>
            </a:r>
          </a:p>
          <a:p>
            <a:pPr lvl="1"/>
            <a:r>
              <a:rPr lang="en-US" dirty="0"/>
              <a:t>In Transit</a:t>
            </a:r>
          </a:p>
          <a:p>
            <a:pPr lvl="1"/>
            <a:r>
              <a:rPr lang="en-US" dirty="0"/>
              <a:t>At Rest</a:t>
            </a:r>
          </a:p>
          <a:p>
            <a:r>
              <a:rPr lang="en-US" dirty="0"/>
              <a:t>Security Method</a:t>
            </a:r>
          </a:p>
          <a:p>
            <a:pPr lvl="1"/>
            <a:r>
              <a:rPr lang="en-US" dirty="0" smtClean="0"/>
              <a:t>Multi-Factor Authentication</a:t>
            </a:r>
            <a:endParaRPr lang="en-US" dirty="0"/>
          </a:p>
          <a:p>
            <a:pPr lvl="1"/>
            <a:r>
              <a:rPr lang="en-US" dirty="0"/>
              <a:t>RBAC</a:t>
            </a:r>
          </a:p>
          <a:p>
            <a:pPr lvl="1"/>
            <a:r>
              <a:rPr lang="en-US" dirty="0"/>
              <a:t>Encryption</a:t>
            </a:r>
          </a:p>
          <a:p>
            <a:pPr lvl="2"/>
            <a:r>
              <a:rPr lang="en-US" dirty="0"/>
              <a:t>In transit (SSL)</a:t>
            </a:r>
          </a:p>
          <a:p>
            <a:pPr lvl="2"/>
            <a:r>
              <a:rPr lang="en-US" dirty="0"/>
              <a:t>At Rest (Disk, File, SQL Database)</a:t>
            </a:r>
          </a:p>
        </p:txBody>
      </p:sp>
    </p:spTree>
    <p:extLst>
      <p:ext uri="{BB962C8B-B14F-4D97-AF65-F5344CB8AC3E}">
        <p14:creationId xmlns:p14="http://schemas.microsoft.com/office/powerpoint/2010/main" val="416944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Storage Services Encryption</a:t>
            </a:r>
          </a:p>
        </p:txBody>
      </p:sp>
      <p:pic>
        <p:nvPicPr>
          <p:cNvPr id="5" name="Picture 4" descr="ss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Azure Disk Encryption Scenarios</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p>
        </p:txBody>
      </p:sp>
    </p:spTree>
    <p:extLst>
      <p:ext uri="{BB962C8B-B14F-4D97-AF65-F5344CB8AC3E}">
        <p14:creationId xmlns:p14="http://schemas.microsoft.com/office/powerpoint/2010/main" val="2447154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SQL Server TDE</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Transparent Data Encryption</a:t>
            </a:r>
          </a:p>
          <a:p>
            <a:pPr marL="0" indent="0">
              <a:buNone/>
            </a:pPr>
            <a:endParaRPr lang="en-US" dirty="0"/>
          </a:p>
          <a:p>
            <a:pPr marL="0" indent="0">
              <a:buNone/>
            </a:pPr>
            <a:r>
              <a:rPr lang="en-US" dirty="0"/>
              <a:t>Applies to both PAAS and IAAS offerings</a:t>
            </a:r>
          </a:p>
          <a:p>
            <a:pPr marL="0" indent="0">
              <a:buNone/>
            </a:pPr>
            <a:endParaRPr lang="en-US" dirty="0"/>
          </a:p>
          <a:p>
            <a:pPr marL="0" indent="0">
              <a:buNone/>
            </a:pPr>
            <a:r>
              <a:rPr lang="en-US" dirty="0"/>
              <a:t>Covers both “in transit” and “at rest” encryption requirements</a:t>
            </a:r>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Design a role-based access control (RBAC) strategy</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741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Role Management</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r>
              <a:rPr lang="en-US" dirty="0"/>
              <a:t>Levels at which may be managed/assigned</a:t>
            </a:r>
          </a:p>
          <a:p>
            <a:pPr lvl="1"/>
            <a:r>
              <a:rPr lang="en-US" dirty="0"/>
              <a:t>Subscription Level</a:t>
            </a:r>
          </a:p>
          <a:p>
            <a:pPr lvl="1"/>
            <a:r>
              <a:rPr lang="en-US" dirty="0"/>
              <a:t>Resource Group Level</a:t>
            </a:r>
          </a:p>
          <a:p>
            <a:pPr lvl="1"/>
            <a:r>
              <a:rPr lang="en-US" dirty="0"/>
              <a:t>Resource Level</a:t>
            </a:r>
          </a:p>
          <a:p>
            <a:r>
              <a:rPr lang="en-US" dirty="0"/>
              <a:t>Built-In roles</a:t>
            </a:r>
          </a:p>
          <a:p>
            <a:r>
              <a:rPr lang="en-US" dirty="0"/>
              <a:t>Custom Roles</a:t>
            </a:r>
          </a:p>
          <a:p>
            <a:r>
              <a:rPr lang="en-US" dirty="0"/>
              <a:t>Access that you grant at parent scopes is inherited at child scopes</a:t>
            </a:r>
          </a:p>
          <a:p>
            <a:endParaRPr lang="en-US" dirty="0"/>
          </a:p>
          <a:p>
            <a:pPr marL="0" indent="0">
              <a:buNone/>
            </a:pPr>
            <a:endParaRPr lang="en-US" dirty="0"/>
          </a:p>
        </p:txBody>
      </p:sp>
    </p:spTree>
    <p:extLst>
      <p:ext uri="{BB962C8B-B14F-4D97-AF65-F5344CB8AC3E}">
        <p14:creationId xmlns:p14="http://schemas.microsoft.com/office/powerpoint/2010/main" val="2601931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Custom Roles</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Use when none of the built-in roles meet your needs</a:t>
            </a:r>
          </a:p>
          <a:p>
            <a:pPr marL="0" indent="0">
              <a:buNone/>
            </a:pPr>
            <a:endParaRPr lang="en-US" dirty="0"/>
          </a:p>
          <a:p>
            <a:pPr marL="0" indent="0">
              <a:buNone/>
            </a:pPr>
            <a:r>
              <a:rPr lang="en-US" dirty="0"/>
              <a:t>Each tenant can create up to 2000 custom roles.</a:t>
            </a:r>
          </a:p>
          <a:p>
            <a:pPr marL="0" indent="0">
              <a:buNone/>
            </a:pPr>
            <a:endParaRPr lang="en-US" dirty="0"/>
          </a:p>
          <a:p>
            <a:pPr marL="0" indent="0">
              <a:buNone/>
            </a:pPr>
            <a:r>
              <a:rPr lang="en-US" dirty="0"/>
              <a:t>Shared across all subscriptions that use a tenant</a:t>
            </a:r>
          </a:p>
          <a:p>
            <a:pPr marL="0" indent="0">
              <a:buNone/>
            </a:pPr>
            <a:endParaRPr lang="en-US" dirty="0"/>
          </a:p>
          <a:p>
            <a:pPr marL="0" indent="0">
              <a:buNone/>
            </a:pPr>
            <a:r>
              <a:rPr lang="en-US" dirty="0"/>
              <a:t>Comprised of Actions, </a:t>
            </a:r>
            <a:r>
              <a:rPr lang="en-US" dirty="0" err="1"/>
              <a:t>NotActions</a:t>
            </a:r>
            <a:r>
              <a:rPr lang="en-US" dirty="0"/>
              <a:t>, and </a:t>
            </a:r>
            <a:r>
              <a:rPr lang="en-US" dirty="0" err="1"/>
              <a:t>AvailableScopes</a:t>
            </a:r>
            <a:endParaRPr lang="en-US" dirty="0"/>
          </a:p>
          <a:p>
            <a:pPr marL="0" indent="0">
              <a:buNone/>
            </a:pPr>
            <a:endParaRPr lang="en-US" dirty="0"/>
          </a:p>
          <a:p>
            <a:pPr marL="0" indent="0">
              <a:buNone/>
            </a:pPr>
            <a:r>
              <a:rPr lang="en-US" dirty="0"/>
              <a:t>Managed via Portal, PowerShell, Azure CLI, </a:t>
            </a:r>
            <a:r>
              <a:rPr lang="en-US"/>
              <a:t>or the REST API</a:t>
            </a:r>
            <a:endParaRPr lang="en-US" dirty="0"/>
          </a:p>
        </p:txBody>
      </p:sp>
    </p:spTree>
    <p:extLst>
      <p:ext uri="{BB962C8B-B14F-4D97-AF65-F5344CB8AC3E}">
        <p14:creationId xmlns:p14="http://schemas.microsoft.com/office/powerpoint/2010/main" val="2787055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RBAC in the Azure Portal</a:t>
            </a:r>
          </a:p>
        </p:txBody>
      </p:sp>
      <p:pic>
        <p:nvPicPr>
          <p:cNvPr id="3" name="Picture 2" descr="rbac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51501" y="1538144"/>
            <a:ext cx="8870240" cy="4952491"/>
          </a:xfrm>
          <a:prstGeom prst="rect">
            <a:avLst/>
          </a:prstGeom>
        </p:spPr>
      </p:pic>
    </p:spTree>
    <p:extLst>
      <p:ext uri="{BB962C8B-B14F-4D97-AF65-F5344CB8AC3E}">
        <p14:creationId xmlns:p14="http://schemas.microsoft.com/office/powerpoint/2010/main" val="3386652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Using RBAC to Assign a User to a Role</a:t>
            </a:r>
            <a:endParaRPr lang="en-US" dirty="0"/>
          </a:p>
        </p:txBody>
      </p:sp>
      <p:sp>
        <p:nvSpPr>
          <p:cNvPr id="6" name="Text Placeholder 5">
            <a:extLst>
              <a:ext uri="{FF2B5EF4-FFF2-40B4-BE49-F238E27FC236}">
                <a16:creationId xmlns="" xmlns:a16="http://schemas.microsoft.com/office/drawing/2014/main" id="{A61EA4D0-83F8-4510-8DA8-EDF14AD15FFA}"/>
              </a:ext>
            </a:extLst>
          </p:cNvPr>
          <p:cNvSpPr>
            <a:spLocks noGrp="1"/>
          </p:cNvSpPr>
          <p:nvPr>
            <p:ph type="body" sz="quarter" idx="11"/>
          </p:nvPr>
        </p:nvSpPr>
        <p:spPr/>
        <p:txBody>
          <a:bodyPr/>
          <a:lstStyle/>
          <a:p>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823954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Security Tools</a:t>
            </a:r>
          </a:p>
        </p:txBody>
      </p:sp>
      <p:sp>
        <p:nvSpPr>
          <p:cNvPr id="3" name="Content Placeholder 2"/>
          <p:cNvSpPr>
            <a:spLocks noGrp="1"/>
          </p:cNvSpPr>
          <p:nvPr>
            <p:ph idx="1"/>
          </p:nvPr>
        </p:nvSpPr>
        <p:spPr/>
        <p:txBody>
          <a:bodyPr/>
          <a:lstStyle/>
          <a:p>
            <a:r>
              <a:rPr lang="en-US" dirty="0"/>
              <a:t>3 main security tools/services within Azure</a:t>
            </a:r>
          </a:p>
          <a:p>
            <a:pPr lvl="1"/>
            <a:r>
              <a:rPr lang="en-US" dirty="0"/>
              <a:t>Operations Management Suite (OMS)</a:t>
            </a:r>
          </a:p>
          <a:p>
            <a:pPr lvl="1"/>
            <a:r>
              <a:rPr lang="en-US" dirty="0"/>
              <a:t>Azure Security Center (ASC)</a:t>
            </a:r>
          </a:p>
          <a:p>
            <a:pPr lvl="1"/>
            <a:r>
              <a:rPr lang="en-US" dirty="0"/>
              <a:t>Activity Log</a:t>
            </a:r>
          </a:p>
          <a:p>
            <a:r>
              <a:rPr lang="en-US" dirty="0"/>
              <a:t>Using these tools is critical to ensuring we’re using Azure securely</a:t>
            </a:r>
          </a:p>
        </p:txBody>
      </p:sp>
    </p:spTree>
    <p:extLst>
      <p:ext uri="{BB962C8B-B14F-4D97-AF65-F5344CB8AC3E}">
        <p14:creationId xmlns:p14="http://schemas.microsoft.com/office/powerpoint/2010/main" val="240550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 xmlns:a16="http://schemas.microsoft.com/office/drawing/2014/main"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Operations Management Suite</a:t>
            </a:r>
          </a:p>
        </p:txBody>
      </p:sp>
      <p:sp>
        <p:nvSpPr>
          <p:cNvPr id="6" name="Content Placeholder 5"/>
          <p:cNvSpPr>
            <a:spLocks noGrp="1"/>
          </p:cNvSpPr>
          <p:nvPr>
            <p:ph idx="1"/>
          </p:nvPr>
        </p:nvSpPr>
        <p:spPr/>
        <p:txBody>
          <a:bodyPr/>
          <a:lstStyle/>
          <a:p>
            <a:r>
              <a:rPr lang="en-US" dirty="0"/>
              <a:t>Single integration/control point for Azure Services</a:t>
            </a:r>
          </a:p>
          <a:p>
            <a:pPr lvl="1"/>
            <a:r>
              <a:rPr lang="en-US" dirty="0"/>
              <a:t>Integrates with 3</a:t>
            </a:r>
            <a:r>
              <a:rPr lang="en-US" baseline="30000" dirty="0"/>
              <a:t>rd</a:t>
            </a:r>
            <a:r>
              <a:rPr lang="en-US" dirty="0"/>
              <a:t> party services from marketplace</a:t>
            </a:r>
          </a:p>
          <a:p>
            <a:pPr lvl="1"/>
            <a:r>
              <a:rPr lang="en-US" dirty="0"/>
              <a:t>Anything with an agent</a:t>
            </a:r>
          </a:p>
          <a:p>
            <a:r>
              <a:rPr lang="en-US" dirty="0"/>
              <a:t>Provides operational intelligence across hybrid environments</a:t>
            </a:r>
          </a:p>
          <a:p>
            <a:r>
              <a:rPr lang="en-US" dirty="0"/>
              <a:t>Process automation and monitoring of resources</a:t>
            </a:r>
          </a:p>
          <a:p>
            <a:r>
              <a:rPr lang="en-US" dirty="0"/>
              <a:t>Cloud-based SaaS (thus highly available)</a:t>
            </a:r>
          </a:p>
          <a:p>
            <a:r>
              <a:rPr lang="en-US" dirty="0"/>
              <a:t>Protects privacy and security of data, while delivering software and services to manage the IT infrastructure.</a:t>
            </a:r>
          </a:p>
          <a:p>
            <a:endParaRPr lang="en-US" dirty="0"/>
          </a:p>
        </p:txBody>
      </p:sp>
    </p:spTree>
    <p:extLst>
      <p:ext uri="{BB962C8B-B14F-4D97-AF65-F5344CB8AC3E}">
        <p14:creationId xmlns:p14="http://schemas.microsoft.com/office/powerpoint/2010/main" val="1553696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11867-E0F7-4236-8CCC-612EAF1EB0AF}"/>
              </a:ext>
            </a:extLst>
          </p:cNvPr>
          <p:cNvSpPr>
            <a:spLocks noGrp="1"/>
          </p:cNvSpPr>
          <p:nvPr>
            <p:ph type="title"/>
          </p:nvPr>
        </p:nvSpPr>
        <p:spPr/>
        <p:txBody>
          <a:bodyPr/>
          <a:lstStyle/>
          <a:p>
            <a:r>
              <a:rPr lang="en-US" dirty="0"/>
              <a:t>On-Premise Active Directory vs Azure AD</a:t>
            </a:r>
          </a:p>
        </p:txBody>
      </p:sp>
      <p:graphicFrame>
        <p:nvGraphicFramePr>
          <p:cNvPr id="4" name="Content Placeholder 3">
            <a:extLst>
              <a:ext uri="{FF2B5EF4-FFF2-40B4-BE49-F238E27FC236}">
                <a16:creationId xmlns="" xmlns:a16="http://schemas.microsoft.com/office/drawing/2014/main" id="{A3E10AE0-7BF3-45B5-A83C-5370108CA159}"/>
              </a:ext>
            </a:extLst>
          </p:cNvPr>
          <p:cNvGraphicFramePr>
            <a:graphicFrameLocks noGrp="1"/>
          </p:cNvGraphicFramePr>
          <p:nvPr>
            <p:ph idx="1"/>
            <p:extLst>
              <p:ext uri="{D42A27DB-BD31-4B8C-83A1-F6EECF244321}">
                <p14:modId xmlns:p14="http://schemas.microsoft.com/office/powerpoint/2010/main" val="1469324096"/>
              </p:ext>
            </p:extLst>
          </p:nvPr>
        </p:nvGraphicFramePr>
        <p:xfrm>
          <a:off x="838200" y="1825625"/>
          <a:ext cx="10515600" cy="387604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926890162"/>
                    </a:ext>
                  </a:extLst>
                </a:gridCol>
                <a:gridCol w="5257800">
                  <a:extLst>
                    <a:ext uri="{9D8B030D-6E8A-4147-A177-3AD203B41FA5}">
                      <a16:colId xmlns="" xmlns:a16="http://schemas.microsoft.com/office/drawing/2014/main"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 xmlns:a16="http://schemas.microsoft.com/office/drawing/2014/main"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 xmlns:a16="http://schemas.microsoft.com/office/drawing/2014/main"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 xmlns:a16="http://schemas.microsoft.com/office/drawing/2014/main" val="395694437"/>
                  </a:ext>
                </a:extLst>
              </a:tr>
              <a:tr h="370840">
                <a:tc>
                  <a:txBody>
                    <a:bodyPr/>
                    <a:lstStyle/>
                    <a:p>
                      <a:r>
                        <a:rPr lang="en-US" dirty="0"/>
                        <a:t>Hierarchical structure of:</a:t>
                      </a:r>
                    </a:p>
                    <a:p>
                      <a:r>
                        <a:rPr lang="en-US" dirty="0"/>
                        <a:t>Users, Computers, </a:t>
                      </a:r>
                      <a:r>
                        <a:rPr lang="en-US" dirty="0" err="1"/>
                        <a:t>Ous</a:t>
                      </a:r>
                      <a:r>
                        <a:rPr lang="en-US" dirty="0"/>
                        <a:t>, Groups, Services</a:t>
                      </a:r>
                    </a:p>
                  </a:txBody>
                  <a:tcPr/>
                </a:tc>
                <a:tc>
                  <a:txBody>
                    <a:bodyPr/>
                    <a:lstStyle/>
                    <a:p>
                      <a:r>
                        <a:rPr lang="en-US" dirty="0"/>
                        <a:t>Flat structure of:</a:t>
                      </a:r>
                    </a:p>
                    <a:p>
                      <a:r>
                        <a:rPr lang="en-US" dirty="0"/>
                        <a:t>Users and Groups</a:t>
                      </a:r>
                    </a:p>
                  </a:txBody>
                  <a:tcPr/>
                </a:tc>
                <a:extLst>
                  <a:ext uri="{0D108BD9-81ED-4DB2-BD59-A6C34878D82A}">
                    <a16:rowId xmlns="" xmlns:a16="http://schemas.microsoft.com/office/drawing/2014/main"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 xmlns:a16="http://schemas.microsoft.com/office/drawing/2014/main"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 xmlns:a16="http://schemas.microsoft.com/office/drawing/2014/main" val="452082492"/>
                  </a:ext>
                </a:extLst>
              </a:tr>
              <a:tr h="370840">
                <a:tc>
                  <a:txBody>
                    <a:bodyPr/>
                    <a:lstStyle/>
                    <a:p>
                      <a:r>
                        <a:rPr lang="en-US" dirty="0"/>
                        <a:t>Primarily uses Kerberos for authentication</a:t>
                      </a:r>
                    </a:p>
                  </a:txBody>
                  <a:tcPr/>
                </a:tc>
                <a:tc>
                  <a:txBody>
                    <a:bodyPr/>
                    <a:lstStyle/>
                    <a:p>
                      <a:r>
                        <a:rPr lang="en-US" dirty="0"/>
                        <a:t>Authentication can use SAML, WS-Federation and </a:t>
                      </a:r>
                      <a:r>
                        <a:rPr lang="en-US" dirty="0" err="1"/>
                        <a:t>Oauth</a:t>
                      </a:r>
                      <a:endParaRPr lang="en-US" dirty="0"/>
                    </a:p>
                  </a:txBody>
                  <a:tcPr/>
                </a:tc>
                <a:extLst>
                  <a:ext uri="{0D108BD9-81ED-4DB2-BD59-A6C34878D82A}">
                    <a16:rowId xmlns="" xmlns:a16="http://schemas.microsoft.com/office/drawing/2014/main" val="3456767149"/>
                  </a:ext>
                </a:extLst>
              </a:tr>
              <a:tr h="370840">
                <a:tc>
                  <a:txBody>
                    <a:bodyPr/>
                    <a:lstStyle/>
                    <a:p>
                      <a:r>
                        <a:rPr lang="en-US" dirty="0"/>
                        <a:t>Can Join VM and computer to</a:t>
                      </a:r>
                      <a:r>
                        <a:rPr lang="en-US" baseline="0" dirty="0"/>
                        <a:t> domain</a:t>
                      </a:r>
                      <a:endParaRPr lang="en-US" dirty="0"/>
                    </a:p>
                  </a:txBody>
                  <a:tcPr/>
                </a:tc>
                <a:tc>
                  <a:txBody>
                    <a:bodyPr/>
                    <a:lstStyle/>
                    <a:p>
                      <a:r>
                        <a:rPr lang="en-US" dirty="0"/>
                        <a:t>Can’t join VMs</a:t>
                      </a:r>
                      <a:r>
                        <a:rPr lang="en-US" baseline="0" dirty="0"/>
                        <a:t> and computer(Except Windows 10)</a:t>
                      </a:r>
                      <a:endParaRPr lang="en-US" dirty="0"/>
                    </a:p>
                  </a:txBody>
                  <a:tcPr/>
                </a:tc>
                <a:extLst>
                  <a:ext uri="{0D108BD9-81ED-4DB2-BD59-A6C34878D82A}">
                    <a16:rowId xmlns="" xmlns:a16="http://schemas.microsoft.com/office/drawing/2014/main" val="10007"/>
                  </a:ext>
                </a:extLst>
              </a:tr>
              <a:tr h="370840">
                <a:tc>
                  <a:txBody>
                    <a:bodyPr/>
                    <a:lstStyle/>
                    <a:p>
                      <a:r>
                        <a:rPr lang="en-US" dirty="0"/>
                        <a:t>AD DS Forest</a:t>
                      </a:r>
                      <a:r>
                        <a:rPr lang="en-US" baseline="0" dirty="0"/>
                        <a:t>, Trees, Domains </a:t>
                      </a:r>
                      <a:r>
                        <a:rPr lang="en-US" baseline="0" dirty="0" err="1"/>
                        <a:t>e.g</a:t>
                      </a:r>
                      <a:r>
                        <a:rPr lang="en-US" baseline="0" dirty="0"/>
                        <a:t> cloudapp.net</a:t>
                      </a:r>
                      <a:endParaRPr lang="en-US" dirty="0"/>
                    </a:p>
                  </a:txBody>
                  <a:tcPr/>
                </a:tc>
                <a:tc>
                  <a:txBody>
                    <a:bodyPr/>
                    <a:lstStyle/>
                    <a:p>
                      <a:r>
                        <a:rPr lang="en-US" dirty="0"/>
                        <a:t>Azure AD Tenants </a:t>
                      </a:r>
                      <a:r>
                        <a:rPr lang="en-US" dirty="0" err="1"/>
                        <a:t>eg</a:t>
                      </a:r>
                      <a:r>
                        <a:rPr lang="en-US" dirty="0"/>
                        <a:t>.</a:t>
                      </a:r>
                      <a:r>
                        <a:rPr lang="en-US" baseline="0" dirty="0"/>
                        <a:t> Contoso.onmicrosoft.com</a:t>
                      </a:r>
                      <a:endParaRPr lang="en-US" dirty="0"/>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52966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 xmlns:a16="http://schemas.microsoft.com/office/drawing/2014/main" id="{06C39F37-BBE5-4DC0-859F-1B2D8E0AA73F}"/>
              </a:ext>
            </a:extLst>
          </p:cNvPr>
          <p:cNvPicPr>
            <a:picLocks noChangeAspect="1"/>
          </p:cNvPicPr>
          <p:nvPr/>
        </p:nvPicPr>
        <p:blipFill>
          <a:blip r:embed="rId3"/>
          <a:stretch>
            <a:fillRect/>
          </a:stretch>
        </p:blipFill>
        <p:spPr>
          <a:xfrm>
            <a:off x="1058406" y="1407267"/>
            <a:ext cx="10062810" cy="4372176"/>
          </a:xfrm>
          <a:prstGeom prst="rect">
            <a:avLst/>
          </a:prstGeom>
        </p:spPr>
      </p:pic>
      <p:sp>
        <p:nvSpPr>
          <p:cNvPr id="2" name="Rectangle 1"/>
          <p:cNvSpPr/>
          <p:nvPr/>
        </p:nvSpPr>
        <p:spPr>
          <a:xfrm>
            <a:off x="2657202" y="6117657"/>
            <a:ext cx="6803301" cy="378109"/>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azure.microsoft.com</a:t>
            </a:r>
            <a:r>
              <a:rPr lang="en-US" b="1" dirty="0">
                <a:solidFill>
                  <a:schemeClr val="accent1">
                    <a:lumMod val="75000"/>
                  </a:schemeClr>
                </a:solidFill>
              </a:rPr>
              <a:t>/en-us/pricing/details/active-directory/</a:t>
            </a:r>
          </a:p>
        </p:txBody>
      </p:sp>
    </p:spTree>
    <p:extLst>
      <p:ext uri="{BB962C8B-B14F-4D97-AF65-F5344CB8AC3E}">
        <p14:creationId xmlns:p14="http://schemas.microsoft.com/office/powerpoint/2010/main" val="372163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A2492-37F7-4FA9-BF82-E5D21ECC6E89}"/>
              </a:ext>
            </a:extLst>
          </p:cNvPr>
          <p:cNvSpPr>
            <a:spLocks noGrp="1"/>
          </p:cNvSpPr>
          <p:nvPr>
            <p:ph type="title"/>
          </p:nvPr>
        </p:nvSpPr>
        <p:spPr/>
        <p:txBody>
          <a:bodyPr/>
          <a:lstStyle/>
          <a:p>
            <a:r>
              <a:rPr lang="en-US" dirty="0"/>
              <a:t>OAuth 2.0 and </a:t>
            </a:r>
            <a:r>
              <a:rPr lang="en-US" dirty="0" err="1"/>
              <a:t>OpenID</a:t>
            </a:r>
            <a:r>
              <a:rPr lang="en-US" dirty="0"/>
              <a:t> Connect</a:t>
            </a:r>
          </a:p>
        </p:txBody>
      </p:sp>
      <p:sp>
        <p:nvSpPr>
          <p:cNvPr id="4" name="Content Placeholder 3"/>
          <p:cNvSpPr>
            <a:spLocks noGrp="1"/>
          </p:cNvSpPr>
          <p:nvPr>
            <p:ph idx="1"/>
          </p:nvPr>
        </p:nvSpPr>
        <p:spPr/>
        <p:txBody>
          <a:bodyPr/>
          <a:lstStyle/>
          <a:p>
            <a:pPr marL="171450" indent="-171450">
              <a:buFont typeface="Arial"/>
              <a:buChar char="•"/>
            </a:pPr>
            <a:r>
              <a:rPr lang="en-US" dirty="0"/>
              <a:t>OAuth 2.0</a:t>
            </a:r>
          </a:p>
          <a:p>
            <a:pPr marL="628650" lvl="1" indent="-171450">
              <a:buFont typeface="Arial"/>
              <a:buChar char="•"/>
            </a:pPr>
            <a:r>
              <a:rPr lang="en-US" dirty="0"/>
              <a:t>Open standard for authorization</a:t>
            </a:r>
          </a:p>
          <a:p>
            <a:pPr marL="628650" lvl="1" indent="-171450">
              <a:buFont typeface="Arial"/>
              <a:buChar char="•"/>
            </a:pPr>
            <a:r>
              <a:rPr lang="en-US" dirty="0"/>
              <a:t>Implemented as an authorization protocol versus an authentication protocol</a:t>
            </a:r>
          </a:p>
          <a:p>
            <a:pPr marL="628650" lvl="1" indent="-171450">
              <a:buFont typeface="Arial"/>
              <a:buChar char="•"/>
            </a:pPr>
            <a:r>
              <a:rPr lang="en-US" dirty="0"/>
              <a:t>Focused on what resources you have access to</a:t>
            </a:r>
          </a:p>
          <a:p>
            <a:pPr marL="171450" indent="-171450">
              <a:buFont typeface="Arial"/>
              <a:buChar char="•"/>
            </a:pPr>
            <a:r>
              <a:rPr lang="en-US" dirty="0" err="1"/>
              <a:t>OpenID</a:t>
            </a:r>
            <a:r>
              <a:rPr lang="en-US" dirty="0"/>
              <a:t> Connect</a:t>
            </a:r>
          </a:p>
          <a:p>
            <a:pPr marL="628650" lvl="1" indent="-171450">
              <a:buFont typeface="Arial"/>
              <a:buChar char="•"/>
            </a:pPr>
            <a:r>
              <a:rPr lang="en-US" dirty="0"/>
              <a:t>Extends the OAuth 2.0 authorization protocol to use as an authentication protocol</a:t>
            </a:r>
          </a:p>
          <a:p>
            <a:pPr marL="628650" lvl="1" indent="-171450">
              <a:buFont typeface="Arial"/>
              <a:buChar char="•"/>
            </a:pPr>
            <a:r>
              <a:rPr lang="en-US" dirty="0"/>
              <a:t>Enables SSO with </a:t>
            </a:r>
            <a:r>
              <a:rPr lang="en-US" dirty="0" err="1"/>
              <a:t>Oauth</a:t>
            </a:r>
            <a:endParaRPr lang="en-US" dirty="0"/>
          </a:p>
          <a:p>
            <a:pPr marL="628650" lvl="1" indent="-171450">
              <a:buFont typeface="Arial"/>
              <a:buChar char="•"/>
            </a:pPr>
            <a:r>
              <a:rPr lang="en-US" dirty="0"/>
              <a:t>Recommended for web applications hosted on a server and accessed via a browser</a:t>
            </a:r>
          </a:p>
          <a:p>
            <a:endParaRPr lang="en-US" dirty="0"/>
          </a:p>
        </p:txBody>
      </p:sp>
      <p:sp>
        <p:nvSpPr>
          <p:cNvPr id="5" name="Rectangle 4"/>
          <p:cNvSpPr/>
          <p:nvPr/>
        </p:nvSpPr>
        <p:spPr>
          <a:xfrm>
            <a:off x="1400350" y="6117657"/>
            <a:ext cx="9509353" cy="369332"/>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docs.microsoft.com</a:t>
            </a:r>
            <a:r>
              <a:rPr lang="en-US" b="1" dirty="0">
                <a:solidFill>
                  <a:schemeClr val="accent1">
                    <a:lumMod val="75000"/>
                  </a:schemeClr>
                </a:solidFill>
              </a:rPr>
              <a:t>/en-us/azure/active-directory/develop/active-directory-v2-protocols</a:t>
            </a:r>
          </a:p>
        </p:txBody>
      </p:sp>
    </p:spTree>
    <p:extLst>
      <p:ext uri="{BB962C8B-B14F-4D97-AF65-F5344CB8AC3E}">
        <p14:creationId xmlns:p14="http://schemas.microsoft.com/office/powerpoint/2010/main" val="173788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hybrid identities</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Connect</a:t>
            </a:r>
          </a:p>
        </p:txBody>
      </p:sp>
      <p:sp>
        <p:nvSpPr>
          <p:cNvPr id="3" name="Content Placeholder 2"/>
          <p:cNvSpPr>
            <a:spLocks noGrp="1"/>
          </p:cNvSpPr>
          <p:nvPr>
            <p:ph idx="1"/>
          </p:nvPr>
        </p:nvSpPr>
        <p:spPr/>
        <p:txBody>
          <a:bodyPr>
            <a:normAutofit/>
          </a:bodyPr>
          <a:lstStyle/>
          <a:p>
            <a:pPr>
              <a:lnSpc>
                <a:spcPct val="100000"/>
              </a:lnSpc>
              <a:spcBef>
                <a:spcPts val="0"/>
              </a:spcBef>
            </a:pPr>
            <a:r>
              <a:rPr lang="en-US" dirty="0"/>
              <a:t>Connects your </a:t>
            </a:r>
            <a:r>
              <a:rPr lang="en-US" dirty="0" smtClean="0"/>
              <a:t>on-premises </a:t>
            </a:r>
            <a:r>
              <a:rPr lang="en-US" dirty="0"/>
              <a:t>AD infrastructure to Azure</a:t>
            </a:r>
          </a:p>
          <a:p>
            <a:pPr>
              <a:lnSpc>
                <a:spcPct val="100000"/>
              </a:lnSpc>
              <a:spcBef>
                <a:spcPts val="0"/>
              </a:spcBef>
            </a:pPr>
            <a:r>
              <a:rPr lang="en-US" dirty="0"/>
              <a:t>Composed of 3 components</a:t>
            </a:r>
          </a:p>
          <a:p>
            <a:pPr lvl="1">
              <a:lnSpc>
                <a:spcPct val="100000"/>
              </a:lnSpc>
              <a:spcBef>
                <a:spcPts val="0"/>
              </a:spcBef>
            </a:pPr>
            <a:r>
              <a:rPr lang="en-US" dirty="0"/>
              <a:t>Sync Services</a:t>
            </a:r>
          </a:p>
          <a:p>
            <a:pPr lvl="2">
              <a:lnSpc>
                <a:spcPct val="100000"/>
              </a:lnSpc>
              <a:spcBef>
                <a:spcPts val="0"/>
              </a:spcBef>
            </a:pPr>
            <a:r>
              <a:rPr lang="en-US" dirty="0"/>
              <a:t>Replicates user/group information between On-</a:t>
            </a:r>
            <a:r>
              <a:rPr lang="en-US" dirty="0" err="1"/>
              <a:t>Prem</a:t>
            </a:r>
            <a:r>
              <a:rPr lang="en-US" dirty="0"/>
              <a:t> and Azure</a:t>
            </a:r>
          </a:p>
          <a:p>
            <a:pPr lvl="1">
              <a:lnSpc>
                <a:spcPct val="100000"/>
              </a:lnSpc>
              <a:spcBef>
                <a:spcPts val="0"/>
              </a:spcBef>
            </a:pPr>
            <a:r>
              <a:rPr lang="en-US" dirty="0"/>
              <a:t>ADFS (optional)</a:t>
            </a:r>
          </a:p>
          <a:p>
            <a:pPr lvl="2">
              <a:lnSpc>
                <a:spcPct val="100000"/>
              </a:lnSpc>
              <a:spcBef>
                <a:spcPts val="0"/>
              </a:spcBef>
            </a:pPr>
            <a:r>
              <a:rPr lang="en-US" dirty="0"/>
              <a:t>Addresses complex deployments, such as domain join SSO, enforcement of AD sign-in policy, and smart card or 3rd party MFA.</a:t>
            </a:r>
          </a:p>
          <a:p>
            <a:pPr lvl="1">
              <a:lnSpc>
                <a:spcPct val="100000"/>
              </a:lnSpc>
              <a:spcBef>
                <a:spcPts val="0"/>
              </a:spcBef>
            </a:pPr>
            <a:r>
              <a:rPr lang="en-US" dirty="0"/>
              <a:t>Health</a:t>
            </a:r>
          </a:p>
          <a:p>
            <a:pPr lvl="2">
              <a:lnSpc>
                <a:spcPct val="100000"/>
              </a:lnSpc>
              <a:spcBef>
                <a:spcPts val="0"/>
              </a:spcBef>
            </a:pPr>
            <a:r>
              <a:rPr lang="en-US" dirty="0"/>
              <a:t>Robust monitoring and provide a central location to view activity</a:t>
            </a:r>
          </a:p>
        </p:txBody>
      </p:sp>
    </p:spTree>
    <p:extLst>
      <p:ext uri="{BB962C8B-B14F-4D97-AF65-F5344CB8AC3E}">
        <p14:creationId xmlns:p14="http://schemas.microsoft.com/office/powerpoint/2010/main" val="200610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Azure AD Connect w/ADFS</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 and consistency</a:t>
            </a:r>
          </a:p>
          <a:p>
            <a:pPr marL="628650" lvl="1" indent="-171450">
              <a:buFont typeface="Arial"/>
              <a:buChar char="•"/>
            </a:pPr>
            <a:r>
              <a:rPr lang="en-US" dirty="0"/>
              <a:t>Use the same set of APIs </a:t>
            </a:r>
            <a:r>
              <a:rPr lang="en-US" dirty="0" smtClean="0"/>
              <a:t>to </a:t>
            </a:r>
            <a:r>
              <a:rPr lang="en-US" dirty="0"/>
              <a:t>enable sign on</a:t>
            </a:r>
          </a:p>
          <a:p>
            <a:pPr marL="628650" lvl="1" indent="-171450">
              <a:buFont typeface="Arial"/>
              <a:buChar char="•"/>
            </a:pPr>
            <a:r>
              <a:rPr lang="en-US" dirty="0"/>
              <a:t>Use the same set of libraries you </a:t>
            </a:r>
            <a:r>
              <a:rPr lang="en-US" dirty="0" smtClean="0"/>
              <a:t>already </a:t>
            </a:r>
            <a:r>
              <a:rPr lang="en-US" dirty="0"/>
              <a:t>use to authenticate users against Azure AD</a:t>
            </a:r>
          </a:p>
          <a:p>
            <a:pPr marL="171450" indent="-171450">
              <a:buFont typeface="Arial"/>
              <a:buChar char="•"/>
            </a:pPr>
            <a:r>
              <a:rPr lang="en-US" dirty="0"/>
              <a:t>Flexibility</a:t>
            </a:r>
          </a:p>
          <a:p>
            <a:pPr marL="628650" lvl="1" indent="-171450">
              <a:buFont typeface="Arial"/>
              <a:buChar char="•"/>
            </a:pPr>
            <a:r>
              <a:rPr lang="en-US" dirty="0"/>
              <a:t>In addition to standard user authorization, enable more complex scenarios</a:t>
            </a:r>
          </a:p>
          <a:p>
            <a:pPr marL="171450" indent="-171450">
              <a:buFont typeface="Arial"/>
              <a:buChar char="•"/>
            </a:pPr>
            <a:r>
              <a:rPr lang="en-US" dirty="0"/>
              <a:t>Industry support</a:t>
            </a:r>
          </a:p>
          <a:p>
            <a:pPr marL="628650" lvl="1" indent="-171450">
              <a:buFont typeface="Arial"/>
              <a:buChar char="•"/>
            </a:pPr>
            <a:r>
              <a:rPr lang="en-US" dirty="0"/>
              <a:t>OAuth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timings duration="25966"/>
</athena>
</file>

<file path=customXml/item2.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Props1.xml><?xml version="1.0" encoding="utf-8"?>
<ds:datastoreItem xmlns:ds="http://schemas.openxmlformats.org/officeDocument/2006/customXml" ds:itemID="{68A5C005-39DF-454A-8204-A59AF0EF4703}">
  <ds:schemaRefs>
    <ds:schemaRef ds:uri="http://schemas.microsoft.com/edu/athena"/>
  </ds:schemaRefs>
</ds:datastoreItem>
</file>

<file path=customXml/itemProps2.xml><?xml version="1.0" encoding="utf-8"?>
<ds:datastoreItem xmlns:ds="http://schemas.openxmlformats.org/officeDocument/2006/customXml" ds:itemID="{39D1B4F6-E1FE-4B64-ADB5-8B247CD4930D}">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13223</TotalTime>
  <Words>3743</Words>
  <Application>Microsoft Office PowerPoint</Application>
  <PresentationFormat>Widescreen</PresentationFormat>
  <Paragraphs>459</Paragraphs>
  <Slides>30</Slides>
  <Notes>30</Notes>
  <HiddenSlides>3</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30</vt:i4>
      </vt:variant>
    </vt:vector>
  </HeadingPairs>
  <TitlesOfParts>
    <vt:vector size="42" baseType="lpstr">
      <vt:lpstr>Arial</vt:lpstr>
      <vt:lpstr>Calibri</vt:lpstr>
      <vt:lpstr>Calibri Light</vt:lpstr>
      <vt:lpstr>Courier New</vt:lpstr>
      <vt:lpstr>Mangal</vt:lpstr>
      <vt:lpstr>Segoe UI</vt:lpstr>
      <vt:lpstr>Symbol</vt:lpstr>
      <vt:lpstr>Times New Roman</vt:lpstr>
      <vt:lpstr>Wingdings</vt:lpstr>
      <vt:lpstr>3_Office Theme</vt:lpstr>
      <vt:lpstr>Office Theme</vt:lpstr>
      <vt:lpstr>7-00134_MS_Qwest_template_Segoe</vt:lpstr>
      <vt:lpstr>Securing Resources</vt:lpstr>
      <vt:lpstr>Secure resources</vt:lpstr>
      <vt:lpstr>Secure resources by using managed identities</vt:lpstr>
      <vt:lpstr>On-Premise Active Directory vs Azure AD</vt:lpstr>
      <vt:lpstr>Azure AD Edition Features</vt:lpstr>
      <vt:lpstr>OAuth 2.0 and OpenID Connect</vt:lpstr>
      <vt:lpstr>Secure resources by using hybrid identities</vt:lpstr>
      <vt:lpstr>Azure AD Connect</vt:lpstr>
      <vt:lpstr>Azure AD Connect w/ADFS</vt:lpstr>
      <vt:lpstr>AD Connect SSO - Requirements</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PowerPoint Presentation</vt:lpstr>
      <vt:lpstr>Identify an appropriate data security solution</vt:lpstr>
      <vt:lpstr>Data Security and Encryption</vt:lpstr>
      <vt:lpstr>Storage Services Encryption</vt:lpstr>
      <vt:lpstr>Azure Disk Encryption Scenarios</vt:lpstr>
      <vt:lpstr>SQL Server TDE</vt:lpstr>
      <vt:lpstr>Design a role-based access control (RBAC) strategy</vt:lpstr>
      <vt:lpstr>Role Management</vt:lpstr>
      <vt:lpstr>Custom Roles</vt:lpstr>
      <vt:lpstr>RBAC in the Azure Portal</vt:lpstr>
      <vt:lpstr>Demonstration: Using RBAC to Assign a User to a Role</vt:lpstr>
      <vt:lpstr>Azure Security Tools</vt:lpstr>
      <vt:lpstr>Operations Management Suite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Jeff Stillman</cp:lastModifiedBy>
  <cp:revision>569</cp:revision>
  <dcterms:created xsi:type="dcterms:W3CDTF">2015-09-15T13:10:44Z</dcterms:created>
  <dcterms:modified xsi:type="dcterms:W3CDTF">2018-06-13T14:46:40Z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jserra@microsoft.com</vt:lpwstr>
  </property>
  <property fmtid="{D5CDD505-2E9C-101B-9397-08002B2CF9AE}" pid="6" name="MSIP_Label_f42aa342-8706-4288-bd11-ebb85995028c_SetDate">
    <vt:lpwstr>2017-09-27T13:43:35.1819278-04:00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