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62"/>
  </p:notesMasterIdLst>
  <p:handoutMasterIdLst>
    <p:handoutMasterId r:id="rId63"/>
  </p:handoutMasterIdLst>
  <p:sldIdLst>
    <p:sldId id="287" r:id="rId2"/>
    <p:sldId id="289" r:id="rId3"/>
    <p:sldId id="288" r:id="rId4"/>
    <p:sldId id="290" r:id="rId5"/>
    <p:sldId id="260" r:id="rId6"/>
    <p:sldId id="261" r:id="rId7"/>
    <p:sldId id="274" r:id="rId8"/>
    <p:sldId id="292" r:id="rId9"/>
    <p:sldId id="262" r:id="rId10"/>
    <p:sldId id="263" r:id="rId11"/>
    <p:sldId id="291" r:id="rId12"/>
    <p:sldId id="299" r:id="rId13"/>
    <p:sldId id="264" r:id="rId14"/>
    <p:sldId id="265" r:id="rId15"/>
    <p:sldId id="294" r:id="rId16"/>
    <p:sldId id="267" r:id="rId17"/>
    <p:sldId id="268" r:id="rId18"/>
    <p:sldId id="266" r:id="rId19"/>
    <p:sldId id="301" r:id="rId20"/>
    <p:sldId id="300" r:id="rId21"/>
    <p:sldId id="269" r:id="rId22"/>
    <p:sldId id="270" r:id="rId23"/>
    <p:sldId id="271" r:id="rId24"/>
    <p:sldId id="298" r:id="rId25"/>
    <p:sldId id="272" r:id="rId26"/>
    <p:sldId id="273" r:id="rId27"/>
    <p:sldId id="317" r:id="rId28"/>
    <p:sldId id="302" r:id="rId29"/>
    <p:sldId id="275" r:id="rId30"/>
    <p:sldId id="318" r:id="rId31"/>
    <p:sldId id="276" r:id="rId32"/>
    <p:sldId id="306" r:id="rId33"/>
    <p:sldId id="305" r:id="rId34"/>
    <p:sldId id="277" r:id="rId35"/>
    <p:sldId id="279" r:id="rId36"/>
    <p:sldId id="319" r:id="rId37"/>
    <p:sldId id="278" r:id="rId38"/>
    <p:sldId id="307" r:id="rId39"/>
    <p:sldId id="308" r:id="rId40"/>
    <p:sldId id="280" r:id="rId41"/>
    <p:sldId id="281" r:id="rId42"/>
    <p:sldId id="313" r:id="rId43"/>
    <p:sldId id="282" r:id="rId44"/>
    <p:sldId id="283" r:id="rId45"/>
    <p:sldId id="316" r:id="rId46"/>
    <p:sldId id="284" r:id="rId47"/>
    <p:sldId id="285" r:id="rId48"/>
    <p:sldId id="286" r:id="rId49"/>
    <p:sldId id="314" r:id="rId50"/>
    <p:sldId id="315" r:id="rId51"/>
    <p:sldId id="311" r:id="rId52"/>
    <p:sldId id="293" r:id="rId53"/>
    <p:sldId id="295" r:id="rId54"/>
    <p:sldId id="296" r:id="rId55"/>
    <p:sldId id="297" r:id="rId56"/>
    <p:sldId id="304" r:id="rId57"/>
    <p:sldId id="303" r:id="rId58"/>
    <p:sldId id="312" r:id="rId59"/>
    <p:sldId id="310" r:id="rId60"/>
    <p:sldId id="309"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70" d="100"/>
          <a:sy n="70" d="100"/>
        </p:scale>
        <p:origin x="1256" y="64"/>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10/18/2017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10/18/2017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10/18/2017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2852837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3057253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2962094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4010675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70484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3833150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126057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4153899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3475400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56</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60</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324936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10/18/2017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10/18/2017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hyperlink" Target="https://docs.microsoft.com/en-us/azure/active-directory/active-directory-b2b-compare-b2c"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4.aspx#syllabus-5"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Web and Mobile Apps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4281BC8-73EA-4F67-9B99-D30759AAECE7}"/>
              </a:ext>
            </a:extLst>
          </p:cNvPr>
          <p:cNvSpPr txBox="1"/>
          <p:nvPr/>
        </p:nvSpPr>
        <p:spPr>
          <a:xfrm>
            <a:off x="4727448" y="5404104"/>
            <a:ext cx="4325112" cy="954107"/>
          </a:xfrm>
          <a:prstGeom prst="rect">
            <a:avLst/>
          </a:prstGeom>
          <a:noFill/>
        </p:spPr>
        <p:txBody>
          <a:bodyPr wrap="square" rtlCol="0">
            <a:spAutoFit/>
          </a:bodyPr>
          <a:lstStyle/>
          <a:p>
            <a:r>
              <a:rPr lang="en-US" sz="2800" b="1" dirty="0"/>
              <a:t>Kailash Sawant</a:t>
            </a:r>
          </a:p>
          <a:p>
            <a:r>
              <a:rPr lang="en-US" sz="2800" dirty="0"/>
              <a:t>Cloud Architect | Microsoft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t>Flexible way to run background jobs </a:t>
            </a:r>
          </a:p>
          <a:p>
            <a:pPr marL="0" indent="0">
              <a:buNone/>
            </a:pPr>
            <a:r>
              <a:rPr lang="en-US" dirty="0"/>
              <a:t>    Runs on same resources as Web/Mobile/API app</a:t>
            </a:r>
          </a:p>
          <a:p>
            <a:pPr marL="0" indent="0">
              <a:buNone/>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a:t>py</a:t>
            </a:r>
            <a:r>
              <a:rPr lang="en-US" dirty="0"/>
              <a:t>, .</a:t>
            </a:r>
            <a:r>
              <a:rPr lang="en-US" dirty="0" err="1"/>
              <a:t>js</a:t>
            </a:r>
            <a:r>
              <a:rPr lang="en-US" dirty="0"/>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t>Azure AD B2B collaboration lets you </a:t>
            </a:r>
            <a:r>
              <a:rPr lang="en-US" b="1" dirty="0"/>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t>Azure Active Directory B2C is a highly available, global, identity management service for </a:t>
            </a:r>
            <a:r>
              <a:rPr lang="en-US" b="1" dirty="0"/>
              <a:t>consumer-facing applications</a:t>
            </a:r>
            <a:r>
              <a:rPr lang="en-US" dirty="0"/>
              <a:t> that scales to hundreds of millions of identities.</a:t>
            </a:r>
          </a:p>
        </p:txBody>
      </p:sp>
    </p:spTree>
    <p:extLst>
      <p:ext uri="{BB962C8B-B14F-4D97-AF65-F5344CB8AC3E}">
        <p14:creationId xmlns:p14="http://schemas.microsoft.com/office/powerpoint/2010/main" val="757545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3"/>
          <a:stretch>
            <a:fillRect/>
          </a:stretch>
        </p:blipFill>
        <p:spPr>
          <a:xfrm>
            <a:off x="255379" y="1339502"/>
            <a:ext cx="11684418" cy="5209888"/>
          </a:xfrm>
          <a:prstGeom prst="rect">
            <a:avLst/>
          </a:prstGeom>
        </p:spPr>
      </p:pic>
      <p:sp>
        <p:nvSpPr>
          <p:cNvPr id="3" name="TextBox 2">
            <a:extLst>
              <a:ext uri="{FF2B5EF4-FFF2-40B4-BE49-F238E27FC236}">
                <a16:creationId xmlns:a16="http://schemas.microsoft.com/office/drawing/2014/main" id="{C01F715A-95B2-40EA-8F3D-F05616FF4395}"/>
              </a:ext>
            </a:extLst>
          </p:cNvPr>
          <p:cNvSpPr txBox="1"/>
          <p:nvPr/>
        </p:nvSpPr>
        <p:spPr>
          <a:xfrm>
            <a:off x="1709057" y="3162754"/>
            <a:ext cx="9492343" cy="369332"/>
          </a:xfrm>
          <a:prstGeom prst="rect">
            <a:avLst/>
          </a:prstGeom>
          <a:noFill/>
        </p:spPr>
        <p:txBody>
          <a:bodyPr wrap="square" rtlCol="0">
            <a:spAutoFit/>
          </a:bodyPr>
          <a:lstStyle/>
          <a:p>
            <a:r>
              <a:rPr lang="en-US" dirty="0">
                <a:hlinkClick r:id="rId4"/>
              </a:rPr>
              <a:t>https://docs.microsoft.com/en-us/azure/active-directory/active-directory-b2b-compare-b2c</a:t>
            </a:r>
            <a:r>
              <a:rPr lang="en-US" dirty="0"/>
              <a:t>  </a:t>
            </a:r>
          </a:p>
        </p:txBody>
      </p:sp>
    </p:spTree>
    <p:extLst>
      <p:ext uri="{BB962C8B-B14F-4D97-AF65-F5344CB8AC3E}">
        <p14:creationId xmlns:p14="http://schemas.microsoft.com/office/powerpoint/2010/main" val="10332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
        <p:nvSpPr>
          <p:cNvPr id="6" name="Content Placeholder 5"/>
          <p:cNvSpPr>
            <a:spLocks noGrp="1"/>
          </p:cNvSpPr>
          <p:nvPr>
            <p:ph idx="10"/>
          </p:nvPr>
        </p:nvSpPr>
        <p:spPr/>
        <p:txBody>
          <a:bodyPr/>
          <a:lstStyle/>
          <a:p>
            <a:r>
              <a:rPr lang="en-US" dirty="0"/>
              <a:t>Azure AD</a:t>
            </a:r>
          </a:p>
          <a:p>
            <a:pPr marL="0" indent="0">
              <a:buNone/>
            </a:pPr>
            <a:r>
              <a:rPr lang="en-US" dirty="0"/>
              <a:t>4)    App Service Authentication</a:t>
            </a:r>
          </a:p>
        </p:txBody>
      </p:sp>
    </p:spTree>
    <p:extLst>
      <p:ext uri="{BB962C8B-B14F-4D97-AF65-F5344CB8AC3E}">
        <p14:creationId xmlns:p14="http://schemas.microsoft.com/office/powerpoint/2010/main" val="234495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App Service, Web Apps, Mobile Apps and API Apps can use the same App Service Authentication.  You should plan time to explore and experiment with how to utilize the feature.</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u="sng" dirty="0">
                <a:hlinkClick r:id="rId3"/>
              </a:rPr>
              <a:t>Design Azure Web and Mobile Apps (5–10%)</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3"/>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6647</TotalTime>
  <Words>4749</Words>
  <Application>Microsoft Office PowerPoint</Application>
  <PresentationFormat>Widescreen</PresentationFormat>
  <Paragraphs>677</Paragraphs>
  <Slides>60</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vt:lpstr>
      <vt:lpstr>Calibri</vt:lpstr>
      <vt:lpstr>Calibri Light</vt:lpstr>
      <vt:lpstr>Courier New</vt:lpstr>
      <vt:lpstr>Segoe UI</vt:lpstr>
      <vt:lpstr>Times New Roman</vt:lpstr>
      <vt:lpstr>Wingdings</vt:lpstr>
      <vt:lpstr>Office Theme</vt:lpstr>
      <vt:lpstr>Design Azure Web and Mobile Apps</vt:lpstr>
      <vt:lpstr>Exam 70-534 Architecting Microsoft Azure Solutions</vt:lpstr>
      <vt:lpstr>#5 Design Azure Web and Mobile Apps (5–10%)</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What is the best option to add background processing to your web app?</vt:lpstr>
      <vt:lpstr>Secure App Service – Azure AD</vt:lpstr>
      <vt:lpstr>Azure AD B2B vs B2C</vt:lpstr>
      <vt:lpstr>Secure App Service Options</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Secure Mobile Apps Using Azure AD</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Kailash Sawant</cp:lastModifiedBy>
  <cp:revision>319</cp:revision>
  <dcterms:created xsi:type="dcterms:W3CDTF">2015-09-15T13:10:44Z</dcterms:created>
  <dcterms:modified xsi:type="dcterms:W3CDTF">2017-10-18T22:19:29Z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