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8" r:id="rId3"/>
    <p:sldId id="290" r:id="rId4"/>
    <p:sldId id="264" r:id="rId5"/>
    <p:sldId id="289" r:id="rId6"/>
    <p:sldId id="288" r:id="rId7"/>
    <p:sldId id="291" r:id="rId8"/>
    <p:sldId id="270" r:id="rId9"/>
    <p:sldId id="271" r:id="rId10"/>
    <p:sldId id="265" r:id="rId11"/>
    <p:sldId id="273" r:id="rId12"/>
    <p:sldId id="283" r:id="rId13"/>
    <p:sldId id="268" r:id="rId14"/>
    <p:sldId id="272" r:id="rId15"/>
    <p:sldId id="257" r:id="rId16"/>
    <p:sldId id="274" r:id="rId17"/>
    <p:sldId id="276" r:id="rId18"/>
    <p:sldId id="277" r:id="rId19"/>
    <p:sldId id="278" r:id="rId20"/>
    <p:sldId id="279" r:id="rId21"/>
    <p:sldId id="284" r:id="rId22"/>
    <p:sldId id="285" r:id="rId23"/>
    <p:sldId id="281"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A0C0D3-0A88-4576-A09D-9C67084D6A69}">
          <p14:sldIdLst>
            <p14:sldId id="258"/>
            <p14:sldId id="290"/>
            <p14:sldId id="264"/>
            <p14:sldId id="289"/>
            <p14:sldId id="288"/>
            <p14:sldId id="291"/>
          </p14:sldIdLst>
        </p14:section>
        <p14:section name="Morning Day 1" id="{E4A1E616-D1F0-48C9-9950-B62DA64EE0EC}">
          <p14:sldIdLst>
            <p14:sldId id="270"/>
            <p14:sldId id="271"/>
            <p14:sldId id="265"/>
            <p14:sldId id="273"/>
            <p14:sldId id="283"/>
            <p14:sldId id="268"/>
            <p14:sldId id="272"/>
            <p14:sldId id="257"/>
          </p14:sldIdLst>
        </p14:section>
        <p14:section name="Afternoon Day 2" id="{0E2309C6-6256-4D80-AA15-8A0E78514538}">
          <p14:sldIdLst>
            <p14:sldId id="274"/>
            <p14:sldId id="276"/>
            <p14:sldId id="277"/>
            <p14:sldId id="278"/>
            <p14:sldId id="279"/>
            <p14:sldId id="284"/>
            <p14:sldId id="285"/>
            <p14:sldId id="281"/>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7463" autoAdjust="0"/>
  </p:normalViewPr>
  <p:slideViewPr>
    <p:cSldViewPr snapToGrid="0">
      <p:cViewPr varScale="1">
        <p:scale>
          <a:sx n="60" d="100"/>
          <a:sy n="60" d="100"/>
        </p:scale>
        <p:origin x="924"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87663-80B2-406A-AEA6-02F380A944CC}" type="datetimeFigureOut">
              <a:rPr lang="en-US" smtClean="0"/>
              <a:t>10/19/2017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91679-3A69-4641-964F-5E8374DF41E6}" type="slidenum">
              <a:rPr lang="en-US" smtClean="0"/>
              <a:t>‹#›</a:t>
            </a:fld>
            <a:endParaRPr lang="en-US"/>
          </a:p>
        </p:txBody>
      </p:sp>
    </p:spTree>
    <p:extLst>
      <p:ext uri="{BB962C8B-B14F-4D97-AF65-F5344CB8AC3E}">
        <p14:creationId xmlns:p14="http://schemas.microsoft.com/office/powerpoint/2010/main" val="306615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Greetings all and Welcome To New York City, </a:t>
            </a:r>
          </a:p>
          <a:p>
            <a:r>
              <a:rPr lang="en-US" dirty="0"/>
              <a:t>I am Dan Stolts, I will be your MC for the day.  We have two rooms here in NYC so speakers are splitting their time between the two</a:t>
            </a:r>
          </a:p>
          <a:p>
            <a:r>
              <a:rPr lang="en-US" dirty="0"/>
              <a:t>We are thrilled to have you join us for this important topic.  We hope to be able to do more of these shows in the future.  I would like to encourage you to go back to your organizations and teach others some of what you learned.  If others in your organization would like a similar event, please have them contact your Microsoft Account Team.  </a:t>
            </a:r>
          </a:p>
          <a:p>
            <a:endParaRPr lang="en-US" dirty="0"/>
          </a:p>
          <a:p>
            <a:r>
              <a:rPr lang="en-US" dirty="0"/>
              <a:t>Let’s start things off with a </a:t>
            </a:r>
          </a:p>
        </p:txBody>
      </p:sp>
      <p:sp>
        <p:nvSpPr>
          <p:cNvPr id="4" name="Slide Number Placeholder 3"/>
          <p:cNvSpPr>
            <a:spLocks noGrp="1"/>
          </p:cNvSpPr>
          <p:nvPr>
            <p:ph type="sldNum" sz="quarter" idx="10"/>
          </p:nvPr>
        </p:nvSpPr>
        <p:spPr/>
        <p:txBody>
          <a:bodyPr/>
          <a:lstStyle/>
          <a:p>
            <a:fld id="{F0D91679-3A69-4641-964F-5E8374DF41E6}" type="slidenum">
              <a:rPr lang="en-US" smtClean="0"/>
              <a:t>1</a:t>
            </a:fld>
            <a:endParaRPr lang="en-US"/>
          </a:p>
        </p:txBody>
      </p:sp>
    </p:spTree>
    <p:extLst>
      <p:ext uri="{BB962C8B-B14F-4D97-AF65-F5344CB8AC3E}">
        <p14:creationId xmlns:p14="http://schemas.microsoft.com/office/powerpoint/2010/main" val="111443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10</a:t>
            </a:fld>
            <a:endParaRPr lang="en-US"/>
          </a:p>
        </p:txBody>
      </p:sp>
    </p:spTree>
    <p:extLst>
      <p:ext uri="{BB962C8B-B14F-4D97-AF65-F5344CB8AC3E}">
        <p14:creationId xmlns:p14="http://schemas.microsoft.com/office/powerpoint/2010/main" val="413678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11</a:t>
            </a:fld>
            <a:endParaRPr lang="en-US"/>
          </a:p>
        </p:txBody>
      </p:sp>
    </p:spTree>
    <p:extLst>
      <p:ext uri="{BB962C8B-B14F-4D97-AF65-F5344CB8AC3E}">
        <p14:creationId xmlns:p14="http://schemas.microsoft.com/office/powerpoint/2010/main" val="3399969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12</a:t>
            </a:fld>
            <a:endParaRPr lang="en-US"/>
          </a:p>
        </p:txBody>
      </p:sp>
    </p:spTree>
    <p:extLst>
      <p:ext uri="{BB962C8B-B14F-4D97-AF65-F5344CB8AC3E}">
        <p14:creationId xmlns:p14="http://schemas.microsoft.com/office/powerpoint/2010/main" val="404711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13</a:t>
            </a:fld>
            <a:endParaRPr lang="en-US"/>
          </a:p>
        </p:txBody>
      </p:sp>
    </p:spTree>
    <p:extLst>
      <p:ext uri="{BB962C8B-B14F-4D97-AF65-F5344CB8AC3E}">
        <p14:creationId xmlns:p14="http://schemas.microsoft.com/office/powerpoint/2010/main" val="1865178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Objective: Learn what you need to know to become a certified Azure Solutions Architect. We will go through the lessons found in the book 70-534 Architecting Microsoft Azure Solutions. </a:t>
            </a:r>
          </a:p>
          <a:p>
            <a:pPr rtl="0"/>
            <a:r>
              <a:rPr lang="en-US" dirty="0">
                <a:effectLst/>
              </a:rPr>
              <a:t>The Topics, though they are numbered in the book, will not be presented in that order.   Also, the current book has been retired; the new book is in the works so it will likely be out in a few months.</a:t>
            </a:r>
          </a:p>
          <a:p>
            <a:endParaRPr lang="en-US" dirty="0"/>
          </a:p>
          <a:p>
            <a:r>
              <a:rPr lang="en-US" dirty="0"/>
              <a:t>If you are with us Live in NYC you should have been given a schedule and there is a schedule posted on the wall outside the rooms.</a:t>
            </a:r>
          </a:p>
        </p:txBody>
      </p:sp>
      <p:sp>
        <p:nvSpPr>
          <p:cNvPr id="4" name="Slide Number Placeholder 3"/>
          <p:cNvSpPr>
            <a:spLocks noGrp="1"/>
          </p:cNvSpPr>
          <p:nvPr>
            <p:ph type="sldNum" sz="quarter" idx="10"/>
          </p:nvPr>
        </p:nvSpPr>
        <p:spPr/>
        <p:txBody>
          <a:bodyPr/>
          <a:lstStyle/>
          <a:p>
            <a:fld id="{C4CA44E0-6ABB-4CBD-8351-69864DC90CE7}" type="slidenum">
              <a:rPr lang="en-US" smtClean="0"/>
              <a:t>14</a:t>
            </a:fld>
            <a:endParaRPr lang="en-US"/>
          </a:p>
        </p:txBody>
      </p:sp>
    </p:spTree>
    <p:extLst>
      <p:ext uri="{BB962C8B-B14F-4D97-AF65-F5344CB8AC3E}">
        <p14:creationId xmlns:p14="http://schemas.microsoft.com/office/powerpoint/2010/main" val="3777034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15</a:t>
            </a:fld>
            <a:endParaRPr lang="en-US"/>
          </a:p>
        </p:txBody>
      </p:sp>
    </p:spTree>
    <p:extLst>
      <p:ext uri="{BB962C8B-B14F-4D97-AF65-F5344CB8AC3E}">
        <p14:creationId xmlns:p14="http://schemas.microsoft.com/office/powerpoint/2010/main" val="811331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16</a:t>
            </a:fld>
            <a:endParaRPr lang="en-US"/>
          </a:p>
        </p:txBody>
      </p:sp>
    </p:spTree>
    <p:extLst>
      <p:ext uri="{BB962C8B-B14F-4D97-AF65-F5344CB8AC3E}">
        <p14:creationId xmlns:p14="http://schemas.microsoft.com/office/powerpoint/2010/main" val="3321606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17</a:t>
            </a:fld>
            <a:endParaRPr lang="en-US"/>
          </a:p>
        </p:txBody>
      </p:sp>
    </p:spTree>
    <p:extLst>
      <p:ext uri="{BB962C8B-B14F-4D97-AF65-F5344CB8AC3E}">
        <p14:creationId xmlns:p14="http://schemas.microsoft.com/office/powerpoint/2010/main" val="252661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18</a:t>
            </a:fld>
            <a:endParaRPr lang="en-US"/>
          </a:p>
        </p:txBody>
      </p:sp>
    </p:spTree>
    <p:extLst>
      <p:ext uri="{BB962C8B-B14F-4D97-AF65-F5344CB8AC3E}">
        <p14:creationId xmlns:p14="http://schemas.microsoft.com/office/powerpoint/2010/main" val="4195616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19</a:t>
            </a:fld>
            <a:endParaRPr lang="en-US"/>
          </a:p>
        </p:txBody>
      </p:sp>
    </p:spTree>
    <p:extLst>
      <p:ext uri="{BB962C8B-B14F-4D97-AF65-F5344CB8AC3E}">
        <p14:creationId xmlns:p14="http://schemas.microsoft.com/office/powerpoint/2010/main" val="306159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D91679-3A69-4641-964F-5E8374DF41E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67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20</a:t>
            </a:fld>
            <a:endParaRPr lang="en-US"/>
          </a:p>
        </p:txBody>
      </p:sp>
    </p:spTree>
    <p:extLst>
      <p:ext uri="{BB962C8B-B14F-4D97-AF65-F5344CB8AC3E}">
        <p14:creationId xmlns:p14="http://schemas.microsoft.com/office/powerpoint/2010/main" val="3631512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21</a:t>
            </a:fld>
            <a:endParaRPr lang="en-US"/>
          </a:p>
        </p:txBody>
      </p:sp>
    </p:spTree>
    <p:extLst>
      <p:ext uri="{BB962C8B-B14F-4D97-AF65-F5344CB8AC3E}">
        <p14:creationId xmlns:p14="http://schemas.microsoft.com/office/powerpoint/2010/main" val="3245437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22</a:t>
            </a:fld>
            <a:endParaRPr lang="en-US"/>
          </a:p>
        </p:txBody>
      </p:sp>
    </p:spTree>
    <p:extLst>
      <p:ext uri="{BB962C8B-B14F-4D97-AF65-F5344CB8AC3E}">
        <p14:creationId xmlns:p14="http://schemas.microsoft.com/office/powerpoint/2010/main" val="3321496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23</a:t>
            </a:fld>
            <a:endParaRPr lang="en-US"/>
          </a:p>
        </p:txBody>
      </p:sp>
    </p:spTree>
    <p:extLst>
      <p:ext uri="{BB962C8B-B14F-4D97-AF65-F5344CB8AC3E}">
        <p14:creationId xmlns:p14="http://schemas.microsoft.com/office/powerpoint/2010/main" val="2938695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24</a:t>
            </a:fld>
            <a:endParaRPr lang="en-US"/>
          </a:p>
        </p:txBody>
      </p:sp>
    </p:spTree>
    <p:extLst>
      <p:ext uri="{BB962C8B-B14F-4D97-AF65-F5344CB8AC3E}">
        <p14:creationId xmlns:p14="http://schemas.microsoft.com/office/powerpoint/2010/main" val="923006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3</a:t>
            </a:fld>
            <a:endParaRPr lang="en-US"/>
          </a:p>
        </p:txBody>
      </p:sp>
    </p:spTree>
    <p:extLst>
      <p:ext uri="{BB962C8B-B14F-4D97-AF65-F5344CB8AC3E}">
        <p14:creationId xmlns:p14="http://schemas.microsoft.com/office/powerpoint/2010/main" val="140665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4</a:t>
            </a:fld>
            <a:endParaRPr lang="en-US"/>
          </a:p>
        </p:txBody>
      </p:sp>
    </p:spTree>
    <p:extLst>
      <p:ext uri="{BB962C8B-B14F-4D97-AF65-F5344CB8AC3E}">
        <p14:creationId xmlns:p14="http://schemas.microsoft.com/office/powerpoint/2010/main" val="2626710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5</a:t>
            </a:fld>
            <a:endParaRPr lang="en-US"/>
          </a:p>
        </p:txBody>
      </p:sp>
    </p:spTree>
    <p:extLst>
      <p:ext uri="{BB962C8B-B14F-4D97-AF65-F5344CB8AC3E}">
        <p14:creationId xmlns:p14="http://schemas.microsoft.com/office/powerpoint/2010/main" val="185861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 tips are slides to pay close attention to.  You will very likely see many questions that are related to the various Exam Tips.  </a:t>
            </a:r>
          </a:p>
          <a:p>
            <a:r>
              <a:rPr lang="en-US" dirty="0"/>
              <a:t>This Yammer Group will NOT be on the exam.  We just wanted to highlight it is very important so you know where to turn after the event is finished. </a:t>
            </a:r>
          </a:p>
          <a:p>
            <a:endParaRPr lang="en-US" dirty="0"/>
          </a:p>
          <a:p>
            <a:endParaRPr lang="en-US" dirty="0"/>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9AB204-7D86-4363-947A-E892579E27F0}"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10/19/2017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ooter Placeholder 9"/>
          <p:cNvSpPr>
            <a:spLocks noGrp="1"/>
          </p:cNvSpPr>
          <p:nvPr>
            <p:ph type="ftr" sz="quarter" idx="1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9396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7</a:t>
            </a:fld>
            <a:endParaRPr lang="en-US"/>
          </a:p>
        </p:txBody>
      </p:sp>
    </p:spTree>
    <p:extLst>
      <p:ext uri="{BB962C8B-B14F-4D97-AF65-F5344CB8AC3E}">
        <p14:creationId xmlns:p14="http://schemas.microsoft.com/office/powerpoint/2010/main" val="4101123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8</a:t>
            </a:fld>
            <a:endParaRPr lang="en-US"/>
          </a:p>
        </p:txBody>
      </p:sp>
    </p:spTree>
    <p:extLst>
      <p:ext uri="{BB962C8B-B14F-4D97-AF65-F5344CB8AC3E}">
        <p14:creationId xmlns:p14="http://schemas.microsoft.com/office/powerpoint/2010/main" val="1607443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9</a:t>
            </a:fld>
            <a:endParaRPr lang="en-US"/>
          </a:p>
        </p:txBody>
      </p:sp>
    </p:spTree>
    <p:extLst>
      <p:ext uri="{BB962C8B-B14F-4D97-AF65-F5344CB8AC3E}">
        <p14:creationId xmlns:p14="http://schemas.microsoft.com/office/powerpoint/2010/main" val="168303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93B9F9-3668-4248-BC3B-A7F41B8EEB64}"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23922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4329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0927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1919751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406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16890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0" grpId="0" animBg="1"/>
      <p:bldP spid="10" grpId="1" animBg="1"/>
      <p:bldP spid="10" grpId="2" animBg="1"/>
      <p:bldP spid="10" grpId="3" animBg="1"/>
      <p:bldP spid="10" grpId="4" animBg="1"/>
      <p:bldP spid="10" grpId="5" animBg="1"/>
      <p:bldP spid="10" grpId="6" animBg="1"/>
      <p:bldP spid="10" grpId="7" animBg="1"/>
      <p:bldP spid="11" grpId="0" animBg="1"/>
      <p:bldP spid="11" grpId="1" animBg="1"/>
      <p:bldP spid="11" grpId="2" animBg="1"/>
      <p:bldP spid="11" grpId="3" animBg="1"/>
      <p:bldP spid="11" grpId="4" animBg="1"/>
      <p:bldP spid="11" grpId="5" animBg="1"/>
      <p:bldP spid="11" grpId="6" animBg="1"/>
      <p:bldP spid="11" grpId="7" animBg="1"/>
      <p:bldP spid="13" grpId="0" animBg="1"/>
      <p:bldP spid="13" grpId="1" animBg="1"/>
      <p:bldP spid="13" grpId="2" animBg="1"/>
      <p:bldP spid="13" grpId="3" animBg="1"/>
      <p:bldP spid="13" grpId="4" animBg="1"/>
      <p:bldP spid="13" grpId="5" animBg="1"/>
      <p:bldP spid="13" grpId="6" animBg="1"/>
      <p:bldP spid="13" grpId="7"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
        <p:nvSpPr>
          <p:cNvPr id="3"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896350"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prstClr val="black">
                        <a:alpha val="50000"/>
                      </a:prstClr>
                    </a:gs>
                    <a:gs pos="86000">
                      <a:prstClr val="black">
                        <a:alpha val="50000"/>
                      </a:prstClr>
                    </a:gs>
                  </a:gsLst>
                  <a:lin ang="5400000" scaled="0"/>
                </a:gradFill>
                <a:effectLst/>
                <a:uLnTx/>
                <a:uFillTx/>
                <a:latin typeface="Calibri" panose="020F0502020204030204"/>
                <a:ea typeface="+mn-ea"/>
                <a:cs typeface="+mn-cs"/>
              </a:rPr>
              <a:t>MICROSOFT CONFIDENTIAL – INTERNAL ONLY</a:t>
            </a:r>
          </a:p>
        </p:txBody>
      </p:sp>
    </p:spTree>
    <p:extLst>
      <p:ext uri="{BB962C8B-B14F-4D97-AF65-F5344CB8AC3E}">
        <p14:creationId xmlns:p14="http://schemas.microsoft.com/office/powerpoint/2010/main" val="238600530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14363" rtl="0" eaLnBrk="1" fontAlgn="auto" latinLnBrk="0" hangingPunct="1">
              <a:lnSpc>
                <a:spcPct val="100000"/>
              </a:lnSpc>
              <a:spcBef>
                <a:spcPts val="0"/>
              </a:spcBef>
              <a:spcAft>
                <a:spcPts val="0"/>
              </a:spcAft>
              <a:buClrTx/>
              <a:buSzTx/>
              <a:buFontTx/>
              <a:buNone/>
              <a:tabLst/>
              <a:defRPr/>
            </a:pPr>
            <a:r>
              <a:rPr kumimoji="0" lang="en-US" sz="1029" b="0" i="0" u="none" strike="noStrike" kern="1200" cap="none" spc="147"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19813864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78368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3B9F9-3668-4248-BC3B-A7F41B8EEB64}"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93635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3B9F9-3668-4248-BC3B-A7F41B8EEB64}" type="datetimeFigureOut">
              <a:rPr lang="en-US" smtClean="0"/>
              <a:t>10/19/2017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3372567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93B9F9-3668-4248-BC3B-A7F41B8EEB64}"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220290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93B9F9-3668-4248-BC3B-A7F41B8EEB64}" type="datetimeFigureOut">
              <a:rPr lang="en-US" smtClean="0"/>
              <a:t>10/19/2017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6647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3B9F9-3668-4248-BC3B-A7F41B8EEB64}" type="datetimeFigureOut">
              <a:rPr lang="en-US" smtClean="0"/>
              <a:t>10/19/2017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45133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3B9F9-3668-4248-BC3B-A7F41B8EEB64}" type="datetimeFigureOut">
              <a:rPr lang="en-US" smtClean="0"/>
              <a:t>10/19/2017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04024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75526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93B9F9-3668-4248-BC3B-A7F41B8EEB64}" type="datetimeFigureOut">
              <a:rPr lang="en-US" smtClean="0"/>
              <a:t>10/19/2017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1023B7-EB55-4B02-925F-1C95A172EA17}" type="slidenum">
              <a:rPr lang="en-US" smtClean="0"/>
              <a:t>‹#›</a:t>
            </a:fld>
            <a:endParaRPr lang="en-US"/>
          </a:p>
        </p:txBody>
      </p:sp>
    </p:spTree>
    <p:extLst>
      <p:ext uri="{BB962C8B-B14F-4D97-AF65-F5344CB8AC3E}">
        <p14:creationId xmlns:p14="http://schemas.microsoft.com/office/powerpoint/2010/main" val="192329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3B9F9-3668-4248-BC3B-A7F41B8EEB64}" type="datetimeFigureOut">
              <a:rPr lang="en-US" smtClean="0"/>
              <a:t>10/19/2017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023B7-EB55-4B02-925F-1C95A172EA17}" type="slidenum">
              <a:rPr lang="en-US" smtClean="0"/>
              <a:t>‹#›</a:t>
            </a:fld>
            <a:endParaRPr lang="en-US"/>
          </a:p>
        </p:txBody>
      </p:sp>
    </p:spTree>
    <p:extLst>
      <p:ext uri="{BB962C8B-B14F-4D97-AF65-F5344CB8AC3E}">
        <p14:creationId xmlns:p14="http://schemas.microsoft.com/office/powerpoint/2010/main" val="160084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10/19/2017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130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ka.ms/534prep" TargetMode="External"/><Relationship Id="rId5" Type="http://schemas.openxmlformats.org/officeDocument/2006/relationships/hyperlink" Target="http://aka.ms/534Labs" TargetMode="External"/><Relationship Id="rId4" Type="http://schemas.openxmlformats.org/officeDocument/2006/relationships/hyperlink" Target="https://github.com/guruskill/70-534/tree/master/Presentations/NYC%20Oc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hyperlink" Target="https://www.microsoft.com/en-us/learning/exam-70-534.aspx#syllabus-3" TargetMode="External"/><Relationship Id="rId13" Type="http://schemas.openxmlformats.org/officeDocument/2006/relationships/hyperlink" Target="https://www.microsoft.com/en-us/learning/exam-70-534.aspx#syllabus-4" TargetMode="External"/><Relationship Id="rId3" Type="http://schemas.openxmlformats.org/officeDocument/2006/relationships/hyperlink" Target="http://aka.ms/70-5" TargetMode="External"/><Relationship Id="rId7" Type="http://schemas.openxmlformats.org/officeDocument/2006/relationships/hyperlink" Target="https://aka.ms/nyc102017" TargetMode="External"/><Relationship Id="rId12" Type="http://schemas.openxmlformats.org/officeDocument/2006/relationships/hyperlink" Target="https://www.microsoft.com/en-us/learning/exam-70-534.aspx#syllabus-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hyperlink" Target="https://www.microsoft.com/en-us/learning/exam-70-534.aspx#syllabus-7" TargetMode="External"/><Relationship Id="rId5" Type="http://schemas.openxmlformats.org/officeDocument/2006/relationships/image" Target="../media/image3.png"/><Relationship Id="rId10" Type="http://schemas.openxmlformats.org/officeDocument/2006/relationships/hyperlink" Target="https://www.microsoft.com/en-us/learning/exam-70-534.aspx#syllabus-1" TargetMode="External"/><Relationship Id="rId4" Type="http://schemas.openxmlformats.org/officeDocument/2006/relationships/hyperlink" Target="http://aka.ms/70-534" TargetMode="External"/><Relationship Id="rId9" Type="http://schemas.openxmlformats.org/officeDocument/2006/relationships/hyperlink" Target="https://www.microsoft.com/en-us/learning/exam-70-534.aspx#syllabus-2" TargetMode="External"/><Relationship Id="rId14" Type="http://schemas.openxmlformats.org/officeDocument/2006/relationships/hyperlink" Target="https://www.microsoft.com/en-us/learning/exam-70-534.aspx#syllabus-6"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hyperlink" Target="https://aka.ms/nyc102017" TargetMode="Externa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aka.ms/AzureExamPrep"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5" name="Content Placeholder 4">
            <a:extLst>
              <a:ext uri="{FF2B5EF4-FFF2-40B4-BE49-F238E27FC236}">
                <a16:creationId xmlns:a16="http://schemas.microsoft.com/office/drawing/2014/main" id="{7207115A-8CBB-4CE8-ABD0-863C05BE0F1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75" y="-601785"/>
            <a:ext cx="12449393" cy="8496712"/>
          </a:xfrm>
          <a:prstGeom prst="rect">
            <a:avLst/>
          </a:prstGeom>
        </p:spPr>
      </p:pic>
      <p:sp>
        <p:nvSpPr>
          <p:cNvPr id="12" name="Flowchart: Document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D67B4-AE45-4F9E-80C6-FD0504D51B7B}"/>
              </a:ext>
            </a:extLst>
          </p:cNvPr>
          <p:cNvSpPr>
            <a:spLocks noGrp="1"/>
          </p:cNvSpPr>
          <p:nvPr>
            <p:ph type="title"/>
          </p:nvPr>
        </p:nvSpPr>
        <p:spPr>
          <a:xfrm>
            <a:off x="933551" y="228612"/>
            <a:ext cx="2657272" cy="2232160"/>
          </a:xfrm>
        </p:spPr>
        <p:txBody>
          <a:bodyPr vert="horz" lIns="91440" tIns="45720" rIns="91440" bIns="45720" rtlCol="0" anchor="ctr">
            <a:normAutofit/>
          </a:bodyPr>
          <a:lstStyle/>
          <a:p>
            <a:r>
              <a:rPr lang="en-US" sz="4000" dirty="0">
                <a:solidFill>
                  <a:srgbClr val="FFFFFF"/>
                </a:solidFill>
              </a:rPr>
              <a:t>Welcome to New York</a:t>
            </a:r>
          </a:p>
        </p:txBody>
      </p:sp>
      <p:sp>
        <p:nvSpPr>
          <p:cNvPr id="6" name="Rectangle 5">
            <a:extLst>
              <a:ext uri="{FF2B5EF4-FFF2-40B4-BE49-F238E27FC236}">
                <a16:creationId xmlns:a16="http://schemas.microsoft.com/office/drawing/2014/main" id="{CC3A4F2E-93C6-43CD-B178-3C7D1AC8351E}"/>
              </a:ext>
            </a:extLst>
          </p:cNvPr>
          <p:cNvSpPr/>
          <p:nvPr/>
        </p:nvSpPr>
        <p:spPr>
          <a:xfrm>
            <a:off x="6241472" y="365125"/>
            <a:ext cx="5950527" cy="1015663"/>
          </a:xfrm>
          <a:prstGeom prst="rect">
            <a:avLst/>
          </a:prstGeom>
        </p:spPr>
        <p:txBody>
          <a:bodyPr wrap="square">
            <a:spAutoFit/>
          </a:bodyPr>
          <a:lstStyle/>
          <a:p>
            <a:r>
              <a:rPr lang="en-US" sz="3600" dirty="0"/>
              <a:t>Azure Certification Jump Start</a:t>
            </a:r>
            <a:br>
              <a:rPr lang="en-US" sz="3600" dirty="0"/>
            </a:br>
            <a:r>
              <a:rPr lang="en-US" sz="2400" dirty="0"/>
              <a:t>70-534 Architecting Microsoft Azure Solutions</a:t>
            </a:r>
            <a:endParaRPr lang="en-US" sz="4000" dirty="0"/>
          </a:p>
        </p:txBody>
      </p:sp>
      <p:sp>
        <p:nvSpPr>
          <p:cNvPr id="3" name="TextBox 2">
            <a:extLst>
              <a:ext uri="{FF2B5EF4-FFF2-40B4-BE49-F238E27FC236}">
                <a16:creationId xmlns:a16="http://schemas.microsoft.com/office/drawing/2014/main" id="{4181D786-F41B-4C95-88DD-726F73821671}"/>
              </a:ext>
            </a:extLst>
          </p:cNvPr>
          <p:cNvSpPr txBox="1"/>
          <p:nvPr/>
        </p:nvSpPr>
        <p:spPr>
          <a:xfrm>
            <a:off x="342329" y="5852603"/>
            <a:ext cx="7894900" cy="861774"/>
          </a:xfrm>
          <a:prstGeom prst="rect">
            <a:avLst/>
          </a:prstGeom>
          <a:solidFill>
            <a:schemeClr val="bg1"/>
          </a:solidFill>
        </p:spPr>
        <p:txBody>
          <a:bodyPr wrap="square" rtlCol="0">
            <a:spAutoFit/>
          </a:bodyPr>
          <a:lstStyle/>
          <a:p>
            <a:r>
              <a:rPr lang="en-US" sz="1600" dirty="0"/>
              <a:t>Content Location: </a:t>
            </a:r>
            <a:r>
              <a:rPr lang="en-US" sz="1600" dirty="0">
                <a:hlinkClick r:id="rId4"/>
              </a:rPr>
              <a:t>https://github.com/guruskill/70-534/tree/master/Presentations/NYC Oct</a:t>
            </a:r>
            <a:r>
              <a:rPr lang="en-US" sz="1600" dirty="0"/>
              <a:t> </a:t>
            </a:r>
            <a:br>
              <a:rPr lang="en-US" sz="1600" dirty="0"/>
            </a:br>
            <a:r>
              <a:rPr lang="en-US" sz="1600" dirty="0"/>
              <a:t>Lab Guides: </a:t>
            </a:r>
            <a:r>
              <a:rPr lang="en-US" sz="1600" dirty="0">
                <a:hlinkClick r:id="rId5"/>
              </a:rPr>
              <a:t>http://aka.ms/534Labs</a:t>
            </a:r>
            <a:r>
              <a:rPr lang="en-US" sz="1600" dirty="0"/>
              <a:t> </a:t>
            </a:r>
            <a:br>
              <a:rPr lang="en-US" sz="1600" dirty="0"/>
            </a:br>
            <a:r>
              <a:rPr lang="en-US" dirty="0"/>
              <a:t>Case Study: </a:t>
            </a:r>
            <a:r>
              <a:rPr lang="en-US" u="sng" dirty="0">
                <a:hlinkClick r:id="rId6"/>
              </a:rPr>
              <a:t>http://aka.ms/534prep</a:t>
            </a:r>
            <a:endParaRPr lang="en-US" dirty="0"/>
          </a:p>
        </p:txBody>
      </p:sp>
      <p:graphicFrame>
        <p:nvGraphicFramePr>
          <p:cNvPr id="4" name="Table 3">
            <a:extLst>
              <a:ext uri="{FF2B5EF4-FFF2-40B4-BE49-F238E27FC236}">
                <a16:creationId xmlns:a16="http://schemas.microsoft.com/office/drawing/2014/main" id="{E7182CDF-FF6E-4683-9420-C190AD813BF6}"/>
              </a:ext>
            </a:extLst>
          </p:cNvPr>
          <p:cNvGraphicFramePr>
            <a:graphicFrameLocks noGrp="1"/>
          </p:cNvGraphicFramePr>
          <p:nvPr>
            <p:extLst>
              <p:ext uri="{D42A27DB-BD31-4B8C-83A1-F6EECF244321}">
                <p14:modId xmlns:p14="http://schemas.microsoft.com/office/powerpoint/2010/main" val="718256415"/>
              </p:ext>
            </p:extLst>
          </p:nvPr>
        </p:nvGraphicFramePr>
        <p:xfrm>
          <a:off x="342329" y="3351476"/>
          <a:ext cx="7894900" cy="2435901"/>
        </p:xfrm>
        <a:graphic>
          <a:graphicData uri="http://schemas.openxmlformats.org/drawingml/2006/table">
            <a:tbl>
              <a:tblPr firstRow="1" firstCol="1" bandRow="1">
                <a:tableStyleId>{5C22544A-7EE6-4342-B048-85BDC9FD1C3A}</a:tableStyleId>
              </a:tblPr>
              <a:tblGrid>
                <a:gridCol w="1973303">
                  <a:extLst>
                    <a:ext uri="{9D8B030D-6E8A-4147-A177-3AD203B41FA5}">
                      <a16:colId xmlns:a16="http://schemas.microsoft.com/office/drawing/2014/main" val="278623061"/>
                    </a:ext>
                  </a:extLst>
                </a:gridCol>
                <a:gridCol w="1973303">
                  <a:extLst>
                    <a:ext uri="{9D8B030D-6E8A-4147-A177-3AD203B41FA5}">
                      <a16:colId xmlns:a16="http://schemas.microsoft.com/office/drawing/2014/main" val="3624123099"/>
                    </a:ext>
                  </a:extLst>
                </a:gridCol>
                <a:gridCol w="2495414">
                  <a:extLst>
                    <a:ext uri="{9D8B030D-6E8A-4147-A177-3AD203B41FA5}">
                      <a16:colId xmlns:a16="http://schemas.microsoft.com/office/drawing/2014/main" val="2015134214"/>
                    </a:ext>
                  </a:extLst>
                </a:gridCol>
                <a:gridCol w="1452880">
                  <a:extLst>
                    <a:ext uri="{9D8B030D-6E8A-4147-A177-3AD203B41FA5}">
                      <a16:colId xmlns:a16="http://schemas.microsoft.com/office/drawing/2014/main" val="29536522"/>
                    </a:ext>
                  </a:extLst>
                </a:gridCol>
              </a:tblGrid>
              <a:tr h="213452">
                <a:tc>
                  <a:txBody>
                    <a:bodyPr/>
                    <a:lstStyle/>
                    <a:p>
                      <a:pPr marL="0" marR="0">
                        <a:lnSpc>
                          <a:spcPct val="107000"/>
                        </a:lnSpc>
                        <a:spcBef>
                          <a:spcPts val="0"/>
                        </a:spcBef>
                        <a:spcAft>
                          <a:spcPts val="0"/>
                        </a:spcAft>
                      </a:pPr>
                      <a:r>
                        <a:rPr lang="en-US" sz="1400">
                          <a:effectLst/>
                        </a:rPr>
                        <a:t>Time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Length</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Topic</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Presenter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1340833"/>
                  </a:ext>
                </a:extLst>
              </a:tr>
              <a:tr h="213452">
                <a:tc>
                  <a:txBody>
                    <a:bodyPr/>
                    <a:lstStyle/>
                    <a:p>
                      <a:pPr marL="0" marR="0">
                        <a:lnSpc>
                          <a:spcPct val="107000"/>
                        </a:lnSpc>
                        <a:spcBef>
                          <a:spcPts val="0"/>
                        </a:spcBef>
                        <a:spcAft>
                          <a:spcPts val="0"/>
                        </a:spcAft>
                      </a:pPr>
                      <a:r>
                        <a:rPr lang="en-US" sz="1400" dirty="0">
                          <a:effectLst/>
                        </a:rPr>
                        <a:t>8:45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15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Executive Welcome &amp; Kickoff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Laura Clayton McDonnell</a:t>
                      </a:r>
                    </a:p>
                  </a:txBody>
                  <a:tcPr marL="68580" marR="68580" marT="0" marB="0"/>
                </a:tc>
                <a:extLst>
                  <a:ext uri="{0D108BD9-81ED-4DB2-BD59-A6C34878D82A}">
                    <a16:rowId xmlns:a16="http://schemas.microsoft.com/office/drawing/2014/main" val="4093396931"/>
                  </a:ext>
                </a:extLst>
              </a:tr>
              <a:tr h="436788">
                <a:tc>
                  <a:txBody>
                    <a:bodyPr/>
                    <a:lstStyle/>
                    <a:p>
                      <a:pPr marL="0" marR="0">
                        <a:lnSpc>
                          <a:spcPct val="107000"/>
                        </a:lnSpc>
                        <a:spcBef>
                          <a:spcPts val="0"/>
                        </a:spcBef>
                        <a:spcAft>
                          <a:spcPts val="0"/>
                        </a:spcAft>
                      </a:pPr>
                      <a:r>
                        <a:rPr lang="en-US" sz="1400" dirty="0">
                          <a:effectLst/>
                        </a:rPr>
                        <a:t>9:00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20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What to expect: Q&amp;A, Labs, Simulcast</a:t>
                      </a:r>
                    </a:p>
                  </a:txBody>
                  <a:tcPr marL="68580" marR="68580" marT="0" marB="0"/>
                </a:tc>
                <a:tc>
                  <a:txBody>
                    <a:bodyPr/>
                    <a:lstStyle/>
                    <a:p>
                      <a:pPr marL="0" marR="0">
                        <a:lnSpc>
                          <a:spcPct val="107000"/>
                        </a:lnSpc>
                        <a:spcBef>
                          <a:spcPts val="0"/>
                        </a:spcBef>
                        <a:spcAft>
                          <a:spcPts val="0"/>
                        </a:spcAft>
                      </a:pPr>
                      <a:r>
                        <a:rPr lang="en-US" sz="1400" dirty="0">
                          <a:effectLst/>
                        </a:rPr>
                        <a:t>James Serra/Laura Weng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4564996"/>
                  </a:ext>
                </a:extLst>
              </a:tr>
              <a:tr h="213452">
                <a:tc>
                  <a:txBody>
                    <a:bodyPr/>
                    <a:lstStyle/>
                    <a:p>
                      <a:pPr marL="0" marR="0">
                        <a:lnSpc>
                          <a:spcPct val="107000"/>
                        </a:lnSpc>
                        <a:spcBef>
                          <a:spcPts val="0"/>
                        </a:spcBef>
                        <a:spcAft>
                          <a:spcPts val="0"/>
                        </a:spcAft>
                      </a:pPr>
                      <a:r>
                        <a:rPr lang="en-US" sz="1400" dirty="0">
                          <a:effectLst/>
                        </a:rPr>
                        <a:t>9:20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60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Design an application storage and data access strategy</a:t>
                      </a:r>
                    </a:p>
                  </a:txBody>
                  <a:tcPr marL="68580" marR="68580" marT="0" marB="0"/>
                </a:tc>
                <a:tc>
                  <a:txBody>
                    <a:bodyPr/>
                    <a:lstStyle/>
                    <a:p>
                      <a:pPr marL="0" marR="0">
                        <a:lnSpc>
                          <a:spcPct val="107000"/>
                        </a:lnSpc>
                        <a:spcBef>
                          <a:spcPts val="0"/>
                        </a:spcBef>
                        <a:spcAft>
                          <a:spcPts val="0"/>
                        </a:spcAft>
                      </a:pPr>
                      <a:r>
                        <a:rPr lang="en-US" sz="1400" dirty="0">
                          <a:effectLst/>
                        </a:rPr>
                        <a:t>Niraj Kumar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1930278"/>
                  </a:ext>
                </a:extLst>
              </a:tr>
              <a:tr h="213452">
                <a:tc>
                  <a:txBody>
                    <a:bodyPr/>
                    <a:lstStyle/>
                    <a:p>
                      <a:pPr marL="0" marR="0">
                        <a:lnSpc>
                          <a:spcPct val="107000"/>
                        </a:lnSpc>
                        <a:spcBef>
                          <a:spcPts val="0"/>
                        </a:spcBef>
                        <a:spcAft>
                          <a:spcPts val="0"/>
                        </a:spcAft>
                      </a:pPr>
                      <a:r>
                        <a:rPr lang="en-US" sz="1400" dirty="0">
                          <a:effectLst/>
                        </a:rPr>
                        <a:t>10:20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15 min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Break *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All</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6780501"/>
                  </a:ext>
                </a:extLst>
              </a:tr>
              <a:tr h="660122">
                <a:tc>
                  <a:txBody>
                    <a:bodyPr/>
                    <a:lstStyle/>
                    <a:p>
                      <a:pPr marL="0" marR="0">
                        <a:lnSpc>
                          <a:spcPct val="107000"/>
                        </a:lnSpc>
                        <a:spcBef>
                          <a:spcPts val="0"/>
                        </a:spcBef>
                        <a:spcAft>
                          <a:spcPts val="0"/>
                        </a:spcAft>
                      </a:pPr>
                      <a:r>
                        <a:rPr lang="en-US" sz="1400" dirty="0">
                          <a:effectLst/>
                        </a:rPr>
                        <a:t>10:35 AM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60 min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Becoming a Cloud Architect &amp; DevOps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Dan Stolts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504482"/>
                  </a:ext>
                </a:extLst>
              </a:tr>
            </a:tbl>
          </a:graphicData>
        </a:graphic>
      </p:graphicFrame>
      <p:sp>
        <p:nvSpPr>
          <p:cNvPr id="7" name="Rectangle 6">
            <a:extLst>
              <a:ext uri="{FF2B5EF4-FFF2-40B4-BE49-F238E27FC236}">
                <a16:creationId xmlns:a16="http://schemas.microsoft.com/office/drawing/2014/main" id="{0DD655DF-D5CC-41CD-BB83-D4233EA32145}"/>
              </a:ext>
            </a:extLst>
          </p:cNvPr>
          <p:cNvSpPr/>
          <p:nvPr/>
        </p:nvSpPr>
        <p:spPr>
          <a:xfrm>
            <a:off x="8310880" y="2864161"/>
            <a:ext cx="3429000" cy="4059060"/>
          </a:xfrm>
          <a:prstGeom prst="rect">
            <a:avLst/>
          </a:prstGeom>
          <a:solidFill>
            <a:schemeClr val="bg1">
              <a:alpha val="82000"/>
            </a:schemeClr>
          </a:solidFill>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Wi-Fi Connection Instructions: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Make sure your wireless adapter is set to dynamically obtain an IP address</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Connect to the wireless network </a:t>
            </a:r>
            <a:r>
              <a:rPr lang="en-US" b="1" dirty="0">
                <a:latin typeface="Calibri" panose="020F0502020204030204" pitchFamily="34" charset="0"/>
                <a:ea typeface="Calibri" panose="020F0502020204030204" pitchFamily="34" charset="0"/>
                <a:cs typeface="Times New Roman" panose="02020603050405020304" pitchFamily="18" charset="0"/>
              </a:rPr>
              <a:t>MSFTGUEST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Open a browser and navigate to a web site to be redirected to the Captive Portal</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Click on Event Attendee Code and enter the access code: </a:t>
            </a:r>
            <a:r>
              <a:rPr lang="en-US" b="1" dirty="0">
                <a:latin typeface="Calibri" panose="020F0502020204030204" pitchFamily="34" charset="0"/>
                <a:ea typeface="Calibri" panose="020F0502020204030204" pitchFamily="34" charset="0"/>
                <a:cs typeface="Times New Roman" panose="02020603050405020304" pitchFamily="18" charset="0"/>
              </a:rPr>
              <a:t>msevent43aa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305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877271"/>
            <a:ext cx="9858809" cy="1794661"/>
          </a:xfrm>
        </p:spPr>
        <p:txBody>
          <a:bodyPr/>
          <a:lstStyle/>
          <a:p>
            <a:pPr marL="0" indent="0">
              <a:buNone/>
            </a:pPr>
            <a:r>
              <a:rPr lang="en-US" sz="4400" dirty="0"/>
              <a:t>Who feels like the knowledge you will obtain in this class will help your career?</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647205092"/>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442447"/>
            <a:ext cx="9858809" cy="2229485"/>
          </a:xfrm>
        </p:spPr>
        <p:txBody>
          <a:bodyPr/>
          <a:lstStyle/>
          <a:p>
            <a:pPr marL="0" indent="0">
              <a:buNone/>
            </a:pPr>
            <a:r>
              <a:rPr lang="en-US" sz="4400" dirty="0"/>
              <a:t>Who feels like the knowledge you will obtain in this class will help your company?</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323817938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fontScale="92500"/>
          </a:bodyPr>
          <a:lstStyle/>
          <a:p>
            <a:pPr marL="0" lvl="0" indent="0">
              <a:buNone/>
            </a:pPr>
            <a:r>
              <a:rPr lang="en-US" sz="5100" dirty="0"/>
              <a:t>Do you have ability and subscription access to practice what you learned; to continue to growing your skills in Azure? </a:t>
            </a:r>
          </a:p>
          <a:p>
            <a:pPr marL="0" lvl="0" indent="0">
              <a:buNone/>
            </a:pPr>
            <a:r>
              <a:rPr lang="en-US" sz="5100" dirty="0"/>
              <a:t>Yes</a:t>
            </a:r>
          </a:p>
          <a:p>
            <a:pPr marL="0" lvl="0" indent="0">
              <a:buNone/>
            </a:pPr>
            <a:r>
              <a:rPr lang="en-US" sz="5100" dirty="0"/>
              <a:t>No </a:t>
            </a:r>
          </a:p>
          <a:p>
            <a:pPr marL="0" lvl="0" indent="0">
              <a:buNone/>
            </a:pPr>
            <a:r>
              <a:rPr lang="en-US" sz="5100" dirty="0"/>
              <a:t>Discussion</a:t>
            </a:r>
          </a:p>
          <a:p>
            <a:pPr marL="0" indent="0">
              <a:buNone/>
            </a:pPr>
            <a:endParaRPr lang="en-US" dirty="0"/>
          </a:p>
        </p:txBody>
      </p:sp>
    </p:spTree>
    <p:extLst>
      <p:ext uri="{BB962C8B-B14F-4D97-AF65-F5344CB8AC3E}">
        <p14:creationId xmlns:p14="http://schemas.microsoft.com/office/powerpoint/2010/main" val="280419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271104" y="3384551"/>
            <a:ext cx="10014402" cy="2287382"/>
          </a:xfrm>
        </p:spPr>
        <p:txBody>
          <a:bodyPr/>
          <a:lstStyle/>
          <a:p>
            <a:r>
              <a:rPr lang="en-US" sz="4400" dirty="0"/>
              <a:t>Think about how the </a:t>
            </a:r>
            <a:r>
              <a:rPr lang="en-US" sz="4400" dirty="0" err="1"/>
              <a:t>technogies</a:t>
            </a:r>
            <a:r>
              <a:rPr lang="en-US" sz="4400" dirty="0"/>
              <a:t> you learn about can be leveraged in your business!</a:t>
            </a:r>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p:txBody>
          <a:bodyPr>
            <a:normAutofit/>
          </a:bodyPr>
          <a:lstStyle/>
          <a:p>
            <a:r>
              <a:rPr lang="en-US" dirty="0"/>
              <a:t>Make the most of the event…</a:t>
            </a:r>
          </a:p>
        </p:txBody>
      </p:sp>
    </p:spTree>
    <p:extLst>
      <p:ext uri="{BB962C8B-B14F-4D97-AF65-F5344CB8AC3E}">
        <p14:creationId xmlns:p14="http://schemas.microsoft.com/office/powerpoint/2010/main" val="384851679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850" y="171815"/>
            <a:ext cx="11680178" cy="960441"/>
          </a:xfrm>
        </p:spPr>
        <p:txBody>
          <a:bodyPr>
            <a:noAutofit/>
          </a:bodyPr>
          <a:lstStyle/>
          <a:p>
            <a:r>
              <a:rPr lang="en-US" sz="3200" dirty="0"/>
              <a:t>Azure Certification Jump Start – Free Event</a:t>
            </a:r>
            <a:br>
              <a:rPr lang="en-US" sz="3200" dirty="0"/>
            </a:br>
            <a:r>
              <a:rPr lang="en-US" sz="3600" dirty="0"/>
              <a:t>70-534 Architecting Microsoft Azure Solutions</a:t>
            </a:r>
            <a:endParaRPr lang="en-US" sz="3600" u="sng" dirty="0">
              <a:solidFill>
                <a:srgbClr val="0070C0"/>
              </a:solidFill>
            </a:endParaRPr>
          </a:p>
        </p:txBody>
      </p:sp>
      <p:sp>
        <p:nvSpPr>
          <p:cNvPr id="5" name="Rectangle 4"/>
          <p:cNvSpPr/>
          <p:nvPr/>
        </p:nvSpPr>
        <p:spPr>
          <a:xfrm>
            <a:off x="4029278" y="6215421"/>
            <a:ext cx="5167633" cy="523220"/>
          </a:xfrm>
          <a:prstGeom prst="rect">
            <a:avLst/>
          </a:prstGeom>
        </p:spPr>
        <p:txBody>
          <a:bodyPr wrap="none">
            <a:spAutoFit/>
          </a:bodyPr>
          <a:lstStyle/>
          <a:p>
            <a:pPr algn="ctr" eaLnBrk="0" fontAlgn="base" hangingPunct="0">
              <a:spcBef>
                <a:spcPct val="0"/>
              </a:spcBef>
              <a:spcAft>
                <a:spcPct val="0"/>
              </a:spcAft>
            </a:pPr>
            <a:r>
              <a:rPr lang="en-US" sz="2800" b="1" dirty="0">
                <a:solidFill>
                  <a:srgbClr val="0070C0"/>
                </a:solidFill>
              </a:rPr>
              <a:t>Oct 19-20 2017 – Microsoft – NYC</a:t>
            </a:r>
            <a:endParaRPr lang="en-US" sz="2800" dirty="0">
              <a:solidFill>
                <a:srgbClr val="0070C0"/>
              </a:solidFill>
            </a:endParaRPr>
          </a:p>
        </p:txBody>
      </p:sp>
      <p:sp>
        <p:nvSpPr>
          <p:cNvPr id="7" name="TextBox 6"/>
          <p:cNvSpPr txBox="1"/>
          <p:nvPr/>
        </p:nvSpPr>
        <p:spPr>
          <a:xfrm>
            <a:off x="8767674" y="5740747"/>
            <a:ext cx="2842065" cy="369332"/>
          </a:xfrm>
          <a:prstGeom prst="rect">
            <a:avLst/>
          </a:prstGeom>
          <a:noFill/>
        </p:spPr>
        <p:txBody>
          <a:bodyPr wrap="square" rtlCol="0">
            <a:spAutoFit/>
          </a:bodyPr>
          <a:lstStyle/>
          <a:p>
            <a:r>
              <a:rPr lang="en-US" dirty="0">
                <a:hlinkClick r:id="rId3"/>
              </a:rPr>
              <a:t>http://aka.ms/70-5</a:t>
            </a:r>
            <a:r>
              <a:rPr lang="en-US" dirty="0">
                <a:hlinkClick r:id="rId4"/>
              </a:rPr>
              <a:t>34</a:t>
            </a:r>
            <a:r>
              <a:rPr lang="en-US" dirty="0"/>
              <a:t> </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51774" y="-1294"/>
            <a:ext cx="3803910" cy="1399244"/>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05428" y="5566036"/>
            <a:ext cx="1054600" cy="1298769"/>
          </a:xfrm>
          <a:prstGeom prst="rect">
            <a:avLst/>
          </a:prstGeom>
        </p:spPr>
      </p:pic>
      <p:sp>
        <p:nvSpPr>
          <p:cNvPr id="6" name="Rectangle 5">
            <a:extLst>
              <a:ext uri="{FF2B5EF4-FFF2-40B4-BE49-F238E27FC236}">
                <a16:creationId xmlns:a16="http://schemas.microsoft.com/office/drawing/2014/main" id="{69266E03-3877-42FB-A968-1A746BC92A7A}"/>
              </a:ext>
            </a:extLst>
          </p:cNvPr>
          <p:cNvSpPr/>
          <p:nvPr/>
        </p:nvSpPr>
        <p:spPr>
          <a:xfrm>
            <a:off x="168856" y="5988319"/>
            <a:ext cx="10019850" cy="886461"/>
          </a:xfrm>
          <a:prstGeom prst="rect">
            <a:avLst/>
          </a:prstGeom>
        </p:spPr>
        <p:txBody>
          <a:bodyPr wrap="square">
            <a:spAutoFit/>
          </a:bodyPr>
          <a:lstStyle/>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After the event please take a few minutes and follow the link below to our event survey!</a:t>
            </a:r>
            <a:br>
              <a:rPr lang="en-US" sz="1400" dirty="0">
                <a:latin typeface="Calibri" panose="020F0502020204030204" pitchFamily="34" charset="0"/>
                <a:ea typeface="Calibri" panose="020F0502020204030204" pitchFamily="34" charset="0"/>
                <a:cs typeface="Times New Roman" panose="02020603050405020304" pitchFamily="18" charset="0"/>
              </a:rPr>
            </a:br>
            <a:r>
              <a:rPr lang="en-US" sz="1400" dirty="0">
                <a:latin typeface="Calibri" panose="020F0502020204030204" pitchFamily="34" charset="0"/>
                <a:ea typeface="Calibri" panose="020F0502020204030204" pitchFamily="34" charset="0"/>
                <a:cs typeface="Times New Roman" panose="02020603050405020304" pitchFamily="18" charset="0"/>
              </a:rPr>
              <a:t>Any &amp; all feedback is greatly appreciated!</a:t>
            </a:r>
          </a:p>
          <a:p>
            <a:pPr>
              <a:lnSpc>
                <a:spcPct val="107000"/>
              </a:lnSpc>
              <a:spcAft>
                <a:spcPts val="800"/>
              </a:spcAft>
            </a:pPr>
            <a:r>
              <a:rPr lang="en-US" sz="1400" dirty="0">
                <a:latin typeface="Calibri" panose="020F0502020204030204" pitchFamily="34" charset="0"/>
                <a:ea typeface="Calibri" panose="020F0502020204030204" pitchFamily="34" charset="0"/>
                <a:cs typeface="Times New Roman" panose="02020603050405020304" pitchFamily="18" charset="0"/>
              </a:rPr>
              <a:t>Survey Link: </a:t>
            </a: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7"/>
              </a:rPr>
              <a:t>https://aka.ms/nyc102017</a:t>
            </a:r>
            <a:r>
              <a:rPr lang="en-US" sz="1400" u="sng" dirty="0">
                <a:solidFill>
                  <a:srgbClr val="0563C1"/>
                </a:solidFill>
                <a:latin typeface="Calibri" panose="020F0502020204030204" pitchFamily="34" charset="0"/>
                <a:ea typeface="Calibri" panose="020F0502020204030204" pitchFamily="34" charset="0"/>
                <a:cs typeface="Times New Roman" panose="02020603050405020304" pitchFamily="18" charset="0"/>
              </a:rPr>
              <a:t>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2B567871-1174-4A46-A321-F7CA983B5A86}"/>
              </a:ext>
            </a:extLst>
          </p:cNvPr>
          <p:cNvGraphicFramePr>
            <a:graphicFrameLocks noGrp="1"/>
          </p:cNvGraphicFramePr>
          <p:nvPr>
            <p:extLst>
              <p:ext uri="{D42A27DB-BD31-4B8C-83A1-F6EECF244321}">
                <p14:modId xmlns:p14="http://schemas.microsoft.com/office/powerpoint/2010/main" val="2659178586"/>
              </p:ext>
            </p:extLst>
          </p:nvPr>
        </p:nvGraphicFramePr>
        <p:xfrm>
          <a:off x="63420" y="1100661"/>
          <a:ext cx="5894831" cy="4905240"/>
        </p:xfrm>
        <a:graphic>
          <a:graphicData uri="http://schemas.openxmlformats.org/drawingml/2006/table">
            <a:tbl>
              <a:tblPr firstRow="1" firstCol="1" bandRow="1">
                <a:tableStyleId>{5C22544A-7EE6-4342-B048-85BDC9FD1C3A}</a:tableStyleId>
              </a:tblPr>
              <a:tblGrid>
                <a:gridCol w="769008">
                  <a:extLst>
                    <a:ext uri="{9D8B030D-6E8A-4147-A177-3AD203B41FA5}">
                      <a16:colId xmlns:a16="http://schemas.microsoft.com/office/drawing/2014/main" val="1287957433"/>
                    </a:ext>
                  </a:extLst>
                </a:gridCol>
                <a:gridCol w="1543374">
                  <a:extLst>
                    <a:ext uri="{9D8B030D-6E8A-4147-A177-3AD203B41FA5}">
                      <a16:colId xmlns:a16="http://schemas.microsoft.com/office/drawing/2014/main" val="703744708"/>
                    </a:ext>
                  </a:extLst>
                </a:gridCol>
                <a:gridCol w="3582449">
                  <a:extLst>
                    <a:ext uri="{9D8B030D-6E8A-4147-A177-3AD203B41FA5}">
                      <a16:colId xmlns:a16="http://schemas.microsoft.com/office/drawing/2014/main" val="376894735"/>
                    </a:ext>
                  </a:extLst>
                </a:gridCol>
              </a:tblGrid>
              <a:tr h="383031">
                <a:tc>
                  <a:txBody>
                    <a:bodyPr/>
                    <a:lstStyle/>
                    <a:p>
                      <a:pPr marL="0" marR="0" algn="ctr">
                        <a:lnSpc>
                          <a:spcPct val="107000"/>
                        </a:lnSpc>
                        <a:spcBef>
                          <a:spcPts val="0"/>
                        </a:spcBef>
                        <a:spcAft>
                          <a:spcPts val="0"/>
                        </a:spcAft>
                      </a:pPr>
                      <a:r>
                        <a:rPr lang="en-US" sz="1600">
                          <a:effectLst/>
                        </a:rPr>
                        <a:t>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ctr">
                        <a:lnSpc>
                          <a:spcPct val="107000"/>
                        </a:lnSpc>
                        <a:spcBef>
                          <a:spcPts val="0"/>
                        </a:spcBef>
                        <a:spcAft>
                          <a:spcPts val="0"/>
                        </a:spcAft>
                      </a:pPr>
                      <a:r>
                        <a:rPr lang="en-US" sz="1600" dirty="0">
                          <a:effectLst/>
                        </a:rPr>
                        <a:t>Speaker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ctr">
                        <a:lnSpc>
                          <a:spcPct val="107000"/>
                        </a:lnSpc>
                        <a:spcBef>
                          <a:spcPts val="0"/>
                        </a:spcBef>
                        <a:spcAft>
                          <a:spcPts val="0"/>
                        </a:spcAft>
                      </a:pPr>
                      <a:r>
                        <a:rPr lang="en-US" sz="1600" dirty="0">
                          <a:effectLst/>
                        </a:rPr>
                        <a:t> Topic</a:t>
                      </a:r>
                      <a:r>
                        <a:rPr lang="en-US" sz="1700" u="sng"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2376430926"/>
                  </a:ext>
                </a:extLst>
              </a:tr>
              <a:tr h="248692">
                <a:tc>
                  <a:txBody>
                    <a:bodyPr/>
                    <a:lstStyle/>
                    <a:p>
                      <a:pPr marL="0" marR="0" algn="r">
                        <a:lnSpc>
                          <a:spcPct val="107000"/>
                        </a:lnSpc>
                        <a:spcBef>
                          <a:spcPts val="0"/>
                        </a:spcBef>
                        <a:spcAft>
                          <a:spcPts val="0"/>
                        </a:spcAft>
                      </a:pPr>
                      <a:r>
                        <a:rPr lang="en-US" sz="1300">
                          <a:effectLst/>
                        </a:rPr>
                        <a:t>8:30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dirty="0">
                          <a:effectLst/>
                        </a:rPr>
                        <a:t>Registration and Breakfast</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163108397"/>
                  </a:ext>
                </a:extLst>
              </a:tr>
              <a:tr h="427662">
                <a:tc>
                  <a:txBody>
                    <a:bodyPr/>
                    <a:lstStyle/>
                    <a:p>
                      <a:pPr marL="0" marR="0" algn="r">
                        <a:lnSpc>
                          <a:spcPct val="107000"/>
                        </a:lnSpc>
                        <a:spcBef>
                          <a:spcPts val="0"/>
                        </a:spcBef>
                        <a:spcAft>
                          <a:spcPts val="0"/>
                        </a:spcAft>
                      </a:pPr>
                      <a:r>
                        <a:rPr lang="en-US" sz="1300">
                          <a:effectLst/>
                        </a:rPr>
                        <a:t>8:45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Laura Clayton McDonnell</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Welcome remarks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2145719200"/>
                  </a:ext>
                </a:extLst>
              </a:tr>
              <a:tr h="427662">
                <a:tc>
                  <a:txBody>
                    <a:bodyPr/>
                    <a:lstStyle/>
                    <a:p>
                      <a:pPr marL="0" marR="0" algn="r">
                        <a:lnSpc>
                          <a:spcPct val="107000"/>
                        </a:lnSpc>
                        <a:spcBef>
                          <a:spcPts val="0"/>
                        </a:spcBef>
                        <a:spcAft>
                          <a:spcPts val="0"/>
                        </a:spcAft>
                      </a:pPr>
                      <a:r>
                        <a:rPr lang="en-US" sz="1300">
                          <a:effectLst/>
                        </a:rPr>
                        <a:t>9:00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James Serra/Dan Stolts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What to Expect; Q&amp;A; Labs; Simulcast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746736357"/>
                  </a:ext>
                </a:extLst>
              </a:tr>
              <a:tr h="427662">
                <a:tc>
                  <a:txBody>
                    <a:bodyPr/>
                    <a:lstStyle/>
                    <a:p>
                      <a:pPr marL="0" marR="0" algn="r">
                        <a:lnSpc>
                          <a:spcPct val="107000"/>
                        </a:lnSpc>
                        <a:spcBef>
                          <a:spcPts val="0"/>
                        </a:spcBef>
                        <a:spcAft>
                          <a:spcPts val="0"/>
                        </a:spcAft>
                      </a:pPr>
                      <a:r>
                        <a:rPr lang="en-US" sz="1300">
                          <a:effectLst/>
                        </a:rPr>
                        <a:t>9:20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Niraj Kumar (EY)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u="none" strike="noStrike">
                          <a:effectLst/>
                          <a:hlinkClick r:id="rId8"/>
                        </a:rPr>
                        <a:t>Design an application storage and data access strategy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2877728750"/>
                  </a:ext>
                </a:extLst>
              </a:tr>
              <a:tr h="213831">
                <a:tc>
                  <a:txBody>
                    <a:bodyPr/>
                    <a:lstStyle/>
                    <a:p>
                      <a:pPr marL="0" marR="0" algn="r">
                        <a:lnSpc>
                          <a:spcPct val="107000"/>
                        </a:lnSpc>
                        <a:spcBef>
                          <a:spcPts val="0"/>
                        </a:spcBef>
                        <a:spcAft>
                          <a:spcPts val="0"/>
                        </a:spcAft>
                      </a:pPr>
                      <a:r>
                        <a:rPr lang="en-US" sz="1300">
                          <a:effectLst/>
                        </a:rPr>
                        <a:t>10:20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gridSpan="2">
                  <a:txBody>
                    <a:bodyPr/>
                    <a:lstStyle/>
                    <a:p>
                      <a:pPr marL="0" marR="0" algn="ctr">
                        <a:lnSpc>
                          <a:spcPct val="107000"/>
                        </a:lnSpc>
                        <a:spcBef>
                          <a:spcPts val="0"/>
                        </a:spcBef>
                        <a:spcAft>
                          <a:spcPts val="0"/>
                        </a:spcAft>
                      </a:pPr>
                      <a:r>
                        <a:rPr lang="en-US" sz="1300">
                          <a:effectLst/>
                        </a:rPr>
                        <a:t>Break/Labs - 15 minutes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hMerge="1">
                  <a:txBody>
                    <a:bodyPr/>
                    <a:lstStyle/>
                    <a:p>
                      <a:endParaRPr lang="en-US"/>
                    </a:p>
                  </a:txBody>
                  <a:tcPr/>
                </a:tc>
                <a:extLst>
                  <a:ext uri="{0D108BD9-81ED-4DB2-BD59-A6C34878D82A}">
                    <a16:rowId xmlns:a16="http://schemas.microsoft.com/office/drawing/2014/main" val="182133991"/>
                  </a:ext>
                </a:extLst>
              </a:tr>
              <a:tr h="435767">
                <a:tc>
                  <a:txBody>
                    <a:bodyPr/>
                    <a:lstStyle/>
                    <a:p>
                      <a:pPr marL="0" marR="0" algn="r">
                        <a:lnSpc>
                          <a:spcPct val="107000"/>
                        </a:lnSpc>
                        <a:spcBef>
                          <a:spcPts val="0"/>
                        </a:spcBef>
                        <a:spcAft>
                          <a:spcPts val="0"/>
                        </a:spcAft>
                      </a:pPr>
                      <a:r>
                        <a:rPr lang="en-US" sz="1300">
                          <a:effectLst/>
                        </a:rPr>
                        <a:t>10:35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Dan Stolts (Microsoft-Remote)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Becoming a Cloud Architect &amp; DevOps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741049306"/>
                  </a:ext>
                </a:extLst>
              </a:tr>
              <a:tr h="245917">
                <a:tc>
                  <a:txBody>
                    <a:bodyPr/>
                    <a:lstStyle/>
                    <a:p>
                      <a:pPr marL="0" marR="0" algn="r">
                        <a:lnSpc>
                          <a:spcPct val="107000"/>
                        </a:lnSpc>
                        <a:spcBef>
                          <a:spcPts val="0"/>
                        </a:spcBef>
                        <a:spcAft>
                          <a:spcPts val="0"/>
                        </a:spcAft>
                      </a:pPr>
                      <a:r>
                        <a:rPr lang="en-US" sz="1300">
                          <a:effectLst/>
                        </a:rPr>
                        <a:t>11:20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Niraj Kumar (EY)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u="none" strike="noStrike">
                          <a:effectLst/>
                          <a:hlinkClick r:id="rId9"/>
                        </a:rPr>
                        <a:t>Secure resources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824408952"/>
                  </a:ext>
                </a:extLst>
              </a:tr>
              <a:tr h="258129">
                <a:tc>
                  <a:txBody>
                    <a:bodyPr/>
                    <a:lstStyle/>
                    <a:p>
                      <a:pPr marL="0" marR="0" algn="r">
                        <a:lnSpc>
                          <a:spcPct val="107000"/>
                        </a:lnSpc>
                        <a:spcBef>
                          <a:spcPts val="0"/>
                        </a:spcBef>
                        <a:spcAft>
                          <a:spcPts val="0"/>
                        </a:spcAft>
                      </a:pPr>
                      <a:r>
                        <a:rPr lang="en-US" sz="1300">
                          <a:effectLst/>
                        </a:rPr>
                        <a:t>12:35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gridSpan="2">
                  <a:txBody>
                    <a:bodyPr/>
                    <a:lstStyle/>
                    <a:p>
                      <a:pPr marL="0" marR="0" algn="ctr">
                        <a:lnSpc>
                          <a:spcPct val="107000"/>
                        </a:lnSpc>
                        <a:spcBef>
                          <a:spcPts val="0"/>
                        </a:spcBef>
                        <a:spcAft>
                          <a:spcPts val="0"/>
                        </a:spcAft>
                      </a:pPr>
                      <a:r>
                        <a:rPr lang="en-US" sz="1300">
                          <a:effectLst/>
                        </a:rPr>
                        <a:t>Labs, Lunch &amp; Networking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hMerge="1">
                  <a:txBody>
                    <a:bodyPr/>
                    <a:lstStyle/>
                    <a:p>
                      <a:endParaRPr lang="en-US"/>
                    </a:p>
                  </a:txBody>
                  <a:tcPr/>
                </a:tc>
                <a:extLst>
                  <a:ext uri="{0D108BD9-81ED-4DB2-BD59-A6C34878D82A}">
                    <a16:rowId xmlns:a16="http://schemas.microsoft.com/office/drawing/2014/main" val="4250745590"/>
                  </a:ext>
                </a:extLst>
              </a:tr>
              <a:tr h="427662">
                <a:tc>
                  <a:txBody>
                    <a:bodyPr/>
                    <a:lstStyle/>
                    <a:p>
                      <a:pPr marL="0" marR="0" algn="r">
                        <a:lnSpc>
                          <a:spcPct val="107000"/>
                        </a:lnSpc>
                        <a:spcBef>
                          <a:spcPts val="0"/>
                        </a:spcBef>
                        <a:spcAft>
                          <a:spcPts val="0"/>
                        </a:spcAft>
                      </a:pPr>
                      <a:r>
                        <a:rPr lang="en-US" sz="1300">
                          <a:effectLst/>
                        </a:rPr>
                        <a:t>1:35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Mike Richter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u="none" strike="noStrike">
                          <a:effectLst/>
                          <a:hlinkClick r:id="rId10"/>
                        </a:rPr>
                        <a:t>Design Azure Resource Manager (ARM) networking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791813500"/>
                  </a:ext>
                </a:extLst>
              </a:tr>
              <a:tr h="427662">
                <a:tc>
                  <a:txBody>
                    <a:bodyPr/>
                    <a:lstStyle/>
                    <a:p>
                      <a:pPr marL="0" marR="0" algn="r">
                        <a:lnSpc>
                          <a:spcPct val="107000"/>
                        </a:lnSpc>
                        <a:spcBef>
                          <a:spcPts val="0"/>
                        </a:spcBef>
                        <a:spcAft>
                          <a:spcPts val="0"/>
                        </a:spcAft>
                      </a:pPr>
                      <a:r>
                        <a:rPr lang="en-US" sz="1300">
                          <a:effectLst/>
                        </a:rPr>
                        <a:t>2:35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Dan Stolts (Microsoft-Remote)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Containers (8a, 8b)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3866262246"/>
                  </a:ext>
                </a:extLst>
              </a:tr>
              <a:tr h="213831">
                <a:tc>
                  <a:txBody>
                    <a:bodyPr/>
                    <a:lstStyle/>
                    <a:p>
                      <a:pPr marL="0" marR="0" algn="r">
                        <a:lnSpc>
                          <a:spcPct val="107000"/>
                        </a:lnSpc>
                        <a:spcBef>
                          <a:spcPts val="0"/>
                        </a:spcBef>
                        <a:spcAft>
                          <a:spcPts val="0"/>
                        </a:spcAft>
                      </a:pPr>
                      <a:r>
                        <a:rPr lang="en-US" sz="1300">
                          <a:effectLst/>
                        </a:rPr>
                        <a:t>3:35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Niraj Kumar (EY)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a:txBody>
                    <a:bodyPr/>
                    <a:lstStyle/>
                    <a:p>
                      <a:pPr marL="0" marR="0" algn="l">
                        <a:lnSpc>
                          <a:spcPct val="107000"/>
                        </a:lnSpc>
                        <a:spcBef>
                          <a:spcPts val="0"/>
                        </a:spcBef>
                        <a:spcAft>
                          <a:spcPts val="0"/>
                        </a:spcAft>
                      </a:pPr>
                      <a:r>
                        <a:rPr lang="en-US" sz="1300">
                          <a:effectLst/>
                        </a:rPr>
                        <a:t>Feedback &amp; Tips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extLst>
                  <a:ext uri="{0D108BD9-81ED-4DB2-BD59-A6C34878D82A}">
                    <a16:rowId xmlns:a16="http://schemas.microsoft.com/office/drawing/2014/main" val="1054787625"/>
                  </a:ext>
                </a:extLst>
              </a:tr>
              <a:tr h="213831">
                <a:tc>
                  <a:txBody>
                    <a:bodyPr/>
                    <a:lstStyle/>
                    <a:p>
                      <a:pPr marL="0" marR="0" algn="r">
                        <a:lnSpc>
                          <a:spcPct val="107000"/>
                        </a:lnSpc>
                        <a:spcBef>
                          <a:spcPts val="0"/>
                        </a:spcBef>
                        <a:spcAft>
                          <a:spcPts val="0"/>
                        </a:spcAft>
                      </a:pPr>
                      <a:r>
                        <a:rPr lang="en-US" sz="1300">
                          <a:effectLst/>
                        </a:rPr>
                        <a:t>4:05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gridSpan="2">
                  <a:txBody>
                    <a:bodyPr/>
                    <a:lstStyle/>
                    <a:p>
                      <a:pPr marL="0" marR="0" algn="ctr">
                        <a:lnSpc>
                          <a:spcPct val="107000"/>
                        </a:lnSpc>
                        <a:spcBef>
                          <a:spcPts val="0"/>
                        </a:spcBef>
                        <a:spcAft>
                          <a:spcPts val="0"/>
                        </a:spcAft>
                      </a:pPr>
                      <a:r>
                        <a:rPr lang="en-US" sz="1300" dirty="0">
                          <a:effectLst/>
                        </a:rPr>
                        <a:t>Hands-On Labs (on-site and take home)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953" marR="59953" marT="0" marB="0"/>
                </a:tc>
                <a:tc hMerge="1">
                  <a:txBody>
                    <a:bodyPr/>
                    <a:lstStyle/>
                    <a:p>
                      <a:endParaRPr lang="en-US"/>
                    </a:p>
                  </a:txBody>
                  <a:tcPr/>
                </a:tc>
                <a:extLst>
                  <a:ext uri="{0D108BD9-81ED-4DB2-BD59-A6C34878D82A}">
                    <a16:rowId xmlns:a16="http://schemas.microsoft.com/office/drawing/2014/main" val="2050642826"/>
                  </a:ext>
                </a:extLst>
              </a:tr>
            </a:tbl>
          </a:graphicData>
        </a:graphic>
      </p:graphicFrame>
      <p:graphicFrame>
        <p:nvGraphicFramePr>
          <p:cNvPr id="10" name="Table 9">
            <a:extLst>
              <a:ext uri="{FF2B5EF4-FFF2-40B4-BE49-F238E27FC236}">
                <a16:creationId xmlns:a16="http://schemas.microsoft.com/office/drawing/2014/main" id="{36874CD9-13AE-4512-87E9-39D7FC46D946}"/>
              </a:ext>
            </a:extLst>
          </p:cNvPr>
          <p:cNvGraphicFramePr>
            <a:graphicFrameLocks noGrp="1"/>
          </p:cNvGraphicFramePr>
          <p:nvPr>
            <p:extLst>
              <p:ext uri="{D42A27DB-BD31-4B8C-83A1-F6EECF244321}">
                <p14:modId xmlns:p14="http://schemas.microsoft.com/office/powerpoint/2010/main" val="783712300"/>
              </p:ext>
            </p:extLst>
          </p:nvPr>
        </p:nvGraphicFramePr>
        <p:xfrm>
          <a:off x="5958251" y="1100661"/>
          <a:ext cx="6267725" cy="4592686"/>
        </p:xfrm>
        <a:graphic>
          <a:graphicData uri="http://schemas.openxmlformats.org/drawingml/2006/table">
            <a:tbl>
              <a:tblPr firstRow="1" firstCol="1" bandRow="1">
                <a:tableStyleId>{5C22544A-7EE6-4342-B048-85BDC9FD1C3A}</a:tableStyleId>
              </a:tblPr>
              <a:tblGrid>
                <a:gridCol w="836617">
                  <a:extLst>
                    <a:ext uri="{9D8B030D-6E8A-4147-A177-3AD203B41FA5}">
                      <a16:colId xmlns:a16="http://schemas.microsoft.com/office/drawing/2014/main" val="2814804513"/>
                    </a:ext>
                  </a:extLst>
                </a:gridCol>
                <a:gridCol w="1773036">
                  <a:extLst>
                    <a:ext uri="{9D8B030D-6E8A-4147-A177-3AD203B41FA5}">
                      <a16:colId xmlns:a16="http://schemas.microsoft.com/office/drawing/2014/main" val="21469505"/>
                    </a:ext>
                  </a:extLst>
                </a:gridCol>
                <a:gridCol w="3658072">
                  <a:extLst>
                    <a:ext uri="{9D8B030D-6E8A-4147-A177-3AD203B41FA5}">
                      <a16:colId xmlns:a16="http://schemas.microsoft.com/office/drawing/2014/main" val="985520649"/>
                    </a:ext>
                  </a:extLst>
                </a:gridCol>
              </a:tblGrid>
              <a:tr h="400441">
                <a:tc>
                  <a:txBody>
                    <a:bodyPr/>
                    <a:lstStyle/>
                    <a:p>
                      <a:pPr marL="0" marR="0" algn="ctr">
                        <a:lnSpc>
                          <a:spcPct val="107000"/>
                        </a:lnSpc>
                        <a:spcBef>
                          <a:spcPts val="0"/>
                        </a:spcBef>
                        <a:spcAft>
                          <a:spcPts val="0"/>
                        </a:spcAft>
                      </a:pPr>
                      <a:r>
                        <a:rPr lang="en-US" sz="1600">
                          <a:effectLst/>
                        </a:rPr>
                        <a:t>Time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ctr">
                        <a:lnSpc>
                          <a:spcPct val="107000"/>
                        </a:lnSpc>
                        <a:spcBef>
                          <a:spcPts val="0"/>
                        </a:spcBef>
                        <a:spcAft>
                          <a:spcPts val="0"/>
                        </a:spcAft>
                      </a:pPr>
                      <a:r>
                        <a:rPr lang="en-US" sz="1600">
                          <a:effectLst/>
                        </a:rPr>
                        <a:t>Speaker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ctr">
                        <a:lnSpc>
                          <a:spcPct val="107000"/>
                        </a:lnSpc>
                        <a:spcBef>
                          <a:spcPts val="0"/>
                        </a:spcBef>
                        <a:spcAft>
                          <a:spcPts val="0"/>
                        </a:spcAft>
                      </a:pPr>
                      <a:r>
                        <a:rPr lang="en-US" sz="1600">
                          <a:effectLst/>
                        </a:rPr>
                        <a:t>Topic</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774199809"/>
                  </a:ext>
                </a:extLst>
              </a:tr>
              <a:tr h="223550">
                <a:tc>
                  <a:txBody>
                    <a:bodyPr/>
                    <a:lstStyle/>
                    <a:p>
                      <a:pPr marL="0" marR="0" algn="r">
                        <a:lnSpc>
                          <a:spcPct val="107000"/>
                        </a:lnSpc>
                        <a:spcBef>
                          <a:spcPts val="0"/>
                        </a:spcBef>
                        <a:spcAft>
                          <a:spcPts val="0"/>
                        </a:spcAft>
                      </a:pPr>
                      <a:r>
                        <a:rPr lang="en-US" sz="1400">
                          <a:effectLst/>
                        </a:rPr>
                        <a:t>8:30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Registration and breakfast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255675634"/>
                  </a:ext>
                </a:extLst>
              </a:tr>
              <a:tr h="447101">
                <a:tc>
                  <a:txBody>
                    <a:bodyPr/>
                    <a:lstStyle/>
                    <a:p>
                      <a:pPr marL="0" marR="0" algn="r">
                        <a:lnSpc>
                          <a:spcPct val="107000"/>
                        </a:lnSpc>
                        <a:spcBef>
                          <a:spcPts val="0"/>
                        </a:spcBef>
                        <a:spcAft>
                          <a:spcPts val="0"/>
                        </a:spcAft>
                      </a:pPr>
                      <a:r>
                        <a:rPr lang="en-US" sz="1400">
                          <a:effectLst/>
                        </a:rPr>
                        <a:t>9:00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Ashish Sharma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Exam Tips &amp; Tricks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3269064029"/>
                  </a:ext>
                </a:extLst>
              </a:tr>
              <a:tr h="447101">
                <a:tc>
                  <a:txBody>
                    <a:bodyPr/>
                    <a:lstStyle/>
                    <a:p>
                      <a:pPr marL="0" marR="0" algn="r">
                        <a:lnSpc>
                          <a:spcPct val="107000"/>
                        </a:lnSpc>
                        <a:spcBef>
                          <a:spcPts val="0"/>
                        </a:spcBef>
                        <a:spcAft>
                          <a:spcPts val="0"/>
                        </a:spcAft>
                      </a:pPr>
                      <a:r>
                        <a:rPr lang="en-US" sz="1400">
                          <a:effectLst/>
                        </a:rPr>
                        <a:t>9:30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Ashish Sharma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1"/>
                        </a:rPr>
                        <a:t>Architect an Azure compute infrastructure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1666104868"/>
                  </a:ext>
                </a:extLst>
              </a:tr>
              <a:tr h="281469">
                <a:tc>
                  <a:txBody>
                    <a:bodyPr/>
                    <a:lstStyle/>
                    <a:p>
                      <a:pPr marL="0" marR="0" algn="r">
                        <a:lnSpc>
                          <a:spcPct val="107000"/>
                        </a:lnSpc>
                        <a:spcBef>
                          <a:spcPts val="0"/>
                        </a:spcBef>
                        <a:spcAft>
                          <a:spcPts val="0"/>
                        </a:spcAft>
                      </a:pPr>
                      <a:r>
                        <a:rPr lang="en-US" sz="1400">
                          <a:effectLst/>
                        </a:rPr>
                        <a:t>10:45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gridSpan="2">
                  <a:txBody>
                    <a:bodyPr/>
                    <a:lstStyle/>
                    <a:p>
                      <a:pPr marL="0" marR="0" algn="ctr">
                        <a:lnSpc>
                          <a:spcPct val="107000"/>
                        </a:lnSpc>
                        <a:spcBef>
                          <a:spcPts val="0"/>
                        </a:spcBef>
                        <a:spcAft>
                          <a:spcPts val="0"/>
                        </a:spcAft>
                      </a:pPr>
                      <a:r>
                        <a:rPr lang="en-US" sz="1400" dirty="0">
                          <a:effectLst/>
                        </a:rPr>
                        <a:t>Break/Labs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hMerge="1">
                  <a:txBody>
                    <a:bodyPr/>
                    <a:lstStyle/>
                    <a:p>
                      <a:endParaRPr lang="en-US"/>
                    </a:p>
                  </a:txBody>
                  <a:tcPr/>
                </a:tc>
                <a:extLst>
                  <a:ext uri="{0D108BD9-81ED-4DB2-BD59-A6C34878D82A}">
                    <a16:rowId xmlns:a16="http://schemas.microsoft.com/office/drawing/2014/main" val="1394404816"/>
                  </a:ext>
                </a:extLst>
              </a:tr>
              <a:tr h="447101">
                <a:tc>
                  <a:txBody>
                    <a:bodyPr/>
                    <a:lstStyle/>
                    <a:p>
                      <a:pPr marL="0" marR="0" algn="r">
                        <a:lnSpc>
                          <a:spcPct val="107000"/>
                        </a:lnSpc>
                        <a:spcBef>
                          <a:spcPts val="0"/>
                        </a:spcBef>
                        <a:spcAft>
                          <a:spcPts val="0"/>
                        </a:spcAft>
                      </a:pPr>
                      <a:r>
                        <a:rPr lang="en-US" sz="1400">
                          <a:effectLst/>
                        </a:rPr>
                        <a:t>11:00 AM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Kailash Sawant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2"/>
                        </a:rPr>
                        <a:t>Design Azure Web and Mobile Apps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887280851"/>
                  </a:ext>
                </a:extLst>
              </a:tr>
              <a:tr h="269862">
                <a:tc>
                  <a:txBody>
                    <a:bodyPr/>
                    <a:lstStyle/>
                    <a:p>
                      <a:pPr marL="0" marR="0" algn="r">
                        <a:lnSpc>
                          <a:spcPct val="107000"/>
                        </a:lnSpc>
                        <a:spcBef>
                          <a:spcPts val="0"/>
                        </a:spcBef>
                        <a:spcAft>
                          <a:spcPts val="0"/>
                        </a:spcAft>
                      </a:pPr>
                      <a:r>
                        <a:rPr lang="en-US" sz="1400">
                          <a:effectLst/>
                        </a:rPr>
                        <a:t>12:00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gridSpan="2">
                  <a:txBody>
                    <a:bodyPr/>
                    <a:lstStyle/>
                    <a:p>
                      <a:pPr marL="0" marR="0" algn="ctr">
                        <a:lnSpc>
                          <a:spcPct val="107000"/>
                        </a:lnSpc>
                        <a:spcBef>
                          <a:spcPts val="0"/>
                        </a:spcBef>
                        <a:spcAft>
                          <a:spcPts val="0"/>
                        </a:spcAft>
                      </a:pPr>
                      <a:r>
                        <a:rPr lang="en-US" sz="1400" dirty="0">
                          <a:effectLst/>
                        </a:rPr>
                        <a:t>Labs, Lunch &amp; Networking</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hMerge="1">
                  <a:txBody>
                    <a:bodyPr/>
                    <a:lstStyle/>
                    <a:p>
                      <a:endParaRPr lang="en-US"/>
                    </a:p>
                  </a:txBody>
                  <a:tcPr/>
                </a:tc>
                <a:extLst>
                  <a:ext uri="{0D108BD9-81ED-4DB2-BD59-A6C34878D82A}">
                    <a16:rowId xmlns:a16="http://schemas.microsoft.com/office/drawing/2014/main" val="1987283847"/>
                  </a:ext>
                </a:extLst>
              </a:tr>
              <a:tr h="447101">
                <a:tc>
                  <a:txBody>
                    <a:bodyPr/>
                    <a:lstStyle/>
                    <a:p>
                      <a:pPr marL="0" marR="0" algn="r">
                        <a:lnSpc>
                          <a:spcPct val="107000"/>
                        </a:lnSpc>
                        <a:spcBef>
                          <a:spcPts val="0"/>
                        </a:spcBef>
                        <a:spcAft>
                          <a:spcPts val="0"/>
                        </a:spcAft>
                      </a:pPr>
                      <a:r>
                        <a:rPr lang="en-US" sz="1400">
                          <a:effectLst/>
                        </a:rPr>
                        <a:t>1:00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Kailash Sawant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3"/>
                        </a:rPr>
                        <a:t>Design advanced applications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2769714839"/>
                  </a:ext>
                </a:extLst>
              </a:tr>
              <a:tr h="447101">
                <a:tc>
                  <a:txBody>
                    <a:bodyPr/>
                    <a:lstStyle/>
                    <a:p>
                      <a:pPr marL="0" marR="0" algn="r">
                        <a:lnSpc>
                          <a:spcPct val="107000"/>
                        </a:lnSpc>
                        <a:spcBef>
                          <a:spcPts val="0"/>
                        </a:spcBef>
                        <a:spcAft>
                          <a:spcPts val="0"/>
                        </a:spcAft>
                      </a:pPr>
                      <a:r>
                        <a:rPr lang="en-US" sz="1400">
                          <a:effectLst/>
                        </a:rPr>
                        <a:t>2:15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Adnan Rafique (MVP)</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u="none" strike="noStrike">
                          <a:effectLst/>
                          <a:hlinkClick r:id="rId14"/>
                        </a:rPr>
                        <a:t>Design a management, monitoring, and business continuity strategy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740165964"/>
                  </a:ext>
                </a:extLst>
              </a:tr>
              <a:tr h="670651">
                <a:tc>
                  <a:txBody>
                    <a:bodyPr/>
                    <a:lstStyle/>
                    <a:p>
                      <a:pPr marL="0" marR="0" algn="r">
                        <a:lnSpc>
                          <a:spcPct val="107000"/>
                        </a:lnSpc>
                        <a:spcBef>
                          <a:spcPts val="0"/>
                        </a:spcBef>
                        <a:spcAft>
                          <a:spcPts val="0"/>
                        </a:spcAft>
                      </a:pPr>
                      <a:r>
                        <a:rPr lang="en-US" sz="1400">
                          <a:effectLst/>
                        </a:rPr>
                        <a:t>3:30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Audience/Tara Webb/Dan Stolts (Microsoft)</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a:txBody>
                    <a:bodyPr/>
                    <a:lstStyle/>
                    <a:p>
                      <a:pPr marL="0" marR="0" algn="l">
                        <a:lnSpc>
                          <a:spcPct val="107000"/>
                        </a:lnSpc>
                        <a:spcBef>
                          <a:spcPts val="0"/>
                        </a:spcBef>
                        <a:spcAft>
                          <a:spcPts val="0"/>
                        </a:spcAft>
                      </a:pPr>
                      <a:r>
                        <a:rPr lang="en-US" sz="1400">
                          <a:effectLst/>
                        </a:rPr>
                        <a:t>Presentations Q&amp;A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extLst>
                  <a:ext uri="{0D108BD9-81ED-4DB2-BD59-A6C34878D82A}">
                    <a16:rowId xmlns:a16="http://schemas.microsoft.com/office/drawing/2014/main" val="3945379997"/>
                  </a:ext>
                </a:extLst>
              </a:tr>
              <a:tr h="269862">
                <a:tc>
                  <a:txBody>
                    <a:bodyPr/>
                    <a:lstStyle/>
                    <a:p>
                      <a:pPr marL="0" marR="0" algn="r">
                        <a:lnSpc>
                          <a:spcPct val="107000"/>
                        </a:lnSpc>
                        <a:spcBef>
                          <a:spcPts val="0"/>
                        </a:spcBef>
                        <a:spcAft>
                          <a:spcPts val="0"/>
                        </a:spcAft>
                      </a:pPr>
                      <a:r>
                        <a:rPr lang="en-US" sz="1400">
                          <a:effectLst/>
                        </a:rPr>
                        <a:t>4:00 PM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gridSpan="2">
                  <a:txBody>
                    <a:bodyPr/>
                    <a:lstStyle/>
                    <a:p>
                      <a:pPr marL="0" marR="0" algn="ctr">
                        <a:lnSpc>
                          <a:spcPct val="107000"/>
                        </a:lnSpc>
                        <a:spcBef>
                          <a:spcPts val="0"/>
                        </a:spcBef>
                        <a:spcAft>
                          <a:spcPts val="0"/>
                        </a:spcAft>
                      </a:pPr>
                      <a:r>
                        <a:rPr lang="en-US" sz="1400" dirty="0">
                          <a:effectLst/>
                        </a:rPr>
                        <a:t>Hands-On Labs (on-site and take home)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2678" marR="62678" marT="0" marB="0"/>
                </a:tc>
                <a:tc hMerge="1">
                  <a:txBody>
                    <a:bodyPr/>
                    <a:lstStyle/>
                    <a:p>
                      <a:endParaRPr lang="en-US"/>
                    </a:p>
                  </a:txBody>
                  <a:tcPr/>
                </a:tc>
                <a:extLst>
                  <a:ext uri="{0D108BD9-81ED-4DB2-BD59-A6C34878D82A}">
                    <a16:rowId xmlns:a16="http://schemas.microsoft.com/office/drawing/2014/main" val="483073152"/>
                  </a:ext>
                </a:extLst>
              </a:tr>
            </a:tbl>
          </a:graphicData>
        </a:graphic>
      </p:graphicFrame>
    </p:spTree>
    <p:extLst>
      <p:ext uri="{BB962C8B-B14F-4D97-AF65-F5344CB8AC3E}">
        <p14:creationId xmlns:p14="http://schemas.microsoft.com/office/powerpoint/2010/main" val="333452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D6D503C-20FF-479E-AB6D-8B15ACD70B5E}"/>
              </a:ext>
            </a:extLst>
          </p:cNvPr>
          <p:cNvSpPr>
            <a:spLocks noGrp="1"/>
          </p:cNvSpPr>
          <p:nvPr>
            <p:ph type="body" sz="quarter" idx="12"/>
          </p:nvPr>
        </p:nvSpPr>
        <p:spPr/>
        <p:txBody>
          <a:bodyPr/>
          <a:lstStyle/>
          <a:p>
            <a:endParaRPr lang="en-US"/>
          </a:p>
        </p:txBody>
      </p:sp>
      <p:sp>
        <p:nvSpPr>
          <p:cNvPr id="4" name="Title 3">
            <a:extLst>
              <a:ext uri="{FF2B5EF4-FFF2-40B4-BE49-F238E27FC236}">
                <a16:creationId xmlns:a16="http://schemas.microsoft.com/office/drawing/2014/main" id="{347E2B2F-6E02-42A5-9CF5-5AE3B52591BA}"/>
              </a:ext>
            </a:extLst>
          </p:cNvPr>
          <p:cNvSpPr>
            <a:spLocks noGrp="1"/>
          </p:cNvSpPr>
          <p:nvPr>
            <p:ph type="title"/>
          </p:nvPr>
        </p:nvSpPr>
        <p:spPr/>
        <p:txBody>
          <a:bodyPr/>
          <a:lstStyle/>
          <a:p>
            <a:r>
              <a:rPr lang="en-US" dirty="0"/>
              <a:t>Time for feedback</a:t>
            </a:r>
          </a:p>
        </p:txBody>
      </p:sp>
    </p:spTree>
    <p:extLst>
      <p:ext uri="{BB962C8B-B14F-4D97-AF65-F5344CB8AC3E}">
        <p14:creationId xmlns:p14="http://schemas.microsoft.com/office/powerpoint/2010/main" val="1508604176"/>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 </a:t>
            </a:r>
          </a:p>
          <a:p>
            <a:pPr marL="0" lvl="0" indent="0">
              <a:buNone/>
            </a:pPr>
            <a:endParaRPr lang="en-US" dirty="0"/>
          </a:p>
          <a:p>
            <a:pPr marL="0" lvl="0" indent="0">
              <a:buNone/>
            </a:pPr>
            <a:r>
              <a:rPr lang="en-US" dirty="0"/>
              <a:t>2. I have a good base knowledge of Azure </a:t>
            </a:r>
          </a:p>
          <a:p>
            <a:pPr marL="0" lvl="0" indent="0">
              <a:buNone/>
            </a:pPr>
            <a:endParaRPr lang="en-US" dirty="0"/>
          </a:p>
          <a:p>
            <a:pPr marL="0" lvl="0" indent="0">
              <a:buNone/>
            </a:pPr>
            <a:r>
              <a:rPr lang="en-US" dirty="0"/>
              <a:t>3. I know some of Azure </a:t>
            </a:r>
          </a:p>
          <a:p>
            <a:pPr marL="0" lvl="0" indent="0">
              <a:buNone/>
            </a:pPr>
            <a:endParaRPr lang="en-US" dirty="0"/>
          </a:p>
          <a:p>
            <a:pPr marL="0" lvl="0" indent="0">
              <a:buNone/>
            </a:pPr>
            <a:r>
              <a:rPr lang="en-US" dirty="0"/>
              <a:t>4. I’m just getting started with Azure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4825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  </a:t>
            </a:r>
          </a:p>
          <a:p>
            <a:pPr marL="0" lvl="0" indent="0">
              <a:buNone/>
            </a:pPr>
            <a:endParaRPr lang="en-US" dirty="0"/>
          </a:p>
          <a:p>
            <a:pPr marL="0" lvl="0" indent="0">
              <a:buNone/>
            </a:pPr>
            <a:r>
              <a:rPr lang="en-US" dirty="0"/>
              <a:t>2. Maybe, I’m interested in finding out more </a:t>
            </a:r>
          </a:p>
          <a:p>
            <a:pPr marL="0" lvl="0" indent="0">
              <a:buNone/>
            </a:pPr>
            <a:endParaRPr lang="en-US" dirty="0"/>
          </a:p>
          <a:p>
            <a:pPr marL="0" lvl="0" indent="0">
              <a:buNone/>
            </a:pPr>
            <a:r>
              <a:rPr lang="en-US" dirty="0"/>
              <a:t>3. No</a:t>
            </a:r>
          </a:p>
          <a:p>
            <a:pPr marL="0" indent="0">
              <a:buNone/>
            </a:pPr>
            <a:endParaRPr lang="en-US" dirty="0"/>
          </a:p>
          <a:p>
            <a:endParaRPr lang="en-US" dirty="0"/>
          </a:p>
        </p:txBody>
      </p:sp>
    </p:spTree>
    <p:extLst>
      <p:ext uri="{BB962C8B-B14F-4D97-AF65-F5344CB8AC3E}">
        <p14:creationId xmlns:p14="http://schemas.microsoft.com/office/powerpoint/2010/main" val="324149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a:t>
            </a:r>
          </a:p>
          <a:p>
            <a:endParaRPr lang="en-US" dirty="0"/>
          </a:p>
        </p:txBody>
      </p:sp>
    </p:spTree>
    <p:extLst>
      <p:ext uri="{BB962C8B-B14F-4D97-AF65-F5344CB8AC3E}">
        <p14:creationId xmlns:p14="http://schemas.microsoft.com/office/powerpoint/2010/main" val="3305166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877271"/>
            <a:ext cx="9858809" cy="1794661"/>
          </a:xfrm>
        </p:spPr>
        <p:txBody>
          <a:bodyPr/>
          <a:lstStyle/>
          <a:p>
            <a:pPr marL="0" indent="0">
              <a:buNone/>
            </a:pPr>
            <a:r>
              <a:rPr lang="en-US" sz="4400" dirty="0"/>
              <a:t>Who feels like the knowledge obtained in this class will help your career?</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192885934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27623-0922-4B78-9EB5-36F863D0396E}"/>
              </a:ext>
            </a:extLst>
          </p:cNvPr>
          <p:cNvSpPr>
            <a:spLocks noGrp="1"/>
          </p:cNvSpPr>
          <p:nvPr>
            <p:ph type="body" sz="quarter" idx="12"/>
          </p:nvPr>
        </p:nvSpPr>
        <p:spPr/>
        <p:txBody>
          <a:bodyPr/>
          <a:lstStyle/>
          <a:p>
            <a:r>
              <a:rPr lang="en-US" dirty="0"/>
              <a:t>Please Welcome </a:t>
            </a:r>
          </a:p>
          <a:p>
            <a:r>
              <a:rPr lang="en-US" dirty="0"/>
              <a:t>Laura Clayton McDonnell</a:t>
            </a:r>
          </a:p>
        </p:txBody>
      </p:sp>
      <p:sp>
        <p:nvSpPr>
          <p:cNvPr id="2" name="Title 1">
            <a:extLst>
              <a:ext uri="{FF2B5EF4-FFF2-40B4-BE49-F238E27FC236}">
                <a16:creationId xmlns:a16="http://schemas.microsoft.com/office/drawing/2014/main" id="{766CA6F0-C629-4FF2-A98F-6E89863942F5}"/>
              </a:ext>
            </a:extLst>
          </p:cNvPr>
          <p:cNvSpPr>
            <a:spLocks noGrp="1"/>
          </p:cNvSpPr>
          <p:nvPr>
            <p:ph type="title"/>
          </p:nvPr>
        </p:nvSpPr>
        <p:spPr/>
        <p:txBody>
          <a:bodyPr/>
          <a:lstStyle/>
          <a:p>
            <a:r>
              <a:rPr lang="en-US" dirty="0"/>
              <a:t>Executive Welcome!</a:t>
            </a:r>
          </a:p>
        </p:txBody>
      </p:sp>
    </p:spTree>
    <p:extLst>
      <p:ext uri="{BB962C8B-B14F-4D97-AF65-F5344CB8AC3E}">
        <p14:creationId xmlns:p14="http://schemas.microsoft.com/office/powerpoint/2010/main" val="18965604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a:xfrm>
            <a:off x="271103" y="3442447"/>
            <a:ext cx="9858809" cy="2229485"/>
          </a:xfrm>
        </p:spPr>
        <p:txBody>
          <a:bodyPr/>
          <a:lstStyle/>
          <a:p>
            <a:pPr marL="0" indent="0">
              <a:buNone/>
            </a:pPr>
            <a:r>
              <a:rPr lang="en-US" sz="4400" dirty="0"/>
              <a:t>Who feels like the knowledge you will obtain in this class will help your company?</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3262228563"/>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4D597-7AE2-499A-9760-99344D1EAF8F}"/>
              </a:ext>
            </a:extLst>
          </p:cNvPr>
          <p:cNvSpPr>
            <a:spLocks noGrp="1"/>
          </p:cNvSpPr>
          <p:nvPr>
            <p:ph type="body" sz="quarter" idx="12"/>
          </p:nvPr>
        </p:nvSpPr>
        <p:spPr>
          <a:xfrm>
            <a:off x="382856" y="3235167"/>
            <a:ext cx="11377037" cy="1700008"/>
          </a:xfrm>
        </p:spPr>
        <p:txBody>
          <a:bodyPr/>
          <a:lstStyle/>
          <a:p>
            <a:r>
              <a:rPr lang="en-US" b="1" dirty="0"/>
              <a:t>What types of project(s) do you have or hope to drive where Azure may provide a solution?</a:t>
            </a:r>
            <a:endParaRPr lang="en-US" dirty="0"/>
          </a:p>
          <a:p>
            <a:r>
              <a:rPr lang="en-US" dirty="0"/>
              <a:t>Open Discussion</a:t>
            </a:r>
          </a:p>
          <a:p>
            <a:endParaRPr lang="en-US" dirty="0"/>
          </a:p>
        </p:txBody>
      </p:sp>
      <p:sp>
        <p:nvSpPr>
          <p:cNvPr id="3" name="Title 2">
            <a:extLst>
              <a:ext uri="{FF2B5EF4-FFF2-40B4-BE49-F238E27FC236}">
                <a16:creationId xmlns:a16="http://schemas.microsoft.com/office/drawing/2014/main" id="{1E35B728-0B05-47E3-837B-0660AB4215E0}"/>
              </a:ext>
            </a:extLst>
          </p:cNvPr>
          <p:cNvSpPr>
            <a:spLocks noGrp="1"/>
          </p:cNvSpPr>
          <p:nvPr>
            <p:ph type="title"/>
          </p:nvPr>
        </p:nvSpPr>
        <p:spPr>
          <a:xfrm>
            <a:off x="382856" y="591577"/>
            <a:ext cx="9860610" cy="2329463"/>
          </a:xfrm>
        </p:spPr>
        <p:txBody>
          <a:bodyPr>
            <a:normAutofit fontScale="90000"/>
          </a:bodyPr>
          <a:lstStyle/>
          <a:p>
            <a:r>
              <a:rPr lang="en-US" dirty="0"/>
              <a:t>Feedback: </a:t>
            </a:r>
            <a:br>
              <a:rPr lang="en-US" dirty="0"/>
            </a:br>
            <a:r>
              <a:rPr lang="en-US" dirty="0"/>
              <a:t>Making the Most of the event</a:t>
            </a:r>
            <a:br>
              <a:rPr lang="en-US" dirty="0"/>
            </a:br>
            <a:r>
              <a:rPr lang="en-US" dirty="0"/>
              <a:t>Your Projects</a:t>
            </a:r>
          </a:p>
        </p:txBody>
      </p:sp>
      <p:sp>
        <p:nvSpPr>
          <p:cNvPr id="4" name="TextBox 3">
            <a:extLst>
              <a:ext uri="{FF2B5EF4-FFF2-40B4-BE49-F238E27FC236}">
                <a16:creationId xmlns:a16="http://schemas.microsoft.com/office/drawing/2014/main" id="{CBE3E920-5442-4665-8BB6-043F0D1AC9C7}"/>
              </a:ext>
            </a:extLst>
          </p:cNvPr>
          <p:cNvSpPr txBox="1"/>
          <p:nvPr/>
        </p:nvSpPr>
        <p:spPr>
          <a:xfrm>
            <a:off x="6867432" y="5249303"/>
            <a:ext cx="4458447" cy="1200329"/>
          </a:xfrm>
          <a:prstGeom prst="rect">
            <a:avLst/>
          </a:prstGeom>
          <a:noFill/>
        </p:spPr>
        <p:txBody>
          <a:bodyPr wrap="square" rtlCol="0">
            <a:spAutoFit/>
          </a:bodyPr>
          <a:lstStyle/>
          <a:p>
            <a:r>
              <a:rPr lang="en-US" dirty="0"/>
              <a:t>Project: </a:t>
            </a:r>
          </a:p>
          <a:p>
            <a:r>
              <a:rPr lang="en-US" dirty="0"/>
              <a:t>Contact </a:t>
            </a:r>
            <a:r>
              <a:rPr lang="en-US" dirty="0" err="1"/>
              <a:t>First+Last</a:t>
            </a:r>
            <a:r>
              <a:rPr lang="en-US" dirty="0"/>
              <a:t> Initial:</a:t>
            </a:r>
          </a:p>
          <a:p>
            <a:r>
              <a:rPr lang="en-US" dirty="0"/>
              <a:t>Company [optional]:</a:t>
            </a:r>
          </a:p>
          <a:p>
            <a:r>
              <a:rPr lang="en-US" dirty="0"/>
              <a:t>Can you benefit from help from Microsoft:</a:t>
            </a:r>
          </a:p>
        </p:txBody>
      </p:sp>
    </p:spTree>
    <p:extLst>
      <p:ext uri="{BB962C8B-B14F-4D97-AF65-F5344CB8AC3E}">
        <p14:creationId xmlns:p14="http://schemas.microsoft.com/office/powerpoint/2010/main" val="3084543572"/>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390166" y="2490788"/>
            <a:ext cx="4148497" cy="2704895"/>
          </a:xfrm>
        </p:spPr>
        <p:txBody>
          <a:bodyPr/>
          <a:lstStyle/>
          <a:p>
            <a:pPr marL="571500" indent="-571500">
              <a:buFont typeface="Arial" panose="020B0604020202020204" pitchFamily="34" charset="0"/>
              <a:buChar char="•"/>
            </a:pPr>
            <a:r>
              <a:rPr lang="en-US" sz="3600" dirty="0"/>
              <a:t>Event</a:t>
            </a:r>
          </a:p>
          <a:p>
            <a:pPr marL="571500" indent="-571500">
              <a:buFont typeface="Arial" panose="020B0604020202020204" pitchFamily="34" charset="0"/>
              <a:buChar char="•"/>
            </a:pPr>
            <a:r>
              <a:rPr lang="en-US" sz="3600" dirty="0"/>
              <a:t>Content</a:t>
            </a:r>
          </a:p>
          <a:p>
            <a:pPr marL="571500" indent="-571500">
              <a:buFont typeface="Arial" panose="020B0604020202020204" pitchFamily="34" charset="0"/>
              <a:buChar char="•"/>
            </a:pPr>
            <a:r>
              <a:rPr lang="en-US" sz="3600" dirty="0"/>
              <a:t>Speakers</a:t>
            </a:r>
          </a:p>
          <a:p>
            <a:pPr marL="571500" indent="-571500">
              <a:buFont typeface="Arial" panose="020B0604020202020204" pitchFamily="34" charset="0"/>
              <a:buChar char="•"/>
            </a:pPr>
            <a:r>
              <a:rPr lang="en-US" sz="3600" dirty="0"/>
              <a:t>Topics</a:t>
            </a:r>
          </a:p>
          <a:p>
            <a:pPr marL="571500" indent="-571500">
              <a:buFont typeface="Arial" panose="020B0604020202020204" pitchFamily="34" charset="0"/>
              <a:buChar char="•"/>
            </a:pPr>
            <a:r>
              <a:rPr lang="en-US" sz="3600" dirty="0"/>
              <a:t>Event Flow</a:t>
            </a:r>
          </a:p>
          <a:p>
            <a:pPr marL="571500" indent="-571500">
              <a:buFont typeface="Arial" panose="020B0604020202020204" pitchFamily="34" charset="0"/>
              <a:buChar char="•"/>
            </a:pPr>
            <a:endParaRPr lang="en-US" sz="3600" dirty="0"/>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a:xfrm>
            <a:off x="302640" y="567833"/>
            <a:ext cx="9860610" cy="2219926"/>
          </a:xfrm>
        </p:spPr>
        <p:txBody>
          <a:bodyPr>
            <a:normAutofit/>
          </a:bodyPr>
          <a:lstStyle/>
          <a:p>
            <a:r>
              <a:rPr lang="en-US" sz="4800" dirty="0"/>
              <a:t>In your own words:</a:t>
            </a:r>
            <a:br>
              <a:rPr lang="en-US" sz="4800" dirty="0"/>
            </a:br>
            <a:r>
              <a:rPr lang="en-US" sz="4800" dirty="0"/>
              <a:t>What did you think of …</a:t>
            </a:r>
          </a:p>
        </p:txBody>
      </p:sp>
      <p:sp>
        <p:nvSpPr>
          <p:cNvPr id="5" name="Text Placeholder 3">
            <a:extLst>
              <a:ext uri="{FF2B5EF4-FFF2-40B4-BE49-F238E27FC236}">
                <a16:creationId xmlns:a16="http://schemas.microsoft.com/office/drawing/2014/main" id="{18AD0253-D181-4E36-B8E6-7E96D03879FE}"/>
              </a:ext>
            </a:extLst>
          </p:cNvPr>
          <p:cNvSpPr txBox="1">
            <a:spLocks/>
          </p:cNvSpPr>
          <p:nvPr/>
        </p:nvSpPr>
        <p:spPr>
          <a:xfrm>
            <a:off x="3509603" y="2538412"/>
            <a:ext cx="5515334" cy="2704895"/>
          </a:xfrm>
          <a:prstGeom prst="rect">
            <a:avLst/>
          </a:prstGeom>
          <a:noFill/>
        </p:spPr>
        <p:txBody>
          <a:bodyPr vert="horz" lIns="146304" tIns="109728" rIns="146304" bIns="109728" rtlCol="0">
            <a:noAutofit/>
          </a:bodyPr>
          <a:lstStyle>
            <a:lvl1pPr marL="0" indent="0" algn="l" defTabSz="914400" rtl="0" eaLnBrk="1" latinLnBrk="0" hangingPunct="1">
              <a:lnSpc>
                <a:spcPct val="90000"/>
              </a:lnSpc>
              <a:spcBef>
                <a:spcPts val="0"/>
              </a:spcBef>
              <a:buFont typeface="Arial" panose="020B0604020202020204" pitchFamily="34" charset="0"/>
              <a:buNone/>
              <a:defRPr sz="3529" kern="1200" spc="0" baseline="0">
                <a:gradFill>
                  <a:gsLst>
                    <a:gs pos="0">
                      <a:schemeClr val="tx1"/>
                    </a:gs>
                    <a:gs pos="100000">
                      <a:schemeClr val="tx1"/>
                    </a:gs>
                  </a:gsLst>
                  <a:lin ang="5400000" scaled="0"/>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sz="3600" dirty="0"/>
              <a:t>Azure Capabilities</a:t>
            </a:r>
          </a:p>
          <a:p>
            <a:pPr marL="571500" indent="-571500">
              <a:buFont typeface="Arial" panose="020B0604020202020204" pitchFamily="34" charset="0"/>
              <a:buChar char="•"/>
            </a:pPr>
            <a:r>
              <a:rPr lang="en-US" sz="3600" dirty="0"/>
              <a:t>Training Leading to Cert</a:t>
            </a:r>
          </a:p>
          <a:p>
            <a:pPr marL="571500" indent="-571500">
              <a:buFont typeface="Arial" panose="020B0604020202020204" pitchFamily="34" charset="0"/>
              <a:buChar char="•"/>
            </a:pPr>
            <a:r>
              <a:rPr lang="en-US" sz="3600" dirty="0"/>
              <a:t>Workshop Model/Flow</a:t>
            </a:r>
          </a:p>
          <a:p>
            <a:pPr marL="571500" indent="-571500">
              <a:buFont typeface="Arial" panose="020B0604020202020204" pitchFamily="34" charset="0"/>
              <a:buChar char="•"/>
            </a:pPr>
            <a:r>
              <a:rPr lang="en-US" sz="3600" dirty="0"/>
              <a:t>Specific Azure Service</a:t>
            </a:r>
          </a:p>
          <a:p>
            <a:pPr marL="571500" indent="-571500">
              <a:buFont typeface="Arial" panose="020B0604020202020204" pitchFamily="34" charset="0"/>
              <a:buChar char="•"/>
            </a:pPr>
            <a:r>
              <a:rPr lang="en-US" sz="3600" b="1" dirty="0"/>
              <a:t>Value to You personally</a:t>
            </a:r>
          </a:p>
          <a:p>
            <a:pPr marL="571500" indent="-571500">
              <a:buFont typeface="Arial" panose="020B0604020202020204" pitchFamily="34" charset="0"/>
              <a:buChar char="•"/>
            </a:pPr>
            <a:r>
              <a:rPr lang="en-US" sz="3600" b="1" dirty="0"/>
              <a:t>Value to your company</a:t>
            </a:r>
          </a:p>
          <a:p>
            <a:pPr marL="571500" indent="-571500">
              <a:buFont typeface="Arial" panose="020B0604020202020204" pitchFamily="34" charset="0"/>
              <a:buChar char="•"/>
            </a:pPr>
            <a:r>
              <a:rPr lang="en-US" sz="3600" dirty="0"/>
              <a:t>Other</a:t>
            </a:r>
          </a:p>
        </p:txBody>
      </p:sp>
      <p:sp>
        <p:nvSpPr>
          <p:cNvPr id="6" name="TextBox 5">
            <a:extLst>
              <a:ext uri="{FF2B5EF4-FFF2-40B4-BE49-F238E27FC236}">
                <a16:creationId xmlns:a16="http://schemas.microsoft.com/office/drawing/2014/main" id="{AAAA73EB-3960-4CED-B14B-6F51EDC935FB}"/>
              </a:ext>
            </a:extLst>
          </p:cNvPr>
          <p:cNvSpPr txBox="1"/>
          <p:nvPr/>
        </p:nvSpPr>
        <p:spPr>
          <a:xfrm>
            <a:off x="7019926" y="969853"/>
            <a:ext cx="2860116" cy="923330"/>
          </a:xfrm>
          <a:prstGeom prst="rect">
            <a:avLst/>
          </a:prstGeom>
          <a:noFill/>
        </p:spPr>
        <p:txBody>
          <a:bodyPr wrap="square" rtlCol="0">
            <a:spAutoFit/>
          </a:bodyPr>
          <a:lstStyle/>
          <a:p>
            <a:r>
              <a:rPr lang="en-US" dirty="0"/>
              <a:t>Please provide: </a:t>
            </a:r>
          </a:p>
          <a:p>
            <a:r>
              <a:rPr lang="en-US" dirty="0"/>
              <a:t>Contact </a:t>
            </a:r>
            <a:r>
              <a:rPr lang="en-US" dirty="0" err="1"/>
              <a:t>First+Last</a:t>
            </a:r>
            <a:r>
              <a:rPr lang="en-US" dirty="0"/>
              <a:t> Initial:</a:t>
            </a:r>
          </a:p>
          <a:p>
            <a:r>
              <a:rPr lang="en-US" dirty="0"/>
              <a:t>Company [optional]:</a:t>
            </a:r>
          </a:p>
        </p:txBody>
      </p:sp>
    </p:spTree>
    <p:extLst>
      <p:ext uri="{BB962C8B-B14F-4D97-AF65-F5344CB8AC3E}">
        <p14:creationId xmlns:p14="http://schemas.microsoft.com/office/powerpoint/2010/main" val="571538711"/>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FBAD6-11BB-42F6-B567-798198A7CD0A}"/>
              </a:ext>
            </a:extLst>
          </p:cNvPr>
          <p:cNvSpPr>
            <a:spLocks noGrp="1"/>
          </p:cNvSpPr>
          <p:nvPr>
            <p:ph type="body" sz="quarter" idx="12"/>
          </p:nvPr>
        </p:nvSpPr>
        <p:spPr/>
        <p:txBody>
          <a:bodyPr/>
          <a:lstStyle/>
          <a:p>
            <a:r>
              <a:rPr lang="en-US" dirty="0"/>
              <a:t>Please email dstolts@microsoft.com</a:t>
            </a:r>
          </a:p>
        </p:txBody>
      </p:sp>
      <p:sp>
        <p:nvSpPr>
          <p:cNvPr id="3" name="Title 2">
            <a:extLst>
              <a:ext uri="{FF2B5EF4-FFF2-40B4-BE49-F238E27FC236}">
                <a16:creationId xmlns:a16="http://schemas.microsoft.com/office/drawing/2014/main" id="{AD7A04F3-7C90-490F-8307-68AEC7ED4ABB}"/>
              </a:ext>
            </a:extLst>
          </p:cNvPr>
          <p:cNvSpPr>
            <a:spLocks noGrp="1"/>
          </p:cNvSpPr>
          <p:nvPr>
            <p:ph type="title"/>
          </p:nvPr>
        </p:nvSpPr>
        <p:spPr/>
        <p:txBody>
          <a:bodyPr/>
          <a:lstStyle/>
          <a:p>
            <a:r>
              <a:rPr lang="en-US" dirty="0"/>
              <a:t>What can we do better?</a:t>
            </a:r>
          </a:p>
        </p:txBody>
      </p:sp>
    </p:spTree>
    <p:extLst>
      <p:ext uri="{BB962C8B-B14F-4D97-AF65-F5344CB8AC3E}">
        <p14:creationId xmlns:p14="http://schemas.microsoft.com/office/powerpoint/2010/main" val="30937643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6D7261-BC9F-45A2-96C9-5373E56AEBE0}"/>
              </a:ext>
            </a:extLst>
          </p:cNvPr>
          <p:cNvSpPr>
            <a:spLocks noGrp="1"/>
          </p:cNvSpPr>
          <p:nvPr>
            <p:ph type="body" sz="quarter" idx="12"/>
          </p:nvPr>
        </p:nvSpPr>
        <p:spPr>
          <a:xfrm>
            <a:off x="360751" y="4361365"/>
            <a:ext cx="6273418" cy="1794661"/>
          </a:xfrm>
        </p:spPr>
        <p:txBody>
          <a:bodyPr/>
          <a:lstStyle/>
          <a:p>
            <a:r>
              <a:rPr lang="en-US" dirty="0"/>
              <a:t>URL: </a:t>
            </a:r>
            <a:r>
              <a:rPr lang="en-US" u="sng" dirty="0">
                <a:hlinkClick r:id="rId3"/>
              </a:rPr>
              <a:t>https://aka.ms/nyc102017</a:t>
            </a:r>
            <a:r>
              <a:rPr lang="en-US" u="sng" dirty="0"/>
              <a:t> </a:t>
            </a:r>
            <a:r>
              <a:rPr lang="en-US" dirty="0"/>
              <a:t>    </a:t>
            </a:r>
          </a:p>
        </p:txBody>
      </p:sp>
      <p:sp>
        <p:nvSpPr>
          <p:cNvPr id="3" name="Title 2">
            <a:extLst>
              <a:ext uri="{FF2B5EF4-FFF2-40B4-BE49-F238E27FC236}">
                <a16:creationId xmlns:a16="http://schemas.microsoft.com/office/drawing/2014/main" id="{3A8B964F-364B-42BA-A502-494320E341AC}"/>
              </a:ext>
            </a:extLst>
          </p:cNvPr>
          <p:cNvSpPr>
            <a:spLocks noGrp="1"/>
          </p:cNvSpPr>
          <p:nvPr>
            <p:ph type="title"/>
          </p:nvPr>
        </p:nvSpPr>
        <p:spPr>
          <a:xfrm>
            <a:off x="360751" y="1059840"/>
            <a:ext cx="9860610" cy="1801436"/>
          </a:xfrm>
        </p:spPr>
        <p:txBody>
          <a:bodyPr>
            <a:normAutofit fontScale="90000"/>
          </a:bodyPr>
          <a:lstStyle/>
          <a:p>
            <a:r>
              <a:rPr lang="en-US" dirty="0"/>
              <a:t>Evaluation Form</a:t>
            </a:r>
            <a:br>
              <a:rPr lang="en-US" dirty="0"/>
            </a:br>
            <a:r>
              <a:rPr lang="en-US" dirty="0"/>
              <a:t>Super Important. Please invest another 2 minutes now to fill out the event survey.</a:t>
            </a:r>
          </a:p>
        </p:txBody>
      </p:sp>
    </p:spTree>
    <p:extLst>
      <p:ext uri="{BB962C8B-B14F-4D97-AF65-F5344CB8AC3E}">
        <p14:creationId xmlns:p14="http://schemas.microsoft.com/office/powerpoint/2010/main" val="332074594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89E3F5-90FA-46E0-91C5-99B4F05372E9}"/>
              </a:ext>
            </a:extLst>
          </p:cNvPr>
          <p:cNvSpPr>
            <a:spLocks noGrp="1"/>
          </p:cNvSpPr>
          <p:nvPr>
            <p:ph type="title"/>
          </p:nvPr>
        </p:nvSpPr>
        <p:spPr/>
        <p:txBody>
          <a:bodyPr/>
          <a:lstStyle/>
          <a:p>
            <a:r>
              <a:rPr lang="en-US" dirty="0"/>
              <a:t>Please Socialize!</a:t>
            </a:r>
            <a:br>
              <a:rPr lang="en-US" dirty="0"/>
            </a:br>
            <a:r>
              <a:rPr lang="en-US" dirty="0"/>
              <a:t>#70-534   @ITProGuru</a:t>
            </a:r>
          </a:p>
        </p:txBody>
      </p:sp>
      <p:sp>
        <p:nvSpPr>
          <p:cNvPr id="6" name="Content Placeholder 5">
            <a:extLst>
              <a:ext uri="{FF2B5EF4-FFF2-40B4-BE49-F238E27FC236}">
                <a16:creationId xmlns:a16="http://schemas.microsoft.com/office/drawing/2014/main" id="{F8356ADF-814B-47F4-9F17-2DD87A1DE634}"/>
              </a:ext>
            </a:extLst>
          </p:cNvPr>
          <p:cNvSpPr>
            <a:spLocks noGrp="1"/>
          </p:cNvSpPr>
          <p:nvPr>
            <p:ph idx="1"/>
          </p:nvPr>
        </p:nvSpPr>
        <p:spPr/>
        <p:txBody>
          <a:bodyPr/>
          <a:lstStyle/>
          <a:p>
            <a:r>
              <a:rPr lang="en-US" sz="3600" dirty="0"/>
              <a:t>Please tell the world about what is going on here this week.</a:t>
            </a:r>
          </a:p>
          <a:p>
            <a:r>
              <a:rPr lang="en-US" sz="3600" dirty="0"/>
              <a:t>What you like</a:t>
            </a:r>
          </a:p>
          <a:p>
            <a:r>
              <a:rPr lang="en-US" sz="3600" dirty="0"/>
              <a:t>What you learned </a:t>
            </a:r>
            <a:r>
              <a:rPr lang="en-US" sz="3600" dirty="0">
                <a:sym typeface="Wingdings" panose="05000000000000000000" pitchFamily="2" charset="2"/>
              </a:rPr>
              <a:t> every time you learn something new </a:t>
            </a:r>
          </a:p>
          <a:p>
            <a:r>
              <a:rPr lang="en-US" sz="3600" dirty="0"/>
              <a:t>How this knowledge can be leveraged at work</a:t>
            </a:r>
          </a:p>
          <a:p>
            <a:endParaRPr lang="en-US" dirty="0"/>
          </a:p>
        </p:txBody>
      </p:sp>
    </p:spTree>
    <p:extLst>
      <p:ext uri="{BB962C8B-B14F-4D97-AF65-F5344CB8AC3E}">
        <p14:creationId xmlns:p14="http://schemas.microsoft.com/office/powerpoint/2010/main" val="1698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C3F4A2-099C-428A-80A0-1B6A5FD15734}"/>
              </a:ext>
            </a:extLst>
          </p:cNvPr>
          <p:cNvSpPr>
            <a:spLocks noGrp="1"/>
          </p:cNvSpPr>
          <p:nvPr>
            <p:ph type="title"/>
          </p:nvPr>
        </p:nvSpPr>
        <p:spPr/>
        <p:txBody>
          <a:bodyPr>
            <a:normAutofit fontScale="90000"/>
          </a:bodyPr>
          <a:lstStyle/>
          <a:p>
            <a:r>
              <a:rPr lang="en-US" dirty="0"/>
              <a:t>We have exam vouchers!!!</a:t>
            </a:r>
          </a:p>
        </p:txBody>
      </p:sp>
      <p:sp>
        <p:nvSpPr>
          <p:cNvPr id="5" name="Text Placeholder 4">
            <a:extLst>
              <a:ext uri="{FF2B5EF4-FFF2-40B4-BE49-F238E27FC236}">
                <a16:creationId xmlns:a16="http://schemas.microsoft.com/office/drawing/2014/main" id="{3AAF88D8-32BE-41A9-AD16-EF1F93ADD441}"/>
              </a:ext>
            </a:extLst>
          </p:cNvPr>
          <p:cNvSpPr>
            <a:spLocks noGrp="1"/>
          </p:cNvSpPr>
          <p:nvPr>
            <p:ph type="body" sz="quarter" idx="11"/>
          </p:nvPr>
        </p:nvSpPr>
        <p:spPr/>
        <p:txBody>
          <a:bodyPr/>
          <a:lstStyle/>
          <a:p>
            <a:r>
              <a:rPr lang="en-US" dirty="0"/>
              <a:t>60% off for next 30 days</a:t>
            </a:r>
          </a:p>
          <a:p>
            <a:endParaRPr lang="en-US" dirty="0"/>
          </a:p>
          <a:p>
            <a:r>
              <a:rPr lang="en-US" dirty="0"/>
              <a:t>40% off for next 90 days</a:t>
            </a:r>
          </a:p>
          <a:p>
            <a:endParaRPr lang="en-US" dirty="0"/>
          </a:p>
          <a:p>
            <a:r>
              <a:rPr lang="en-US" dirty="0"/>
              <a:t>Please take the exam within the voucher activation window.  </a:t>
            </a:r>
          </a:p>
          <a:p>
            <a:r>
              <a:rPr lang="en-US" dirty="0"/>
              <a:t>The voucher is tied directly to you and will be emailed directly to you </a:t>
            </a:r>
            <a:r>
              <a:rPr lang="en-US"/>
              <a:t>right after the event.</a:t>
            </a:r>
            <a:endParaRPr lang="en-US" dirty="0"/>
          </a:p>
        </p:txBody>
      </p:sp>
    </p:spTree>
    <p:extLst>
      <p:ext uri="{BB962C8B-B14F-4D97-AF65-F5344CB8AC3E}">
        <p14:creationId xmlns:p14="http://schemas.microsoft.com/office/powerpoint/2010/main" val="350988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36777-E5C5-4FD3-BBD2-A70547AD6417}"/>
              </a:ext>
            </a:extLst>
          </p:cNvPr>
          <p:cNvSpPr>
            <a:spLocks noGrp="1"/>
          </p:cNvSpPr>
          <p:nvPr>
            <p:ph type="title"/>
          </p:nvPr>
        </p:nvSpPr>
        <p:spPr>
          <a:xfrm>
            <a:off x="3545840" y="347873"/>
            <a:ext cx="8378080" cy="800207"/>
          </a:xfrm>
        </p:spPr>
        <p:txBody>
          <a:bodyPr>
            <a:normAutofit fontScale="90000"/>
          </a:bodyPr>
          <a:lstStyle/>
          <a:p>
            <a:r>
              <a:rPr lang="en-US" dirty="0"/>
              <a:t>Do you want more free training?</a:t>
            </a:r>
          </a:p>
        </p:txBody>
      </p:sp>
      <p:sp>
        <p:nvSpPr>
          <p:cNvPr id="5" name="Text Placeholder 4">
            <a:extLst>
              <a:ext uri="{FF2B5EF4-FFF2-40B4-BE49-F238E27FC236}">
                <a16:creationId xmlns:a16="http://schemas.microsoft.com/office/drawing/2014/main" id="{8F0F298E-8EE5-4828-B969-7524BF7AD37F}"/>
              </a:ext>
            </a:extLst>
          </p:cNvPr>
          <p:cNvSpPr>
            <a:spLocks noGrp="1"/>
          </p:cNvSpPr>
          <p:nvPr>
            <p:ph type="body" sz="quarter" idx="11"/>
          </p:nvPr>
        </p:nvSpPr>
        <p:spPr/>
        <p:txBody>
          <a:bodyPr/>
          <a:lstStyle/>
          <a:p>
            <a:pPr marL="571500" indent="-571500">
              <a:buFont typeface="Arial" panose="020B0604020202020204" pitchFamily="34" charset="0"/>
              <a:buChar char="•"/>
            </a:pPr>
            <a:r>
              <a:rPr lang="en-US" sz="3600" dirty="0"/>
              <a:t>Feedback is very, very important to Microsoft.  It is the mechanism we use to get additional funding to have more workshops. </a:t>
            </a:r>
          </a:p>
          <a:p>
            <a:pPr marL="571500" indent="-571500">
              <a:buFont typeface="Arial" panose="020B0604020202020204" pitchFamily="34" charset="0"/>
              <a:buChar char="•"/>
            </a:pPr>
            <a:r>
              <a:rPr lang="en-US" sz="3600" dirty="0"/>
              <a:t>Please help us help you &amp; your peers, now and in the future.  Give us the evidence that this is a worthwhile investment.</a:t>
            </a:r>
          </a:p>
          <a:p>
            <a:pPr marL="571500" indent="-571500">
              <a:buFont typeface="Arial" panose="020B0604020202020204" pitchFamily="34" charset="0"/>
              <a:buChar char="•"/>
            </a:pPr>
            <a:r>
              <a:rPr lang="en-US" sz="3600" dirty="0"/>
              <a:t>It only takes a couple minutes to fill out the survey at the end of the class. Even if you miss some of the class, it is very important that we get your feedback!</a:t>
            </a:r>
          </a:p>
          <a:p>
            <a:r>
              <a:rPr lang="en-US" sz="4400" dirty="0"/>
              <a:t>THANK YOU!  </a:t>
            </a:r>
            <a:r>
              <a:rPr lang="en-US" sz="3600" dirty="0"/>
              <a:t>From your entire training team!!!</a:t>
            </a:r>
          </a:p>
        </p:txBody>
      </p:sp>
    </p:spTree>
    <p:extLst>
      <p:ext uri="{BB962C8B-B14F-4D97-AF65-F5344CB8AC3E}">
        <p14:creationId xmlns:p14="http://schemas.microsoft.com/office/powerpoint/2010/main" val="299481353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Questions Post Event…</a:t>
            </a:r>
          </a:p>
        </p:txBody>
      </p:sp>
      <p:sp>
        <p:nvSpPr>
          <p:cNvPr id="2" name="Text Placeholder 1"/>
          <p:cNvSpPr>
            <a:spLocks noGrp="1"/>
          </p:cNvSpPr>
          <p:nvPr>
            <p:ph type="body" sz="quarter" idx="11"/>
          </p:nvPr>
        </p:nvSpPr>
        <p:spPr/>
        <p:txBody>
          <a:bodyPr>
            <a:noAutofit/>
          </a:bodyPr>
          <a:lstStyle/>
          <a:p>
            <a:endParaRPr lang="en-US" sz="5400" dirty="0">
              <a:solidFill>
                <a:schemeClr val="tx1"/>
              </a:solidFill>
            </a:endParaRPr>
          </a:p>
          <a:p>
            <a:r>
              <a:rPr lang="en-US" sz="5400" dirty="0">
                <a:solidFill>
                  <a:schemeClr val="tx1"/>
                </a:solidFill>
              </a:rPr>
              <a:t>Yammer Group – Microsoft Azure Certification Preparation</a:t>
            </a:r>
          </a:p>
          <a:p>
            <a:r>
              <a:rPr lang="en-US" u="sng" dirty="0">
                <a:hlinkClick r:id="rId3"/>
              </a:rPr>
              <a:t>http://aka.ms/AzureExamPrep</a:t>
            </a:r>
            <a:endParaRPr lang="en-US" dirty="0"/>
          </a:p>
        </p:txBody>
      </p:sp>
    </p:spTree>
    <p:extLst>
      <p:ext uri="{BB962C8B-B14F-4D97-AF65-F5344CB8AC3E}">
        <p14:creationId xmlns:p14="http://schemas.microsoft.com/office/powerpoint/2010/main" val="4154887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820168"/>
            <a:ext cx="10810336" cy="4736352"/>
          </a:xfrm>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 </a:t>
            </a:r>
          </a:p>
          <a:p>
            <a:pPr marL="0" lvl="0" indent="0">
              <a:buNone/>
            </a:pPr>
            <a:endParaRPr lang="en-US" dirty="0"/>
          </a:p>
          <a:p>
            <a:pPr marL="0" lvl="0" indent="0">
              <a:buNone/>
            </a:pPr>
            <a:r>
              <a:rPr lang="en-US" dirty="0"/>
              <a:t>2. I have a good base knowledge of Azure </a:t>
            </a:r>
          </a:p>
          <a:p>
            <a:pPr marL="0" lvl="0" indent="0">
              <a:buNone/>
            </a:pPr>
            <a:endParaRPr lang="en-US" dirty="0"/>
          </a:p>
          <a:p>
            <a:pPr marL="0" lvl="0" indent="0">
              <a:buNone/>
            </a:pPr>
            <a:r>
              <a:rPr lang="en-US" dirty="0"/>
              <a:t>3. I know some of Azure </a:t>
            </a:r>
          </a:p>
          <a:p>
            <a:pPr marL="0" lvl="0" indent="0">
              <a:buNone/>
            </a:pPr>
            <a:endParaRPr lang="en-US" dirty="0"/>
          </a:p>
          <a:p>
            <a:pPr marL="0" lvl="0" indent="0">
              <a:buNone/>
            </a:pPr>
            <a:r>
              <a:rPr lang="en-US" dirty="0"/>
              <a:t>4. I’m just getting started with Azure </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81900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690688"/>
            <a:ext cx="10810336" cy="4736352"/>
          </a:xfrm>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  </a:t>
            </a:r>
          </a:p>
          <a:p>
            <a:pPr marL="0" lvl="0" indent="0">
              <a:buNone/>
            </a:pPr>
            <a:endParaRPr lang="en-US" dirty="0"/>
          </a:p>
          <a:p>
            <a:pPr marL="0" lvl="0" indent="0">
              <a:buNone/>
            </a:pPr>
            <a:r>
              <a:rPr lang="en-US" dirty="0"/>
              <a:t>2. Maybe, I’m interested in finding out more </a:t>
            </a:r>
          </a:p>
          <a:p>
            <a:pPr marL="0" lvl="0" indent="0">
              <a:buNone/>
            </a:pPr>
            <a:endParaRPr lang="en-US" dirty="0"/>
          </a:p>
          <a:p>
            <a:pPr marL="0" lvl="0" indent="0">
              <a:buNone/>
            </a:pPr>
            <a:r>
              <a:rPr lang="en-US" dirty="0"/>
              <a:t>3. No</a:t>
            </a:r>
          </a:p>
          <a:p>
            <a:pPr marL="0" indent="0">
              <a:buNone/>
            </a:pPr>
            <a:endParaRPr lang="en-US" dirty="0"/>
          </a:p>
          <a:p>
            <a:endParaRPr lang="en-US" dirty="0"/>
          </a:p>
        </p:txBody>
      </p:sp>
    </p:spTree>
    <p:extLst>
      <p:ext uri="{BB962C8B-B14F-4D97-AF65-F5344CB8AC3E}">
        <p14:creationId xmlns:p14="http://schemas.microsoft.com/office/powerpoint/2010/main" val="176550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a:xfrm>
            <a:off x="838200" y="1725104"/>
            <a:ext cx="10810336" cy="4736352"/>
          </a:xfrm>
        </p:spPr>
        <p:txBody>
          <a:bodyPr>
            <a:normAutofit/>
          </a:bodyPr>
          <a:lstStyle/>
          <a:p>
            <a:pPr marL="0" lvl="0" indent="0">
              <a:buNone/>
            </a:pPr>
            <a:r>
              <a:rPr lang="en-US" b="1" dirty="0"/>
              <a:t>Do you feel you are educationally ready to deliver Azure Solutions?</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a:t>
            </a:r>
          </a:p>
          <a:p>
            <a:endParaRPr lang="en-US" dirty="0"/>
          </a:p>
        </p:txBody>
      </p:sp>
    </p:spTree>
    <p:extLst>
      <p:ext uri="{BB962C8B-B14F-4D97-AF65-F5344CB8AC3E}">
        <p14:creationId xmlns:p14="http://schemas.microsoft.com/office/powerpoint/2010/main" val="2285351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1561</Words>
  <Application>Microsoft Office PowerPoint</Application>
  <PresentationFormat>Widescreen</PresentationFormat>
  <Paragraphs>261</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Calibri Light</vt:lpstr>
      <vt:lpstr>Segoe Semibold</vt:lpstr>
      <vt:lpstr>Segoe UI</vt:lpstr>
      <vt:lpstr>Times New Roman</vt:lpstr>
      <vt:lpstr>Wingdings</vt:lpstr>
      <vt:lpstr>Office Theme</vt:lpstr>
      <vt:lpstr>1_Office Theme</vt:lpstr>
      <vt:lpstr>Welcome to New York</vt:lpstr>
      <vt:lpstr>Executive Welcome!</vt:lpstr>
      <vt:lpstr>Please Socialize! #70-534   @ITProGuru</vt:lpstr>
      <vt:lpstr>We have exam vouchers!!!</vt:lpstr>
      <vt:lpstr>Do you want more free training?</vt:lpstr>
      <vt:lpstr>Questions Post Event…</vt:lpstr>
      <vt:lpstr>Voting: Show of Hands</vt:lpstr>
      <vt:lpstr>Voting: Show of Hands</vt:lpstr>
      <vt:lpstr>Voting: Show of Hands</vt:lpstr>
      <vt:lpstr>Show of Hands</vt:lpstr>
      <vt:lpstr>Show of Hands</vt:lpstr>
      <vt:lpstr>Voting: Show of Hands</vt:lpstr>
      <vt:lpstr>Make the most of the event…</vt:lpstr>
      <vt:lpstr>Azure Certification Jump Start – Free Event 70-534 Architecting Microsoft Azure Solutions</vt:lpstr>
      <vt:lpstr>Time for feedback</vt:lpstr>
      <vt:lpstr>Voting: Show of Hands</vt:lpstr>
      <vt:lpstr>Voting: Show of Hands</vt:lpstr>
      <vt:lpstr>Voting: Show of Hands</vt:lpstr>
      <vt:lpstr>Show of Hands</vt:lpstr>
      <vt:lpstr>Show of Hands</vt:lpstr>
      <vt:lpstr>Feedback:  Making the Most of the event Your Projects</vt:lpstr>
      <vt:lpstr>In your own words: What did you think of …</vt:lpstr>
      <vt:lpstr>What can we do better?</vt:lpstr>
      <vt:lpstr>Evaluation Form Super Important. Please invest another 2 minutes now to fill out the event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Boston – Azure Certification Jump Start 70-534 Architecting Microsoft Azure Solutions Register: http://aka.ms/70-534</dc:title>
  <dc:creator>Dan Stolts</dc:creator>
  <cp:lastModifiedBy>James Serra</cp:lastModifiedBy>
  <cp:revision>70</cp:revision>
  <dcterms:created xsi:type="dcterms:W3CDTF">2015-08-13T14:29:23Z</dcterms:created>
  <dcterms:modified xsi:type="dcterms:W3CDTF">2017-10-19T16:21:54Z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dstolts@microsoft.com</vt:lpwstr>
  </property>
  <property fmtid="{D5CDD505-2E9C-101B-9397-08002B2CF9AE}" pid="6" name="MSIP_Label_f42aa342-8706-4288-bd11-ebb85995028c_SetDate">
    <vt:lpwstr>2017-09-24T10:42:08.2719020-04:00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