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27"/>
  </p:notesMasterIdLst>
  <p:handoutMasterIdLst>
    <p:handoutMasterId r:id="rId28"/>
  </p:handoutMasterIdLst>
  <p:sldIdLst>
    <p:sldId id="365" r:id="rId2"/>
    <p:sldId id="352" r:id="rId3"/>
    <p:sldId id="370" r:id="rId4"/>
    <p:sldId id="369" r:id="rId5"/>
    <p:sldId id="360" r:id="rId6"/>
    <p:sldId id="372" r:id="rId7"/>
    <p:sldId id="385" r:id="rId8"/>
    <p:sldId id="386" r:id="rId9"/>
    <p:sldId id="359" r:id="rId10"/>
    <p:sldId id="366" r:id="rId11"/>
    <p:sldId id="373" r:id="rId12"/>
    <p:sldId id="374" r:id="rId13"/>
    <p:sldId id="375" r:id="rId14"/>
    <p:sldId id="383" r:id="rId15"/>
    <p:sldId id="384" r:id="rId16"/>
    <p:sldId id="357" r:id="rId17"/>
    <p:sldId id="387" r:id="rId18"/>
    <p:sldId id="388" r:id="rId19"/>
    <p:sldId id="377" r:id="rId20"/>
    <p:sldId id="389" r:id="rId21"/>
    <p:sldId id="382" r:id="rId22"/>
    <p:sldId id="379" r:id="rId23"/>
    <p:sldId id="378" r:id="rId24"/>
    <p:sldId id="380" r:id="rId25"/>
    <p:sldId id="381" r:id="rId26"/>
  </p:sldIdLst>
  <p:sldSz cx="12192000" cy="6858000"/>
  <p:notesSz cx="6858000" cy="9144000"/>
  <p:embeddedFontLst>
    <p:embeddedFont>
      <p:font typeface="Calibri" panose="020F0502020204030204" pitchFamily="34" charset="0"/>
      <p:regular r:id="rId29"/>
      <p:bold r:id="rId30"/>
      <p:italic r:id="rId31"/>
      <p:boldItalic r:id="rId32"/>
    </p:embeddedFont>
    <p:embeddedFont>
      <p:font typeface="Consolas" panose="020B0609020204030204" pitchFamily="49" charset="0"/>
      <p:regular r:id="rId33"/>
      <p:bold r:id="rId34"/>
      <p:italic r:id="rId35"/>
      <p:boldItalic r:id="rId36"/>
    </p:embeddedFont>
    <p:embeddedFont>
      <p:font typeface="Segoe UI" panose="020B0502040204020203" pitchFamily="34" charset="0"/>
      <p:regular r:id="rId37"/>
      <p:bold r:id="rId38"/>
      <p:italic r:id="rId39"/>
      <p:boldItalic r:id="rId40"/>
    </p:embeddedFont>
    <p:embeddedFont>
      <p:font typeface="Calibri Light" panose="020F0302020204030204" pitchFamily="34" charset="0"/>
      <p:regular r:id="rId41"/>
      <p:italic r:id="rId42"/>
    </p:embeddedFont>
    <p:embeddedFont>
      <p:font typeface="Verdana" panose="020B0604030504040204" pitchFamily="34" charset="0"/>
      <p:regular r:id="rId43"/>
      <p:bold r:id="rId44"/>
      <p:italic r:id="rId45"/>
      <p:boldItalic r:id="rId46"/>
    </p:embeddedFont>
    <p:embeddedFont>
      <p:font typeface="Segoe UI Light" panose="020B0502040204020203" pitchFamily="34" charset="0"/>
      <p:regular r:id="rId47"/>
      <p:italic r:id="rId4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65"/>
            <p14:sldId id="352"/>
          </p14:sldIdLst>
        </p14:section>
        <p14:section name="Getting Started" id="{93FA39F7-5EE3-4BDE-9E62-D460BC9D2555}">
          <p14:sldIdLst>
            <p14:sldId id="370"/>
            <p14:sldId id="369"/>
            <p14:sldId id="360"/>
            <p14:sldId id="372"/>
            <p14:sldId id="385"/>
            <p14:sldId id="386"/>
            <p14:sldId id="359"/>
            <p14:sldId id="366"/>
            <p14:sldId id="373"/>
            <p14:sldId id="374"/>
            <p14:sldId id="375"/>
          </p14:sldIdLst>
        </p14:section>
        <p14:section name="Afternoon" id="{C9FEE982-7118-43F4-AF73-96DA103AD135}">
          <p14:sldIdLst>
            <p14:sldId id="383"/>
            <p14:sldId id="384"/>
            <p14:sldId id="357"/>
          </p14:sldIdLst>
        </p14:section>
        <p14:section name="Wrap-up" id="{57449448-5CC9-463C-B55A-02860A004457}">
          <p14:sldIdLst>
            <p14:sldId id="387"/>
            <p14:sldId id="388"/>
            <p14:sldId id="377"/>
            <p14:sldId id="389"/>
            <p14:sldId id="382"/>
            <p14:sldId id="379"/>
            <p14:sldId id="378"/>
            <p14:sldId id="380"/>
            <p14:sldId id="3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ACD0"/>
    <a:srgbClr val="3399FF"/>
    <a:srgbClr val="0043C8"/>
    <a:srgbClr val="0070C0"/>
    <a:srgbClr val="7AB0F2"/>
    <a:srgbClr val="D8DEE7"/>
    <a:srgbClr val="9A57CD"/>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9" autoAdjust="0"/>
    <p:restoredTop sz="80679" autoAdjust="0"/>
  </p:normalViewPr>
  <p:slideViewPr>
    <p:cSldViewPr snapToGrid="0">
      <p:cViewPr varScale="1">
        <p:scale>
          <a:sx n="90" d="100"/>
          <a:sy n="90" d="100"/>
        </p:scale>
        <p:origin x="102"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5/12/2018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028761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20</a:t>
            </a:fld>
            <a:endParaRPr lang="en-US"/>
          </a:p>
        </p:txBody>
      </p:sp>
    </p:spTree>
    <p:extLst>
      <p:ext uri="{BB962C8B-B14F-4D97-AF65-F5344CB8AC3E}">
        <p14:creationId xmlns:p14="http://schemas.microsoft.com/office/powerpoint/2010/main" val="366637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21</a:t>
            </a:fld>
            <a:endParaRPr lang="en-US"/>
          </a:p>
        </p:txBody>
      </p:sp>
    </p:spTree>
    <p:extLst>
      <p:ext uri="{BB962C8B-B14F-4D97-AF65-F5344CB8AC3E}">
        <p14:creationId xmlns:p14="http://schemas.microsoft.com/office/powerpoint/2010/main" val="4047843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22</a:t>
            </a:fld>
            <a:endParaRPr lang="en-US"/>
          </a:p>
        </p:txBody>
      </p:sp>
    </p:spTree>
    <p:extLst>
      <p:ext uri="{BB962C8B-B14F-4D97-AF65-F5344CB8AC3E}">
        <p14:creationId xmlns:p14="http://schemas.microsoft.com/office/powerpoint/2010/main" val="552784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23</a:t>
            </a:fld>
            <a:endParaRPr lang="en-US"/>
          </a:p>
        </p:txBody>
      </p:sp>
    </p:spTree>
    <p:extLst>
      <p:ext uri="{BB962C8B-B14F-4D97-AF65-F5344CB8AC3E}">
        <p14:creationId xmlns:p14="http://schemas.microsoft.com/office/powerpoint/2010/main" val="162482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24</a:t>
            </a:fld>
            <a:endParaRPr lang="en-US"/>
          </a:p>
        </p:txBody>
      </p:sp>
    </p:spTree>
    <p:extLst>
      <p:ext uri="{BB962C8B-B14F-4D97-AF65-F5344CB8AC3E}">
        <p14:creationId xmlns:p14="http://schemas.microsoft.com/office/powerpoint/2010/main" val="1537811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25</a:t>
            </a:fld>
            <a:endParaRPr lang="en-US"/>
          </a:p>
        </p:txBody>
      </p:sp>
    </p:spTree>
    <p:extLst>
      <p:ext uri="{BB962C8B-B14F-4D97-AF65-F5344CB8AC3E}">
        <p14:creationId xmlns:p14="http://schemas.microsoft.com/office/powerpoint/2010/main" val="1686184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of Hands…</a:t>
            </a:r>
          </a:p>
          <a:p>
            <a:r>
              <a:rPr lang="en-US" dirty="0"/>
              <a:t>Who is taking a vacation, sick or personal day to be with us today.  As usual, either nobody is on vacation or nobody is actively participating </a:t>
            </a:r>
            <a:r>
              <a:rPr lang="en-US" dirty="0">
                <a:sym typeface="Wingdings" panose="05000000000000000000" pitchFamily="2" charset="2"/>
              </a:rPr>
              <a:t>  I will assume the former.</a:t>
            </a:r>
            <a:endParaRPr lang="en-US" dirty="0"/>
          </a:p>
          <a:p>
            <a:endParaRPr lang="en-US" dirty="0"/>
          </a:p>
          <a:p>
            <a:r>
              <a:rPr lang="en-US" dirty="0"/>
              <a:t>What that tells me is your boss and your company want you to be here.  They want you learn what we are teaching.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BUILD:  So please, resist the urge to do email or other “stuff” while in class.</a:t>
            </a:r>
          </a:p>
          <a:p>
            <a:r>
              <a:rPr lang="en-US" dirty="0"/>
              <a:t>BUILD:  Your mind is like a parachute, it only works if it is open and fully engaged.  I know the mind wants to do more than what we are sometimes asking it to do in class.  Stay focused so you get as much as possible out of the class.  If you find your mind wandering…. Force it back into the game.</a:t>
            </a:r>
          </a:p>
          <a:p>
            <a:r>
              <a:rPr lang="en-US" dirty="0"/>
              <a:t>BUILD:  Actively Participate and be fully engaged. When we are presenting, doing labs, demo’s, whiteboarding, Q &amp; A or other activities, we need everyone to participate actively.</a:t>
            </a:r>
          </a:p>
          <a:p>
            <a:r>
              <a:rPr lang="en-US" dirty="0"/>
              <a:t>BUILD: If you do all of this you will be one of the 85% of the people that take this class and within 30 days get certified.  More importantly, you will go back to work ready to Architect Azure Solutions.</a:t>
            </a:r>
          </a:p>
        </p:txBody>
      </p:sp>
      <p:sp>
        <p:nvSpPr>
          <p:cNvPr id="4" name="Slide Number Placeholder 3"/>
          <p:cNvSpPr>
            <a:spLocks noGrp="1"/>
          </p:cNvSpPr>
          <p:nvPr>
            <p:ph type="sldNum" sz="quarter" idx="10"/>
          </p:nvPr>
        </p:nvSpPr>
        <p:spPr/>
        <p:txBody>
          <a:bodyPr/>
          <a:lstStyle/>
          <a:p>
            <a:fld id="{F0D91679-3A69-4641-964F-5E8374DF41E6}" type="slidenum">
              <a:rPr lang="en-US" smtClean="0"/>
              <a:t>3</a:t>
            </a:fld>
            <a:endParaRPr lang="en-US"/>
          </a:p>
        </p:txBody>
      </p:sp>
    </p:spTree>
    <p:extLst>
      <p:ext uri="{BB962C8B-B14F-4D97-AF65-F5344CB8AC3E}">
        <p14:creationId xmlns:p14="http://schemas.microsoft.com/office/powerpoint/2010/main" val="2201940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4</a:t>
            </a:fld>
            <a:endParaRPr lang="en-US"/>
          </a:p>
        </p:txBody>
      </p:sp>
    </p:spTree>
    <p:extLst>
      <p:ext uri="{BB962C8B-B14F-4D97-AF65-F5344CB8AC3E}">
        <p14:creationId xmlns:p14="http://schemas.microsoft.com/office/powerpoint/2010/main" val="154358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7</a:t>
            </a:fld>
            <a:endParaRPr lang="en-US"/>
          </a:p>
        </p:txBody>
      </p:sp>
    </p:spTree>
    <p:extLst>
      <p:ext uri="{BB962C8B-B14F-4D97-AF65-F5344CB8AC3E}">
        <p14:creationId xmlns:p14="http://schemas.microsoft.com/office/powerpoint/2010/main" val="3239380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10</a:t>
            </a:fld>
            <a:endParaRPr lang="en-US"/>
          </a:p>
        </p:txBody>
      </p:sp>
    </p:spTree>
    <p:extLst>
      <p:ext uri="{BB962C8B-B14F-4D97-AF65-F5344CB8AC3E}">
        <p14:creationId xmlns:p14="http://schemas.microsoft.com/office/powerpoint/2010/main" val="337862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11</a:t>
            </a:fld>
            <a:endParaRPr lang="en-US"/>
          </a:p>
        </p:txBody>
      </p:sp>
    </p:spTree>
    <p:extLst>
      <p:ext uri="{BB962C8B-B14F-4D97-AF65-F5344CB8AC3E}">
        <p14:creationId xmlns:p14="http://schemas.microsoft.com/office/powerpoint/2010/main" val="3375866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12</a:t>
            </a:fld>
            <a:endParaRPr lang="en-US"/>
          </a:p>
        </p:txBody>
      </p:sp>
    </p:spTree>
    <p:extLst>
      <p:ext uri="{BB962C8B-B14F-4D97-AF65-F5344CB8AC3E}">
        <p14:creationId xmlns:p14="http://schemas.microsoft.com/office/powerpoint/2010/main" val="53808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D91679-3A69-4641-964F-5E8374DF41E6}" type="slidenum">
              <a:rPr lang="en-US" smtClean="0"/>
              <a:t>13</a:t>
            </a:fld>
            <a:endParaRPr lang="en-US"/>
          </a:p>
        </p:txBody>
      </p:sp>
    </p:spTree>
    <p:extLst>
      <p:ext uri="{BB962C8B-B14F-4D97-AF65-F5344CB8AC3E}">
        <p14:creationId xmlns:p14="http://schemas.microsoft.com/office/powerpoint/2010/main" val="1485207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0D91679-3A69-4641-964F-5E8374DF41E6}" type="slidenum">
              <a:rPr lang="en-US" smtClean="0"/>
              <a:t>19</a:t>
            </a:fld>
            <a:endParaRPr lang="en-US"/>
          </a:p>
        </p:txBody>
      </p:sp>
    </p:spTree>
    <p:extLst>
      <p:ext uri="{BB962C8B-B14F-4D97-AF65-F5344CB8AC3E}">
        <p14:creationId xmlns:p14="http://schemas.microsoft.com/office/powerpoint/2010/main" val="333113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494654"/>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http://github.com/guruskill/70-535</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26254498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098893"/>
            <a:ext cx="11778205" cy="2554215"/>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3EA49070-3FD9-4B27-9810-341ACA436456}"/>
              </a:ext>
            </a:extLst>
          </p:cNvPr>
          <p:cNvSpPr>
            <a:spLocks noGrp="1"/>
          </p:cNvSpPr>
          <p:nvPr>
            <p:ph type="body" sz="quarter" idx="11" hasCustomPrompt="1"/>
          </p:nvPr>
        </p:nvSpPr>
        <p:spPr>
          <a:xfrm>
            <a:off x="1055716" y="798022"/>
            <a:ext cx="10924081" cy="179531"/>
          </a:xfrm>
        </p:spPr>
        <p:txBody>
          <a:bodyPr/>
          <a:lstStyle>
            <a:lvl1pPr marL="0" indent="0" algn="r">
              <a:buFont typeface="Arial" panose="020B0604020202020204" pitchFamily="34" charset="0"/>
              <a:buNone/>
              <a:defRPr sz="1050">
                <a:solidFill>
                  <a:schemeClr val="bg1">
                    <a:lumMod val="95000"/>
                  </a:schemeClr>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1605699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470413"/>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B4DEA64-361A-459F-AC62-F5ABFB0B7096}"/>
              </a:ext>
            </a:extLst>
          </p:cNvPr>
          <p:cNvSpPr>
            <a:spLocks noGrp="1"/>
          </p:cNvSpPr>
          <p:nvPr>
            <p:ph type="body" sz="quarter" idx="11" hasCustomPrompt="1"/>
          </p:nvPr>
        </p:nvSpPr>
        <p:spPr>
          <a:xfrm>
            <a:off x="273436" y="6550072"/>
            <a:ext cx="11433116" cy="267365"/>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1117181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3"/>
            <a:ext cx="5065183" cy="50996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50996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9211533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chemeClr val="accent6"/>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672895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48315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0043C8"/>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http://...</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#70-535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3324877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65660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solidFill>
                  <a:srgbClr val="0070C0"/>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86CFC401-E43F-4484-ADE7-7D068F298193}"/>
              </a:ext>
            </a:extLst>
          </p:cNvPr>
          <p:cNvSpPr>
            <a:spLocks noGrp="1"/>
          </p:cNvSpPr>
          <p:nvPr>
            <p:ph type="body" sz="quarter" idx="11"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41" y="1197323"/>
            <a:ext cx="11653521" cy="5109815"/>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4">
            <a:extLst>
              <a:ext uri="{FF2B5EF4-FFF2-40B4-BE49-F238E27FC236}">
                <a16:creationId xmlns:a16="http://schemas.microsoft.com/office/drawing/2014/main" id="{7D77AAB3-E8F7-4573-AEAC-2F07A923DF10}"/>
              </a:ext>
            </a:extLst>
          </p:cNvPr>
          <p:cNvSpPr>
            <a:spLocks noGrp="1"/>
          </p:cNvSpPr>
          <p:nvPr>
            <p:ph type="body" sz="quarter" idx="11"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olid">
    <p:bg bwMode="auto">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D05E55-498C-4995-A911-E5A445AB70ED}"/>
              </a:ext>
            </a:extLst>
          </p:cNvPr>
          <p:cNvSpPr/>
          <p:nvPr userDrawn="1"/>
        </p:nvSpPr>
        <p:spPr bwMode="auto">
          <a:xfrm>
            <a:off x="1" y="0"/>
            <a:ext cx="12191999" cy="1011115"/>
          </a:xfrm>
          <a:prstGeom prst="rect">
            <a:avLst/>
          </a:prstGeom>
          <a:solidFill>
            <a:srgbClr val="8DACD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5" name="Text Placeholder 4"/>
          <p:cNvSpPr>
            <a:spLocks noGrp="1"/>
          </p:cNvSpPr>
          <p:nvPr>
            <p:ph type="body" sz="quarter" idx="12"/>
          </p:nvPr>
        </p:nvSpPr>
        <p:spPr>
          <a:xfrm>
            <a:off x="271103" y="2617668"/>
            <a:ext cx="9649074" cy="2889997"/>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endParaRPr lang="en-US" dirty="0"/>
          </a:p>
        </p:txBody>
      </p:sp>
      <p:sp>
        <p:nvSpPr>
          <p:cNvPr id="9" name="Title 1"/>
          <p:cNvSpPr>
            <a:spLocks noGrp="1"/>
          </p:cNvSpPr>
          <p:nvPr>
            <p:ph type="title"/>
          </p:nvPr>
        </p:nvSpPr>
        <p:spPr>
          <a:xfrm>
            <a:off x="271103" y="893135"/>
            <a:ext cx="11371547" cy="1552353"/>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endParaRPr lang="en-US" dirty="0"/>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7959427"/>
      </p:ext>
    </p:extLst>
  </p:cSld>
  <p:clrMapOvr>
    <a:masterClrMapping/>
  </p:clrMapOvr>
  <p:transition spd="slow">
    <p:push/>
  </p:transition>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Solid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dirty="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
                    </a14:imgEffect>
                  </a14:imgLayer>
                </a14:imgProps>
              </a:ex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84445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2" grpId="2" animBg="1"/>
      <p:bldP spid="12" grpId="3" animBg="1"/>
      <p:bldP spid="12" grpId="4" animBg="1"/>
      <p:bldP spid="12" grpId="5" animBg="1"/>
      <p:bldP spid="12" grpId="6" animBg="1"/>
      <p:bldP spid="12" grpId="7" animBg="1"/>
      <p:bldP spid="10" grpId="0" animBg="1"/>
      <p:bldP spid="10" grpId="1" animBg="1"/>
      <p:bldP spid="10" grpId="2" animBg="1"/>
      <p:bldP spid="10" grpId="3" animBg="1"/>
      <p:bldP spid="10" grpId="4" animBg="1"/>
      <p:bldP spid="10" grpId="5" animBg="1"/>
      <p:bldP spid="10" grpId="6" animBg="1"/>
      <p:bldP spid="10" grpId="7" animBg="1"/>
      <p:bldP spid="11" grpId="0" animBg="1"/>
      <p:bldP spid="11" grpId="1" animBg="1"/>
      <p:bldP spid="11" grpId="2" animBg="1"/>
      <p:bldP spid="11" grpId="3" animBg="1"/>
      <p:bldP spid="11" grpId="4" animBg="1"/>
      <p:bldP spid="11" grpId="5" animBg="1"/>
      <p:bldP spid="11" grpId="6" animBg="1"/>
      <p:bldP spid="11" grpId="7" animBg="1"/>
      <p:bldP spid="13" grpId="0" animBg="1"/>
      <p:bldP spid="13" grpId="1" animBg="1"/>
      <p:bldP spid="13" grpId="2" animBg="1"/>
      <p:bldP spid="13" grpId="3" animBg="1"/>
      <p:bldP spid="13" grpId="4" animBg="1"/>
      <p:bldP spid="13" grpId="5" animBg="1"/>
      <p:bldP spid="13" grpId="6" animBg="1"/>
      <p:bldP spid="13" grpId="7"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mp; Non-bulleted text">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45840" y="347873"/>
            <a:ext cx="8117840" cy="800207"/>
          </a:xfrm>
        </p:spPr>
        <p:txBody>
          <a:bodyPr>
            <a:normAutofit/>
          </a:bodyPr>
          <a:lstStyle>
            <a:lvl1pPr algn="l" defTabSz="914400" rtl="0" eaLnBrk="1" latinLnBrk="0" hangingPunct="1">
              <a:lnSpc>
                <a:spcPct val="90000"/>
              </a:lnSpc>
              <a:spcBef>
                <a:spcPct val="0"/>
              </a:spcBef>
              <a:buNone/>
              <a:defRPr lang="en-US" sz="5400" b="1" i="1" u="none" kern="1200" baseline="0" dirty="0">
                <a:solidFill>
                  <a:schemeClr val="tx1"/>
                </a:solidFill>
                <a:latin typeface="+mj-lt"/>
                <a:ea typeface="+mj-ea"/>
                <a:cs typeface="+mj-cs"/>
              </a:defRPr>
            </a:lvl1pPr>
          </a:lstStyle>
          <a:p>
            <a:endParaRPr lang="en-US" dirty="0"/>
          </a:p>
        </p:txBody>
      </p:sp>
      <p:sp>
        <p:nvSpPr>
          <p:cNvPr id="4" name="Text Placeholder 3"/>
          <p:cNvSpPr>
            <a:spLocks noGrp="1"/>
          </p:cNvSpPr>
          <p:nvPr>
            <p:ph type="body" sz="quarter" idx="11"/>
          </p:nvPr>
        </p:nvSpPr>
        <p:spPr>
          <a:xfrm>
            <a:off x="268080" y="1361440"/>
            <a:ext cx="11655840" cy="4704080"/>
          </a:xfrm>
        </p:spPr>
        <p:txBody>
          <a:bodyPr>
            <a:noAutofit/>
          </a:bodyPr>
          <a:lstStyle>
            <a:lvl1pPr marL="0" indent="0">
              <a:buNone/>
              <a:defRPr sz="4000"/>
            </a:lvl1pPr>
            <a:lvl2pPr marL="28012" indent="0">
              <a:buNone/>
              <a:defRPr sz="1961"/>
            </a:lvl2pPr>
            <a:lvl3pPr marL="219428" indent="0">
              <a:buNone/>
              <a:defRPr sz="1961"/>
            </a:lvl3pPr>
            <a:lvl4pPr marL="466868" indent="0">
              <a:buNone/>
              <a:defRPr sz="1765"/>
            </a:lvl4pPr>
            <a:lvl5pPr marL="725201" indent="0">
              <a:buNone/>
              <a:defRPr sz="1765"/>
            </a:lvl5pPr>
          </a:lstStyle>
          <a:p>
            <a:pPr lvl="0"/>
            <a:endParaRPr lang="en-US" dirty="0"/>
          </a:p>
        </p:txBody>
      </p:sp>
      <p:sp>
        <p:nvSpPr>
          <p:cNvPr id="3" name="Rectangle 2"/>
          <p:cNvSpPr/>
          <p:nvPr userDrawn="1"/>
        </p:nvSpPr>
        <p:spPr>
          <a:xfrm>
            <a:off x="268080" y="286311"/>
            <a:ext cx="3127779" cy="92333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Calibri" panose="020F0502020204030204"/>
                <a:ea typeface="+mn-ea"/>
                <a:cs typeface="+mn-cs"/>
              </a:rPr>
              <a:t>EXAM TIP!</a:t>
            </a:r>
          </a:p>
        </p:txBody>
      </p:sp>
    </p:spTree>
    <p:extLst>
      <p:ext uri="{BB962C8B-B14F-4D97-AF65-F5344CB8AC3E}">
        <p14:creationId xmlns:p14="http://schemas.microsoft.com/office/powerpoint/2010/main" val="1633590769"/>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570" y="-3"/>
            <a:ext cx="11893593" cy="896817"/>
          </a:xfrm>
        </p:spPr>
        <p:txBody>
          <a:bodyPr/>
          <a:lstStyle>
            <a:lvl1pPr>
              <a:defRPr/>
            </a:lvl1pPr>
          </a:lstStyle>
          <a:p>
            <a:r>
              <a:rPr lang="en-US" dirty="0"/>
              <a:t>Click to edit CONTENT title style</a:t>
            </a:r>
          </a:p>
        </p:txBody>
      </p:sp>
      <p:sp>
        <p:nvSpPr>
          <p:cNvPr id="3" name="Content Placeholder 2"/>
          <p:cNvSpPr>
            <a:spLocks noGrp="1"/>
          </p:cNvSpPr>
          <p:nvPr>
            <p:ph idx="1" hasCustomPrompt="1"/>
          </p:nvPr>
        </p:nvSpPr>
        <p:spPr/>
        <p:txBody>
          <a:bodyPr/>
          <a:lstStyle>
            <a:lvl1pPr>
              <a:defRPr/>
            </a:lvl1pPr>
          </a:lstStyle>
          <a:p>
            <a:pPr lvl="0"/>
            <a:r>
              <a:rPr lang="en-US" dirty="0"/>
              <a:t>Edit Content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9146F062-CB39-4EE2-BF38-33F62C9E5028}"/>
              </a:ext>
            </a:extLst>
          </p:cNvPr>
          <p:cNvSpPr>
            <a:spLocks noGrp="1"/>
          </p:cNvSpPr>
          <p:nvPr>
            <p:ph type="body" sz="quarter" idx="13"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208832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256941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8638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http://URL..</a:t>
            </a:r>
          </a:p>
        </p:txBody>
      </p:sp>
    </p:spTree>
    <p:extLst>
      <p:ext uri="{BB962C8B-B14F-4D97-AF65-F5344CB8AC3E}">
        <p14:creationId xmlns:p14="http://schemas.microsoft.com/office/powerpoint/2010/main" val="3504820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422124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solidFill>
                  <a:srgbClr val="0043C8"/>
                </a:solidFill>
              </a:defRPr>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http://...</a:t>
            </a:r>
          </a:p>
        </p:txBody>
      </p:sp>
    </p:spTree>
    <p:extLst>
      <p:ext uri="{BB962C8B-B14F-4D97-AF65-F5344CB8AC3E}">
        <p14:creationId xmlns:p14="http://schemas.microsoft.com/office/powerpoint/2010/main" val="320573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#70-535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716" r:id="rId3"/>
    <p:sldLayoutId id="2147483672" r:id="rId4"/>
    <p:sldLayoutId id="2147483666" r:id="rId5"/>
    <p:sldLayoutId id="2147483701" r:id="rId6"/>
    <p:sldLayoutId id="2147483707" r:id="rId7"/>
    <p:sldLayoutId id="2147483662" r:id="rId8"/>
    <p:sldLayoutId id="2147483699" r:id="rId9"/>
    <p:sldLayoutId id="2147483708" r:id="rId10"/>
    <p:sldLayoutId id="2147483702" r:id="rId11"/>
    <p:sldLayoutId id="2147483700" r:id="rId12"/>
    <p:sldLayoutId id="2147483705" r:id="rId13"/>
    <p:sldLayoutId id="2147483703" r:id="rId14"/>
    <p:sldLayoutId id="2147483706" r:id="rId15"/>
    <p:sldLayoutId id="2147483663" r:id="rId16"/>
    <p:sldLayoutId id="2147483664" r:id="rId17"/>
    <p:sldLayoutId id="2147483665" r:id="rId18"/>
    <p:sldLayoutId id="2147483667" r:id="rId19"/>
    <p:sldLayoutId id="2147483668" r:id="rId20"/>
    <p:sldLayoutId id="2147483669" r:id="rId21"/>
    <p:sldLayoutId id="2147483711" r:id="rId22"/>
    <p:sldLayoutId id="2147483713" r:id="rId23"/>
    <p:sldLayoutId id="2147483670" r:id="rId24"/>
    <p:sldLayoutId id="2147483671" r:id="rId25"/>
    <p:sldLayoutId id="2147483717" r:id="rId26"/>
    <p:sldLayoutId id="2147483714" r:id="rId27"/>
    <p:sldLayoutId id="2147483718" r:id="rId28"/>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 Id="rId4" Type="http://schemas.openxmlformats.org/officeDocument/2006/relationships/hyperlink" Target="https://ptdrv.linkedin.com/8na8bsr"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 Id="rId4" Type="http://schemas.openxmlformats.org/officeDocument/2006/relationships/hyperlink" Target="https://ptdrv.linkedin.com/8na8bs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 Id="rId4" Type="http://schemas.openxmlformats.org/officeDocument/2006/relationships/hyperlink" Target="https://ptdrv.linkedin.com/8na8bs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3" Type="http://schemas.openxmlformats.org/officeDocument/2006/relationships/hyperlink" Target="https://tinyurl.com/514MA18" TargetMode="External"/><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hyperlink" Target="https://ptdrv.linkedin.com/8na8bsr"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1.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111163" y="237247"/>
            <a:ext cx="11785599" cy="1011928"/>
          </a:xfrm>
        </p:spPr>
        <p:txBody>
          <a:bodyPr/>
          <a:lstStyle/>
          <a:p>
            <a:r>
              <a:rPr lang="en-US" sz="2000" dirty="0"/>
              <a:t>Exam</a:t>
            </a:r>
            <a:r>
              <a:rPr lang="en-US" sz="3600" dirty="0"/>
              <a:t> 70-535 Architecting Microsoft Azure Solutions</a:t>
            </a:r>
            <a:br>
              <a:rPr lang="en-US" sz="3600" dirty="0"/>
            </a:br>
            <a:r>
              <a:rPr lang="en-US" sz="2400" dirty="0"/>
              <a:t>Data &amp; Cloud Skill Up Workshop - Azure Fundamentals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6576969" y="2595282"/>
            <a:ext cx="5391511" cy="3237592"/>
          </a:xfrm>
        </p:spPr>
        <p:txBody>
          <a:bodyPr/>
          <a:lstStyle/>
          <a:p>
            <a:r>
              <a:rPr lang="en-US" dirty="0"/>
              <a:t>Design Compute Infrastructure (20-25%)</a:t>
            </a:r>
          </a:p>
          <a:p>
            <a:r>
              <a:rPr lang="en-US" dirty="0"/>
              <a:t>Design Data Implementation (15-20%)</a:t>
            </a:r>
          </a:p>
          <a:p>
            <a:r>
              <a:rPr lang="en-US" dirty="0"/>
              <a:t>Design Networking Implementation (15-20%)</a:t>
            </a:r>
          </a:p>
          <a:p>
            <a:r>
              <a:rPr lang="en-US" dirty="0"/>
              <a:t>Design Security and Identity Solutions (20-25%)</a:t>
            </a:r>
          </a:p>
          <a:p>
            <a:r>
              <a:rPr lang="en-US" dirty="0"/>
              <a:t>Design Solutions by using Platform Services (10-15%)</a:t>
            </a:r>
          </a:p>
          <a:p>
            <a:r>
              <a:rPr lang="en-US" dirty="0"/>
              <a:t>Design for Operations (10-15%)</a:t>
            </a:r>
          </a:p>
        </p:txBody>
      </p:sp>
      <p:sp>
        <p:nvSpPr>
          <p:cNvPr id="3" name="Subtitle 2"/>
          <p:cNvSpPr>
            <a:spLocks noGrp="1"/>
          </p:cNvSpPr>
          <p:nvPr>
            <p:ph type="body" sz="quarter" idx="10"/>
          </p:nvPr>
        </p:nvSpPr>
        <p:spPr>
          <a:xfrm>
            <a:off x="111163" y="2543908"/>
            <a:ext cx="6298026" cy="1566698"/>
          </a:xfrm>
          <a:solidFill>
            <a:schemeClr val="accent1"/>
          </a:solidFill>
        </p:spPr>
        <p:txBody>
          <a:bodyPr/>
          <a:lstStyle/>
          <a:p>
            <a:pPr>
              <a:buClr>
                <a:schemeClr val="bg1"/>
              </a:buClr>
            </a:pPr>
            <a:r>
              <a:rPr lang="en-US" sz="1400" u="sng" dirty="0">
                <a:solidFill>
                  <a:schemeClr val="tx1"/>
                </a:solidFill>
              </a:rPr>
              <a:t>Speakers</a:t>
            </a:r>
          </a:p>
          <a:p>
            <a:pPr>
              <a:buClr>
                <a:schemeClr val="bg1"/>
              </a:buClr>
            </a:pPr>
            <a:r>
              <a:rPr lang="en-US" sz="1600" b="1" dirty="0">
                <a:solidFill>
                  <a:schemeClr val="tx1"/>
                </a:solidFill>
              </a:rPr>
              <a:t>Ryan Sockalosky, Dan Stolts, Patrick El-Azem, Coach Culbertson</a:t>
            </a:r>
          </a:p>
          <a:p>
            <a:pPr>
              <a:buClr>
                <a:schemeClr val="bg1"/>
              </a:buClr>
            </a:pPr>
            <a:endParaRPr lang="en-US" sz="1400" dirty="0">
              <a:solidFill>
                <a:schemeClr val="tx1"/>
              </a:solidFill>
            </a:endParaRPr>
          </a:p>
          <a:p>
            <a:pPr>
              <a:buClr>
                <a:schemeClr val="bg1"/>
              </a:buClr>
            </a:pPr>
            <a:r>
              <a:rPr lang="en-US" sz="1400" u="sng" dirty="0">
                <a:solidFill>
                  <a:schemeClr val="tx1"/>
                </a:solidFill>
              </a:rPr>
              <a:t>Special Guests </a:t>
            </a:r>
          </a:p>
          <a:p>
            <a:pPr>
              <a:buClr>
                <a:schemeClr val="bg1"/>
              </a:buClr>
            </a:pPr>
            <a:r>
              <a:rPr lang="en-US" sz="1600" b="1" dirty="0">
                <a:solidFill>
                  <a:schemeClr val="tx1"/>
                </a:solidFill>
              </a:rPr>
              <a:t>Steve Ramsay, Carla Staeben, Ken Skvarcius, Dan Pessin</a:t>
            </a:r>
          </a:p>
          <a:p>
            <a:pPr>
              <a:buClr>
                <a:schemeClr val="bg1"/>
              </a:buClr>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a:xfrm>
            <a:off x="349252" y="5973557"/>
            <a:ext cx="11619228" cy="592285"/>
          </a:xfrm>
        </p:spPr>
        <p:txBody>
          <a:bodyPr/>
          <a:lstStyle/>
          <a:p>
            <a:pPr lvl="0"/>
            <a:r>
              <a:rPr lang="en-US" dirty="0">
                <a:solidFill>
                  <a:srgbClr val="002060"/>
                </a:solidFill>
              </a:rPr>
              <a:t>Content Home: </a:t>
            </a:r>
            <a:r>
              <a:rPr lang="en-US" sz="2000" dirty="0">
                <a:solidFill>
                  <a:srgbClr val="002060"/>
                </a:solidFill>
              </a:rPr>
              <a:t>http://github.com/guruskill/70-535</a:t>
            </a:r>
            <a:endParaRPr lang="en-US" sz="1800" dirty="0">
              <a:solidFill>
                <a:srgbClr val="002060"/>
              </a:solidFill>
            </a:endParaRPr>
          </a:p>
          <a:p>
            <a:pPr lvl="0"/>
            <a:r>
              <a:rPr lang="en-US" dirty="0">
                <a:solidFill>
                  <a:srgbClr val="002060"/>
                </a:solidFill>
              </a:rPr>
              <a:t>Program Home: https://aka.ms/certup</a:t>
            </a:r>
          </a:p>
        </p:txBody>
      </p:sp>
      <p:sp>
        <p:nvSpPr>
          <p:cNvPr id="7" name="Text Placeholder 6">
            <a:extLst>
              <a:ext uri="{FF2B5EF4-FFF2-40B4-BE49-F238E27FC236}">
                <a16:creationId xmlns:a16="http://schemas.microsoft.com/office/drawing/2014/main" id="{46172E14-869B-4D4B-9CDA-AE5631D263FF}"/>
              </a:ext>
            </a:extLst>
          </p:cNvPr>
          <p:cNvSpPr>
            <a:spLocks noGrp="1"/>
          </p:cNvSpPr>
          <p:nvPr>
            <p:ph type="body" sz="quarter" idx="12"/>
          </p:nvPr>
        </p:nvSpPr>
        <p:spPr>
          <a:xfrm>
            <a:off x="3103927" y="1276408"/>
            <a:ext cx="5580346" cy="1060211"/>
          </a:xfrm>
        </p:spPr>
        <p:txBody>
          <a:bodyPr/>
          <a:lstStyle/>
          <a:p>
            <a:pPr lvl="0"/>
            <a:r>
              <a:rPr lang="en-US" sz="1600" b="1" dirty="0" err="1">
                <a:solidFill>
                  <a:srgbClr val="FFFFFF"/>
                </a:solidFill>
              </a:rPr>
              <a:t>WiFi</a:t>
            </a:r>
            <a:r>
              <a:rPr lang="en-US" sz="1600" dirty="0">
                <a:solidFill>
                  <a:srgbClr val="FFFFFF"/>
                </a:solidFill>
              </a:rPr>
              <a:t>:  MSFTGUEST &gt; Open Browser  </a:t>
            </a:r>
          </a:p>
          <a:p>
            <a:pPr lvl="0"/>
            <a:r>
              <a:rPr lang="en-US" sz="1600" b="1" dirty="0">
                <a:solidFill>
                  <a:srgbClr val="FFFFFF"/>
                </a:solidFill>
              </a:rPr>
              <a:t>Code: </a:t>
            </a:r>
            <a:r>
              <a:rPr lang="en-US" sz="1800" dirty="0">
                <a:solidFill>
                  <a:srgbClr val="FFFFFF"/>
                </a:solidFill>
              </a:rPr>
              <a:t>MSEVENTS359YQ</a:t>
            </a:r>
            <a:endParaRPr lang="en-US" sz="1600" dirty="0">
              <a:solidFill>
                <a:srgbClr val="FFFFFF"/>
              </a:solidFill>
            </a:endParaRPr>
          </a:p>
        </p:txBody>
      </p:sp>
      <p:pic>
        <p:nvPicPr>
          <p:cNvPr id="5" name="Picture 4">
            <a:extLst>
              <a:ext uri="{FF2B5EF4-FFF2-40B4-BE49-F238E27FC236}">
                <a16:creationId xmlns:a16="http://schemas.microsoft.com/office/drawing/2014/main" id="{006052AD-D074-4632-ACD9-34E0EFC63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82263" y="131774"/>
            <a:ext cx="1709737" cy="2100414"/>
          </a:xfrm>
          <a:prstGeom prst="rect">
            <a:avLst/>
          </a:prstGeom>
        </p:spPr>
      </p:pic>
      <p:graphicFrame>
        <p:nvGraphicFramePr>
          <p:cNvPr id="8" name="Table 7">
            <a:extLst>
              <a:ext uri="{FF2B5EF4-FFF2-40B4-BE49-F238E27FC236}">
                <a16:creationId xmlns:a16="http://schemas.microsoft.com/office/drawing/2014/main" id="{CA45DAF4-C176-4A9B-9BDF-ACD889169C46}"/>
              </a:ext>
            </a:extLst>
          </p:cNvPr>
          <p:cNvGraphicFramePr>
            <a:graphicFrameLocks noGrp="1"/>
          </p:cNvGraphicFramePr>
          <p:nvPr>
            <p:extLst/>
          </p:nvPr>
        </p:nvGraphicFramePr>
        <p:xfrm>
          <a:off x="689100" y="4199825"/>
          <a:ext cx="5142152" cy="1685030"/>
        </p:xfrm>
        <a:graphic>
          <a:graphicData uri="http://schemas.openxmlformats.org/drawingml/2006/table">
            <a:tbl>
              <a:tblPr firstRow="1" firstCol="1" bandRow="1">
                <a:tableStyleId>{93296810-A885-4BE3-A3E7-6D5BEEA58F35}</a:tableStyleId>
              </a:tblPr>
              <a:tblGrid>
                <a:gridCol w="955464">
                  <a:extLst>
                    <a:ext uri="{9D8B030D-6E8A-4147-A177-3AD203B41FA5}">
                      <a16:colId xmlns:a16="http://schemas.microsoft.com/office/drawing/2014/main" val="4175684789"/>
                    </a:ext>
                  </a:extLst>
                </a:gridCol>
                <a:gridCol w="2364028">
                  <a:extLst>
                    <a:ext uri="{9D8B030D-6E8A-4147-A177-3AD203B41FA5}">
                      <a16:colId xmlns:a16="http://schemas.microsoft.com/office/drawing/2014/main" val="1461180872"/>
                    </a:ext>
                  </a:extLst>
                </a:gridCol>
                <a:gridCol w="327716">
                  <a:extLst>
                    <a:ext uri="{9D8B030D-6E8A-4147-A177-3AD203B41FA5}">
                      <a16:colId xmlns:a16="http://schemas.microsoft.com/office/drawing/2014/main" val="1326502014"/>
                    </a:ext>
                  </a:extLst>
                </a:gridCol>
                <a:gridCol w="1494944">
                  <a:extLst>
                    <a:ext uri="{9D8B030D-6E8A-4147-A177-3AD203B41FA5}">
                      <a16:colId xmlns:a16="http://schemas.microsoft.com/office/drawing/2014/main" val="92711663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gridSpan="2">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hMerge="1">
                  <a:txBody>
                    <a:bodyPr/>
                    <a:lstStyle/>
                    <a:p>
                      <a:pPr marL="0" marR="0" algn="ctr">
                        <a:lnSpc>
                          <a:spcPct val="107000"/>
                        </a:lnSpc>
                        <a:spcBef>
                          <a:spcPts val="0"/>
                        </a:spcBef>
                        <a:spcAft>
                          <a:spcPts val="0"/>
                        </a:spcAft>
                      </a:pP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tc hMerge="1">
                  <a:txBody>
                    <a:bodyPr/>
                    <a:lstStyle/>
                    <a:p>
                      <a:pPr marL="0" marR="0" algn="ctr">
                        <a:lnSpc>
                          <a:spcPct val="107000"/>
                        </a:lnSpc>
                        <a:spcBef>
                          <a:spcPts val="0"/>
                        </a:spcBef>
                        <a:spcAft>
                          <a:spcPts val="0"/>
                        </a:spcAft>
                      </a:pP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hMerge="1">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gridSpan="2">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hMerge="1">
                  <a:txBody>
                    <a:bodyPr/>
                    <a:lstStyle/>
                    <a:p>
                      <a:pPr marL="0" marR="0">
                        <a:lnSpc>
                          <a:spcPct val="107000"/>
                        </a:lnSpc>
                        <a:spcBef>
                          <a:spcPts val="0"/>
                        </a:spcBef>
                        <a:spcAft>
                          <a:spcPts val="0"/>
                        </a:spcAft>
                      </a:pPr>
                      <a:r>
                        <a:rPr lang="en-US" sz="1200" kern="120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Calibri" panose="020F0502020204030204"/>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hMerge="1">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tc hMerge="1">
                  <a:txBody>
                    <a:bodyPr/>
                    <a:lstStyle/>
                    <a:p>
                      <a:pPr marL="0" marR="0" algn="ctr" defTabSz="914400" rtl="0" eaLnBrk="1" latinLnBrk="0" hangingPunct="1">
                        <a:lnSpc>
                          <a:spcPct val="107000"/>
                        </a:lnSpc>
                        <a:spcBef>
                          <a:spcPts val="0"/>
                        </a:spcBef>
                        <a:spcAft>
                          <a:spcPts val="0"/>
                        </a:spcAft>
                      </a:pPr>
                      <a:endParaRPr lang="en-US" sz="1200" kern="1200" dirty="0">
                        <a:solidFill>
                          <a:schemeClr val="dk1"/>
                        </a:solidFill>
                        <a:effectLst/>
                        <a:latin typeface="+mn-lt"/>
                        <a:ea typeface="+mn-ea"/>
                        <a:cs typeface="+mn-cs"/>
                      </a:endParaRPr>
                    </a:p>
                  </a:txBody>
                  <a:tcPr marL="73025" marR="73025" marT="18415" marB="18415">
                    <a:solidFill>
                      <a:srgbClr val="FFC000"/>
                    </a:solidFill>
                  </a:tcPr>
                </a:tc>
                <a:extLst>
                  <a:ext uri="{0D108BD9-81ED-4DB2-BD59-A6C34878D82A}">
                    <a16:rowId xmlns:a16="http://schemas.microsoft.com/office/drawing/2014/main" val="180956455"/>
                  </a:ext>
                </a:extLst>
              </a:tr>
            </a:tbl>
          </a:graphicData>
        </a:graphic>
      </p:graphicFrame>
      <p:sp>
        <p:nvSpPr>
          <p:cNvPr id="9" name="Flowchart: Document 8">
            <a:extLst>
              <a:ext uri="{FF2B5EF4-FFF2-40B4-BE49-F238E27FC236}">
                <a16:creationId xmlns:a16="http://schemas.microsoft.com/office/drawing/2014/main" id="{FF9FFA3D-2C74-4D79-8FCF-B541AE9FED97}"/>
              </a:ext>
            </a:extLst>
          </p:cNvPr>
          <p:cNvSpPr/>
          <p:nvPr/>
        </p:nvSpPr>
        <p:spPr bwMode="auto">
          <a:xfrm>
            <a:off x="111163" y="1249175"/>
            <a:ext cx="2906829" cy="983013"/>
          </a:xfrm>
          <a:prstGeom prst="flowChartDocumen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Verdana" pitchFamily="34" charset="0"/>
              </a:rPr>
              <a:t>Welcome</a:t>
            </a:r>
          </a:p>
          <a:p>
            <a:pPr marL="0" marR="0" indent="0" algn="ctr" defTabSz="914400" rtl="0" eaLnBrk="0" fontAlgn="base" latinLnBrk="0" hangingPunct="0">
              <a:lnSpc>
                <a:spcPct val="100000"/>
              </a:lnSpc>
              <a:spcBef>
                <a:spcPct val="0"/>
              </a:spcBef>
              <a:spcAft>
                <a:spcPct val="0"/>
              </a:spcAft>
              <a:buClrTx/>
              <a:buSzTx/>
              <a:buFontTx/>
              <a:buNone/>
              <a:tabLst/>
            </a:pPr>
            <a:r>
              <a:rPr lang="en-US"/>
              <a:t>To Burlington</a:t>
            </a:r>
            <a:r>
              <a:rPr kumimoji="0" lang="en-US" sz="1800" b="1" i="0" u="none" strike="noStrike" cap="none" normalizeH="0" baseline="0">
                <a:ln>
                  <a:noFill/>
                </a:ln>
                <a:solidFill>
                  <a:schemeClr val="tx1"/>
                </a:solidFill>
                <a:effectLst/>
                <a:latin typeface="Verdana" pitchFamily="34" charset="0"/>
              </a:rPr>
              <a:t> </a:t>
            </a:r>
            <a:endParaRPr kumimoji="0" lang="en-US" sz="1800" b="1" i="0" u="none" strike="noStrike" cap="none" normalizeH="0" baseline="0" dirty="0">
              <a:ln>
                <a:noFill/>
              </a:ln>
              <a:solidFill>
                <a:schemeClr val="tx1"/>
              </a:solidFill>
              <a:effectLst/>
              <a:latin typeface="Verdana" pitchFamily="34" charset="0"/>
            </a:endParaRPr>
          </a:p>
        </p:txBody>
      </p:sp>
      <p:sp>
        <p:nvSpPr>
          <p:cNvPr id="4" name="Rectangle 3">
            <a:extLst>
              <a:ext uri="{FF2B5EF4-FFF2-40B4-BE49-F238E27FC236}">
                <a16:creationId xmlns:a16="http://schemas.microsoft.com/office/drawing/2014/main" id="{381AB869-4BFD-467E-96B0-91FA9DD8846F}"/>
              </a:ext>
            </a:extLst>
          </p:cNvPr>
          <p:cNvSpPr/>
          <p:nvPr/>
        </p:nvSpPr>
        <p:spPr>
          <a:xfrm>
            <a:off x="-5085" y="2232188"/>
            <a:ext cx="1494320" cy="369332"/>
          </a:xfrm>
          <a:prstGeom prst="rect">
            <a:avLst/>
          </a:prstGeom>
        </p:spPr>
        <p:txBody>
          <a:bodyPr wrap="none">
            <a:spAutoFit/>
          </a:bodyPr>
          <a:lstStyle/>
          <a:p>
            <a:pPr>
              <a:buClr>
                <a:schemeClr val="bg1"/>
              </a:buClr>
            </a:pPr>
            <a:r>
              <a:rPr lang="en-US" dirty="0"/>
              <a:t>The Crew:</a:t>
            </a:r>
          </a:p>
        </p:txBody>
      </p:sp>
      <p:sp>
        <p:nvSpPr>
          <p:cNvPr id="11" name="Rectangle 10">
            <a:extLst>
              <a:ext uri="{FF2B5EF4-FFF2-40B4-BE49-F238E27FC236}">
                <a16:creationId xmlns:a16="http://schemas.microsoft.com/office/drawing/2014/main" id="{D6EE90F2-0AF1-4D05-B0F5-C96429EB1C1A}"/>
              </a:ext>
            </a:extLst>
          </p:cNvPr>
          <p:cNvSpPr/>
          <p:nvPr/>
        </p:nvSpPr>
        <p:spPr>
          <a:xfrm>
            <a:off x="5754849" y="5946533"/>
            <a:ext cx="6213631" cy="646331"/>
          </a:xfrm>
          <a:prstGeom prst="rect">
            <a:avLst/>
          </a:prstGeom>
        </p:spPr>
        <p:txBody>
          <a:bodyPr wrap="square">
            <a:spAutoFit/>
          </a:bodyPr>
          <a:lstStyle/>
          <a:p>
            <a:r>
              <a:rPr lang="en-US" dirty="0"/>
              <a:t>Slides: …/Presentations/2018-05-14-Boston/ </a:t>
            </a:r>
            <a:br>
              <a:rPr lang="en-US" dirty="0"/>
            </a:br>
            <a:r>
              <a:rPr lang="en-US" dirty="0"/>
              <a:t>Labs: …/Labs/ </a:t>
            </a:r>
          </a:p>
        </p:txBody>
      </p:sp>
      <p:grpSp>
        <p:nvGrpSpPr>
          <p:cNvPr id="10" name="Group 9">
            <a:extLst>
              <a:ext uri="{FF2B5EF4-FFF2-40B4-BE49-F238E27FC236}">
                <a16:creationId xmlns:a16="http://schemas.microsoft.com/office/drawing/2014/main" id="{33D7655F-402E-47DA-BC50-472F94590BD1}"/>
              </a:ext>
            </a:extLst>
          </p:cNvPr>
          <p:cNvGrpSpPr/>
          <p:nvPr/>
        </p:nvGrpSpPr>
        <p:grpSpPr>
          <a:xfrm>
            <a:off x="10450040" y="5395581"/>
            <a:ext cx="1573618" cy="550952"/>
            <a:chOff x="7133866" y="1249175"/>
            <a:chExt cx="2824513" cy="1038979"/>
          </a:xfrm>
        </p:grpSpPr>
        <p:sp>
          <p:nvSpPr>
            <p:cNvPr id="6" name="Rectangle 5">
              <a:extLst>
                <a:ext uri="{FF2B5EF4-FFF2-40B4-BE49-F238E27FC236}">
                  <a16:creationId xmlns:a16="http://schemas.microsoft.com/office/drawing/2014/main" id="{56A8C8A6-C303-47E3-81C3-58744D2675DC}"/>
                </a:ext>
              </a:extLst>
            </p:cNvPr>
            <p:cNvSpPr/>
            <p:nvPr/>
          </p:nvSpPr>
          <p:spPr bwMode="auto">
            <a:xfrm>
              <a:off x="7240772" y="1402739"/>
              <a:ext cx="2604977" cy="801466"/>
            </a:xfrm>
            <a:prstGeom prst="rect">
              <a:avLst/>
            </a:prstGeom>
            <a:solidFill>
              <a:schemeClr val="bg1"/>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pic>
          <p:nvPicPr>
            <p:cNvPr id="12" name="Picture 11">
              <a:extLst>
                <a:ext uri="{FF2B5EF4-FFF2-40B4-BE49-F238E27FC236}">
                  <a16:creationId xmlns:a16="http://schemas.microsoft.com/office/drawing/2014/main" id="{9EC63A0C-22E6-40CB-80A3-EE59249A3F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3866" y="1249175"/>
              <a:ext cx="2824513" cy="1038979"/>
            </a:xfrm>
            <a:prstGeom prst="rect">
              <a:avLst/>
            </a:prstGeom>
          </p:spPr>
        </p:pic>
      </p:grpSp>
    </p:spTree>
    <p:extLst>
      <p:ext uri="{BB962C8B-B14F-4D97-AF65-F5344CB8AC3E}">
        <p14:creationId xmlns:p14="http://schemas.microsoft.com/office/powerpoint/2010/main" val="3955459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0"/>
          </p:nvPr>
        </p:nvSpPr>
        <p:spPr/>
        <p:txBody>
          <a:bodyPr/>
          <a:lstStyle/>
          <a:p>
            <a:r>
              <a:rPr lang="en-US" sz="4400" dirty="0"/>
              <a:t>Think about how the technologies you learn about can be leveraged in your business!</a:t>
            </a:r>
          </a:p>
        </p:txBody>
      </p:sp>
      <p:sp>
        <p:nvSpPr>
          <p:cNvPr id="3" name="Text Placeholder 2">
            <a:extLst>
              <a:ext uri="{FF2B5EF4-FFF2-40B4-BE49-F238E27FC236}">
                <a16:creationId xmlns:a16="http://schemas.microsoft.com/office/drawing/2014/main" id="{1D358A2B-9812-43CD-889D-503F8806C7B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48516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indent="0">
              <a:buNone/>
            </a:pPr>
            <a:r>
              <a:rPr lang="en-US" b="1" dirty="0"/>
              <a:t>How deep is your knowledge of Azure Cloud Solutions?</a:t>
            </a:r>
          </a:p>
          <a:p>
            <a:pPr marL="0" lvl="0" indent="0">
              <a:buNone/>
            </a:pPr>
            <a:endParaRPr lang="en-US" dirty="0"/>
          </a:p>
          <a:p>
            <a:pPr marL="0" lvl="0" indent="0">
              <a:buNone/>
            </a:pPr>
            <a:r>
              <a:rPr lang="en-US" dirty="0"/>
              <a:t>1. I know Azure and its offerings really well </a:t>
            </a:r>
          </a:p>
          <a:p>
            <a:pPr marL="0" lvl="0" indent="0">
              <a:buNone/>
            </a:pPr>
            <a:endParaRPr lang="en-US" dirty="0"/>
          </a:p>
          <a:p>
            <a:pPr marL="0" lvl="0" indent="0">
              <a:buNone/>
            </a:pPr>
            <a:r>
              <a:rPr lang="en-US" dirty="0"/>
              <a:t>2. I have a good base knowledge of Azure </a:t>
            </a:r>
          </a:p>
          <a:p>
            <a:pPr marL="0" lvl="0" indent="0">
              <a:buNone/>
            </a:pPr>
            <a:endParaRPr lang="en-US" dirty="0"/>
          </a:p>
          <a:p>
            <a:pPr marL="0" lvl="0" indent="0">
              <a:buNone/>
            </a:pPr>
            <a:r>
              <a:rPr lang="en-US" dirty="0"/>
              <a:t>3. I know some of Azure </a:t>
            </a:r>
          </a:p>
          <a:p>
            <a:pPr marL="0" lvl="0" indent="0">
              <a:buNone/>
            </a:pPr>
            <a:endParaRPr lang="en-US" dirty="0"/>
          </a:p>
          <a:p>
            <a:pPr marL="0" lvl="0" indent="0">
              <a:buNone/>
            </a:pPr>
            <a:r>
              <a:rPr lang="en-US" dirty="0"/>
              <a:t>4. I’m just getting started with Azure </a:t>
            </a:r>
          </a:p>
          <a:p>
            <a:pPr marL="0" indent="0">
              <a:buNone/>
            </a:pPr>
            <a:endParaRPr lang="en-US" dirty="0"/>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F7ED7948-2A3B-4997-BE60-45D253D8A0B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4825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indent="0">
              <a:buNone/>
            </a:pPr>
            <a:r>
              <a:rPr lang="en-US" b="1" dirty="0"/>
              <a:t>Are you planning on taking the Azure Certification Exam related to this content?</a:t>
            </a:r>
          </a:p>
          <a:p>
            <a:pPr marL="0" lvl="0" indent="0">
              <a:buNone/>
            </a:pPr>
            <a:endParaRPr lang="en-US" dirty="0"/>
          </a:p>
          <a:p>
            <a:pPr marL="0" lvl="0" indent="0">
              <a:buNone/>
            </a:pPr>
            <a:r>
              <a:rPr lang="en-US" dirty="0"/>
              <a:t>1. Yes  </a:t>
            </a:r>
          </a:p>
          <a:p>
            <a:pPr marL="0" lvl="0" indent="0">
              <a:buNone/>
            </a:pPr>
            <a:endParaRPr lang="en-US" dirty="0"/>
          </a:p>
          <a:p>
            <a:pPr marL="0" lvl="0" indent="0">
              <a:buNone/>
            </a:pPr>
            <a:r>
              <a:rPr lang="en-US" dirty="0"/>
              <a:t>2. Maybe, I’m interested in finding out more </a:t>
            </a:r>
          </a:p>
          <a:p>
            <a:pPr marL="0" lvl="0" indent="0">
              <a:buNone/>
            </a:pPr>
            <a:endParaRPr lang="en-US" dirty="0"/>
          </a:p>
          <a:p>
            <a:pPr marL="0" lvl="0" indent="0">
              <a:buNone/>
            </a:pPr>
            <a:r>
              <a:rPr lang="en-US" dirty="0"/>
              <a:t>3. No</a:t>
            </a:r>
          </a:p>
          <a:p>
            <a:pPr marL="0" indent="0">
              <a:buNone/>
            </a:pPr>
            <a:endParaRPr lang="en-US" dirty="0"/>
          </a:p>
          <a:p>
            <a:endParaRPr lang="en-US" dirty="0"/>
          </a:p>
        </p:txBody>
      </p:sp>
      <p:sp>
        <p:nvSpPr>
          <p:cNvPr id="5" name="Text Placeholder 4">
            <a:extLst>
              <a:ext uri="{FF2B5EF4-FFF2-40B4-BE49-F238E27FC236}">
                <a16:creationId xmlns:a16="http://schemas.microsoft.com/office/drawing/2014/main" id="{7E6A6F4D-01E2-4988-87FF-CAD32E4A9C7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4149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74D90-8460-477C-884A-B867A96F5751}"/>
              </a:ext>
            </a:extLst>
          </p:cNvPr>
          <p:cNvSpPr>
            <a:spLocks noGrp="1"/>
          </p:cNvSpPr>
          <p:nvPr>
            <p:ph type="title"/>
          </p:nvPr>
        </p:nvSpPr>
        <p:spPr/>
        <p:txBody>
          <a:bodyPr/>
          <a:lstStyle/>
          <a:p>
            <a:r>
              <a:rPr lang="en-US" dirty="0"/>
              <a:t>Voting: Show of Hands</a:t>
            </a:r>
          </a:p>
        </p:txBody>
      </p:sp>
      <p:sp>
        <p:nvSpPr>
          <p:cNvPr id="3" name="Content Placeholder 2">
            <a:extLst>
              <a:ext uri="{FF2B5EF4-FFF2-40B4-BE49-F238E27FC236}">
                <a16:creationId xmlns:a16="http://schemas.microsoft.com/office/drawing/2014/main" id="{5D0D7249-881A-487C-8F4C-2F451629A801}"/>
              </a:ext>
            </a:extLst>
          </p:cNvPr>
          <p:cNvSpPr>
            <a:spLocks noGrp="1"/>
          </p:cNvSpPr>
          <p:nvPr>
            <p:ph idx="1"/>
          </p:nvPr>
        </p:nvSpPr>
        <p:spPr/>
        <p:txBody>
          <a:bodyPr>
            <a:normAutofit/>
          </a:bodyPr>
          <a:lstStyle/>
          <a:p>
            <a:pPr marL="0" lvl="0" indent="0">
              <a:buNone/>
            </a:pPr>
            <a:r>
              <a:rPr lang="en-US" b="1" dirty="0"/>
              <a:t>Do you feel you are educationally ready to deliver Azure Solutions Now?</a:t>
            </a:r>
          </a:p>
          <a:p>
            <a:pPr marL="0" lvl="0" indent="0">
              <a:buNone/>
            </a:pPr>
            <a:endParaRPr lang="en-US" dirty="0"/>
          </a:p>
          <a:p>
            <a:pPr marL="0" lvl="0" indent="0">
              <a:buNone/>
            </a:pPr>
            <a:r>
              <a:rPr lang="en-US" dirty="0"/>
              <a:t>1. Yes, Ready to go</a:t>
            </a:r>
          </a:p>
          <a:p>
            <a:pPr marL="0" lvl="0" indent="0">
              <a:buNone/>
            </a:pPr>
            <a:endParaRPr lang="en-US" dirty="0"/>
          </a:p>
          <a:p>
            <a:pPr marL="0" lvl="0" indent="0">
              <a:buNone/>
            </a:pPr>
            <a:r>
              <a:rPr lang="en-US" dirty="0"/>
              <a:t>2. Maybe, after doing homework, I will be ready</a:t>
            </a:r>
          </a:p>
          <a:p>
            <a:pPr marL="0" lvl="0" indent="0">
              <a:buNone/>
            </a:pPr>
            <a:endParaRPr lang="en-US" dirty="0"/>
          </a:p>
          <a:p>
            <a:pPr marL="0" lvl="0" indent="0">
              <a:buNone/>
            </a:pPr>
            <a:r>
              <a:rPr lang="en-US" dirty="0"/>
              <a:t>3. No </a:t>
            </a:r>
          </a:p>
          <a:p>
            <a:endParaRPr lang="en-US" dirty="0"/>
          </a:p>
        </p:txBody>
      </p:sp>
      <p:sp>
        <p:nvSpPr>
          <p:cNvPr id="5" name="Text Placeholder 4">
            <a:extLst>
              <a:ext uri="{FF2B5EF4-FFF2-40B4-BE49-F238E27FC236}">
                <a16:creationId xmlns:a16="http://schemas.microsoft.com/office/drawing/2014/main" id="{C46B783F-A19C-4745-94D5-3967B8B92747}"/>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0516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527E47B-2B98-46BE-80D1-A17CDF7A4867}"/>
              </a:ext>
            </a:extLst>
          </p:cNvPr>
          <p:cNvSpPr>
            <a:spLocks noGrp="1"/>
          </p:cNvSpPr>
          <p:nvPr>
            <p:ph type="body" sz="quarter" idx="10"/>
          </p:nvPr>
        </p:nvSpPr>
        <p:spPr/>
        <p:txBody>
          <a:bodyPr/>
          <a:lstStyle/>
          <a:p>
            <a:r>
              <a:rPr lang="en-US" dirty="0"/>
              <a:t>Do not present the following slides in the opening.  They are for later in the event.</a:t>
            </a:r>
          </a:p>
        </p:txBody>
      </p:sp>
      <p:sp>
        <p:nvSpPr>
          <p:cNvPr id="10" name="Text Placeholder 9">
            <a:extLst>
              <a:ext uri="{FF2B5EF4-FFF2-40B4-BE49-F238E27FC236}">
                <a16:creationId xmlns:a16="http://schemas.microsoft.com/office/drawing/2014/main" id="{0F3E69F5-8345-4298-BBB6-8B881B030627}"/>
              </a:ext>
            </a:extLst>
          </p:cNvPr>
          <p:cNvSpPr>
            <a:spLocks noGrp="1"/>
          </p:cNvSpPr>
          <p:nvPr>
            <p:ph type="body" sz="quarter" idx="11"/>
          </p:nvPr>
        </p:nvSpPr>
        <p:spPr/>
        <p:txBody>
          <a:bodyPr/>
          <a:lstStyle/>
          <a:p>
            <a:endParaRPr lang="en-US"/>
          </a:p>
        </p:txBody>
      </p:sp>
      <p:sp>
        <p:nvSpPr>
          <p:cNvPr id="8" name="Title 7">
            <a:extLst>
              <a:ext uri="{FF2B5EF4-FFF2-40B4-BE49-F238E27FC236}">
                <a16:creationId xmlns:a16="http://schemas.microsoft.com/office/drawing/2014/main" id="{3692DFB4-6EB4-40F8-8C54-7AA5E6D01A1A}"/>
              </a:ext>
            </a:extLst>
          </p:cNvPr>
          <p:cNvSpPr>
            <a:spLocks noGrp="1"/>
          </p:cNvSpPr>
          <p:nvPr>
            <p:ph type="title"/>
          </p:nvPr>
        </p:nvSpPr>
        <p:spPr/>
        <p:txBody>
          <a:bodyPr/>
          <a:lstStyle/>
          <a:p>
            <a:r>
              <a:rPr lang="en-US" dirty="0"/>
              <a:t>Following slides are NOT for the morning.  They are Making it real</a:t>
            </a:r>
          </a:p>
        </p:txBody>
      </p:sp>
    </p:spTree>
    <p:extLst>
      <p:ext uri="{BB962C8B-B14F-4D97-AF65-F5344CB8AC3E}">
        <p14:creationId xmlns:p14="http://schemas.microsoft.com/office/powerpoint/2010/main" val="336598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Good Afternoon!!!! Pause for program identification</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085688"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Washington/Jefferson</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4"/>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nvPr>
        </p:nvGraphicFramePr>
        <p:xfrm>
          <a:off x="5923192" y="2343920"/>
          <a:ext cx="5858175" cy="3363596"/>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Washington/Jefferson</a:t>
            </a:r>
          </a:p>
        </p:txBody>
      </p:sp>
    </p:spTree>
    <p:extLst>
      <p:ext uri="{BB962C8B-B14F-4D97-AF65-F5344CB8AC3E}">
        <p14:creationId xmlns:p14="http://schemas.microsoft.com/office/powerpoint/2010/main" val="99921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p:txBody>
          <a:bodyPr/>
          <a:lstStyle/>
          <a:p>
            <a:r>
              <a:rPr lang="en-US" sz="4000" dirty="0"/>
              <a:t>Program Roadmap</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p:txBody>
          <a:bodyPr/>
          <a:lstStyle/>
          <a:p>
            <a:r>
              <a:rPr lang="en-US" dirty="0"/>
              <a:t>So Far…</a:t>
            </a:r>
          </a:p>
        </p:txBody>
      </p:sp>
      <p:sp>
        <p:nvSpPr>
          <p:cNvPr id="6" name="Content Placeholder 5">
            <a:extLst>
              <a:ext uri="{FF2B5EF4-FFF2-40B4-BE49-F238E27FC236}">
                <a16:creationId xmlns:a16="http://schemas.microsoft.com/office/drawing/2014/main" id="{12DF21E5-1F68-4522-9624-1AEA122B76E2}"/>
              </a:ext>
            </a:extLst>
          </p:cNvPr>
          <p:cNvSpPr>
            <a:spLocks noGrp="1"/>
          </p:cNvSpPr>
          <p:nvPr>
            <p:ph sz="half" idx="2"/>
          </p:nvPr>
        </p:nvSpPr>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pPr lvl="1"/>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3"/>
          </p:nvPr>
        </p:nvSpPr>
        <p:spPr/>
        <p:txBody>
          <a:bodyPr/>
          <a:lstStyle/>
          <a:p>
            <a:r>
              <a:rPr lang="en-US" dirty="0"/>
              <a:t>Next Fiscal Year Starting July 2018</a:t>
            </a:r>
          </a:p>
        </p:txBody>
      </p:sp>
      <p:sp>
        <p:nvSpPr>
          <p:cNvPr id="8" name="Content Placeholder 7">
            <a:extLst>
              <a:ext uri="{FF2B5EF4-FFF2-40B4-BE49-F238E27FC236}">
                <a16:creationId xmlns:a16="http://schemas.microsoft.com/office/drawing/2014/main" id="{C402B894-A126-43CD-9C54-B09885D50664}"/>
              </a:ext>
            </a:extLst>
          </p:cNvPr>
          <p:cNvSpPr>
            <a:spLocks noGrp="1"/>
          </p:cNvSpPr>
          <p:nvPr>
            <p:ph sz="quarter" idx="4"/>
          </p:nvPr>
        </p:nvSpPr>
        <p:spPr/>
        <p:txBody>
          <a:bodyPr/>
          <a:lstStyle/>
          <a:p>
            <a:r>
              <a:rPr lang="en-US" dirty="0"/>
              <a:t>Certification Training</a:t>
            </a:r>
          </a:p>
          <a:p>
            <a:pPr lvl="1"/>
            <a:r>
              <a:rPr lang="en-US" dirty="0"/>
              <a:t>70-458 DevOps on Azure</a:t>
            </a:r>
          </a:p>
          <a:p>
            <a:pPr lvl="1"/>
            <a:r>
              <a:rPr lang="en-US" dirty="0"/>
              <a:t>70-532 Developing Azure Solutions</a:t>
            </a:r>
          </a:p>
          <a:p>
            <a:r>
              <a:rPr lang="en-US" dirty="0"/>
              <a:t>Create Deep Learning path for all technologies</a:t>
            </a:r>
          </a:p>
        </p:txBody>
      </p:sp>
      <p:sp>
        <p:nvSpPr>
          <p:cNvPr id="9" name="Text Placeholder 8">
            <a:extLst>
              <a:ext uri="{FF2B5EF4-FFF2-40B4-BE49-F238E27FC236}">
                <a16:creationId xmlns:a16="http://schemas.microsoft.com/office/drawing/2014/main" id="{D192705C-8289-4D13-8782-8DDF87E325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7629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Agenda and Logistics</a:t>
            </a:r>
            <a:br>
              <a:rPr lang="en-US" dirty="0"/>
            </a:br>
            <a:r>
              <a:rPr lang="en-US" dirty="0"/>
              <a:t>70-535 Architecting Azure Solutions</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752544"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Washington/Jefferson</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Presentations\2018-05-14-Boston\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4"/>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nvPr>
        </p:nvGraphicFramePr>
        <p:xfrm>
          <a:off x="5923192" y="2343920"/>
          <a:ext cx="5858175" cy="3363596"/>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Washington/Jefferson</a:t>
            </a:r>
          </a:p>
        </p:txBody>
      </p:sp>
    </p:spTree>
    <p:extLst>
      <p:ext uri="{BB962C8B-B14F-4D97-AF65-F5344CB8AC3E}">
        <p14:creationId xmlns:p14="http://schemas.microsoft.com/office/powerpoint/2010/main" val="1859468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CD3B038-A6D6-4289-8BFB-7CD0A7C7415F}"/>
              </a:ext>
            </a:extLst>
          </p:cNvPr>
          <p:cNvSpPr>
            <a:spLocks noGrp="1"/>
          </p:cNvSpPr>
          <p:nvPr>
            <p:ph type="body" sz="quarter" idx="12"/>
          </p:nvPr>
        </p:nvSpPr>
        <p:spPr/>
        <p:txBody>
          <a:bodyPr/>
          <a:lstStyle/>
          <a:p>
            <a:endParaRPr lang="en-US"/>
          </a:p>
        </p:txBody>
      </p:sp>
      <p:sp>
        <p:nvSpPr>
          <p:cNvPr id="6" name="Title 5">
            <a:extLst>
              <a:ext uri="{FF2B5EF4-FFF2-40B4-BE49-F238E27FC236}">
                <a16:creationId xmlns:a16="http://schemas.microsoft.com/office/drawing/2014/main" id="{5EB61E28-A193-4F23-9F1D-F07F538D8E68}"/>
              </a:ext>
            </a:extLst>
          </p:cNvPr>
          <p:cNvSpPr>
            <a:spLocks noGrp="1"/>
          </p:cNvSpPr>
          <p:nvPr>
            <p:ph type="title"/>
          </p:nvPr>
        </p:nvSpPr>
        <p:spPr/>
        <p:txBody>
          <a:bodyPr/>
          <a:lstStyle/>
          <a:p>
            <a:r>
              <a:rPr lang="en-US" dirty="0"/>
              <a:t>Time For Feedback!</a:t>
            </a:r>
          </a:p>
        </p:txBody>
      </p:sp>
    </p:spTree>
    <p:extLst>
      <p:ext uri="{BB962C8B-B14F-4D97-AF65-F5344CB8AC3E}">
        <p14:creationId xmlns:p14="http://schemas.microsoft.com/office/powerpoint/2010/main" val="1310572391"/>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p:txBody>
          <a:bodyPr/>
          <a:lstStyle/>
          <a:p>
            <a:pPr marL="0" indent="0">
              <a:buNone/>
            </a:pPr>
            <a:r>
              <a:rPr lang="en-US" sz="4400" dirty="0"/>
              <a:t>Who feels like the knowledge you obtained in this class will help your company?</a:t>
            </a:r>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3262228563"/>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Agenda and Logistics</a:t>
            </a:r>
            <a:br>
              <a:rPr lang="en-US" dirty="0"/>
            </a:br>
            <a:r>
              <a:rPr lang="en-US" dirty="0"/>
              <a:t>70-535 Architecting Azure Solutions</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1605579118"/>
              </p:ext>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594160"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Washington/Jefferson</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Presentations\2018-05-14-Boston\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4"/>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3948977511"/>
              </p:ext>
            </p:extLst>
          </p:nvPr>
        </p:nvGraphicFramePr>
        <p:xfrm>
          <a:off x="5923192" y="2343920"/>
          <a:ext cx="5858175" cy="3353119"/>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Washington/Jefferson</a:t>
            </a:r>
          </a:p>
        </p:txBody>
      </p:sp>
    </p:spTree>
    <p:extLst>
      <p:ext uri="{BB962C8B-B14F-4D97-AF65-F5344CB8AC3E}">
        <p14:creationId xmlns:p14="http://schemas.microsoft.com/office/powerpoint/2010/main" val="1087970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4F7A9-E921-4357-9149-373976F55DAB}"/>
              </a:ext>
            </a:extLst>
          </p:cNvPr>
          <p:cNvSpPr>
            <a:spLocks noGrp="1"/>
          </p:cNvSpPr>
          <p:nvPr>
            <p:ph type="body" sz="quarter" idx="12"/>
          </p:nvPr>
        </p:nvSpPr>
        <p:spPr/>
        <p:txBody>
          <a:bodyPr/>
          <a:lstStyle/>
          <a:p>
            <a:pPr marL="0" indent="0">
              <a:buNone/>
            </a:pPr>
            <a:r>
              <a:rPr lang="en-US" sz="4400" dirty="0"/>
              <a:t>Who feels like the knowledge you obtained in this class will help </a:t>
            </a:r>
            <a:r>
              <a:rPr lang="en-US" sz="4400"/>
              <a:t>your career?</a:t>
            </a:r>
            <a:endParaRPr lang="en-US" sz="4400" dirty="0"/>
          </a:p>
        </p:txBody>
      </p:sp>
      <p:sp>
        <p:nvSpPr>
          <p:cNvPr id="2" name="Title 1">
            <a:extLst>
              <a:ext uri="{FF2B5EF4-FFF2-40B4-BE49-F238E27FC236}">
                <a16:creationId xmlns:a16="http://schemas.microsoft.com/office/drawing/2014/main" id="{CD5BD358-9F61-4A38-ADEA-6049ADD4110E}"/>
              </a:ext>
            </a:extLst>
          </p:cNvPr>
          <p:cNvSpPr>
            <a:spLocks noGrp="1"/>
          </p:cNvSpPr>
          <p:nvPr>
            <p:ph type="title"/>
          </p:nvPr>
        </p:nvSpPr>
        <p:spPr/>
        <p:txBody>
          <a:bodyPr/>
          <a:lstStyle/>
          <a:p>
            <a:r>
              <a:rPr lang="en-US" dirty="0"/>
              <a:t>Show of Hands</a:t>
            </a:r>
          </a:p>
        </p:txBody>
      </p:sp>
    </p:spTree>
    <p:extLst>
      <p:ext uri="{BB962C8B-B14F-4D97-AF65-F5344CB8AC3E}">
        <p14:creationId xmlns:p14="http://schemas.microsoft.com/office/powerpoint/2010/main" val="1881392275"/>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36777-E5C5-4FD3-BBD2-A70547AD6417}"/>
              </a:ext>
            </a:extLst>
          </p:cNvPr>
          <p:cNvSpPr>
            <a:spLocks noGrp="1"/>
          </p:cNvSpPr>
          <p:nvPr>
            <p:ph type="title"/>
          </p:nvPr>
        </p:nvSpPr>
        <p:spPr/>
        <p:txBody>
          <a:bodyPr>
            <a:normAutofit fontScale="90000"/>
          </a:bodyPr>
          <a:lstStyle/>
          <a:p>
            <a:r>
              <a:rPr lang="en-US" sz="3600" dirty="0"/>
              <a:t>Do you want more free training for you, your friends and peers?</a:t>
            </a:r>
          </a:p>
        </p:txBody>
      </p:sp>
      <p:sp>
        <p:nvSpPr>
          <p:cNvPr id="5" name="Text Placeholder 4">
            <a:extLst>
              <a:ext uri="{FF2B5EF4-FFF2-40B4-BE49-F238E27FC236}">
                <a16:creationId xmlns:a16="http://schemas.microsoft.com/office/drawing/2014/main" id="{8F0F298E-8EE5-4828-B969-7524BF7AD37F}"/>
              </a:ext>
            </a:extLst>
          </p:cNvPr>
          <p:cNvSpPr>
            <a:spLocks noGrp="1"/>
          </p:cNvSpPr>
          <p:nvPr>
            <p:ph idx="1"/>
          </p:nvPr>
        </p:nvSpPr>
        <p:spPr/>
        <p:txBody>
          <a:bodyPr/>
          <a:lstStyle/>
          <a:p>
            <a:pPr marL="571500" indent="-571500">
              <a:buFont typeface="Arial" panose="020B0604020202020204" pitchFamily="34" charset="0"/>
              <a:buChar char="•"/>
            </a:pPr>
            <a:r>
              <a:rPr lang="en-US" sz="3200" dirty="0"/>
              <a:t>Feedback is very, very important to Microsoft.  It is the mechanism we use to get additional funding to have more workshops. </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Please help us help you &amp; your peers, now and in the future.  Give us the evidence that this is a worthwhile investment.</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It only takes a couple minutes to fill out the survey at the end of the class. Even if you miss some of the class, it is very important that we get your feedback!</a:t>
            </a:r>
          </a:p>
          <a:p>
            <a:pPr marL="0" indent="0">
              <a:buNone/>
            </a:pPr>
            <a:r>
              <a:rPr lang="en-US" sz="4000" dirty="0"/>
              <a:t>THANK YOU!  </a:t>
            </a:r>
            <a:r>
              <a:rPr lang="en-US" sz="3200" dirty="0"/>
              <a:t>From our entire training team!!!</a:t>
            </a:r>
          </a:p>
        </p:txBody>
      </p:sp>
    </p:spTree>
    <p:extLst>
      <p:ext uri="{BB962C8B-B14F-4D97-AF65-F5344CB8AC3E}">
        <p14:creationId xmlns:p14="http://schemas.microsoft.com/office/powerpoint/2010/main" val="2994813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390166" y="2490788"/>
            <a:ext cx="4148497" cy="2704895"/>
          </a:xfrm>
        </p:spPr>
        <p:txBody>
          <a:bodyPr/>
          <a:lstStyle/>
          <a:p>
            <a:pPr marL="571500" indent="-571500">
              <a:buFont typeface="Arial" panose="020B0604020202020204" pitchFamily="34" charset="0"/>
              <a:buChar char="•"/>
            </a:pPr>
            <a:r>
              <a:rPr lang="en-US" sz="3600" dirty="0"/>
              <a:t>Event</a:t>
            </a:r>
          </a:p>
          <a:p>
            <a:pPr marL="571500" indent="-571500">
              <a:buFont typeface="Arial" panose="020B0604020202020204" pitchFamily="34" charset="0"/>
              <a:buChar char="•"/>
            </a:pPr>
            <a:r>
              <a:rPr lang="en-US" sz="3600" dirty="0"/>
              <a:t>Content</a:t>
            </a:r>
          </a:p>
          <a:p>
            <a:pPr marL="571500" indent="-571500">
              <a:buFont typeface="Arial" panose="020B0604020202020204" pitchFamily="34" charset="0"/>
              <a:buChar char="•"/>
            </a:pPr>
            <a:r>
              <a:rPr lang="en-US" sz="3600" dirty="0"/>
              <a:t>Speakers</a:t>
            </a:r>
          </a:p>
          <a:p>
            <a:pPr marL="571500" indent="-571500">
              <a:buFont typeface="Arial" panose="020B0604020202020204" pitchFamily="34" charset="0"/>
              <a:buChar char="•"/>
            </a:pPr>
            <a:r>
              <a:rPr lang="en-US" sz="3600" dirty="0"/>
              <a:t>Topics</a:t>
            </a:r>
          </a:p>
          <a:p>
            <a:pPr marL="571500" indent="-571500">
              <a:buFont typeface="Arial" panose="020B0604020202020204" pitchFamily="34" charset="0"/>
              <a:buChar char="•"/>
            </a:pPr>
            <a:r>
              <a:rPr lang="en-US" sz="3600" dirty="0"/>
              <a:t>Event Flow</a:t>
            </a:r>
          </a:p>
          <a:p>
            <a:pPr marL="571500" indent="-571500">
              <a:buFont typeface="Arial" panose="020B0604020202020204" pitchFamily="34" charset="0"/>
              <a:buChar char="•"/>
            </a:pPr>
            <a:endParaRPr lang="en-US" sz="3600" dirty="0"/>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260109" y="405160"/>
            <a:ext cx="9860610" cy="2219926"/>
          </a:xfrm>
        </p:spPr>
        <p:txBody>
          <a:bodyPr>
            <a:normAutofit/>
          </a:bodyPr>
          <a:lstStyle/>
          <a:p>
            <a:r>
              <a:rPr lang="en-US" sz="4800" dirty="0"/>
              <a:t>Live Feedback:</a:t>
            </a:r>
            <a:br>
              <a:rPr lang="en-US" sz="4800" dirty="0"/>
            </a:br>
            <a:r>
              <a:rPr lang="en-US" sz="4800" dirty="0"/>
              <a:t>In your own words:</a:t>
            </a:r>
            <a:br>
              <a:rPr lang="en-US" sz="4800" dirty="0"/>
            </a:br>
            <a:r>
              <a:rPr lang="en-US" sz="4800" dirty="0"/>
              <a:t>What did you think of …</a:t>
            </a:r>
          </a:p>
        </p:txBody>
      </p:sp>
      <p:sp>
        <p:nvSpPr>
          <p:cNvPr id="5" name="Text Placeholder 3">
            <a:extLst>
              <a:ext uri="{FF2B5EF4-FFF2-40B4-BE49-F238E27FC236}">
                <a16:creationId xmlns:a16="http://schemas.microsoft.com/office/drawing/2014/main" id="{18AD0253-D181-4E36-B8E6-7E96D03879FE}"/>
              </a:ext>
            </a:extLst>
          </p:cNvPr>
          <p:cNvSpPr txBox="1">
            <a:spLocks/>
          </p:cNvSpPr>
          <p:nvPr/>
        </p:nvSpPr>
        <p:spPr>
          <a:xfrm>
            <a:off x="5487259" y="2610146"/>
            <a:ext cx="5515334" cy="2704895"/>
          </a:xfrm>
          <a:prstGeom prst="rect">
            <a:avLst/>
          </a:prstGeom>
          <a:noFill/>
        </p:spPr>
        <p:txBody>
          <a:bodyPr vert="horz" lIns="146304" tIns="109728" rIns="146304" bIns="109728" rtlCol="0">
            <a:noAutofit/>
          </a:bodyPr>
          <a:lstStyle>
            <a:lvl1pPr marL="0" indent="0" algn="l" defTabSz="914400" rtl="0" eaLnBrk="1" latinLnBrk="0" hangingPunct="1">
              <a:lnSpc>
                <a:spcPct val="90000"/>
              </a:lnSpc>
              <a:spcBef>
                <a:spcPts val="0"/>
              </a:spcBef>
              <a:buFont typeface="Arial" panose="020B0604020202020204" pitchFamily="34" charset="0"/>
              <a:buNone/>
              <a:defRPr sz="3529" kern="1200" spc="0" baseline="0">
                <a:gradFill>
                  <a:gsLst>
                    <a:gs pos="0">
                      <a:schemeClr val="tx1"/>
                    </a:gs>
                    <a:gs pos="100000">
                      <a:schemeClr val="tx1"/>
                    </a:gs>
                  </a:gsLst>
                  <a:lin ang="5400000" scaled="0"/>
                </a:gra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0" indent="-571500">
              <a:buFont typeface="Arial" panose="020B0604020202020204" pitchFamily="34" charset="0"/>
              <a:buChar char="•"/>
            </a:pPr>
            <a:r>
              <a:rPr lang="en-US" sz="2800" dirty="0"/>
              <a:t>Azure Capabilities</a:t>
            </a:r>
          </a:p>
          <a:p>
            <a:pPr marL="571500" indent="-571500">
              <a:buFont typeface="Arial" panose="020B0604020202020204" pitchFamily="34" charset="0"/>
              <a:buChar char="•"/>
            </a:pPr>
            <a:r>
              <a:rPr lang="en-US" sz="2800" dirty="0"/>
              <a:t>Training Leading to Cert</a:t>
            </a:r>
          </a:p>
          <a:p>
            <a:pPr marL="571500" indent="-571500">
              <a:buFont typeface="Arial" panose="020B0604020202020204" pitchFamily="34" charset="0"/>
              <a:buChar char="•"/>
            </a:pPr>
            <a:r>
              <a:rPr lang="en-US" sz="2800" dirty="0"/>
              <a:t>Workshop Model/Flow</a:t>
            </a:r>
          </a:p>
          <a:p>
            <a:pPr marL="571500" indent="-571500">
              <a:buFont typeface="Arial" panose="020B0604020202020204" pitchFamily="34" charset="0"/>
              <a:buChar char="•"/>
            </a:pPr>
            <a:r>
              <a:rPr lang="en-US" sz="2800" dirty="0"/>
              <a:t>Specific Azure Service</a:t>
            </a:r>
          </a:p>
          <a:p>
            <a:pPr marL="571500" indent="-571500">
              <a:buFont typeface="Arial" panose="020B0604020202020204" pitchFamily="34" charset="0"/>
              <a:buChar char="•"/>
            </a:pPr>
            <a:r>
              <a:rPr lang="en-US" sz="2800" b="1" dirty="0"/>
              <a:t>Value to You personally</a:t>
            </a:r>
          </a:p>
          <a:p>
            <a:pPr marL="571500" indent="-571500">
              <a:buFont typeface="Arial" panose="020B0604020202020204" pitchFamily="34" charset="0"/>
              <a:buChar char="•"/>
            </a:pPr>
            <a:r>
              <a:rPr lang="en-US" sz="2800" b="1" dirty="0"/>
              <a:t>Value to your company</a:t>
            </a:r>
          </a:p>
          <a:p>
            <a:pPr marL="571500" indent="-571500">
              <a:buFont typeface="Arial" panose="020B0604020202020204" pitchFamily="34" charset="0"/>
              <a:buChar char="•"/>
            </a:pPr>
            <a:r>
              <a:rPr lang="en-US" sz="2800" dirty="0"/>
              <a:t>Other</a:t>
            </a:r>
          </a:p>
        </p:txBody>
      </p:sp>
      <p:sp>
        <p:nvSpPr>
          <p:cNvPr id="6" name="TextBox 5">
            <a:extLst>
              <a:ext uri="{FF2B5EF4-FFF2-40B4-BE49-F238E27FC236}">
                <a16:creationId xmlns:a16="http://schemas.microsoft.com/office/drawing/2014/main" id="{AAAA73EB-3960-4CED-B14B-6F51EDC935FB}"/>
              </a:ext>
            </a:extLst>
          </p:cNvPr>
          <p:cNvSpPr txBox="1"/>
          <p:nvPr/>
        </p:nvSpPr>
        <p:spPr>
          <a:xfrm>
            <a:off x="8142477" y="567833"/>
            <a:ext cx="2860116" cy="923330"/>
          </a:xfrm>
          <a:prstGeom prst="rect">
            <a:avLst/>
          </a:prstGeom>
          <a:noFill/>
        </p:spPr>
        <p:txBody>
          <a:bodyPr wrap="square" rtlCol="0">
            <a:spAutoFit/>
          </a:bodyPr>
          <a:lstStyle/>
          <a:p>
            <a:r>
              <a:rPr lang="en-US" dirty="0"/>
              <a:t>Please provide: </a:t>
            </a:r>
          </a:p>
          <a:p>
            <a:r>
              <a:rPr lang="en-US" dirty="0"/>
              <a:t>Contact </a:t>
            </a:r>
            <a:r>
              <a:rPr lang="en-US" dirty="0" err="1"/>
              <a:t>First+Last</a:t>
            </a:r>
            <a:r>
              <a:rPr lang="en-US" dirty="0"/>
              <a:t> Initial:</a:t>
            </a:r>
          </a:p>
          <a:p>
            <a:r>
              <a:rPr lang="en-US" dirty="0"/>
              <a:t>Company [optional]:</a:t>
            </a:r>
          </a:p>
        </p:txBody>
      </p:sp>
    </p:spTree>
    <p:extLst>
      <p:ext uri="{BB962C8B-B14F-4D97-AF65-F5344CB8AC3E}">
        <p14:creationId xmlns:p14="http://schemas.microsoft.com/office/powerpoint/2010/main" val="571538711"/>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4D597-7AE2-499A-9760-99344D1EAF8F}"/>
              </a:ext>
            </a:extLst>
          </p:cNvPr>
          <p:cNvSpPr>
            <a:spLocks noGrp="1"/>
          </p:cNvSpPr>
          <p:nvPr>
            <p:ph type="body" sz="quarter" idx="12"/>
          </p:nvPr>
        </p:nvSpPr>
        <p:spPr>
          <a:xfrm>
            <a:off x="382856" y="3235167"/>
            <a:ext cx="11377037" cy="1700008"/>
          </a:xfrm>
        </p:spPr>
        <p:txBody>
          <a:bodyPr/>
          <a:lstStyle/>
          <a:p>
            <a:r>
              <a:rPr lang="en-US" b="1" dirty="0"/>
              <a:t>What types of project(s) do you have or hope to drive where Azure may provide a solution?</a:t>
            </a:r>
            <a:endParaRPr lang="en-US" dirty="0"/>
          </a:p>
          <a:p>
            <a:r>
              <a:rPr lang="en-US" dirty="0"/>
              <a:t>Open Discussion</a:t>
            </a:r>
          </a:p>
          <a:p>
            <a:endParaRPr lang="en-US" dirty="0"/>
          </a:p>
        </p:txBody>
      </p:sp>
      <p:sp>
        <p:nvSpPr>
          <p:cNvPr id="3" name="Title 2">
            <a:extLst>
              <a:ext uri="{FF2B5EF4-FFF2-40B4-BE49-F238E27FC236}">
                <a16:creationId xmlns:a16="http://schemas.microsoft.com/office/drawing/2014/main" id="{1E35B728-0B05-47E3-837B-0660AB4215E0}"/>
              </a:ext>
            </a:extLst>
          </p:cNvPr>
          <p:cNvSpPr>
            <a:spLocks noGrp="1"/>
          </p:cNvSpPr>
          <p:nvPr>
            <p:ph type="title"/>
          </p:nvPr>
        </p:nvSpPr>
        <p:spPr>
          <a:xfrm>
            <a:off x="382856" y="591577"/>
            <a:ext cx="9860610" cy="2329463"/>
          </a:xfrm>
        </p:spPr>
        <p:txBody>
          <a:bodyPr>
            <a:normAutofit fontScale="90000"/>
          </a:bodyPr>
          <a:lstStyle/>
          <a:p>
            <a:r>
              <a:rPr lang="en-US" dirty="0"/>
              <a:t>Feedback: </a:t>
            </a:r>
            <a:br>
              <a:rPr lang="en-US" dirty="0"/>
            </a:br>
            <a:r>
              <a:rPr lang="en-US" dirty="0"/>
              <a:t>Making the Most of the event</a:t>
            </a:r>
            <a:br>
              <a:rPr lang="en-US" dirty="0"/>
            </a:br>
            <a:r>
              <a:rPr lang="en-US" dirty="0"/>
              <a:t>Your Projects</a:t>
            </a:r>
          </a:p>
        </p:txBody>
      </p:sp>
      <p:sp>
        <p:nvSpPr>
          <p:cNvPr id="4" name="TextBox 3">
            <a:extLst>
              <a:ext uri="{FF2B5EF4-FFF2-40B4-BE49-F238E27FC236}">
                <a16:creationId xmlns:a16="http://schemas.microsoft.com/office/drawing/2014/main" id="{CBE3E920-5442-4665-8BB6-043F0D1AC9C7}"/>
              </a:ext>
            </a:extLst>
          </p:cNvPr>
          <p:cNvSpPr txBox="1"/>
          <p:nvPr/>
        </p:nvSpPr>
        <p:spPr>
          <a:xfrm>
            <a:off x="6867432" y="5249303"/>
            <a:ext cx="4458447" cy="1200329"/>
          </a:xfrm>
          <a:prstGeom prst="rect">
            <a:avLst/>
          </a:prstGeom>
          <a:noFill/>
        </p:spPr>
        <p:txBody>
          <a:bodyPr wrap="square" rtlCol="0">
            <a:spAutoFit/>
          </a:bodyPr>
          <a:lstStyle/>
          <a:p>
            <a:r>
              <a:rPr lang="en-US" dirty="0"/>
              <a:t>Project: </a:t>
            </a:r>
          </a:p>
          <a:p>
            <a:r>
              <a:rPr lang="en-US" dirty="0"/>
              <a:t>Contact </a:t>
            </a:r>
            <a:r>
              <a:rPr lang="en-US" dirty="0" err="1"/>
              <a:t>First+Last</a:t>
            </a:r>
            <a:r>
              <a:rPr lang="en-US" dirty="0"/>
              <a:t> Initial:</a:t>
            </a:r>
          </a:p>
          <a:p>
            <a:r>
              <a:rPr lang="en-US" dirty="0"/>
              <a:t>Company [optional]:</a:t>
            </a:r>
          </a:p>
          <a:p>
            <a:r>
              <a:rPr lang="en-US" dirty="0"/>
              <a:t>Can you benefit from help from Microsoft:</a:t>
            </a:r>
          </a:p>
        </p:txBody>
      </p:sp>
    </p:spTree>
    <p:extLst>
      <p:ext uri="{BB962C8B-B14F-4D97-AF65-F5344CB8AC3E}">
        <p14:creationId xmlns:p14="http://schemas.microsoft.com/office/powerpoint/2010/main" val="308454357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CFBAD6-11BB-42F6-B567-798198A7CD0A}"/>
              </a:ext>
            </a:extLst>
          </p:cNvPr>
          <p:cNvSpPr>
            <a:spLocks noGrp="1"/>
          </p:cNvSpPr>
          <p:nvPr>
            <p:ph type="body" sz="quarter" idx="12"/>
          </p:nvPr>
        </p:nvSpPr>
        <p:spPr/>
        <p:txBody>
          <a:bodyPr/>
          <a:lstStyle/>
          <a:p>
            <a:r>
              <a:rPr lang="en-US" dirty="0"/>
              <a:t>Please email dstolts@microsoft.com</a:t>
            </a:r>
          </a:p>
        </p:txBody>
      </p:sp>
      <p:sp>
        <p:nvSpPr>
          <p:cNvPr id="3" name="Title 2">
            <a:extLst>
              <a:ext uri="{FF2B5EF4-FFF2-40B4-BE49-F238E27FC236}">
                <a16:creationId xmlns:a16="http://schemas.microsoft.com/office/drawing/2014/main" id="{AD7A04F3-7C90-490F-8307-68AEC7ED4ABB}"/>
              </a:ext>
            </a:extLst>
          </p:cNvPr>
          <p:cNvSpPr>
            <a:spLocks noGrp="1"/>
          </p:cNvSpPr>
          <p:nvPr>
            <p:ph type="title"/>
          </p:nvPr>
        </p:nvSpPr>
        <p:spPr/>
        <p:txBody>
          <a:bodyPr/>
          <a:lstStyle/>
          <a:p>
            <a:r>
              <a:rPr lang="en-US" dirty="0"/>
              <a:t>What can we do better?</a:t>
            </a:r>
          </a:p>
        </p:txBody>
      </p:sp>
    </p:spTree>
    <p:extLst>
      <p:ext uri="{BB962C8B-B14F-4D97-AF65-F5344CB8AC3E}">
        <p14:creationId xmlns:p14="http://schemas.microsoft.com/office/powerpoint/2010/main" val="309376433"/>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6D7261-BC9F-45A2-96C9-5373E56AEBE0}"/>
              </a:ext>
            </a:extLst>
          </p:cNvPr>
          <p:cNvSpPr>
            <a:spLocks noGrp="1"/>
          </p:cNvSpPr>
          <p:nvPr>
            <p:ph type="body" sz="quarter" idx="12"/>
          </p:nvPr>
        </p:nvSpPr>
        <p:spPr>
          <a:xfrm>
            <a:off x="360750" y="4361365"/>
            <a:ext cx="8825779" cy="1794661"/>
          </a:xfrm>
        </p:spPr>
        <p:txBody>
          <a:bodyPr/>
          <a:lstStyle/>
          <a:p>
            <a:r>
              <a:rPr lang="en-US" dirty="0"/>
              <a:t>URL: </a:t>
            </a:r>
            <a:r>
              <a:rPr lang="en-US" u="sng" dirty="0">
                <a:hlinkClick r:id="rId3"/>
              </a:rPr>
              <a:t>https://tinyurl.com/514MA18</a:t>
            </a:r>
            <a:endParaRPr lang="en-US" dirty="0"/>
          </a:p>
        </p:txBody>
      </p:sp>
      <p:sp>
        <p:nvSpPr>
          <p:cNvPr id="3" name="Title 2">
            <a:extLst>
              <a:ext uri="{FF2B5EF4-FFF2-40B4-BE49-F238E27FC236}">
                <a16:creationId xmlns:a16="http://schemas.microsoft.com/office/drawing/2014/main" id="{3A8B964F-364B-42BA-A502-494320E341AC}"/>
              </a:ext>
            </a:extLst>
          </p:cNvPr>
          <p:cNvSpPr>
            <a:spLocks noGrp="1"/>
          </p:cNvSpPr>
          <p:nvPr>
            <p:ph type="title"/>
          </p:nvPr>
        </p:nvSpPr>
        <p:spPr>
          <a:xfrm>
            <a:off x="360751" y="1059840"/>
            <a:ext cx="9860610" cy="1801436"/>
          </a:xfrm>
        </p:spPr>
        <p:txBody>
          <a:bodyPr>
            <a:normAutofit fontScale="90000"/>
          </a:bodyPr>
          <a:lstStyle/>
          <a:p>
            <a:r>
              <a:rPr lang="en-US" dirty="0"/>
              <a:t>Evaluation Form</a:t>
            </a:r>
            <a:br>
              <a:rPr lang="en-US" dirty="0"/>
            </a:br>
            <a:r>
              <a:rPr lang="en-US" dirty="0"/>
              <a:t>Super Important. Please invest another 2 minutes now to fill out the event survey.</a:t>
            </a:r>
          </a:p>
        </p:txBody>
      </p:sp>
    </p:spTree>
    <p:extLst>
      <p:ext uri="{BB962C8B-B14F-4D97-AF65-F5344CB8AC3E}">
        <p14:creationId xmlns:p14="http://schemas.microsoft.com/office/powerpoint/2010/main" val="3320745949"/>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175901" y="1640812"/>
            <a:ext cx="10014402" cy="1761607"/>
          </a:xfrm>
        </p:spPr>
        <p:txBody>
          <a:bodyPr/>
          <a:lstStyle/>
          <a:p>
            <a:r>
              <a:rPr lang="en-US" sz="4400" dirty="0"/>
              <a:t>Who is taking a vacation, sick or personal day to be with us today?</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a:xfrm>
            <a:off x="173610" y="608547"/>
            <a:ext cx="9860610" cy="1801436"/>
          </a:xfrm>
        </p:spPr>
        <p:txBody>
          <a:bodyPr>
            <a:normAutofit/>
          </a:bodyPr>
          <a:lstStyle/>
          <a:p>
            <a:r>
              <a:rPr lang="en-US" dirty="0"/>
              <a:t>Show of Hands…</a:t>
            </a:r>
          </a:p>
        </p:txBody>
      </p:sp>
      <p:sp>
        <p:nvSpPr>
          <p:cNvPr id="3" name="Rectangle: Top Corners Snipped 2">
            <a:extLst>
              <a:ext uri="{FF2B5EF4-FFF2-40B4-BE49-F238E27FC236}">
                <a16:creationId xmlns:a16="http://schemas.microsoft.com/office/drawing/2014/main" id="{CE922558-EFDA-4C43-9F8D-09C61F0BFEB7}"/>
              </a:ext>
            </a:extLst>
          </p:cNvPr>
          <p:cNvSpPr/>
          <p:nvPr/>
        </p:nvSpPr>
        <p:spPr bwMode="auto">
          <a:xfrm>
            <a:off x="733647"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Resist the urge to check email or do other non-class activities</a:t>
            </a:r>
            <a:endParaRPr kumimoji="0" lang="en-US" sz="1800" b="1" i="0" u="none" strike="noStrike" cap="none" normalizeH="0" baseline="0" dirty="0">
              <a:ln>
                <a:noFill/>
              </a:ln>
              <a:solidFill>
                <a:schemeClr val="tx1"/>
              </a:solidFill>
              <a:effectLst/>
              <a:latin typeface="Verdana" pitchFamily="34" charset="0"/>
            </a:endParaRPr>
          </a:p>
        </p:txBody>
      </p:sp>
      <p:sp>
        <p:nvSpPr>
          <p:cNvPr id="5" name="Rectangle: Top Corners Snipped 4">
            <a:extLst>
              <a:ext uri="{FF2B5EF4-FFF2-40B4-BE49-F238E27FC236}">
                <a16:creationId xmlns:a16="http://schemas.microsoft.com/office/drawing/2014/main" id="{DD1B256F-3E18-4899-B04E-F1C5897AD9D3}"/>
              </a:ext>
            </a:extLst>
          </p:cNvPr>
          <p:cNvSpPr/>
          <p:nvPr/>
        </p:nvSpPr>
        <p:spPr bwMode="auto">
          <a:xfrm>
            <a:off x="4328490"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Stay with us through the duration</a:t>
            </a:r>
            <a:endParaRPr kumimoji="0" lang="en-US" sz="1800" b="1" i="0" u="none" strike="noStrike" cap="none" normalizeH="0" baseline="0" dirty="0">
              <a:ln>
                <a:noFill/>
              </a:ln>
              <a:solidFill>
                <a:schemeClr val="tx1"/>
              </a:solidFill>
              <a:effectLst/>
              <a:latin typeface="Verdana" pitchFamily="34" charset="0"/>
            </a:endParaRPr>
          </a:p>
        </p:txBody>
      </p:sp>
      <p:sp>
        <p:nvSpPr>
          <p:cNvPr id="6" name="Rectangle: Top Corners Snipped 5">
            <a:extLst>
              <a:ext uri="{FF2B5EF4-FFF2-40B4-BE49-F238E27FC236}">
                <a16:creationId xmlns:a16="http://schemas.microsoft.com/office/drawing/2014/main" id="{91C4FF08-FE90-484D-9D60-54E06B17AA4E}"/>
              </a:ext>
            </a:extLst>
          </p:cNvPr>
          <p:cNvSpPr/>
          <p:nvPr/>
        </p:nvSpPr>
        <p:spPr bwMode="auto">
          <a:xfrm>
            <a:off x="7923333" y="3615072"/>
            <a:ext cx="2892055" cy="1765004"/>
          </a:xfrm>
          <a:prstGeom prst="snip2SameRect">
            <a:avLst/>
          </a:prstGeom>
          <a:solidFill>
            <a:srgbClr val="3399FF"/>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t>Actively Participate</a:t>
            </a:r>
            <a:endParaRPr kumimoji="0" lang="en-US" sz="1800" b="1" i="0" u="none" strike="noStrike" cap="none" normalizeH="0" baseline="0" dirty="0">
              <a:ln>
                <a:noFill/>
              </a:ln>
              <a:solidFill>
                <a:schemeClr val="tx1"/>
              </a:solidFill>
              <a:effectLst/>
              <a:latin typeface="Verdana" pitchFamily="34" charset="0"/>
            </a:endParaRPr>
          </a:p>
        </p:txBody>
      </p:sp>
      <p:sp>
        <p:nvSpPr>
          <p:cNvPr id="8" name="Rectangle 7">
            <a:extLst>
              <a:ext uri="{FF2B5EF4-FFF2-40B4-BE49-F238E27FC236}">
                <a16:creationId xmlns:a16="http://schemas.microsoft.com/office/drawing/2014/main" id="{B03995FA-C14D-420E-B052-30EB3798330B}"/>
              </a:ext>
            </a:extLst>
          </p:cNvPr>
          <p:cNvSpPr/>
          <p:nvPr/>
        </p:nvSpPr>
        <p:spPr>
          <a:xfrm>
            <a:off x="2192482" y="5689547"/>
            <a:ext cx="9227127" cy="1077218"/>
          </a:xfrm>
          <a:prstGeom prst="rect">
            <a:avLst/>
          </a:prstGeom>
        </p:spPr>
        <p:txBody>
          <a:bodyPr wrap="square">
            <a:spAutoFit/>
          </a:bodyPr>
          <a:lstStyle/>
          <a:p>
            <a:pPr algn="ctr" eaLnBrk="0" hangingPunct="0"/>
            <a:r>
              <a:rPr lang="en-US" sz="3200" dirty="0"/>
              <a:t>85% of attendees who take the exam pass it within 30 days</a:t>
            </a:r>
          </a:p>
        </p:txBody>
      </p:sp>
    </p:spTree>
    <p:extLst>
      <p:ext uri="{BB962C8B-B14F-4D97-AF65-F5344CB8AC3E}">
        <p14:creationId xmlns:p14="http://schemas.microsoft.com/office/powerpoint/2010/main" val="9306527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6"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9B17ADC-B6C7-455C-BBF8-FE75AC64513B}"/>
              </a:ext>
            </a:extLst>
          </p:cNvPr>
          <p:cNvSpPr>
            <a:spLocks noGrp="1"/>
          </p:cNvSpPr>
          <p:nvPr>
            <p:ph type="body" sz="quarter" idx="12"/>
          </p:nvPr>
        </p:nvSpPr>
        <p:spPr>
          <a:xfrm>
            <a:off x="271104" y="3384551"/>
            <a:ext cx="10014402" cy="2287382"/>
          </a:xfrm>
        </p:spPr>
        <p:txBody>
          <a:bodyPr/>
          <a:lstStyle/>
          <a:p>
            <a:r>
              <a:rPr lang="en-US" sz="4400" dirty="0"/>
              <a:t>Think about how the technologies you learn about can be leveraged in your business!</a:t>
            </a:r>
          </a:p>
        </p:txBody>
      </p:sp>
      <p:sp>
        <p:nvSpPr>
          <p:cNvPr id="2" name="Title 1">
            <a:extLst>
              <a:ext uri="{FF2B5EF4-FFF2-40B4-BE49-F238E27FC236}">
                <a16:creationId xmlns:a16="http://schemas.microsoft.com/office/drawing/2014/main" id="{B5B67181-AD98-42BF-85E9-B1114831D9FF}"/>
              </a:ext>
            </a:extLst>
          </p:cNvPr>
          <p:cNvSpPr>
            <a:spLocks noGrp="1"/>
          </p:cNvSpPr>
          <p:nvPr>
            <p:ph type="title"/>
          </p:nvPr>
        </p:nvSpPr>
        <p:spPr/>
        <p:txBody>
          <a:bodyPr>
            <a:normAutofit/>
          </a:bodyPr>
          <a:lstStyle/>
          <a:p>
            <a:r>
              <a:rPr lang="en-US" dirty="0"/>
              <a:t>Make the most of the event…</a:t>
            </a:r>
          </a:p>
        </p:txBody>
      </p:sp>
    </p:spTree>
    <p:extLst>
      <p:ext uri="{BB962C8B-B14F-4D97-AF65-F5344CB8AC3E}">
        <p14:creationId xmlns:p14="http://schemas.microsoft.com/office/powerpoint/2010/main" val="108286082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
        <p:nvSpPr>
          <p:cNvPr id="5" name="Double Wave 4">
            <a:extLst>
              <a:ext uri="{FF2B5EF4-FFF2-40B4-BE49-F238E27FC236}">
                <a16:creationId xmlns:a16="http://schemas.microsoft.com/office/drawing/2014/main" id="{9EC1E62F-B666-4DCC-AC56-E9A1AADF772F}"/>
              </a:ext>
            </a:extLst>
          </p:cNvPr>
          <p:cNvSpPr/>
          <p:nvPr/>
        </p:nvSpPr>
        <p:spPr bwMode="auto">
          <a:xfrm>
            <a:off x="7144033" y="4599708"/>
            <a:ext cx="4637334" cy="1497477"/>
          </a:xfrm>
          <a:prstGeom prst="doubleWave">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dirty="0"/>
              <a:t>Parking Lot </a:t>
            </a:r>
          </a:p>
          <a:p>
            <a:pPr marL="0" marR="0" indent="0" algn="ctr" defTabSz="914400" rtl="0" eaLnBrk="0" fontAlgn="base" latinLnBrk="0" hangingPunct="0">
              <a:lnSpc>
                <a:spcPct val="100000"/>
              </a:lnSpc>
              <a:spcBef>
                <a:spcPct val="0"/>
              </a:spcBef>
              <a:spcAft>
                <a:spcPct val="0"/>
              </a:spcAft>
              <a:buClrTx/>
              <a:buSzTx/>
              <a:buFontTx/>
              <a:buNone/>
              <a:tabLst/>
            </a:pPr>
            <a:r>
              <a:rPr lang="en-US" sz="3600" dirty="0"/>
              <a:t>Post It Notes</a:t>
            </a:r>
            <a:endParaRPr kumimoji="0" lang="en-US" sz="3600" b="1" i="0" u="none" strike="noStrike" cap="none" normalizeH="0" baseline="0" dirty="0">
              <a:ln>
                <a:noFill/>
              </a:ln>
              <a:solidFill>
                <a:schemeClr val="tx1"/>
              </a:solidFill>
              <a:effectLst/>
              <a:latin typeface="Verdana" pitchFamily="34" charset="0"/>
            </a:endParaRPr>
          </a:p>
        </p:txBody>
      </p:sp>
    </p:spTree>
    <p:extLst>
      <p:ext uri="{BB962C8B-B14F-4D97-AF65-F5344CB8AC3E}">
        <p14:creationId xmlns:p14="http://schemas.microsoft.com/office/powerpoint/2010/main" val="357652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Making it REAL!!!</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2" y="1934580"/>
            <a:ext cx="532865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880101" y="1934580"/>
            <a:ext cx="5067300" cy="4183586"/>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sp>
        <p:nvSpPr>
          <p:cNvPr id="5" name="Text Placeholder 4">
            <a:extLst>
              <a:ext uri="{FF2B5EF4-FFF2-40B4-BE49-F238E27FC236}">
                <a16:creationId xmlns:a16="http://schemas.microsoft.com/office/drawing/2014/main" id="{1597504A-3771-4074-B4AF-E06D8FB05A9B}"/>
              </a:ext>
            </a:extLst>
          </p:cNvPr>
          <p:cNvSpPr>
            <a:spLocks noGrp="1"/>
          </p:cNvSpPr>
          <p:nvPr>
            <p:ph type="body" sz="quarter" idx="10"/>
          </p:nvPr>
        </p:nvSpPr>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2"/>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4289443074"/>
              </p:ext>
            </p:extLst>
          </p:nvPr>
        </p:nvGraphicFramePr>
        <p:xfrm>
          <a:off x="348251" y="2328161"/>
          <a:ext cx="5501390" cy="4224900"/>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with Practical Application – Brainstorming &amp; Labs</a:t>
                      </a:r>
                      <a:endParaRPr lang="en-US" sz="1800" b="1"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6456088" y="5804850"/>
            <a:ext cx="4195379" cy="969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2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200" b="0" dirty="0">
                <a:latin typeface="Calibri Light" panose="020F0302020204030204" pitchFamily="34" charset="0"/>
                <a:ea typeface="Times New Roman" panose="02020603050405020304" pitchFamily="18" charset="0"/>
                <a:cs typeface="Calibri Light" panose="020F0302020204030204" pitchFamily="34" charset="0"/>
              </a:rPr>
              <a:t>:   1st Floor - Washington</a:t>
            </a:r>
            <a:endParaRPr lang="en-US" altLang="en-US" sz="300" b="0" dirty="0"/>
          </a:p>
          <a:p>
            <a:pPr eaLnBrk="0" hangingPunct="0"/>
            <a:r>
              <a:rPr lang="en-US" altLang="en-US" sz="12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200" dirty="0">
                <a:latin typeface="Calibri Light" panose="020F0302020204030204" pitchFamily="34" charset="0"/>
                <a:cs typeface="Calibri Light" panose="020F0302020204030204" pitchFamily="34" charset="0"/>
              </a:rPr>
              <a:t>Content:</a:t>
            </a:r>
            <a:r>
              <a:rPr lang="en-US" altLang="en-US" sz="1200" b="0" dirty="0">
                <a:latin typeface="Calibri Light" panose="020F0302020204030204" pitchFamily="34" charset="0"/>
                <a:cs typeface="Calibri Light" panose="020F0302020204030204" pitchFamily="34" charset="0"/>
              </a:rPr>
              <a:t> </a:t>
            </a:r>
            <a:r>
              <a:rPr lang="en-US" altLang="en-US" sz="1200" b="0" dirty="0">
                <a:latin typeface="Calibri Light" panose="020F0302020204030204" pitchFamily="34" charset="0"/>
                <a:ea typeface="Calibri" panose="020F0502020204030204" pitchFamily="34" charset="0"/>
                <a:cs typeface="Calibri Light" panose="020F0302020204030204" pitchFamily="34" charset="0"/>
                <a:hlinkClick r:id="rId3"/>
              </a:rPr>
              <a:t>https://github.com/guruskill/70-535</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2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Presentations\2018-05-14-Boston\   </a:t>
            </a:r>
            <a:r>
              <a:rPr lang="en-US" altLang="en-US" sz="12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2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2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1100406035"/>
              </p:ext>
            </p:extLst>
          </p:nvPr>
        </p:nvGraphicFramePr>
        <p:xfrm>
          <a:off x="5923192" y="2343920"/>
          <a:ext cx="5858175" cy="3580428"/>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Whiteboarding</a:t>
                      </a:r>
                      <a:endParaRPr lang="en-US" sz="1800" b="1"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800" b="1" kern="1200" dirty="0">
                          <a:effectLst/>
                        </a:rPr>
                        <a:t>Making it Real: Architecting Real World Solutions – Whiteboarding</a:t>
                      </a:r>
                      <a:endParaRPr lang="en-US" sz="1800" b="1"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3" name="Rectangle 2">
            <a:extLst>
              <a:ext uri="{FF2B5EF4-FFF2-40B4-BE49-F238E27FC236}">
                <a16:creationId xmlns:a16="http://schemas.microsoft.com/office/drawing/2014/main" id="{AFFCA02C-D337-4BE1-B27F-7C5EF7D8EA5A}"/>
              </a:ext>
            </a:extLst>
          </p:cNvPr>
          <p:cNvSpPr/>
          <p:nvPr/>
        </p:nvSpPr>
        <p:spPr bwMode="auto">
          <a:xfrm>
            <a:off x="0" y="-13667"/>
            <a:ext cx="12192000" cy="998378"/>
          </a:xfrm>
          <a:prstGeom prst="rect">
            <a:avLst/>
          </a:prstGeom>
          <a:solidFill>
            <a:srgbClr val="92D05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800" b="1" i="0" u="none" strike="noStrike" cap="none" normalizeH="0" baseline="0" dirty="0">
                <a:ln>
                  <a:noFill/>
                </a:ln>
                <a:solidFill>
                  <a:schemeClr val="tx1"/>
                </a:solidFill>
                <a:effectLst/>
                <a:latin typeface="Verdana" pitchFamily="34" charset="0"/>
              </a:rPr>
              <a:t>Making It REAL!!!</a:t>
            </a:r>
          </a:p>
        </p:txBody>
      </p:sp>
    </p:spTree>
    <p:extLst>
      <p:ext uri="{BB962C8B-B14F-4D97-AF65-F5344CB8AC3E}">
        <p14:creationId xmlns:p14="http://schemas.microsoft.com/office/powerpoint/2010/main" val="273862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AF88D8-32BE-41A9-AD16-EF1F93ADD441}"/>
              </a:ext>
            </a:extLst>
          </p:cNvPr>
          <p:cNvSpPr>
            <a:spLocks noGrp="1"/>
          </p:cNvSpPr>
          <p:nvPr>
            <p:ph type="body" sz="quarter" idx="12"/>
          </p:nvPr>
        </p:nvSpPr>
        <p:spPr>
          <a:xfrm>
            <a:off x="271102" y="1945758"/>
            <a:ext cx="11371547" cy="3561907"/>
          </a:xfrm>
        </p:spPr>
        <p:txBody>
          <a:bodyPr/>
          <a:lstStyle/>
          <a:p>
            <a:r>
              <a:rPr lang="en-US" dirty="0"/>
              <a:t>50% off for next 30 days</a:t>
            </a:r>
          </a:p>
          <a:p>
            <a:endParaRPr lang="en-US" dirty="0"/>
          </a:p>
          <a:p>
            <a:r>
              <a:rPr lang="en-US" dirty="0"/>
              <a:t>Please take the exam within the voucher activation window.  </a:t>
            </a:r>
          </a:p>
          <a:p>
            <a:r>
              <a:rPr lang="en-US" dirty="0"/>
              <a:t>The voucher is tied directly to you and will be emailed directly to you right after the event.</a:t>
            </a:r>
          </a:p>
        </p:txBody>
      </p:sp>
      <p:sp>
        <p:nvSpPr>
          <p:cNvPr id="4" name="Title 3">
            <a:extLst>
              <a:ext uri="{FF2B5EF4-FFF2-40B4-BE49-F238E27FC236}">
                <a16:creationId xmlns:a16="http://schemas.microsoft.com/office/drawing/2014/main" id="{BBC3F4A2-099C-428A-80A0-1B6A5FD15734}"/>
              </a:ext>
            </a:extLst>
          </p:cNvPr>
          <p:cNvSpPr>
            <a:spLocks noGrp="1"/>
          </p:cNvSpPr>
          <p:nvPr>
            <p:ph type="title"/>
          </p:nvPr>
        </p:nvSpPr>
        <p:spPr/>
        <p:txBody>
          <a:bodyPr>
            <a:normAutofit/>
          </a:bodyPr>
          <a:lstStyle/>
          <a:p>
            <a:r>
              <a:rPr lang="en-US" dirty="0"/>
              <a:t>We have exam vouchers!!!</a:t>
            </a:r>
          </a:p>
        </p:txBody>
      </p:sp>
    </p:spTree>
    <p:extLst>
      <p:ext uri="{BB962C8B-B14F-4D97-AF65-F5344CB8AC3E}">
        <p14:creationId xmlns:p14="http://schemas.microsoft.com/office/powerpoint/2010/main" val="35098841"/>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a:xfrm>
            <a:off x="187571" y="-3"/>
            <a:ext cx="11769968" cy="1021218"/>
          </a:xfrm>
        </p:spPr>
        <p:txBody>
          <a:bodyPr/>
          <a:lstStyle/>
          <a:p>
            <a:r>
              <a:rPr lang="en-US" sz="4000" dirty="0"/>
              <a:t>Program Roadmap - </a:t>
            </a:r>
            <a:r>
              <a:rPr lang="en-US" sz="2400" dirty="0"/>
              <a:t>So Far…Futures coming later </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a:xfrm>
            <a:off x="348338" y="1116419"/>
            <a:ext cx="11433116" cy="5190718"/>
          </a:xfrm>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10"/>
          </p:nvPr>
        </p:nvSpPr>
        <p:spPr/>
        <p:txBody>
          <a:bodyPr/>
          <a:lstStyle/>
          <a:p>
            <a:r>
              <a:rPr lang="en-US" altLang="en-US" sz="2400" dirty="0">
                <a:latin typeface="Calibri Light" panose="020F0302020204030204" pitchFamily="34" charset="0"/>
                <a:ea typeface="Calibri" panose="020F0502020204030204" pitchFamily="34" charset="0"/>
                <a:cs typeface="Calibri Light" panose="020F0302020204030204" pitchFamily="34" charset="0"/>
              </a:rPr>
              <a:t>Program Home:  </a:t>
            </a:r>
            <a:r>
              <a:rPr lang="en-US" altLang="en-US" sz="2400" dirty="0">
                <a:latin typeface="Calibri Light" panose="020F0302020204030204" pitchFamily="34" charset="0"/>
                <a:ea typeface="Calibri" panose="020F0502020204030204" pitchFamily="34" charset="0"/>
                <a:cs typeface="Calibri Light" panose="020F0302020204030204" pitchFamily="34" charset="0"/>
                <a:hlinkClick r:id="rId2"/>
              </a:rPr>
              <a:t>https://aka.ms/certup</a:t>
            </a:r>
            <a:endParaRPr lang="en-US" sz="2400" dirty="0"/>
          </a:p>
        </p:txBody>
      </p:sp>
    </p:spTree>
    <p:extLst>
      <p:ext uri="{BB962C8B-B14F-4D97-AF65-F5344CB8AC3E}">
        <p14:creationId xmlns:p14="http://schemas.microsoft.com/office/powerpoint/2010/main" val="116135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a:xfrm>
            <a:off x="1622545" y="2"/>
            <a:ext cx="10357252" cy="1231901"/>
          </a:xfrm>
        </p:spPr>
        <p:txBody>
          <a:bodyPr/>
          <a:lstStyle/>
          <a:p>
            <a:r>
              <a:rPr lang="en-US" sz="4000" dirty="0">
                <a:latin typeface="+mj-lt"/>
              </a:rPr>
              <a:t>Getting Started Labs</a:t>
            </a:r>
            <a:br>
              <a:rPr lang="en-US" sz="3200" dirty="0">
                <a:latin typeface="+mj-lt"/>
              </a:rPr>
            </a:br>
            <a:r>
              <a:rPr lang="en-US" sz="2800" dirty="0">
                <a:latin typeface="+mj-lt"/>
              </a:rPr>
              <a:t>https://docs.microsoft.com/en-us/azure/#get-started </a:t>
            </a:r>
            <a:endParaRPr lang="en-US" sz="3200" dirty="0">
              <a:latin typeface="+mj-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latin typeface="+mj-lt"/>
              </a:rPr>
              <a:t>Deploy infrastructure</a:t>
            </a:r>
          </a:p>
          <a:p>
            <a:r>
              <a:rPr lang="en-US" sz="1800" b="1" dirty="0">
                <a:highlight>
                  <a:srgbClr val="FFFF00"/>
                </a:highlight>
                <a:latin typeface="+mj-lt"/>
                <a:hlinkClick r:id="rId2"/>
              </a:rPr>
              <a:t>Linux virtual machines</a:t>
            </a:r>
            <a:endParaRPr lang="en-US" sz="1800" b="1" dirty="0">
              <a:highlight>
                <a:srgbClr val="FFFF00"/>
              </a:highlight>
              <a:latin typeface="+mj-lt"/>
            </a:endParaRPr>
          </a:p>
          <a:p>
            <a:r>
              <a:rPr lang="en-US" sz="1800" b="1" dirty="0">
                <a:highlight>
                  <a:srgbClr val="FFFF00"/>
                </a:highlight>
                <a:latin typeface="+mj-lt"/>
                <a:hlinkClick r:id="rId3"/>
              </a:rPr>
              <a:t>Windows virtual machines</a:t>
            </a:r>
            <a:endParaRPr lang="en-US" sz="1800" b="1" dirty="0">
              <a:highlight>
                <a:srgbClr val="FFFF00"/>
              </a:highlight>
              <a:latin typeface="+mj-lt"/>
            </a:endParaRPr>
          </a:p>
          <a:p>
            <a:pPr marL="0" indent="0">
              <a:buNone/>
            </a:pPr>
            <a:endParaRPr lang="en-US" sz="1800" b="1" dirty="0">
              <a:latin typeface="+mj-lt"/>
            </a:endParaRPr>
          </a:p>
          <a:p>
            <a:pPr marL="0" indent="0">
              <a:buNone/>
            </a:pPr>
            <a:r>
              <a:rPr lang="en-US" sz="1800" b="1" dirty="0">
                <a:latin typeface="+mj-lt"/>
              </a:rPr>
              <a:t>Secure and manage resources</a:t>
            </a:r>
          </a:p>
          <a:p>
            <a:r>
              <a:rPr lang="en-US" sz="1600" dirty="0">
                <a:latin typeface="+mj-lt"/>
                <a:hlinkClick r:id="rId4"/>
              </a:rPr>
              <a:t>Azure Security Center</a:t>
            </a:r>
            <a:endParaRPr lang="en-US" sz="1600" dirty="0">
              <a:latin typeface="+mj-lt"/>
            </a:endParaRPr>
          </a:p>
          <a:p>
            <a:r>
              <a:rPr lang="en-US" sz="1600" dirty="0">
                <a:latin typeface="+mj-lt"/>
                <a:hlinkClick r:id="rId5"/>
              </a:rPr>
              <a:t>Azure Monitor</a:t>
            </a:r>
            <a:endParaRPr lang="en-US" sz="1600" dirty="0">
              <a:latin typeface="+mj-lt"/>
            </a:endParaRPr>
          </a:p>
          <a:p>
            <a:r>
              <a:rPr lang="en-US" sz="1600" dirty="0">
                <a:latin typeface="+mj-lt"/>
                <a:hlinkClick r:id="rId6"/>
              </a:rPr>
              <a:t>Azure Application Insights</a:t>
            </a:r>
            <a:endParaRPr lang="en-US" sz="1600" dirty="0">
              <a:latin typeface="+mj-lt"/>
            </a:endParaRPr>
          </a:p>
          <a:p>
            <a:r>
              <a:rPr lang="en-US" sz="1600" dirty="0">
                <a:latin typeface="+mj-lt"/>
                <a:hlinkClick r:id="rId7"/>
              </a:rPr>
              <a:t>Azure Cost Management</a:t>
            </a:r>
            <a:endParaRPr lang="en-US" sz="1600" dirty="0">
              <a:latin typeface="+mj-lt"/>
            </a:endParaRPr>
          </a:p>
          <a:p>
            <a:r>
              <a:rPr lang="en-US" sz="1600" dirty="0">
                <a:latin typeface="+mj-lt"/>
                <a:hlinkClick r:id="rId8"/>
              </a:rPr>
              <a:t>Azure Backup</a:t>
            </a:r>
            <a:endParaRPr lang="en-US" sz="1600" dirty="0">
              <a:latin typeface="+mj-lt"/>
            </a:endParaRPr>
          </a:p>
          <a:p>
            <a:r>
              <a:rPr lang="en-US" sz="1600" dirty="0">
                <a:latin typeface="+mj-lt"/>
                <a:hlinkClick r:id="rId9"/>
              </a:rPr>
              <a:t>Azure Site Recovery</a:t>
            </a:r>
            <a:endParaRPr lang="en-US" sz="1600" dirty="0">
              <a:latin typeface="+mj-lt"/>
            </a:endParaRPr>
          </a:p>
          <a:p>
            <a:r>
              <a:rPr lang="en-US" sz="1600" dirty="0">
                <a:latin typeface="+mj-lt"/>
                <a:hlinkClick r:id="rId10"/>
              </a:rPr>
              <a:t>Azure Migrate</a:t>
            </a:r>
            <a:endParaRPr lang="en-US" sz="1600" dirty="0">
              <a:latin typeface="+mj-lt"/>
            </a:endParaRPr>
          </a:p>
          <a:p>
            <a:r>
              <a:rPr lang="en-US" sz="1600" dirty="0">
                <a:latin typeface="+mj-lt"/>
                <a:hlinkClick r:id="rId11"/>
              </a:rPr>
              <a:t>Azure Policy</a:t>
            </a:r>
            <a:endParaRPr lang="en-US" sz="1600" dirty="0">
              <a:latin typeface="+mj-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j-lt"/>
                <a:hlinkClick r:id="rId12"/>
              </a:rPr>
              <a:t>https://docs.microsoft.com/en-us/azure/#get-started</a:t>
            </a:r>
            <a:r>
              <a:rPr lang="en-US" sz="2800" dirty="0">
                <a:latin typeface="+mj-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3278986006"/>
              </p:ext>
            </p:extLst>
          </p:nvPr>
        </p:nvGraphicFramePr>
        <p:xfrm>
          <a:off x="3807138" y="1839759"/>
          <a:ext cx="2785766" cy="1051560"/>
        </p:xfrm>
        <a:graphic>
          <a:graphicData uri="http://schemas.openxmlformats.org/drawingml/2006/table">
            <a:tbl>
              <a:tblPr/>
              <a:tblGrid>
                <a:gridCol w="1392883">
                  <a:extLst>
                    <a:ext uri="{9D8B030D-6E8A-4147-A177-3AD203B41FA5}">
                      <a16:colId xmlns:a16="http://schemas.microsoft.com/office/drawing/2014/main" val="1575130205"/>
                    </a:ext>
                  </a:extLst>
                </a:gridCol>
                <a:gridCol w="1392883">
                  <a:extLst>
                    <a:ext uri="{9D8B030D-6E8A-4147-A177-3AD203B41FA5}">
                      <a16:colId xmlns:a16="http://schemas.microsoft.com/office/drawing/2014/main" val="1700832750"/>
                    </a:ext>
                  </a:extLst>
                </a:gridCol>
              </a:tblGrid>
              <a:tr h="0">
                <a:tc>
                  <a:txBody>
                    <a:bodyPr/>
                    <a:lstStyle/>
                    <a:p>
                      <a:pPr marL="285750" indent="-285750" fontAlgn="t">
                        <a:buFont typeface="Arial" panose="020B0604020202020204" pitchFamily="34" charset="0"/>
                        <a:buChar char="•"/>
                      </a:pPr>
                      <a:r>
                        <a:rPr lang="en-US" u="none" strike="noStrike" dirty="0">
                          <a:solidFill>
                            <a:srgbClr val="333333"/>
                          </a:solidFill>
                          <a:effectLst/>
                          <a:hlinkClick r:id="rId13"/>
                        </a:rPr>
                        <a:t>.NET</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4"/>
                        </a:rPr>
                        <a:t>Python</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5"/>
                        </a:rPr>
                        <a:t>Java</a:t>
                      </a:r>
                      <a:r>
                        <a:rPr lang="en-US" dirty="0">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marL="285750" indent="-285750"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marL="285750" indent="-285750"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marL="285750" indent="-285750"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j-lt"/>
              </a:rPr>
              <a:t>Develop apps</a:t>
            </a:r>
            <a:r>
              <a:rPr kumimoji="0" lang="en-US" altLang="en-US"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endParaRPr kumimoji="0" lang="en-US" altLang="en-US" sz="1200" b="0" i="0" u="none" strike="noStrike" cap="none" normalizeH="0" baseline="0" dirty="0">
              <a:ln>
                <a:noFill/>
              </a:ln>
              <a:solidFill>
                <a:srgbClr val="0050C5"/>
              </a:solidFill>
              <a:effectLst/>
              <a:latin typeface="+mj-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j-lt"/>
              </a:rPr>
              <a:t>App Models</a:t>
            </a:r>
          </a:p>
          <a:p>
            <a:pPr>
              <a:buFont typeface="Arial" panose="020B0604020202020204" pitchFamily="34" charset="0"/>
              <a:buChar char="•"/>
            </a:pPr>
            <a:r>
              <a:rPr lang="en-US" b="0" dirty="0">
                <a:solidFill>
                  <a:srgbClr val="333333"/>
                </a:solidFill>
                <a:latin typeface="+mj-lt"/>
                <a:hlinkClick r:id="rId19"/>
              </a:rPr>
              <a:t>Web Apps</a:t>
            </a:r>
            <a:endParaRPr lang="en-US" b="0" dirty="0">
              <a:solidFill>
                <a:srgbClr val="000000"/>
              </a:solidFill>
              <a:latin typeface="+mj-lt"/>
            </a:endParaRPr>
          </a:p>
          <a:p>
            <a:pPr>
              <a:buFont typeface="Arial" panose="020B0604020202020204" pitchFamily="34" charset="0"/>
              <a:buChar char="•"/>
            </a:pPr>
            <a:r>
              <a:rPr lang="en-US" b="0" dirty="0" err="1">
                <a:solidFill>
                  <a:srgbClr val="333333"/>
                </a:solidFill>
                <a:latin typeface="+mj-lt"/>
                <a:hlinkClick r:id="rId20"/>
              </a:rPr>
              <a:t>Serverless</a:t>
            </a:r>
            <a:r>
              <a:rPr lang="en-US" b="0" dirty="0">
                <a:solidFill>
                  <a:srgbClr val="333333"/>
                </a:solidFill>
                <a:latin typeface="+mj-lt"/>
                <a:hlinkClick r:id="rId20"/>
              </a:rPr>
              <a:t> Functions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1"/>
              </a:rPr>
              <a:t>Containers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2"/>
              </a:rPr>
              <a:t>Microservices with Service Fabric</a:t>
            </a:r>
            <a:endParaRPr lang="en-US" b="0" dirty="0">
              <a:solidFill>
                <a:srgbClr val="000000"/>
              </a:solidFill>
              <a:latin typeface="+mj-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j-lt"/>
              </a:rPr>
              <a:t>Manage data and AI</a:t>
            </a:r>
          </a:p>
          <a:p>
            <a:r>
              <a:rPr lang="en-US" dirty="0">
                <a:solidFill>
                  <a:srgbClr val="000000"/>
                </a:solidFill>
                <a:latin typeface="+mj-lt"/>
              </a:rPr>
              <a:t>Relational Databases</a:t>
            </a:r>
          </a:p>
          <a:p>
            <a:pPr>
              <a:buFont typeface="Arial" panose="020B0604020202020204" pitchFamily="34" charset="0"/>
              <a:buChar char="•"/>
            </a:pPr>
            <a:r>
              <a:rPr lang="en-US" sz="1600" b="0" dirty="0">
                <a:solidFill>
                  <a:srgbClr val="333333"/>
                </a:solidFill>
                <a:latin typeface="+mj-lt"/>
                <a:hlinkClick r:id="rId23"/>
              </a:rPr>
              <a:t>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4"/>
              </a:rPr>
              <a:t>SQL Data Warehouse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5"/>
              </a:rPr>
              <a:t>PostgreSQL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6"/>
              </a:rPr>
              <a:t>MySQL database as a service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NoSQL</a:t>
            </a:r>
          </a:p>
          <a:p>
            <a:pPr>
              <a:buFont typeface="Arial" panose="020B0604020202020204" pitchFamily="34" charset="0"/>
              <a:buChar char="•"/>
            </a:pPr>
            <a:r>
              <a:rPr lang="en-US" sz="1600" b="0" dirty="0">
                <a:solidFill>
                  <a:srgbClr val="333333"/>
                </a:solidFill>
                <a:latin typeface="+mj-lt"/>
                <a:hlinkClick r:id="rId27"/>
              </a:rPr>
              <a:t>Azure Cosmos DB</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Storage</a:t>
            </a:r>
          </a:p>
          <a:p>
            <a:pPr>
              <a:buFont typeface="Arial" panose="020B0604020202020204" pitchFamily="34" charset="0"/>
              <a:buChar char="•"/>
            </a:pPr>
            <a:r>
              <a:rPr lang="en-US" sz="1600" b="0" dirty="0">
                <a:solidFill>
                  <a:srgbClr val="333333"/>
                </a:solidFill>
                <a:latin typeface="+mj-lt"/>
                <a:hlinkClick r:id="rId28"/>
              </a:rPr>
              <a:t>Blob Storage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AI and Cognitive Services</a:t>
            </a:r>
          </a:p>
          <a:p>
            <a:pPr>
              <a:buFont typeface="Arial" panose="020B0604020202020204" pitchFamily="34" charset="0"/>
              <a:buChar char="•"/>
            </a:pPr>
            <a:r>
              <a:rPr lang="en-US" sz="1600" b="0" dirty="0">
                <a:solidFill>
                  <a:srgbClr val="333333"/>
                </a:solidFill>
                <a:latin typeface="+mj-lt"/>
                <a:hlinkClick r:id="rId29"/>
              </a:rPr>
              <a:t>Machine Learning </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30"/>
              </a:rPr>
              <a:t>Cognitive Services</a:t>
            </a:r>
            <a:endParaRPr lang="en-US" sz="1600" b="0" dirty="0">
              <a:solidFill>
                <a:srgbClr val="000000"/>
              </a:solidFill>
              <a:latin typeface="+mj-lt"/>
            </a:endParaRPr>
          </a:p>
        </p:txBody>
      </p:sp>
    </p:spTree>
    <p:extLst>
      <p:ext uri="{BB962C8B-B14F-4D97-AF65-F5344CB8AC3E}">
        <p14:creationId xmlns:p14="http://schemas.microsoft.com/office/powerpoint/2010/main" val="355370204"/>
      </p:ext>
    </p:extLst>
  </p:cSld>
  <p:clrMapOvr>
    <a:masterClrMapping/>
  </p:clrMapOvr>
</p:sld>
</file>

<file path=ppt/theme/theme1.xml><?xml version="1.0" encoding="utf-8"?>
<a:theme xmlns:a="http://schemas.openxmlformats.org/drawingml/2006/main" name="GuruSkill">
  <a:themeElements>
    <a:clrScheme name="Custom 1">
      <a:dk1>
        <a:srgbClr val="000000"/>
      </a:dk1>
      <a:lt1>
        <a:srgbClr val="FFFFFF"/>
      </a:lt1>
      <a:dk2>
        <a:srgbClr val="000099"/>
      </a:dk2>
      <a:lt2>
        <a:srgbClr val="C0C0C0"/>
      </a:lt2>
      <a:accent1>
        <a:srgbClr val="FFFFFF"/>
      </a:accent1>
      <a:accent2>
        <a:srgbClr val="8DACD0"/>
      </a:accent2>
      <a:accent3>
        <a:srgbClr val="FFFFFF"/>
      </a:accent3>
      <a:accent4>
        <a:srgbClr val="000000"/>
      </a:accent4>
      <a:accent5>
        <a:srgbClr val="FF9900"/>
      </a:accent5>
      <a:accent6>
        <a:srgbClr val="0000FE"/>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2752</Words>
  <Application>Microsoft Office PowerPoint</Application>
  <PresentationFormat>Widescreen</PresentationFormat>
  <Paragraphs>550</Paragraphs>
  <Slides>25</Slides>
  <Notes>15</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Times New Roman</vt:lpstr>
      <vt:lpstr>Calibri</vt:lpstr>
      <vt:lpstr>Consolas</vt:lpstr>
      <vt:lpstr>Symbol</vt:lpstr>
      <vt:lpstr>Segoe UI</vt:lpstr>
      <vt:lpstr>Courier New</vt:lpstr>
      <vt:lpstr>Calibri Light</vt:lpstr>
      <vt:lpstr>Verdana</vt:lpstr>
      <vt:lpstr>Arial</vt:lpstr>
      <vt:lpstr>Wingdings</vt:lpstr>
      <vt:lpstr>Segoe UI Light</vt:lpstr>
      <vt:lpstr>GuruSkill</vt:lpstr>
      <vt:lpstr>Exam 70-535 Architecting Microsoft Azure Solutions Data &amp; Cloud Skill Up Workshop - Azure Fundamentals </vt:lpstr>
      <vt:lpstr>Agenda and Logistics 70-535 Architecting Azure Solutions</vt:lpstr>
      <vt:lpstr>Show of Hands…</vt:lpstr>
      <vt:lpstr>Make the most of the event…</vt:lpstr>
      <vt:lpstr>Attendee Challenge – What Azure challenges should we tackle? What Challenges Are You Facing? What ideas do you have for projects?</vt:lpstr>
      <vt:lpstr>Making it REAL!!!</vt:lpstr>
      <vt:lpstr>We have exam vouchers!!!</vt:lpstr>
      <vt:lpstr>Program Roadmap - So Far…Futures coming later </vt:lpstr>
      <vt:lpstr>Getting Started Labs https://docs.microsoft.com/en-us/azure/#get-started </vt:lpstr>
      <vt:lpstr>Make the most of the event…</vt:lpstr>
      <vt:lpstr>Voting: Show of Hands</vt:lpstr>
      <vt:lpstr>Voting: Show of Hands</vt:lpstr>
      <vt:lpstr>Voting: Show of Hands</vt:lpstr>
      <vt:lpstr>Following slides are NOT for the morning.  They are Making it real</vt:lpstr>
      <vt:lpstr>Good Afternoon!!!! Pause for program identification</vt:lpstr>
      <vt:lpstr>Program Roadmap</vt:lpstr>
      <vt:lpstr>Agenda and Logistics 70-535 Architecting Azure Solutions</vt:lpstr>
      <vt:lpstr>Time For Feedback!</vt:lpstr>
      <vt:lpstr>Show of Hands</vt:lpstr>
      <vt:lpstr>Show of Hands</vt:lpstr>
      <vt:lpstr>Do you want more free training for you, your friends and peers?</vt:lpstr>
      <vt:lpstr>Live Feedback: In your own words: What did you think of …</vt:lpstr>
      <vt:lpstr>Feedback:  Making the Most of the event Your Projects</vt:lpstr>
      <vt:lpstr>What can we do better?</vt:lpstr>
      <vt:lpstr>Evaluation Form Super Important. Please invest another 2 minutes now to fill out the event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2018-05-12T20:03:13Z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