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8B283-A02A-4447-AE11-5B57826C0BE7}" v="3" dt="2020-05-28T14:45:50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ellner" userId="f8af7a5bd5442d82" providerId="LiveId" clId="{9B48B283-A02A-4447-AE11-5B57826C0BE7}"/>
    <pc:docChg chg="custSel addSld modSld sldOrd">
      <pc:chgData name="Gabriel Gellner" userId="f8af7a5bd5442d82" providerId="LiveId" clId="{9B48B283-A02A-4447-AE11-5B57826C0BE7}" dt="2020-05-28T14:48:20.011" v="306" actId="20577"/>
      <pc:docMkLst>
        <pc:docMk/>
      </pc:docMkLst>
      <pc:sldChg chg="modSp mod">
        <pc:chgData name="Gabriel Gellner" userId="f8af7a5bd5442d82" providerId="LiveId" clId="{9B48B283-A02A-4447-AE11-5B57826C0BE7}" dt="2020-05-28T11:54:11.700" v="2" actId="20577"/>
        <pc:sldMkLst>
          <pc:docMk/>
          <pc:sldMk cId="3202818492" sldId="256"/>
        </pc:sldMkLst>
        <pc:spChg chg="mod">
          <ac:chgData name="Gabriel Gellner" userId="f8af7a5bd5442d82" providerId="LiveId" clId="{9B48B283-A02A-4447-AE11-5B57826C0BE7}" dt="2020-05-28T11:54:11.700" v="2" actId="20577"/>
          <ac:spMkLst>
            <pc:docMk/>
            <pc:sldMk cId="3202818492" sldId="256"/>
            <ac:spMk id="10" creationId="{A21CDD3F-9209-46C9-837D-99078C6BD86A}"/>
          </ac:spMkLst>
        </pc:spChg>
        <pc:spChg chg="mod">
          <ac:chgData name="Gabriel Gellner" userId="f8af7a5bd5442d82" providerId="LiveId" clId="{9B48B283-A02A-4447-AE11-5B57826C0BE7}" dt="2020-05-28T11:54:02.579" v="0" actId="20577"/>
          <ac:spMkLst>
            <pc:docMk/>
            <pc:sldMk cId="3202818492" sldId="256"/>
            <ac:spMk id="14" creationId="{BD854D83-CEAE-432F-9903-597D9A0437AF}"/>
          </ac:spMkLst>
        </pc:spChg>
      </pc:sldChg>
      <pc:sldChg chg="modSp mod">
        <pc:chgData name="Gabriel Gellner" userId="f8af7a5bd5442d82" providerId="LiveId" clId="{9B48B283-A02A-4447-AE11-5B57826C0BE7}" dt="2020-05-28T14:23:08.005" v="4" actId="20577"/>
        <pc:sldMkLst>
          <pc:docMk/>
          <pc:sldMk cId="2359010105" sldId="257"/>
        </pc:sldMkLst>
        <pc:spChg chg="mod">
          <ac:chgData name="Gabriel Gellner" userId="f8af7a5bd5442d82" providerId="LiveId" clId="{9B48B283-A02A-4447-AE11-5B57826C0BE7}" dt="2020-05-28T14:23:08.005" v="4" actId="20577"/>
          <ac:spMkLst>
            <pc:docMk/>
            <pc:sldMk cId="2359010105" sldId="257"/>
            <ac:spMk id="10" creationId="{A21CDD3F-9209-46C9-837D-99078C6BD86A}"/>
          </ac:spMkLst>
        </pc:spChg>
      </pc:sldChg>
      <pc:sldChg chg="addSp delSp modSp new mod ord">
        <pc:chgData name="Gabriel Gellner" userId="f8af7a5bd5442d82" providerId="LiveId" clId="{9B48B283-A02A-4447-AE11-5B57826C0BE7}" dt="2020-05-28T14:48:20.011" v="306" actId="20577"/>
        <pc:sldMkLst>
          <pc:docMk/>
          <pc:sldMk cId="3677417879" sldId="261"/>
        </pc:sldMkLst>
        <pc:spChg chg="mod">
          <ac:chgData name="Gabriel Gellner" userId="f8af7a5bd5442d82" providerId="LiveId" clId="{9B48B283-A02A-4447-AE11-5B57826C0BE7}" dt="2020-05-28T14:43:00.306" v="36" actId="20577"/>
          <ac:spMkLst>
            <pc:docMk/>
            <pc:sldMk cId="3677417879" sldId="261"/>
            <ac:spMk id="2" creationId="{5AD15901-E396-48D1-B768-B1A3E1DC0431}"/>
          </ac:spMkLst>
        </pc:spChg>
        <pc:spChg chg="del">
          <ac:chgData name="Gabriel Gellner" userId="f8af7a5bd5442d82" providerId="LiveId" clId="{9B48B283-A02A-4447-AE11-5B57826C0BE7}" dt="2020-05-28T14:43:03.887" v="37" actId="478"/>
          <ac:spMkLst>
            <pc:docMk/>
            <pc:sldMk cId="3677417879" sldId="261"/>
            <ac:spMk id="3" creationId="{3D5A7933-68B9-4EC5-86A1-5B3F44CCF621}"/>
          </ac:spMkLst>
        </pc:spChg>
        <pc:spChg chg="add mod">
          <ac:chgData name="Gabriel Gellner" userId="f8af7a5bd5442d82" providerId="LiveId" clId="{9B48B283-A02A-4447-AE11-5B57826C0BE7}" dt="2020-05-28T14:43:15.694" v="40" actId="1076"/>
          <ac:spMkLst>
            <pc:docMk/>
            <pc:sldMk cId="3677417879" sldId="261"/>
            <ac:spMk id="4" creationId="{F7F7BFA6-F7F5-4ACF-9CE1-3729B8596CBE}"/>
          </ac:spMkLst>
        </pc:spChg>
        <pc:spChg chg="add mod">
          <ac:chgData name="Gabriel Gellner" userId="f8af7a5bd5442d82" providerId="LiveId" clId="{9B48B283-A02A-4447-AE11-5B57826C0BE7}" dt="2020-05-28T14:43:59.062" v="89" actId="1076"/>
          <ac:spMkLst>
            <pc:docMk/>
            <pc:sldMk cId="3677417879" sldId="261"/>
            <ac:spMk id="8" creationId="{DFFF95D1-0C16-4DF2-9E9F-CA0270AE83F0}"/>
          </ac:spMkLst>
        </pc:spChg>
        <pc:spChg chg="add mod">
          <ac:chgData name="Gabriel Gellner" userId="f8af7a5bd5442d82" providerId="LiveId" clId="{9B48B283-A02A-4447-AE11-5B57826C0BE7}" dt="2020-05-28T14:44:31.690" v="93" actId="14100"/>
          <ac:spMkLst>
            <pc:docMk/>
            <pc:sldMk cId="3677417879" sldId="261"/>
            <ac:spMk id="9" creationId="{418FDF5B-2649-4D91-9D66-C02750021487}"/>
          </ac:spMkLst>
        </pc:spChg>
        <pc:spChg chg="add mod">
          <ac:chgData name="Gabriel Gellner" userId="f8af7a5bd5442d82" providerId="LiveId" clId="{9B48B283-A02A-4447-AE11-5B57826C0BE7}" dt="2020-05-28T14:45:01.422" v="152" actId="1076"/>
          <ac:spMkLst>
            <pc:docMk/>
            <pc:sldMk cId="3677417879" sldId="261"/>
            <ac:spMk id="10" creationId="{0F4C0260-9852-47B8-8A2E-7FC46D63F639}"/>
          </ac:spMkLst>
        </pc:spChg>
        <pc:spChg chg="add mod">
          <ac:chgData name="Gabriel Gellner" userId="f8af7a5bd5442d82" providerId="LiveId" clId="{9B48B283-A02A-4447-AE11-5B57826C0BE7}" dt="2020-05-28T14:48:20.011" v="306" actId="20577"/>
          <ac:spMkLst>
            <pc:docMk/>
            <pc:sldMk cId="3677417879" sldId="261"/>
            <ac:spMk id="11" creationId="{3B3008A8-0C6C-4301-9EDD-C1CA9016CC6A}"/>
          </ac:spMkLst>
        </pc:spChg>
        <pc:cxnChg chg="add mod">
          <ac:chgData name="Gabriel Gellner" userId="f8af7a5bd5442d82" providerId="LiveId" clId="{9B48B283-A02A-4447-AE11-5B57826C0BE7}" dt="2020-05-28T14:43:32.615" v="42" actId="14100"/>
          <ac:cxnSpMkLst>
            <pc:docMk/>
            <pc:sldMk cId="3677417879" sldId="261"/>
            <ac:cxnSpMk id="6" creationId="{0958EAB1-FA57-4842-941B-6EAFD1C171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DFD7-0057-4C78-A2CD-194738F29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592C9-5841-4A45-9B7C-8AB183B6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98A9-85BF-4536-84D3-94392B93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01EB-0D9D-46C9-8BDE-C4F7706A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C3FC-4BDE-4EB9-9DB4-9F0B50AA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4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E0A1-6444-432E-BD45-E2E43BA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E33E3-3D7B-4D30-86DF-DD3D69EE7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D4F8-3E5D-48ED-B2FC-9AE08856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928F-38D6-4D9E-BDC9-2CA2B58A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54E0-9DA9-4029-99C4-F08685F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6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6C7D0-4C79-4C1D-848F-B2B5B7CF0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3DCD-3F53-4244-AF24-D19662270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DFA7-37F7-4895-9167-F73CC4DF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9370-D755-41C2-BB11-BEBF7EC7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CB01-6CF8-4A8E-AEAA-99913342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81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9319-CDF8-403E-B824-20162863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8899-D158-4074-8839-540AAADB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2B8C-B8B9-4AF0-8EBB-EA5373A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CB61-9FB0-4B36-BB7C-7CAC2FB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CD3D2-55E8-452A-93EE-C9A99A7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98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42A2-5DE7-4C34-9ADB-F0251598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09EA-EF1C-445B-BE2A-20B9C585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6F7A-CB34-4541-9B48-B8EC221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701A-8363-4DD3-8D74-BD479C78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8806-A982-4BEE-99F7-C5BB1AB8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E4F0-59B4-44FE-B1F4-C1206D70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25A5-391A-4EA7-9F05-55E5EDFF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A8FA-C5FB-45C6-BD93-AF6081AF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B3163-A428-42CF-AD32-83AFC2D7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0DBB-0142-47B3-A144-1AA8F71E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AA82D-4414-4BF8-A897-A010825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45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CED-2A96-4C86-B05B-57B81406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9236-D63B-4832-8F87-478C5D5C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511A5-6827-422D-BF3E-049803B48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9E2AD-1893-4F74-8D8B-54870FAF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39051-50EE-468B-8860-7E52CAD2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167ED-6292-4C8B-B53D-07D610BC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1F4EA-B66A-426D-B559-933B68E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746E4-DAF0-4F5A-92E7-89E65028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7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4E06-73FD-4F0A-A6A1-FF1301AD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9ED54-DB01-4CB4-BF1F-C5BAB9D7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483CB-DCA0-4A6B-997D-07284AD8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3010B-05EE-4F04-9B80-27A9D8AE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2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D6C29-FBB6-4ECA-8DBD-861EA21F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7F6E4-3787-493C-9324-486F46B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8FB65-7D59-445A-85DB-4CA1F90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1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CC73-F624-48D8-95F7-47952186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5B8A-0FEB-4625-81DD-A5A76C0E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F36B7-316B-4B36-841B-2DE9F207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D255-DA78-49F9-8F65-44AA1002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B881-AD7B-4F59-8D5C-8058CC2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9FD0-021C-4637-B673-519F3269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15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117F-605F-4DB8-82D7-28EE6430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F5533-C2BF-4637-88B2-F510BBDF3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9BE7-DB1E-49DC-854C-E48FE701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5EF0C-B987-4AFF-A3C1-4B4005D3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159A-2F11-4CB2-A02D-45C96813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0E7AC-BA18-42FD-AFCD-AF64DD3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3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731A0-5705-4A1F-BE1E-9D56993E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C281-BC18-4764-BD72-26630215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B6BC-967D-4025-A8D6-C2536A712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9B34-8DEE-4674-AD0A-1EF23814B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8923-ED1A-48B8-96D4-79C2142E3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91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FD09-4553-45E0-854A-C6D735A2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CA" b="1" dirty="0"/>
              <a:t>Theory: Changing </a:t>
            </a:r>
            <a:r>
              <a:rPr lang="en-CA" b="1" dirty="0" err="1"/>
              <a:t>Omnivory</a:t>
            </a:r>
            <a:r>
              <a:rPr lang="en-CA" b="1" dirty="0"/>
              <a:t> in Time and Space </a:t>
            </a:r>
          </a:p>
        </p:txBody>
      </p:sp>
    </p:spTree>
    <p:extLst>
      <p:ext uri="{BB962C8B-B14F-4D97-AF65-F5344CB8AC3E}">
        <p14:creationId xmlns:p14="http://schemas.microsoft.com/office/powerpoint/2010/main" val="126170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28E10-5EB5-42B7-9A19-B5DD9F6AC653}"/>
              </a:ext>
            </a:extLst>
          </p:cNvPr>
          <p:cNvCxnSpPr/>
          <p:nvPr/>
        </p:nvCxnSpPr>
        <p:spPr>
          <a:xfrm>
            <a:off x="2911366" y="748862"/>
            <a:ext cx="0" cy="2680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61541-0603-4330-BDE4-83A4E74BBECB}"/>
              </a:ext>
            </a:extLst>
          </p:cNvPr>
          <p:cNvCxnSpPr>
            <a:cxnSpLocks/>
          </p:cNvCxnSpPr>
          <p:nvPr/>
        </p:nvCxnSpPr>
        <p:spPr>
          <a:xfrm flipH="1">
            <a:off x="2911366" y="3305504"/>
            <a:ext cx="407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889191-CE0D-42F2-9144-A030AC5038E8}"/>
              </a:ext>
            </a:extLst>
          </p:cNvPr>
          <p:cNvSpPr txBox="1"/>
          <p:nvPr/>
        </p:nvSpPr>
        <p:spPr>
          <a:xfrm>
            <a:off x="1655379" y="168691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endParaRPr lang="en-CA" sz="36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424E0D-AFD0-4DDB-96FE-3D14006A61A3}"/>
              </a:ext>
            </a:extLst>
          </p:cNvPr>
          <p:cNvSpPr/>
          <p:nvPr/>
        </p:nvSpPr>
        <p:spPr>
          <a:xfrm rot="21306632">
            <a:off x="2837795" y="953893"/>
            <a:ext cx="4887310" cy="1786664"/>
          </a:xfrm>
          <a:custGeom>
            <a:avLst/>
            <a:gdLst>
              <a:gd name="connsiteX0" fmla="*/ 0 w 4887310"/>
              <a:gd name="connsiteY0" fmla="*/ 1419000 h 1786664"/>
              <a:gd name="connsiteX1" fmla="*/ 1970689 w 4887310"/>
              <a:gd name="connsiteY1" fmla="*/ 1466296 h 1786664"/>
              <a:gd name="connsiteX2" fmla="*/ 2396358 w 4887310"/>
              <a:gd name="connsiteY2" fmla="*/ 103 h 1786664"/>
              <a:gd name="connsiteX3" fmla="*/ 2443655 w 4887310"/>
              <a:gd name="connsiteY3" fmla="*/ 1545124 h 1786664"/>
              <a:gd name="connsiteX4" fmla="*/ 4887310 w 4887310"/>
              <a:gd name="connsiteY4" fmla="*/ 1781606 h 1786664"/>
              <a:gd name="connsiteX5" fmla="*/ 4887310 w 4887310"/>
              <a:gd name="connsiteY5" fmla="*/ 1781606 h 178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310" h="1786664">
                <a:moveTo>
                  <a:pt x="0" y="1419000"/>
                </a:moveTo>
                <a:cubicBezTo>
                  <a:pt x="785648" y="1560889"/>
                  <a:pt x="1571296" y="1702779"/>
                  <a:pt x="1970689" y="1466296"/>
                </a:cubicBezTo>
                <a:cubicBezTo>
                  <a:pt x="2370082" y="1229813"/>
                  <a:pt x="2317530" y="-13035"/>
                  <a:pt x="2396358" y="103"/>
                </a:cubicBezTo>
                <a:cubicBezTo>
                  <a:pt x="2475186" y="13241"/>
                  <a:pt x="2028496" y="1248207"/>
                  <a:pt x="2443655" y="1545124"/>
                </a:cubicBezTo>
                <a:cubicBezTo>
                  <a:pt x="2858814" y="1842041"/>
                  <a:pt x="4887310" y="1781606"/>
                  <a:pt x="4887310" y="1781606"/>
                </a:cubicBezTo>
                <a:lnTo>
                  <a:pt x="4887310" y="1781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CDD3F-9209-46C9-837D-99078C6BD86A}"/>
              </a:ext>
            </a:extLst>
          </p:cNvPr>
          <p:cNvSpPr txBox="1"/>
          <p:nvPr/>
        </p:nvSpPr>
        <p:spPr>
          <a:xfrm>
            <a:off x="291405" y="3951835"/>
            <a:ext cx="11770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 Pulse Bottom-Up Change in R </a:t>
            </a:r>
            <a:r>
              <a:rPr lang="en-US" dirty="0"/>
              <a:t>that does not allow</a:t>
            </a:r>
          </a:p>
          <a:p>
            <a:r>
              <a:rPr lang="en-US" dirty="0"/>
              <a:t>Vertical energy transmission to drive significant changes </a:t>
            </a:r>
          </a:p>
          <a:p>
            <a:r>
              <a:rPr lang="en-US" dirty="0"/>
              <a:t>In C and P biomass and so little to no impact of top down</a:t>
            </a:r>
          </a:p>
          <a:p>
            <a:r>
              <a:rPr lang="en-US" dirty="0"/>
              <a:t>Control or cascades during the spike.</a:t>
            </a:r>
          </a:p>
          <a:p>
            <a:endParaRPr lang="en-US" dirty="0"/>
          </a:p>
          <a:p>
            <a:r>
              <a:rPr lang="en-US" b="1" dirty="0"/>
              <a:t>The Changes in R density from this pulse plays out rapidly in the </a:t>
            </a:r>
            <a:r>
              <a:rPr lang="en-US" b="1" dirty="0" err="1"/>
              <a:t>omnivory</a:t>
            </a:r>
            <a:r>
              <a:rPr lang="en-US" b="1" dirty="0"/>
              <a:t> response – the degree to which depends on the</a:t>
            </a:r>
          </a:p>
          <a:p>
            <a:r>
              <a:rPr lang="en-US" b="1" dirty="0"/>
              <a:t>Organismal behavior P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A6052-9DB8-4942-835A-55DC78FB8C4F}"/>
              </a:ext>
            </a:extLst>
          </p:cNvPr>
          <p:cNvSpPr txBox="1"/>
          <p:nvPr/>
        </p:nvSpPr>
        <p:spPr>
          <a:xfrm>
            <a:off x="5134494" y="327919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</a:t>
            </a:r>
            <a:endParaRPr lang="en-CA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B48C9-90F5-413B-BDA3-572AA1825B4E}"/>
              </a:ext>
            </a:extLst>
          </p:cNvPr>
          <p:cNvSpPr txBox="1"/>
          <p:nvPr/>
        </p:nvSpPr>
        <p:spPr>
          <a:xfrm>
            <a:off x="291405" y="189187"/>
            <a:ext cx="9589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Bottom Up </a:t>
            </a:r>
            <a:r>
              <a:rPr lang="en-US" sz="2400" b="1" dirty="0" err="1"/>
              <a:t>Omnivory</a:t>
            </a:r>
            <a:endParaRPr lang="en-US" sz="2400" b="1" dirty="0"/>
          </a:p>
          <a:p>
            <a:r>
              <a:rPr lang="en-US" sz="2400" b="1" dirty="0"/>
              <a:t>A simple first look – Pulses of Changing Abiotic Conditions e.g. seasonality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3590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28E10-5EB5-42B7-9A19-B5DD9F6AC653}"/>
              </a:ext>
            </a:extLst>
          </p:cNvPr>
          <p:cNvCxnSpPr/>
          <p:nvPr/>
        </p:nvCxnSpPr>
        <p:spPr>
          <a:xfrm>
            <a:off x="2911366" y="748862"/>
            <a:ext cx="0" cy="2680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61541-0603-4330-BDE4-83A4E74BBECB}"/>
              </a:ext>
            </a:extLst>
          </p:cNvPr>
          <p:cNvCxnSpPr>
            <a:cxnSpLocks/>
          </p:cNvCxnSpPr>
          <p:nvPr/>
        </p:nvCxnSpPr>
        <p:spPr>
          <a:xfrm flipH="1">
            <a:off x="2911366" y="3305504"/>
            <a:ext cx="407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889191-CE0D-42F2-9144-A030AC5038E8}"/>
              </a:ext>
            </a:extLst>
          </p:cNvPr>
          <p:cNvSpPr txBox="1"/>
          <p:nvPr/>
        </p:nvSpPr>
        <p:spPr>
          <a:xfrm>
            <a:off x="1655379" y="168691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endParaRPr lang="en-CA" sz="36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424E0D-AFD0-4DDB-96FE-3D14006A61A3}"/>
              </a:ext>
            </a:extLst>
          </p:cNvPr>
          <p:cNvSpPr/>
          <p:nvPr/>
        </p:nvSpPr>
        <p:spPr>
          <a:xfrm rot="21306632">
            <a:off x="2837795" y="953893"/>
            <a:ext cx="4887310" cy="1786664"/>
          </a:xfrm>
          <a:custGeom>
            <a:avLst/>
            <a:gdLst>
              <a:gd name="connsiteX0" fmla="*/ 0 w 4887310"/>
              <a:gd name="connsiteY0" fmla="*/ 1419000 h 1786664"/>
              <a:gd name="connsiteX1" fmla="*/ 1970689 w 4887310"/>
              <a:gd name="connsiteY1" fmla="*/ 1466296 h 1786664"/>
              <a:gd name="connsiteX2" fmla="*/ 2396358 w 4887310"/>
              <a:gd name="connsiteY2" fmla="*/ 103 h 1786664"/>
              <a:gd name="connsiteX3" fmla="*/ 2443655 w 4887310"/>
              <a:gd name="connsiteY3" fmla="*/ 1545124 h 1786664"/>
              <a:gd name="connsiteX4" fmla="*/ 4887310 w 4887310"/>
              <a:gd name="connsiteY4" fmla="*/ 1781606 h 1786664"/>
              <a:gd name="connsiteX5" fmla="*/ 4887310 w 4887310"/>
              <a:gd name="connsiteY5" fmla="*/ 1781606 h 178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310" h="1786664">
                <a:moveTo>
                  <a:pt x="0" y="1419000"/>
                </a:moveTo>
                <a:cubicBezTo>
                  <a:pt x="785648" y="1560889"/>
                  <a:pt x="1571296" y="1702779"/>
                  <a:pt x="1970689" y="1466296"/>
                </a:cubicBezTo>
                <a:cubicBezTo>
                  <a:pt x="2370082" y="1229813"/>
                  <a:pt x="2317530" y="-13035"/>
                  <a:pt x="2396358" y="103"/>
                </a:cubicBezTo>
                <a:cubicBezTo>
                  <a:pt x="2475186" y="13241"/>
                  <a:pt x="2028496" y="1248207"/>
                  <a:pt x="2443655" y="1545124"/>
                </a:cubicBezTo>
                <a:cubicBezTo>
                  <a:pt x="2858814" y="1842041"/>
                  <a:pt x="4887310" y="1781606"/>
                  <a:pt x="4887310" y="1781606"/>
                </a:cubicBezTo>
                <a:lnTo>
                  <a:pt x="4887310" y="1781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CDD3F-9209-46C9-837D-99078C6BD86A}"/>
              </a:ext>
            </a:extLst>
          </p:cNvPr>
          <p:cNvSpPr txBox="1"/>
          <p:nvPr/>
        </p:nvSpPr>
        <p:spPr>
          <a:xfrm>
            <a:off x="649861" y="3994888"/>
            <a:ext cx="10892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 Pulse Bottom-Up Change in R </a:t>
            </a:r>
            <a:r>
              <a:rPr lang="en-US" dirty="0"/>
              <a:t>that does not allow</a:t>
            </a:r>
          </a:p>
          <a:p>
            <a:r>
              <a:rPr lang="en-US" dirty="0"/>
              <a:t>Vertical energy transmission to drive significant changes </a:t>
            </a:r>
          </a:p>
          <a:p>
            <a:r>
              <a:rPr lang="en-US" dirty="0"/>
              <a:t>In C and P biomass and so little to no impact of top down</a:t>
            </a:r>
          </a:p>
          <a:p>
            <a:r>
              <a:rPr lang="en-US" dirty="0"/>
              <a:t>Control or cascades during the spike.</a:t>
            </a:r>
          </a:p>
          <a:p>
            <a:endParaRPr lang="en-US" dirty="0"/>
          </a:p>
          <a:p>
            <a:r>
              <a:rPr lang="en-US" dirty="0"/>
              <a:t>The Changes in R density from this pulse plays out in the </a:t>
            </a:r>
            <a:r>
              <a:rPr lang="en-US" dirty="0" err="1"/>
              <a:t>omnivory</a:t>
            </a:r>
            <a:r>
              <a:rPr lang="en-US" dirty="0"/>
              <a:t> response – the degree to which depends on the</a:t>
            </a:r>
          </a:p>
          <a:p>
            <a:r>
              <a:rPr lang="en-US" dirty="0"/>
              <a:t>Organismal behavior P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A6052-9DB8-4942-835A-55DC78FB8C4F}"/>
              </a:ext>
            </a:extLst>
          </p:cNvPr>
          <p:cNvSpPr txBox="1"/>
          <p:nvPr/>
        </p:nvSpPr>
        <p:spPr>
          <a:xfrm>
            <a:off x="5134494" y="327919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</a:t>
            </a:r>
            <a:endParaRPr lang="en-CA" sz="3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0C1888-9A85-4FD4-9CAF-00DF0F913BA1}"/>
              </a:ext>
            </a:extLst>
          </p:cNvPr>
          <p:cNvSpPr/>
          <p:nvPr/>
        </p:nvSpPr>
        <p:spPr>
          <a:xfrm>
            <a:off x="2979682" y="2522484"/>
            <a:ext cx="2017871" cy="126124"/>
          </a:xfrm>
          <a:custGeom>
            <a:avLst/>
            <a:gdLst>
              <a:gd name="connsiteX0" fmla="*/ 0 w 2002220"/>
              <a:gd name="connsiteY0" fmla="*/ 87067 h 87067"/>
              <a:gd name="connsiteX1" fmla="*/ 378372 w 2002220"/>
              <a:gd name="connsiteY1" fmla="*/ 55536 h 87067"/>
              <a:gd name="connsiteX2" fmla="*/ 630620 w 2002220"/>
              <a:gd name="connsiteY2" fmla="*/ 39770 h 87067"/>
              <a:gd name="connsiteX3" fmla="*/ 1702676 w 2002220"/>
              <a:gd name="connsiteY3" fmla="*/ 24005 h 87067"/>
              <a:gd name="connsiteX4" fmla="*/ 2002220 w 2002220"/>
              <a:gd name="connsiteY4" fmla="*/ 8239 h 8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220" h="87067">
                <a:moveTo>
                  <a:pt x="0" y="87067"/>
                </a:moveTo>
                <a:cubicBezTo>
                  <a:pt x="160954" y="72434"/>
                  <a:pt x="210812" y="67092"/>
                  <a:pt x="378372" y="55536"/>
                </a:cubicBezTo>
                <a:cubicBezTo>
                  <a:pt x="462419" y="49740"/>
                  <a:pt x="546397" y="41775"/>
                  <a:pt x="630620" y="39770"/>
                </a:cubicBezTo>
                <a:lnTo>
                  <a:pt x="1702676" y="24005"/>
                </a:lnTo>
                <a:cubicBezTo>
                  <a:pt x="1829739" y="-18351"/>
                  <a:pt x="1733354" y="8239"/>
                  <a:pt x="2002220" y="823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53FAF3-7750-4BEF-9B93-A3C6CE37B3D3}"/>
              </a:ext>
            </a:extLst>
          </p:cNvPr>
          <p:cNvSpPr/>
          <p:nvPr/>
        </p:nvSpPr>
        <p:spPr>
          <a:xfrm>
            <a:off x="4918841" y="831694"/>
            <a:ext cx="3421114" cy="1790729"/>
          </a:xfrm>
          <a:custGeom>
            <a:avLst/>
            <a:gdLst>
              <a:gd name="connsiteX0" fmla="*/ 0 w 3421118"/>
              <a:gd name="connsiteY0" fmla="*/ 1198179 h 1450428"/>
              <a:gd name="connsiteX1" fmla="*/ 31531 w 3421118"/>
              <a:gd name="connsiteY1" fmla="*/ 1008993 h 1450428"/>
              <a:gd name="connsiteX2" fmla="*/ 63062 w 3421118"/>
              <a:gd name="connsiteY2" fmla="*/ 961697 h 1450428"/>
              <a:gd name="connsiteX3" fmla="*/ 78828 w 3421118"/>
              <a:gd name="connsiteY3" fmla="*/ 914400 h 1450428"/>
              <a:gd name="connsiteX4" fmla="*/ 141890 w 3421118"/>
              <a:gd name="connsiteY4" fmla="*/ 819807 h 1450428"/>
              <a:gd name="connsiteX5" fmla="*/ 204952 w 3421118"/>
              <a:gd name="connsiteY5" fmla="*/ 693683 h 1450428"/>
              <a:gd name="connsiteX6" fmla="*/ 220718 w 3421118"/>
              <a:gd name="connsiteY6" fmla="*/ 614855 h 1450428"/>
              <a:gd name="connsiteX7" fmla="*/ 236483 w 3421118"/>
              <a:gd name="connsiteY7" fmla="*/ 567559 h 1450428"/>
              <a:gd name="connsiteX8" fmla="*/ 268014 w 3421118"/>
              <a:gd name="connsiteY8" fmla="*/ 0 h 1450428"/>
              <a:gd name="connsiteX9" fmla="*/ 299545 w 3421118"/>
              <a:gd name="connsiteY9" fmla="*/ 173421 h 1450428"/>
              <a:gd name="connsiteX10" fmla="*/ 315311 w 3421118"/>
              <a:gd name="connsiteY10" fmla="*/ 236483 h 1450428"/>
              <a:gd name="connsiteX11" fmla="*/ 331076 w 3421118"/>
              <a:gd name="connsiteY11" fmla="*/ 315310 h 1450428"/>
              <a:gd name="connsiteX12" fmla="*/ 346842 w 3421118"/>
              <a:gd name="connsiteY12" fmla="*/ 504497 h 1450428"/>
              <a:gd name="connsiteX13" fmla="*/ 362607 w 3421118"/>
              <a:gd name="connsiteY13" fmla="*/ 551793 h 1450428"/>
              <a:gd name="connsiteX14" fmla="*/ 378373 w 3421118"/>
              <a:gd name="connsiteY14" fmla="*/ 630621 h 1450428"/>
              <a:gd name="connsiteX15" fmla="*/ 409904 w 3421118"/>
              <a:gd name="connsiteY15" fmla="*/ 851338 h 1450428"/>
              <a:gd name="connsiteX16" fmla="*/ 425669 w 3421118"/>
              <a:gd name="connsiteY16" fmla="*/ 945931 h 1450428"/>
              <a:gd name="connsiteX17" fmla="*/ 441435 w 3421118"/>
              <a:gd name="connsiteY17" fmla="*/ 1072055 h 1450428"/>
              <a:gd name="connsiteX18" fmla="*/ 472966 w 3421118"/>
              <a:gd name="connsiteY18" fmla="*/ 1213945 h 1450428"/>
              <a:gd name="connsiteX19" fmla="*/ 488731 w 3421118"/>
              <a:gd name="connsiteY19" fmla="*/ 1261241 h 1450428"/>
              <a:gd name="connsiteX20" fmla="*/ 520262 w 3421118"/>
              <a:gd name="connsiteY20" fmla="*/ 1308538 h 1450428"/>
              <a:gd name="connsiteX21" fmla="*/ 567559 w 3421118"/>
              <a:gd name="connsiteY21" fmla="*/ 1324303 h 1450428"/>
              <a:gd name="connsiteX22" fmla="*/ 614856 w 3421118"/>
              <a:gd name="connsiteY22" fmla="*/ 1355834 h 1450428"/>
              <a:gd name="connsiteX23" fmla="*/ 646387 w 3421118"/>
              <a:gd name="connsiteY23" fmla="*/ 1403131 h 1450428"/>
              <a:gd name="connsiteX24" fmla="*/ 740980 w 3421118"/>
              <a:gd name="connsiteY24" fmla="*/ 1434662 h 1450428"/>
              <a:gd name="connsiteX25" fmla="*/ 788276 w 3421118"/>
              <a:gd name="connsiteY25" fmla="*/ 1450428 h 1450428"/>
              <a:gd name="connsiteX26" fmla="*/ 1024759 w 3421118"/>
              <a:gd name="connsiteY26" fmla="*/ 1434662 h 1450428"/>
              <a:gd name="connsiteX27" fmla="*/ 1072056 w 3421118"/>
              <a:gd name="connsiteY27" fmla="*/ 1418897 h 1450428"/>
              <a:gd name="connsiteX28" fmla="*/ 1103587 w 3421118"/>
              <a:gd name="connsiteY28" fmla="*/ 1387365 h 1450428"/>
              <a:gd name="connsiteX29" fmla="*/ 1150883 w 3421118"/>
              <a:gd name="connsiteY29" fmla="*/ 1355834 h 1450428"/>
              <a:gd name="connsiteX30" fmla="*/ 1198180 w 3421118"/>
              <a:gd name="connsiteY30" fmla="*/ 1308538 h 1450428"/>
              <a:gd name="connsiteX31" fmla="*/ 1292773 w 3421118"/>
              <a:gd name="connsiteY31" fmla="*/ 1277007 h 1450428"/>
              <a:gd name="connsiteX32" fmla="*/ 1340069 w 3421118"/>
              <a:gd name="connsiteY32" fmla="*/ 1229710 h 1450428"/>
              <a:gd name="connsiteX33" fmla="*/ 1497725 w 3421118"/>
              <a:gd name="connsiteY33" fmla="*/ 1182414 h 1450428"/>
              <a:gd name="connsiteX34" fmla="*/ 1907628 w 3421118"/>
              <a:gd name="connsiteY34" fmla="*/ 1213945 h 1450428"/>
              <a:gd name="connsiteX35" fmla="*/ 2002221 w 3421118"/>
              <a:gd name="connsiteY35" fmla="*/ 1245476 h 1450428"/>
              <a:gd name="connsiteX36" fmla="*/ 2049518 w 3421118"/>
              <a:gd name="connsiteY36" fmla="*/ 1261241 h 1450428"/>
              <a:gd name="connsiteX37" fmla="*/ 2096814 w 3421118"/>
              <a:gd name="connsiteY37" fmla="*/ 1277007 h 1450428"/>
              <a:gd name="connsiteX38" fmla="*/ 2222938 w 3421118"/>
              <a:gd name="connsiteY38" fmla="*/ 1261241 h 1450428"/>
              <a:gd name="connsiteX39" fmla="*/ 2317531 w 3421118"/>
              <a:gd name="connsiteY39" fmla="*/ 1229710 h 1450428"/>
              <a:gd name="connsiteX40" fmla="*/ 2380594 w 3421118"/>
              <a:gd name="connsiteY40" fmla="*/ 1213945 h 1450428"/>
              <a:gd name="connsiteX41" fmla="*/ 2427890 w 3421118"/>
              <a:gd name="connsiteY41" fmla="*/ 1198179 h 1450428"/>
              <a:gd name="connsiteX42" fmla="*/ 2885090 w 3421118"/>
              <a:gd name="connsiteY42" fmla="*/ 1150883 h 1450428"/>
              <a:gd name="connsiteX43" fmla="*/ 3421118 w 3421118"/>
              <a:gd name="connsiteY43" fmla="*/ 1135117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21118" h="1450428">
                <a:moveTo>
                  <a:pt x="0" y="1198179"/>
                </a:moveTo>
                <a:cubicBezTo>
                  <a:pt x="10510" y="1135117"/>
                  <a:pt x="15058" y="1070766"/>
                  <a:pt x="31531" y="1008993"/>
                </a:cubicBezTo>
                <a:cubicBezTo>
                  <a:pt x="36413" y="990685"/>
                  <a:pt x="54588" y="978644"/>
                  <a:pt x="63062" y="961697"/>
                </a:cubicBezTo>
                <a:cubicBezTo>
                  <a:pt x="70494" y="946833"/>
                  <a:pt x="70757" y="928927"/>
                  <a:pt x="78828" y="914400"/>
                </a:cubicBezTo>
                <a:cubicBezTo>
                  <a:pt x="97232" y="881273"/>
                  <a:pt x="124943" y="853702"/>
                  <a:pt x="141890" y="819807"/>
                </a:cubicBezTo>
                <a:lnTo>
                  <a:pt x="204952" y="693683"/>
                </a:lnTo>
                <a:cubicBezTo>
                  <a:pt x="210207" y="667407"/>
                  <a:pt x="214219" y="640851"/>
                  <a:pt x="220718" y="614855"/>
                </a:cubicBezTo>
                <a:cubicBezTo>
                  <a:pt x="224748" y="598733"/>
                  <a:pt x="235208" y="584128"/>
                  <a:pt x="236483" y="567559"/>
                </a:cubicBezTo>
                <a:cubicBezTo>
                  <a:pt x="251015" y="378639"/>
                  <a:pt x="257504" y="189186"/>
                  <a:pt x="268014" y="0"/>
                </a:cubicBezTo>
                <a:cubicBezTo>
                  <a:pt x="301840" y="101477"/>
                  <a:pt x="269833" y="-4849"/>
                  <a:pt x="299545" y="173421"/>
                </a:cubicBezTo>
                <a:cubicBezTo>
                  <a:pt x="303107" y="194794"/>
                  <a:pt x="310611" y="215331"/>
                  <a:pt x="315311" y="236483"/>
                </a:cubicBezTo>
                <a:cubicBezTo>
                  <a:pt x="321124" y="262641"/>
                  <a:pt x="325821" y="289034"/>
                  <a:pt x="331076" y="315310"/>
                </a:cubicBezTo>
                <a:cubicBezTo>
                  <a:pt x="336331" y="378372"/>
                  <a:pt x="338479" y="441771"/>
                  <a:pt x="346842" y="504497"/>
                </a:cubicBezTo>
                <a:cubicBezTo>
                  <a:pt x="349038" y="520969"/>
                  <a:pt x="358577" y="535671"/>
                  <a:pt x="362607" y="551793"/>
                </a:cubicBezTo>
                <a:cubicBezTo>
                  <a:pt x="369106" y="577789"/>
                  <a:pt x="374194" y="604153"/>
                  <a:pt x="378373" y="630621"/>
                </a:cubicBezTo>
                <a:cubicBezTo>
                  <a:pt x="389964" y="704031"/>
                  <a:pt x="398880" y="777841"/>
                  <a:pt x="409904" y="851338"/>
                </a:cubicBezTo>
                <a:cubicBezTo>
                  <a:pt x="414646" y="882950"/>
                  <a:pt x="421148" y="914286"/>
                  <a:pt x="425669" y="945931"/>
                </a:cubicBezTo>
                <a:cubicBezTo>
                  <a:pt x="431661" y="987874"/>
                  <a:pt x="434993" y="1030179"/>
                  <a:pt x="441435" y="1072055"/>
                </a:cubicBezTo>
                <a:cubicBezTo>
                  <a:pt x="446855" y="1107286"/>
                  <a:pt x="462502" y="1177320"/>
                  <a:pt x="472966" y="1213945"/>
                </a:cubicBezTo>
                <a:cubicBezTo>
                  <a:pt x="477531" y="1229924"/>
                  <a:pt x="481299" y="1246377"/>
                  <a:pt x="488731" y="1261241"/>
                </a:cubicBezTo>
                <a:cubicBezTo>
                  <a:pt x="497205" y="1278189"/>
                  <a:pt x="505466" y="1296701"/>
                  <a:pt x="520262" y="1308538"/>
                </a:cubicBezTo>
                <a:cubicBezTo>
                  <a:pt x="533239" y="1318919"/>
                  <a:pt x="551793" y="1319048"/>
                  <a:pt x="567559" y="1324303"/>
                </a:cubicBezTo>
                <a:cubicBezTo>
                  <a:pt x="583325" y="1334813"/>
                  <a:pt x="601458" y="1342436"/>
                  <a:pt x="614856" y="1355834"/>
                </a:cubicBezTo>
                <a:cubicBezTo>
                  <a:pt x="628254" y="1369232"/>
                  <a:pt x="630319" y="1393089"/>
                  <a:pt x="646387" y="1403131"/>
                </a:cubicBezTo>
                <a:cubicBezTo>
                  <a:pt x="674572" y="1420746"/>
                  <a:pt x="709449" y="1424152"/>
                  <a:pt x="740980" y="1434662"/>
                </a:cubicBezTo>
                <a:lnTo>
                  <a:pt x="788276" y="1450428"/>
                </a:lnTo>
                <a:cubicBezTo>
                  <a:pt x="867104" y="1445173"/>
                  <a:pt x="946240" y="1443386"/>
                  <a:pt x="1024759" y="1434662"/>
                </a:cubicBezTo>
                <a:cubicBezTo>
                  <a:pt x="1041276" y="1432827"/>
                  <a:pt x="1057806" y="1427447"/>
                  <a:pt x="1072056" y="1418897"/>
                </a:cubicBezTo>
                <a:cubicBezTo>
                  <a:pt x="1084802" y="1411249"/>
                  <a:pt x="1091980" y="1396651"/>
                  <a:pt x="1103587" y="1387365"/>
                </a:cubicBezTo>
                <a:cubicBezTo>
                  <a:pt x="1118382" y="1375528"/>
                  <a:pt x="1136327" y="1367964"/>
                  <a:pt x="1150883" y="1355834"/>
                </a:cubicBezTo>
                <a:cubicBezTo>
                  <a:pt x="1168011" y="1341561"/>
                  <a:pt x="1178690" y="1319366"/>
                  <a:pt x="1198180" y="1308538"/>
                </a:cubicBezTo>
                <a:cubicBezTo>
                  <a:pt x="1227234" y="1292397"/>
                  <a:pt x="1292773" y="1277007"/>
                  <a:pt x="1292773" y="1277007"/>
                </a:cubicBezTo>
                <a:cubicBezTo>
                  <a:pt x="1308538" y="1261241"/>
                  <a:pt x="1320579" y="1240538"/>
                  <a:pt x="1340069" y="1229710"/>
                </a:cubicBezTo>
                <a:cubicBezTo>
                  <a:pt x="1371476" y="1212262"/>
                  <a:pt x="1457012" y="1192592"/>
                  <a:pt x="1497725" y="1182414"/>
                </a:cubicBezTo>
                <a:cubicBezTo>
                  <a:pt x="1556410" y="1185503"/>
                  <a:pt x="1801594" y="1189475"/>
                  <a:pt x="1907628" y="1213945"/>
                </a:cubicBezTo>
                <a:cubicBezTo>
                  <a:pt x="1940013" y="1221419"/>
                  <a:pt x="1970690" y="1234966"/>
                  <a:pt x="2002221" y="1245476"/>
                </a:cubicBezTo>
                <a:lnTo>
                  <a:pt x="2049518" y="1261241"/>
                </a:lnTo>
                <a:lnTo>
                  <a:pt x="2096814" y="1277007"/>
                </a:lnTo>
                <a:cubicBezTo>
                  <a:pt x="2138855" y="1271752"/>
                  <a:pt x="2181510" y="1270119"/>
                  <a:pt x="2222938" y="1261241"/>
                </a:cubicBezTo>
                <a:cubicBezTo>
                  <a:pt x="2255437" y="1254277"/>
                  <a:pt x="2285287" y="1237771"/>
                  <a:pt x="2317531" y="1229710"/>
                </a:cubicBezTo>
                <a:cubicBezTo>
                  <a:pt x="2338552" y="1224455"/>
                  <a:pt x="2359760" y="1219898"/>
                  <a:pt x="2380594" y="1213945"/>
                </a:cubicBezTo>
                <a:cubicBezTo>
                  <a:pt x="2396573" y="1209380"/>
                  <a:pt x="2411595" y="1201438"/>
                  <a:pt x="2427890" y="1198179"/>
                </a:cubicBezTo>
                <a:cubicBezTo>
                  <a:pt x="2533613" y="1177034"/>
                  <a:pt x="2874756" y="1151296"/>
                  <a:pt x="2885090" y="1150883"/>
                </a:cubicBezTo>
                <a:cubicBezTo>
                  <a:pt x="3326487" y="1133227"/>
                  <a:pt x="3147744" y="1135117"/>
                  <a:pt x="3421118" y="113511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54D83-CEAE-432F-9903-597D9A0437AF}"/>
              </a:ext>
            </a:extLst>
          </p:cNvPr>
          <p:cNvSpPr txBox="1"/>
          <p:nvPr/>
        </p:nvSpPr>
        <p:spPr>
          <a:xfrm>
            <a:off x="7027402" y="334605"/>
            <a:ext cx="4876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reality even a rapid pulse will send a dynamic</a:t>
            </a:r>
          </a:p>
          <a:p>
            <a:r>
              <a:rPr lang="en-US" b="1" dirty="0">
                <a:solidFill>
                  <a:srgbClr val="FF0000"/>
                </a:solidFill>
              </a:rPr>
              <a:t>“shimmer” that can produce top-down</a:t>
            </a:r>
          </a:p>
          <a:p>
            <a:r>
              <a:rPr lang="en-US" b="1" dirty="0">
                <a:solidFill>
                  <a:srgbClr val="FF0000"/>
                </a:solidFill>
              </a:rPr>
              <a:t>Impacts on strength of </a:t>
            </a:r>
            <a:r>
              <a:rPr lang="en-US" b="1" dirty="0" err="1">
                <a:solidFill>
                  <a:srgbClr val="FF0000"/>
                </a:solidFill>
              </a:rPr>
              <a:t>omivory</a:t>
            </a:r>
            <a:r>
              <a:rPr lang="en-US" b="1" dirty="0">
                <a:solidFill>
                  <a:srgbClr val="FF0000"/>
                </a:solidFill>
              </a:rPr>
              <a:t> but these will be 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the shadow of the forcing and if the pulse is</a:t>
            </a:r>
          </a:p>
          <a:p>
            <a:r>
              <a:rPr lang="en-US" b="1" dirty="0">
                <a:solidFill>
                  <a:srgbClr val="FF0000"/>
                </a:solidFill>
              </a:rPr>
              <a:t>Brief these will be less than long term pulses or</a:t>
            </a:r>
          </a:p>
          <a:p>
            <a:r>
              <a:rPr lang="en-US" b="1" dirty="0">
                <a:solidFill>
                  <a:srgbClr val="FF0000"/>
                </a:solidFill>
              </a:rPr>
              <a:t>Regular pulses</a:t>
            </a:r>
          </a:p>
        </p:txBody>
      </p:sp>
    </p:spTree>
    <p:extLst>
      <p:ext uri="{BB962C8B-B14F-4D97-AF65-F5344CB8AC3E}">
        <p14:creationId xmlns:p14="http://schemas.microsoft.com/office/powerpoint/2010/main" val="320281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D243E6-9534-41EE-B697-D59E112B3E1F}"/>
              </a:ext>
            </a:extLst>
          </p:cNvPr>
          <p:cNvSpPr/>
          <p:nvPr/>
        </p:nvSpPr>
        <p:spPr>
          <a:xfrm>
            <a:off x="352094" y="222600"/>
            <a:ext cx="1077835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Top down </a:t>
            </a:r>
            <a:r>
              <a:rPr lang="en-US" sz="3200" b="1" dirty="0" err="1"/>
              <a:t>Omnivory</a:t>
            </a:r>
            <a:endParaRPr lang="en-US" sz="3200" b="1" dirty="0"/>
          </a:p>
          <a:p>
            <a:r>
              <a:rPr lang="en-US" b="1" dirty="0"/>
              <a:t>To explain this one lets use changes in Space: A simple first look – Changing Physical Conditions in Space (e.g. any condition that increases top heaviness – here interaction strength for simplicity; say from reduced ecosystem size) for a Given food Web </a:t>
            </a:r>
            <a:endParaRPr lang="en-C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801DF-DEDD-4D3E-A0DD-C1641F07B50C}"/>
              </a:ext>
            </a:extLst>
          </p:cNvPr>
          <p:cNvSpPr/>
          <p:nvPr/>
        </p:nvSpPr>
        <p:spPr>
          <a:xfrm>
            <a:off x="2318577" y="2900854"/>
            <a:ext cx="1355834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FD3AF-AB63-40B6-BDCA-EF520AFE0A8C}"/>
              </a:ext>
            </a:extLst>
          </p:cNvPr>
          <p:cNvSpPr/>
          <p:nvPr/>
        </p:nvSpPr>
        <p:spPr>
          <a:xfrm>
            <a:off x="2596055" y="2412124"/>
            <a:ext cx="777766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60401-0743-497A-B01F-9C6C56AF69A4}"/>
              </a:ext>
            </a:extLst>
          </p:cNvPr>
          <p:cNvSpPr/>
          <p:nvPr/>
        </p:nvSpPr>
        <p:spPr>
          <a:xfrm>
            <a:off x="2756350" y="1923393"/>
            <a:ext cx="457176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794A2-9DB7-477F-A488-E51E1AEAA274}"/>
              </a:ext>
            </a:extLst>
          </p:cNvPr>
          <p:cNvSpPr/>
          <p:nvPr/>
        </p:nvSpPr>
        <p:spPr>
          <a:xfrm>
            <a:off x="2200347" y="1813815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</a:t>
            </a:r>
            <a:endParaRPr lang="en-CA" sz="4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145A9-6DBB-41A8-B12A-CE4EE2F64AB6}"/>
              </a:ext>
            </a:extLst>
          </p:cNvPr>
          <p:cNvSpPr/>
          <p:nvPr/>
        </p:nvSpPr>
        <p:spPr>
          <a:xfrm>
            <a:off x="1798217" y="1798049"/>
            <a:ext cx="4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C</a:t>
            </a:r>
            <a:endParaRPr lang="en-CA" sz="3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89754-EE29-4AF9-8785-1500CF851AC0}"/>
              </a:ext>
            </a:extLst>
          </p:cNvPr>
          <p:cNvSpPr/>
          <p:nvPr/>
        </p:nvSpPr>
        <p:spPr>
          <a:xfrm>
            <a:off x="1587088" y="2300690"/>
            <a:ext cx="4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R</a:t>
            </a:r>
            <a:endParaRPr lang="en-CA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806D6-3C7D-4A1C-9904-B6265B863B1F}"/>
              </a:ext>
            </a:extLst>
          </p:cNvPr>
          <p:cNvSpPr txBox="1"/>
          <p:nvPr/>
        </p:nvSpPr>
        <p:spPr>
          <a:xfrm>
            <a:off x="1956868" y="3752635"/>
            <a:ext cx="2094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Relatively weak IS</a:t>
            </a:r>
          </a:p>
          <a:p>
            <a:r>
              <a:rPr lang="en-US" b="1" dirty="0"/>
              <a:t>Moderate </a:t>
            </a:r>
            <a:r>
              <a:rPr lang="en-US" b="1" dirty="0" err="1"/>
              <a:t>omnviory</a:t>
            </a:r>
            <a:endParaRPr lang="en-US" b="1" dirty="0"/>
          </a:p>
          <a:p>
            <a:r>
              <a:rPr lang="en-US" b="1" dirty="0"/>
              <a:t>Reflecting R:C ratio</a:t>
            </a:r>
            <a:endParaRPr lang="en-CA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E3421-F8FF-469B-B09A-22F590F5E169}"/>
              </a:ext>
            </a:extLst>
          </p:cNvPr>
          <p:cNvSpPr/>
          <p:nvPr/>
        </p:nvSpPr>
        <p:spPr>
          <a:xfrm>
            <a:off x="6979918" y="2864063"/>
            <a:ext cx="1728516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A286C-C179-40D7-B418-2FE86DE1CADC}"/>
              </a:ext>
            </a:extLst>
          </p:cNvPr>
          <p:cNvSpPr/>
          <p:nvPr/>
        </p:nvSpPr>
        <p:spPr>
          <a:xfrm>
            <a:off x="7543068" y="2412124"/>
            <a:ext cx="639235" cy="45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4A12A0-C9EC-44B6-9079-D33DD4087EF6}"/>
              </a:ext>
            </a:extLst>
          </p:cNvPr>
          <p:cNvSpPr/>
          <p:nvPr/>
        </p:nvSpPr>
        <p:spPr>
          <a:xfrm>
            <a:off x="7401552" y="1798049"/>
            <a:ext cx="922266" cy="593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29597-6F56-444F-A120-EE6FD936DEDA}"/>
              </a:ext>
            </a:extLst>
          </p:cNvPr>
          <p:cNvSpPr/>
          <p:nvPr/>
        </p:nvSpPr>
        <p:spPr>
          <a:xfrm>
            <a:off x="6861688" y="177702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</a:t>
            </a:r>
            <a:endParaRPr lang="en-CA" sz="4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E0BD-4261-4181-A65E-D52319635B86}"/>
              </a:ext>
            </a:extLst>
          </p:cNvPr>
          <p:cNvSpPr/>
          <p:nvPr/>
        </p:nvSpPr>
        <p:spPr>
          <a:xfrm>
            <a:off x="6679328" y="1741446"/>
            <a:ext cx="4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C</a:t>
            </a:r>
            <a:endParaRPr lang="en-CA" sz="3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7CCA6-F483-4691-812F-CDB8C4B3DF08}"/>
              </a:ext>
            </a:extLst>
          </p:cNvPr>
          <p:cNvSpPr/>
          <p:nvPr/>
        </p:nvSpPr>
        <p:spPr>
          <a:xfrm>
            <a:off x="6248429" y="2263899"/>
            <a:ext cx="4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R</a:t>
            </a:r>
            <a:endParaRPr lang="en-CA" sz="3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A64F4-2294-48FC-AF13-43B501E23976}"/>
              </a:ext>
            </a:extLst>
          </p:cNvPr>
          <p:cNvSpPr txBox="1"/>
          <p:nvPr/>
        </p:nvSpPr>
        <p:spPr>
          <a:xfrm>
            <a:off x="6740523" y="3681637"/>
            <a:ext cx="2004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Relatively Strong IS</a:t>
            </a:r>
          </a:p>
          <a:p>
            <a:r>
              <a:rPr lang="en-US" b="1" dirty="0"/>
              <a:t>Stronger </a:t>
            </a:r>
            <a:r>
              <a:rPr lang="en-US" b="1" dirty="0" err="1"/>
              <a:t>omnviory</a:t>
            </a:r>
            <a:endParaRPr lang="en-US" b="1" dirty="0"/>
          </a:p>
          <a:p>
            <a:r>
              <a:rPr lang="en-US" b="1" dirty="0"/>
              <a:t>Reflecting R:C ratio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382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28E10-5EB5-42B7-9A19-B5DD9F6AC653}"/>
              </a:ext>
            </a:extLst>
          </p:cNvPr>
          <p:cNvCxnSpPr/>
          <p:nvPr/>
        </p:nvCxnSpPr>
        <p:spPr>
          <a:xfrm>
            <a:off x="2911366" y="748862"/>
            <a:ext cx="0" cy="2680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61541-0603-4330-BDE4-83A4E74BBECB}"/>
              </a:ext>
            </a:extLst>
          </p:cNvPr>
          <p:cNvCxnSpPr>
            <a:cxnSpLocks/>
          </p:cNvCxnSpPr>
          <p:nvPr/>
        </p:nvCxnSpPr>
        <p:spPr>
          <a:xfrm flipH="1">
            <a:off x="2911366" y="3305504"/>
            <a:ext cx="407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889191-CE0D-42F2-9144-A030AC5038E8}"/>
              </a:ext>
            </a:extLst>
          </p:cNvPr>
          <p:cNvSpPr txBox="1"/>
          <p:nvPr/>
        </p:nvSpPr>
        <p:spPr>
          <a:xfrm>
            <a:off x="1655379" y="168691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endParaRPr lang="en-CA" sz="36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424E0D-AFD0-4DDB-96FE-3D14006A61A3}"/>
              </a:ext>
            </a:extLst>
          </p:cNvPr>
          <p:cNvSpPr/>
          <p:nvPr/>
        </p:nvSpPr>
        <p:spPr>
          <a:xfrm rot="21306632">
            <a:off x="2976228" y="1160972"/>
            <a:ext cx="2838379" cy="1643155"/>
          </a:xfrm>
          <a:custGeom>
            <a:avLst/>
            <a:gdLst>
              <a:gd name="connsiteX0" fmla="*/ 0 w 4887310"/>
              <a:gd name="connsiteY0" fmla="*/ 1419000 h 1786664"/>
              <a:gd name="connsiteX1" fmla="*/ 1970689 w 4887310"/>
              <a:gd name="connsiteY1" fmla="*/ 1466296 h 1786664"/>
              <a:gd name="connsiteX2" fmla="*/ 2396358 w 4887310"/>
              <a:gd name="connsiteY2" fmla="*/ 103 h 1786664"/>
              <a:gd name="connsiteX3" fmla="*/ 2443655 w 4887310"/>
              <a:gd name="connsiteY3" fmla="*/ 1545124 h 1786664"/>
              <a:gd name="connsiteX4" fmla="*/ 4887310 w 4887310"/>
              <a:gd name="connsiteY4" fmla="*/ 1781606 h 1786664"/>
              <a:gd name="connsiteX5" fmla="*/ 4887310 w 4887310"/>
              <a:gd name="connsiteY5" fmla="*/ 1781606 h 178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310" h="1786664">
                <a:moveTo>
                  <a:pt x="0" y="1419000"/>
                </a:moveTo>
                <a:cubicBezTo>
                  <a:pt x="785648" y="1560889"/>
                  <a:pt x="1571296" y="1702779"/>
                  <a:pt x="1970689" y="1466296"/>
                </a:cubicBezTo>
                <a:cubicBezTo>
                  <a:pt x="2370082" y="1229813"/>
                  <a:pt x="2317530" y="-13035"/>
                  <a:pt x="2396358" y="103"/>
                </a:cubicBezTo>
                <a:cubicBezTo>
                  <a:pt x="2475186" y="13241"/>
                  <a:pt x="2028496" y="1248207"/>
                  <a:pt x="2443655" y="1545124"/>
                </a:cubicBezTo>
                <a:cubicBezTo>
                  <a:pt x="2858814" y="1842041"/>
                  <a:pt x="4887310" y="1781606"/>
                  <a:pt x="4887310" y="1781606"/>
                </a:cubicBezTo>
                <a:lnTo>
                  <a:pt x="4887310" y="1781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CDD3F-9209-46C9-837D-99078C6BD86A}"/>
              </a:ext>
            </a:extLst>
          </p:cNvPr>
          <p:cNvSpPr txBox="1"/>
          <p:nvPr/>
        </p:nvSpPr>
        <p:spPr>
          <a:xfrm>
            <a:off x="291405" y="3951835"/>
            <a:ext cx="119858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 Pulse Rapid changes in </a:t>
            </a:r>
            <a:r>
              <a:rPr lang="en-US" b="1" dirty="0" err="1"/>
              <a:t>omnivory</a:t>
            </a:r>
            <a:r>
              <a:rPr lang="en-US" b="1" dirty="0"/>
              <a:t> that follow pulse in R are arguably Bottom-Up but as the pulses become more </a:t>
            </a:r>
          </a:p>
          <a:p>
            <a:r>
              <a:rPr lang="en-US" b="1" dirty="0"/>
              <a:t>frequent we have increases in average K that fuels increased Top-heaviness. Some combination of both forms of </a:t>
            </a:r>
            <a:r>
              <a:rPr lang="en-US" b="1" dirty="0" err="1"/>
              <a:t>omnivory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dirty="0"/>
              <a:t>One could argue that </a:t>
            </a:r>
            <a:r>
              <a:rPr lang="en-US" b="1" dirty="0"/>
              <a:t>the rapid </a:t>
            </a:r>
            <a:r>
              <a:rPr lang="en-US" b="1" dirty="0" err="1"/>
              <a:t>omnivory</a:t>
            </a:r>
            <a:r>
              <a:rPr lang="en-US" b="1" dirty="0"/>
              <a:t> responses during the “pulse” are bottom up primarily while the difference between</a:t>
            </a:r>
          </a:p>
          <a:p>
            <a:r>
              <a:rPr lang="en-US" b="1" dirty="0"/>
              <a:t>The average </a:t>
            </a:r>
            <a:r>
              <a:rPr lang="en-US" b="1" dirty="0" err="1"/>
              <a:t>omnivory</a:t>
            </a:r>
            <a:r>
              <a:rPr lang="en-US" b="1" dirty="0"/>
              <a:t> in this pulsed case and the average </a:t>
            </a:r>
            <a:r>
              <a:rPr lang="en-US" b="1" dirty="0" err="1"/>
              <a:t>omnivory</a:t>
            </a:r>
            <a:r>
              <a:rPr lang="en-US" b="1" dirty="0"/>
              <a:t> for the case </a:t>
            </a:r>
            <a:r>
              <a:rPr lang="en-US" b="1"/>
              <a:t>without ANY pulses </a:t>
            </a:r>
            <a:r>
              <a:rPr lang="en-US" b="1" dirty="0"/>
              <a:t>is top-down driven. </a:t>
            </a:r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A6052-9DB8-4942-835A-55DC78FB8C4F}"/>
              </a:ext>
            </a:extLst>
          </p:cNvPr>
          <p:cNvSpPr txBox="1"/>
          <p:nvPr/>
        </p:nvSpPr>
        <p:spPr>
          <a:xfrm>
            <a:off x="5134494" y="327919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</a:t>
            </a:r>
            <a:endParaRPr lang="en-CA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B48C9-90F5-413B-BDA3-572AA1825B4E}"/>
              </a:ext>
            </a:extLst>
          </p:cNvPr>
          <p:cNvSpPr txBox="1"/>
          <p:nvPr/>
        </p:nvSpPr>
        <p:spPr>
          <a:xfrm>
            <a:off x="291405" y="189187"/>
            <a:ext cx="426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Both Bottom-up and top-down  </a:t>
            </a:r>
            <a:endParaRPr lang="en-CA" sz="24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2D03BB-E411-475B-9F46-7A5F4B047848}"/>
              </a:ext>
            </a:extLst>
          </p:cNvPr>
          <p:cNvSpPr/>
          <p:nvPr/>
        </p:nvSpPr>
        <p:spPr>
          <a:xfrm rot="21306632">
            <a:off x="5131038" y="1160972"/>
            <a:ext cx="2838379" cy="1643155"/>
          </a:xfrm>
          <a:custGeom>
            <a:avLst/>
            <a:gdLst>
              <a:gd name="connsiteX0" fmla="*/ 0 w 4887310"/>
              <a:gd name="connsiteY0" fmla="*/ 1419000 h 1786664"/>
              <a:gd name="connsiteX1" fmla="*/ 1970689 w 4887310"/>
              <a:gd name="connsiteY1" fmla="*/ 1466296 h 1786664"/>
              <a:gd name="connsiteX2" fmla="*/ 2396358 w 4887310"/>
              <a:gd name="connsiteY2" fmla="*/ 103 h 1786664"/>
              <a:gd name="connsiteX3" fmla="*/ 2443655 w 4887310"/>
              <a:gd name="connsiteY3" fmla="*/ 1545124 h 1786664"/>
              <a:gd name="connsiteX4" fmla="*/ 4887310 w 4887310"/>
              <a:gd name="connsiteY4" fmla="*/ 1781606 h 1786664"/>
              <a:gd name="connsiteX5" fmla="*/ 4887310 w 4887310"/>
              <a:gd name="connsiteY5" fmla="*/ 1781606 h 178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310" h="1786664">
                <a:moveTo>
                  <a:pt x="0" y="1419000"/>
                </a:moveTo>
                <a:cubicBezTo>
                  <a:pt x="785648" y="1560889"/>
                  <a:pt x="1571296" y="1702779"/>
                  <a:pt x="1970689" y="1466296"/>
                </a:cubicBezTo>
                <a:cubicBezTo>
                  <a:pt x="2370082" y="1229813"/>
                  <a:pt x="2317530" y="-13035"/>
                  <a:pt x="2396358" y="103"/>
                </a:cubicBezTo>
                <a:cubicBezTo>
                  <a:pt x="2475186" y="13241"/>
                  <a:pt x="2028496" y="1248207"/>
                  <a:pt x="2443655" y="1545124"/>
                </a:cubicBezTo>
                <a:cubicBezTo>
                  <a:pt x="2858814" y="1842041"/>
                  <a:pt x="4887310" y="1781606"/>
                  <a:pt x="4887310" y="1781606"/>
                </a:cubicBezTo>
                <a:lnTo>
                  <a:pt x="4887310" y="1781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48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5901-E396-48D1-B768-B1A3E1DC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Bottom up vs Top 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7BFA6-F7F5-4ACF-9CE1-3729B8596CBE}"/>
              </a:ext>
            </a:extLst>
          </p:cNvPr>
          <p:cNvSpPr/>
          <p:nvPr/>
        </p:nvSpPr>
        <p:spPr>
          <a:xfrm>
            <a:off x="1033153" y="3123210"/>
            <a:ext cx="2398816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58EAB1-FA57-4842-941B-6EAFD1C171DF}"/>
              </a:ext>
            </a:extLst>
          </p:cNvPr>
          <p:cNvCxnSpPr>
            <a:cxnSpLocks/>
          </p:cNvCxnSpPr>
          <p:nvPr/>
        </p:nvCxnSpPr>
        <p:spPr>
          <a:xfrm flipV="1">
            <a:off x="1068779" y="4975762"/>
            <a:ext cx="0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FF95D1-0C16-4DF2-9E9F-CA0270AE83F0}"/>
              </a:ext>
            </a:extLst>
          </p:cNvPr>
          <p:cNvSpPr txBox="1"/>
          <p:nvPr/>
        </p:nvSpPr>
        <p:spPr>
          <a:xfrm>
            <a:off x="136566" y="5569545"/>
            <a:ext cx="186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Omnivory change exactly at the perturbation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18FDF5B-2649-4D91-9D66-C02750021487}"/>
              </a:ext>
            </a:extLst>
          </p:cNvPr>
          <p:cNvSpPr/>
          <p:nvPr/>
        </p:nvSpPr>
        <p:spPr>
          <a:xfrm rot="5400000">
            <a:off x="2071484" y="1531149"/>
            <a:ext cx="322152" cy="2398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C0260-9852-47B8-8A2E-7FC46D63F639}"/>
              </a:ext>
            </a:extLst>
          </p:cNvPr>
          <p:cNvSpPr txBox="1"/>
          <p:nvPr/>
        </p:nvSpPr>
        <p:spPr>
          <a:xfrm>
            <a:off x="1033152" y="1644649"/>
            <a:ext cx="268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Integrated Response is a mix of bottom up and top 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008A8-0C6C-4301-9EDD-C1CA9016CC6A}"/>
              </a:ext>
            </a:extLst>
          </p:cNvPr>
          <p:cNvSpPr txBox="1"/>
          <p:nvPr/>
        </p:nvSpPr>
        <p:spPr>
          <a:xfrm>
            <a:off x="3610100" y="3247338"/>
            <a:ext cx="3443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Would a moving window over the degree of omnivory pick up the instantons vs as the chain responds and leads to cascades?</a:t>
            </a:r>
          </a:p>
        </p:txBody>
      </p:sp>
    </p:spTree>
    <p:extLst>
      <p:ext uri="{BB962C8B-B14F-4D97-AF65-F5344CB8AC3E}">
        <p14:creationId xmlns:p14="http://schemas.microsoft.com/office/powerpoint/2010/main" val="367741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Theory: Changing Omnivory in Time and Space </vt:lpstr>
      <vt:lpstr>PowerPoint Presentation</vt:lpstr>
      <vt:lpstr>PowerPoint Presentation</vt:lpstr>
      <vt:lpstr>PowerPoint Presentation</vt:lpstr>
      <vt:lpstr>PowerPoint Presentation</vt:lpstr>
      <vt:lpstr>Measuring Bottom up vs Top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Theory: </dc:title>
  <dc:creator>kevin mccann</dc:creator>
  <cp:lastModifiedBy>Gabriel Gellner</cp:lastModifiedBy>
  <cp:revision>3</cp:revision>
  <dcterms:created xsi:type="dcterms:W3CDTF">2020-05-28T10:52:12Z</dcterms:created>
  <dcterms:modified xsi:type="dcterms:W3CDTF">2020-05-28T14:48:50Z</dcterms:modified>
</cp:coreProperties>
</file>