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DFD7-0057-4C78-A2CD-194738F29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5E592C9-5841-4A45-9B7C-8AB183B65A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55398A9-85BF-4536-84D3-94392B932AFF}"/>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5" name="Footer Placeholder 4">
            <a:extLst>
              <a:ext uri="{FF2B5EF4-FFF2-40B4-BE49-F238E27FC236}">
                <a16:creationId xmlns:a16="http://schemas.microsoft.com/office/drawing/2014/main" id="{117701EB-0D9D-46C9-8BDE-C4F7706AE4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1BC3FC-4BDE-4EB9-9DB4-9F0B50AAF97B}"/>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202294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E0A1-6444-432E-BD45-E2E43BAE09E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DDE33E3-3D7B-4D30-86DF-DD3D69EE7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63D4F8-3E5D-48ED-B2FC-9AE088568DD7}"/>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5" name="Footer Placeholder 4">
            <a:extLst>
              <a:ext uri="{FF2B5EF4-FFF2-40B4-BE49-F238E27FC236}">
                <a16:creationId xmlns:a16="http://schemas.microsoft.com/office/drawing/2014/main" id="{EF86928F-38D6-4D9E-BDC9-2CA2B58A2E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2854E0-9DA9-4029-99C4-F08685F67128}"/>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209164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6C7D0-4C79-4C1D-848F-B2B5B7CF0A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E863DCD-3F53-4244-AF24-D196622705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BFDFA7-37F7-4895-9167-F73CC4DF921F}"/>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5" name="Footer Placeholder 4">
            <a:extLst>
              <a:ext uri="{FF2B5EF4-FFF2-40B4-BE49-F238E27FC236}">
                <a16:creationId xmlns:a16="http://schemas.microsoft.com/office/drawing/2014/main" id="{3E169370-D755-41C2-BB11-BEBF7EC7BCC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3ACB01-6CF8-4A8E-AEAA-99913342DFF9}"/>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354381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9319-CDF8-403E-B824-20162863C3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48E8899-D158-4074-8839-540AAADB5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6D2B8C-B8B9-4AF0-8EBB-EA5373ABA9A1}"/>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5" name="Footer Placeholder 4">
            <a:extLst>
              <a:ext uri="{FF2B5EF4-FFF2-40B4-BE49-F238E27FC236}">
                <a16:creationId xmlns:a16="http://schemas.microsoft.com/office/drawing/2014/main" id="{C6ABCB61-9FB0-4B36-BB7C-7CAC2FBD8DF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63CD3D2-55E8-452A-93EE-C9A99A77BEE1}"/>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106098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42A2-5DE7-4C34-9ADB-F02515981C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51809EA-EF1C-445B-BE2A-20B9C585C5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216F7A-CB34-4541-9B48-B8EC2210D9A9}"/>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5" name="Footer Placeholder 4">
            <a:extLst>
              <a:ext uri="{FF2B5EF4-FFF2-40B4-BE49-F238E27FC236}">
                <a16:creationId xmlns:a16="http://schemas.microsoft.com/office/drawing/2014/main" id="{0228701A-8363-4DD3-8D74-BD479C781B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5068806-A982-4BEE-99F7-C5BB1AB89E24}"/>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216067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E4F0-59B4-44FE-B1F4-C1206D7070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F6D25A5-391A-4EA7-9F05-55E5EDFF1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9AEA8FA-C5FB-45C6-BD93-AF6081AF61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B4B3163-A428-42CF-AD32-83AFC2D79C81}"/>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6" name="Footer Placeholder 5">
            <a:extLst>
              <a:ext uri="{FF2B5EF4-FFF2-40B4-BE49-F238E27FC236}">
                <a16:creationId xmlns:a16="http://schemas.microsoft.com/office/drawing/2014/main" id="{99F30DBB-0142-47B3-A144-1AA8F71E731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9AAA82D-4414-4BF8-A897-A01082504F87}"/>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313545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DCED-2A96-4C86-B05B-57B814067BD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F289236-D63B-4832-8F87-478C5D5C6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511A5-6827-422D-BF3E-049803B48A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A29E2AD-1893-4F74-8D8B-54870FAFE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39051-50EE-468B-8860-7E52CAD2D8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E167ED-6292-4C8B-B53D-07D610BC92DD}"/>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8" name="Footer Placeholder 7">
            <a:extLst>
              <a:ext uri="{FF2B5EF4-FFF2-40B4-BE49-F238E27FC236}">
                <a16:creationId xmlns:a16="http://schemas.microsoft.com/office/drawing/2014/main" id="{7831F4EA-B66A-426D-B559-933B68E8E27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08746E4-DAF0-4F5A-92E7-89E6502809F3}"/>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158571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4E06-73FD-4F0A-A6A1-FF1301AD316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869ED54-DB01-4CB4-BF1F-C5BAB9D771F4}"/>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4" name="Footer Placeholder 3">
            <a:extLst>
              <a:ext uri="{FF2B5EF4-FFF2-40B4-BE49-F238E27FC236}">
                <a16:creationId xmlns:a16="http://schemas.microsoft.com/office/drawing/2014/main" id="{FD6483CB-DCA0-4A6B-997D-07284AD88F9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C43010B-05EE-4F04-9B80-27A9D8AE1E80}"/>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346124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3D6C29-FBB6-4ECA-8DBD-861EA21F48FE}"/>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3" name="Footer Placeholder 2">
            <a:extLst>
              <a:ext uri="{FF2B5EF4-FFF2-40B4-BE49-F238E27FC236}">
                <a16:creationId xmlns:a16="http://schemas.microsoft.com/office/drawing/2014/main" id="{2D37F6E4-3787-493C-9324-486F46B75DD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9F8FB65-7D59-445A-85DB-4CA1F90E8CEE}"/>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256012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CC73-F624-48D8-95F7-479521865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185B8A-0FEB-4625-81DD-A5A76C0EB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79F36B7-316B-4B36-841B-2DE9F207C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9D255-DA78-49F9-8F65-44AA10026D08}"/>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6" name="Footer Placeholder 5">
            <a:extLst>
              <a:ext uri="{FF2B5EF4-FFF2-40B4-BE49-F238E27FC236}">
                <a16:creationId xmlns:a16="http://schemas.microsoft.com/office/drawing/2014/main" id="{72BFB881-AD7B-4F59-8D5C-8058CC244B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4C79FD0-021C-4637-B673-519F3269D7DE}"/>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257215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117F-605F-4DB8-82D7-28EE64309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00F5533-C2BF-4637-88B2-F510BBDF3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5039BE7-DB1E-49DC-854C-E48FE701D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5EF0C-B987-4AFF-A3C1-4B4005D324A8}"/>
              </a:ext>
            </a:extLst>
          </p:cNvPr>
          <p:cNvSpPr>
            <a:spLocks noGrp="1"/>
          </p:cNvSpPr>
          <p:nvPr>
            <p:ph type="dt" sz="half" idx="10"/>
          </p:nvPr>
        </p:nvSpPr>
        <p:spPr/>
        <p:txBody>
          <a:bodyPr/>
          <a:lstStyle/>
          <a:p>
            <a:fld id="{791A4D4A-2B08-4F75-90E2-97AE03F4D6B0}" type="datetimeFigureOut">
              <a:rPr lang="en-CA" smtClean="0"/>
              <a:t>2020-05-28</a:t>
            </a:fld>
            <a:endParaRPr lang="en-CA"/>
          </a:p>
        </p:txBody>
      </p:sp>
      <p:sp>
        <p:nvSpPr>
          <p:cNvPr id="6" name="Footer Placeholder 5">
            <a:extLst>
              <a:ext uri="{FF2B5EF4-FFF2-40B4-BE49-F238E27FC236}">
                <a16:creationId xmlns:a16="http://schemas.microsoft.com/office/drawing/2014/main" id="{D550159A-2F11-4CB2-A02D-45C96813D90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70E7AC-BA18-42FD-AFCD-AF64DD30FEAD}"/>
              </a:ext>
            </a:extLst>
          </p:cNvPr>
          <p:cNvSpPr>
            <a:spLocks noGrp="1"/>
          </p:cNvSpPr>
          <p:nvPr>
            <p:ph type="sldNum" sz="quarter" idx="12"/>
          </p:nvPr>
        </p:nvSpPr>
        <p:spPr/>
        <p:txBody>
          <a:bodyPr/>
          <a:lstStyle/>
          <a:p>
            <a:fld id="{237E4809-CD5A-4766-BA7A-3A57EC8C0FAD}" type="slidenum">
              <a:rPr lang="en-CA" smtClean="0"/>
              <a:t>‹#›</a:t>
            </a:fld>
            <a:endParaRPr lang="en-CA"/>
          </a:p>
        </p:txBody>
      </p:sp>
    </p:spTree>
    <p:extLst>
      <p:ext uri="{BB962C8B-B14F-4D97-AF65-F5344CB8AC3E}">
        <p14:creationId xmlns:p14="http://schemas.microsoft.com/office/powerpoint/2010/main" val="33993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731A0-5705-4A1F-BE1E-9D56993EA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30CC281-BC18-4764-BD72-266302156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C0B6BC-967D-4025-A8D6-C2536A712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A4D4A-2B08-4F75-90E2-97AE03F4D6B0}" type="datetimeFigureOut">
              <a:rPr lang="en-CA" smtClean="0"/>
              <a:t>2020-05-28</a:t>
            </a:fld>
            <a:endParaRPr lang="en-CA"/>
          </a:p>
        </p:txBody>
      </p:sp>
      <p:sp>
        <p:nvSpPr>
          <p:cNvPr id="5" name="Footer Placeholder 4">
            <a:extLst>
              <a:ext uri="{FF2B5EF4-FFF2-40B4-BE49-F238E27FC236}">
                <a16:creationId xmlns:a16="http://schemas.microsoft.com/office/drawing/2014/main" id="{EEAB9B34-8DEE-4674-AD0A-1EF23814B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F48923-ED1A-48B8-96D4-79C2142E35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E4809-CD5A-4766-BA7A-3A57EC8C0FAD}" type="slidenum">
              <a:rPr lang="en-CA" smtClean="0"/>
              <a:t>‹#›</a:t>
            </a:fld>
            <a:endParaRPr lang="en-CA"/>
          </a:p>
        </p:txBody>
      </p:sp>
    </p:spTree>
    <p:extLst>
      <p:ext uri="{BB962C8B-B14F-4D97-AF65-F5344CB8AC3E}">
        <p14:creationId xmlns:p14="http://schemas.microsoft.com/office/powerpoint/2010/main" val="819919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FD09-4553-45E0-854A-C6D735A29574}"/>
              </a:ext>
            </a:extLst>
          </p:cNvPr>
          <p:cNvSpPr>
            <a:spLocks noGrp="1"/>
          </p:cNvSpPr>
          <p:nvPr>
            <p:ph type="title"/>
          </p:nvPr>
        </p:nvSpPr>
        <p:spPr/>
        <p:txBody>
          <a:bodyPr>
            <a:normAutofit/>
          </a:bodyPr>
          <a:lstStyle/>
          <a:p>
            <a:r>
              <a:rPr lang="en-US" sz="2800" b="1" dirty="0"/>
              <a:t>Fig. 1 like Carling shows, diagram of model or setting setting up what is </a:t>
            </a:r>
            <a:r>
              <a:rPr lang="en-US" sz="2800" b="1" dirty="0" err="1"/>
              <a:t>omnivory</a:t>
            </a:r>
            <a:r>
              <a:rPr lang="en-US" sz="2800" b="1" dirty="0"/>
              <a:t> and what we are doing </a:t>
            </a:r>
            <a:r>
              <a:rPr lang="en-US" sz="2800" b="1" dirty="0" err="1"/>
              <a:t>theoreticaly</a:t>
            </a:r>
            <a:endParaRPr lang="en-CA" sz="2800" b="1" dirty="0"/>
          </a:p>
        </p:txBody>
      </p:sp>
    </p:spTree>
    <p:extLst>
      <p:ext uri="{BB962C8B-B14F-4D97-AF65-F5344CB8AC3E}">
        <p14:creationId xmlns:p14="http://schemas.microsoft.com/office/powerpoint/2010/main" val="126170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C428E10-5EB5-42B7-9A19-B5DD9F6AC653}"/>
              </a:ext>
            </a:extLst>
          </p:cNvPr>
          <p:cNvCxnSpPr>
            <a:cxnSpLocks/>
          </p:cNvCxnSpPr>
          <p:nvPr/>
        </p:nvCxnSpPr>
        <p:spPr>
          <a:xfrm>
            <a:off x="1280268" y="556053"/>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461541-0603-4330-BDE4-83A4E74BBECB}"/>
              </a:ext>
            </a:extLst>
          </p:cNvPr>
          <p:cNvCxnSpPr>
            <a:cxnSpLocks/>
          </p:cNvCxnSpPr>
          <p:nvPr/>
        </p:nvCxnSpPr>
        <p:spPr>
          <a:xfrm flipH="1">
            <a:off x="1280268" y="2712379"/>
            <a:ext cx="407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9889191-CE0D-42F2-9144-A030AC5038E8}"/>
              </a:ext>
            </a:extLst>
          </p:cNvPr>
          <p:cNvSpPr txBox="1"/>
          <p:nvPr/>
        </p:nvSpPr>
        <p:spPr>
          <a:xfrm>
            <a:off x="642939" y="1049633"/>
            <a:ext cx="434734" cy="646331"/>
          </a:xfrm>
          <a:prstGeom prst="rect">
            <a:avLst/>
          </a:prstGeom>
          <a:noFill/>
        </p:spPr>
        <p:txBody>
          <a:bodyPr wrap="none" rtlCol="0">
            <a:spAutoFit/>
          </a:bodyPr>
          <a:lstStyle/>
          <a:p>
            <a:r>
              <a:rPr lang="en-US" sz="3600" dirty="0"/>
              <a:t>R</a:t>
            </a:r>
            <a:endParaRPr lang="en-CA" sz="3600" dirty="0"/>
          </a:p>
        </p:txBody>
      </p:sp>
      <p:sp>
        <p:nvSpPr>
          <p:cNvPr id="11" name="TextBox 10">
            <a:extLst>
              <a:ext uri="{FF2B5EF4-FFF2-40B4-BE49-F238E27FC236}">
                <a16:creationId xmlns:a16="http://schemas.microsoft.com/office/drawing/2014/main" id="{1A6A6052-9DB8-4942-835A-55DC78FB8C4F}"/>
              </a:ext>
            </a:extLst>
          </p:cNvPr>
          <p:cNvSpPr txBox="1"/>
          <p:nvPr/>
        </p:nvSpPr>
        <p:spPr>
          <a:xfrm>
            <a:off x="2665410" y="2667453"/>
            <a:ext cx="1042273" cy="646331"/>
          </a:xfrm>
          <a:prstGeom prst="rect">
            <a:avLst/>
          </a:prstGeom>
          <a:noFill/>
        </p:spPr>
        <p:txBody>
          <a:bodyPr wrap="none" rtlCol="0">
            <a:spAutoFit/>
          </a:bodyPr>
          <a:lstStyle/>
          <a:p>
            <a:r>
              <a:rPr lang="en-US" sz="3600" dirty="0"/>
              <a:t>time</a:t>
            </a:r>
            <a:endParaRPr lang="en-CA" sz="3600" dirty="0"/>
          </a:p>
        </p:txBody>
      </p:sp>
      <p:sp>
        <p:nvSpPr>
          <p:cNvPr id="2" name="TextBox 1">
            <a:extLst>
              <a:ext uri="{FF2B5EF4-FFF2-40B4-BE49-F238E27FC236}">
                <a16:creationId xmlns:a16="http://schemas.microsoft.com/office/drawing/2014/main" id="{350B48C9-90F5-413B-BDA3-572AA1825B4E}"/>
              </a:ext>
            </a:extLst>
          </p:cNvPr>
          <p:cNvSpPr txBox="1"/>
          <p:nvPr/>
        </p:nvSpPr>
        <p:spPr>
          <a:xfrm>
            <a:off x="291405" y="-57950"/>
            <a:ext cx="938077" cy="461665"/>
          </a:xfrm>
          <a:prstGeom prst="rect">
            <a:avLst/>
          </a:prstGeom>
          <a:noFill/>
        </p:spPr>
        <p:txBody>
          <a:bodyPr wrap="none" rtlCol="0">
            <a:spAutoFit/>
          </a:bodyPr>
          <a:lstStyle/>
          <a:p>
            <a:r>
              <a:rPr lang="en-US" sz="2400" b="1" dirty="0"/>
              <a:t>Fig. 2:</a:t>
            </a:r>
            <a:endParaRPr lang="en-CA" sz="2400" b="1" dirty="0"/>
          </a:p>
        </p:txBody>
      </p:sp>
      <p:sp>
        <p:nvSpPr>
          <p:cNvPr id="7" name="Freeform: Shape 6">
            <a:extLst>
              <a:ext uri="{FF2B5EF4-FFF2-40B4-BE49-F238E27FC236}">
                <a16:creationId xmlns:a16="http://schemas.microsoft.com/office/drawing/2014/main" id="{98895C6C-EB06-4EB0-A30A-202587CCABAE}"/>
              </a:ext>
            </a:extLst>
          </p:cNvPr>
          <p:cNvSpPr/>
          <p:nvPr/>
        </p:nvSpPr>
        <p:spPr>
          <a:xfrm>
            <a:off x="1309810" y="679552"/>
            <a:ext cx="3917092" cy="1495237"/>
          </a:xfrm>
          <a:custGeom>
            <a:avLst/>
            <a:gdLst>
              <a:gd name="connsiteX0" fmla="*/ 0 w 3917092"/>
              <a:gd name="connsiteY0" fmla="*/ 1408739 h 1495237"/>
              <a:gd name="connsiteX1" fmla="*/ 234778 w 3917092"/>
              <a:gd name="connsiteY1" fmla="*/ 1396382 h 1495237"/>
              <a:gd name="connsiteX2" fmla="*/ 1581665 w 3917092"/>
              <a:gd name="connsiteY2" fmla="*/ 1384026 h 1495237"/>
              <a:gd name="connsiteX3" fmla="*/ 1618735 w 3917092"/>
              <a:gd name="connsiteY3" fmla="*/ 1223388 h 1495237"/>
              <a:gd name="connsiteX4" fmla="*/ 1668162 w 3917092"/>
              <a:gd name="connsiteY4" fmla="*/ 1025680 h 1495237"/>
              <a:gd name="connsiteX5" fmla="*/ 1680519 w 3917092"/>
              <a:gd name="connsiteY5" fmla="*/ 889755 h 1495237"/>
              <a:gd name="connsiteX6" fmla="*/ 1692876 w 3917092"/>
              <a:gd name="connsiteY6" fmla="*/ 840328 h 1495237"/>
              <a:gd name="connsiteX7" fmla="*/ 1729946 w 3917092"/>
              <a:gd name="connsiteY7" fmla="*/ 580837 h 1495237"/>
              <a:gd name="connsiteX8" fmla="*/ 1742303 w 3917092"/>
              <a:gd name="connsiteY8" fmla="*/ 74209 h 1495237"/>
              <a:gd name="connsiteX9" fmla="*/ 1804087 w 3917092"/>
              <a:gd name="connsiteY9" fmla="*/ 12426 h 1495237"/>
              <a:gd name="connsiteX10" fmla="*/ 1816443 w 3917092"/>
              <a:gd name="connsiteY10" fmla="*/ 593193 h 1495237"/>
              <a:gd name="connsiteX11" fmla="*/ 1828800 w 3917092"/>
              <a:gd name="connsiteY11" fmla="*/ 630264 h 1495237"/>
              <a:gd name="connsiteX12" fmla="*/ 1841157 w 3917092"/>
              <a:gd name="connsiteY12" fmla="*/ 704404 h 1495237"/>
              <a:gd name="connsiteX13" fmla="*/ 1853514 w 3917092"/>
              <a:gd name="connsiteY13" fmla="*/ 741474 h 1495237"/>
              <a:gd name="connsiteX14" fmla="*/ 1865870 w 3917092"/>
              <a:gd name="connsiteY14" fmla="*/ 790901 h 1495237"/>
              <a:gd name="connsiteX15" fmla="*/ 1902941 w 3917092"/>
              <a:gd name="connsiteY15" fmla="*/ 877399 h 1495237"/>
              <a:gd name="connsiteX16" fmla="*/ 1915297 w 3917092"/>
              <a:gd name="connsiteY16" fmla="*/ 914469 h 1495237"/>
              <a:gd name="connsiteX17" fmla="*/ 1940011 w 3917092"/>
              <a:gd name="connsiteY17" fmla="*/ 976253 h 1495237"/>
              <a:gd name="connsiteX18" fmla="*/ 1952368 w 3917092"/>
              <a:gd name="connsiteY18" fmla="*/ 1050393 h 1495237"/>
              <a:gd name="connsiteX19" fmla="*/ 1964724 w 3917092"/>
              <a:gd name="connsiteY19" fmla="*/ 1087464 h 1495237"/>
              <a:gd name="connsiteX20" fmla="*/ 1977081 w 3917092"/>
              <a:gd name="connsiteY20" fmla="*/ 1408739 h 1495237"/>
              <a:gd name="connsiteX21" fmla="*/ 2248930 w 3917092"/>
              <a:gd name="connsiteY21" fmla="*/ 1421096 h 1495237"/>
              <a:gd name="connsiteX22" fmla="*/ 2421924 w 3917092"/>
              <a:gd name="connsiteY22" fmla="*/ 1458166 h 1495237"/>
              <a:gd name="connsiteX23" fmla="*/ 2743200 w 3917092"/>
              <a:gd name="connsiteY23" fmla="*/ 1482880 h 1495237"/>
              <a:gd name="connsiteX24" fmla="*/ 3262184 w 3917092"/>
              <a:gd name="connsiteY24" fmla="*/ 1495237 h 1495237"/>
              <a:gd name="connsiteX25" fmla="*/ 3917092 w 3917092"/>
              <a:gd name="connsiteY25" fmla="*/ 1482880 h 149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17092" h="1495237">
                <a:moveTo>
                  <a:pt x="0" y="1408739"/>
                </a:moveTo>
                <a:cubicBezTo>
                  <a:pt x="78259" y="1404620"/>
                  <a:pt x="156420" y="1397606"/>
                  <a:pt x="234778" y="1396382"/>
                </a:cubicBezTo>
                <a:cubicBezTo>
                  <a:pt x="683704" y="1389368"/>
                  <a:pt x="1136151" y="1439715"/>
                  <a:pt x="1581665" y="1384026"/>
                </a:cubicBezTo>
                <a:cubicBezTo>
                  <a:pt x="1636194" y="1377210"/>
                  <a:pt x="1607958" y="1277274"/>
                  <a:pt x="1618735" y="1223388"/>
                </a:cubicBezTo>
                <a:cubicBezTo>
                  <a:pt x="1655724" y="1038444"/>
                  <a:pt x="1617641" y="1126724"/>
                  <a:pt x="1668162" y="1025680"/>
                </a:cubicBezTo>
                <a:cubicBezTo>
                  <a:pt x="1672281" y="980372"/>
                  <a:pt x="1674506" y="934851"/>
                  <a:pt x="1680519" y="889755"/>
                </a:cubicBezTo>
                <a:cubicBezTo>
                  <a:pt x="1682764" y="872921"/>
                  <a:pt x="1690193" y="857097"/>
                  <a:pt x="1692876" y="840328"/>
                </a:cubicBezTo>
                <a:cubicBezTo>
                  <a:pt x="1706680" y="754050"/>
                  <a:pt x="1729946" y="580837"/>
                  <a:pt x="1729946" y="580837"/>
                </a:cubicBezTo>
                <a:cubicBezTo>
                  <a:pt x="1734065" y="411961"/>
                  <a:pt x="1735121" y="242982"/>
                  <a:pt x="1742303" y="74209"/>
                </a:cubicBezTo>
                <a:cubicBezTo>
                  <a:pt x="1746290" y="-19473"/>
                  <a:pt x="1737920" y="-4116"/>
                  <a:pt x="1804087" y="12426"/>
                </a:cubicBezTo>
                <a:cubicBezTo>
                  <a:pt x="1808206" y="206015"/>
                  <a:pt x="1808704" y="399715"/>
                  <a:pt x="1816443" y="593193"/>
                </a:cubicBezTo>
                <a:cubicBezTo>
                  <a:pt x="1816964" y="606208"/>
                  <a:pt x="1825974" y="617549"/>
                  <a:pt x="1828800" y="630264"/>
                </a:cubicBezTo>
                <a:cubicBezTo>
                  <a:pt x="1834235" y="654722"/>
                  <a:pt x="1835722" y="679946"/>
                  <a:pt x="1841157" y="704404"/>
                </a:cubicBezTo>
                <a:cubicBezTo>
                  <a:pt x="1843983" y="717119"/>
                  <a:pt x="1849936" y="728950"/>
                  <a:pt x="1853514" y="741474"/>
                </a:cubicBezTo>
                <a:cubicBezTo>
                  <a:pt x="1858179" y="757803"/>
                  <a:pt x="1861205" y="774572"/>
                  <a:pt x="1865870" y="790901"/>
                </a:cubicBezTo>
                <a:cubicBezTo>
                  <a:pt x="1882429" y="848860"/>
                  <a:pt x="1874697" y="811496"/>
                  <a:pt x="1902941" y="877399"/>
                </a:cubicBezTo>
                <a:cubicBezTo>
                  <a:pt x="1908072" y="889371"/>
                  <a:pt x="1910724" y="902273"/>
                  <a:pt x="1915297" y="914469"/>
                </a:cubicBezTo>
                <a:cubicBezTo>
                  <a:pt x="1923085" y="935238"/>
                  <a:pt x="1931773" y="955658"/>
                  <a:pt x="1940011" y="976253"/>
                </a:cubicBezTo>
                <a:cubicBezTo>
                  <a:pt x="1944130" y="1000966"/>
                  <a:pt x="1946933" y="1025935"/>
                  <a:pt x="1952368" y="1050393"/>
                </a:cubicBezTo>
                <a:cubicBezTo>
                  <a:pt x="1955194" y="1063108"/>
                  <a:pt x="1963828" y="1074470"/>
                  <a:pt x="1964724" y="1087464"/>
                </a:cubicBezTo>
                <a:cubicBezTo>
                  <a:pt x="1972097" y="1194381"/>
                  <a:pt x="1907584" y="1327156"/>
                  <a:pt x="1977081" y="1408739"/>
                </a:cubicBezTo>
                <a:cubicBezTo>
                  <a:pt x="2035903" y="1477791"/>
                  <a:pt x="2158314" y="1416977"/>
                  <a:pt x="2248930" y="1421096"/>
                </a:cubicBezTo>
                <a:cubicBezTo>
                  <a:pt x="2726596" y="1489336"/>
                  <a:pt x="1935253" y="1372284"/>
                  <a:pt x="2421924" y="1458166"/>
                </a:cubicBezTo>
                <a:cubicBezTo>
                  <a:pt x="2479694" y="1468361"/>
                  <a:pt x="2713944" y="1481871"/>
                  <a:pt x="2743200" y="1482880"/>
                </a:cubicBezTo>
                <a:cubicBezTo>
                  <a:pt x="2916141" y="1488844"/>
                  <a:pt x="3089189" y="1491118"/>
                  <a:pt x="3262184" y="1495237"/>
                </a:cubicBezTo>
                <a:cubicBezTo>
                  <a:pt x="3851181" y="1482148"/>
                  <a:pt x="3632841" y="1482880"/>
                  <a:pt x="3917092" y="148288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Arrow: Down 11">
            <a:extLst>
              <a:ext uri="{FF2B5EF4-FFF2-40B4-BE49-F238E27FC236}">
                <a16:creationId xmlns:a16="http://schemas.microsoft.com/office/drawing/2014/main" id="{448BDD5D-F469-4E24-9BA2-0A3EEC001A54}"/>
              </a:ext>
            </a:extLst>
          </p:cNvPr>
          <p:cNvSpPr/>
          <p:nvPr/>
        </p:nvSpPr>
        <p:spPr>
          <a:xfrm rot="3937073">
            <a:off x="3431982" y="406706"/>
            <a:ext cx="142827" cy="63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EC4D14F7-27BE-4CBA-A509-C2EDA1BC49D6}"/>
              </a:ext>
            </a:extLst>
          </p:cNvPr>
          <p:cNvSpPr/>
          <p:nvPr/>
        </p:nvSpPr>
        <p:spPr>
          <a:xfrm>
            <a:off x="189227" y="5769230"/>
            <a:ext cx="11495901" cy="1169551"/>
          </a:xfrm>
          <a:prstGeom prst="rect">
            <a:avLst/>
          </a:prstGeom>
        </p:spPr>
        <p:txBody>
          <a:bodyPr wrap="square">
            <a:spAutoFit/>
          </a:bodyPr>
          <a:lstStyle/>
          <a:p>
            <a:pPr marL="342900" indent="-342900">
              <a:buAutoNum type="alphaUcParenR"/>
            </a:pPr>
            <a:r>
              <a:rPr lang="en-US" sz="1400" b="1" dirty="0"/>
              <a:t>Bottom-up </a:t>
            </a:r>
            <a:r>
              <a:rPr lang="en-US" sz="1400" b="1" dirty="0" err="1"/>
              <a:t>omnivory</a:t>
            </a:r>
            <a:r>
              <a:rPr lang="en-US" sz="1400" b="1" dirty="0"/>
              <a:t>  example</a:t>
            </a:r>
            <a:r>
              <a:rPr lang="en-US" sz="1400" dirty="0"/>
              <a:t>. A) Resource undergoes a pulse (e.g. seasonal decadal)  in time that is driven by changed conditions that drive a resource increase. B) The Resource increase changes the relative amount or prey items for the top predator such that R increases in relative size during pulse event; C) constant attack rate case (passive, no behavior) causes</a:t>
            </a:r>
            <a:r>
              <a:rPr lang="en-CA" sz="1400" dirty="0"/>
              <a:t> muted dynamic </a:t>
            </a:r>
            <a:r>
              <a:rPr lang="en-CA" sz="1400" dirty="0" err="1"/>
              <a:t>omnivory</a:t>
            </a:r>
            <a:r>
              <a:rPr lang="en-CA" sz="1400" dirty="0"/>
              <a:t> response; D) </a:t>
            </a:r>
            <a:r>
              <a:rPr lang="en-US" sz="1400" dirty="0"/>
              <a:t>) constant attack rate case (preference density dependent, behavior)</a:t>
            </a:r>
            <a:r>
              <a:rPr lang="en-CA" sz="1400" dirty="0"/>
              <a:t> drives stronger dynamic </a:t>
            </a:r>
            <a:r>
              <a:rPr lang="en-CA" sz="1400" dirty="0" err="1"/>
              <a:t>omnivory</a:t>
            </a:r>
            <a:r>
              <a:rPr lang="en-CA" sz="1400" dirty="0"/>
              <a:t> response; In its purest form, this is a small time scale with no dynamic causes behind degree of </a:t>
            </a:r>
            <a:r>
              <a:rPr lang="en-CA" sz="1400" dirty="0" err="1"/>
              <a:t>omivory</a:t>
            </a:r>
            <a:endParaRPr lang="en-US" sz="1400" dirty="0"/>
          </a:p>
        </p:txBody>
      </p:sp>
      <p:sp>
        <p:nvSpPr>
          <p:cNvPr id="14" name="TextBox 13">
            <a:extLst>
              <a:ext uri="{FF2B5EF4-FFF2-40B4-BE49-F238E27FC236}">
                <a16:creationId xmlns:a16="http://schemas.microsoft.com/office/drawing/2014/main" id="{28C80842-2092-44DA-8894-F7893242E257}"/>
              </a:ext>
            </a:extLst>
          </p:cNvPr>
          <p:cNvSpPr txBox="1"/>
          <p:nvPr/>
        </p:nvSpPr>
        <p:spPr>
          <a:xfrm>
            <a:off x="3822554" y="297063"/>
            <a:ext cx="1673087" cy="646331"/>
          </a:xfrm>
          <a:prstGeom prst="rect">
            <a:avLst/>
          </a:prstGeom>
          <a:noFill/>
        </p:spPr>
        <p:txBody>
          <a:bodyPr wrap="none" rtlCol="0">
            <a:spAutoFit/>
          </a:bodyPr>
          <a:lstStyle/>
          <a:p>
            <a:r>
              <a:rPr lang="en-US" dirty="0"/>
              <a:t>Abiotic Pulse</a:t>
            </a:r>
          </a:p>
          <a:p>
            <a:r>
              <a:rPr lang="en-US" dirty="0"/>
              <a:t>e.g. mast event </a:t>
            </a:r>
            <a:endParaRPr lang="en-CA" dirty="0"/>
          </a:p>
        </p:txBody>
      </p:sp>
      <p:cxnSp>
        <p:nvCxnSpPr>
          <p:cNvPr id="15" name="Straight Connector 14">
            <a:extLst>
              <a:ext uri="{FF2B5EF4-FFF2-40B4-BE49-F238E27FC236}">
                <a16:creationId xmlns:a16="http://schemas.microsoft.com/office/drawing/2014/main" id="{0EDA9404-E53A-4C1D-AF4D-8265006225A4}"/>
              </a:ext>
            </a:extLst>
          </p:cNvPr>
          <p:cNvCxnSpPr>
            <a:cxnSpLocks/>
          </p:cNvCxnSpPr>
          <p:nvPr/>
        </p:nvCxnSpPr>
        <p:spPr>
          <a:xfrm>
            <a:off x="6338315" y="671382"/>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99E76B4-B248-4147-9FB2-DF598D707D08}"/>
              </a:ext>
            </a:extLst>
          </p:cNvPr>
          <p:cNvCxnSpPr>
            <a:cxnSpLocks/>
          </p:cNvCxnSpPr>
          <p:nvPr/>
        </p:nvCxnSpPr>
        <p:spPr>
          <a:xfrm flipH="1" flipV="1">
            <a:off x="6338315" y="2820956"/>
            <a:ext cx="4072760" cy="67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C2CC112-04DD-4961-B0BA-FBE854E09111}"/>
              </a:ext>
            </a:extLst>
          </p:cNvPr>
          <p:cNvSpPr txBox="1"/>
          <p:nvPr/>
        </p:nvSpPr>
        <p:spPr>
          <a:xfrm>
            <a:off x="5457030" y="1032834"/>
            <a:ext cx="960296" cy="1200329"/>
          </a:xfrm>
          <a:prstGeom prst="rect">
            <a:avLst/>
          </a:prstGeom>
          <a:noFill/>
        </p:spPr>
        <p:txBody>
          <a:bodyPr wrap="square" rtlCol="0">
            <a:spAutoFit/>
          </a:bodyPr>
          <a:lstStyle/>
          <a:p>
            <a:r>
              <a:rPr lang="en-US" sz="3600" u="sng" dirty="0"/>
              <a:t>  R  </a:t>
            </a:r>
          </a:p>
          <a:p>
            <a:r>
              <a:rPr lang="en-CA" sz="3600" dirty="0"/>
              <a:t>C+R</a:t>
            </a:r>
          </a:p>
        </p:txBody>
      </p:sp>
      <p:sp>
        <p:nvSpPr>
          <p:cNvPr id="18" name="TextBox 17">
            <a:extLst>
              <a:ext uri="{FF2B5EF4-FFF2-40B4-BE49-F238E27FC236}">
                <a16:creationId xmlns:a16="http://schemas.microsoft.com/office/drawing/2014/main" id="{BC89C18A-9ADC-4E26-9D46-D5B6CD9AF6F9}"/>
              </a:ext>
            </a:extLst>
          </p:cNvPr>
          <p:cNvSpPr txBox="1"/>
          <p:nvPr/>
        </p:nvSpPr>
        <p:spPr>
          <a:xfrm>
            <a:off x="7519169" y="2781034"/>
            <a:ext cx="1042273" cy="646331"/>
          </a:xfrm>
          <a:prstGeom prst="rect">
            <a:avLst/>
          </a:prstGeom>
          <a:noFill/>
        </p:spPr>
        <p:txBody>
          <a:bodyPr wrap="none" rtlCol="0">
            <a:spAutoFit/>
          </a:bodyPr>
          <a:lstStyle/>
          <a:p>
            <a:r>
              <a:rPr lang="en-US" sz="3600" dirty="0"/>
              <a:t>time</a:t>
            </a:r>
            <a:endParaRPr lang="en-CA" sz="3600" dirty="0"/>
          </a:p>
        </p:txBody>
      </p:sp>
      <p:sp>
        <p:nvSpPr>
          <p:cNvPr id="20" name="Arrow: Down 19">
            <a:extLst>
              <a:ext uri="{FF2B5EF4-FFF2-40B4-BE49-F238E27FC236}">
                <a16:creationId xmlns:a16="http://schemas.microsoft.com/office/drawing/2014/main" id="{7DCCBFF5-22BF-4F41-9275-81AB49A302CC}"/>
              </a:ext>
            </a:extLst>
          </p:cNvPr>
          <p:cNvSpPr/>
          <p:nvPr/>
        </p:nvSpPr>
        <p:spPr>
          <a:xfrm rot="3937073">
            <a:off x="8490029" y="522035"/>
            <a:ext cx="142827" cy="63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a:extLst>
              <a:ext uri="{FF2B5EF4-FFF2-40B4-BE49-F238E27FC236}">
                <a16:creationId xmlns:a16="http://schemas.microsoft.com/office/drawing/2014/main" id="{702CADDF-EBC0-409E-99CE-E7B6A2DF22C4}"/>
              </a:ext>
            </a:extLst>
          </p:cNvPr>
          <p:cNvSpPr txBox="1"/>
          <p:nvPr/>
        </p:nvSpPr>
        <p:spPr>
          <a:xfrm>
            <a:off x="8880601" y="412392"/>
            <a:ext cx="2260812" cy="646331"/>
          </a:xfrm>
          <a:prstGeom prst="rect">
            <a:avLst/>
          </a:prstGeom>
          <a:noFill/>
        </p:spPr>
        <p:txBody>
          <a:bodyPr wrap="none" rtlCol="0">
            <a:spAutoFit/>
          </a:bodyPr>
          <a:lstStyle/>
          <a:p>
            <a:r>
              <a:rPr lang="en-US" dirty="0"/>
              <a:t>Abiotic Bottom-driven</a:t>
            </a:r>
          </a:p>
          <a:p>
            <a:r>
              <a:rPr lang="en-US" dirty="0"/>
              <a:t>Resource ratio</a:t>
            </a:r>
            <a:endParaRPr lang="en-CA" dirty="0"/>
          </a:p>
        </p:txBody>
      </p:sp>
      <p:sp>
        <p:nvSpPr>
          <p:cNvPr id="26" name="Freeform: Shape 25">
            <a:extLst>
              <a:ext uri="{FF2B5EF4-FFF2-40B4-BE49-F238E27FC236}">
                <a16:creationId xmlns:a16="http://schemas.microsoft.com/office/drawing/2014/main" id="{4DCF1261-7EDC-4F4C-8631-1D92ADC69B2F}"/>
              </a:ext>
            </a:extLst>
          </p:cNvPr>
          <p:cNvSpPr/>
          <p:nvPr/>
        </p:nvSpPr>
        <p:spPr>
          <a:xfrm>
            <a:off x="6383066" y="583261"/>
            <a:ext cx="4129836" cy="1576446"/>
          </a:xfrm>
          <a:custGeom>
            <a:avLst/>
            <a:gdLst>
              <a:gd name="connsiteX0" fmla="*/ 0 w 3917092"/>
              <a:gd name="connsiteY0" fmla="*/ 1408739 h 1495237"/>
              <a:gd name="connsiteX1" fmla="*/ 234778 w 3917092"/>
              <a:gd name="connsiteY1" fmla="*/ 1396382 h 1495237"/>
              <a:gd name="connsiteX2" fmla="*/ 1581665 w 3917092"/>
              <a:gd name="connsiteY2" fmla="*/ 1384026 h 1495237"/>
              <a:gd name="connsiteX3" fmla="*/ 1618735 w 3917092"/>
              <a:gd name="connsiteY3" fmla="*/ 1223388 h 1495237"/>
              <a:gd name="connsiteX4" fmla="*/ 1668162 w 3917092"/>
              <a:gd name="connsiteY4" fmla="*/ 1025680 h 1495237"/>
              <a:gd name="connsiteX5" fmla="*/ 1680519 w 3917092"/>
              <a:gd name="connsiteY5" fmla="*/ 889755 h 1495237"/>
              <a:gd name="connsiteX6" fmla="*/ 1692876 w 3917092"/>
              <a:gd name="connsiteY6" fmla="*/ 840328 h 1495237"/>
              <a:gd name="connsiteX7" fmla="*/ 1729946 w 3917092"/>
              <a:gd name="connsiteY7" fmla="*/ 580837 h 1495237"/>
              <a:gd name="connsiteX8" fmla="*/ 1742303 w 3917092"/>
              <a:gd name="connsiteY8" fmla="*/ 74209 h 1495237"/>
              <a:gd name="connsiteX9" fmla="*/ 1804087 w 3917092"/>
              <a:gd name="connsiteY9" fmla="*/ 12426 h 1495237"/>
              <a:gd name="connsiteX10" fmla="*/ 1816443 w 3917092"/>
              <a:gd name="connsiteY10" fmla="*/ 593193 h 1495237"/>
              <a:gd name="connsiteX11" fmla="*/ 1828800 w 3917092"/>
              <a:gd name="connsiteY11" fmla="*/ 630264 h 1495237"/>
              <a:gd name="connsiteX12" fmla="*/ 1841157 w 3917092"/>
              <a:gd name="connsiteY12" fmla="*/ 704404 h 1495237"/>
              <a:gd name="connsiteX13" fmla="*/ 1853514 w 3917092"/>
              <a:gd name="connsiteY13" fmla="*/ 741474 h 1495237"/>
              <a:gd name="connsiteX14" fmla="*/ 1865870 w 3917092"/>
              <a:gd name="connsiteY14" fmla="*/ 790901 h 1495237"/>
              <a:gd name="connsiteX15" fmla="*/ 1902941 w 3917092"/>
              <a:gd name="connsiteY15" fmla="*/ 877399 h 1495237"/>
              <a:gd name="connsiteX16" fmla="*/ 1915297 w 3917092"/>
              <a:gd name="connsiteY16" fmla="*/ 914469 h 1495237"/>
              <a:gd name="connsiteX17" fmla="*/ 1940011 w 3917092"/>
              <a:gd name="connsiteY17" fmla="*/ 976253 h 1495237"/>
              <a:gd name="connsiteX18" fmla="*/ 1952368 w 3917092"/>
              <a:gd name="connsiteY18" fmla="*/ 1050393 h 1495237"/>
              <a:gd name="connsiteX19" fmla="*/ 1964724 w 3917092"/>
              <a:gd name="connsiteY19" fmla="*/ 1087464 h 1495237"/>
              <a:gd name="connsiteX20" fmla="*/ 1977081 w 3917092"/>
              <a:gd name="connsiteY20" fmla="*/ 1408739 h 1495237"/>
              <a:gd name="connsiteX21" fmla="*/ 2248930 w 3917092"/>
              <a:gd name="connsiteY21" fmla="*/ 1421096 h 1495237"/>
              <a:gd name="connsiteX22" fmla="*/ 2421924 w 3917092"/>
              <a:gd name="connsiteY22" fmla="*/ 1458166 h 1495237"/>
              <a:gd name="connsiteX23" fmla="*/ 2743200 w 3917092"/>
              <a:gd name="connsiteY23" fmla="*/ 1482880 h 1495237"/>
              <a:gd name="connsiteX24" fmla="*/ 3262184 w 3917092"/>
              <a:gd name="connsiteY24" fmla="*/ 1495237 h 1495237"/>
              <a:gd name="connsiteX25" fmla="*/ 3917092 w 3917092"/>
              <a:gd name="connsiteY25" fmla="*/ 1482880 h 149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17092" h="1495237">
                <a:moveTo>
                  <a:pt x="0" y="1408739"/>
                </a:moveTo>
                <a:cubicBezTo>
                  <a:pt x="78259" y="1404620"/>
                  <a:pt x="156420" y="1397606"/>
                  <a:pt x="234778" y="1396382"/>
                </a:cubicBezTo>
                <a:cubicBezTo>
                  <a:pt x="683704" y="1389368"/>
                  <a:pt x="1136151" y="1439715"/>
                  <a:pt x="1581665" y="1384026"/>
                </a:cubicBezTo>
                <a:cubicBezTo>
                  <a:pt x="1636194" y="1377210"/>
                  <a:pt x="1607958" y="1277274"/>
                  <a:pt x="1618735" y="1223388"/>
                </a:cubicBezTo>
                <a:cubicBezTo>
                  <a:pt x="1655724" y="1038444"/>
                  <a:pt x="1617641" y="1126724"/>
                  <a:pt x="1668162" y="1025680"/>
                </a:cubicBezTo>
                <a:cubicBezTo>
                  <a:pt x="1672281" y="980372"/>
                  <a:pt x="1674506" y="934851"/>
                  <a:pt x="1680519" y="889755"/>
                </a:cubicBezTo>
                <a:cubicBezTo>
                  <a:pt x="1682764" y="872921"/>
                  <a:pt x="1690193" y="857097"/>
                  <a:pt x="1692876" y="840328"/>
                </a:cubicBezTo>
                <a:cubicBezTo>
                  <a:pt x="1706680" y="754050"/>
                  <a:pt x="1729946" y="580837"/>
                  <a:pt x="1729946" y="580837"/>
                </a:cubicBezTo>
                <a:cubicBezTo>
                  <a:pt x="1734065" y="411961"/>
                  <a:pt x="1735121" y="242982"/>
                  <a:pt x="1742303" y="74209"/>
                </a:cubicBezTo>
                <a:cubicBezTo>
                  <a:pt x="1746290" y="-19473"/>
                  <a:pt x="1737920" y="-4116"/>
                  <a:pt x="1804087" y="12426"/>
                </a:cubicBezTo>
                <a:cubicBezTo>
                  <a:pt x="1808206" y="206015"/>
                  <a:pt x="1808704" y="399715"/>
                  <a:pt x="1816443" y="593193"/>
                </a:cubicBezTo>
                <a:cubicBezTo>
                  <a:pt x="1816964" y="606208"/>
                  <a:pt x="1825974" y="617549"/>
                  <a:pt x="1828800" y="630264"/>
                </a:cubicBezTo>
                <a:cubicBezTo>
                  <a:pt x="1834235" y="654722"/>
                  <a:pt x="1835722" y="679946"/>
                  <a:pt x="1841157" y="704404"/>
                </a:cubicBezTo>
                <a:cubicBezTo>
                  <a:pt x="1843983" y="717119"/>
                  <a:pt x="1849936" y="728950"/>
                  <a:pt x="1853514" y="741474"/>
                </a:cubicBezTo>
                <a:cubicBezTo>
                  <a:pt x="1858179" y="757803"/>
                  <a:pt x="1861205" y="774572"/>
                  <a:pt x="1865870" y="790901"/>
                </a:cubicBezTo>
                <a:cubicBezTo>
                  <a:pt x="1882429" y="848860"/>
                  <a:pt x="1874697" y="811496"/>
                  <a:pt x="1902941" y="877399"/>
                </a:cubicBezTo>
                <a:cubicBezTo>
                  <a:pt x="1908072" y="889371"/>
                  <a:pt x="1910724" y="902273"/>
                  <a:pt x="1915297" y="914469"/>
                </a:cubicBezTo>
                <a:cubicBezTo>
                  <a:pt x="1923085" y="935238"/>
                  <a:pt x="1931773" y="955658"/>
                  <a:pt x="1940011" y="976253"/>
                </a:cubicBezTo>
                <a:cubicBezTo>
                  <a:pt x="1944130" y="1000966"/>
                  <a:pt x="1946933" y="1025935"/>
                  <a:pt x="1952368" y="1050393"/>
                </a:cubicBezTo>
                <a:cubicBezTo>
                  <a:pt x="1955194" y="1063108"/>
                  <a:pt x="1963828" y="1074470"/>
                  <a:pt x="1964724" y="1087464"/>
                </a:cubicBezTo>
                <a:cubicBezTo>
                  <a:pt x="1972097" y="1194381"/>
                  <a:pt x="1907584" y="1327156"/>
                  <a:pt x="1977081" y="1408739"/>
                </a:cubicBezTo>
                <a:cubicBezTo>
                  <a:pt x="2035903" y="1477791"/>
                  <a:pt x="2158314" y="1416977"/>
                  <a:pt x="2248930" y="1421096"/>
                </a:cubicBezTo>
                <a:cubicBezTo>
                  <a:pt x="2726596" y="1489336"/>
                  <a:pt x="1935253" y="1372284"/>
                  <a:pt x="2421924" y="1458166"/>
                </a:cubicBezTo>
                <a:cubicBezTo>
                  <a:pt x="2479694" y="1468361"/>
                  <a:pt x="2713944" y="1481871"/>
                  <a:pt x="2743200" y="1482880"/>
                </a:cubicBezTo>
                <a:cubicBezTo>
                  <a:pt x="2916141" y="1488844"/>
                  <a:pt x="3089189" y="1491118"/>
                  <a:pt x="3262184" y="1495237"/>
                </a:cubicBezTo>
                <a:cubicBezTo>
                  <a:pt x="3851181" y="1482148"/>
                  <a:pt x="3632841" y="1482880"/>
                  <a:pt x="3917092" y="148288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29" name="Straight Connector 28">
            <a:extLst>
              <a:ext uri="{FF2B5EF4-FFF2-40B4-BE49-F238E27FC236}">
                <a16:creationId xmlns:a16="http://schemas.microsoft.com/office/drawing/2014/main" id="{FDDA3020-1A4E-41E5-867D-AD49F867ECD2}"/>
              </a:ext>
            </a:extLst>
          </p:cNvPr>
          <p:cNvCxnSpPr>
            <a:cxnSpLocks/>
          </p:cNvCxnSpPr>
          <p:nvPr/>
        </p:nvCxnSpPr>
        <p:spPr>
          <a:xfrm>
            <a:off x="1226721" y="3072716"/>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106DD5-B3F5-434A-98C2-67B6C6B0DA07}"/>
              </a:ext>
            </a:extLst>
          </p:cNvPr>
          <p:cNvCxnSpPr>
            <a:cxnSpLocks/>
          </p:cNvCxnSpPr>
          <p:nvPr/>
        </p:nvCxnSpPr>
        <p:spPr>
          <a:xfrm flipH="1" flipV="1">
            <a:off x="1226721" y="5222290"/>
            <a:ext cx="4072760" cy="67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5E77C0A-5974-408F-BF28-B9E7CC1E6C1D}"/>
              </a:ext>
            </a:extLst>
          </p:cNvPr>
          <p:cNvSpPr txBox="1"/>
          <p:nvPr/>
        </p:nvSpPr>
        <p:spPr>
          <a:xfrm>
            <a:off x="345436" y="3434168"/>
            <a:ext cx="960296" cy="1200329"/>
          </a:xfrm>
          <a:prstGeom prst="rect">
            <a:avLst/>
          </a:prstGeom>
          <a:noFill/>
        </p:spPr>
        <p:txBody>
          <a:bodyPr wrap="square" rtlCol="0">
            <a:spAutoFit/>
          </a:bodyPr>
          <a:lstStyle/>
          <a:p>
            <a:r>
              <a:rPr lang="en-US" sz="3600" u="sng" dirty="0"/>
              <a:t>  </a:t>
            </a:r>
            <a:r>
              <a:rPr lang="en-US" sz="3600" dirty="0"/>
              <a:t>Om</a:t>
            </a:r>
          </a:p>
        </p:txBody>
      </p:sp>
      <p:sp>
        <p:nvSpPr>
          <p:cNvPr id="32" name="TextBox 31">
            <a:extLst>
              <a:ext uri="{FF2B5EF4-FFF2-40B4-BE49-F238E27FC236}">
                <a16:creationId xmlns:a16="http://schemas.microsoft.com/office/drawing/2014/main" id="{0AF26694-0646-4C99-9111-DD8F52DEBBEA}"/>
              </a:ext>
            </a:extLst>
          </p:cNvPr>
          <p:cNvSpPr txBox="1"/>
          <p:nvPr/>
        </p:nvSpPr>
        <p:spPr>
          <a:xfrm>
            <a:off x="2407575" y="5182368"/>
            <a:ext cx="1042273" cy="646331"/>
          </a:xfrm>
          <a:prstGeom prst="rect">
            <a:avLst/>
          </a:prstGeom>
          <a:noFill/>
        </p:spPr>
        <p:txBody>
          <a:bodyPr wrap="none" rtlCol="0">
            <a:spAutoFit/>
          </a:bodyPr>
          <a:lstStyle/>
          <a:p>
            <a:r>
              <a:rPr lang="en-US" sz="3600" dirty="0"/>
              <a:t>time</a:t>
            </a:r>
            <a:endParaRPr lang="en-CA" sz="3600" dirty="0"/>
          </a:p>
        </p:txBody>
      </p:sp>
      <p:sp>
        <p:nvSpPr>
          <p:cNvPr id="33" name="Freeform: Shape 32">
            <a:extLst>
              <a:ext uri="{FF2B5EF4-FFF2-40B4-BE49-F238E27FC236}">
                <a16:creationId xmlns:a16="http://schemas.microsoft.com/office/drawing/2014/main" id="{F7BF1483-637D-432F-8EA0-AB5E6AF74876}"/>
              </a:ext>
            </a:extLst>
          </p:cNvPr>
          <p:cNvSpPr/>
          <p:nvPr/>
        </p:nvSpPr>
        <p:spPr>
          <a:xfrm>
            <a:off x="1276271" y="4096798"/>
            <a:ext cx="4129836" cy="886916"/>
          </a:xfrm>
          <a:custGeom>
            <a:avLst/>
            <a:gdLst>
              <a:gd name="connsiteX0" fmla="*/ 0 w 3917092"/>
              <a:gd name="connsiteY0" fmla="*/ 1408739 h 1495237"/>
              <a:gd name="connsiteX1" fmla="*/ 234778 w 3917092"/>
              <a:gd name="connsiteY1" fmla="*/ 1396382 h 1495237"/>
              <a:gd name="connsiteX2" fmla="*/ 1581665 w 3917092"/>
              <a:gd name="connsiteY2" fmla="*/ 1384026 h 1495237"/>
              <a:gd name="connsiteX3" fmla="*/ 1618735 w 3917092"/>
              <a:gd name="connsiteY3" fmla="*/ 1223388 h 1495237"/>
              <a:gd name="connsiteX4" fmla="*/ 1668162 w 3917092"/>
              <a:gd name="connsiteY4" fmla="*/ 1025680 h 1495237"/>
              <a:gd name="connsiteX5" fmla="*/ 1680519 w 3917092"/>
              <a:gd name="connsiteY5" fmla="*/ 889755 h 1495237"/>
              <a:gd name="connsiteX6" fmla="*/ 1692876 w 3917092"/>
              <a:gd name="connsiteY6" fmla="*/ 840328 h 1495237"/>
              <a:gd name="connsiteX7" fmla="*/ 1729946 w 3917092"/>
              <a:gd name="connsiteY7" fmla="*/ 580837 h 1495237"/>
              <a:gd name="connsiteX8" fmla="*/ 1742303 w 3917092"/>
              <a:gd name="connsiteY8" fmla="*/ 74209 h 1495237"/>
              <a:gd name="connsiteX9" fmla="*/ 1804087 w 3917092"/>
              <a:gd name="connsiteY9" fmla="*/ 12426 h 1495237"/>
              <a:gd name="connsiteX10" fmla="*/ 1816443 w 3917092"/>
              <a:gd name="connsiteY10" fmla="*/ 593193 h 1495237"/>
              <a:gd name="connsiteX11" fmla="*/ 1828800 w 3917092"/>
              <a:gd name="connsiteY11" fmla="*/ 630264 h 1495237"/>
              <a:gd name="connsiteX12" fmla="*/ 1841157 w 3917092"/>
              <a:gd name="connsiteY12" fmla="*/ 704404 h 1495237"/>
              <a:gd name="connsiteX13" fmla="*/ 1853514 w 3917092"/>
              <a:gd name="connsiteY13" fmla="*/ 741474 h 1495237"/>
              <a:gd name="connsiteX14" fmla="*/ 1865870 w 3917092"/>
              <a:gd name="connsiteY14" fmla="*/ 790901 h 1495237"/>
              <a:gd name="connsiteX15" fmla="*/ 1902941 w 3917092"/>
              <a:gd name="connsiteY15" fmla="*/ 877399 h 1495237"/>
              <a:gd name="connsiteX16" fmla="*/ 1915297 w 3917092"/>
              <a:gd name="connsiteY16" fmla="*/ 914469 h 1495237"/>
              <a:gd name="connsiteX17" fmla="*/ 1940011 w 3917092"/>
              <a:gd name="connsiteY17" fmla="*/ 976253 h 1495237"/>
              <a:gd name="connsiteX18" fmla="*/ 1952368 w 3917092"/>
              <a:gd name="connsiteY18" fmla="*/ 1050393 h 1495237"/>
              <a:gd name="connsiteX19" fmla="*/ 1964724 w 3917092"/>
              <a:gd name="connsiteY19" fmla="*/ 1087464 h 1495237"/>
              <a:gd name="connsiteX20" fmla="*/ 1977081 w 3917092"/>
              <a:gd name="connsiteY20" fmla="*/ 1408739 h 1495237"/>
              <a:gd name="connsiteX21" fmla="*/ 2248930 w 3917092"/>
              <a:gd name="connsiteY21" fmla="*/ 1421096 h 1495237"/>
              <a:gd name="connsiteX22" fmla="*/ 2421924 w 3917092"/>
              <a:gd name="connsiteY22" fmla="*/ 1458166 h 1495237"/>
              <a:gd name="connsiteX23" fmla="*/ 2743200 w 3917092"/>
              <a:gd name="connsiteY23" fmla="*/ 1482880 h 1495237"/>
              <a:gd name="connsiteX24" fmla="*/ 3262184 w 3917092"/>
              <a:gd name="connsiteY24" fmla="*/ 1495237 h 1495237"/>
              <a:gd name="connsiteX25" fmla="*/ 3917092 w 3917092"/>
              <a:gd name="connsiteY25" fmla="*/ 1482880 h 149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17092" h="1495237">
                <a:moveTo>
                  <a:pt x="0" y="1408739"/>
                </a:moveTo>
                <a:cubicBezTo>
                  <a:pt x="78259" y="1404620"/>
                  <a:pt x="156420" y="1397606"/>
                  <a:pt x="234778" y="1396382"/>
                </a:cubicBezTo>
                <a:cubicBezTo>
                  <a:pt x="683704" y="1389368"/>
                  <a:pt x="1136151" y="1439715"/>
                  <a:pt x="1581665" y="1384026"/>
                </a:cubicBezTo>
                <a:cubicBezTo>
                  <a:pt x="1636194" y="1377210"/>
                  <a:pt x="1607958" y="1277274"/>
                  <a:pt x="1618735" y="1223388"/>
                </a:cubicBezTo>
                <a:cubicBezTo>
                  <a:pt x="1655724" y="1038444"/>
                  <a:pt x="1617641" y="1126724"/>
                  <a:pt x="1668162" y="1025680"/>
                </a:cubicBezTo>
                <a:cubicBezTo>
                  <a:pt x="1672281" y="980372"/>
                  <a:pt x="1674506" y="934851"/>
                  <a:pt x="1680519" y="889755"/>
                </a:cubicBezTo>
                <a:cubicBezTo>
                  <a:pt x="1682764" y="872921"/>
                  <a:pt x="1690193" y="857097"/>
                  <a:pt x="1692876" y="840328"/>
                </a:cubicBezTo>
                <a:cubicBezTo>
                  <a:pt x="1706680" y="754050"/>
                  <a:pt x="1729946" y="580837"/>
                  <a:pt x="1729946" y="580837"/>
                </a:cubicBezTo>
                <a:cubicBezTo>
                  <a:pt x="1734065" y="411961"/>
                  <a:pt x="1735121" y="242982"/>
                  <a:pt x="1742303" y="74209"/>
                </a:cubicBezTo>
                <a:cubicBezTo>
                  <a:pt x="1746290" y="-19473"/>
                  <a:pt x="1737920" y="-4116"/>
                  <a:pt x="1804087" y="12426"/>
                </a:cubicBezTo>
                <a:cubicBezTo>
                  <a:pt x="1808206" y="206015"/>
                  <a:pt x="1808704" y="399715"/>
                  <a:pt x="1816443" y="593193"/>
                </a:cubicBezTo>
                <a:cubicBezTo>
                  <a:pt x="1816964" y="606208"/>
                  <a:pt x="1825974" y="617549"/>
                  <a:pt x="1828800" y="630264"/>
                </a:cubicBezTo>
                <a:cubicBezTo>
                  <a:pt x="1834235" y="654722"/>
                  <a:pt x="1835722" y="679946"/>
                  <a:pt x="1841157" y="704404"/>
                </a:cubicBezTo>
                <a:cubicBezTo>
                  <a:pt x="1843983" y="717119"/>
                  <a:pt x="1849936" y="728950"/>
                  <a:pt x="1853514" y="741474"/>
                </a:cubicBezTo>
                <a:cubicBezTo>
                  <a:pt x="1858179" y="757803"/>
                  <a:pt x="1861205" y="774572"/>
                  <a:pt x="1865870" y="790901"/>
                </a:cubicBezTo>
                <a:cubicBezTo>
                  <a:pt x="1882429" y="848860"/>
                  <a:pt x="1874697" y="811496"/>
                  <a:pt x="1902941" y="877399"/>
                </a:cubicBezTo>
                <a:cubicBezTo>
                  <a:pt x="1908072" y="889371"/>
                  <a:pt x="1910724" y="902273"/>
                  <a:pt x="1915297" y="914469"/>
                </a:cubicBezTo>
                <a:cubicBezTo>
                  <a:pt x="1923085" y="935238"/>
                  <a:pt x="1931773" y="955658"/>
                  <a:pt x="1940011" y="976253"/>
                </a:cubicBezTo>
                <a:cubicBezTo>
                  <a:pt x="1944130" y="1000966"/>
                  <a:pt x="1946933" y="1025935"/>
                  <a:pt x="1952368" y="1050393"/>
                </a:cubicBezTo>
                <a:cubicBezTo>
                  <a:pt x="1955194" y="1063108"/>
                  <a:pt x="1963828" y="1074470"/>
                  <a:pt x="1964724" y="1087464"/>
                </a:cubicBezTo>
                <a:cubicBezTo>
                  <a:pt x="1972097" y="1194381"/>
                  <a:pt x="1907584" y="1327156"/>
                  <a:pt x="1977081" y="1408739"/>
                </a:cubicBezTo>
                <a:cubicBezTo>
                  <a:pt x="2035903" y="1477791"/>
                  <a:pt x="2158314" y="1416977"/>
                  <a:pt x="2248930" y="1421096"/>
                </a:cubicBezTo>
                <a:cubicBezTo>
                  <a:pt x="2726596" y="1489336"/>
                  <a:pt x="1935253" y="1372284"/>
                  <a:pt x="2421924" y="1458166"/>
                </a:cubicBezTo>
                <a:cubicBezTo>
                  <a:pt x="2479694" y="1468361"/>
                  <a:pt x="2713944" y="1481871"/>
                  <a:pt x="2743200" y="1482880"/>
                </a:cubicBezTo>
                <a:cubicBezTo>
                  <a:pt x="2916141" y="1488844"/>
                  <a:pt x="3089189" y="1491118"/>
                  <a:pt x="3262184" y="1495237"/>
                </a:cubicBezTo>
                <a:cubicBezTo>
                  <a:pt x="3851181" y="1482148"/>
                  <a:pt x="3632841" y="1482880"/>
                  <a:pt x="3917092" y="148288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36" name="Straight Connector 35">
            <a:extLst>
              <a:ext uri="{FF2B5EF4-FFF2-40B4-BE49-F238E27FC236}">
                <a16:creationId xmlns:a16="http://schemas.microsoft.com/office/drawing/2014/main" id="{290D16C2-7E5C-4256-8797-E5DAF9471CB0}"/>
              </a:ext>
            </a:extLst>
          </p:cNvPr>
          <p:cNvCxnSpPr>
            <a:cxnSpLocks/>
          </p:cNvCxnSpPr>
          <p:nvPr/>
        </p:nvCxnSpPr>
        <p:spPr>
          <a:xfrm flipH="1" flipV="1">
            <a:off x="6099417" y="5226406"/>
            <a:ext cx="4072760" cy="67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CE0FEAA-2DF0-4362-93FD-AB774597A5BA}"/>
              </a:ext>
            </a:extLst>
          </p:cNvPr>
          <p:cNvSpPr txBox="1"/>
          <p:nvPr/>
        </p:nvSpPr>
        <p:spPr>
          <a:xfrm>
            <a:off x="5218132" y="3438284"/>
            <a:ext cx="960296" cy="1200329"/>
          </a:xfrm>
          <a:prstGeom prst="rect">
            <a:avLst/>
          </a:prstGeom>
          <a:noFill/>
        </p:spPr>
        <p:txBody>
          <a:bodyPr wrap="square" rtlCol="0">
            <a:spAutoFit/>
          </a:bodyPr>
          <a:lstStyle/>
          <a:p>
            <a:r>
              <a:rPr lang="en-US" sz="3600" u="sng" dirty="0"/>
              <a:t>  </a:t>
            </a:r>
            <a:r>
              <a:rPr lang="en-US" sz="3600" dirty="0"/>
              <a:t>Om</a:t>
            </a:r>
          </a:p>
        </p:txBody>
      </p:sp>
      <p:sp>
        <p:nvSpPr>
          <p:cNvPr id="38" name="TextBox 37">
            <a:extLst>
              <a:ext uri="{FF2B5EF4-FFF2-40B4-BE49-F238E27FC236}">
                <a16:creationId xmlns:a16="http://schemas.microsoft.com/office/drawing/2014/main" id="{3D47504B-F0BB-434F-B8A5-DC221EBC00AF}"/>
              </a:ext>
            </a:extLst>
          </p:cNvPr>
          <p:cNvSpPr txBox="1"/>
          <p:nvPr/>
        </p:nvSpPr>
        <p:spPr>
          <a:xfrm>
            <a:off x="7280271" y="5186484"/>
            <a:ext cx="1042273" cy="646331"/>
          </a:xfrm>
          <a:prstGeom prst="rect">
            <a:avLst/>
          </a:prstGeom>
          <a:noFill/>
        </p:spPr>
        <p:txBody>
          <a:bodyPr wrap="none" rtlCol="0">
            <a:spAutoFit/>
          </a:bodyPr>
          <a:lstStyle/>
          <a:p>
            <a:r>
              <a:rPr lang="en-US" sz="3600" dirty="0"/>
              <a:t>time</a:t>
            </a:r>
            <a:endParaRPr lang="en-CA" sz="3600" dirty="0"/>
          </a:p>
        </p:txBody>
      </p:sp>
      <p:sp>
        <p:nvSpPr>
          <p:cNvPr id="39" name="Freeform: Shape 38">
            <a:extLst>
              <a:ext uri="{FF2B5EF4-FFF2-40B4-BE49-F238E27FC236}">
                <a16:creationId xmlns:a16="http://schemas.microsoft.com/office/drawing/2014/main" id="{3A2D0517-1E58-4142-91DC-0186741A3656}"/>
              </a:ext>
            </a:extLst>
          </p:cNvPr>
          <p:cNvSpPr/>
          <p:nvPr/>
        </p:nvSpPr>
        <p:spPr>
          <a:xfrm>
            <a:off x="6148967" y="3434168"/>
            <a:ext cx="4129836" cy="1553662"/>
          </a:xfrm>
          <a:custGeom>
            <a:avLst/>
            <a:gdLst>
              <a:gd name="connsiteX0" fmla="*/ 0 w 3917092"/>
              <a:gd name="connsiteY0" fmla="*/ 1408739 h 1495237"/>
              <a:gd name="connsiteX1" fmla="*/ 234778 w 3917092"/>
              <a:gd name="connsiteY1" fmla="*/ 1396382 h 1495237"/>
              <a:gd name="connsiteX2" fmla="*/ 1581665 w 3917092"/>
              <a:gd name="connsiteY2" fmla="*/ 1384026 h 1495237"/>
              <a:gd name="connsiteX3" fmla="*/ 1618735 w 3917092"/>
              <a:gd name="connsiteY3" fmla="*/ 1223388 h 1495237"/>
              <a:gd name="connsiteX4" fmla="*/ 1668162 w 3917092"/>
              <a:gd name="connsiteY4" fmla="*/ 1025680 h 1495237"/>
              <a:gd name="connsiteX5" fmla="*/ 1680519 w 3917092"/>
              <a:gd name="connsiteY5" fmla="*/ 889755 h 1495237"/>
              <a:gd name="connsiteX6" fmla="*/ 1692876 w 3917092"/>
              <a:gd name="connsiteY6" fmla="*/ 840328 h 1495237"/>
              <a:gd name="connsiteX7" fmla="*/ 1729946 w 3917092"/>
              <a:gd name="connsiteY7" fmla="*/ 580837 h 1495237"/>
              <a:gd name="connsiteX8" fmla="*/ 1742303 w 3917092"/>
              <a:gd name="connsiteY8" fmla="*/ 74209 h 1495237"/>
              <a:gd name="connsiteX9" fmla="*/ 1804087 w 3917092"/>
              <a:gd name="connsiteY9" fmla="*/ 12426 h 1495237"/>
              <a:gd name="connsiteX10" fmla="*/ 1816443 w 3917092"/>
              <a:gd name="connsiteY10" fmla="*/ 593193 h 1495237"/>
              <a:gd name="connsiteX11" fmla="*/ 1828800 w 3917092"/>
              <a:gd name="connsiteY11" fmla="*/ 630264 h 1495237"/>
              <a:gd name="connsiteX12" fmla="*/ 1841157 w 3917092"/>
              <a:gd name="connsiteY12" fmla="*/ 704404 h 1495237"/>
              <a:gd name="connsiteX13" fmla="*/ 1853514 w 3917092"/>
              <a:gd name="connsiteY13" fmla="*/ 741474 h 1495237"/>
              <a:gd name="connsiteX14" fmla="*/ 1865870 w 3917092"/>
              <a:gd name="connsiteY14" fmla="*/ 790901 h 1495237"/>
              <a:gd name="connsiteX15" fmla="*/ 1902941 w 3917092"/>
              <a:gd name="connsiteY15" fmla="*/ 877399 h 1495237"/>
              <a:gd name="connsiteX16" fmla="*/ 1915297 w 3917092"/>
              <a:gd name="connsiteY16" fmla="*/ 914469 h 1495237"/>
              <a:gd name="connsiteX17" fmla="*/ 1940011 w 3917092"/>
              <a:gd name="connsiteY17" fmla="*/ 976253 h 1495237"/>
              <a:gd name="connsiteX18" fmla="*/ 1952368 w 3917092"/>
              <a:gd name="connsiteY18" fmla="*/ 1050393 h 1495237"/>
              <a:gd name="connsiteX19" fmla="*/ 1964724 w 3917092"/>
              <a:gd name="connsiteY19" fmla="*/ 1087464 h 1495237"/>
              <a:gd name="connsiteX20" fmla="*/ 1977081 w 3917092"/>
              <a:gd name="connsiteY20" fmla="*/ 1408739 h 1495237"/>
              <a:gd name="connsiteX21" fmla="*/ 2248930 w 3917092"/>
              <a:gd name="connsiteY21" fmla="*/ 1421096 h 1495237"/>
              <a:gd name="connsiteX22" fmla="*/ 2421924 w 3917092"/>
              <a:gd name="connsiteY22" fmla="*/ 1458166 h 1495237"/>
              <a:gd name="connsiteX23" fmla="*/ 2743200 w 3917092"/>
              <a:gd name="connsiteY23" fmla="*/ 1482880 h 1495237"/>
              <a:gd name="connsiteX24" fmla="*/ 3262184 w 3917092"/>
              <a:gd name="connsiteY24" fmla="*/ 1495237 h 1495237"/>
              <a:gd name="connsiteX25" fmla="*/ 3917092 w 3917092"/>
              <a:gd name="connsiteY25" fmla="*/ 1482880 h 149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17092" h="1495237">
                <a:moveTo>
                  <a:pt x="0" y="1408739"/>
                </a:moveTo>
                <a:cubicBezTo>
                  <a:pt x="78259" y="1404620"/>
                  <a:pt x="156420" y="1397606"/>
                  <a:pt x="234778" y="1396382"/>
                </a:cubicBezTo>
                <a:cubicBezTo>
                  <a:pt x="683704" y="1389368"/>
                  <a:pt x="1136151" y="1439715"/>
                  <a:pt x="1581665" y="1384026"/>
                </a:cubicBezTo>
                <a:cubicBezTo>
                  <a:pt x="1636194" y="1377210"/>
                  <a:pt x="1607958" y="1277274"/>
                  <a:pt x="1618735" y="1223388"/>
                </a:cubicBezTo>
                <a:cubicBezTo>
                  <a:pt x="1655724" y="1038444"/>
                  <a:pt x="1617641" y="1126724"/>
                  <a:pt x="1668162" y="1025680"/>
                </a:cubicBezTo>
                <a:cubicBezTo>
                  <a:pt x="1672281" y="980372"/>
                  <a:pt x="1674506" y="934851"/>
                  <a:pt x="1680519" y="889755"/>
                </a:cubicBezTo>
                <a:cubicBezTo>
                  <a:pt x="1682764" y="872921"/>
                  <a:pt x="1690193" y="857097"/>
                  <a:pt x="1692876" y="840328"/>
                </a:cubicBezTo>
                <a:cubicBezTo>
                  <a:pt x="1706680" y="754050"/>
                  <a:pt x="1729946" y="580837"/>
                  <a:pt x="1729946" y="580837"/>
                </a:cubicBezTo>
                <a:cubicBezTo>
                  <a:pt x="1734065" y="411961"/>
                  <a:pt x="1735121" y="242982"/>
                  <a:pt x="1742303" y="74209"/>
                </a:cubicBezTo>
                <a:cubicBezTo>
                  <a:pt x="1746290" y="-19473"/>
                  <a:pt x="1737920" y="-4116"/>
                  <a:pt x="1804087" y="12426"/>
                </a:cubicBezTo>
                <a:cubicBezTo>
                  <a:pt x="1808206" y="206015"/>
                  <a:pt x="1808704" y="399715"/>
                  <a:pt x="1816443" y="593193"/>
                </a:cubicBezTo>
                <a:cubicBezTo>
                  <a:pt x="1816964" y="606208"/>
                  <a:pt x="1825974" y="617549"/>
                  <a:pt x="1828800" y="630264"/>
                </a:cubicBezTo>
                <a:cubicBezTo>
                  <a:pt x="1834235" y="654722"/>
                  <a:pt x="1835722" y="679946"/>
                  <a:pt x="1841157" y="704404"/>
                </a:cubicBezTo>
                <a:cubicBezTo>
                  <a:pt x="1843983" y="717119"/>
                  <a:pt x="1849936" y="728950"/>
                  <a:pt x="1853514" y="741474"/>
                </a:cubicBezTo>
                <a:cubicBezTo>
                  <a:pt x="1858179" y="757803"/>
                  <a:pt x="1861205" y="774572"/>
                  <a:pt x="1865870" y="790901"/>
                </a:cubicBezTo>
                <a:cubicBezTo>
                  <a:pt x="1882429" y="848860"/>
                  <a:pt x="1874697" y="811496"/>
                  <a:pt x="1902941" y="877399"/>
                </a:cubicBezTo>
                <a:cubicBezTo>
                  <a:pt x="1908072" y="889371"/>
                  <a:pt x="1910724" y="902273"/>
                  <a:pt x="1915297" y="914469"/>
                </a:cubicBezTo>
                <a:cubicBezTo>
                  <a:pt x="1923085" y="935238"/>
                  <a:pt x="1931773" y="955658"/>
                  <a:pt x="1940011" y="976253"/>
                </a:cubicBezTo>
                <a:cubicBezTo>
                  <a:pt x="1944130" y="1000966"/>
                  <a:pt x="1946933" y="1025935"/>
                  <a:pt x="1952368" y="1050393"/>
                </a:cubicBezTo>
                <a:cubicBezTo>
                  <a:pt x="1955194" y="1063108"/>
                  <a:pt x="1963828" y="1074470"/>
                  <a:pt x="1964724" y="1087464"/>
                </a:cubicBezTo>
                <a:cubicBezTo>
                  <a:pt x="1972097" y="1194381"/>
                  <a:pt x="1907584" y="1327156"/>
                  <a:pt x="1977081" y="1408739"/>
                </a:cubicBezTo>
                <a:cubicBezTo>
                  <a:pt x="2035903" y="1477791"/>
                  <a:pt x="2158314" y="1416977"/>
                  <a:pt x="2248930" y="1421096"/>
                </a:cubicBezTo>
                <a:cubicBezTo>
                  <a:pt x="2726596" y="1489336"/>
                  <a:pt x="1935253" y="1372284"/>
                  <a:pt x="2421924" y="1458166"/>
                </a:cubicBezTo>
                <a:cubicBezTo>
                  <a:pt x="2479694" y="1468361"/>
                  <a:pt x="2713944" y="1481871"/>
                  <a:pt x="2743200" y="1482880"/>
                </a:cubicBezTo>
                <a:cubicBezTo>
                  <a:pt x="2916141" y="1488844"/>
                  <a:pt x="3089189" y="1491118"/>
                  <a:pt x="3262184" y="1495237"/>
                </a:cubicBezTo>
                <a:cubicBezTo>
                  <a:pt x="3851181" y="1482148"/>
                  <a:pt x="3632841" y="1482880"/>
                  <a:pt x="3917092" y="148288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cxnSp>
        <p:nvCxnSpPr>
          <p:cNvPr id="40" name="Straight Connector 39">
            <a:extLst>
              <a:ext uri="{FF2B5EF4-FFF2-40B4-BE49-F238E27FC236}">
                <a16:creationId xmlns:a16="http://schemas.microsoft.com/office/drawing/2014/main" id="{1D3B504E-96F7-4E75-B1CA-E0CD82C1F239}"/>
              </a:ext>
            </a:extLst>
          </p:cNvPr>
          <p:cNvCxnSpPr>
            <a:cxnSpLocks/>
          </p:cNvCxnSpPr>
          <p:nvPr/>
        </p:nvCxnSpPr>
        <p:spPr>
          <a:xfrm>
            <a:off x="6148841" y="3027404"/>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14ED289-6841-4868-8884-13C4793F85EB}"/>
              </a:ext>
            </a:extLst>
          </p:cNvPr>
          <p:cNvSpPr txBox="1"/>
          <p:nvPr/>
        </p:nvSpPr>
        <p:spPr>
          <a:xfrm>
            <a:off x="3707683" y="3743208"/>
            <a:ext cx="858761" cy="369332"/>
          </a:xfrm>
          <a:prstGeom prst="rect">
            <a:avLst/>
          </a:prstGeom>
          <a:noFill/>
        </p:spPr>
        <p:txBody>
          <a:bodyPr wrap="none" rtlCol="0">
            <a:spAutoFit/>
          </a:bodyPr>
          <a:lstStyle/>
          <a:p>
            <a:r>
              <a:rPr lang="en-US" dirty="0"/>
              <a:t>Passive</a:t>
            </a:r>
            <a:endParaRPr lang="en-CA" dirty="0"/>
          </a:p>
        </p:txBody>
      </p:sp>
      <p:sp>
        <p:nvSpPr>
          <p:cNvPr id="42" name="TextBox 41">
            <a:extLst>
              <a:ext uri="{FF2B5EF4-FFF2-40B4-BE49-F238E27FC236}">
                <a16:creationId xmlns:a16="http://schemas.microsoft.com/office/drawing/2014/main" id="{F38EEA4B-22FA-418E-99BF-9CDD0DF56DA3}"/>
              </a:ext>
            </a:extLst>
          </p:cNvPr>
          <p:cNvSpPr txBox="1"/>
          <p:nvPr/>
        </p:nvSpPr>
        <p:spPr>
          <a:xfrm>
            <a:off x="8078924" y="3524052"/>
            <a:ext cx="1084015" cy="369332"/>
          </a:xfrm>
          <a:prstGeom prst="rect">
            <a:avLst/>
          </a:prstGeom>
          <a:noFill/>
        </p:spPr>
        <p:txBody>
          <a:bodyPr wrap="none" rtlCol="0">
            <a:spAutoFit/>
          </a:bodyPr>
          <a:lstStyle/>
          <a:p>
            <a:r>
              <a:rPr lang="en-US" dirty="0"/>
              <a:t>Switching</a:t>
            </a:r>
            <a:endParaRPr lang="en-CA" dirty="0"/>
          </a:p>
        </p:txBody>
      </p:sp>
    </p:spTree>
    <p:extLst>
      <p:ext uri="{BB962C8B-B14F-4D97-AF65-F5344CB8AC3E}">
        <p14:creationId xmlns:p14="http://schemas.microsoft.com/office/powerpoint/2010/main" val="2359010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A2801DF-DEDD-4D3E-A0DD-C1641F07B50C}"/>
              </a:ext>
            </a:extLst>
          </p:cNvPr>
          <p:cNvSpPr/>
          <p:nvPr/>
        </p:nvSpPr>
        <p:spPr>
          <a:xfrm>
            <a:off x="2417433" y="1047338"/>
            <a:ext cx="1355834" cy="66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DD4FD3AF-AB63-40B6-BDCA-EF520AFE0A8C}"/>
              </a:ext>
            </a:extLst>
          </p:cNvPr>
          <p:cNvSpPr/>
          <p:nvPr/>
        </p:nvSpPr>
        <p:spPr>
          <a:xfrm>
            <a:off x="2694911" y="558608"/>
            <a:ext cx="777766" cy="48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E1F60401-0743-497A-B01F-9C6C56AF69A4}"/>
              </a:ext>
            </a:extLst>
          </p:cNvPr>
          <p:cNvSpPr/>
          <p:nvPr/>
        </p:nvSpPr>
        <p:spPr>
          <a:xfrm>
            <a:off x="2855206" y="69877"/>
            <a:ext cx="457176" cy="488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Rectangle 11">
            <a:extLst>
              <a:ext uri="{FF2B5EF4-FFF2-40B4-BE49-F238E27FC236}">
                <a16:creationId xmlns:a16="http://schemas.microsoft.com/office/drawing/2014/main" id="{62F794A2-9DB7-477F-A488-E51E1AEAA274}"/>
              </a:ext>
            </a:extLst>
          </p:cNvPr>
          <p:cNvSpPr/>
          <p:nvPr/>
        </p:nvSpPr>
        <p:spPr>
          <a:xfrm>
            <a:off x="2299203" y="-39701"/>
            <a:ext cx="457176" cy="707886"/>
          </a:xfrm>
          <a:prstGeom prst="rect">
            <a:avLst/>
          </a:prstGeom>
        </p:spPr>
        <p:txBody>
          <a:bodyPr wrap="none">
            <a:spAutoFit/>
          </a:bodyPr>
          <a:lstStyle/>
          <a:p>
            <a:r>
              <a:rPr lang="en-US" sz="4000" b="1" dirty="0"/>
              <a:t>P</a:t>
            </a:r>
            <a:endParaRPr lang="en-CA" sz="4000" b="1" dirty="0"/>
          </a:p>
        </p:txBody>
      </p:sp>
      <p:sp>
        <p:nvSpPr>
          <p:cNvPr id="13" name="Rectangle 12">
            <a:extLst>
              <a:ext uri="{FF2B5EF4-FFF2-40B4-BE49-F238E27FC236}">
                <a16:creationId xmlns:a16="http://schemas.microsoft.com/office/drawing/2014/main" id="{998145A9-6DBB-41A8-B12A-CE4EE2F64AB6}"/>
              </a:ext>
            </a:extLst>
          </p:cNvPr>
          <p:cNvSpPr/>
          <p:nvPr/>
        </p:nvSpPr>
        <p:spPr>
          <a:xfrm>
            <a:off x="1897073" y="-55467"/>
            <a:ext cx="492094" cy="1200329"/>
          </a:xfrm>
          <a:prstGeom prst="rect">
            <a:avLst/>
          </a:prstGeom>
        </p:spPr>
        <p:txBody>
          <a:bodyPr wrap="square">
            <a:spAutoFit/>
          </a:bodyPr>
          <a:lstStyle/>
          <a:p>
            <a:r>
              <a:rPr lang="en-US" sz="3600" b="1" dirty="0"/>
              <a:t> C</a:t>
            </a:r>
            <a:endParaRPr lang="en-CA" sz="3600" b="1" dirty="0"/>
          </a:p>
        </p:txBody>
      </p:sp>
      <p:sp>
        <p:nvSpPr>
          <p:cNvPr id="14" name="Rectangle 13">
            <a:extLst>
              <a:ext uri="{FF2B5EF4-FFF2-40B4-BE49-F238E27FC236}">
                <a16:creationId xmlns:a16="http://schemas.microsoft.com/office/drawing/2014/main" id="{EE889754-EE29-4AF9-8785-1500CF851AC0}"/>
              </a:ext>
            </a:extLst>
          </p:cNvPr>
          <p:cNvSpPr/>
          <p:nvPr/>
        </p:nvSpPr>
        <p:spPr>
          <a:xfrm>
            <a:off x="1685944" y="447174"/>
            <a:ext cx="492094" cy="1200329"/>
          </a:xfrm>
          <a:prstGeom prst="rect">
            <a:avLst/>
          </a:prstGeom>
        </p:spPr>
        <p:txBody>
          <a:bodyPr wrap="square">
            <a:spAutoFit/>
          </a:bodyPr>
          <a:lstStyle/>
          <a:p>
            <a:r>
              <a:rPr lang="en-US" sz="3600" b="1" dirty="0"/>
              <a:t> R</a:t>
            </a:r>
            <a:endParaRPr lang="en-CA" sz="3600" b="1" dirty="0"/>
          </a:p>
        </p:txBody>
      </p:sp>
      <p:sp>
        <p:nvSpPr>
          <p:cNvPr id="15" name="TextBox 14">
            <a:extLst>
              <a:ext uri="{FF2B5EF4-FFF2-40B4-BE49-F238E27FC236}">
                <a16:creationId xmlns:a16="http://schemas.microsoft.com/office/drawing/2014/main" id="{342806D6-3C7D-4A1C-9904-B6265B863B1F}"/>
              </a:ext>
            </a:extLst>
          </p:cNvPr>
          <p:cNvSpPr txBox="1"/>
          <p:nvPr/>
        </p:nvSpPr>
        <p:spPr>
          <a:xfrm>
            <a:off x="2055724" y="1899119"/>
            <a:ext cx="2094420" cy="1200329"/>
          </a:xfrm>
          <a:prstGeom prst="rect">
            <a:avLst/>
          </a:prstGeom>
          <a:noFill/>
        </p:spPr>
        <p:txBody>
          <a:bodyPr wrap="none" rtlCol="0">
            <a:spAutoFit/>
          </a:bodyPr>
          <a:lstStyle/>
          <a:p>
            <a:r>
              <a:rPr lang="en-US" dirty="0"/>
              <a:t>Relatively weak IS</a:t>
            </a:r>
          </a:p>
          <a:p>
            <a:r>
              <a:rPr lang="en-US" dirty="0"/>
              <a:t>Same r, K (abiotic)</a:t>
            </a:r>
          </a:p>
          <a:p>
            <a:r>
              <a:rPr lang="en-US" b="1" dirty="0"/>
              <a:t>Moderate </a:t>
            </a:r>
            <a:r>
              <a:rPr lang="en-US" b="1" dirty="0" err="1"/>
              <a:t>omnviory</a:t>
            </a:r>
            <a:endParaRPr lang="en-US" b="1" dirty="0"/>
          </a:p>
          <a:p>
            <a:r>
              <a:rPr lang="en-US" b="1" dirty="0"/>
              <a:t>Reflecting R:C ratio</a:t>
            </a:r>
            <a:endParaRPr lang="en-CA" b="1" dirty="0"/>
          </a:p>
        </p:txBody>
      </p:sp>
      <p:sp>
        <p:nvSpPr>
          <p:cNvPr id="16" name="Rectangle 15">
            <a:extLst>
              <a:ext uri="{FF2B5EF4-FFF2-40B4-BE49-F238E27FC236}">
                <a16:creationId xmlns:a16="http://schemas.microsoft.com/office/drawing/2014/main" id="{DBDE3421-F8FF-469B-B09A-22F590F5E169}"/>
              </a:ext>
            </a:extLst>
          </p:cNvPr>
          <p:cNvSpPr/>
          <p:nvPr/>
        </p:nvSpPr>
        <p:spPr>
          <a:xfrm>
            <a:off x="7078774" y="1010547"/>
            <a:ext cx="1728516" cy="66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C67A286C-C179-40D7-B418-2FE86DE1CADC}"/>
              </a:ext>
            </a:extLst>
          </p:cNvPr>
          <p:cNvSpPr/>
          <p:nvPr/>
        </p:nvSpPr>
        <p:spPr>
          <a:xfrm>
            <a:off x="7641924" y="558608"/>
            <a:ext cx="639235" cy="451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E14A12A0-C9EC-44B6-9079-D33DD4087EF6}"/>
              </a:ext>
            </a:extLst>
          </p:cNvPr>
          <p:cNvSpPr/>
          <p:nvPr/>
        </p:nvSpPr>
        <p:spPr>
          <a:xfrm>
            <a:off x="7500408" y="-55467"/>
            <a:ext cx="922266" cy="5930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a:extLst>
              <a:ext uri="{FF2B5EF4-FFF2-40B4-BE49-F238E27FC236}">
                <a16:creationId xmlns:a16="http://schemas.microsoft.com/office/drawing/2014/main" id="{D6829597-6F56-444F-A120-EE6FD936DEDA}"/>
              </a:ext>
            </a:extLst>
          </p:cNvPr>
          <p:cNvSpPr/>
          <p:nvPr/>
        </p:nvSpPr>
        <p:spPr>
          <a:xfrm>
            <a:off x="6960544" y="-76492"/>
            <a:ext cx="457176" cy="707886"/>
          </a:xfrm>
          <a:prstGeom prst="rect">
            <a:avLst/>
          </a:prstGeom>
        </p:spPr>
        <p:txBody>
          <a:bodyPr wrap="none">
            <a:spAutoFit/>
          </a:bodyPr>
          <a:lstStyle/>
          <a:p>
            <a:r>
              <a:rPr lang="en-US" sz="4000" b="1" dirty="0"/>
              <a:t>P</a:t>
            </a:r>
            <a:endParaRPr lang="en-CA" sz="4000" b="1" dirty="0"/>
          </a:p>
        </p:txBody>
      </p:sp>
      <p:sp>
        <p:nvSpPr>
          <p:cNvPr id="20" name="Rectangle 19">
            <a:extLst>
              <a:ext uri="{FF2B5EF4-FFF2-40B4-BE49-F238E27FC236}">
                <a16:creationId xmlns:a16="http://schemas.microsoft.com/office/drawing/2014/main" id="{52B4E0BD-4261-4181-A65E-D52319635B86}"/>
              </a:ext>
            </a:extLst>
          </p:cNvPr>
          <p:cNvSpPr/>
          <p:nvPr/>
        </p:nvSpPr>
        <p:spPr>
          <a:xfrm>
            <a:off x="6778184" y="-112070"/>
            <a:ext cx="492094" cy="1200329"/>
          </a:xfrm>
          <a:prstGeom prst="rect">
            <a:avLst/>
          </a:prstGeom>
        </p:spPr>
        <p:txBody>
          <a:bodyPr wrap="square">
            <a:spAutoFit/>
          </a:bodyPr>
          <a:lstStyle/>
          <a:p>
            <a:r>
              <a:rPr lang="en-US" sz="3600" b="1" dirty="0"/>
              <a:t> C</a:t>
            </a:r>
            <a:endParaRPr lang="en-CA" sz="3600" b="1" dirty="0"/>
          </a:p>
        </p:txBody>
      </p:sp>
      <p:sp>
        <p:nvSpPr>
          <p:cNvPr id="21" name="Rectangle 20">
            <a:extLst>
              <a:ext uri="{FF2B5EF4-FFF2-40B4-BE49-F238E27FC236}">
                <a16:creationId xmlns:a16="http://schemas.microsoft.com/office/drawing/2014/main" id="{ABF7CCA6-F483-4691-812F-CDB8C4B3DF08}"/>
              </a:ext>
            </a:extLst>
          </p:cNvPr>
          <p:cNvSpPr/>
          <p:nvPr/>
        </p:nvSpPr>
        <p:spPr>
          <a:xfrm>
            <a:off x="6347285" y="410383"/>
            <a:ext cx="492094" cy="1200329"/>
          </a:xfrm>
          <a:prstGeom prst="rect">
            <a:avLst/>
          </a:prstGeom>
        </p:spPr>
        <p:txBody>
          <a:bodyPr wrap="square">
            <a:spAutoFit/>
          </a:bodyPr>
          <a:lstStyle/>
          <a:p>
            <a:r>
              <a:rPr lang="en-US" sz="3600" b="1" dirty="0"/>
              <a:t> R</a:t>
            </a:r>
            <a:endParaRPr lang="en-CA" sz="3600" b="1" dirty="0"/>
          </a:p>
        </p:txBody>
      </p:sp>
      <p:sp>
        <p:nvSpPr>
          <p:cNvPr id="22" name="TextBox 21">
            <a:extLst>
              <a:ext uri="{FF2B5EF4-FFF2-40B4-BE49-F238E27FC236}">
                <a16:creationId xmlns:a16="http://schemas.microsoft.com/office/drawing/2014/main" id="{4CDA64F4-2294-48FC-AF13-43B501E23976}"/>
              </a:ext>
            </a:extLst>
          </p:cNvPr>
          <p:cNvSpPr txBox="1"/>
          <p:nvPr/>
        </p:nvSpPr>
        <p:spPr>
          <a:xfrm>
            <a:off x="6839379" y="1828121"/>
            <a:ext cx="2004651" cy="1477328"/>
          </a:xfrm>
          <a:prstGeom prst="rect">
            <a:avLst/>
          </a:prstGeom>
          <a:noFill/>
        </p:spPr>
        <p:txBody>
          <a:bodyPr wrap="none" rtlCol="0">
            <a:spAutoFit/>
          </a:bodyPr>
          <a:lstStyle/>
          <a:p>
            <a:r>
              <a:rPr lang="en-US" dirty="0"/>
              <a:t>Relatively Strong IS</a:t>
            </a:r>
          </a:p>
          <a:p>
            <a:r>
              <a:rPr lang="en-US" dirty="0"/>
              <a:t>Same </a:t>
            </a:r>
            <a:r>
              <a:rPr lang="en-US" dirty="0" err="1"/>
              <a:t>r,K</a:t>
            </a:r>
            <a:r>
              <a:rPr lang="en-US" dirty="0"/>
              <a:t> (abiotic)</a:t>
            </a:r>
          </a:p>
          <a:p>
            <a:r>
              <a:rPr lang="en-US" b="1" dirty="0"/>
              <a:t>Stronger </a:t>
            </a:r>
            <a:r>
              <a:rPr lang="en-US" b="1" dirty="0" err="1"/>
              <a:t>omnviory</a:t>
            </a:r>
            <a:endParaRPr lang="en-US" b="1" dirty="0"/>
          </a:p>
          <a:p>
            <a:r>
              <a:rPr lang="en-US" b="1" dirty="0"/>
              <a:t>Reflecting R:C ratio</a:t>
            </a:r>
            <a:endParaRPr lang="en-CA" b="1" dirty="0"/>
          </a:p>
          <a:p>
            <a:endParaRPr lang="en-CA" dirty="0"/>
          </a:p>
        </p:txBody>
      </p:sp>
      <p:cxnSp>
        <p:nvCxnSpPr>
          <p:cNvPr id="23" name="Straight Connector 22">
            <a:extLst>
              <a:ext uri="{FF2B5EF4-FFF2-40B4-BE49-F238E27FC236}">
                <a16:creationId xmlns:a16="http://schemas.microsoft.com/office/drawing/2014/main" id="{DB5D3500-C456-47E7-A22B-F48AA70E6223}"/>
              </a:ext>
            </a:extLst>
          </p:cNvPr>
          <p:cNvCxnSpPr>
            <a:cxnSpLocks/>
          </p:cNvCxnSpPr>
          <p:nvPr/>
        </p:nvCxnSpPr>
        <p:spPr>
          <a:xfrm>
            <a:off x="1280268" y="3150982"/>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00EE11-2C3A-4504-82AD-E974CB0BD778}"/>
              </a:ext>
            </a:extLst>
          </p:cNvPr>
          <p:cNvCxnSpPr>
            <a:cxnSpLocks/>
          </p:cNvCxnSpPr>
          <p:nvPr/>
        </p:nvCxnSpPr>
        <p:spPr>
          <a:xfrm flipH="1">
            <a:off x="1280268" y="5319665"/>
            <a:ext cx="407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8EE0B3B-FE37-4B50-A028-02418781ABBE}"/>
              </a:ext>
            </a:extLst>
          </p:cNvPr>
          <p:cNvSpPr txBox="1"/>
          <p:nvPr/>
        </p:nvSpPr>
        <p:spPr>
          <a:xfrm>
            <a:off x="0" y="3905009"/>
            <a:ext cx="1327608" cy="461665"/>
          </a:xfrm>
          <a:prstGeom prst="rect">
            <a:avLst/>
          </a:prstGeom>
          <a:noFill/>
        </p:spPr>
        <p:txBody>
          <a:bodyPr wrap="none" rtlCol="0">
            <a:spAutoFit/>
          </a:bodyPr>
          <a:lstStyle/>
          <a:p>
            <a:r>
              <a:rPr lang="en-US" sz="2400" dirty="0"/>
              <a:t>Densities</a:t>
            </a:r>
            <a:endParaRPr lang="en-CA" sz="2400" dirty="0"/>
          </a:p>
        </p:txBody>
      </p:sp>
      <p:sp>
        <p:nvSpPr>
          <p:cNvPr id="26" name="TextBox 25">
            <a:extLst>
              <a:ext uri="{FF2B5EF4-FFF2-40B4-BE49-F238E27FC236}">
                <a16:creationId xmlns:a16="http://schemas.microsoft.com/office/drawing/2014/main" id="{066B183E-D535-4D47-8D95-5F65BBA3216D}"/>
              </a:ext>
            </a:extLst>
          </p:cNvPr>
          <p:cNvSpPr txBox="1"/>
          <p:nvPr/>
        </p:nvSpPr>
        <p:spPr>
          <a:xfrm>
            <a:off x="2665329" y="5199808"/>
            <a:ext cx="1042273" cy="646331"/>
          </a:xfrm>
          <a:prstGeom prst="rect">
            <a:avLst/>
          </a:prstGeom>
          <a:noFill/>
        </p:spPr>
        <p:txBody>
          <a:bodyPr wrap="none" rtlCol="0">
            <a:spAutoFit/>
          </a:bodyPr>
          <a:lstStyle/>
          <a:p>
            <a:r>
              <a:rPr lang="en-US" sz="3600" dirty="0"/>
              <a:t>time</a:t>
            </a:r>
            <a:endParaRPr lang="en-CA" sz="3600" dirty="0"/>
          </a:p>
        </p:txBody>
      </p:sp>
      <p:cxnSp>
        <p:nvCxnSpPr>
          <p:cNvPr id="28" name="Straight Connector 27">
            <a:extLst>
              <a:ext uri="{FF2B5EF4-FFF2-40B4-BE49-F238E27FC236}">
                <a16:creationId xmlns:a16="http://schemas.microsoft.com/office/drawing/2014/main" id="{D078B8DF-4FAC-4A45-8B1C-C6E580F6A366}"/>
              </a:ext>
            </a:extLst>
          </p:cNvPr>
          <p:cNvCxnSpPr>
            <a:cxnSpLocks/>
          </p:cNvCxnSpPr>
          <p:nvPr/>
        </p:nvCxnSpPr>
        <p:spPr>
          <a:xfrm flipH="1" flipV="1">
            <a:off x="6338315" y="5415885"/>
            <a:ext cx="4072760" cy="67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0E1D931-54A2-4E33-9934-3F01C66834D8}"/>
              </a:ext>
            </a:extLst>
          </p:cNvPr>
          <p:cNvSpPr txBox="1"/>
          <p:nvPr/>
        </p:nvSpPr>
        <p:spPr>
          <a:xfrm>
            <a:off x="7508131" y="5276155"/>
            <a:ext cx="1042273" cy="646331"/>
          </a:xfrm>
          <a:prstGeom prst="rect">
            <a:avLst/>
          </a:prstGeom>
          <a:noFill/>
        </p:spPr>
        <p:txBody>
          <a:bodyPr wrap="none" rtlCol="0">
            <a:spAutoFit/>
          </a:bodyPr>
          <a:lstStyle/>
          <a:p>
            <a:r>
              <a:rPr lang="en-US" sz="3600" dirty="0"/>
              <a:t>time</a:t>
            </a:r>
            <a:endParaRPr lang="en-CA" sz="3600" dirty="0"/>
          </a:p>
        </p:txBody>
      </p:sp>
      <p:sp>
        <p:nvSpPr>
          <p:cNvPr id="32" name="Rectangle 31">
            <a:extLst>
              <a:ext uri="{FF2B5EF4-FFF2-40B4-BE49-F238E27FC236}">
                <a16:creationId xmlns:a16="http://schemas.microsoft.com/office/drawing/2014/main" id="{5BA84F47-5A89-4724-A500-4194C50DCDFA}"/>
              </a:ext>
            </a:extLst>
          </p:cNvPr>
          <p:cNvSpPr/>
          <p:nvPr/>
        </p:nvSpPr>
        <p:spPr>
          <a:xfrm>
            <a:off x="5124439" y="4478481"/>
            <a:ext cx="375424" cy="523220"/>
          </a:xfrm>
          <a:prstGeom prst="rect">
            <a:avLst/>
          </a:prstGeom>
        </p:spPr>
        <p:txBody>
          <a:bodyPr wrap="none">
            <a:spAutoFit/>
          </a:bodyPr>
          <a:lstStyle/>
          <a:p>
            <a:r>
              <a:rPr lang="en-US" sz="2800" b="1" dirty="0"/>
              <a:t>P</a:t>
            </a:r>
            <a:endParaRPr lang="en-CA" sz="2800" b="1" dirty="0"/>
          </a:p>
        </p:txBody>
      </p:sp>
      <p:sp>
        <p:nvSpPr>
          <p:cNvPr id="34" name="Rectangle 33">
            <a:extLst>
              <a:ext uri="{FF2B5EF4-FFF2-40B4-BE49-F238E27FC236}">
                <a16:creationId xmlns:a16="http://schemas.microsoft.com/office/drawing/2014/main" id="{F099CB61-8E0C-44B9-9562-C3D1680B6564}"/>
              </a:ext>
            </a:extLst>
          </p:cNvPr>
          <p:cNvSpPr/>
          <p:nvPr/>
        </p:nvSpPr>
        <p:spPr>
          <a:xfrm>
            <a:off x="5009782" y="4137852"/>
            <a:ext cx="375424" cy="523220"/>
          </a:xfrm>
          <a:prstGeom prst="rect">
            <a:avLst/>
          </a:prstGeom>
        </p:spPr>
        <p:txBody>
          <a:bodyPr wrap="none">
            <a:spAutoFit/>
          </a:bodyPr>
          <a:lstStyle/>
          <a:p>
            <a:r>
              <a:rPr lang="en-US" sz="2800" b="1" dirty="0"/>
              <a:t>C</a:t>
            </a:r>
            <a:endParaRPr lang="en-CA" sz="2800" b="1" dirty="0"/>
          </a:p>
        </p:txBody>
      </p:sp>
      <p:sp>
        <p:nvSpPr>
          <p:cNvPr id="36" name="Rectangle 35">
            <a:extLst>
              <a:ext uri="{FF2B5EF4-FFF2-40B4-BE49-F238E27FC236}">
                <a16:creationId xmlns:a16="http://schemas.microsoft.com/office/drawing/2014/main" id="{CD3A8A84-716E-4E4F-A171-00EB1D99FEB7}"/>
              </a:ext>
            </a:extLst>
          </p:cNvPr>
          <p:cNvSpPr/>
          <p:nvPr/>
        </p:nvSpPr>
        <p:spPr>
          <a:xfrm>
            <a:off x="4967690" y="3855581"/>
            <a:ext cx="386644" cy="523220"/>
          </a:xfrm>
          <a:prstGeom prst="rect">
            <a:avLst/>
          </a:prstGeom>
        </p:spPr>
        <p:txBody>
          <a:bodyPr wrap="none">
            <a:spAutoFit/>
          </a:bodyPr>
          <a:lstStyle/>
          <a:p>
            <a:r>
              <a:rPr lang="en-US" sz="2800" b="1" dirty="0"/>
              <a:t>R</a:t>
            </a:r>
            <a:endParaRPr lang="en-CA" sz="2800" b="1" dirty="0"/>
          </a:p>
        </p:txBody>
      </p:sp>
      <p:sp>
        <p:nvSpPr>
          <p:cNvPr id="3" name="Freeform: Shape 2">
            <a:extLst>
              <a:ext uri="{FF2B5EF4-FFF2-40B4-BE49-F238E27FC236}">
                <a16:creationId xmlns:a16="http://schemas.microsoft.com/office/drawing/2014/main" id="{0939BCAF-FD46-4252-BAD4-DDA22C50B332}"/>
              </a:ext>
            </a:extLst>
          </p:cNvPr>
          <p:cNvSpPr/>
          <p:nvPr/>
        </p:nvSpPr>
        <p:spPr>
          <a:xfrm>
            <a:off x="1297459" y="4695568"/>
            <a:ext cx="3707027" cy="358346"/>
          </a:xfrm>
          <a:custGeom>
            <a:avLst/>
            <a:gdLst>
              <a:gd name="connsiteX0" fmla="*/ 0 w 3707027"/>
              <a:gd name="connsiteY0" fmla="*/ 358346 h 358346"/>
              <a:gd name="connsiteX1" fmla="*/ 61784 w 3707027"/>
              <a:gd name="connsiteY1" fmla="*/ 247135 h 358346"/>
              <a:gd name="connsiteX2" fmla="*/ 148282 w 3707027"/>
              <a:gd name="connsiteY2" fmla="*/ 160638 h 358346"/>
              <a:gd name="connsiteX3" fmla="*/ 185352 w 3707027"/>
              <a:gd name="connsiteY3" fmla="*/ 135924 h 358346"/>
              <a:gd name="connsiteX4" fmla="*/ 333633 w 3707027"/>
              <a:gd name="connsiteY4" fmla="*/ 135924 h 358346"/>
              <a:gd name="connsiteX5" fmla="*/ 395417 w 3707027"/>
              <a:gd name="connsiteY5" fmla="*/ 210065 h 358346"/>
              <a:gd name="connsiteX6" fmla="*/ 506627 w 3707027"/>
              <a:gd name="connsiteY6" fmla="*/ 308919 h 358346"/>
              <a:gd name="connsiteX7" fmla="*/ 518984 w 3707027"/>
              <a:gd name="connsiteY7" fmla="*/ 271848 h 358346"/>
              <a:gd name="connsiteX8" fmla="*/ 543698 w 3707027"/>
              <a:gd name="connsiteY8" fmla="*/ 172994 h 358346"/>
              <a:gd name="connsiteX9" fmla="*/ 568411 w 3707027"/>
              <a:gd name="connsiteY9" fmla="*/ 135924 h 358346"/>
              <a:gd name="connsiteX10" fmla="*/ 605482 w 3707027"/>
              <a:gd name="connsiteY10" fmla="*/ 123567 h 358346"/>
              <a:gd name="connsiteX11" fmla="*/ 642552 w 3707027"/>
              <a:gd name="connsiteY11" fmla="*/ 98854 h 358346"/>
              <a:gd name="connsiteX12" fmla="*/ 852617 w 3707027"/>
              <a:gd name="connsiteY12" fmla="*/ 111211 h 358346"/>
              <a:gd name="connsiteX13" fmla="*/ 889687 w 3707027"/>
              <a:gd name="connsiteY13" fmla="*/ 123567 h 358346"/>
              <a:gd name="connsiteX14" fmla="*/ 976184 w 3707027"/>
              <a:gd name="connsiteY14" fmla="*/ 111211 h 358346"/>
              <a:gd name="connsiteX15" fmla="*/ 1075038 w 3707027"/>
              <a:gd name="connsiteY15" fmla="*/ 24713 h 358346"/>
              <a:gd name="connsiteX16" fmla="*/ 1149179 w 3707027"/>
              <a:gd name="connsiteY16" fmla="*/ 0 h 358346"/>
              <a:gd name="connsiteX17" fmla="*/ 1285103 w 3707027"/>
              <a:gd name="connsiteY17" fmla="*/ 12357 h 358346"/>
              <a:gd name="connsiteX18" fmla="*/ 1334530 w 3707027"/>
              <a:gd name="connsiteY18" fmla="*/ 24713 h 358346"/>
              <a:gd name="connsiteX19" fmla="*/ 1569309 w 3707027"/>
              <a:gd name="connsiteY19" fmla="*/ 37070 h 358346"/>
              <a:gd name="connsiteX20" fmla="*/ 3707027 w 3707027"/>
              <a:gd name="connsiteY20" fmla="*/ 49427 h 35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07027" h="358346">
                <a:moveTo>
                  <a:pt x="0" y="358346"/>
                </a:moveTo>
                <a:cubicBezTo>
                  <a:pt x="44028" y="226264"/>
                  <a:pt x="-2955" y="330372"/>
                  <a:pt x="61784" y="247135"/>
                </a:cubicBezTo>
                <a:cubicBezTo>
                  <a:pt x="131183" y="157908"/>
                  <a:pt x="77443" y="184249"/>
                  <a:pt x="148282" y="160638"/>
                </a:cubicBezTo>
                <a:cubicBezTo>
                  <a:pt x="160639" y="152400"/>
                  <a:pt x="172069" y="142566"/>
                  <a:pt x="185352" y="135924"/>
                </a:cubicBezTo>
                <a:cubicBezTo>
                  <a:pt x="238046" y="109576"/>
                  <a:pt x="266062" y="128416"/>
                  <a:pt x="333633" y="135924"/>
                </a:cubicBezTo>
                <a:cubicBezTo>
                  <a:pt x="377985" y="224630"/>
                  <a:pt x="332540" y="154175"/>
                  <a:pt x="395417" y="210065"/>
                </a:cubicBezTo>
                <a:cubicBezTo>
                  <a:pt x="522383" y="322924"/>
                  <a:pt x="422492" y="252828"/>
                  <a:pt x="506627" y="308919"/>
                </a:cubicBezTo>
                <a:cubicBezTo>
                  <a:pt x="510746" y="296562"/>
                  <a:pt x="515557" y="284414"/>
                  <a:pt x="518984" y="271848"/>
                </a:cubicBezTo>
                <a:cubicBezTo>
                  <a:pt x="527921" y="239079"/>
                  <a:pt x="524858" y="201255"/>
                  <a:pt x="543698" y="172994"/>
                </a:cubicBezTo>
                <a:cubicBezTo>
                  <a:pt x="551936" y="160637"/>
                  <a:pt x="556814" y="145201"/>
                  <a:pt x="568411" y="135924"/>
                </a:cubicBezTo>
                <a:cubicBezTo>
                  <a:pt x="578582" y="127787"/>
                  <a:pt x="593832" y="129392"/>
                  <a:pt x="605482" y="123567"/>
                </a:cubicBezTo>
                <a:cubicBezTo>
                  <a:pt x="618765" y="116926"/>
                  <a:pt x="630195" y="107092"/>
                  <a:pt x="642552" y="98854"/>
                </a:cubicBezTo>
                <a:cubicBezTo>
                  <a:pt x="712574" y="102973"/>
                  <a:pt x="782822" y="104232"/>
                  <a:pt x="852617" y="111211"/>
                </a:cubicBezTo>
                <a:cubicBezTo>
                  <a:pt x="865577" y="112507"/>
                  <a:pt x="876662" y="123567"/>
                  <a:pt x="889687" y="123567"/>
                </a:cubicBezTo>
                <a:cubicBezTo>
                  <a:pt x="918812" y="123567"/>
                  <a:pt x="947352" y="115330"/>
                  <a:pt x="976184" y="111211"/>
                </a:cubicBezTo>
                <a:cubicBezTo>
                  <a:pt x="1005016" y="67963"/>
                  <a:pt x="1013255" y="45307"/>
                  <a:pt x="1075038" y="24713"/>
                </a:cubicBezTo>
                <a:lnTo>
                  <a:pt x="1149179" y="0"/>
                </a:lnTo>
                <a:cubicBezTo>
                  <a:pt x="1194487" y="4119"/>
                  <a:pt x="1240007" y="6344"/>
                  <a:pt x="1285103" y="12357"/>
                </a:cubicBezTo>
                <a:cubicBezTo>
                  <a:pt x="1301937" y="14601"/>
                  <a:pt x="1317611" y="23242"/>
                  <a:pt x="1334530" y="24713"/>
                </a:cubicBezTo>
                <a:cubicBezTo>
                  <a:pt x="1412603" y="31502"/>
                  <a:pt x="1491049" y="32951"/>
                  <a:pt x="1569309" y="37070"/>
                </a:cubicBezTo>
                <a:cubicBezTo>
                  <a:pt x="2351890" y="124026"/>
                  <a:pt x="1643221" y="49427"/>
                  <a:pt x="3707027" y="494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Freeform: Shape 36">
            <a:extLst>
              <a:ext uri="{FF2B5EF4-FFF2-40B4-BE49-F238E27FC236}">
                <a16:creationId xmlns:a16="http://schemas.microsoft.com/office/drawing/2014/main" id="{13FC639D-9952-41E5-8D9F-936F14F95D49}"/>
              </a:ext>
            </a:extLst>
          </p:cNvPr>
          <p:cNvSpPr/>
          <p:nvPr/>
        </p:nvSpPr>
        <p:spPr>
          <a:xfrm>
            <a:off x="1260663" y="4365052"/>
            <a:ext cx="3707027" cy="358346"/>
          </a:xfrm>
          <a:custGeom>
            <a:avLst/>
            <a:gdLst>
              <a:gd name="connsiteX0" fmla="*/ 0 w 3707027"/>
              <a:gd name="connsiteY0" fmla="*/ 358346 h 358346"/>
              <a:gd name="connsiteX1" fmla="*/ 61784 w 3707027"/>
              <a:gd name="connsiteY1" fmla="*/ 247135 h 358346"/>
              <a:gd name="connsiteX2" fmla="*/ 148282 w 3707027"/>
              <a:gd name="connsiteY2" fmla="*/ 160638 h 358346"/>
              <a:gd name="connsiteX3" fmla="*/ 185352 w 3707027"/>
              <a:gd name="connsiteY3" fmla="*/ 135924 h 358346"/>
              <a:gd name="connsiteX4" fmla="*/ 333633 w 3707027"/>
              <a:gd name="connsiteY4" fmla="*/ 135924 h 358346"/>
              <a:gd name="connsiteX5" fmla="*/ 395417 w 3707027"/>
              <a:gd name="connsiteY5" fmla="*/ 210065 h 358346"/>
              <a:gd name="connsiteX6" fmla="*/ 506627 w 3707027"/>
              <a:gd name="connsiteY6" fmla="*/ 308919 h 358346"/>
              <a:gd name="connsiteX7" fmla="*/ 518984 w 3707027"/>
              <a:gd name="connsiteY7" fmla="*/ 271848 h 358346"/>
              <a:gd name="connsiteX8" fmla="*/ 543698 w 3707027"/>
              <a:gd name="connsiteY8" fmla="*/ 172994 h 358346"/>
              <a:gd name="connsiteX9" fmla="*/ 568411 w 3707027"/>
              <a:gd name="connsiteY9" fmla="*/ 135924 h 358346"/>
              <a:gd name="connsiteX10" fmla="*/ 605482 w 3707027"/>
              <a:gd name="connsiteY10" fmla="*/ 123567 h 358346"/>
              <a:gd name="connsiteX11" fmla="*/ 642552 w 3707027"/>
              <a:gd name="connsiteY11" fmla="*/ 98854 h 358346"/>
              <a:gd name="connsiteX12" fmla="*/ 852617 w 3707027"/>
              <a:gd name="connsiteY12" fmla="*/ 111211 h 358346"/>
              <a:gd name="connsiteX13" fmla="*/ 889687 w 3707027"/>
              <a:gd name="connsiteY13" fmla="*/ 123567 h 358346"/>
              <a:gd name="connsiteX14" fmla="*/ 976184 w 3707027"/>
              <a:gd name="connsiteY14" fmla="*/ 111211 h 358346"/>
              <a:gd name="connsiteX15" fmla="*/ 1075038 w 3707027"/>
              <a:gd name="connsiteY15" fmla="*/ 24713 h 358346"/>
              <a:gd name="connsiteX16" fmla="*/ 1149179 w 3707027"/>
              <a:gd name="connsiteY16" fmla="*/ 0 h 358346"/>
              <a:gd name="connsiteX17" fmla="*/ 1285103 w 3707027"/>
              <a:gd name="connsiteY17" fmla="*/ 12357 h 358346"/>
              <a:gd name="connsiteX18" fmla="*/ 1334530 w 3707027"/>
              <a:gd name="connsiteY18" fmla="*/ 24713 h 358346"/>
              <a:gd name="connsiteX19" fmla="*/ 1569309 w 3707027"/>
              <a:gd name="connsiteY19" fmla="*/ 37070 h 358346"/>
              <a:gd name="connsiteX20" fmla="*/ 3707027 w 3707027"/>
              <a:gd name="connsiteY20" fmla="*/ 49427 h 35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07027" h="358346">
                <a:moveTo>
                  <a:pt x="0" y="358346"/>
                </a:moveTo>
                <a:cubicBezTo>
                  <a:pt x="44028" y="226264"/>
                  <a:pt x="-2955" y="330372"/>
                  <a:pt x="61784" y="247135"/>
                </a:cubicBezTo>
                <a:cubicBezTo>
                  <a:pt x="131183" y="157908"/>
                  <a:pt x="77443" y="184249"/>
                  <a:pt x="148282" y="160638"/>
                </a:cubicBezTo>
                <a:cubicBezTo>
                  <a:pt x="160639" y="152400"/>
                  <a:pt x="172069" y="142566"/>
                  <a:pt x="185352" y="135924"/>
                </a:cubicBezTo>
                <a:cubicBezTo>
                  <a:pt x="238046" y="109576"/>
                  <a:pt x="266062" y="128416"/>
                  <a:pt x="333633" y="135924"/>
                </a:cubicBezTo>
                <a:cubicBezTo>
                  <a:pt x="377985" y="224630"/>
                  <a:pt x="332540" y="154175"/>
                  <a:pt x="395417" y="210065"/>
                </a:cubicBezTo>
                <a:cubicBezTo>
                  <a:pt x="522383" y="322924"/>
                  <a:pt x="422492" y="252828"/>
                  <a:pt x="506627" y="308919"/>
                </a:cubicBezTo>
                <a:cubicBezTo>
                  <a:pt x="510746" y="296562"/>
                  <a:pt x="515557" y="284414"/>
                  <a:pt x="518984" y="271848"/>
                </a:cubicBezTo>
                <a:cubicBezTo>
                  <a:pt x="527921" y="239079"/>
                  <a:pt x="524858" y="201255"/>
                  <a:pt x="543698" y="172994"/>
                </a:cubicBezTo>
                <a:cubicBezTo>
                  <a:pt x="551936" y="160637"/>
                  <a:pt x="556814" y="145201"/>
                  <a:pt x="568411" y="135924"/>
                </a:cubicBezTo>
                <a:cubicBezTo>
                  <a:pt x="578582" y="127787"/>
                  <a:pt x="593832" y="129392"/>
                  <a:pt x="605482" y="123567"/>
                </a:cubicBezTo>
                <a:cubicBezTo>
                  <a:pt x="618765" y="116926"/>
                  <a:pt x="630195" y="107092"/>
                  <a:pt x="642552" y="98854"/>
                </a:cubicBezTo>
                <a:cubicBezTo>
                  <a:pt x="712574" y="102973"/>
                  <a:pt x="782822" y="104232"/>
                  <a:pt x="852617" y="111211"/>
                </a:cubicBezTo>
                <a:cubicBezTo>
                  <a:pt x="865577" y="112507"/>
                  <a:pt x="876662" y="123567"/>
                  <a:pt x="889687" y="123567"/>
                </a:cubicBezTo>
                <a:cubicBezTo>
                  <a:pt x="918812" y="123567"/>
                  <a:pt x="947352" y="115330"/>
                  <a:pt x="976184" y="111211"/>
                </a:cubicBezTo>
                <a:cubicBezTo>
                  <a:pt x="1005016" y="67963"/>
                  <a:pt x="1013255" y="45307"/>
                  <a:pt x="1075038" y="24713"/>
                </a:cubicBezTo>
                <a:lnTo>
                  <a:pt x="1149179" y="0"/>
                </a:lnTo>
                <a:cubicBezTo>
                  <a:pt x="1194487" y="4119"/>
                  <a:pt x="1240007" y="6344"/>
                  <a:pt x="1285103" y="12357"/>
                </a:cubicBezTo>
                <a:cubicBezTo>
                  <a:pt x="1301937" y="14601"/>
                  <a:pt x="1317611" y="23242"/>
                  <a:pt x="1334530" y="24713"/>
                </a:cubicBezTo>
                <a:cubicBezTo>
                  <a:pt x="1412603" y="31502"/>
                  <a:pt x="1491049" y="32951"/>
                  <a:pt x="1569309" y="37070"/>
                </a:cubicBezTo>
                <a:cubicBezTo>
                  <a:pt x="2351890" y="124026"/>
                  <a:pt x="1643221" y="49427"/>
                  <a:pt x="3707027" y="494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Freeform: Shape 37">
            <a:extLst>
              <a:ext uri="{FF2B5EF4-FFF2-40B4-BE49-F238E27FC236}">
                <a16:creationId xmlns:a16="http://schemas.microsoft.com/office/drawing/2014/main" id="{B38FC84F-01A4-4B89-A260-161B60A89C51}"/>
              </a:ext>
            </a:extLst>
          </p:cNvPr>
          <p:cNvSpPr/>
          <p:nvPr/>
        </p:nvSpPr>
        <p:spPr>
          <a:xfrm>
            <a:off x="1249420" y="4082487"/>
            <a:ext cx="3707027" cy="358346"/>
          </a:xfrm>
          <a:custGeom>
            <a:avLst/>
            <a:gdLst>
              <a:gd name="connsiteX0" fmla="*/ 0 w 3707027"/>
              <a:gd name="connsiteY0" fmla="*/ 358346 h 358346"/>
              <a:gd name="connsiteX1" fmla="*/ 61784 w 3707027"/>
              <a:gd name="connsiteY1" fmla="*/ 247135 h 358346"/>
              <a:gd name="connsiteX2" fmla="*/ 148282 w 3707027"/>
              <a:gd name="connsiteY2" fmla="*/ 160638 h 358346"/>
              <a:gd name="connsiteX3" fmla="*/ 185352 w 3707027"/>
              <a:gd name="connsiteY3" fmla="*/ 135924 h 358346"/>
              <a:gd name="connsiteX4" fmla="*/ 333633 w 3707027"/>
              <a:gd name="connsiteY4" fmla="*/ 135924 h 358346"/>
              <a:gd name="connsiteX5" fmla="*/ 395417 w 3707027"/>
              <a:gd name="connsiteY5" fmla="*/ 210065 h 358346"/>
              <a:gd name="connsiteX6" fmla="*/ 506627 w 3707027"/>
              <a:gd name="connsiteY6" fmla="*/ 308919 h 358346"/>
              <a:gd name="connsiteX7" fmla="*/ 518984 w 3707027"/>
              <a:gd name="connsiteY7" fmla="*/ 271848 h 358346"/>
              <a:gd name="connsiteX8" fmla="*/ 543698 w 3707027"/>
              <a:gd name="connsiteY8" fmla="*/ 172994 h 358346"/>
              <a:gd name="connsiteX9" fmla="*/ 568411 w 3707027"/>
              <a:gd name="connsiteY9" fmla="*/ 135924 h 358346"/>
              <a:gd name="connsiteX10" fmla="*/ 605482 w 3707027"/>
              <a:gd name="connsiteY10" fmla="*/ 123567 h 358346"/>
              <a:gd name="connsiteX11" fmla="*/ 642552 w 3707027"/>
              <a:gd name="connsiteY11" fmla="*/ 98854 h 358346"/>
              <a:gd name="connsiteX12" fmla="*/ 852617 w 3707027"/>
              <a:gd name="connsiteY12" fmla="*/ 111211 h 358346"/>
              <a:gd name="connsiteX13" fmla="*/ 889687 w 3707027"/>
              <a:gd name="connsiteY13" fmla="*/ 123567 h 358346"/>
              <a:gd name="connsiteX14" fmla="*/ 976184 w 3707027"/>
              <a:gd name="connsiteY14" fmla="*/ 111211 h 358346"/>
              <a:gd name="connsiteX15" fmla="*/ 1075038 w 3707027"/>
              <a:gd name="connsiteY15" fmla="*/ 24713 h 358346"/>
              <a:gd name="connsiteX16" fmla="*/ 1149179 w 3707027"/>
              <a:gd name="connsiteY16" fmla="*/ 0 h 358346"/>
              <a:gd name="connsiteX17" fmla="*/ 1285103 w 3707027"/>
              <a:gd name="connsiteY17" fmla="*/ 12357 h 358346"/>
              <a:gd name="connsiteX18" fmla="*/ 1334530 w 3707027"/>
              <a:gd name="connsiteY18" fmla="*/ 24713 h 358346"/>
              <a:gd name="connsiteX19" fmla="*/ 1569309 w 3707027"/>
              <a:gd name="connsiteY19" fmla="*/ 37070 h 358346"/>
              <a:gd name="connsiteX20" fmla="*/ 3707027 w 3707027"/>
              <a:gd name="connsiteY20" fmla="*/ 49427 h 35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07027" h="358346">
                <a:moveTo>
                  <a:pt x="0" y="358346"/>
                </a:moveTo>
                <a:cubicBezTo>
                  <a:pt x="44028" y="226264"/>
                  <a:pt x="-2955" y="330372"/>
                  <a:pt x="61784" y="247135"/>
                </a:cubicBezTo>
                <a:cubicBezTo>
                  <a:pt x="131183" y="157908"/>
                  <a:pt x="77443" y="184249"/>
                  <a:pt x="148282" y="160638"/>
                </a:cubicBezTo>
                <a:cubicBezTo>
                  <a:pt x="160639" y="152400"/>
                  <a:pt x="172069" y="142566"/>
                  <a:pt x="185352" y="135924"/>
                </a:cubicBezTo>
                <a:cubicBezTo>
                  <a:pt x="238046" y="109576"/>
                  <a:pt x="266062" y="128416"/>
                  <a:pt x="333633" y="135924"/>
                </a:cubicBezTo>
                <a:cubicBezTo>
                  <a:pt x="377985" y="224630"/>
                  <a:pt x="332540" y="154175"/>
                  <a:pt x="395417" y="210065"/>
                </a:cubicBezTo>
                <a:cubicBezTo>
                  <a:pt x="522383" y="322924"/>
                  <a:pt x="422492" y="252828"/>
                  <a:pt x="506627" y="308919"/>
                </a:cubicBezTo>
                <a:cubicBezTo>
                  <a:pt x="510746" y="296562"/>
                  <a:pt x="515557" y="284414"/>
                  <a:pt x="518984" y="271848"/>
                </a:cubicBezTo>
                <a:cubicBezTo>
                  <a:pt x="527921" y="239079"/>
                  <a:pt x="524858" y="201255"/>
                  <a:pt x="543698" y="172994"/>
                </a:cubicBezTo>
                <a:cubicBezTo>
                  <a:pt x="551936" y="160637"/>
                  <a:pt x="556814" y="145201"/>
                  <a:pt x="568411" y="135924"/>
                </a:cubicBezTo>
                <a:cubicBezTo>
                  <a:pt x="578582" y="127787"/>
                  <a:pt x="593832" y="129392"/>
                  <a:pt x="605482" y="123567"/>
                </a:cubicBezTo>
                <a:cubicBezTo>
                  <a:pt x="618765" y="116926"/>
                  <a:pt x="630195" y="107092"/>
                  <a:pt x="642552" y="98854"/>
                </a:cubicBezTo>
                <a:cubicBezTo>
                  <a:pt x="712574" y="102973"/>
                  <a:pt x="782822" y="104232"/>
                  <a:pt x="852617" y="111211"/>
                </a:cubicBezTo>
                <a:cubicBezTo>
                  <a:pt x="865577" y="112507"/>
                  <a:pt x="876662" y="123567"/>
                  <a:pt x="889687" y="123567"/>
                </a:cubicBezTo>
                <a:cubicBezTo>
                  <a:pt x="918812" y="123567"/>
                  <a:pt x="947352" y="115330"/>
                  <a:pt x="976184" y="111211"/>
                </a:cubicBezTo>
                <a:cubicBezTo>
                  <a:pt x="1005016" y="67963"/>
                  <a:pt x="1013255" y="45307"/>
                  <a:pt x="1075038" y="24713"/>
                </a:cubicBezTo>
                <a:lnTo>
                  <a:pt x="1149179" y="0"/>
                </a:lnTo>
                <a:cubicBezTo>
                  <a:pt x="1194487" y="4119"/>
                  <a:pt x="1240007" y="6344"/>
                  <a:pt x="1285103" y="12357"/>
                </a:cubicBezTo>
                <a:cubicBezTo>
                  <a:pt x="1301937" y="14601"/>
                  <a:pt x="1317611" y="23242"/>
                  <a:pt x="1334530" y="24713"/>
                </a:cubicBezTo>
                <a:cubicBezTo>
                  <a:pt x="1412603" y="31502"/>
                  <a:pt x="1491049" y="32951"/>
                  <a:pt x="1569309" y="37070"/>
                </a:cubicBezTo>
                <a:cubicBezTo>
                  <a:pt x="2351890" y="124026"/>
                  <a:pt x="1643221" y="49427"/>
                  <a:pt x="3707027" y="494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DE6172BD-EE72-46D9-BAAB-5C9C03CF65FA}"/>
              </a:ext>
            </a:extLst>
          </p:cNvPr>
          <p:cNvSpPr txBox="1"/>
          <p:nvPr/>
        </p:nvSpPr>
        <p:spPr>
          <a:xfrm>
            <a:off x="1406932" y="3341619"/>
            <a:ext cx="3210559" cy="369332"/>
          </a:xfrm>
          <a:prstGeom prst="rect">
            <a:avLst/>
          </a:prstGeom>
          <a:noFill/>
        </p:spPr>
        <p:txBody>
          <a:bodyPr wrap="none" rtlCol="0">
            <a:spAutoFit/>
          </a:bodyPr>
          <a:lstStyle/>
          <a:p>
            <a:r>
              <a:rPr lang="en-US" dirty="0"/>
              <a:t>Ave non-transient </a:t>
            </a:r>
            <a:r>
              <a:rPr lang="en-US" dirty="0" err="1"/>
              <a:t>Omniv</a:t>
            </a:r>
            <a:r>
              <a:rPr lang="en-US" dirty="0"/>
              <a:t> = 0.30 </a:t>
            </a:r>
            <a:endParaRPr lang="en-CA" dirty="0"/>
          </a:p>
        </p:txBody>
      </p:sp>
      <p:sp>
        <p:nvSpPr>
          <p:cNvPr id="39" name="Rectangle 38">
            <a:extLst>
              <a:ext uri="{FF2B5EF4-FFF2-40B4-BE49-F238E27FC236}">
                <a16:creationId xmlns:a16="http://schemas.microsoft.com/office/drawing/2014/main" id="{6655ED7C-5B32-4882-84EC-AB089D418F0E}"/>
              </a:ext>
            </a:extLst>
          </p:cNvPr>
          <p:cNvSpPr/>
          <p:nvPr/>
        </p:nvSpPr>
        <p:spPr>
          <a:xfrm>
            <a:off x="10249979" y="3993175"/>
            <a:ext cx="376374" cy="523220"/>
          </a:xfrm>
          <a:prstGeom prst="rect">
            <a:avLst/>
          </a:prstGeom>
        </p:spPr>
        <p:txBody>
          <a:bodyPr wrap="square">
            <a:spAutoFit/>
          </a:bodyPr>
          <a:lstStyle/>
          <a:p>
            <a:r>
              <a:rPr lang="en-US" sz="2800" b="1" dirty="0"/>
              <a:t>P</a:t>
            </a:r>
            <a:endParaRPr lang="en-CA" sz="2800" b="1" dirty="0"/>
          </a:p>
        </p:txBody>
      </p:sp>
      <p:sp>
        <p:nvSpPr>
          <p:cNvPr id="40" name="Rectangle 39">
            <a:extLst>
              <a:ext uri="{FF2B5EF4-FFF2-40B4-BE49-F238E27FC236}">
                <a16:creationId xmlns:a16="http://schemas.microsoft.com/office/drawing/2014/main" id="{E4D8AE14-A881-430E-86C8-60FB2BCFE1FF}"/>
              </a:ext>
            </a:extLst>
          </p:cNvPr>
          <p:cNvSpPr/>
          <p:nvPr/>
        </p:nvSpPr>
        <p:spPr>
          <a:xfrm>
            <a:off x="10239709" y="3649762"/>
            <a:ext cx="386644" cy="523220"/>
          </a:xfrm>
          <a:prstGeom prst="rect">
            <a:avLst/>
          </a:prstGeom>
        </p:spPr>
        <p:txBody>
          <a:bodyPr wrap="none">
            <a:spAutoFit/>
          </a:bodyPr>
          <a:lstStyle/>
          <a:p>
            <a:r>
              <a:rPr lang="en-US" sz="2800" b="1" dirty="0"/>
              <a:t>R</a:t>
            </a:r>
            <a:endParaRPr lang="en-CA" sz="2800" b="1" dirty="0"/>
          </a:p>
        </p:txBody>
      </p:sp>
      <p:sp>
        <p:nvSpPr>
          <p:cNvPr id="41" name="Freeform: Shape 40">
            <a:extLst>
              <a:ext uri="{FF2B5EF4-FFF2-40B4-BE49-F238E27FC236}">
                <a16:creationId xmlns:a16="http://schemas.microsoft.com/office/drawing/2014/main" id="{52C30615-EF01-4023-91D2-322876AA13F9}"/>
              </a:ext>
            </a:extLst>
          </p:cNvPr>
          <p:cNvSpPr/>
          <p:nvPr/>
        </p:nvSpPr>
        <p:spPr>
          <a:xfrm>
            <a:off x="6501452" y="3911257"/>
            <a:ext cx="3707027" cy="358346"/>
          </a:xfrm>
          <a:custGeom>
            <a:avLst/>
            <a:gdLst>
              <a:gd name="connsiteX0" fmla="*/ 0 w 3707027"/>
              <a:gd name="connsiteY0" fmla="*/ 358346 h 358346"/>
              <a:gd name="connsiteX1" fmla="*/ 61784 w 3707027"/>
              <a:gd name="connsiteY1" fmla="*/ 247135 h 358346"/>
              <a:gd name="connsiteX2" fmla="*/ 148282 w 3707027"/>
              <a:gd name="connsiteY2" fmla="*/ 160638 h 358346"/>
              <a:gd name="connsiteX3" fmla="*/ 185352 w 3707027"/>
              <a:gd name="connsiteY3" fmla="*/ 135924 h 358346"/>
              <a:gd name="connsiteX4" fmla="*/ 333633 w 3707027"/>
              <a:gd name="connsiteY4" fmla="*/ 135924 h 358346"/>
              <a:gd name="connsiteX5" fmla="*/ 395417 w 3707027"/>
              <a:gd name="connsiteY5" fmla="*/ 210065 h 358346"/>
              <a:gd name="connsiteX6" fmla="*/ 506627 w 3707027"/>
              <a:gd name="connsiteY6" fmla="*/ 308919 h 358346"/>
              <a:gd name="connsiteX7" fmla="*/ 518984 w 3707027"/>
              <a:gd name="connsiteY7" fmla="*/ 271848 h 358346"/>
              <a:gd name="connsiteX8" fmla="*/ 543698 w 3707027"/>
              <a:gd name="connsiteY8" fmla="*/ 172994 h 358346"/>
              <a:gd name="connsiteX9" fmla="*/ 568411 w 3707027"/>
              <a:gd name="connsiteY9" fmla="*/ 135924 h 358346"/>
              <a:gd name="connsiteX10" fmla="*/ 605482 w 3707027"/>
              <a:gd name="connsiteY10" fmla="*/ 123567 h 358346"/>
              <a:gd name="connsiteX11" fmla="*/ 642552 w 3707027"/>
              <a:gd name="connsiteY11" fmla="*/ 98854 h 358346"/>
              <a:gd name="connsiteX12" fmla="*/ 852617 w 3707027"/>
              <a:gd name="connsiteY12" fmla="*/ 111211 h 358346"/>
              <a:gd name="connsiteX13" fmla="*/ 889687 w 3707027"/>
              <a:gd name="connsiteY13" fmla="*/ 123567 h 358346"/>
              <a:gd name="connsiteX14" fmla="*/ 976184 w 3707027"/>
              <a:gd name="connsiteY14" fmla="*/ 111211 h 358346"/>
              <a:gd name="connsiteX15" fmla="*/ 1075038 w 3707027"/>
              <a:gd name="connsiteY15" fmla="*/ 24713 h 358346"/>
              <a:gd name="connsiteX16" fmla="*/ 1149179 w 3707027"/>
              <a:gd name="connsiteY16" fmla="*/ 0 h 358346"/>
              <a:gd name="connsiteX17" fmla="*/ 1285103 w 3707027"/>
              <a:gd name="connsiteY17" fmla="*/ 12357 h 358346"/>
              <a:gd name="connsiteX18" fmla="*/ 1334530 w 3707027"/>
              <a:gd name="connsiteY18" fmla="*/ 24713 h 358346"/>
              <a:gd name="connsiteX19" fmla="*/ 1569309 w 3707027"/>
              <a:gd name="connsiteY19" fmla="*/ 37070 h 358346"/>
              <a:gd name="connsiteX20" fmla="*/ 3707027 w 3707027"/>
              <a:gd name="connsiteY20" fmla="*/ 49427 h 35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07027" h="358346">
                <a:moveTo>
                  <a:pt x="0" y="358346"/>
                </a:moveTo>
                <a:cubicBezTo>
                  <a:pt x="44028" y="226264"/>
                  <a:pt x="-2955" y="330372"/>
                  <a:pt x="61784" y="247135"/>
                </a:cubicBezTo>
                <a:cubicBezTo>
                  <a:pt x="131183" y="157908"/>
                  <a:pt x="77443" y="184249"/>
                  <a:pt x="148282" y="160638"/>
                </a:cubicBezTo>
                <a:cubicBezTo>
                  <a:pt x="160639" y="152400"/>
                  <a:pt x="172069" y="142566"/>
                  <a:pt x="185352" y="135924"/>
                </a:cubicBezTo>
                <a:cubicBezTo>
                  <a:pt x="238046" y="109576"/>
                  <a:pt x="266062" y="128416"/>
                  <a:pt x="333633" y="135924"/>
                </a:cubicBezTo>
                <a:cubicBezTo>
                  <a:pt x="377985" y="224630"/>
                  <a:pt x="332540" y="154175"/>
                  <a:pt x="395417" y="210065"/>
                </a:cubicBezTo>
                <a:cubicBezTo>
                  <a:pt x="522383" y="322924"/>
                  <a:pt x="422492" y="252828"/>
                  <a:pt x="506627" y="308919"/>
                </a:cubicBezTo>
                <a:cubicBezTo>
                  <a:pt x="510746" y="296562"/>
                  <a:pt x="515557" y="284414"/>
                  <a:pt x="518984" y="271848"/>
                </a:cubicBezTo>
                <a:cubicBezTo>
                  <a:pt x="527921" y="239079"/>
                  <a:pt x="524858" y="201255"/>
                  <a:pt x="543698" y="172994"/>
                </a:cubicBezTo>
                <a:cubicBezTo>
                  <a:pt x="551936" y="160637"/>
                  <a:pt x="556814" y="145201"/>
                  <a:pt x="568411" y="135924"/>
                </a:cubicBezTo>
                <a:cubicBezTo>
                  <a:pt x="578582" y="127787"/>
                  <a:pt x="593832" y="129392"/>
                  <a:pt x="605482" y="123567"/>
                </a:cubicBezTo>
                <a:cubicBezTo>
                  <a:pt x="618765" y="116926"/>
                  <a:pt x="630195" y="107092"/>
                  <a:pt x="642552" y="98854"/>
                </a:cubicBezTo>
                <a:cubicBezTo>
                  <a:pt x="712574" y="102973"/>
                  <a:pt x="782822" y="104232"/>
                  <a:pt x="852617" y="111211"/>
                </a:cubicBezTo>
                <a:cubicBezTo>
                  <a:pt x="865577" y="112507"/>
                  <a:pt x="876662" y="123567"/>
                  <a:pt x="889687" y="123567"/>
                </a:cubicBezTo>
                <a:cubicBezTo>
                  <a:pt x="918812" y="123567"/>
                  <a:pt x="947352" y="115330"/>
                  <a:pt x="976184" y="111211"/>
                </a:cubicBezTo>
                <a:cubicBezTo>
                  <a:pt x="1005016" y="67963"/>
                  <a:pt x="1013255" y="45307"/>
                  <a:pt x="1075038" y="24713"/>
                </a:cubicBezTo>
                <a:lnTo>
                  <a:pt x="1149179" y="0"/>
                </a:lnTo>
                <a:cubicBezTo>
                  <a:pt x="1194487" y="4119"/>
                  <a:pt x="1240007" y="6344"/>
                  <a:pt x="1285103" y="12357"/>
                </a:cubicBezTo>
                <a:cubicBezTo>
                  <a:pt x="1301937" y="14601"/>
                  <a:pt x="1317611" y="23242"/>
                  <a:pt x="1334530" y="24713"/>
                </a:cubicBezTo>
                <a:cubicBezTo>
                  <a:pt x="1412603" y="31502"/>
                  <a:pt x="1491049" y="32951"/>
                  <a:pt x="1569309" y="37070"/>
                </a:cubicBezTo>
                <a:cubicBezTo>
                  <a:pt x="2351890" y="124026"/>
                  <a:pt x="1643221" y="49427"/>
                  <a:pt x="3707027" y="494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Freeform: Shape 41">
            <a:extLst>
              <a:ext uri="{FF2B5EF4-FFF2-40B4-BE49-F238E27FC236}">
                <a16:creationId xmlns:a16="http://schemas.microsoft.com/office/drawing/2014/main" id="{5B4105AC-0D2B-44F8-9AA4-7262CBD277D6}"/>
              </a:ext>
            </a:extLst>
          </p:cNvPr>
          <p:cNvSpPr/>
          <p:nvPr/>
        </p:nvSpPr>
        <p:spPr>
          <a:xfrm>
            <a:off x="6437136" y="4516395"/>
            <a:ext cx="3707027" cy="358346"/>
          </a:xfrm>
          <a:custGeom>
            <a:avLst/>
            <a:gdLst>
              <a:gd name="connsiteX0" fmla="*/ 0 w 3707027"/>
              <a:gd name="connsiteY0" fmla="*/ 358346 h 358346"/>
              <a:gd name="connsiteX1" fmla="*/ 61784 w 3707027"/>
              <a:gd name="connsiteY1" fmla="*/ 247135 h 358346"/>
              <a:gd name="connsiteX2" fmla="*/ 148282 w 3707027"/>
              <a:gd name="connsiteY2" fmla="*/ 160638 h 358346"/>
              <a:gd name="connsiteX3" fmla="*/ 185352 w 3707027"/>
              <a:gd name="connsiteY3" fmla="*/ 135924 h 358346"/>
              <a:gd name="connsiteX4" fmla="*/ 333633 w 3707027"/>
              <a:gd name="connsiteY4" fmla="*/ 135924 h 358346"/>
              <a:gd name="connsiteX5" fmla="*/ 395417 w 3707027"/>
              <a:gd name="connsiteY5" fmla="*/ 210065 h 358346"/>
              <a:gd name="connsiteX6" fmla="*/ 506627 w 3707027"/>
              <a:gd name="connsiteY6" fmla="*/ 308919 h 358346"/>
              <a:gd name="connsiteX7" fmla="*/ 518984 w 3707027"/>
              <a:gd name="connsiteY7" fmla="*/ 271848 h 358346"/>
              <a:gd name="connsiteX8" fmla="*/ 543698 w 3707027"/>
              <a:gd name="connsiteY8" fmla="*/ 172994 h 358346"/>
              <a:gd name="connsiteX9" fmla="*/ 568411 w 3707027"/>
              <a:gd name="connsiteY9" fmla="*/ 135924 h 358346"/>
              <a:gd name="connsiteX10" fmla="*/ 605482 w 3707027"/>
              <a:gd name="connsiteY10" fmla="*/ 123567 h 358346"/>
              <a:gd name="connsiteX11" fmla="*/ 642552 w 3707027"/>
              <a:gd name="connsiteY11" fmla="*/ 98854 h 358346"/>
              <a:gd name="connsiteX12" fmla="*/ 852617 w 3707027"/>
              <a:gd name="connsiteY12" fmla="*/ 111211 h 358346"/>
              <a:gd name="connsiteX13" fmla="*/ 889687 w 3707027"/>
              <a:gd name="connsiteY13" fmla="*/ 123567 h 358346"/>
              <a:gd name="connsiteX14" fmla="*/ 976184 w 3707027"/>
              <a:gd name="connsiteY14" fmla="*/ 111211 h 358346"/>
              <a:gd name="connsiteX15" fmla="*/ 1075038 w 3707027"/>
              <a:gd name="connsiteY15" fmla="*/ 24713 h 358346"/>
              <a:gd name="connsiteX16" fmla="*/ 1149179 w 3707027"/>
              <a:gd name="connsiteY16" fmla="*/ 0 h 358346"/>
              <a:gd name="connsiteX17" fmla="*/ 1285103 w 3707027"/>
              <a:gd name="connsiteY17" fmla="*/ 12357 h 358346"/>
              <a:gd name="connsiteX18" fmla="*/ 1334530 w 3707027"/>
              <a:gd name="connsiteY18" fmla="*/ 24713 h 358346"/>
              <a:gd name="connsiteX19" fmla="*/ 1569309 w 3707027"/>
              <a:gd name="connsiteY19" fmla="*/ 37070 h 358346"/>
              <a:gd name="connsiteX20" fmla="*/ 3707027 w 3707027"/>
              <a:gd name="connsiteY20" fmla="*/ 49427 h 35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07027" h="358346">
                <a:moveTo>
                  <a:pt x="0" y="358346"/>
                </a:moveTo>
                <a:cubicBezTo>
                  <a:pt x="44028" y="226264"/>
                  <a:pt x="-2955" y="330372"/>
                  <a:pt x="61784" y="247135"/>
                </a:cubicBezTo>
                <a:cubicBezTo>
                  <a:pt x="131183" y="157908"/>
                  <a:pt x="77443" y="184249"/>
                  <a:pt x="148282" y="160638"/>
                </a:cubicBezTo>
                <a:cubicBezTo>
                  <a:pt x="160639" y="152400"/>
                  <a:pt x="172069" y="142566"/>
                  <a:pt x="185352" y="135924"/>
                </a:cubicBezTo>
                <a:cubicBezTo>
                  <a:pt x="238046" y="109576"/>
                  <a:pt x="266062" y="128416"/>
                  <a:pt x="333633" y="135924"/>
                </a:cubicBezTo>
                <a:cubicBezTo>
                  <a:pt x="377985" y="224630"/>
                  <a:pt x="332540" y="154175"/>
                  <a:pt x="395417" y="210065"/>
                </a:cubicBezTo>
                <a:cubicBezTo>
                  <a:pt x="522383" y="322924"/>
                  <a:pt x="422492" y="252828"/>
                  <a:pt x="506627" y="308919"/>
                </a:cubicBezTo>
                <a:cubicBezTo>
                  <a:pt x="510746" y="296562"/>
                  <a:pt x="515557" y="284414"/>
                  <a:pt x="518984" y="271848"/>
                </a:cubicBezTo>
                <a:cubicBezTo>
                  <a:pt x="527921" y="239079"/>
                  <a:pt x="524858" y="201255"/>
                  <a:pt x="543698" y="172994"/>
                </a:cubicBezTo>
                <a:cubicBezTo>
                  <a:pt x="551936" y="160637"/>
                  <a:pt x="556814" y="145201"/>
                  <a:pt x="568411" y="135924"/>
                </a:cubicBezTo>
                <a:cubicBezTo>
                  <a:pt x="578582" y="127787"/>
                  <a:pt x="593832" y="129392"/>
                  <a:pt x="605482" y="123567"/>
                </a:cubicBezTo>
                <a:cubicBezTo>
                  <a:pt x="618765" y="116926"/>
                  <a:pt x="630195" y="107092"/>
                  <a:pt x="642552" y="98854"/>
                </a:cubicBezTo>
                <a:cubicBezTo>
                  <a:pt x="712574" y="102973"/>
                  <a:pt x="782822" y="104232"/>
                  <a:pt x="852617" y="111211"/>
                </a:cubicBezTo>
                <a:cubicBezTo>
                  <a:pt x="865577" y="112507"/>
                  <a:pt x="876662" y="123567"/>
                  <a:pt x="889687" y="123567"/>
                </a:cubicBezTo>
                <a:cubicBezTo>
                  <a:pt x="918812" y="123567"/>
                  <a:pt x="947352" y="115330"/>
                  <a:pt x="976184" y="111211"/>
                </a:cubicBezTo>
                <a:cubicBezTo>
                  <a:pt x="1005016" y="67963"/>
                  <a:pt x="1013255" y="45307"/>
                  <a:pt x="1075038" y="24713"/>
                </a:cubicBezTo>
                <a:lnTo>
                  <a:pt x="1149179" y="0"/>
                </a:lnTo>
                <a:cubicBezTo>
                  <a:pt x="1194487" y="4119"/>
                  <a:pt x="1240007" y="6344"/>
                  <a:pt x="1285103" y="12357"/>
                </a:cubicBezTo>
                <a:cubicBezTo>
                  <a:pt x="1301937" y="14601"/>
                  <a:pt x="1317611" y="23242"/>
                  <a:pt x="1334530" y="24713"/>
                </a:cubicBezTo>
                <a:cubicBezTo>
                  <a:pt x="1412603" y="31502"/>
                  <a:pt x="1491049" y="32951"/>
                  <a:pt x="1569309" y="37070"/>
                </a:cubicBezTo>
                <a:cubicBezTo>
                  <a:pt x="2351890" y="124026"/>
                  <a:pt x="1643221" y="49427"/>
                  <a:pt x="3707027" y="494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Freeform: Shape 42">
            <a:extLst>
              <a:ext uri="{FF2B5EF4-FFF2-40B4-BE49-F238E27FC236}">
                <a16:creationId xmlns:a16="http://schemas.microsoft.com/office/drawing/2014/main" id="{7A599D87-6014-49BE-9EED-899B3CF6CB33}"/>
              </a:ext>
            </a:extLst>
          </p:cNvPr>
          <p:cNvSpPr/>
          <p:nvPr/>
        </p:nvSpPr>
        <p:spPr>
          <a:xfrm>
            <a:off x="6427645" y="4211085"/>
            <a:ext cx="3707027" cy="358346"/>
          </a:xfrm>
          <a:custGeom>
            <a:avLst/>
            <a:gdLst>
              <a:gd name="connsiteX0" fmla="*/ 0 w 3707027"/>
              <a:gd name="connsiteY0" fmla="*/ 358346 h 358346"/>
              <a:gd name="connsiteX1" fmla="*/ 61784 w 3707027"/>
              <a:gd name="connsiteY1" fmla="*/ 247135 h 358346"/>
              <a:gd name="connsiteX2" fmla="*/ 148282 w 3707027"/>
              <a:gd name="connsiteY2" fmla="*/ 160638 h 358346"/>
              <a:gd name="connsiteX3" fmla="*/ 185352 w 3707027"/>
              <a:gd name="connsiteY3" fmla="*/ 135924 h 358346"/>
              <a:gd name="connsiteX4" fmla="*/ 333633 w 3707027"/>
              <a:gd name="connsiteY4" fmla="*/ 135924 h 358346"/>
              <a:gd name="connsiteX5" fmla="*/ 395417 w 3707027"/>
              <a:gd name="connsiteY5" fmla="*/ 210065 h 358346"/>
              <a:gd name="connsiteX6" fmla="*/ 506627 w 3707027"/>
              <a:gd name="connsiteY6" fmla="*/ 308919 h 358346"/>
              <a:gd name="connsiteX7" fmla="*/ 518984 w 3707027"/>
              <a:gd name="connsiteY7" fmla="*/ 271848 h 358346"/>
              <a:gd name="connsiteX8" fmla="*/ 543698 w 3707027"/>
              <a:gd name="connsiteY8" fmla="*/ 172994 h 358346"/>
              <a:gd name="connsiteX9" fmla="*/ 568411 w 3707027"/>
              <a:gd name="connsiteY9" fmla="*/ 135924 h 358346"/>
              <a:gd name="connsiteX10" fmla="*/ 605482 w 3707027"/>
              <a:gd name="connsiteY10" fmla="*/ 123567 h 358346"/>
              <a:gd name="connsiteX11" fmla="*/ 642552 w 3707027"/>
              <a:gd name="connsiteY11" fmla="*/ 98854 h 358346"/>
              <a:gd name="connsiteX12" fmla="*/ 852617 w 3707027"/>
              <a:gd name="connsiteY12" fmla="*/ 111211 h 358346"/>
              <a:gd name="connsiteX13" fmla="*/ 889687 w 3707027"/>
              <a:gd name="connsiteY13" fmla="*/ 123567 h 358346"/>
              <a:gd name="connsiteX14" fmla="*/ 976184 w 3707027"/>
              <a:gd name="connsiteY14" fmla="*/ 111211 h 358346"/>
              <a:gd name="connsiteX15" fmla="*/ 1075038 w 3707027"/>
              <a:gd name="connsiteY15" fmla="*/ 24713 h 358346"/>
              <a:gd name="connsiteX16" fmla="*/ 1149179 w 3707027"/>
              <a:gd name="connsiteY16" fmla="*/ 0 h 358346"/>
              <a:gd name="connsiteX17" fmla="*/ 1285103 w 3707027"/>
              <a:gd name="connsiteY17" fmla="*/ 12357 h 358346"/>
              <a:gd name="connsiteX18" fmla="*/ 1334530 w 3707027"/>
              <a:gd name="connsiteY18" fmla="*/ 24713 h 358346"/>
              <a:gd name="connsiteX19" fmla="*/ 1569309 w 3707027"/>
              <a:gd name="connsiteY19" fmla="*/ 37070 h 358346"/>
              <a:gd name="connsiteX20" fmla="*/ 3707027 w 3707027"/>
              <a:gd name="connsiteY20" fmla="*/ 49427 h 35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07027" h="358346">
                <a:moveTo>
                  <a:pt x="0" y="358346"/>
                </a:moveTo>
                <a:cubicBezTo>
                  <a:pt x="44028" y="226264"/>
                  <a:pt x="-2955" y="330372"/>
                  <a:pt x="61784" y="247135"/>
                </a:cubicBezTo>
                <a:cubicBezTo>
                  <a:pt x="131183" y="157908"/>
                  <a:pt x="77443" y="184249"/>
                  <a:pt x="148282" y="160638"/>
                </a:cubicBezTo>
                <a:cubicBezTo>
                  <a:pt x="160639" y="152400"/>
                  <a:pt x="172069" y="142566"/>
                  <a:pt x="185352" y="135924"/>
                </a:cubicBezTo>
                <a:cubicBezTo>
                  <a:pt x="238046" y="109576"/>
                  <a:pt x="266062" y="128416"/>
                  <a:pt x="333633" y="135924"/>
                </a:cubicBezTo>
                <a:cubicBezTo>
                  <a:pt x="377985" y="224630"/>
                  <a:pt x="332540" y="154175"/>
                  <a:pt x="395417" y="210065"/>
                </a:cubicBezTo>
                <a:cubicBezTo>
                  <a:pt x="522383" y="322924"/>
                  <a:pt x="422492" y="252828"/>
                  <a:pt x="506627" y="308919"/>
                </a:cubicBezTo>
                <a:cubicBezTo>
                  <a:pt x="510746" y="296562"/>
                  <a:pt x="515557" y="284414"/>
                  <a:pt x="518984" y="271848"/>
                </a:cubicBezTo>
                <a:cubicBezTo>
                  <a:pt x="527921" y="239079"/>
                  <a:pt x="524858" y="201255"/>
                  <a:pt x="543698" y="172994"/>
                </a:cubicBezTo>
                <a:cubicBezTo>
                  <a:pt x="551936" y="160637"/>
                  <a:pt x="556814" y="145201"/>
                  <a:pt x="568411" y="135924"/>
                </a:cubicBezTo>
                <a:cubicBezTo>
                  <a:pt x="578582" y="127787"/>
                  <a:pt x="593832" y="129392"/>
                  <a:pt x="605482" y="123567"/>
                </a:cubicBezTo>
                <a:cubicBezTo>
                  <a:pt x="618765" y="116926"/>
                  <a:pt x="630195" y="107092"/>
                  <a:pt x="642552" y="98854"/>
                </a:cubicBezTo>
                <a:cubicBezTo>
                  <a:pt x="712574" y="102973"/>
                  <a:pt x="782822" y="104232"/>
                  <a:pt x="852617" y="111211"/>
                </a:cubicBezTo>
                <a:cubicBezTo>
                  <a:pt x="865577" y="112507"/>
                  <a:pt x="876662" y="123567"/>
                  <a:pt x="889687" y="123567"/>
                </a:cubicBezTo>
                <a:cubicBezTo>
                  <a:pt x="918812" y="123567"/>
                  <a:pt x="947352" y="115330"/>
                  <a:pt x="976184" y="111211"/>
                </a:cubicBezTo>
                <a:cubicBezTo>
                  <a:pt x="1005016" y="67963"/>
                  <a:pt x="1013255" y="45307"/>
                  <a:pt x="1075038" y="24713"/>
                </a:cubicBezTo>
                <a:lnTo>
                  <a:pt x="1149179" y="0"/>
                </a:lnTo>
                <a:cubicBezTo>
                  <a:pt x="1194487" y="4119"/>
                  <a:pt x="1240007" y="6344"/>
                  <a:pt x="1285103" y="12357"/>
                </a:cubicBezTo>
                <a:cubicBezTo>
                  <a:pt x="1301937" y="14601"/>
                  <a:pt x="1317611" y="23242"/>
                  <a:pt x="1334530" y="24713"/>
                </a:cubicBezTo>
                <a:cubicBezTo>
                  <a:pt x="1412603" y="31502"/>
                  <a:pt x="1491049" y="32951"/>
                  <a:pt x="1569309" y="37070"/>
                </a:cubicBezTo>
                <a:cubicBezTo>
                  <a:pt x="2351890" y="124026"/>
                  <a:pt x="1643221" y="49427"/>
                  <a:pt x="3707027" y="4942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Rectangle 43">
            <a:extLst>
              <a:ext uri="{FF2B5EF4-FFF2-40B4-BE49-F238E27FC236}">
                <a16:creationId xmlns:a16="http://schemas.microsoft.com/office/drawing/2014/main" id="{4FC5C584-EF6D-4E62-847E-9F050408CD05}"/>
              </a:ext>
            </a:extLst>
          </p:cNvPr>
          <p:cNvSpPr/>
          <p:nvPr/>
        </p:nvSpPr>
        <p:spPr>
          <a:xfrm>
            <a:off x="10223363" y="4341739"/>
            <a:ext cx="375424" cy="523220"/>
          </a:xfrm>
          <a:prstGeom prst="rect">
            <a:avLst/>
          </a:prstGeom>
        </p:spPr>
        <p:txBody>
          <a:bodyPr wrap="none">
            <a:spAutoFit/>
          </a:bodyPr>
          <a:lstStyle/>
          <a:p>
            <a:r>
              <a:rPr lang="en-US" sz="2800" b="1" dirty="0"/>
              <a:t>C</a:t>
            </a:r>
            <a:endParaRPr lang="en-CA" sz="2800" b="1" dirty="0"/>
          </a:p>
        </p:txBody>
      </p:sp>
      <p:cxnSp>
        <p:nvCxnSpPr>
          <p:cNvPr id="45" name="Straight Connector 44">
            <a:extLst>
              <a:ext uri="{FF2B5EF4-FFF2-40B4-BE49-F238E27FC236}">
                <a16:creationId xmlns:a16="http://schemas.microsoft.com/office/drawing/2014/main" id="{6C7AEBDA-2A96-482E-8803-8259804CB395}"/>
              </a:ext>
            </a:extLst>
          </p:cNvPr>
          <p:cNvCxnSpPr>
            <a:cxnSpLocks/>
          </p:cNvCxnSpPr>
          <p:nvPr/>
        </p:nvCxnSpPr>
        <p:spPr>
          <a:xfrm>
            <a:off x="6347285" y="3129692"/>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D94458C0-EBA5-4C2B-8F44-0BA65A420E20}"/>
              </a:ext>
            </a:extLst>
          </p:cNvPr>
          <p:cNvSpPr txBox="1"/>
          <p:nvPr/>
        </p:nvSpPr>
        <p:spPr>
          <a:xfrm>
            <a:off x="291405" y="-107378"/>
            <a:ext cx="938077" cy="461665"/>
          </a:xfrm>
          <a:prstGeom prst="rect">
            <a:avLst/>
          </a:prstGeom>
          <a:noFill/>
        </p:spPr>
        <p:txBody>
          <a:bodyPr wrap="none" rtlCol="0">
            <a:spAutoFit/>
          </a:bodyPr>
          <a:lstStyle/>
          <a:p>
            <a:r>
              <a:rPr lang="en-US" sz="2400" b="1" dirty="0"/>
              <a:t>Fig. 3:</a:t>
            </a:r>
            <a:endParaRPr lang="en-CA" sz="2400" b="1" dirty="0"/>
          </a:p>
        </p:txBody>
      </p:sp>
      <p:sp>
        <p:nvSpPr>
          <p:cNvPr id="47" name="TextBox 46">
            <a:extLst>
              <a:ext uri="{FF2B5EF4-FFF2-40B4-BE49-F238E27FC236}">
                <a16:creationId xmlns:a16="http://schemas.microsoft.com/office/drawing/2014/main" id="{C33BAFC2-F466-45DB-B66B-5725FD014316}"/>
              </a:ext>
            </a:extLst>
          </p:cNvPr>
          <p:cNvSpPr txBox="1"/>
          <p:nvPr/>
        </p:nvSpPr>
        <p:spPr>
          <a:xfrm>
            <a:off x="6749685" y="3273438"/>
            <a:ext cx="3210559" cy="369332"/>
          </a:xfrm>
          <a:prstGeom prst="rect">
            <a:avLst/>
          </a:prstGeom>
          <a:noFill/>
        </p:spPr>
        <p:txBody>
          <a:bodyPr wrap="none" rtlCol="0">
            <a:spAutoFit/>
          </a:bodyPr>
          <a:lstStyle/>
          <a:p>
            <a:r>
              <a:rPr lang="en-US" dirty="0"/>
              <a:t>Ave non-transient </a:t>
            </a:r>
            <a:r>
              <a:rPr lang="en-US" dirty="0" err="1"/>
              <a:t>Omniv</a:t>
            </a:r>
            <a:r>
              <a:rPr lang="en-US" dirty="0"/>
              <a:t> = 0.50 </a:t>
            </a:r>
            <a:endParaRPr lang="en-CA" dirty="0"/>
          </a:p>
        </p:txBody>
      </p:sp>
      <p:sp>
        <p:nvSpPr>
          <p:cNvPr id="48" name="Rectangle 47">
            <a:extLst>
              <a:ext uri="{FF2B5EF4-FFF2-40B4-BE49-F238E27FC236}">
                <a16:creationId xmlns:a16="http://schemas.microsoft.com/office/drawing/2014/main" id="{DA063A9E-3A34-4619-862F-155FBF39C05E}"/>
              </a:ext>
            </a:extLst>
          </p:cNvPr>
          <p:cNvSpPr/>
          <p:nvPr/>
        </p:nvSpPr>
        <p:spPr>
          <a:xfrm>
            <a:off x="320621" y="5726281"/>
            <a:ext cx="11495901" cy="1169551"/>
          </a:xfrm>
          <a:prstGeom prst="rect">
            <a:avLst/>
          </a:prstGeom>
        </p:spPr>
        <p:txBody>
          <a:bodyPr wrap="square">
            <a:spAutoFit/>
          </a:bodyPr>
          <a:lstStyle/>
          <a:p>
            <a:r>
              <a:rPr lang="en-US" sz="1400" b="1" dirty="0"/>
              <a:t>Top-down </a:t>
            </a:r>
            <a:r>
              <a:rPr lang="en-US" sz="1400" b="1" dirty="0" err="1"/>
              <a:t>omnivory</a:t>
            </a:r>
            <a:r>
              <a:rPr lang="en-US" sz="1400" b="1" dirty="0"/>
              <a:t>  example</a:t>
            </a:r>
            <a:r>
              <a:rPr lang="en-US" sz="1400" dirty="0"/>
              <a:t>, here shown as long term equilibrium trends of top predator consumption on equilibrium under the same bottom-up scenario (i.e., r and K are identical) but with different interaction structures, one weaker and one stronger. The long term dynamic consequences under the same environmental conditions yield situations where top heaviness is weak (A) or strong (B) and this cascades to alter resource ratios such that the strong top down case (B) produces increased </a:t>
            </a:r>
            <a:r>
              <a:rPr lang="en-US" sz="1400" dirty="0" err="1"/>
              <a:t>omnivory</a:t>
            </a:r>
            <a:r>
              <a:rPr lang="en-US" sz="1400" dirty="0"/>
              <a:t>. Clearly, this suggests that a given species in situations that alter the interaction strength will show signs of dynamic </a:t>
            </a:r>
            <a:r>
              <a:rPr lang="en-US" sz="1400" dirty="0" err="1"/>
              <a:t>omnivory</a:t>
            </a:r>
            <a:r>
              <a:rPr lang="en-US" sz="1400" dirty="0"/>
              <a:t> in space. </a:t>
            </a:r>
          </a:p>
        </p:txBody>
      </p:sp>
      <p:sp>
        <p:nvSpPr>
          <p:cNvPr id="8" name="TextBox 7">
            <a:extLst>
              <a:ext uri="{FF2B5EF4-FFF2-40B4-BE49-F238E27FC236}">
                <a16:creationId xmlns:a16="http://schemas.microsoft.com/office/drawing/2014/main" id="{A9E97A9D-809F-44DF-9D9D-4BDA262ED69A}"/>
              </a:ext>
            </a:extLst>
          </p:cNvPr>
          <p:cNvSpPr txBox="1"/>
          <p:nvPr/>
        </p:nvSpPr>
        <p:spPr>
          <a:xfrm>
            <a:off x="556054" y="961910"/>
            <a:ext cx="388248" cy="369332"/>
          </a:xfrm>
          <a:prstGeom prst="rect">
            <a:avLst/>
          </a:prstGeom>
          <a:noFill/>
        </p:spPr>
        <p:txBody>
          <a:bodyPr wrap="none" rtlCol="0">
            <a:spAutoFit/>
          </a:bodyPr>
          <a:lstStyle/>
          <a:p>
            <a:r>
              <a:rPr lang="en-US" dirty="0"/>
              <a:t>A)</a:t>
            </a:r>
            <a:endParaRPr lang="en-CA" dirty="0"/>
          </a:p>
        </p:txBody>
      </p:sp>
      <p:sp>
        <p:nvSpPr>
          <p:cNvPr id="50" name="Rectangle 49">
            <a:extLst>
              <a:ext uri="{FF2B5EF4-FFF2-40B4-BE49-F238E27FC236}">
                <a16:creationId xmlns:a16="http://schemas.microsoft.com/office/drawing/2014/main" id="{942A5FA7-D686-4A5C-A7EE-6EE297C84D0A}"/>
              </a:ext>
            </a:extLst>
          </p:cNvPr>
          <p:cNvSpPr/>
          <p:nvPr/>
        </p:nvSpPr>
        <p:spPr>
          <a:xfrm>
            <a:off x="5743588" y="960196"/>
            <a:ext cx="380232" cy="369332"/>
          </a:xfrm>
          <a:prstGeom prst="rect">
            <a:avLst/>
          </a:prstGeom>
        </p:spPr>
        <p:txBody>
          <a:bodyPr wrap="none">
            <a:spAutoFit/>
          </a:bodyPr>
          <a:lstStyle/>
          <a:p>
            <a:r>
              <a:rPr lang="en-US" dirty="0"/>
              <a:t>B)</a:t>
            </a:r>
            <a:endParaRPr lang="en-CA" dirty="0"/>
          </a:p>
        </p:txBody>
      </p:sp>
    </p:spTree>
    <p:extLst>
      <p:ext uri="{BB962C8B-B14F-4D97-AF65-F5344CB8AC3E}">
        <p14:creationId xmlns:p14="http://schemas.microsoft.com/office/powerpoint/2010/main" val="97382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9BCEA27-6A85-4D65-A7C0-C06233BB454A}"/>
              </a:ext>
            </a:extLst>
          </p:cNvPr>
          <p:cNvSpPr txBox="1"/>
          <p:nvPr/>
        </p:nvSpPr>
        <p:spPr>
          <a:xfrm>
            <a:off x="291405" y="0"/>
            <a:ext cx="853119" cy="461665"/>
          </a:xfrm>
          <a:prstGeom prst="rect">
            <a:avLst/>
          </a:prstGeom>
          <a:noFill/>
        </p:spPr>
        <p:txBody>
          <a:bodyPr wrap="none" rtlCol="0">
            <a:spAutoFit/>
          </a:bodyPr>
          <a:lstStyle/>
          <a:p>
            <a:r>
              <a:rPr lang="en-US" sz="2400" b="1" dirty="0"/>
              <a:t>Fig. 4</a:t>
            </a:r>
            <a:endParaRPr lang="en-CA" sz="2400" b="1" dirty="0"/>
          </a:p>
        </p:txBody>
      </p:sp>
      <p:cxnSp>
        <p:nvCxnSpPr>
          <p:cNvPr id="14" name="Straight Connector 13">
            <a:extLst>
              <a:ext uri="{FF2B5EF4-FFF2-40B4-BE49-F238E27FC236}">
                <a16:creationId xmlns:a16="http://schemas.microsoft.com/office/drawing/2014/main" id="{22DF848E-2666-44AB-BC78-3376D02145E8}"/>
              </a:ext>
            </a:extLst>
          </p:cNvPr>
          <p:cNvCxnSpPr>
            <a:cxnSpLocks/>
          </p:cNvCxnSpPr>
          <p:nvPr/>
        </p:nvCxnSpPr>
        <p:spPr>
          <a:xfrm flipH="1">
            <a:off x="1280268" y="2712379"/>
            <a:ext cx="407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76CEEA2-6CD0-46BD-8987-3026520DF2FB}"/>
              </a:ext>
            </a:extLst>
          </p:cNvPr>
          <p:cNvSpPr txBox="1"/>
          <p:nvPr/>
        </p:nvSpPr>
        <p:spPr>
          <a:xfrm rot="16200000">
            <a:off x="-428521" y="1408505"/>
            <a:ext cx="2258952" cy="461665"/>
          </a:xfrm>
          <a:prstGeom prst="rect">
            <a:avLst/>
          </a:prstGeom>
          <a:noFill/>
        </p:spPr>
        <p:txBody>
          <a:bodyPr wrap="none" rtlCol="0">
            <a:spAutoFit/>
          </a:bodyPr>
          <a:lstStyle/>
          <a:p>
            <a:r>
              <a:rPr lang="en-US" sz="2400" dirty="0"/>
              <a:t>Resource forcing</a:t>
            </a:r>
            <a:endParaRPr lang="en-CA" sz="2400" dirty="0"/>
          </a:p>
        </p:txBody>
      </p:sp>
      <p:sp>
        <p:nvSpPr>
          <p:cNvPr id="16" name="TextBox 15">
            <a:extLst>
              <a:ext uri="{FF2B5EF4-FFF2-40B4-BE49-F238E27FC236}">
                <a16:creationId xmlns:a16="http://schemas.microsoft.com/office/drawing/2014/main" id="{0B46DEC9-4457-4B64-953B-5BF464BFE15B}"/>
              </a:ext>
            </a:extLst>
          </p:cNvPr>
          <p:cNvSpPr txBox="1"/>
          <p:nvPr/>
        </p:nvSpPr>
        <p:spPr>
          <a:xfrm>
            <a:off x="2665410" y="2667453"/>
            <a:ext cx="1042273" cy="646331"/>
          </a:xfrm>
          <a:prstGeom prst="rect">
            <a:avLst/>
          </a:prstGeom>
          <a:noFill/>
        </p:spPr>
        <p:txBody>
          <a:bodyPr wrap="none" rtlCol="0">
            <a:spAutoFit/>
          </a:bodyPr>
          <a:lstStyle/>
          <a:p>
            <a:r>
              <a:rPr lang="en-US" sz="3600" dirty="0"/>
              <a:t>time</a:t>
            </a:r>
            <a:endParaRPr lang="en-CA" sz="3600" dirty="0"/>
          </a:p>
        </p:txBody>
      </p:sp>
      <p:sp>
        <p:nvSpPr>
          <p:cNvPr id="18" name="Rectangle 17">
            <a:extLst>
              <a:ext uri="{FF2B5EF4-FFF2-40B4-BE49-F238E27FC236}">
                <a16:creationId xmlns:a16="http://schemas.microsoft.com/office/drawing/2014/main" id="{FE189A23-5F62-43CC-BAF2-FB0936057BEF}"/>
              </a:ext>
            </a:extLst>
          </p:cNvPr>
          <p:cNvSpPr/>
          <p:nvPr/>
        </p:nvSpPr>
        <p:spPr>
          <a:xfrm>
            <a:off x="189227" y="5769230"/>
            <a:ext cx="11495901" cy="954107"/>
          </a:xfrm>
          <a:prstGeom prst="rect">
            <a:avLst/>
          </a:prstGeom>
        </p:spPr>
        <p:txBody>
          <a:bodyPr wrap="square">
            <a:spAutoFit/>
          </a:bodyPr>
          <a:lstStyle/>
          <a:p>
            <a:r>
              <a:rPr lang="en-US" sz="1400" b="1" dirty="0"/>
              <a:t>Putting it all together</a:t>
            </a:r>
            <a:r>
              <a:rPr lang="en-US" sz="1400" dirty="0"/>
              <a:t>: We look at 2 scenarios here over multiple pulses as an example. A) low K, which yields bottom heavy scenario, seasonal forcing and B) high K, top heavy, seasonally forced scenario. C) </a:t>
            </a:r>
            <a:r>
              <a:rPr lang="en-US" sz="1400" dirty="0" err="1"/>
              <a:t>Relaive</a:t>
            </a:r>
            <a:r>
              <a:rPr lang="en-US" sz="1400" dirty="0"/>
              <a:t> R ratio to total predatory prey (R+C) over time for the three cases with the CV of each case identified, showing that </a:t>
            </a:r>
            <a:r>
              <a:rPr lang="en-US" sz="1400" dirty="0" err="1"/>
              <a:t>omnivory</a:t>
            </a:r>
            <a:r>
              <a:rPr lang="en-US" sz="1400" dirty="0"/>
              <a:t> dampens the </a:t>
            </a:r>
            <a:r>
              <a:rPr lang="en-US" sz="1400" dirty="0" err="1"/>
              <a:t>plsed</a:t>
            </a:r>
            <a:r>
              <a:rPr lang="en-US" sz="1400" dirty="0"/>
              <a:t> response relative to the food chain; D) actual </a:t>
            </a:r>
            <a:r>
              <a:rPr lang="en-US" sz="1400" dirty="0" err="1"/>
              <a:t>omnivory</a:t>
            </a:r>
            <a:r>
              <a:rPr lang="en-US" sz="1400" dirty="0"/>
              <a:t> showing bottom-up pulses at blue curves and </a:t>
            </a:r>
            <a:r>
              <a:rPr lang="en-US" sz="1400" dirty="0" err="1"/>
              <a:t>stronget</a:t>
            </a:r>
            <a:r>
              <a:rPr lang="en-US" sz="1400" dirty="0"/>
              <a:t> </a:t>
            </a:r>
            <a:r>
              <a:rPr lang="en-US" sz="1400" dirty="0" err="1"/>
              <a:t>omnivory</a:t>
            </a:r>
            <a:r>
              <a:rPr lang="en-US" sz="1400" dirty="0"/>
              <a:t> responses in switching case. </a:t>
            </a:r>
          </a:p>
        </p:txBody>
      </p:sp>
      <p:cxnSp>
        <p:nvCxnSpPr>
          <p:cNvPr id="20" name="Straight Connector 19">
            <a:extLst>
              <a:ext uri="{FF2B5EF4-FFF2-40B4-BE49-F238E27FC236}">
                <a16:creationId xmlns:a16="http://schemas.microsoft.com/office/drawing/2014/main" id="{C91E53EA-80CA-40FF-92F9-D6BE7B933C27}"/>
              </a:ext>
            </a:extLst>
          </p:cNvPr>
          <p:cNvCxnSpPr>
            <a:cxnSpLocks/>
          </p:cNvCxnSpPr>
          <p:nvPr/>
        </p:nvCxnSpPr>
        <p:spPr>
          <a:xfrm>
            <a:off x="6383066" y="536167"/>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5EF6CC-C07E-4467-86F8-219FE7088113}"/>
              </a:ext>
            </a:extLst>
          </p:cNvPr>
          <p:cNvCxnSpPr>
            <a:cxnSpLocks/>
          </p:cNvCxnSpPr>
          <p:nvPr/>
        </p:nvCxnSpPr>
        <p:spPr>
          <a:xfrm flipH="1" flipV="1">
            <a:off x="6338315" y="2820956"/>
            <a:ext cx="4072760" cy="67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A850C5-EC76-4D08-819C-F2C6C0C66573}"/>
              </a:ext>
            </a:extLst>
          </p:cNvPr>
          <p:cNvSpPr txBox="1"/>
          <p:nvPr/>
        </p:nvSpPr>
        <p:spPr>
          <a:xfrm>
            <a:off x="7519169" y="2781034"/>
            <a:ext cx="1042273" cy="646331"/>
          </a:xfrm>
          <a:prstGeom prst="rect">
            <a:avLst/>
          </a:prstGeom>
          <a:noFill/>
        </p:spPr>
        <p:txBody>
          <a:bodyPr wrap="none" rtlCol="0">
            <a:spAutoFit/>
          </a:bodyPr>
          <a:lstStyle/>
          <a:p>
            <a:r>
              <a:rPr lang="en-US" sz="3600" dirty="0"/>
              <a:t>time</a:t>
            </a:r>
            <a:endParaRPr lang="en-CA" sz="3600" dirty="0"/>
          </a:p>
        </p:txBody>
      </p:sp>
      <p:cxnSp>
        <p:nvCxnSpPr>
          <p:cNvPr id="32" name="Straight Connector 31">
            <a:extLst>
              <a:ext uri="{FF2B5EF4-FFF2-40B4-BE49-F238E27FC236}">
                <a16:creationId xmlns:a16="http://schemas.microsoft.com/office/drawing/2014/main" id="{30812AF3-84CC-4BFD-9002-A784F9AEFEA0}"/>
              </a:ext>
            </a:extLst>
          </p:cNvPr>
          <p:cNvCxnSpPr>
            <a:cxnSpLocks/>
          </p:cNvCxnSpPr>
          <p:nvPr/>
        </p:nvCxnSpPr>
        <p:spPr>
          <a:xfrm flipH="1" flipV="1">
            <a:off x="6099417" y="5226406"/>
            <a:ext cx="4072760" cy="67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4971E12-F893-4B09-BE3E-5A884E6C0D6E}"/>
              </a:ext>
            </a:extLst>
          </p:cNvPr>
          <p:cNvSpPr txBox="1"/>
          <p:nvPr/>
        </p:nvSpPr>
        <p:spPr>
          <a:xfrm>
            <a:off x="7280271" y="5186484"/>
            <a:ext cx="1042273" cy="646331"/>
          </a:xfrm>
          <a:prstGeom prst="rect">
            <a:avLst/>
          </a:prstGeom>
          <a:noFill/>
        </p:spPr>
        <p:txBody>
          <a:bodyPr wrap="none" rtlCol="0">
            <a:spAutoFit/>
          </a:bodyPr>
          <a:lstStyle/>
          <a:p>
            <a:r>
              <a:rPr lang="en-US" sz="3600" dirty="0"/>
              <a:t>time</a:t>
            </a:r>
            <a:endParaRPr lang="en-CA" sz="3600" dirty="0"/>
          </a:p>
        </p:txBody>
      </p:sp>
      <p:cxnSp>
        <p:nvCxnSpPr>
          <p:cNvPr id="36" name="Straight Connector 35">
            <a:extLst>
              <a:ext uri="{FF2B5EF4-FFF2-40B4-BE49-F238E27FC236}">
                <a16:creationId xmlns:a16="http://schemas.microsoft.com/office/drawing/2014/main" id="{7BBA3692-BD27-4428-B4F8-84538181AEBD}"/>
              </a:ext>
            </a:extLst>
          </p:cNvPr>
          <p:cNvCxnSpPr>
            <a:cxnSpLocks/>
          </p:cNvCxnSpPr>
          <p:nvPr/>
        </p:nvCxnSpPr>
        <p:spPr>
          <a:xfrm>
            <a:off x="6148841" y="3027404"/>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5A9DF2B-9E50-4FE2-85A8-C4B2285845E6}"/>
              </a:ext>
            </a:extLst>
          </p:cNvPr>
          <p:cNvCxnSpPr>
            <a:cxnSpLocks/>
          </p:cNvCxnSpPr>
          <p:nvPr/>
        </p:nvCxnSpPr>
        <p:spPr>
          <a:xfrm>
            <a:off x="1305732" y="536167"/>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13879DB-EB5A-48CF-90FA-CE5612D2A1C3}"/>
              </a:ext>
            </a:extLst>
          </p:cNvPr>
          <p:cNvSpPr txBox="1"/>
          <p:nvPr/>
        </p:nvSpPr>
        <p:spPr>
          <a:xfrm>
            <a:off x="1413896" y="109651"/>
            <a:ext cx="10341293" cy="369332"/>
          </a:xfrm>
          <a:prstGeom prst="rect">
            <a:avLst/>
          </a:prstGeom>
          <a:noFill/>
        </p:spPr>
        <p:txBody>
          <a:bodyPr wrap="none" rtlCol="0">
            <a:spAutoFit/>
          </a:bodyPr>
          <a:lstStyle/>
          <a:p>
            <a:r>
              <a:rPr lang="en-US" dirty="0"/>
              <a:t>A) Low K, Bottom Heavy Scenario		B) High K, Top Heavy Scenario			</a:t>
            </a:r>
            <a:endParaRPr lang="en-CA" dirty="0"/>
          </a:p>
        </p:txBody>
      </p:sp>
      <p:sp>
        <p:nvSpPr>
          <p:cNvPr id="40" name="Arrow: Down 39">
            <a:extLst>
              <a:ext uri="{FF2B5EF4-FFF2-40B4-BE49-F238E27FC236}">
                <a16:creationId xmlns:a16="http://schemas.microsoft.com/office/drawing/2014/main" id="{0459016B-2A6F-4604-B918-3F7ACB08D05B}"/>
              </a:ext>
            </a:extLst>
          </p:cNvPr>
          <p:cNvSpPr/>
          <p:nvPr/>
        </p:nvSpPr>
        <p:spPr>
          <a:xfrm>
            <a:off x="2157111" y="940987"/>
            <a:ext cx="88489" cy="369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Arrow: Down 40">
            <a:extLst>
              <a:ext uri="{FF2B5EF4-FFF2-40B4-BE49-F238E27FC236}">
                <a16:creationId xmlns:a16="http://schemas.microsoft.com/office/drawing/2014/main" id="{0739B797-6830-4DDE-BA20-6C394AB88DAC}"/>
              </a:ext>
            </a:extLst>
          </p:cNvPr>
          <p:cNvSpPr/>
          <p:nvPr/>
        </p:nvSpPr>
        <p:spPr>
          <a:xfrm>
            <a:off x="3820467" y="951548"/>
            <a:ext cx="88489" cy="369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TextBox 43">
            <a:extLst>
              <a:ext uri="{FF2B5EF4-FFF2-40B4-BE49-F238E27FC236}">
                <a16:creationId xmlns:a16="http://schemas.microsoft.com/office/drawing/2014/main" id="{124A944C-1D00-4860-A267-257FA964B30E}"/>
              </a:ext>
            </a:extLst>
          </p:cNvPr>
          <p:cNvSpPr txBox="1"/>
          <p:nvPr/>
        </p:nvSpPr>
        <p:spPr>
          <a:xfrm>
            <a:off x="5126486" y="2181996"/>
            <a:ext cx="309700" cy="369332"/>
          </a:xfrm>
          <a:prstGeom prst="rect">
            <a:avLst/>
          </a:prstGeom>
          <a:noFill/>
        </p:spPr>
        <p:txBody>
          <a:bodyPr wrap="none" rtlCol="0">
            <a:spAutoFit/>
          </a:bodyPr>
          <a:lstStyle/>
          <a:p>
            <a:r>
              <a:rPr lang="en-US" dirty="0"/>
              <a:t>R</a:t>
            </a:r>
            <a:endParaRPr lang="en-CA" dirty="0"/>
          </a:p>
        </p:txBody>
      </p:sp>
      <p:sp>
        <p:nvSpPr>
          <p:cNvPr id="46" name="Arrow: Down 45">
            <a:extLst>
              <a:ext uri="{FF2B5EF4-FFF2-40B4-BE49-F238E27FC236}">
                <a16:creationId xmlns:a16="http://schemas.microsoft.com/office/drawing/2014/main" id="{8F10F90A-90A5-49D6-A936-2EA49589C636}"/>
              </a:ext>
            </a:extLst>
          </p:cNvPr>
          <p:cNvSpPr/>
          <p:nvPr/>
        </p:nvSpPr>
        <p:spPr>
          <a:xfrm>
            <a:off x="7261126" y="448107"/>
            <a:ext cx="88489" cy="369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Arrow: Down 46">
            <a:extLst>
              <a:ext uri="{FF2B5EF4-FFF2-40B4-BE49-F238E27FC236}">
                <a16:creationId xmlns:a16="http://schemas.microsoft.com/office/drawing/2014/main" id="{9D58C95D-5920-4CC2-97CC-A4F41FC1B47A}"/>
              </a:ext>
            </a:extLst>
          </p:cNvPr>
          <p:cNvSpPr/>
          <p:nvPr/>
        </p:nvSpPr>
        <p:spPr>
          <a:xfrm>
            <a:off x="8794774" y="450036"/>
            <a:ext cx="88489" cy="3690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Rectangle 54">
            <a:extLst>
              <a:ext uri="{FF2B5EF4-FFF2-40B4-BE49-F238E27FC236}">
                <a16:creationId xmlns:a16="http://schemas.microsoft.com/office/drawing/2014/main" id="{41BDF8C0-C417-4D31-A688-026295324B4F}"/>
              </a:ext>
            </a:extLst>
          </p:cNvPr>
          <p:cNvSpPr/>
          <p:nvPr/>
        </p:nvSpPr>
        <p:spPr>
          <a:xfrm>
            <a:off x="1398627" y="3280569"/>
            <a:ext cx="9759520" cy="646331"/>
          </a:xfrm>
          <a:prstGeom prst="rect">
            <a:avLst/>
          </a:prstGeom>
        </p:spPr>
        <p:txBody>
          <a:bodyPr wrap="square">
            <a:spAutoFit/>
          </a:bodyPr>
          <a:lstStyle/>
          <a:p>
            <a:r>
              <a:rPr lang="en-US" dirty="0"/>
              <a:t>C) 3 curves -Food chain, Passive, Switching                D) 2 curves --Passive, Switching </a:t>
            </a:r>
          </a:p>
          <a:p>
            <a:r>
              <a:rPr lang="en-US" dirty="0"/>
              <a:t>        </a:t>
            </a:r>
            <a:endParaRPr lang="en-CA" dirty="0"/>
          </a:p>
        </p:txBody>
      </p:sp>
      <p:sp>
        <p:nvSpPr>
          <p:cNvPr id="56" name="Freeform: Shape 55">
            <a:extLst>
              <a:ext uri="{FF2B5EF4-FFF2-40B4-BE49-F238E27FC236}">
                <a16:creationId xmlns:a16="http://schemas.microsoft.com/office/drawing/2014/main" id="{78E98879-D20F-4E0D-89ED-9C3745097D63}"/>
              </a:ext>
            </a:extLst>
          </p:cNvPr>
          <p:cNvSpPr/>
          <p:nvPr/>
        </p:nvSpPr>
        <p:spPr>
          <a:xfrm>
            <a:off x="1309816" y="1408670"/>
            <a:ext cx="3805881" cy="1050325"/>
          </a:xfrm>
          <a:custGeom>
            <a:avLst/>
            <a:gdLst>
              <a:gd name="connsiteX0" fmla="*/ 0 w 3805881"/>
              <a:gd name="connsiteY0" fmla="*/ 963827 h 1050325"/>
              <a:gd name="connsiteX1" fmla="*/ 704335 w 3805881"/>
              <a:gd name="connsiteY1" fmla="*/ 914400 h 1050325"/>
              <a:gd name="connsiteX2" fmla="*/ 729049 w 3805881"/>
              <a:gd name="connsiteY2" fmla="*/ 729049 h 1050325"/>
              <a:gd name="connsiteX3" fmla="*/ 753762 w 3805881"/>
              <a:gd name="connsiteY3" fmla="*/ 617838 h 1050325"/>
              <a:gd name="connsiteX4" fmla="*/ 766119 w 3805881"/>
              <a:gd name="connsiteY4" fmla="*/ 86498 h 1050325"/>
              <a:gd name="connsiteX5" fmla="*/ 790833 w 3805881"/>
              <a:gd name="connsiteY5" fmla="*/ 49427 h 1050325"/>
              <a:gd name="connsiteX6" fmla="*/ 864973 w 3805881"/>
              <a:gd name="connsiteY6" fmla="*/ 0 h 1050325"/>
              <a:gd name="connsiteX7" fmla="*/ 939114 w 3805881"/>
              <a:gd name="connsiteY7" fmla="*/ 12357 h 1050325"/>
              <a:gd name="connsiteX8" fmla="*/ 951470 w 3805881"/>
              <a:gd name="connsiteY8" fmla="*/ 98854 h 1050325"/>
              <a:gd name="connsiteX9" fmla="*/ 963827 w 3805881"/>
              <a:gd name="connsiteY9" fmla="*/ 197708 h 1050325"/>
              <a:gd name="connsiteX10" fmla="*/ 988541 w 3805881"/>
              <a:gd name="connsiteY10" fmla="*/ 234779 h 1050325"/>
              <a:gd name="connsiteX11" fmla="*/ 1025611 w 3805881"/>
              <a:gd name="connsiteY11" fmla="*/ 308919 h 1050325"/>
              <a:gd name="connsiteX12" fmla="*/ 1050325 w 3805881"/>
              <a:gd name="connsiteY12" fmla="*/ 420130 h 1050325"/>
              <a:gd name="connsiteX13" fmla="*/ 1062681 w 3805881"/>
              <a:gd name="connsiteY13" fmla="*/ 506627 h 1050325"/>
              <a:gd name="connsiteX14" fmla="*/ 1087395 w 3805881"/>
              <a:gd name="connsiteY14" fmla="*/ 556054 h 1050325"/>
              <a:gd name="connsiteX15" fmla="*/ 1099752 w 3805881"/>
              <a:gd name="connsiteY15" fmla="*/ 654908 h 1050325"/>
              <a:gd name="connsiteX16" fmla="*/ 1124465 w 3805881"/>
              <a:gd name="connsiteY16" fmla="*/ 988541 h 1050325"/>
              <a:gd name="connsiteX17" fmla="*/ 1322173 w 3805881"/>
              <a:gd name="connsiteY17" fmla="*/ 1013254 h 1050325"/>
              <a:gd name="connsiteX18" fmla="*/ 2496065 w 3805881"/>
              <a:gd name="connsiteY18" fmla="*/ 889687 h 1050325"/>
              <a:gd name="connsiteX19" fmla="*/ 2508422 w 3805881"/>
              <a:gd name="connsiteY19" fmla="*/ 815546 h 1050325"/>
              <a:gd name="connsiteX20" fmla="*/ 2520779 w 3805881"/>
              <a:gd name="connsiteY20" fmla="*/ 778476 h 1050325"/>
              <a:gd name="connsiteX21" fmla="*/ 2533135 w 3805881"/>
              <a:gd name="connsiteY21" fmla="*/ 24714 h 1050325"/>
              <a:gd name="connsiteX22" fmla="*/ 2607276 w 3805881"/>
              <a:gd name="connsiteY22" fmla="*/ 37071 h 1050325"/>
              <a:gd name="connsiteX23" fmla="*/ 2619633 w 3805881"/>
              <a:gd name="connsiteY23" fmla="*/ 111211 h 1050325"/>
              <a:gd name="connsiteX24" fmla="*/ 2656703 w 3805881"/>
              <a:gd name="connsiteY24" fmla="*/ 197708 h 1050325"/>
              <a:gd name="connsiteX25" fmla="*/ 2693773 w 3805881"/>
              <a:gd name="connsiteY25" fmla="*/ 222422 h 1050325"/>
              <a:gd name="connsiteX26" fmla="*/ 2743200 w 3805881"/>
              <a:gd name="connsiteY26" fmla="*/ 296562 h 1050325"/>
              <a:gd name="connsiteX27" fmla="*/ 2804984 w 3805881"/>
              <a:gd name="connsiteY27" fmla="*/ 370703 h 1050325"/>
              <a:gd name="connsiteX28" fmla="*/ 2829698 w 3805881"/>
              <a:gd name="connsiteY28" fmla="*/ 444844 h 1050325"/>
              <a:gd name="connsiteX29" fmla="*/ 2854411 w 3805881"/>
              <a:gd name="connsiteY29" fmla="*/ 518984 h 1050325"/>
              <a:gd name="connsiteX30" fmla="*/ 2866768 w 3805881"/>
              <a:gd name="connsiteY30" fmla="*/ 976184 h 1050325"/>
              <a:gd name="connsiteX31" fmla="*/ 2903838 w 3805881"/>
              <a:gd name="connsiteY31" fmla="*/ 988541 h 1050325"/>
              <a:gd name="connsiteX32" fmla="*/ 3126260 w 3805881"/>
              <a:gd name="connsiteY32" fmla="*/ 1050325 h 1050325"/>
              <a:gd name="connsiteX33" fmla="*/ 3521676 w 3805881"/>
              <a:gd name="connsiteY33" fmla="*/ 1037968 h 1050325"/>
              <a:gd name="connsiteX34" fmla="*/ 3571103 w 3805881"/>
              <a:gd name="connsiteY34" fmla="*/ 1025611 h 1050325"/>
              <a:gd name="connsiteX35" fmla="*/ 3669957 w 3805881"/>
              <a:gd name="connsiteY35" fmla="*/ 1013254 h 1050325"/>
              <a:gd name="connsiteX36" fmla="*/ 3805881 w 3805881"/>
              <a:gd name="connsiteY36" fmla="*/ 1013254 h 105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805881" h="1050325">
                <a:moveTo>
                  <a:pt x="0" y="963827"/>
                </a:moveTo>
                <a:lnTo>
                  <a:pt x="704335" y="914400"/>
                </a:lnTo>
                <a:cubicBezTo>
                  <a:pt x="734623" y="823540"/>
                  <a:pt x="707058" y="915965"/>
                  <a:pt x="729049" y="729049"/>
                </a:cubicBezTo>
                <a:cubicBezTo>
                  <a:pt x="732534" y="699424"/>
                  <a:pt x="746179" y="648171"/>
                  <a:pt x="753762" y="617838"/>
                </a:cubicBezTo>
                <a:cubicBezTo>
                  <a:pt x="757881" y="440725"/>
                  <a:pt x="754589" y="263284"/>
                  <a:pt x="766119" y="86498"/>
                </a:cubicBezTo>
                <a:cubicBezTo>
                  <a:pt x="767086" y="71678"/>
                  <a:pt x="779656" y="59207"/>
                  <a:pt x="790833" y="49427"/>
                </a:cubicBezTo>
                <a:cubicBezTo>
                  <a:pt x="813186" y="29868"/>
                  <a:pt x="864973" y="0"/>
                  <a:pt x="864973" y="0"/>
                </a:cubicBezTo>
                <a:cubicBezTo>
                  <a:pt x="889687" y="4119"/>
                  <a:pt x="922615" y="-6499"/>
                  <a:pt x="939114" y="12357"/>
                </a:cubicBezTo>
                <a:cubicBezTo>
                  <a:pt x="958293" y="34276"/>
                  <a:pt x="947621" y="69984"/>
                  <a:pt x="951470" y="98854"/>
                </a:cubicBezTo>
                <a:cubicBezTo>
                  <a:pt x="955859" y="131770"/>
                  <a:pt x="955089" y="165670"/>
                  <a:pt x="963827" y="197708"/>
                </a:cubicBezTo>
                <a:cubicBezTo>
                  <a:pt x="967735" y="212036"/>
                  <a:pt x="981899" y="221496"/>
                  <a:pt x="988541" y="234779"/>
                </a:cubicBezTo>
                <a:cubicBezTo>
                  <a:pt x="1039702" y="337100"/>
                  <a:pt x="954784" y="202677"/>
                  <a:pt x="1025611" y="308919"/>
                </a:cubicBezTo>
                <a:cubicBezTo>
                  <a:pt x="1036719" y="353349"/>
                  <a:pt x="1042482" y="373071"/>
                  <a:pt x="1050325" y="420130"/>
                </a:cubicBezTo>
                <a:cubicBezTo>
                  <a:pt x="1055113" y="448859"/>
                  <a:pt x="1055018" y="478528"/>
                  <a:pt x="1062681" y="506627"/>
                </a:cubicBezTo>
                <a:cubicBezTo>
                  <a:pt x="1067528" y="524398"/>
                  <a:pt x="1079157" y="539578"/>
                  <a:pt x="1087395" y="556054"/>
                </a:cubicBezTo>
                <a:cubicBezTo>
                  <a:pt x="1091514" y="589005"/>
                  <a:pt x="1096916" y="621822"/>
                  <a:pt x="1099752" y="654908"/>
                </a:cubicBezTo>
                <a:cubicBezTo>
                  <a:pt x="1109275" y="766016"/>
                  <a:pt x="1065656" y="893793"/>
                  <a:pt x="1124465" y="988541"/>
                </a:cubicBezTo>
                <a:cubicBezTo>
                  <a:pt x="1159490" y="1044970"/>
                  <a:pt x="1256270" y="1005016"/>
                  <a:pt x="1322173" y="1013254"/>
                </a:cubicBezTo>
                <a:cubicBezTo>
                  <a:pt x="1668247" y="1008578"/>
                  <a:pt x="2160895" y="1118212"/>
                  <a:pt x="2496065" y="889687"/>
                </a:cubicBezTo>
                <a:cubicBezTo>
                  <a:pt x="2516766" y="875573"/>
                  <a:pt x="2502987" y="840004"/>
                  <a:pt x="2508422" y="815546"/>
                </a:cubicBezTo>
                <a:cubicBezTo>
                  <a:pt x="2511248" y="802831"/>
                  <a:pt x="2516660" y="790833"/>
                  <a:pt x="2520779" y="778476"/>
                </a:cubicBezTo>
                <a:cubicBezTo>
                  <a:pt x="2524898" y="527222"/>
                  <a:pt x="2504016" y="274309"/>
                  <a:pt x="2533135" y="24714"/>
                </a:cubicBezTo>
                <a:cubicBezTo>
                  <a:pt x="2536038" y="-172"/>
                  <a:pt x="2589560" y="19355"/>
                  <a:pt x="2607276" y="37071"/>
                </a:cubicBezTo>
                <a:cubicBezTo>
                  <a:pt x="2624992" y="54787"/>
                  <a:pt x="2614198" y="86753"/>
                  <a:pt x="2619633" y="111211"/>
                </a:cubicBezTo>
                <a:cubicBezTo>
                  <a:pt x="2624316" y="132285"/>
                  <a:pt x="2645253" y="183968"/>
                  <a:pt x="2656703" y="197708"/>
                </a:cubicBezTo>
                <a:cubicBezTo>
                  <a:pt x="2666210" y="209117"/>
                  <a:pt x="2681416" y="214184"/>
                  <a:pt x="2693773" y="222422"/>
                </a:cubicBezTo>
                <a:cubicBezTo>
                  <a:pt x="2710249" y="247135"/>
                  <a:pt x="2722198" y="275559"/>
                  <a:pt x="2743200" y="296562"/>
                </a:cubicBezTo>
                <a:cubicBezTo>
                  <a:pt x="2766477" y="319840"/>
                  <a:pt x="2791222" y="339739"/>
                  <a:pt x="2804984" y="370703"/>
                </a:cubicBezTo>
                <a:cubicBezTo>
                  <a:pt x="2815564" y="394508"/>
                  <a:pt x="2821460" y="420130"/>
                  <a:pt x="2829698" y="444844"/>
                </a:cubicBezTo>
                <a:lnTo>
                  <a:pt x="2854411" y="518984"/>
                </a:lnTo>
                <a:cubicBezTo>
                  <a:pt x="2858530" y="671384"/>
                  <a:pt x="2850808" y="824566"/>
                  <a:pt x="2866768" y="976184"/>
                </a:cubicBezTo>
                <a:cubicBezTo>
                  <a:pt x="2868132" y="989138"/>
                  <a:pt x="2892452" y="982215"/>
                  <a:pt x="2903838" y="988541"/>
                </a:cubicBezTo>
                <a:cubicBezTo>
                  <a:pt x="3046401" y="1067743"/>
                  <a:pt x="2903036" y="1031723"/>
                  <a:pt x="3126260" y="1050325"/>
                </a:cubicBezTo>
                <a:cubicBezTo>
                  <a:pt x="3258065" y="1046206"/>
                  <a:pt x="3390009" y="1045283"/>
                  <a:pt x="3521676" y="1037968"/>
                </a:cubicBezTo>
                <a:cubicBezTo>
                  <a:pt x="3538633" y="1037026"/>
                  <a:pt x="3554351" y="1028403"/>
                  <a:pt x="3571103" y="1025611"/>
                </a:cubicBezTo>
                <a:cubicBezTo>
                  <a:pt x="3603859" y="1020152"/>
                  <a:pt x="3636795" y="1014999"/>
                  <a:pt x="3669957" y="1013254"/>
                </a:cubicBezTo>
                <a:cubicBezTo>
                  <a:pt x="3715202" y="1010873"/>
                  <a:pt x="3760573" y="1013254"/>
                  <a:pt x="3805881" y="101325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Freeform: Shape 56">
            <a:extLst>
              <a:ext uri="{FF2B5EF4-FFF2-40B4-BE49-F238E27FC236}">
                <a16:creationId xmlns:a16="http://schemas.microsoft.com/office/drawing/2014/main" id="{6AFBCE4F-620E-4EA5-9DEA-CD276D8D78FE}"/>
              </a:ext>
            </a:extLst>
          </p:cNvPr>
          <p:cNvSpPr/>
          <p:nvPr/>
        </p:nvSpPr>
        <p:spPr>
          <a:xfrm>
            <a:off x="6338315" y="907715"/>
            <a:ext cx="3805881" cy="1050325"/>
          </a:xfrm>
          <a:custGeom>
            <a:avLst/>
            <a:gdLst>
              <a:gd name="connsiteX0" fmla="*/ 0 w 3805881"/>
              <a:gd name="connsiteY0" fmla="*/ 963827 h 1050325"/>
              <a:gd name="connsiteX1" fmla="*/ 704335 w 3805881"/>
              <a:gd name="connsiteY1" fmla="*/ 914400 h 1050325"/>
              <a:gd name="connsiteX2" fmla="*/ 729049 w 3805881"/>
              <a:gd name="connsiteY2" fmla="*/ 729049 h 1050325"/>
              <a:gd name="connsiteX3" fmla="*/ 753762 w 3805881"/>
              <a:gd name="connsiteY3" fmla="*/ 617838 h 1050325"/>
              <a:gd name="connsiteX4" fmla="*/ 766119 w 3805881"/>
              <a:gd name="connsiteY4" fmla="*/ 86498 h 1050325"/>
              <a:gd name="connsiteX5" fmla="*/ 790833 w 3805881"/>
              <a:gd name="connsiteY5" fmla="*/ 49427 h 1050325"/>
              <a:gd name="connsiteX6" fmla="*/ 864973 w 3805881"/>
              <a:gd name="connsiteY6" fmla="*/ 0 h 1050325"/>
              <a:gd name="connsiteX7" fmla="*/ 939114 w 3805881"/>
              <a:gd name="connsiteY7" fmla="*/ 12357 h 1050325"/>
              <a:gd name="connsiteX8" fmla="*/ 951470 w 3805881"/>
              <a:gd name="connsiteY8" fmla="*/ 98854 h 1050325"/>
              <a:gd name="connsiteX9" fmla="*/ 963827 w 3805881"/>
              <a:gd name="connsiteY9" fmla="*/ 197708 h 1050325"/>
              <a:gd name="connsiteX10" fmla="*/ 988541 w 3805881"/>
              <a:gd name="connsiteY10" fmla="*/ 234779 h 1050325"/>
              <a:gd name="connsiteX11" fmla="*/ 1025611 w 3805881"/>
              <a:gd name="connsiteY11" fmla="*/ 308919 h 1050325"/>
              <a:gd name="connsiteX12" fmla="*/ 1050325 w 3805881"/>
              <a:gd name="connsiteY12" fmla="*/ 420130 h 1050325"/>
              <a:gd name="connsiteX13" fmla="*/ 1062681 w 3805881"/>
              <a:gd name="connsiteY13" fmla="*/ 506627 h 1050325"/>
              <a:gd name="connsiteX14" fmla="*/ 1087395 w 3805881"/>
              <a:gd name="connsiteY14" fmla="*/ 556054 h 1050325"/>
              <a:gd name="connsiteX15" fmla="*/ 1099752 w 3805881"/>
              <a:gd name="connsiteY15" fmla="*/ 654908 h 1050325"/>
              <a:gd name="connsiteX16" fmla="*/ 1124465 w 3805881"/>
              <a:gd name="connsiteY16" fmla="*/ 988541 h 1050325"/>
              <a:gd name="connsiteX17" fmla="*/ 1322173 w 3805881"/>
              <a:gd name="connsiteY17" fmla="*/ 1013254 h 1050325"/>
              <a:gd name="connsiteX18" fmla="*/ 2496065 w 3805881"/>
              <a:gd name="connsiteY18" fmla="*/ 889687 h 1050325"/>
              <a:gd name="connsiteX19" fmla="*/ 2508422 w 3805881"/>
              <a:gd name="connsiteY19" fmla="*/ 815546 h 1050325"/>
              <a:gd name="connsiteX20" fmla="*/ 2520779 w 3805881"/>
              <a:gd name="connsiteY20" fmla="*/ 778476 h 1050325"/>
              <a:gd name="connsiteX21" fmla="*/ 2533135 w 3805881"/>
              <a:gd name="connsiteY21" fmla="*/ 24714 h 1050325"/>
              <a:gd name="connsiteX22" fmla="*/ 2607276 w 3805881"/>
              <a:gd name="connsiteY22" fmla="*/ 37071 h 1050325"/>
              <a:gd name="connsiteX23" fmla="*/ 2619633 w 3805881"/>
              <a:gd name="connsiteY23" fmla="*/ 111211 h 1050325"/>
              <a:gd name="connsiteX24" fmla="*/ 2656703 w 3805881"/>
              <a:gd name="connsiteY24" fmla="*/ 197708 h 1050325"/>
              <a:gd name="connsiteX25" fmla="*/ 2693773 w 3805881"/>
              <a:gd name="connsiteY25" fmla="*/ 222422 h 1050325"/>
              <a:gd name="connsiteX26" fmla="*/ 2743200 w 3805881"/>
              <a:gd name="connsiteY26" fmla="*/ 296562 h 1050325"/>
              <a:gd name="connsiteX27" fmla="*/ 2804984 w 3805881"/>
              <a:gd name="connsiteY27" fmla="*/ 370703 h 1050325"/>
              <a:gd name="connsiteX28" fmla="*/ 2829698 w 3805881"/>
              <a:gd name="connsiteY28" fmla="*/ 444844 h 1050325"/>
              <a:gd name="connsiteX29" fmla="*/ 2854411 w 3805881"/>
              <a:gd name="connsiteY29" fmla="*/ 518984 h 1050325"/>
              <a:gd name="connsiteX30" fmla="*/ 2866768 w 3805881"/>
              <a:gd name="connsiteY30" fmla="*/ 976184 h 1050325"/>
              <a:gd name="connsiteX31" fmla="*/ 2903838 w 3805881"/>
              <a:gd name="connsiteY31" fmla="*/ 988541 h 1050325"/>
              <a:gd name="connsiteX32" fmla="*/ 3126260 w 3805881"/>
              <a:gd name="connsiteY32" fmla="*/ 1050325 h 1050325"/>
              <a:gd name="connsiteX33" fmla="*/ 3521676 w 3805881"/>
              <a:gd name="connsiteY33" fmla="*/ 1037968 h 1050325"/>
              <a:gd name="connsiteX34" fmla="*/ 3571103 w 3805881"/>
              <a:gd name="connsiteY34" fmla="*/ 1025611 h 1050325"/>
              <a:gd name="connsiteX35" fmla="*/ 3669957 w 3805881"/>
              <a:gd name="connsiteY35" fmla="*/ 1013254 h 1050325"/>
              <a:gd name="connsiteX36" fmla="*/ 3805881 w 3805881"/>
              <a:gd name="connsiteY36" fmla="*/ 1013254 h 105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805881" h="1050325">
                <a:moveTo>
                  <a:pt x="0" y="963827"/>
                </a:moveTo>
                <a:lnTo>
                  <a:pt x="704335" y="914400"/>
                </a:lnTo>
                <a:cubicBezTo>
                  <a:pt x="734623" y="823540"/>
                  <a:pt x="707058" y="915965"/>
                  <a:pt x="729049" y="729049"/>
                </a:cubicBezTo>
                <a:cubicBezTo>
                  <a:pt x="732534" y="699424"/>
                  <a:pt x="746179" y="648171"/>
                  <a:pt x="753762" y="617838"/>
                </a:cubicBezTo>
                <a:cubicBezTo>
                  <a:pt x="757881" y="440725"/>
                  <a:pt x="754589" y="263284"/>
                  <a:pt x="766119" y="86498"/>
                </a:cubicBezTo>
                <a:cubicBezTo>
                  <a:pt x="767086" y="71678"/>
                  <a:pt x="779656" y="59207"/>
                  <a:pt x="790833" y="49427"/>
                </a:cubicBezTo>
                <a:cubicBezTo>
                  <a:pt x="813186" y="29868"/>
                  <a:pt x="864973" y="0"/>
                  <a:pt x="864973" y="0"/>
                </a:cubicBezTo>
                <a:cubicBezTo>
                  <a:pt x="889687" y="4119"/>
                  <a:pt x="922615" y="-6499"/>
                  <a:pt x="939114" y="12357"/>
                </a:cubicBezTo>
                <a:cubicBezTo>
                  <a:pt x="958293" y="34276"/>
                  <a:pt x="947621" y="69984"/>
                  <a:pt x="951470" y="98854"/>
                </a:cubicBezTo>
                <a:cubicBezTo>
                  <a:pt x="955859" y="131770"/>
                  <a:pt x="955089" y="165670"/>
                  <a:pt x="963827" y="197708"/>
                </a:cubicBezTo>
                <a:cubicBezTo>
                  <a:pt x="967735" y="212036"/>
                  <a:pt x="981899" y="221496"/>
                  <a:pt x="988541" y="234779"/>
                </a:cubicBezTo>
                <a:cubicBezTo>
                  <a:pt x="1039702" y="337100"/>
                  <a:pt x="954784" y="202677"/>
                  <a:pt x="1025611" y="308919"/>
                </a:cubicBezTo>
                <a:cubicBezTo>
                  <a:pt x="1036719" y="353349"/>
                  <a:pt x="1042482" y="373071"/>
                  <a:pt x="1050325" y="420130"/>
                </a:cubicBezTo>
                <a:cubicBezTo>
                  <a:pt x="1055113" y="448859"/>
                  <a:pt x="1055018" y="478528"/>
                  <a:pt x="1062681" y="506627"/>
                </a:cubicBezTo>
                <a:cubicBezTo>
                  <a:pt x="1067528" y="524398"/>
                  <a:pt x="1079157" y="539578"/>
                  <a:pt x="1087395" y="556054"/>
                </a:cubicBezTo>
                <a:cubicBezTo>
                  <a:pt x="1091514" y="589005"/>
                  <a:pt x="1096916" y="621822"/>
                  <a:pt x="1099752" y="654908"/>
                </a:cubicBezTo>
                <a:cubicBezTo>
                  <a:pt x="1109275" y="766016"/>
                  <a:pt x="1065656" y="893793"/>
                  <a:pt x="1124465" y="988541"/>
                </a:cubicBezTo>
                <a:cubicBezTo>
                  <a:pt x="1159490" y="1044970"/>
                  <a:pt x="1256270" y="1005016"/>
                  <a:pt x="1322173" y="1013254"/>
                </a:cubicBezTo>
                <a:cubicBezTo>
                  <a:pt x="1668247" y="1008578"/>
                  <a:pt x="2160895" y="1118212"/>
                  <a:pt x="2496065" y="889687"/>
                </a:cubicBezTo>
                <a:cubicBezTo>
                  <a:pt x="2516766" y="875573"/>
                  <a:pt x="2502987" y="840004"/>
                  <a:pt x="2508422" y="815546"/>
                </a:cubicBezTo>
                <a:cubicBezTo>
                  <a:pt x="2511248" y="802831"/>
                  <a:pt x="2516660" y="790833"/>
                  <a:pt x="2520779" y="778476"/>
                </a:cubicBezTo>
                <a:cubicBezTo>
                  <a:pt x="2524898" y="527222"/>
                  <a:pt x="2504016" y="274309"/>
                  <a:pt x="2533135" y="24714"/>
                </a:cubicBezTo>
                <a:cubicBezTo>
                  <a:pt x="2536038" y="-172"/>
                  <a:pt x="2589560" y="19355"/>
                  <a:pt x="2607276" y="37071"/>
                </a:cubicBezTo>
                <a:cubicBezTo>
                  <a:pt x="2624992" y="54787"/>
                  <a:pt x="2614198" y="86753"/>
                  <a:pt x="2619633" y="111211"/>
                </a:cubicBezTo>
                <a:cubicBezTo>
                  <a:pt x="2624316" y="132285"/>
                  <a:pt x="2645253" y="183968"/>
                  <a:pt x="2656703" y="197708"/>
                </a:cubicBezTo>
                <a:cubicBezTo>
                  <a:pt x="2666210" y="209117"/>
                  <a:pt x="2681416" y="214184"/>
                  <a:pt x="2693773" y="222422"/>
                </a:cubicBezTo>
                <a:cubicBezTo>
                  <a:pt x="2710249" y="247135"/>
                  <a:pt x="2722198" y="275559"/>
                  <a:pt x="2743200" y="296562"/>
                </a:cubicBezTo>
                <a:cubicBezTo>
                  <a:pt x="2766477" y="319840"/>
                  <a:pt x="2791222" y="339739"/>
                  <a:pt x="2804984" y="370703"/>
                </a:cubicBezTo>
                <a:cubicBezTo>
                  <a:pt x="2815564" y="394508"/>
                  <a:pt x="2821460" y="420130"/>
                  <a:pt x="2829698" y="444844"/>
                </a:cubicBezTo>
                <a:lnTo>
                  <a:pt x="2854411" y="518984"/>
                </a:lnTo>
                <a:cubicBezTo>
                  <a:pt x="2858530" y="671384"/>
                  <a:pt x="2850808" y="824566"/>
                  <a:pt x="2866768" y="976184"/>
                </a:cubicBezTo>
                <a:cubicBezTo>
                  <a:pt x="2868132" y="989138"/>
                  <a:pt x="2892452" y="982215"/>
                  <a:pt x="2903838" y="988541"/>
                </a:cubicBezTo>
                <a:cubicBezTo>
                  <a:pt x="3046401" y="1067743"/>
                  <a:pt x="2903036" y="1031723"/>
                  <a:pt x="3126260" y="1050325"/>
                </a:cubicBezTo>
                <a:cubicBezTo>
                  <a:pt x="3258065" y="1046206"/>
                  <a:pt x="3390009" y="1045283"/>
                  <a:pt x="3521676" y="1037968"/>
                </a:cubicBezTo>
                <a:cubicBezTo>
                  <a:pt x="3538633" y="1037026"/>
                  <a:pt x="3554351" y="1028403"/>
                  <a:pt x="3571103" y="1025611"/>
                </a:cubicBezTo>
                <a:cubicBezTo>
                  <a:pt x="3603859" y="1020152"/>
                  <a:pt x="3636795" y="1014999"/>
                  <a:pt x="3669957" y="1013254"/>
                </a:cubicBezTo>
                <a:cubicBezTo>
                  <a:pt x="3715202" y="1010873"/>
                  <a:pt x="3760573" y="1013254"/>
                  <a:pt x="3805881" y="101325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TextBox 58">
            <a:extLst>
              <a:ext uri="{FF2B5EF4-FFF2-40B4-BE49-F238E27FC236}">
                <a16:creationId xmlns:a16="http://schemas.microsoft.com/office/drawing/2014/main" id="{09618C45-C91F-4493-A2EB-2FEB089C5B67}"/>
              </a:ext>
            </a:extLst>
          </p:cNvPr>
          <p:cNvSpPr txBox="1"/>
          <p:nvPr/>
        </p:nvSpPr>
        <p:spPr>
          <a:xfrm>
            <a:off x="10143455" y="1713218"/>
            <a:ext cx="309700" cy="369332"/>
          </a:xfrm>
          <a:prstGeom prst="rect">
            <a:avLst/>
          </a:prstGeom>
          <a:noFill/>
        </p:spPr>
        <p:txBody>
          <a:bodyPr wrap="none" rtlCol="0">
            <a:spAutoFit/>
          </a:bodyPr>
          <a:lstStyle/>
          <a:p>
            <a:r>
              <a:rPr lang="en-US" dirty="0"/>
              <a:t>R</a:t>
            </a:r>
            <a:endParaRPr lang="en-CA" dirty="0"/>
          </a:p>
        </p:txBody>
      </p:sp>
      <p:sp>
        <p:nvSpPr>
          <p:cNvPr id="61" name="TextBox 60">
            <a:extLst>
              <a:ext uri="{FF2B5EF4-FFF2-40B4-BE49-F238E27FC236}">
                <a16:creationId xmlns:a16="http://schemas.microsoft.com/office/drawing/2014/main" id="{2F557993-8D90-4E4F-ABFD-1087225C96EE}"/>
              </a:ext>
            </a:extLst>
          </p:cNvPr>
          <p:cNvSpPr txBox="1"/>
          <p:nvPr/>
        </p:nvSpPr>
        <p:spPr>
          <a:xfrm rot="16200000">
            <a:off x="5068699" y="4109115"/>
            <a:ext cx="1412759" cy="461665"/>
          </a:xfrm>
          <a:prstGeom prst="rect">
            <a:avLst/>
          </a:prstGeom>
          <a:noFill/>
        </p:spPr>
        <p:txBody>
          <a:bodyPr wrap="none" rtlCol="0">
            <a:spAutoFit/>
          </a:bodyPr>
          <a:lstStyle/>
          <a:p>
            <a:r>
              <a:rPr lang="en-US" sz="2400" dirty="0" err="1"/>
              <a:t>Omnivory</a:t>
            </a:r>
            <a:endParaRPr lang="en-CA" sz="2400" dirty="0"/>
          </a:p>
        </p:txBody>
      </p:sp>
      <p:cxnSp>
        <p:nvCxnSpPr>
          <p:cNvPr id="63" name="Straight Connector 62">
            <a:extLst>
              <a:ext uri="{FF2B5EF4-FFF2-40B4-BE49-F238E27FC236}">
                <a16:creationId xmlns:a16="http://schemas.microsoft.com/office/drawing/2014/main" id="{E53E6796-2DB4-49D9-ADFE-43B9B38F8902}"/>
              </a:ext>
            </a:extLst>
          </p:cNvPr>
          <p:cNvCxnSpPr>
            <a:cxnSpLocks/>
          </p:cNvCxnSpPr>
          <p:nvPr/>
        </p:nvCxnSpPr>
        <p:spPr>
          <a:xfrm flipH="1">
            <a:off x="785997" y="5233159"/>
            <a:ext cx="407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48F7200-DC36-4FAD-B306-C6250C6D3BE7}"/>
              </a:ext>
            </a:extLst>
          </p:cNvPr>
          <p:cNvSpPr txBox="1"/>
          <p:nvPr/>
        </p:nvSpPr>
        <p:spPr>
          <a:xfrm>
            <a:off x="2171139" y="5188233"/>
            <a:ext cx="1042273" cy="646331"/>
          </a:xfrm>
          <a:prstGeom prst="rect">
            <a:avLst/>
          </a:prstGeom>
          <a:noFill/>
        </p:spPr>
        <p:txBody>
          <a:bodyPr wrap="none" rtlCol="0">
            <a:spAutoFit/>
          </a:bodyPr>
          <a:lstStyle/>
          <a:p>
            <a:r>
              <a:rPr lang="en-US" sz="3600" dirty="0"/>
              <a:t>time</a:t>
            </a:r>
            <a:endParaRPr lang="en-CA" sz="3600" dirty="0"/>
          </a:p>
        </p:txBody>
      </p:sp>
      <p:cxnSp>
        <p:nvCxnSpPr>
          <p:cNvPr id="65" name="Straight Connector 64">
            <a:extLst>
              <a:ext uri="{FF2B5EF4-FFF2-40B4-BE49-F238E27FC236}">
                <a16:creationId xmlns:a16="http://schemas.microsoft.com/office/drawing/2014/main" id="{8CC62112-E366-42B1-827D-3E52BA5DAAD5}"/>
              </a:ext>
            </a:extLst>
          </p:cNvPr>
          <p:cNvCxnSpPr>
            <a:cxnSpLocks/>
          </p:cNvCxnSpPr>
          <p:nvPr/>
        </p:nvCxnSpPr>
        <p:spPr>
          <a:xfrm>
            <a:off x="811461" y="3056947"/>
            <a:ext cx="0" cy="22798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Freeform: Shape 65">
            <a:extLst>
              <a:ext uri="{FF2B5EF4-FFF2-40B4-BE49-F238E27FC236}">
                <a16:creationId xmlns:a16="http://schemas.microsoft.com/office/drawing/2014/main" id="{E5BE2A9D-93D9-4CFA-A78E-2F3CF8C900B4}"/>
              </a:ext>
            </a:extLst>
          </p:cNvPr>
          <p:cNvSpPr/>
          <p:nvPr/>
        </p:nvSpPr>
        <p:spPr>
          <a:xfrm>
            <a:off x="851118" y="3710710"/>
            <a:ext cx="3682314" cy="1151365"/>
          </a:xfrm>
          <a:custGeom>
            <a:avLst/>
            <a:gdLst>
              <a:gd name="connsiteX0" fmla="*/ 0 w 3682314"/>
              <a:gd name="connsiteY0" fmla="*/ 976184 h 1062682"/>
              <a:gd name="connsiteX1" fmla="*/ 234779 w 3682314"/>
              <a:gd name="connsiteY1" fmla="*/ 963827 h 1062682"/>
              <a:gd name="connsiteX2" fmla="*/ 271849 w 3682314"/>
              <a:gd name="connsiteY2" fmla="*/ 939114 h 1062682"/>
              <a:gd name="connsiteX3" fmla="*/ 308919 w 3682314"/>
              <a:gd name="connsiteY3" fmla="*/ 926757 h 1062682"/>
              <a:gd name="connsiteX4" fmla="*/ 383060 w 3682314"/>
              <a:gd name="connsiteY4" fmla="*/ 877330 h 1062682"/>
              <a:gd name="connsiteX5" fmla="*/ 457200 w 3682314"/>
              <a:gd name="connsiteY5" fmla="*/ 852617 h 1062682"/>
              <a:gd name="connsiteX6" fmla="*/ 494270 w 3682314"/>
              <a:gd name="connsiteY6" fmla="*/ 840260 h 1062682"/>
              <a:gd name="connsiteX7" fmla="*/ 568411 w 3682314"/>
              <a:gd name="connsiteY7" fmla="*/ 803190 h 1062682"/>
              <a:gd name="connsiteX8" fmla="*/ 654908 w 3682314"/>
              <a:gd name="connsiteY8" fmla="*/ 790833 h 1062682"/>
              <a:gd name="connsiteX9" fmla="*/ 679622 w 3682314"/>
              <a:gd name="connsiteY9" fmla="*/ 753763 h 1062682"/>
              <a:gd name="connsiteX10" fmla="*/ 691979 w 3682314"/>
              <a:gd name="connsiteY10" fmla="*/ 716692 h 1062682"/>
              <a:gd name="connsiteX11" fmla="*/ 716692 w 3682314"/>
              <a:gd name="connsiteY11" fmla="*/ 580768 h 1062682"/>
              <a:gd name="connsiteX12" fmla="*/ 766119 w 3682314"/>
              <a:gd name="connsiteY12" fmla="*/ 457200 h 1062682"/>
              <a:gd name="connsiteX13" fmla="*/ 815546 w 3682314"/>
              <a:gd name="connsiteY13" fmla="*/ 247136 h 1062682"/>
              <a:gd name="connsiteX14" fmla="*/ 877330 w 3682314"/>
              <a:gd name="connsiteY14" fmla="*/ 98855 h 1062682"/>
              <a:gd name="connsiteX15" fmla="*/ 914400 w 3682314"/>
              <a:gd name="connsiteY15" fmla="*/ 0 h 1062682"/>
              <a:gd name="connsiteX16" fmla="*/ 951470 w 3682314"/>
              <a:gd name="connsiteY16" fmla="*/ 111211 h 1062682"/>
              <a:gd name="connsiteX17" fmla="*/ 963827 w 3682314"/>
              <a:gd name="connsiteY17" fmla="*/ 148282 h 1062682"/>
              <a:gd name="connsiteX18" fmla="*/ 976184 w 3682314"/>
              <a:gd name="connsiteY18" fmla="*/ 185352 h 1062682"/>
              <a:gd name="connsiteX19" fmla="*/ 988541 w 3682314"/>
              <a:gd name="connsiteY19" fmla="*/ 234779 h 1062682"/>
              <a:gd name="connsiteX20" fmla="*/ 1013254 w 3682314"/>
              <a:gd name="connsiteY20" fmla="*/ 308919 h 1062682"/>
              <a:gd name="connsiteX21" fmla="*/ 1037968 w 3682314"/>
              <a:gd name="connsiteY21" fmla="*/ 395417 h 1062682"/>
              <a:gd name="connsiteX22" fmla="*/ 1050325 w 3682314"/>
              <a:gd name="connsiteY22" fmla="*/ 543698 h 1062682"/>
              <a:gd name="connsiteX23" fmla="*/ 1062681 w 3682314"/>
              <a:gd name="connsiteY23" fmla="*/ 580768 h 1062682"/>
              <a:gd name="connsiteX24" fmla="*/ 1075038 w 3682314"/>
              <a:gd name="connsiteY24" fmla="*/ 630195 h 1062682"/>
              <a:gd name="connsiteX25" fmla="*/ 1087395 w 3682314"/>
              <a:gd name="connsiteY25" fmla="*/ 667265 h 1062682"/>
              <a:gd name="connsiteX26" fmla="*/ 1099752 w 3682314"/>
              <a:gd name="connsiteY26" fmla="*/ 716692 h 1062682"/>
              <a:gd name="connsiteX27" fmla="*/ 1124465 w 3682314"/>
              <a:gd name="connsiteY27" fmla="*/ 790833 h 1062682"/>
              <a:gd name="connsiteX28" fmla="*/ 1136822 w 3682314"/>
              <a:gd name="connsiteY28" fmla="*/ 827903 h 1062682"/>
              <a:gd name="connsiteX29" fmla="*/ 1149179 w 3682314"/>
              <a:gd name="connsiteY29" fmla="*/ 877330 h 1062682"/>
              <a:gd name="connsiteX30" fmla="*/ 1173892 w 3682314"/>
              <a:gd name="connsiteY30" fmla="*/ 951471 h 1062682"/>
              <a:gd name="connsiteX31" fmla="*/ 1186249 w 3682314"/>
              <a:gd name="connsiteY31" fmla="*/ 1025611 h 1062682"/>
              <a:gd name="connsiteX32" fmla="*/ 1223319 w 3682314"/>
              <a:gd name="connsiteY32" fmla="*/ 1037968 h 1062682"/>
              <a:gd name="connsiteX33" fmla="*/ 1371600 w 3682314"/>
              <a:gd name="connsiteY33" fmla="*/ 988541 h 1062682"/>
              <a:gd name="connsiteX34" fmla="*/ 1445741 w 3682314"/>
              <a:gd name="connsiteY34" fmla="*/ 778476 h 1062682"/>
              <a:gd name="connsiteX35" fmla="*/ 1458098 w 3682314"/>
              <a:gd name="connsiteY35" fmla="*/ 667265 h 1062682"/>
              <a:gd name="connsiteX36" fmla="*/ 1495168 w 3682314"/>
              <a:gd name="connsiteY36" fmla="*/ 691979 h 1062682"/>
              <a:gd name="connsiteX37" fmla="*/ 1532238 w 3682314"/>
              <a:gd name="connsiteY37" fmla="*/ 704336 h 1062682"/>
              <a:gd name="connsiteX38" fmla="*/ 1655806 w 3682314"/>
              <a:gd name="connsiteY38" fmla="*/ 766119 h 1062682"/>
              <a:gd name="connsiteX39" fmla="*/ 1717589 w 3682314"/>
              <a:gd name="connsiteY39" fmla="*/ 753763 h 1062682"/>
              <a:gd name="connsiteX40" fmla="*/ 1729946 w 3682314"/>
              <a:gd name="connsiteY40" fmla="*/ 716692 h 1062682"/>
              <a:gd name="connsiteX41" fmla="*/ 1754660 w 3682314"/>
              <a:gd name="connsiteY41" fmla="*/ 679622 h 1062682"/>
              <a:gd name="connsiteX42" fmla="*/ 1791730 w 3682314"/>
              <a:gd name="connsiteY42" fmla="*/ 691979 h 1062682"/>
              <a:gd name="connsiteX43" fmla="*/ 1841157 w 3682314"/>
              <a:gd name="connsiteY43" fmla="*/ 704336 h 1062682"/>
              <a:gd name="connsiteX44" fmla="*/ 1915298 w 3682314"/>
              <a:gd name="connsiteY44" fmla="*/ 729049 h 1062682"/>
              <a:gd name="connsiteX45" fmla="*/ 1952368 w 3682314"/>
              <a:gd name="connsiteY45" fmla="*/ 753763 h 1062682"/>
              <a:gd name="connsiteX46" fmla="*/ 2174789 w 3682314"/>
              <a:gd name="connsiteY46" fmla="*/ 753763 h 1062682"/>
              <a:gd name="connsiteX47" fmla="*/ 2211860 w 3682314"/>
              <a:gd name="connsiteY47" fmla="*/ 679622 h 1062682"/>
              <a:gd name="connsiteX48" fmla="*/ 2248930 w 3682314"/>
              <a:gd name="connsiteY48" fmla="*/ 518984 h 1062682"/>
              <a:gd name="connsiteX49" fmla="*/ 2286000 w 3682314"/>
              <a:gd name="connsiteY49" fmla="*/ 358346 h 1062682"/>
              <a:gd name="connsiteX50" fmla="*/ 2298357 w 3682314"/>
              <a:gd name="connsiteY50" fmla="*/ 321276 h 1062682"/>
              <a:gd name="connsiteX51" fmla="*/ 2384854 w 3682314"/>
              <a:gd name="connsiteY51" fmla="*/ 172995 h 1062682"/>
              <a:gd name="connsiteX52" fmla="*/ 2397211 w 3682314"/>
              <a:gd name="connsiteY52" fmla="*/ 123568 h 1062682"/>
              <a:gd name="connsiteX53" fmla="*/ 2409568 w 3682314"/>
              <a:gd name="connsiteY53" fmla="*/ 86498 h 1062682"/>
              <a:gd name="connsiteX54" fmla="*/ 2508422 w 3682314"/>
              <a:gd name="connsiteY54" fmla="*/ 98855 h 1062682"/>
              <a:gd name="connsiteX55" fmla="*/ 2545492 w 3682314"/>
              <a:gd name="connsiteY55" fmla="*/ 172995 h 1062682"/>
              <a:gd name="connsiteX56" fmla="*/ 2570206 w 3682314"/>
              <a:gd name="connsiteY56" fmla="*/ 222422 h 1062682"/>
              <a:gd name="connsiteX57" fmla="*/ 2594919 w 3682314"/>
              <a:gd name="connsiteY57" fmla="*/ 308919 h 1062682"/>
              <a:gd name="connsiteX58" fmla="*/ 2619633 w 3682314"/>
              <a:gd name="connsiteY58" fmla="*/ 358346 h 1062682"/>
              <a:gd name="connsiteX59" fmla="*/ 2669060 w 3682314"/>
              <a:gd name="connsiteY59" fmla="*/ 469557 h 1062682"/>
              <a:gd name="connsiteX60" fmla="*/ 2693773 w 3682314"/>
              <a:gd name="connsiteY60" fmla="*/ 617838 h 1062682"/>
              <a:gd name="connsiteX61" fmla="*/ 2718487 w 3682314"/>
              <a:gd name="connsiteY61" fmla="*/ 691979 h 1062682"/>
              <a:gd name="connsiteX62" fmla="*/ 2755557 w 3682314"/>
              <a:gd name="connsiteY62" fmla="*/ 840260 h 1062682"/>
              <a:gd name="connsiteX63" fmla="*/ 2780270 w 3682314"/>
              <a:gd name="connsiteY63" fmla="*/ 877330 h 1062682"/>
              <a:gd name="connsiteX64" fmla="*/ 2792627 w 3682314"/>
              <a:gd name="connsiteY64" fmla="*/ 914400 h 1062682"/>
              <a:gd name="connsiteX65" fmla="*/ 2829698 w 3682314"/>
              <a:gd name="connsiteY65" fmla="*/ 939114 h 1062682"/>
              <a:gd name="connsiteX66" fmla="*/ 2891481 w 3682314"/>
              <a:gd name="connsiteY66" fmla="*/ 1050325 h 1062682"/>
              <a:gd name="connsiteX67" fmla="*/ 2928552 w 3682314"/>
              <a:gd name="connsiteY67" fmla="*/ 1062682 h 1062682"/>
              <a:gd name="connsiteX68" fmla="*/ 2965622 w 3682314"/>
              <a:gd name="connsiteY68" fmla="*/ 1050325 h 1062682"/>
              <a:gd name="connsiteX69" fmla="*/ 2990335 w 3682314"/>
              <a:gd name="connsiteY69" fmla="*/ 976184 h 1062682"/>
              <a:gd name="connsiteX70" fmla="*/ 3015049 w 3682314"/>
              <a:gd name="connsiteY70" fmla="*/ 840260 h 1062682"/>
              <a:gd name="connsiteX71" fmla="*/ 3039762 w 3682314"/>
              <a:gd name="connsiteY71" fmla="*/ 741406 h 1062682"/>
              <a:gd name="connsiteX72" fmla="*/ 3076833 w 3682314"/>
              <a:gd name="connsiteY72" fmla="*/ 704336 h 1062682"/>
              <a:gd name="connsiteX73" fmla="*/ 3101546 w 3682314"/>
              <a:gd name="connsiteY73" fmla="*/ 667265 h 1062682"/>
              <a:gd name="connsiteX74" fmla="*/ 3138616 w 3682314"/>
              <a:gd name="connsiteY74" fmla="*/ 691979 h 1062682"/>
              <a:gd name="connsiteX75" fmla="*/ 3150973 w 3682314"/>
              <a:gd name="connsiteY75" fmla="*/ 729049 h 1062682"/>
              <a:gd name="connsiteX76" fmla="*/ 3188043 w 3682314"/>
              <a:gd name="connsiteY76" fmla="*/ 741406 h 1062682"/>
              <a:gd name="connsiteX77" fmla="*/ 3225114 w 3682314"/>
              <a:gd name="connsiteY77" fmla="*/ 766119 h 1062682"/>
              <a:gd name="connsiteX78" fmla="*/ 3274541 w 3682314"/>
              <a:gd name="connsiteY78" fmla="*/ 753763 h 1062682"/>
              <a:gd name="connsiteX79" fmla="*/ 3336325 w 3682314"/>
              <a:gd name="connsiteY79" fmla="*/ 667265 h 1062682"/>
              <a:gd name="connsiteX80" fmla="*/ 3682314 w 3682314"/>
              <a:gd name="connsiteY80" fmla="*/ 679622 h 106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682314" h="1062682">
                <a:moveTo>
                  <a:pt x="0" y="976184"/>
                </a:moveTo>
                <a:cubicBezTo>
                  <a:pt x="78260" y="972065"/>
                  <a:pt x="157130" y="974415"/>
                  <a:pt x="234779" y="963827"/>
                </a:cubicBezTo>
                <a:cubicBezTo>
                  <a:pt x="249494" y="961820"/>
                  <a:pt x="258566" y="945755"/>
                  <a:pt x="271849" y="939114"/>
                </a:cubicBezTo>
                <a:cubicBezTo>
                  <a:pt x="283499" y="933289"/>
                  <a:pt x="297533" y="933083"/>
                  <a:pt x="308919" y="926757"/>
                </a:cubicBezTo>
                <a:cubicBezTo>
                  <a:pt x="334883" y="912332"/>
                  <a:pt x="354882" y="886723"/>
                  <a:pt x="383060" y="877330"/>
                </a:cubicBezTo>
                <a:lnTo>
                  <a:pt x="457200" y="852617"/>
                </a:lnTo>
                <a:cubicBezTo>
                  <a:pt x="469557" y="848498"/>
                  <a:pt x="483432" y="847485"/>
                  <a:pt x="494270" y="840260"/>
                </a:cubicBezTo>
                <a:cubicBezTo>
                  <a:pt x="525514" y="819431"/>
                  <a:pt x="531867" y="810499"/>
                  <a:pt x="568411" y="803190"/>
                </a:cubicBezTo>
                <a:cubicBezTo>
                  <a:pt x="596970" y="797478"/>
                  <a:pt x="626076" y="794952"/>
                  <a:pt x="654908" y="790833"/>
                </a:cubicBezTo>
                <a:cubicBezTo>
                  <a:pt x="663146" y="778476"/>
                  <a:pt x="672980" y="767046"/>
                  <a:pt x="679622" y="753763"/>
                </a:cubicBezTo>
                <a:cubicBezTo>
                  <a:pt x="685447" y="742113"/>
                  <a:pt x="689250" y="729428"/>
                  <a:pt x="691979" y="716692"/>
                </a:cubicBezTo>
                <a:cubicBezTo>
                  <a:pt x="701628" y="671663"/>
                  <a:pt x="704041" y="625047"/>
                  <a:pt x="716692" y="580768"/>
                </a:cubicBezTo>
                <a:cubicBezTo>
                  <a:pt x="728879" y="538113"/>
                  <a:pt x="753516" y="499734"/>
                  <a:pt x="766119" y="457200"/>
                </a:cubicBezTo>
                <a:cubicBezTo>
                  <a:pt x="786554" y="388230"/>
                  <a:pt x="787879" y="313536"/>
                  <a:pt x="815546" y="247136"/>
                </a:cubicBezTo>
                <a:cubicBezTo>
                  <a:pt x="836141" y="197709"/>
                  <a:pt x="855868" y="147912"/>
                  <a:pt x="877330" y="98855"/>
                </a:cubicBezTo>
                <a:cubicBezTo>
                  <a:pt x="915021" y="12703"/>
                  <a:pt x="892612" y="87151"/>
                  <a:pt x="914400" y="0"/>
                </a:cubicBezTo>
                <a:lnTo>
                  <a:pt x="951470" y="111211"/>
                </a:lnTo>
                <a:lnTo>
                  <a:pt x="963827" y="148282"/>
                </a:lnTo>
                <a:cubicBezTo>
                  <a:pt x="967946" y="160639"/>
                  <a:pt x="973025" y="172716"/>
                  <a:pt x="976184" y="185352"/>
                </a:cubicBezTo>
                <a:cubicBezTo>
                  <a:pt x="980303" y="201828"/>
                  <a:pt x="983661" y="218512"/>
                  <a:pt x="988541" y="234779"/>
                </a:cubicBezTo>
                <a:cubicBezTo>
                  <a:pt x="996026" y="259730"/>
                  <a:pt x="1006936" y="283647"/>
                  <a:pt x="1013254" y="308919"/>
                </a:cubicBezTo>
                <a:cubicBezTo>
                  <a:pt x="1028770" y="370983"/>
                  <a:pt x="1020241" y="342235"/>
                  <a:pt x="1037968" y="395417"/>
                </a:cubicBezTo>
                <a:cubicBezTo>
                  <a:pt x="1042087" y="444844"/>
                  <a:pt x="1043770" y="494535"/>
                  <a:pt x="1050325" y="543698"/>
                </a:cubicBezTo>
                <a:cubicBezTo>
                  <a:pt x="1052046" y="556609"/>
                  <a:pt x="1059103" y="568244"/>
                  <a:pt x="1062681" y="580768"/>
                </a:cubicBezTo>
                <a:cubicBezTo>
                  <a:pt x="1067346" y="597097"/>
                  <a:pt x="1070372" y="613866"/>
                  <a:pt x="1075038" y="630195"/>
                </a:cubicBezTo>
                <a:cubicBezTo>
                  <a:pt x="1078616" y="642719"/>
                  <a:pt x="1083817" y="654741"/>
                  <a:pt x="1087395" y="667265"/>
                </a:cubicBezTo>
                <a:cubicBezTo>
                  <a:pt x="1092061" y="683594"/>
                  <a:pt x="1094872" y="700425"/>
                  <a:pt x="1099752" y="716692"/>
                </a:cubicBezTo>
                <a:cubicBezTo>
                  <a:pt x="1107237" y="741644"/>
                  <a:pt x="1116227" y="766119"/>
                  <a:pt x="1124465" y="790833"/>
                </a:cubicBezTo>
                <a:cubicBezTo>
                  <a:pt x="1128584" y="803190"/>
                  <a:pt x="1133663" y="815267"/>
                  <a:pt x="1136822" y="827903"/>
                </a:cubicBezTo>
                <a:cubicBezTo>
                  <a:pt x="1140941" y="844379"/>
                  <a:pt x="1144299" y="861063"/>
                  <a:pt x="1149179" y="877330"/>
                </a:cubicBezTo>
                <a:cubicBezTo>
                  <a:pt x="1156664" y="902282"/>
                  <a:pt x="1169609" y="925775"/>
                  <a:pt x="1173892" y="951471"/>
                </a:cubicBezTo>
                <a:cubicBezTo>
                  <a:pt x="1178011" y="976184"/>
                  <a:pt x="1173819" y="1003858"/>
                  <a:pt x="1186249" y="1025611"/>
                </a:cubicBezTo>
                <a:cubicBezTo>
                  <a:pt x="1192711" y="1036920"/>
                  <a:pt x="1210962" y="1033849"/>
                  <a:pt x="1223319" y="1037968"/>
                </a:cubicBezTo>
                <a:cubicBezTo>
                  <a:pt x="1306296" y="1029670"/>
                  <a:pt x="1343790" y="1058067"/>
                  <a:pt x="1371600" y="988541"/>
                </a:cubicBezTo>
                <a:cubicBezTo>
                  <a:pt x="1399178" y="919597"/>
                  <a:pt x="1445741" y="778476"/>
                  <a:pt x="1445741" y="778476"/>
                </a:cubicBezTo>
                <a:cubicBezTo>
                  <a:pt x="1449860" y="741406"/>
                  <a:pt x="1439593" y="699649"/>
                  <a:pt x="1458098" y="667265"/>
                </a:cubicBezTo>
                <a:cubicBezTo>
                  <a:pt x="1465466" y="654371"/>
                  <a:pt x="1481885" y="685337"/>
                  <a:pt x="1495168" y="691979"/>
                </a:cubicBezTo>
                <a:cubicBezTo>
                  <a:pt x="1506818" y="697804"/>
                  <a:pt x="1520852" y="698010"/>
                  <a:pt x="1532238" y="704336"/>
                </a:cubicBezTo>
                <a:cubicBezTo>
                  <a:pt x="1652605" y="771207"/>
                  <a:pt x="1559213" y="741972"/>
                  <a:pt x="1655806" y="766119"/>
                </a:cubicBezTo>
                <a:cubicBezTo>
                  <a:pt x="1676400" y="762000"/>
                  <a:pt x="1700114" y="765413"/>
                  <a:pt x="1717589" y="753763"/>
                </a:cubicBezTo>
                <a:cubicBezTo>
                  <a:pt x="1728427" y="746538"/>
                  <a:pt x="1724121" y="728342"/>
                  <a:pt x="1729946" y="716692"/>
                </a:cubicBezTo>
                <a:cubicBezTo>
                  <a:pt x="1736588" y="703409"/>
                  <a:pt x="1746422" y="691979"/>
                  <a:pt x="1754660" y="679622"/>
                </a:cubicBezTo>
                <a:cubicBezTo>
                  <a:pt x="1767017" y="683741"/>
                  <a:pt x="1779206" y="688401"/>
                  <a:pt x="1791730" y="691979"/>
                </a:cubicBezTo>
                <a:cubicBezTo>
                  <a:pt x="1808059" y="696645"/>
                  <a:pt x="1824890" y="699456"/>
                  <a:pt x="1841157" y="704336"/>
                </a:cubicBezTo>
                <a:cubicBezTo>
                  <a:pt x="1866109" y="711821"/>
                  <a:pt x="1915298" y="729049"/>
                  <a:pt x="1915298" y="729049"/>
                </a:cubicBezTo>
                <a:cubicBezTo>
                  <a:pt x="1927655" y="737287"/>
                  <a:pt x="1939085" y="747121"/>
                  <a:pt x="1952368" y="753763"/>
                </a:cubicBezTo>
                <a:cubicBezTo>
                  <a:pt x="2019998" y="787578"/>
                  <a:pt x="2110427" y="758054"/>
                  <a:pt x="2174789" y="753763"/>
                </a:cubicBezTo>
                <a:cubicBezTo>
                  <a:pt x="2193116" y="726272"/>
                  <a:pt x="2206744" y="712874"/>
                  <a:pt x="2211860" y="679622"/>
                </a:cubicBezTo>
                <a:cubicBezTo>
                  <a:pt x="2235378" y="526750"/>
                  <a:pt x="2197780" y="595709"/>
                  <a:pt x="2248930" y="518984"/>
                </a:cubicBezTo>
                <a:cubicBezTo>
                  <a:pt x="2264971" y="406702"/>
                  <a:pt x="2252078" y="460114"/>
                  <a:pt x="2286000" y="358346"/>
                </a:cubicBezTo>
                <a:cubicBezTo>
                  <a:pt x="2290119" y="345989"/>
                  <a:pt x="2291454" y="332321"/>
                  <a:pt x="2298357" y="321276"/>
                </a:cubicBezTo>
                <a:cubicBezTo>
                  <a:pt x="2314413" y="295587"/>
                  <a:pt x="2369069" y="215090"/>
                  <a:pt x="2384854" y="172995"/>
                </a:cubicBezTo>
                <a:cubicBezTo>
                  <a:pt x="2390817" y="157094"/>
                  <a:pt x="2392545" y="139897"/>
                  <a:pt x="2397211" y="123568"/>
                </a:cubicBezTo>
                <a:cubicBezTo>
                  <a:pt x="2400789" y="111044"/>
                  <a:pt x="2405449" y="98855"/>
                  <a:pt x="2409568" y="86498"/>
                </a:cubicBezTo>
                <a:cubicBezTo>
                  <a:pt x="2442519" y="90617"/>
                  <a:pt x="2477589" y="86522"/>
                  <a:pt x="2508422" y="98855"/>
                </a:cubicBezTo>
                <a:cubicBezTo>
                  <a:pt x="2528892" y="107043"/>
                  <a:pt x="2538497" y="156673"/>
                  <a:pt x="2545492" y="172995"/>
                </a:cubicBezTo>
                <a:cubicBezTo>
                  <a:pt x="2552748" y="189926"/>
                  <a:pt x="2562950" y="205491"/>
                  <a:pt x="2570206" y="222422"/>
                </a:cubicBezTo>
                <a:cubicBezTo>
                  <a:pt x="2600074" y="292113"/>
                  <a:pt x="2563572" y="225329"/>
                  <a:pt x="2594919" y="308919"/>
                </a:cubicBezTo>
                <a:cubicBezTo>
                  <a:pt x="2601387" y="326167"/>
                  <a:pt x="2612792" y="341243"/>
                  <a:pt x="2619633" y="358346"/>
                </a:cubicBezTo>
                <a:cubicBezTo>
                  <a:pt x="2663748" y="468634"/>
                  <a:pt x="2621512" y="398237"/>
                  <a:pt x="2669060" y="469557"/>
                </a:cubicBezTo>
                <a:cubicBezTo>
                  <a:pt x="2702846" y="570921"/>
                  <a:pt x="2652384" y="410896"/>
                  <a:pt x="2693773" y="617838"/>
                </a:cubicBezTo>
                <a:cubicBezTo>
                  <a:pt x="2698882" y="643383"/>
                  <a:pt x="2718487" y="691979"/>
                  <a:pt x="2718487" y="691979"/>
                </a:cubicBezTo>
                <a:cubicBezTo>
                  <a:pt x="2724664" y="729041"/>
                  <a:pt x="2733798" y="807621"/>
                  <a:pt x="2755557" y="840260"/>
                </a:cubicBezTo>
                <a:cubicBezTo>
                  <a:pt x="2763795" y="852617"/>
                  <a:pt x="2773629" y="864047"/>
                  <a:pt x="2780270" y="877330"/>
                </a:cubicBezTo>
                <a:cubicBezTo>
                  <a:pt x="2786095" y="888980"/>
                  <a:pt x="2784490" y="904229"/>
                  <a:pt x="2792627" y="914400"/>
                </a:cubicBezTo>
                <a:cubicBezTo>
                  <a:pt x="2801905" y="925997"/>
                  <a:pt x="2817341" y="930876"/>
                  <a:pt x="2829698" y="939114"/>
                </a:cubicBezTo>
                <a:cubicBezTo>
                  <a:pt x="2840578" y="971755"/>
                  <a:pt x="2859613" y="1039702"/>
                  <a:pt x="2891481" y="1050325"/>
                </a:cubicBezTo>
                <a:lnTo>
                  <a:pt x="2928552" y="1062682"/>
                </a:lnTo>
                <a:cubicBezTo>
                  <a:pt x="2940909" y="1058563"/>
                  <a:pt x="2958051" y="1060924"/>
                  <a:pt x="2965622" y="1050325"/>
                </a:cubicBezTo>
                <a:cubicBezTo>
                  <a:pt x="2980763" y="1029127"/>
                  <a:pt x="2990335" y="976184"/>
                  <a:pt x="2990335" y="976184"/>
                </a:cubicBezTo>
                <a:cubicBezTo>
                  <a:pt x="3018877" y="747849"/>
                  <a:pt x="2986476" y="954551"/>
                  <a:pt x="3015049" y="840260"/>
                </a:cubicBezTo>
                <a:cubicBezTo>
                  <a:pt x="3017543" y="830284"/>
                  <a:pt x="3028466" y="758350"/>
                  <a:pt x="3039762" y="741406"/>
                </a:cubicBezTo>
                <a:cubicBezTo>
                  <a:pt x="3049456" y="726866"/>
                  <a:pt x="3065646" y="717761"/>
                  <a:pt x="3076833" y="704336"/>
                </a:cubicBezTo>
                <a:cubicBezTo>
                  <a:pt x="3086340" y="692927"/>
                  <a:pt x="3093308" y="679622"/>
                  <a:pt x="3101546" y="667265"/>
                </a:cubicBezTo>
                <a:cubicBezTo>
                  <a:pt x="3113903" y="675503"/>
                  <a:pt x="3129339" y="680382"/>
                  <a:pt x="3138616" y="691979"/>
                </a:cubicBezTo>
                <a:cubicBezTo>
                  <a:pt x="3146753" y="702150"/>
                  <a:pt x="3141763" y="719839"/>
                  <a:pt x="3150973" y="729049"/>
                </a:cubicBezTo>
                <a:cubicBezTo>
                  <a:pt x="3160183" y="738259"/>
                  <a:pt x="3176393" y="735581"/>
                  <a:pt x="3188043" y="741406"/>
                </a:cubicBezTo>
                <a:cubicBezTo>
                  <a:pt x="3201326" y="748048"/>
                  <a:pt x="3212757" y="757881"/>
                  <a:pt x="3225114" y="766119"/>
                </a:cubicBezTo>
                <a:cubicBezTo>
                  <a:pt x="3241590" y="762000"/>
                  <a:pt x="3263489" y="766657"/>
                  <a:pt x="3274541" y="753763"/>
                </a:cubicBezTo>
                <a:cubicBezTo>
                  <a:pt x="3366805" y="646121"/>
                  <a:pt x="3242824" y="698432"/>
                  <a:pt x="3336325" y="667265"/>
                </a:cubicBezTo>
                <a:cubicBezTo>
                  <a:pt x="3583364" y="682705"/>
                  <a:pt x="3468002" y="679622"/>
                  <a:pt x="3682314" y="679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TextBox 68">
            <a:extLst>
              <a:ext uri="{FF2B5EF4-FFF2-40B4-BE49-F238E27FC236}">
                <a16:creationId xmlns:a16="http://schemas.microsoft.com/office/drawing/2014/main" id="{BB0AA8B2-23FB-4989-9ECE-6E7EE2C4AF1E}"/>
              </a:ext>
            </a:extLst>
          </p:cNvPr>
          <p:cNvSpPr txBox="1"/>
          <p:nvPr/>
        </p:nvSpPr>
        <p:spPr>
          <a:xfrm>
            <a:off x="1912891" y="3798152"/>
            <a:ext cx="1051891" cy="646331"/>
          </a:xfrm>
          <a:prstGeom prst="rect">
            <a:avLst/>
          </a:prstGeom>
          <a:noFill/>
        </p:spPr>
        <p:txBody>
          <a:bodyPr wrap="none" rtlCol="0">
            <a:spAutoFit/>
          </a:bodyPr>
          <a:lstStyle/>
          <a:p>
            <a:r>
              <a:rPr lang="en-US" dirty="0"/>
              <a:t>Dynamic </a:t>
            </a:r>
          </a:p>
          <a:p>
            <a:r>
              <a:rPr lang="en-US" dirty="0"/>
              <a:t>Shimmer</a:t>
            </a:r>
            <a:endParaRPr lang="en-CA" dirty="0"/>
          </a:p>
        </p:txBody>
      </p:sp>
      <p:sp>
        <p:nvSpPr>
          <p:cNvPr id="71" name="TextBox 70">
            <a:extLst>
              <a:ext uri="{FF2B5EF4-FFF2-40B4-BE49-F238E27FC236}">
                <a16:creationId xmlns:a16="http://schemas.microsoft.com/office/drawing/2014/main" id="{4618DD69-1D46-4B37-9188-0061C0ACA754}"/>
              </a:ext>
            </a:extLst>
          </p:cNvPr>
          <p:cNvSpPr txBox="1"/>
          <p:nvPr/>
        </p:nvSpPr>
        <p:spPr>
          <a:xfrm>
            <a:off x="4533432" y="4235645"/>
            <a:ext cx="309700" cy="369332"/>
          </a:xfrm>
          <a:prstGeom prst="rect">
            <a:avLst/>
          </a:prstGeom>
          <a:noFill/>
        </p:spPr>
        <p:txBody>
          <a:bodyPr wrap="none" rtlCol="0">
            <a:spAutoFit/>
          </a:bodyPr>
          <a:lstStyle/>
          <a:p>
            <a:r>
              <a:rPr lang="en-US" dirty="0"/>
              <a:t>R</a:t>
            </a:r>
            <a:endParaRPr lang="en-CA" dirty="0"/>
          </a:p>
        </p:txBody>
      </p:sp>
      <p:sp>
        <p:nvSpPr>
          <p:cNvPr id="72" name="TextBox 71">
            <a:extLst>
              <a:ext uri="{FF2B5EF4-FFF2-40B4-BE49-F238E27FC236}">
                <a16:creationId xmlns:a16="http://schemas.microsoft.com/office/drawing/2014/main" id="{7E3A3942-E9D5-4351-AC92-05783452C9AA}"/>
              </a:ext>
            </a:extLst>
          </p:cNvPr>
          <p:cNvSpPr txBox="1"/>
          <p:nvPr/>
        </p:nvSpPr>
        <p:spPr>
          <a:xfrm>
            <a:off x="4510613" y="4721013"/>
            <a:ext cx="308098" cy="369332"/>
          </a:xfrm>
          <a:prstGeom prst="rect">
            <a:avLst/>
          </a:prstGeom>
          <a:noFill/>
        </p:spPr>
        <p:txBody>
          <a:bodyPr wrap="none" rtlCol="0">
            <a:spAutoFit/>
          </a:bodyPr>
          <a:lstStyle/>
          <a:p>
            <a:r>
              <a:rPr lang="en-US" dirty="0"/>
              <a:t>C</a:t>
            </a:r>
            <a:endParaRPr lang="en-CA" dirty="0"/>
          </a:p>
        </p:txBody>
      </p:sp>
      <p:sp>
        <p:nvSpPr>
          <p:cNvPr id="73" name="TextBox 72">
            <a:extLst>
              <a:ext uri="{FF2B5EF4-FFF2-40B4-BE49-F238E27FC236}">
                <a16:creationId xmlns:a16="http://schemas.microsoft.com/office/drawing/2014/main" id="{C9020C07-D1D9-4698-A732-841E6D0E70EC}"/>
              </a:ext>
            </a:extLst>
          </p:cNvPr>
          <p:cNvSpPr txBox="1"/>
          <p:nvPr/>
        </p:nvSpPr>
        <p:spPr>
          <a:xfrm>
            <a:off x="4659254" y="4882315"/>
            <a:ext cx="303288" cy="369332"/>
          </a:xfrm>
          <a:prstGeom prst="rect">
            <a:avLst/>
          </a:prstGeom>
          <a:noFill/>
        </p:spPr>
        <p:txBody>
          <a:bodyPr wrap="none" rtlCol="0">
            <a:spAutoFit/>
          </a:bodyPr>
          <a:lstStyle/>
          <a:p>
            <a:r>
              <a:rPr lang="en-US" dirty="0"/>
              <a:t>P</a:t>
            </a:r>
            <a:endParaRPr lang="en-CA" dirty="0"/>
          </a:p>
        </p:txBody>
      </p:sp>
      <p:sp>
        <p:nvSpPr>
          <p:cNvPr id="74" name="TextBox 73">
            <a:extLst>
              <a:ext uri="{FF2B5EF4-FFF2-40B4-BE49-F238E27FC236}">
                <a16:creationId xmlns:a16="http://schemas.microsoft.com/office/drawing/2014/main" id="{CB5B252E-2996-427F-9B33-3FF1C9D2171D}"/>
              </a:ext>
            </a:extLst>
          </p:cNvPr>
          <p:cNvSpPr txBox="1"/>
          <p:nvPr/>
        </p:nvSpPr>
        <p:spPr>
          <a:xfrm>
            <a:off x="2210171" y="4624780"/>
            <a:ext cx="1496179" cy="369332"/>
          </a:xfrm>
          <a:prstGeom prst="rect">
            <a:avLst/>
          </a:prstGeom>
          <a:noFill/>
        </p:spPr>
        <p:txBody>
          <a:bodyPr wrap="none" rtlCol="0">
            <a:spAutoFit/>
          </a:bodyPr>
          <a:lstStyle/>
          <a:p>
            <a:r>
              <a:rPr lang="en-US" dirty="0" err="1"/>
              <a:t>CV</a:t>
            </a:r>
            <a:r>
              <a:rPr lang="en-US" baseline="-25000" dirty="0" err="1"/>
              <a:t>Shimmer</a:t>
            </a:r>
            <a:r>
              <a:rPr lang="en-US" baseline="-25000" dirty="0"/>
              <a:t> </a:t>
            </a:r>
            <a:r>
              <a:rPr lang="en-US" dirty="0"/>
              <a:t>= .25</a:t>
            </a:r>
            <a:endParaRPr lang="en-CA" dirty="0"/>
          </a:p>
        </p:txBody>
      </p:sp>
      <p:sp>
        <p:nvSpPr>
          <p:cNvPr id="75" name="TextBox 74">
            <a:extLst>
              <a:ext uri="{FF2B5EF4-FFF2-40B4-BE49-F238E27FC236}">
                <a16:creationId xmlns:a16="http://schemas.microsoft.com/office/drawing/2014/main" id="{F79D1A9A-3DC9-40BC-888A-C584E0A1AFE4}"/>
              </a:ext>
            </a:extLst>
          </p:cNvPr>
          <p:cNvSpPr txBox="1"/>
          <p:nvPr/>
        </p:nvSpPr>
        <p:spPr>
          <a:xfrm rot="16200000">
            <a:off x="-152611" y="3826526"/>
            <a:ext cx="1140056" cy="461665"/>
          </a:xfrm>
          <a:prstGeom prst="rect">
            <a:avLst/>
          </a:prstGeom>
          <a:noFill/>
        </p:spPr>
        <p:txBody>
          <a:bodyPr wrap="none" rtlCol="0">
            <a:spAutoFit/>
          </a:bodyPr>
          <a:lstStyle/>
          <a:p>
            <a:r>
              <a:rPr lang="en-US" sz="2400" dirty="0"/>
              <a:t>R/(R+C)</a:t>
            </a:r>
            <a:endParaRPr lang="en-CA" sz="2400" dirty="0"/>
          </a:p>
        </p:txBody>
      </p:sp>
      <p:sp>
        <p:nvSpPr>
          <p:cNvPr id="37" name="TextBox 36">
            <a:extLst>
              <a:ext uri="{FF2B5EF4-FFF2-40B4-BE49-F238E27FC236}">
                <a16:creationId xmlns:a16="http://schemas.microsoft.com/office/drawing/2014/main" id="{C6916447-37C6-4473-AA5F-B6C4BF844EA4}"/>
              </a:ext>
            </a:extLst>
          </p:cNvPr>
          <p:cNvSpPr txBox="1"/>
          <p:nvPr/>
        </p:nvSpPr>
        <p:spPr>
          <a:xfrm>
            <a:off x="3549246" y="3840282"/>
            <a:ext cx="1051891" cy="646331"/>
          </a:xfrm>
          <a:prstGeom prst="rect">
            <a:avLst/>
          </a:prstGeom>
          <a:noFill/>
        </p:spPr>
        <p:txBody>
          <a:bodyPr wrap="none" rtlCol="0">
            <a:spAutoFit/>
          </a:bodyPr>
          <a:lstStyle/>
          <a:p>
            <a:r>
              <a:rPr lang="en-US" dirty="0"/>
              <a:t>Dynamic </a:t>
            </a:r>
          </a:p>
          <a:p>
            <a:r>
              <a:rPr lang="en-US" dirty="0"/>
              <a:t>Shimmer</a:t>
            </a:r>
            <a:endParaRPr lang="en-CA" dirty="0"/>
          </a:p>
        </p:txBody>
      </p:sp>
      <p:sp>
        <p:nvSpPr>
          <p:cNvPr id="38" name="Freeform: Shape 37">
            <a:extLst>
              <a:ext uri="{FF2B5EF4-FFF2-40B4-BE49-F238E27FC236}">
                <a16:creationId xmlns:a16="http://schemas.microsoft.com/office/drawing/2014/main" id="{F0B68E7F-794C-40E1-A813-40B6ECBC960A}"/>
              </a:ext>
            </a:extLst>
          </p:cNvPr>
          <p:cNvSpPr/>
          <p:nvPr/>
        </p:nvSpPr>
        <p:spPr>
          <a:xfrm>
            <a:off x="6148841" y="4444483"/>
            <a:ext cx="3682314" cy="532348"/>
          </a:xfrm>
          <a:custGeom>
            <a:avLst/>
            <a:gdLst>
              <a:gd name="connsiteX0" fmla="*/ 0 w 3682314"/>
              <a:gd name="connsiteY0" fmla="*/ 976184 h 1062682"/>
              <a:gd name="connsiteX1" fmla="*/ 234779 w 3682314"/>
              <a:gd name="connsiteY1" fmla="*/ 963827 h 1062682"/>
              <a:gd name="connsiteX2" fmla="*/ 271849 w 3682314"/>
              <a:gd name="connsiteY2" fmla="*/ 939114 h 1062682"/>
              <a:gd name="connsiteX3" fmla="*/ 308919 w 3682314"/>
              <a:gd name="connsiteY3" fmla="*/ 926757 h 1062682"/>
              <a:gd name="connsiteX4" fmla="*/ 383060 w 3682314"/>
              <a:gd name="connsiteY4" fmla="*/ 877330 h 1062682"/>
              <a:gd name="connsiteX5" fmla="*/ 457200 w 3682314"/>
              <a:gd name="connsiteY5" fmla="*/ 852617 h 1062682"/>
              <a:gd name="connsiteX6" fmla="*/ 494270 w 3682314"/>
              <a:gd name="connsiteY6" fmla="*/ 840260 h 1062682"/>
              <a:gd name="connsiteX7" fmla="*/ 568411 w 3682314"/>
              <a:gd name="connsiteY7" fmla="*/ 803190 h 1062682"/>
              <a:gd name="connsiteX8" fmla="*/ 654908 w 3682314"/>
              <a:gd name="connsiteY8" fmla="*/ 790833 h 1062682"/>
              <a:gd name="connsiteX9" fmla="*/ 679622 w 3682314"/>
              <a:gd name="connsiteY9" fmla="*/ 753763 h 1062682"/>
              <a:gd name="connsiteX10" fmla="*/ 691979 w 3682314"/>
              <a:gd name="connsiteY10" fmla="*/ 716692 h 1062682"/>
              <a:gd name="connsiteX11" fmla="*/ 716692 w 3682314"/>
              <a:gd name="connsiteY11" fmla="*/ 580768 h 1062682"/>
              <a:gd name="connsiteX12" fmla="*/ 766119 w 3682314"/>
              <a:gd name="connsiteY12" fmla="*/ 457200 h 1062682"/>
              <a:gd name="connsiteX13" fmla="*/ 815546 w 3682314"/>
              <a:gd name="connsiteY13" fmla="*/ 247136 h 1062682"/>
              <a:gd name="connsiteX14" fmla="*/ 877330 w 3682314"/>
              <a:gd name="connsiteY14" fmla="*/ 98855 h 1062682"/>
              <a:gd name="connsiteX15" fmla="*/ 914400 w 3682314"/>
              <a:gd name="connsiteY15" fmla="*/ 0 h 1062682"/>
              <a:gd name="connsiteX16" fmla="*/ 951470 w 3682314"/>
              <a:gd name="connsiteY16" fmla="*/ 111211 h 1062682"/>
              <a:gd name="connsiteX17" fmla="*/ 963827 w 3682314"/>
              <a:gd name="connsiteY17" fmla="*/ 148282 h 1062682"/>
              <a:gd name="connsiteX18" fmla="*/ 976184 w 3682314"/>
              <a:gd name="connsiteY18" fmla="*/ 185352 h 1062682"/>
              <a:gd name="connsiteX19" fmla="*/ 988541 w 3682314"/>
              <a:gd name="connsiteY19" fmla="*/ 234779 h 1062682"/>
              <a:gd name="connsiteX20" fmla="*/ 1013254 w 3682314"/>
              <a:gd name="connsiteY20" fmla="*/ 308919 h 1062682"/>
              <a:gd name="connsiteX21" fmla="*/ 1037968 w 3682314"/>
              <a:gd name="connsiteY21" fmla="*/ 395417 h 1062682"/>
              <a:gd name="connsiteX22" fmla="*/ 1050325 w 3682314"/>
              <a:gd name="connsiteY22" fmla="*/ 543698 h 1062682"/>
              <a:gd name="connsiteX23" fmla="*/ 1062681 w 3682314"/>
              <a:gd name="connsiteY23" fmla="*/ 580768 h 1062682"/>
              <a:gd name="connsiteX24" fmla="*/ 1075038 w 3682314"/>
              <a:gd name="connsiteY24" fmla="*/ 630195 h 1062682"/>
              <a:gd name="connsiteX25" fmla="*/ 1087395 w 3682314"/>
              <a:gd name="connsiteY25" fmla="*/ 667265 h 1062682"/>
              <a:gd name="connsiteX26" fmla="*/ 1099752 w 3682314"/>
              <a:gd name="connsiteY26" fmla="*/ 716692 h 1062682"/>
              <a:gd name="connsiteX27" fmla="*/ 1124465 w 3682314"/>
              <a:gd name="connsiteY27" fmla="*/ 790833 h 1062682"/>
              <a:gd name="connsiteX28" fmla="*/ 1136822 w 3682314"/>
              <a:gd name="connsiteY28" fmla="*/ 827903 h 1062682"/>
              <a:gd name="connsiteX29" fmla="*/ 1149179 w 3682314"/>
              <a:gd name="connsiteY29" fmla="*/ 877330 h 1062682"/>
              <a:gd name="connsiteX30" fmla="*/ 1173892 w 3682314"/>
              <a:gd name="connsiteY30" fmla="*/ 951471 h 1062682"/>
              <a:gd name="connsiteX31" fmla="*/ 1186249 w 3682314"/>
              <a:gd name="connsiteY31" fmla="*/ 1025611 h 1062682"/>
              <a:gd name="connsiteX32" fmla="*/ 1223319 w 3682314"/>
              <a:gd name="connsiteY32" fmla="*/ 1037968 h 1062682"/>
              <a:gd name="connsiteX33" fmla="*/ 1371600 w 3682314"/>
              <a:gd name="connsiteY33" fmla="*/ 988541 h 1062682"/>
              <a:gd name="connsiteX34" fmla="*/ 1445741 w 3682314"/>
              <a:gd name="connsiteY34" fmla="*/ 778476 h 1062682"/>
              <a:gd name="connsiteX35" fmla="*/ 1458098 w 3682314"/>
              <a:gd name="connsiteY35" fmla="*/ 667265 h 1062682"/>
              <a:gd name="connsiteX36" fmla="*/ 1495168 w 3682314"/>
              <a:gd name="connsiteY36" fmla="*/ 691979 h 1062682"/>
              <a:gd name="connsiteX37" fmla="*/ 1532238 w 3682314"/>
              <a:gd name="connsiteY37" fmla="*/ 704336 h 1062682"/>
              <a:gd name="connsiteX38" fmla="*/ 1655806 w 3682314"/>
              <a:gd name="connsiteY38" fmla="*/ 766119 h 1062682"/>
              <a:gd name="connsiteX39" fmla="*/ 1717589 w 3682314"/>
              <a:gd name="connsiteY39" fmla="*/ 753763 h 1062682"/>
              <a:gd name="connsiteX40" fmla="*/ 1729946 w 3682314"/>
              <a:gd name="connsiteY40" fmla="*/ 716692 h 1062682"/>
              <a:gd name="connsiteX41" fmla="*/ 1754660 w 3682314"/>
              <a:gd name="connsiteY41" fmla="*/ 679622 h 1062682"/>
              <a:gd name="connsiteX42" fmla="*/ 1791730 w 3682314"/>
              <a:gd name="connsiteY42" fmla="*/ 691979 h 1062682"/>
              <a:gd name="connsiteX43" fmla="*/ 1841157 w 3682314"/>
              <a:gd name="connsiteY43" fmla="*/ 704336 h 1062682"/>
              <a:gd name="connsiteX44" fmla="*/ 1915298 w 3682314"/>
              <a:gd name="connsiteY44" fmla="*/ 729049 h 1062682"/>
              <a:gd name="connsiteX45" fmla="*/ 1952368 w 3682314"/>
              <a:gd name="connsiteY45" fmla="*/ 753763 h 1062682"/>
              <a:gd name="connsiteX46" fmla="*/ 2174789 w 3682314"/>
              <a:gd name="connsiteY46" fmla="*/ 753763 h 1062682"/>
              <a:gd name="connsiteX47" fmla="*/ 2211860 w 3682314"/>
              <a:gd name="connsiteY47" fmla="*/ 679622 h 1062682"/>
              <a:gd name="connsiteX48" fmla="*/ 2248930 w 3682314"/>
              <a:gd name="connsiteY48" fmla="*/ 518984 h 1062682"/>
              <a:gd name="connsiteX49" fmla="*/ 2286000 w 3682314"/>
              <a:gd name="connsiteY49" fmla="*/ 358346 h 1062682"/>
              <a:gd name="connsiteX50" fmla="*/ 2298357 w 3682314"/>
              <a:gd name="connsiteY50" fmla="*/ 321276 h 1062682"/>
              <a:gd name="connsiteX51" fmla="*/ 2384854 w 3682314"/>
              <a:gd name="connsiteY51" fmla="*/ 172995 h 1062682"/>
              <a:gd name="connsiteX52" fmla="*/ 2397211 w 3682314"/>
              <a:gd name="connsiteY52" fmla="*/ 123568 h 1062682"/>
              <a:gd name="connsiteX53" fmla="*/ 2409568 w 3682314"/>
              <a:gd name="connsiteY53" fmla="*/ 86498 h 1062682"/>
              <a:gd name="connsiteX54" fmla="*/ 2508422 w 3682314"/>
              <a:gd name="connsiteY54" fmla="*/ 98855 h 1062682"/>
              <a:gd name="connsiteX55" fmla="*/ 2545492 w 3682314"/>
              <a:gd name="connsiteY55" fmla="*/ 172995 h 1062682"/>
              <a:gd name="connsiteX56" fmla="*/ 2570206 w 3682314"/>
              <a:gd name="connsiteY56" fmla="*/ 222422 h 1062682"/>
              <a:gd name="connsiteX57" fmla="*/ 2594919 w 3682314"/>
              <a:gd name="connsiteY57" fmla="*/ 308919 h 1062682"/>
              <a:gd name="connsiteX58" fmla="*/ 2619633 w 3682314"/>
              <a:gd name="connsiteY58" fmla="*/ 358346 h 1062682"/>
              <a:gd name="connsiteX59" fmla="*/ 2669060 w 3682314"/>
              <a:gd name="connsiteY59" fmla="*/ 469557 h 1062682"/>
              <a:gd name="connsiteX60" fmla="*/ 2693773 w 3682314"/>
              <a:gd name="connsiteY60" fmla="*/ 617838 h 1062682"/>
              <a:gd name="connsiteX61" fmla="*/ 2718487 w 3682314"/>
              <a:gd name="connsiteY61" fmla="*/ 691979 h 1062682"/>
              <a:gd name="connsiteX62" fmla="*/ 2755557 w 3682314"/>
              <a:gd name="connsiteY62" fmla="*/ 840260 h 1062682"/>
              <a:gd name="connsiteX63" fmla="*/ 2780270 w 3682314"/>
              <a:gd name="connsiteY63" fmla="*/ 877330 h 1062682"/>
              <a:gd name="connsiteX64" fmla="*/ 2792627 w 3682314"/>
              <a:gd name="connsiteY64" fmla="*/ 914400 h 1062682"/>
              <a:gd name="connsiteX65" fmla="*/ 2829698 w 3682314"/>
              <a:gd name="connsiteY65" fmla="*/ 939114 h 1062682"/>
              <a:gd name="connsiteX66" fmla="*/ 2891481 w 3682314"/>
              <a:gd name="connsiteY66" fmla="*/ 1050325 h 1062682"/>
              <a:gd name="connsiteX67" fmla="*/ 2928552 w 3682314"/>
              <a:gd name="connsiteY67" fmla="*/ 1062682 h 1062682"/>
              <a:gd name="connsiteX68" fmla="*/ 2965622 w 3682314"/>
              <a:gd name="connsiteY68" fmla="*/ 1050325 h 1062682"/>
              <a:gd name="connsiteX69" fmla="*/ 2990335 w 3682314"/>
              <a:gd name="connsiteY69" fmla="*/ 976184 h 1062682"/>
              <a:gd name="connsiteX70" fmla="*/ 3015049 w 3682314"/>
              <a:gd name="connsiteY70" fmla="*/ 840260 h 1062682"/>
              <a:gd name="connsiteX71" fmla="*/ 3039762 w 3682314"/>
              <a:gd name="connsiteY71" fmla="*/ 741406 h 1062682"/>
              <a:gd name="connsiteX72" fmla="*/ 3076833 w 3682314"/>
              <a:gd name="connsiteY72" fmla="*/ 704336 h 1062682"/>
              <a:gd name="connsiteX73" fmla="*/ 3101546 w 3682314"/>
              <a:gd name="connsiteY73" fmla="*/ 667265 h 1062682"/>
              <a:gd name="connsiteX74" fmla="*/ 3138616 w 3682314"/>
              <a:gd name="connsiteY74" fmla="*/ 691979 h 1062682"/>
              <a:gd name="connsiteX75" fmla="*/ 3150973 w 3682314"/>
              <a:gd name="connsiteY75" fmla="*/ 729049 h 1062682"/>
              <a:gd name="connsiteX76" fmla="*/ 3188043 w 3682314"/>
              <a:gd name="connsiteY76" fmla="*/ 741406 h 1062682"/>
              <a:gd name="connsiteX77" fmla="*/ 3225114 w 3682314"/>
              <a:gd name="connsiteY77" fmla="*/ 766119 h 1062682"/>
              <a:gd name="connsiteX78" fmla="*/ 3274541 w 3682314"/>
              <a:gd name="connsiteY78" fmla="*/ 753763 h 1062682"/>
              <a:gd name="connsiteX79" fmla="*/ 3336325 w 3682314"/>
              <a:gd name="connsiteY79" fmla="*/ 667265 h 1062682"/>
              <a:gd name="connsiteX80" fmla="*/ 3682314 w 3682314"/>
              <a:gd name="connsiteY80" fmla="*/ 679622 h 106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682314" h="1062682">
                <a:moveTo>
                  <a:pt x="0" y="976184"/>
                </a:moveTo>
                <a:cubicBezTo>
                  <a:pt x="78260" y="972065"/>
                  <a:pt x="157130" y="974415"/>
                  <a:pt x="234779" y="963827"/>
                </a:cubicBezTo>
                <a:cubicBezTo>
                  <a:pt x="249494" y="961820"/>
                  <a:pt x="258566" y="945755"/>
                  <a:pt x="271849" y="939114"/>
                </a:cubicBezTo>
                <a:cubicBezTo>
                  <a:pt x="283499" y="933289"/>
                  <a:pt x="297533" y="933083"/>
                  <a:pt x="308919" y="926757"/>
                </a:cubicBezTo>
                <a:cubicBezTo>
                  <a:pt x="334883" y="912332"/>
                  <a:pt x="354882" y="886723"/>
                  <a:pt x="383060" y="877330"/>
                </a:cubicBezTo>
                <a:lnTo>
                  <a:pt x="457200" y="852617"/>
                </a:lnTo>
                <a:cubicBezTo>
                  <a:pt x="469557" y="848498"/>
                  <a:pt x="483432" y="847485"/>
                  <a:pt x="494270" y="840260"/>
                </a:cubicBezTo>
                <a:cubicBezTo>
                  <a:pt x="525514" y="819431"/>
                  <a:pt x="531867" y="810499"/>
                  <a:pt x="568411" y="803190"/>
                </a:cubicBezTo>
                <a:cubicBezTo>
                  <a:pt x="596970" y="797478"/>
                  <a:pt x="626076" y="794952"/>
                  <a:pt x="654908" y="790833"/>
                </a:cubicBezTo>
                <a:cubicBezTo>
                  <a:pt x="663146" y="778476"/>
                  <a:pt x="672980" y="767046"/>
                  <a:pt x="679622" y="753763"/>
                </a:cubicBezTo>
                <a:cubicBezTo>
                  <a:pt x="685447" y="742113"/>
                  <a:pt x="689250" y="729428"/>
                  <a:pt x="691979" y="716692"/>
                </a:cubicBezTo>
                <a:cubicBezTo>
                  <a:pt x="701628" y="671663"/>
                  <a:pt x="704041" y="625047"/>
                  <a:pt x="716692" y="580768"/>
                </a:cubicBezTo>
                <a:cubicBezTo>
                  <a:pt x="728879" y="538113"/>
                  <a:pt x="753516" y="499734"/>
                  <a:pt x="766119" y="457200"/>
                </a:cubicBezTo>
                <a:cubicBezTo>
                  <a:pt x="786554" y="388230"/>
                  <a:pt x="787879" y="313536"/>
                  <a:pt x="815546" y="247136"/>
                </a:cubicBezTo>
                <a:cubicBezTo>
                  <a:pt x="836141" y="197709"/>
                  <a:pt x="855868" y="147912"/>
                  <a:pt x="877330" y="98855"/>
                </a:cubicBezTo>
                <a:cubicBezTo>
                  <a:pt x="915021" y="12703"/>
                  <a:pt x="892612" y="87151"/>
                  <a:pt x="914400" y="0"/>
                </a:cubicBezTo>
                <a:lnTo>
                  <a:pt x="951470" y="111211"/>
                </a:lnTo>
                <a:lnTo>
                  <a:pt x="963827" y="148282"/>
                </a:lnTo>
                <a:cubicBezTo>
                  <a:pt x="967946" y="160639"/>
                  <a:pt x="973025" y="172716"/>
                  <a:pt x="976184" y="185352"/>
                </a:cubicBezTo>
                <a:cubicBezTo>
                  <a:pt x="980303" y="201828"/>
                  <a:pt x="983661" y="218512"/>
                  <a:pt x="988541" y="234779"/>
                </a:cubicBezTo>
                <a:cubicBezTo>
                  <a:pt x="996026" y="259730"/>
                  <a:pt x="1006936" y="283647"/>
                  <a:pt x="1013254" y="308919"/>
                </a:cubicBezTo>
                <a:cubicBezTo>
                  <a:pt x="1028770" y="370983"/>
                  <a:pt x="1020241" y="342235"/>
                  <a:pt x="1037968" y="395417"/>
                </a:cubicBezTo>
                <a:cubicBezTo>
                  <a:pt x="1042087" y="444844"/>
                  <a:pt x="1043770" y="494535"/>
                  <a:pt x="1050325" y="543698"/>
                </a:cubicBezTo>
                <a:cubicBezTo>
                  <a:pt x="1052046" y="556609"/>
                  <a:pt x="1059103" y="568244"/>
                  <a:pt x="1062681" y="580768"/>
                </a:cubicBezTo>
                <a:cubicBezTo>
                  <a:pt x="1067346" y="597097"/>
                  <a:pt x="1070372" y="613866"/>
                  <a:pt x="1075038" y="630195"/>
                </a:cubicBezTo>
                <a:cubicBezTo>
                  <a:pt x="1078616" y="642719"/>
                  <a:pt x="1083817" y="654741"/>
                  <a:pt x="1087395" y="667265"/>
                </a:cubicBezTo>
                <a:cubicBezTo>
                  <a:pt x="1092061" y="683594"/>
                  <a:pt x="1094872" y="700425"/>
                  <a:pt x="1099752" y="716692"/>
                </a:cubicBezTo>
                <a:cubicBezTo>
                  <a:pt x="1107237" y="741644"/>
                  <a:pt x="1116227" y="766119"/>
                  <a:pt x="1124465" y="790833"/>
                </a:cubicBezTo>
                <a:cubicBezTo>
                  <a:pt x="1128584" y="803190"/>
                  <a:pt x="1133663" y="815267"/>
                  <a:pt x="1136822" y="827903"/>
                </a:cubicBezTo>
                <a:cubicBezTo>
                  <a:pt x="1140941" y="844379"/>
                  <a:pt x="1144299" y="861063"/>
                  <a:pt x="1149179" y="877330"/>
                </a:cubicBezTo>
                <a:cubicBezTo>
                  <a:pt x="1156664" y="902282"/>
                  <a:pt x="1169609" y="925775"/>
                  <a:pt x="1173892" y="951471"/>
                </a:cubicBezTo>
                <a:cubicBezTo>
                  <a:pt x="1178011" y="976184"/>
                  <a:pt x="1173819" y="1003858"/>
                  <a:pt x="1186249" y="1025611"/>
                </a:cubicBezTo>
                <a:cubicBezTo>
                  <a:pt x="1192711" y="1036920"/>
                  <a:pt x="1210962" y="1033849"/>
                  <a:pt x="1223319" y="1037968"/>
                </a:cubicBezTo>
                <a:cubicBezTo>
                  <a:pt x="1306296" y="1029670"/>
                  <a:pt x="1343790" y="1058067"/>
                  <a:pt x="1371600" y="988541"/>
                </a:cubicBezTo>
                <a:cubicBezTo>
                  <a:pt x="1399178" y="919597"/>
                  <a:pt x="1445741" y="778476"/>
                  <a:pt x="1445741" y="778476"/>
                </a:cubicBezTo>
                <a:cubicBezTo>
                  <a:pt x="1449860" y="741406"/>
                  <a:pt x="1439593" y="699649"/>
                  <a:pt x="1458098" y="667265"/>
                </a:cubicBezTo>
                <a:cubicBezTo>
                  <a:pt x="1465466" y="654371"/>
                  <a:pt x="1481885" y="685337"/>
                  <a:pt x="1495168" y="691979"/>
                </a:cubicBezTo>
                <a:cubicBezTo>
                  <a:pt x="1506818" y="697804"/>
                  <a:pt x="1520852" y="698010"/>
                  <a:pt x="1532238" y="704336"/>
                </a:cubicBezTo>
                <a:cubicBezTo>
                  <a:pt x="1652605" y="771207"/>
                  <a:pt x="1559213" y="741972"/>
                  <a:pt x="1655806" y="766119"/>
                </a:cubicBezTo>
                <a:cubicBezTo>
                  <a:pt x="1676400" y="762000"/>
                  <a:pt x="1700114" y="765413"/>
                  <a:pt x="1717589" y="753763"/>
                </a:cubicBezTo>
                <a:cubicBezTo>
                  <a:pt x="1728427" y="746538"/>
                  <a:pt x="1724121" y="728342"/>
                  <a:pt x="1729946" y="716692"/>
                </a:cubicBezTo>
                <a:cubicBezTo>
                  <a:pt x="1736588" y="703409"/>
                  <a:pt x="1746422" y="691979"/>
                  <a:pt x="1754660" y="679622"/>
                </a:cubicBezTo>
                <a:cubicBezTo>
                  <a:pt x="1767017" y="683741"/>
                  <a:pt x="1779206" y="688401"/>
                  <a:pt x="1791730" y="691979"/>
                </a:cubicBezTo>
                <a:cubicBezTo>
                  <a:pt x="1808059" y="696645"/>
                  <a:pt x="1824890" y="699456"/>
                  <a:pt x="1841157" y="704336"/>
                </a:cubicBezTo>
                <a:cubicBezTo>
                  <a:pt x="1866109" y="711821"/>
                  <a:pt x="1915298" y="729049"/>
                  <a:pt x="1915298" y="729049"/>
                </a:cubicBezTo>
                <a:cubicBezTo>
                  <a:pt x="1927655" y="737287"/>
                  <a:pt x="1939085" y="747121"/>
                  <a:pt x="1952368" y="753763"/>
                </a:cubicBezTo>
                <a:cubicBezTo>
                  <a:pt x="2019998" y="787578"/>
                  <a:pt x="2110427" y="758054"/>
                  <a:pt x="2174789" y="753763"/>
                </a:cubicBezTo>
                <a:cubicBezTo>
                  <a:pt x="2193116" y="726272"/>
                  <a:pt x="2206744" y="712874"/>
                  <a:pt x="2211860" y="679622"/>
                </a:cubicBezTo>
                <a:cubicBezTo>
                  <a:pt x="2235378" y="526750"/>
                  <a:pt x="2197780" y="595709"/>
                  <a:pt x="2248930" y="518984"/>
                </a:cubicBezTo>
                <a:cubicBezTo>
                  <a:pt x="2264971" y="406702"/>
                  <a:pt x="2252078" y="460114"/>
                  <a:pt x="2286000" y="358346"/>
                </a:cubicBezTo>
                <a:cubicBezTo>
                  <a:pt x="2290119" y="345989"/>
                  <a:pt x="2291454" y="332321"/>
                  <a:pt x="2298357" y="321276"/>
                </a:cubicBezTo>
                <a:cubicBezTo>
                  <a:pt x="2314413" y="295587"/>
                  <a:pt x="2369069" y="215090"/>
                  <a:pt x="2384854" y="172995"/>
                </a:cubicBezTo>
                <a:cubicBezTo>
                  <a:pt x="2390817" y="157094"/>
                  <a:pt x="2392545" y="139897"/>
                  <a:pt x="2397211" y="123568"/>
                </a:cubicBezTo>
                <a:cubicBezTo>
                  <a:pt x="2400789" y="111044"/>
                  <a:pt x="2405449" y="98855"/>
                  <a:pt x="2409568" y="86498"/>
                </a:cubicBezTo>
                <a:cubicBezTo>
                  <a:pt x="2442519" y="90617"/>
                  <a:pt x="2477589" y="86522"/>
                  <a:pt x="2508422" y="98855"/>
                </a:cubicBezTo>
                <a:cubicBezTo>
                  <a:pt x="2528892" y="107043"/>
                  <a:pt x="2538497" y="156673"/>
                  <a:pt x="2545492" y="172995"/>
                </a:cubicBezTo>
                <a:cubicBezTo>
                  <a:pt x="2552748" y="189926"/>
                  <a:pt x="2562950" y="205491"/>
                  <a:pt x="2570206" y="222422"/>
                </a:cubicBezTo>
                <a:cubicBezTo>
                  <a:pt x="2600074" y="292113"/>
                  <a:pt x="2563572" y="225329"/>
                  <a:pt x="2594919" y="308919"/>
                </a:cubicBezTo>
                <a:cubicBezTo>
                  <a:pt x="2601387" y="326167"/>
                  <a:pt x="2612792" y="341243"/>
                  <a:pt x="2619633" y="358346"/>
                </a:cubicBezTo>
                <a:cubicBezTo>
                  <a:pt x="2663748" y="468634"/>
                  <a:pt x="2621512" y="398237"/>
                  <a:pt x="2669060" y="469557"/>
                </a:cubicBezTo>
                <a:cubicBezTo>
                  <a:pt x="2702846" y="570921"/>
                  <a:pt x="2652384" y="410896"/>
                  <a:pt x="2693773" y="617838"/>
                </a:cubicBezTo>
                <a:cubicBezTo>
                  <a:pt x="2698882" y="643383"/>
                  <a:pt x="2718487" y="691979"/>
                  <a:pt x="2718487" y="691979"/>
                </a:cubicBezTo>
                <a:cubicBezTo>
                  <a:pt x="2724664" y="729041"/>
                  <a:pt x="2733798" y="807621"/>
                  <a:pt x="2755557" y="840260"/>
                </a:cubicBezTo>
                <a:cubicBezTo>
                  <a:pt x="2763795" y="852617"/>
                  <a:pt x="2773629" y="864047"/>
                  <a:pt x="2780270" y="877330"/>
                </a:cubicBezTo>
                <a:cubicBezTo>
                  <a:pt x="2786095" y="888980"/>
                  <a:pt x="2784490" y="904229"/>
                  <a:pt x="2792627" y="914400"/>
                </a:cubicBezTo>
                <a:cubicBezTo>
                  <a:pt x="2801905" y="925997"/>
                  <a:pt x="2817341" y="930876"/>
                  <a:pt x="2829698" y="939114"/>
                </a:cubicBezTo>
                <a:cubicBezTo>
                  <a:pt x="2840578" y="971755"/>
                  <a:pt x="2859613" y="1039702"/>
                  <a:pt x="2891481" y="1050325"/>
                </a:cubicBezTo>
                <a:lnTo>
                  <a:pt x="2928552" y="1062682"/>
                </a:lnTo>
                <a:cubicBezTo>
                  <a:pt x="2940909" y="1058563"/>
                  <a:pt x="2958051" y="1060924"/>
                  <a:pt x="2965622" y="1050325"/>
                </a:cubicBezTo>
                <a:cubicBezTo>
                  <a:pt x="2980763" y="1029127"/>
                  <a:pt x="2990335" y="976184"/>
                  <a:pt x="2990335" y="976184"/>
                </a:cubicBezTo>
                <a:cubicBezTo>
                  <a:pt x="3018877" y="747849"/>
                  <a:pt x="2986476" y="954551"/>
                  <a:pt x="3015049" y="840260"/>
                </a:cubicBezTo>
                <a:cubicBezTo>
                  <a:pt x="3017543" y="830284"/>
                  <a:pt x="3028466" y="758350"/>
                  <a:pt x="3039762" y="741406"/>
                </a:cubicBezTo>
                <a:cubicBezTo>
                  <a:pt x="3049456" y="726866"/>
                  <a:pt x="3065646" y="717761"/>
                  <a:pt x="3076833" y="704336"/>
                </a:cubicBezTo>
                <a:cubicBezTo>
                  <a:pt x="3086340" y="692927"/>
                  <a:pt x="3093308" y="679622"/>
                  <a:pt x="3101546" y="667265"/>
                </a:cubicBezTo>
                <a:cubicBezTo>
                  <a:pt x="3113903" y="675503"/>
                  <a:pt x="3129339" y="680382"/>
                  <a:pt x="3138616" y="691979"/>
                </a:cubicBezTo>
                <a:cubicBezTo>
                  <a:pt x="3146753" y="702150"/>
                  <a:pt x="3141763" y="719839"/>
                  <a:pt x="3150973" y="729049"/>
                </a:cubicBezTo>
                <a:cubicBezTo>
                  <a:pt x="3160183" y="738259"/>
                  <a:pt x="3176393" y="735581"/>
                  <a:pt x="3188043" y="741406"/>
                </a:cubicBezTo>
                <a:cubicBezTo>
                  <a:pt x="3201326" y="748048"/>
                  <a:pt x="3212757" y="757881"/>
                  <a:pt x="3225114" y="766119"/>
                </a:cubicBezTo>
                <a:cubicBezTo>
                  <a:pt x="3241590" y="762000"/>
                  <a:pt x="3263489" y="766657"/>
                  <a:pt x="3274541" y="753763"/>
                </a:cubicBezTo>
                <a:cubicBezTo>
                  <a:pt x="3366805" y="646121"/>
                  <a:pt x="3242824" y="698432"/>
                  <a:pt x="3336325" y="667265"/>
                </a:cubicBezTo>
                <a:cubicBezTo>
                  <a:pt x="3583364" y="682705"/>
                  <a:pt x="3468002" y="679622"/>
                  <a:pt x="3682314" y="679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Freeform: Shape 41">
            <a:extLst>
              <a:ext uri="{FF2B5EF4-FFF2-40B4-BE49-F238E27FC236}">
                <a16:creationId xmlns:a16="http://schemas.microsoft.com/office/drawing/2014/main" id="{A9E8FD56-7B1E-4FB3-9376-83D8B17A19FF}"/>
              </a:ext>
            </a:extLst>
          </p:cNvPr>
          <p:cNvSpPr/>
          <p:nvPr/>
        </p:nvSpPr>
        <p:spPr>
          <a:xfrm>
            <a:off x="6110588" y="3864543"/>
            <a:ext cx="3682314" cy="1239623"/>
          </a:xfrm>
          <a:custGeom>
            <a:avLst/>
            <a:gdLst>
              <a:gd name="connsiteX0" fmla="*/ 0 w 3682314"/>
              <a:gd name="connsiteY0" fmla="*/ 976184 h 1062682"/>
              <a:gd name="connsiteX1" fmla="*/ 234779 w 3682314"/>
              <a:gd name="connsiteY1" fmla="*/ 963827 h 1062682"/>
              <a:gd name="connsiteX2" fmla="*/ 271849 w 3682314"/>
              <a:gd name="connsiteY2" fmla="*/ 939114 h 1062682"/>
              <a:gd name="connsiteX3" fmla="*/ 308919 w 3682314"/>
              <a:gd name="connsiteY3" fmla="*/ 926757 h 1062682"/>
              <a:gd name="connsiteX4" fmla="*/ 383060 w 3682314"/>
              <a:gd name="connsiteY4" fmla="*/ 877330 h 1062682"/>
              <a:gd name="connsiteX5" fmla="*/ 457200 w 3682314"/>
              <a:gd name="connsiteY5" fmla="*/ 852617 h 1062682"/>
              <a:gd name="connsiteX6" fmla="*/ 494270 w 3682314"/>
              <a:gd name="connsiteY6" fmla="*/ 840260 h 1062682"/>
              <a:gd name="connsiteX7" fmla="*/ 568411 w 3682314"/>
              <a:gd name="connsiteY7" fmla="*/ 803190 h 1062682"/>
              <a:gd name="connsiteX8" fmla="*/ 654908 w 3682314"/>
              <a:gd name="connsiteY8" fmla="*/ 790833 h 1062682"/>
              <a:gd name="connsiteX9" fmla="*/ 679622 w 3682314"/>
              <a:gd name="connsiteY9" fmla="*/ 753763 h 1062682"/>
              <a:gd name="connsiteX10" fmla="*/ 691979 w 3682314"/>
              <a:gd name="connsiteY10" fmla="*/ 716692 h 1062682"/>
              <a:gd name="connsiteX11" fmla="*/ 716692 w 3682314"/>
              <a:gd name="connsiteY11" fmla="*/ 580768 h 1062682"/>
              <a:gd name="connsiteX12" fmla="*/ 766119 w 3682314"/>
              <a:gd name="connsiteY12" fmla="*/ 457200 h 1062682"/>
              <a:gd name="connsiteX13" fmla="*/ 815546 w 3682314"/>
              <a:gd name="connsiteY13" fmla="*/ 247136 h 1062682"/>
              <a:gd name="connsiteX14" fmla="*/ 877330 w 3682314"/>
              <a:gd name="connsiteY14" fmla="*/ 98855 h 1062682"/>
              <a:gd name="connsiteX15" fmla="*/ 914400 w 3682314"/>
              <a:gd name="connsiteY15" fmla="*/ 0 h 1062682"/>
              <a:gd name="connsiteX16" fmla="*/ 951470 w 3682314"/>
              <a:gd name="connsiteY16" fmla="*/ 111211 h 1062682"/>
              <a:gd name="connsiteX17" fmla="*/ 963827 w 3682314"/>
              <a:gd name="connsiteY17" fmla="*/ 148282 h 1062682"/>
              <a:gd name="connsiteX18" fmla="*/ 976184 w 3682314"/>
              <a:gd name="connsiteY18" fmla="*/ 185352 h 1062682"/>
              <a:gd name="connsiteX19" fmla="*/ 988541 w 3682314"/>
              <a:gd name="connsiteY19" fmla="*/ 234779 h 1062682"/>
              <a:gd name="connsiteX20" fmla="*/ 1013254 w 3682314"/>
              <a:gd name="connsiteY20" fmla="*/ 308919 h 1062682"/>
              <a:gd name="connsiteX21" fmla="*/ 1037968 w 3682314"/>
              <a:gd name="connsiteY21" fmla="*/ 395417 h 1062682"/>
              <a:gd name="connsiteX22" fmla="*/ 1050325 w 3682314"/>
              <a:gd name="connsiteY22" fmla="*/ 543698 h 1062682"/>
              <a:gd name="connsiteX23" fmla="*/ 1062681 w 3682314"/>
              <a:gd name="connsiteY23" fmla="*/ 580768 h 1062682"/>
              <a:gd name="connsiteX24" fmla="*/ 1075038 w 3682314"/>
              <a:gd name="connsiteY24" fmla="*/ 630195 h 1062682"/>
              <a:gd name="connsiteX25" fmla="*/ 1087395 w 3682314"/>
              <a:gd name="connsiteY25" fmla="*/ 667265 h 1062682"/>
              <a:gd name="connsiteX26" fmla="*/ 1099752 w 3682314"/>
              <a:gd name="connsiteY26" fmla="*/ 716692 h 1062682"/>
              <a:gd name="connsiteX27" fmla="*/ 1124465 w 3682314"/>
              <a:gd name="connsiteY27" fmla="*/ 790833 h 1062682"/>
              <a:gd name="connsiteX28" fmla="*/ 1136822 w 3682314"/>
              <a:gd name="connsiteY28" fmla="*/ 827903 h 1062682"/>
              <a:gd name="connsiteX29" fmla="*/ 1149179 w 3682314"/>
              <a:gd name="connsiteY29" fmla="*/ 877330 h 1062682"/>
              <a:gd name="connsiteX30" fmla="*/ 1173892 w 3682314"/>
              <a:gd name="connsiteY30" fmla="*/ 951471 h 1062682"/>
              <a:gd name="connsiteX31" fmla="*/ 1186249 w 3682314"/>
              <a:gd name="connsiteY31" fmla="*/ 1025611 h 1062682"/>
              <a:gd name="connsiteX32" fmla="*/ 1223319 w 3682314"/>
              <a:gd name="connsiteY32" fmla="*/ 1037968 h 1062682"/>
              <a:gd name="connsiteX33" fmla="*/ 1371600 w 3682314"/>
              <a:gd name="connsiteY33" fmla="*/ 988541 h 1062682"/>
              <a:gd name="connsiteX34" fmla="*/ 1445741 w 3682314"/>
              <a:gd name="connsiteY34" fmla="*/ 778476 h 1062682"/>
              <a:gd name="connsiteX35" fmla="*/ 1458098 w 3682314"/>
              <a:gd name="connsiteY35" fmla="*/ 667265 h 1062682"/>
              <a:gd name="connsiteX36" fmla="*/ 1495168 w 3682314"/>
              <a:gd name="connsiteY36" fmla="*/ 691979 h 1062682"/>
              <a:gd name="connsiteX37" fmla="*/ 1532238 w 3682314"/>
              <a:gd name="connsiteY37" fmla="*/ 704336 h 1062682"/>
              <a:gd name="connsiteX38" fmla="*/ 1655806 w 3682314"/>
              <a:gd name="connsiteY38" fmla="*/ 766119 h 1062682"/>
              <a:gd name="connsiteX39" fmla="*/ 1717589 w 3682314"/>
              <a:gd name="connsiteY39" fmla="*/ 753763 h 1062682"/>
              <a:gd name="connsiteX40" fmla="*/ 1729946 w 3682314"/>
              <a:gd name="connsiteY40" fmla="*/ 716692 h 1062682"/>
              <a:gd name="connsiteX41" fmla="*/ 1754660 w 3682314"/>
              <a:gd name="connsiteY41" fmla="*/ 679622 h 1062682"/>
              <a:gd name="connsiteX42" fmla="*/ 1791730 w 3682314"/>
              <a:gd name="connsiteY42" fmla="*/ 691979 h 1062682"/>
              <a:gd name="connsiteX43" fmla="*/ 1841157 w 3682314"/>
              <a:gd name="connsiteY43" fmla="*/ 704336 h 1062682"/>
              <a:gd name="connsiteX44" fmla="*/ 1915298 w 3682314"/>
              <a:gd name="connsiteY44" fmla="*/ 729049 h 1062682"/>
              <a:gd name="connsiteX45" fmla="*/ 1952368 w 3682314"/>
              <a:gd name="connsiteY45" fmla="*/ 753763 h 1062682"/>
              <a:gd name="connsiteX46" fmla="*/ 2174789 w 3682314"/>
              <a:gd name="connsiteY46" fmla="*/ 753763 h 1062682"/>
              <a:gd name="connsiteX47" fmla="*/ 2211860 w 3682314"/>
              <a:gd name="connsiteY47" fmla="*/ 679622 h 1062682"/>
              <a:gd name="connsiteX48" fmla="*/ 2248930 w 3682314"/>
              <a:gd name="connsiteY48" fmla="*/ 518984 h 1062682"/>
              <a:gd name="connsiteX49" fmla="*/ 2286000 w 3682314"/>
              <a:gd name="connsiteY49" fmla="*/ 358346 h 1062682"/>
              <a:gd name="connsiteX50" fmla="*/ 2298357 w 3682314"/>
              <a:gd name="connsiteY50" fmla="*/ 321276 h 1062682"/>
              <a:gd name="connsiteX51" fmla="*/ 2384854 w 3682314"/>
              <a:gd name="connsiteY51" fmla="*/ 172995 h 1062682"/>
              <a:gd name="connsiteX52" fmla="*/ 2397211 w 3682314"/>
              <a:gd name="connsiteY52" fmla="*/ 123568 h 1062682"/>
              <a:gd name="connsiteX53" fmla="*/ 2409568 w 3682314"/>
              <a:gd name="connsiteY53" fmla="*/ 86498 h 1062682"/>
              <a:gd name="connsiteX54" fmla="*/ 2508422 w 3682314"/>
              <a:gd name="connsiteY54" fmla="*/ 98855 h 1062682"/>
              <a:gd name="connsiteX55" fmla="*/ 2545492 w 3682314"/>
              <a:gd name="connsiteY55" fmla="*/ 172995 h 1062682"/>
              <a:gd name="connsiteX56" fmla="*/ 2570206 w 3682314"/>
              <a:gd name="connsiteY56" fmla="*/ 222422 h 1062682"/>
              <a:gd name="connsiteX57" fmla="*/ 2594919 w 3682314"/>
              <a:gd name="connsiteY57" fmla="*/ 308919 h 1062682"/>
              <a:gd name="connsiteX58" fmla="*/ 2619633 w 3682314"/>
              <a:gd name="connsiteY58" fmla="*/ 358346 h 1062682"/>
              <a:gd name="connsiteX59" fmla="*/ 2669060 w 3682314"/>
              <a:gd name="connsiteY59" fmla="*/ 469557 h 1062682"/>
              <a:gd name="connsiteX60" fmla="*/ 2693773 w 3682314"/>
              <a:gd name="connsiteY60" fmla="*/ 617838 h 1062682"/>
              <a:gd name="connsiteX61" fmla="*/ 2718487 w 3682314"/>
              <a:gd name="connsiteY61" fmla="*/ 691979 h 1062682"/>
              <a:gd name="connsiteX62" fmla="*/ 2755557 w 3682314"/>
              <a:gd name="connsiteY62" fmla="*/ 840260 h 1062682"/>
              <a:gd name="connsiteX63" fmla="*/ 2780270 w 3682314"/>
              <a:gd name="connsiteY63" fmla="*/ 877330 h 1062682"/>
              <a:gd name="connsiteX64" fmla="*/ 2792627 w 3682314"/>
              <a:gd name="connsiteY64" fmla="*/ 914400 h 1062682"/>
              <a:gd name="connsiteX65" fmla="*/ 2829698 w 3682314"/>
              <a:gd name="connsiteY65" fmla="*/ 939114 h 1062682"/>
              <a:gd name="connsiteX66" fmla="*/ 2891481 w 3682314"/>
              <a:gd name="connsiteY66" fmla="*/ 1050325 h 1062682"/>
              <a:gd name="connsiteX67" fmla="*/ 2928552 w 3682314"/>
              <a:gd name="connsiteY67" fmla="*/ 1062682 h 1062682"/>
              <a:gd name="connsiteX68" fmla="*/ 2965622 w 3682314"/>
              <a:gd name="connsiteY68" fmla="*/ 1050325 h 1062682"/>
              <a:gd name="connsiteX69" fmla="*/ 2990335 w 3682314"/>
              <a:gd name="connsiteY69" fmla="*/ 976184 h 1062682"/>
              <a:gd name="connsiteX70" fmla="*/ 3015049 w 3682314"/>
              <a:gd name="connsiteY70" fmla="*/ 840260 h 1062682"/>
              <a:gd name="connsiteX71" fmla="*/ 3039762 w 3682314"/>
              <a:gd name="connsiteY71" fmla="*/ 741406 h 1062682"/>
              <a:gd name="connsiteX72" fmla="*/ 3076833 w 3682314"/>
              <a:gd name="connsiteY72" fmla="*/ 704336 h 1062682"/>
              <a:gd name="connsiteX73" fmla="*/ 3101546 w 3682314"/>
              <a:gd name="connsiteY73" fmla="*/ 667265 h 1062682"/>
              <a:gd name="connsiteX74" fmla="*/ 3138616 w 3682314"/>
              <a:gd name="connsiteY74" fmla="*/ 691979 h 1062682"/>
              <a:gd name="connsiteX75" fmla="*/ 3150973 w 3682314"/>
              <a:gd name="connsiteY75" fmla="*/ 729049 h 1062682"/>
              <a:gd name="connsiteX76" fmla="*/ 3188043 w 3682314"/>
              <a:gd name="connsiteY76" fmla="*/ 741406 h 1062682"/>
              <a:gd name="connsiteX77" fmla="*/ 3225114 w 3682314"/>
              <a:gd name="connsiteY77" fmla="*/ 766119 h 1062682"/>
              <a:gd name="connsiteX78" fmla="*/ 3274541 w 3682314"/>
              <a:gd name="connsiteY78" fmla="*/ 753763 h 1062682"/>
              <a:gd name="connsiteX79" fmla="*/ 3336325 w 3682314"/>
              <a:gd name="connsiteY79" fmla="*/ 667265 h 1062682"/>
              <a:gd name="connsiteX80" fmla="*/ 3682314 w 3682314"/>
              <a:gd name="connsiteY80" fmla="*/ 679622 h 1062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682314" h="1062682">
                <a:moveTo>
                  <a:pt x="0" y="976184"/>
                </a:moveTo>
                <a:cubicBezTo>
                  <a:pt x="78260" y="972065"/>
                  <a:pt x="157130" y="974415"/>
                  <a:pt x="234779" y="963827"/>
                </a:cubicBezTo>
                <a:cubicBezTo>
                  <a:pt x="249494" y="961820"/>
                  <a:pt x="258566" y="945755"/>
                  <a:pt x="271849" y="939114"/>
                </a:cubicBezTo>
                <a:cubicBezTo>
                  <a:pt x="283499" y="933289"/>
                  <a:pt x="297533" y="933083"/>
                  <a:pt x="308919" y="926757"/>
                </a:cubicBezTo>
                <a:cubicBezTo>
                  <a:pt x="334883" y="912332"/>
                  <a:pt x="354882" y="886723"/>
                  <a:pt x="383060" y="877330"/>
                </a:cubicBezTo>
                <a:lnTo>
                  <a:pt x="457200" y="852617"/>
                </a:lnTo>
                <a:cubicBezTo>
                  <a:pt x="469557" y="848498"/>
                  <a:pt x="483432" y="847485"/>
                  <a:pt x="494270" y="840260"/>
                </a:cubicBezTo>
                <a:cubicBezTo>
                  <a:pt x="525514" y="819431"/>
                  <a:pt x="531867" y="810499"/>
                  <a:pt x="568411" y="803190"/>
                </a:cubicBezTo>
                <a:cubicBezTo>
                  <a:pt x="596970" y="797478"/>
                  <a:pt x="626076" y="794952"/>
                  <a:pt x="654908" y="790833"/>
                </a:cubicBezTo>
                <a:cubicBezTo>
                  <a:pt x="663146" y="778476"/>
                  <a:pt x="672980" y="767046"/>
                  <a:pt x="679622" y="753763"/>
                </a:cubicBezTo>
                <a:cubicBezTo>
                  <a:pt x="685447" y="742113"/>
                  <a:pt x="689250" y="729428"/>
                  <a:pt x="691979" y="716692"/>
                </a:cubicBezTo>
                <a:cubicBezTo>
                  <a:pt x="701628" y="671663"/>
                  <a:pt x="704041" y="625047"/>
                  <a:pt x="716692" y="580768"/>
                </a:cubicBezTo>
                <a:cubicBezTo>
                  <a:pt x="728879" y="538113"/>
                  <a:pt x="753516" y="499734"/>
                  <a:pt x="766119" y="457200"/>
                </a:cubicBezTo>
                <a:cubicBezTo>
                  <a:pt x="786554" y="388230"/>
                  <a:pt x="787879" y="313536"/>
                  <a:pt x="815546" y="247136"/>
                </a:cubicBezTo>
                <a:cubicBezTo>
                  <a:pt x="836141" y="197709"/>
                  <a:pt x="855868" y="147912"/>
                  <a:pt x="877330" y="98855"/>
                </a:cubicBezTo>
                <a:cubicBezTo>
                  <a:pt x="915021" y="12703"/>
                  <a:pt x="892612" y="87151"/>
                  <a:pt x="914400" y="0"/>
                </a:cubicBezTo>
                <a:lnTo>
                  <a:pt x="951470" y="111211"/>
                </a:lnTo>
                <a:lnTo>
                  <a:pt x="963827" y="148282"/>
                </a:lnTo>
                <a:cubicBezTo>
                  <a:pt x="967946" y="160639"/>
                  <a:pt x="973025" y="172716"/>
                  <a:pt x="976184" y="185352"/>
                </a:cubicBezTo>
                <a:cubicBezTo>
                  <a:pt x="980303" y="201828"/>
                  <a:pt x="983661" y="218512"/>
                  <a:pt x="988541" y="234779"/>
                </a:cubicBezTo>
                <a:cubicBezTo>
                  <a:pt x="996026" y="259730"/>
                  <a:pt x="1006936" y="283647"/>
                  <a:pt x="1013254" y="308919"/>
                </a:cubicBezTo>
                <a:cubicBezTo>
                  <a:pt x="1028770" y="370983"/>
                  <a:pt x="1020241" y="342235"/>
                  <a:pt x="1037968" y="395417"/>
                </a:cubicBezTo>
                <a:cubicBezTo>
                  <a:pt x="1042087" y="444844"/>
                  <a:pt x="1043770" y="494535"/>
                  <a:pt x="1050325" y="543698"/>
                </a:cubicBezTo>
                <a:cubicBezTo>
                  <a:pt x="1052046" y="556609"/>
                  <a:pt x="1059103" y="568244"/>
                  <a:pt x="1062681" y="580768"/>
                </a:cubicBezTo>
                <a:cubicBezTo>
                  <a:pt x="1067346" y="597097"/>
                  <a:pt x="1070372" y="613866"/>
                  <a:pt x="1075038" y="630195"/>
                </a:cubicBezTo>
                <a:cubicBezTo>
                  <a:pt x="1078616" y="642719"/>
                  <a:pt x="1083817" y="654741"/>
                  <a:pt x="1087395" y="667265"/>
                </a:cubicBezTo>
                <a:cubicBezTo>
                  <a:pt x="1092061" y="683594"/>
                  <a:pt x="1094872" y="700425"/>
                  <a:pt x="1099752" y="716692"/>
                </a:cubicBezTo>
                <a:cubicBezTo>
                  <a:pt x="1107237" y="741644"/>
                  <a:pt x="1116227" y="766119"/>
                  <a:pt x="1124465" y="790833"/>
                </a:cubicBezTo>
                <a:cubicBezTo>
                  <a:pt x="1128584" y="803190"/>
                  <a:pt x="1133663" y="815267"/>
                  <a:pt x="1136822" y="827903"/>
                </a:cubicBezTo>
                <a:cubicBezTo>
                  <a:pt x="1140941" y="844379"/>
                  <a:pt x="1144299" y="861063"/>
                  <a:pt x="1149179" y="877330"/>
                </a:cubicBezTo>
                <a:cubicBezTo>
                  <a:pt x="1156664" y="902282"/>
                  <a:pt x="1169609" y="925775"/>
                  <a:pt x="1173892" y="951471"/>
                </a:cubicBezTo>
                <a:cubicBezTo>
                  <a:pt x="1178011" y="976184"/>
                  <a:pt x="1173819" y="1003858"/>
                  <a:pt x="1186249" y="1025611"/>
                </a:cubicBezTo>
                <a:cubicBezTo>
                  <a:pt x="1192711" y="1036920"/>
                  <a:pt x="1210962" y="1033849"/>
                  <a:pt x="1223319" y="1037968"/>
                </a:cubicBezTo>
                <a:cubicBezTo>
                  <a:pt x="1306296" y="1029670"/>
                  <a:pt x="1343790" y="1058067"/>
                  <a:pt x="1371600" y="988541"/>
                </a:cubicBezTo>
                <a:cubicBezTo>
                  <a:pt x="1399178" y="919597"/>
                  <a:pt x="1445741" y="778476"/>
                  <a:pt x="1445741" y="778476"/>
                </a:cubicBezTo>
                <a:cubicBezTo>
                  <a:pt x="1449860" y="741406"/>
                  <a:pt x="1439593" y="699649"/>
                  <a:pt x="1458098" y="667265"/>
                </a:cubicBezTo>
                <a:cubicBezTo>
                  <a:pt x="1465466" y="654371"/>
                  <a:pt x="1481885" y="685337"/>
                  <a:pt x="1495168" y="691979"/>
                </a:cubicBezTo>
                <a:cubicBezTo>
                  <a:pt x="1506818" y="697804"/>
                  <a:pt x="1520852" y="698010"/>
                  <a:pt x="1532238" y="704336"/>
                </a:cubicBezTo>
                <a:cubicBezTo>
                  <a:pt x="1652605" y="771207"/>
                  <a:pt x="1559213" y="741972"/>
                  <a:pt x="1655806" y="766119"/>
                </a:cubicBezTo>
                <a:cubicBezTo>
                  <a:pt x="1676400" y="762000"/>
                  <a:pt x="1700114" y="765413"/>
                  <a:pt x="1717589" y="753763"/>
                </a:cubicBezTo>
                <a:cubicBezTo>
                  <a:pt x="1728427" y="746538"/>
                  <a:pt x="1724121" y="728342"/>
                  <a:pt x="1729946" y="716692"/>
                </a:cubicBezTo>
                <a:cubicBezTo>
                  <a:pt x="1736588" y="703409"/>
                  <a:pt x="1746422" y="691979"/>
                  <a:pt x="1754660" y="679622"/>
                </a:cubicBezTo>
                <a:cubicBezTo>
                  <a:pt x="1767017" y="683741"/>
                  <a:pt x="1779206" y="688401"/>
                  <a:pt x="1791730" y="691979"/>
                </a:cubicBezTo>
                <a:cubicBezTo>
                  <a:pt x="1808059" y="696645"/>
                  <a:pt x="1824890" y="699456"/>
                  <a:pt x="1841157" y="704336"/>
                </a:cubicBezTo>
                <a:cubicBezTo>
                  <a:pt x="1866109" y="711821"/>
                  <a:pt x="1915298" y="729049"/>
                  <a:pt x="1915298" y="729049"/>
                </a:cubicBezTo>
                <a:cubicBezTo>
                  <a:pt x="1927655" y="737287"/>
                  <a:pt x="1939085" y="747121"/>
                  <a:pt x="1952368" y="753763"/>
                </a:cubicBezTo>
                <a:cubicBezTo>
                  <a:pt x="2019998" y="787578"/>
                  <a:pt x="2110427" y="758054"/>
                  <a:pt x="2174789" y="753763"/>
                </a:cubicBezTo>
                <a:cubicBezTo>
                  <a:pt x="2193116" y="726272"/>
                  <a:pt x="2206744" y="712874"/>
                  <a:pt x="2211860" y="679622"/>
                </a:cubicBezTo>
                <a:cubicBezTo>
                  <a:pt x="2235378" y="526750"/>
                  <a:pt x="2197780" y="595709"/>
                  <a:pt x="2248930" y="518984"/>
                </a:cubicBezTo>
                <a:cubicBezTo>
                  <a:pt x="2264971" y="406702"/>
                  <a:pt x="2252078" y="460114"/>
                  <a:pt x="2286000" y="358346"/>
                </a:cubicBezTo>
                <a:cubicBezTo>
                  <a:pt x="2290119" y="345989"/>
                  <a:pt x="2291454" y="332321"/>
                  <a:pt x="2298357" y="321276"/>
                </a:cubicBezTo>
                <a:cubicBezTo>
                  <a:pt x="2314413" y="295587"/>
                  <a:pt x="2369069" y="215090"/>
                  <a:pt x="2384854" y="172995"/>
                </a:cubicBezTo>
                <a:cubicBezTo>
                  <a:pt x="2390817" y="157094"/>
                  <a:pt x="2392545" y="139897"/>
                  <a:pt x="2397211" y="123568"/>
                </a:cubicBezTo>
                <a:cubicBezTo>
                  <a:pt x="2400789" y="111044"/>
                  <a:pt x="2405449" y="98855"/>
                  <a:pt x="2409568" y="86498"/>
                </a:cubicBezTo>
                <a:cubicBezTo>
                  <a:pt x="2442519" y="90617"/>
                  <a:pt x="2477589" y="86522"/>
                  <a:pt x="2508422" y="98855"/>
                </a:cubicBezTo>
                <a:cubicBezTo>
                  <a:pt x="2528892" y="107043"/>
                  <a:pt x="2538497" y="156673"/>
                  <a:pt x="2545492" y="172995"/>
                </a:cubicBezTo>
                <a:cubicBezTo>
                  <a:pt x="2552748" y="189926"/>
                  <a:pt x="2562950" y="205491"/>
                  <a:pt x="2570206" y="222422"/>
                </a:cubicBezTo>
                <a:cubicBezTo>
                  <a:pt x="2600074" y="292113"/>
                  <a:pt x="2563572" y="225329"/>
                  <a:pt x="2594919" y="308919"/>
                </a:cubicBezTo>
                <a:cubicBezTo>
                  <a:pt x="2601387" y="326167"/>
                  <a:pt x="2612792" y="341243"/>
                  <a:pt x="2619633" y="358346"/>
                </a:cubicBezTo>
                <a:cubicBezTo>
                  <a:pt x="2663748" y="468634"/>
                  <a:pt x="2621512" y="398237"/>
                  <a:pt x="2669060" y="469557"/>
                </a:cubicBezTo>
                <a:cubicBezTo>
                  <a:pt x="2702846" y="570921"/>
                  <a:pt x="2652384" y="410896"/>
                  <a:pt x="2693773" y="617838"/>
                </a:cubicBezTo>
                <a:cubicBezTo>
                  <a:pt x="2698882" y="643383"/>
                  <a:pt x="2718487" y="691979"/>
                  <a:pt x="2718487" y="691979"/>
                </a:cubicBezTo>
                <a:cubicBezTo>
                  <a:pt x="2724664" y="729041"/>
                  <a:pt x="2733798" y="807621"/>
                  <a:pt x="2755557" y="840260"/>
                </a:cubicBezTo>
                <a:cubicBezTo>
                  <a:pt x="2763795" y="852617"/>
                  <a:pt x="2773629" y="864047"/>
                  <a:pt x="2780270" y="877330"/>
                </a:cubicBezTo>
                <a:cubicBezTo>
                  <a:pt x="2786095" y="888980"/>
                  <a:pt x="2784490" y="904229"/>
                  <a:pt x="2792627" y="914400"/>
                </a:cubicBezTo>
                <a:cubicBezTo>
                  <a:pt x="2801905" y="925997"/>
                  <a:pt x="2817341" y="930876"/>
                  <a:pt x="2829698" y="939114"/>
                </a:cubicBezTo>
                <a:cubicBezTo>
                  <a:pt x="2840578" y="971755"/>
                  <a:pt x="2859613" y="1039702"/>
                  <a:pt x="2891481" y="1050325"/>
                </a:cubicBezTo>
                <a:lnTo>
                  <a:pt x="2928552" y="1062682"/>
                </a:lnTo>
                <a:cubicBezTo>
                  <a:pt x="2940909" y="1058563"/>
                  <a:pt x="2958051" y="1060924"/>
                  <a:pt x="2965622" y="1050325"/>
                </a:cubicBezTo>
                <a:cubicBezTo>
                  <a:pt x="2980763" y="1029127"/>
                  <a:pt x="2990335" y="976184"/>
                  <a:pt x="2990335" y="976184"/>
                </a:cubicBezTo>
                <a:cubicBezTo>
                  <a:pt x="3018877" y="747849"/>
                  <a:pt x="2986476" y="954551"/>
                  <a:pt x="3015049" y="840260"/>
                </a:cubicBezTo>
                <a:cubicBezTo>
                  <a:pt x="3017543" y="830284"/>
                  <a:pt x="3028466" y="758350"/>
                  <a:pt x="3039762" y="741406"/>
                </a:cubicBezTo>
                <a:cubicBezTo>
                  <a:pt x="3049456" y="726866"/>
                  <a:pt x="3065646" y="717761"/>
                  <a:pt x="3076833" y="704336"/>
                </a:cubicBezTo>
                <a:cubicBezTo>
                  <a:pt x="3086340" y="692927"/>
                  <a:pt x="3093308" y="679622"/>
                  <a:pt x="3101546" y="667265"/>
                </a:cubicBezTo>
                <a:cubicBezTo>
                  <a:pt x="3113903" y="675503"/>
                  <a:pt x="3129339" y="680382"/>
                  <a:pt x="3138616" y="691979"/>
                </a:cubicBezTo>
                <a:cubicBezTo>
                  <a:pt x="3146753" y="702150"/>
                  <a:pt x="3141763" y="719839"/>
                  <a:pt x="3150973" y="729049"/>
                </a:cubicBezTo>
                <a:cubicBezTo>
                  <a:pt x="3160183" y="738259"/>
                  <a:pt x="3176393" y="735581"/>
                  <a:pt x="3188043" y="741406"/>
                </a:cubicBezTo>
                <a:cubicBezTo>
                  <a:pt x="3201326" y="748048"/>
                  <a:pt x="3212757" y="757881"/>
                  <a:pt x="3225114" y="766119"/>
                </a:cubicBezTo>
                <a:cubicBezTo>
                  <a:pt x="3241590" y="762000"/>
                  <a:pt x="3263489" y="766657"/>
                  <a:pt x="3274541" y="753763"/>
                </a:cubicBezTo>
                <a:cubicBezTo>
                  <a:pt x="3366805" y="646121"/>
                  <a:pt x="3242824" y="698432"/>
                  <a:pt x="3336325" y="667265"/>
                </a:cubicBezTo>
                <a:cubicBezTo>
                  <a:pt x="3583364" y="682705"/>
                  <a:pt x="3468002" y="679622"/>
                  <a:pt x="3682314" y="679622"/>
                </a:cubicBez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4348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530</Words>
  <Application>Microsoft Office PowerPoint</Application>
  <PresentationFormat>Widescreen</PresentationFormat>
  <Paragraphs>69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Fig. 1 like Carling shows, diagram of model or setting setting up what is omnivory and what we are doing theoreticaly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dc:title>
  <dc:creator>kevin mccann</dc:creator>
  <cp:lastModifiedBy>Gabriel Gellner</cp:lastModifiedBy>
  <cp:revision>17</cp:revision>
  <dcterms:created xsi:type="dcterms:W3CDTF">2020-05-28T10:52:12Z</dcterms:created>
  <dcterms:modified xsi:type="dcterms:W3CDTF">2020-05-28T21:23:15Z</dcterms:modified>
</cp:coreProperties>
</file>