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4"/>
  </p:notesMasterIdLst>
  <p:sldIdLst>
    <p:sldId id="256" r:id="rId2"/>
    <p:sldId id="277" r:id="rId3"/>
    <p:sldId id="278" r:id="rId4"/>
    <p:sldId id="279" r:id="rId5"/>
    <p:sldId id="271" r:id="rId6"/>
    <p:sldId id="260" r:id="rId7"/>
    <p:sldId id="280" r:id="rId8"/>
    <p:sldId id="273" r:id="rId9"/>
    <p:sldId id="281" r:id="rId10"/>
    <p:sldId id="268" r:id="rId11"/>
    <p:sldId id="283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2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Estimated</a:t>
            </a:r>
            <a:r>
              <a:rPr lang="en-US" baseline="0" dirty="0" smtClean="0">
                <a:solidFill>
                  <a:schemeClr val="tx2">
                    <a:lumMod val="50000"/>
                  </a:schemeClr>
                </a:solidFill>
              </a:rPr>
              <a:t> Revenue (2020-2023)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5</c:v>
                </c:pt>
              </c:numCache>
            </c:numRef>
          </c:val>
        </c:ser>
        <c:axId val="64857216"/>
        <c:axId val="168297984"/>
      </c:barChart>
      <c:catAx>
        <c:axId val="64857216"/>
        <c:scaling>
          <c:orientation val="minMax"/>
        </c:scaling>
        <c:axPos val="b"/>
        <c:numFmt formatCode="General" sourceLinked="1"/>
        <c:tickLblPos val="nextTo"/>
        <c:crossAx val="168297984"/>
        <c:crosses val="autoZero"/>
        <c:auto val="1"/>
        <c:lblAlgn val="ctr"/>
        <c:lblOffset val="100"/>
      </c:catAx>
      <c:valAx>
        <c:axId val="168297984"/>
        <c:scaling>
          <c:orientation val="minMax"/>
        </c:scaling>
        <c:axPos val="l"/>
        <c:majorGridlines/>
        <c:numFmt formatCode="General" sourceLinked="1"/>
        <c:tickLblPos val="nextTo"/>
        <c:crossAx val="648572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37D2F-958B-414E-B0AA-DA551170BD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16052-4CB9-4A77-B5C9-1324BD81F9A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800" b="1" dirty="0" smtClean="0"/>
            <a:t>Convenience</a:t>
          </a:r>
        </a:p>
        <a:p>
          <a:endParaRPr lang="en-US" sz="1800" b="1" dirty="0" smtClean="0"/>
        </a:p>
        <a:p>
          <a:r>
            <a:rPr lang="en-US" sz="1800" b="1" dirty="0" smtClean="0"/>
            <a:t>Quality Fabrics &amp; Designs</a:t>
          </a:r>
          <a:endParaRPr lang="en-US" sz="1800" b="1" dirty="0"/>
        </a:p>
      </dgm:t>
    </dgm:pt>
    <dgm:pt modelId="{22C36709-032E-41B2-9BD6-2C21E4AF3DE8}" type="parTrans" cxnId="{F8E6B784-CB22-400F-B068-8DB531C59F31}">
      <dgm:prSet/>
      <dgm:spPr/>
      <dgm:t>
        <a:bodyPr/>
        <a:lstStyle/>
        <a:p>
          <a:endParaRPr lang="en-US"/>
        </a:p>
      </dgm:t>
    </dgm:pt>
    <dgm:pt modelId="{65C15653-7960-4652-9781-8D9AA1F0E239}" type="sibTrans" cxnId="{F8E6B784-CB22-400F-B068-8DB531C59F31}">
      <dgm:prSet/>
      <dgm:spPr/>
      <dgm:t>
        <a:bodyPr/>
        <a:lstStyle/>
        <a:p>
          <a:endParaRPr lang="en-US"/>
        </a:p>
      </dgm:t>
    </dgm:pt>
    <dgm:pt modelId="{4ADA74F4-4CEA-4648-80F0-A7CB5864DB7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 b="1" dirty="0" smtClean="0"/>
        </a:p>
        <a:p>
          <a:r>
            <a:rPr lang="en-US" b="1" dirty="0" smtClean="0"/>
            <a:t>Safety</a:t>
          </a:r>
        </a:p>
        <a:p>
          <a:r>
            <a:rPr lang="en-US" b="1" dirty="0" smtClean="0"/>
            <a:t>Delivery Care Package</a:t>
          </a:r>
        </a:p>
        <a:p>
          <a:r>
            <a:rPr lang="en-US" b="1" dirty="0" smtClean="0"/>
            <a:t>I-Trans Foundation </a:t>
          </a:r>
          <a:endParaRPr lang="en-US" b="1" dirty="0"/>
        </a:p>
      </dgm:t>
    </dgm:pt>
    <dgm:pt modelId="{78B7CEB4-2C8F-4B02-AD7D-C26F843E5081}" type="parTrans" cxnId="{78013DA5-6099-4247-B10D-49D02EAD3EED}">
      <dgm:prSet/>
      <dgm:spPr/>
      <dgm:t>
        <a:bodyPr/>
        <a:lstStyle/>
        <a:p>
          <a:endParaRPr lang="en-US"/>
        </a:p>
      </dgm:t>
    </dgm:pt>
    <dgm:pt modelId="{315E56A9-4241-4025-96E2-83E3DE398BD4}" type="sibTrans" cxnId="{78013DA5-6099-4247-B10D-49D02EAD3EED}">
      <dgm:prSet/>
      <dgm:spPr/>
      <dgm:t>
        <a:bodyPr/>
        <a:lstStyle/>
        <a:p>
          <a:endParaRPr lang="en-US"/>
        </a:p>
      </dgm:t>
    </dgm:pt>
    <dgm:pt modelId="{72DF58C1-CF17-46E8-9962-6945C3076301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1" dirty="0" smtClean="0"/>
            <a:t>Industry Innovation</a:t>
          </a:r>
        </a:p>
        <a:p>
          <a:endParaRPr lang="en-US" b="1" dirty="0" smtClean="0"/>
        </a:p>
        <a:p>
          <a:r>
            <a:rPr lang="en-US" b="1" dirty="0" smtClean="0"/>
            <a:t>Increased Employment</a:t>
          </a:r>
        </a:p>
      </dgm:t>
    </dgm:pt>
    <dgm:pt modelId="{FC6BA2A5-3EF7-47DB-9088-44D4364C2945}" type="parTrans" cxnId="{FDF68149-F303-49A1-9A4E-3645AFA8E6A2}">
      <dgm:prSet/>
      <dgm:spPr/>
      <dgm:t>
        <a:bodyPr/>
        <a:lstStyle/>
        <a:p>
          <a:endParaRPr lang="en-US"/>
        </a:p>
      </dgm:t>
    </dgm:pt>
    <dgm:pt modelId="{BA753C0B-0377-4D74-A375-0E71468A29A4}" type="sibTrans" cxnId="{FDF68149-F303-49A1-9A4E-3645AFA8E6A2}">
      <dgm:prSet/>
      <dgm:spPr/>
      <dgm:t>
        <a:bodyPr/>
        <a:lstStyle/>
        <a:p>
          <a:endParaRPr lang="en-US"/>
        </a:p>
      </dgm:t>
    </dgm:pt>
    <dgm:pt modelId="{7F697EE1-2EDC-471F-B1BC-C1C2F97AF694}" type="pres">
      <dgm:prSet presAssocID="{CE437D2F-958B-414E-B0AA-DA551170BD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8BB47-FC6B-479D-9170-5AD2EDDE0B53}" type="pres">
      <dgm:prSet presAssocID="{0E816052-4CB9-4A77-B5C9-1324BD81F9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947-8DBE-49D6-9C2A-797647F136F0}" type="pres">
      <dgm:prSet presAssocID="{65C15653-7960-4652-9781-8D9AA1F0E239}" presName="sibTrans" presStyleCnt="0"/>
      <dgm:spPr/>
    </dgm:pt>
    <dgm:pt modelId="{CBF01461-74FB-412F-8154-90B1A606CF34}" type="pres">
      <dgm:prSet presAssocID="{4ADA74F4-4CEA-4648-80F0-A7CB5864DB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1F3D7-ADDD-4539-B886-18F2F7D9035E}" type="pres">
      <dgm:prSet presAssocID="{315E56A9-4241-4025-96E2-83E3DE398BD4}" presName="sibTrans" presStyleCnt="0"/>
      <dgm:spPr/>
    </dgm:pt>
    <dgm:pt modelId="{3E7AC72F-CB0A-48FA-BB23-FC8F3534604D}" type="pres">
      <dgm:prSet presAssocID="{72DF58C1-CF17-46E8-9962-6945C30763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41F48-6ED5-4108-8036-F8627656CCE5}" type="presOf" srcId="{4ADA74F4-4CEA-4648-80F0-A7CB5864DB7D}" destId="{CBF01461-74FB-412F-8154-90B1A606CF34}" srcOrd="0" destOrd="0" presId="urn:microsoft.com/office/officeart/2005/8/layout/default"/>
    <dgm:cxn modelId="{FDF68149-F303-49A1-9A4E-3645AFA8E6A2}" srcId="{CE437D2F-958B-414E-B0AA-DA551170BD07}" destId="{72DF58C1-CF17-46E8-9962-6945C3076301}" srcOrd="2" destOrd="0" parTransId="{FC6BA2A5-3EF7-47DB-9088-44D4364C2945}" sibTransId="{BA753C0B-0377-4D74-A375-0E71468A29A4}"/>
    <dgm:cxn modelId="{42BDCE17-A693-4CAE-B4E4-73BF20F679BF}" type="presOf" srcId="{72DF58C1-CF17-46E8-9962-6945C3076301}" destId="{3E7AC72F-CB0A-48FA-BB23-FC8F3534604D}" srcOrd="0" destOrd="0" presId="urn:microsoft.com/office/officeart/2005/8/layout/default"/>
    <dgm:cxn modelId="{78013DA5-6099-4247-B10D-49D02EAD3EED}" srcId="{CE437D2F-958B-414E-B0AA-DA551170BD07}" destId="{4ADA74F4-4CEA-4648-80F0-A7CB5864DB7D}" srcOrd="1" destOrd="0" parTransId="{78B7CEB4-2C8F-4B02-AD7D-C26F843E5081}" sibTransId="{315E56A9-4241-4025-96E2-83E3DE398BD4}"/>
    <dgm:cxn modelId="{D71D4E51-16B5-4019-8F01-E5D49203B545}" type="presOf" srcId="{0E816052-4CB9-4A77-B5C9-1324BD81F9AB}" destId="{59E8BB47-FC6B-479D-9170-5AD2EDDE0B53}" srcOrd="0" destOrd="0" presId="urn:microsoft.com/office/officeart/2005/8/layout/default"/>
    <dgm:cxn modelId="{36A1CD97-6F5D-47BA-9894-47631B65178F}" type="presOf" srcId="{CE437D2F-958B-414E-B0AA-DA551170BD07}" destId="{7F697EE1-2EDC-471F-B1BC-C1C2F97AF694}" srcOrd="0" destOrd="0" presId="urn:microsoft.com/office/officeart/2005/8/layout/default"/>
    <dgm:cxn modelId="{F8E6B784-CB22-400F-B068-8DB531C59F31}" srcId="{CE437D2F-958B-414E-B0AA-DA551170BD07}" destId="{0E816052-4CB9-4A77-B5C9-1324BD81F9AB}" srcOrd="0" destOrd="0" parTransId="{22C36709-032E-41B2-9BD6-2C21E4AF3DE8}" sibTransId="{65C15653-7960-4652-9781-8D9AA1F0E239}"/>
    <dgm:cxn modelId="{C4CF2595-5B63-43E0-B095-486FEEFB7525}" type="presParOf" srcId="{7F697EE1-2EDC-471F-B1BC-C1C2F97AF694}" destId="{59E8BB47-FC6B-479D-9170-5AD2EDDE0B53}" srcOrd="0" destOrd="0" presId="urn:microsoft.com/office/officeart/2005/8/layout/default"/>
    <dgm:cxn modelId="{D5B934C0-0B76-45F3-9B2D-F4B8B281D31A}" type="presParOf" srcId="{7F697EE1-2EDC-471F-B1BC-C1C2F97AF694}" destId="{5846B947-8DBE-49D6-9C2A-797647F136F0}" srcOrd="1" destOrd="0" presId="urn:microsoft.com/office/officeart/2005/8/layout/default"/>
    <dgm:cxn modelId="{BA2907BC-9E3D-40FD-91CB-DEE3E231FCF5}" type="presParOf" srcId="{7F697EE1-2EDC-471F-B1BC-C1C2F97AF694}" destId="{CBF01461-74FB-412F-8154-90B1A606CF34}" srcOrd="2" destOrd="0" presId="urn:microsoft.com/office/officeart/2005/8/layout/default"/>
    <dgm:cxn modelId="{238A69F7-A88E-4618-8FA9-CF125ADAAB8F}" type="presParOf" srcId="{7F697EE1-2EDC-471F-B1BC-C1C2F97AF694}" destId="{2181F3D7-ADDD-4539-B886-18F2F7D9035E}" srcOrd="3" destOrd="0" presId="urn:microsoft.com/office/officeart/2005/8/layout/default"/>
    <dgm:cxn modelId="{9130BCCA-101F-4107-9C9E-D36F9165F702}" type="presParOf" srcId="{7F697EE1-2EDC-471F-B1BC-C1C2F97AF694}" destId="{3E7AC72F-CB0A-48FA-BB23-FC8F353460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E339-6CB0-4C6A-888E-AF3973588E71}" type="datetimeFigureOut">
              <a:rPr lang="en-US" smtClean="0"/>
              <a:pPr/>
              <a:t>9/20/2019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53B0-7145-4EB4-9DA4-29085F65B6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7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9993903-E0BA-40AB-BDF2-5D296EA0C7B3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2066801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A32D-379B-4472-92F1-D7FC93720503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598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5F69-B627-4956-9C62-AED2771332E8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331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AC3F-15AB-40B3-BAA1-CC44835939B7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8431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6BD-B30D-452A-828E-659E3B8BFEE9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6659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49CA-F805-45CA-9FFF-C9D9D7FC7C45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237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F516-6301-454F-BDD9-7EF83E8C904B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0639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B1421C8-D423-4927-B804-2EA717FFC7BC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638261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2E2-2E28-43D2-8A9E-CF14AB502648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27959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67B8F-0167-4ADC-A24F-26F4B94CE8A9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120574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9836-2425-4CC9-A9C2-732C719CFDDC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517849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D736-9539-48CA-B26A-741C695ED01C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21947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B4F2-C6F5-4F4F-B660-EF927E9E5BF4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4116768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1D3-B545-4D9E-94F7-403366E2D6E7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060150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BC64-7B1C-4C04-9703-B242C1DACF65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154995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E1D6-1A9E-4B39-B633-7EE5E144B171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731783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D0FC-421B-41F1-9F50-953D1D2DBB8A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61913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DE363A1-08DC-4C0B-8B9A-9651D672D870}" type="datetime1">
              <a:rPr lang="en-US" smtClean="0"/>
              <a:pPr/>
              <a:t>9/20/2019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8F0E9FE1-BDC4-47CD-8C88-352E3A66B3D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478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ransition>
    <p:pull dir="lu"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04800"/>
            <a:ext cx="6715172" cy="1643074"/>
          </a:xfrm>
        </p:spPr>
        <p:txBody>
          <a:bodyPr>
            <a:normAutofit/>
          </a:bodyPr>
          <a:lstStyle/>
          <a:p>
            <a:pPr algn="ctr"/>
            <a:r>
              <a:rPr lang="en-GB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495800"/>
            <a:ext cx="3659298" cy="1816058"/>
          </a:xfrm>
        </p:spPr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GB" sz="2000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Presented by</a:t>
            </a:r>
            <a:r>
              <a:rPr lang="en-GB" sz="1600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</a:t>
            </a:r>
          </a:p>
          <a:p>
            <a:pPr algn="ctr"/>
            <a:r>
              <a:rPr lang="en-GB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br>
              <a:rPr lang="en-GB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</a:br>
            <a:r>
              <a:rPr lang="en-GB" sz="3200" b="1" cap="none" dirty="0" smtClean="0">
                <a:ln w="50800"/>
                <a:solidFill>
                  <a:schemeClr val="bg1">
                    <a:shade val="50000"/>
                  </a:schemeClr>
                </a:solidFill>
                <a:latin typeface="Perpetua" pitchFamily="18" charset="0"/>
                <a:cs typeface="KodchiangUPC" pitchFamily="18" charset="-34"/>
              </a:rPr>
              <a:t>Team i-Trans</a:t>
            </a:r>
          </a:p>
          <a:p>
            <a:pPr algn="ctr"/>
            <a:r>
              <a:rPr lang="en-GB" sz="2200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(Michael, Joy, Peace, Sodiq, Adeola, Rufia</a:t>
            </a:r>
            <a:r>
              <a:rPr lang="en-GB" sz="2200" b="1" cap="none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GB" sz="2200" b="1" cap="none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&amp; Seyi )</a:t>
            </a:r>
            <a:endParaRPr lang="en-GB" sz="1300" b="1" cap="none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1981200"/>
            <a:ext cx="1809750" cy="253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981200"/>
            <a:ext cx="2286000" cy="2520695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6984776" cy="1944216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GB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WELCOME ON BOARD!</a:t>
            </a:r>
            <a:endParaRPr lang="en-GB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286000"/>
            <a:ext cx="6840760" cy="38494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FINANCIAL PROJECTIONS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2209800"/>
          <a:ext cx="8305800" cy="447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ITEMS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AMOUNT(#)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QUANTITY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TOTAL(#)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Fliers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Advertisement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50,000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Internet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Data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Data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consumed monthly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10GB Quarterly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25,000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Transportation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Creating awareness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 Trips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Electricity Bills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Electricity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15,000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Quarterly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45,000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Maintenance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Web Hosting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Web h</a:t>
                      </a: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osting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Per-annum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Miscellaneous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Other expenses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Online Ads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Awareness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850,000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77000"/>
            <a:ext cx="3859795" cy="228660"/>
          </a:xfrm>
        </p:spPr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REVENUE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63600" y="2489200"/>
          <a:ext cx="6346825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Amt(#m)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33400" y="55626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Time(yr)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COMPANY BACKGROUND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5257800" cy="3530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Design Fusion is an initiative born by the desire of seven i-Trans members to reduce the cumbersome process of getting ready-made and finished designs.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Our company started in 2019 with a view to ensuring rapid delivery of fabric materials and ready-made designs.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Eventually, plans were later made to include the delivery of quality African prints and fabrics to various parts of the world.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 descr="startup-593327_1280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10000" contrast="10000"/>
          </a:blip>
          <a:stretch>
            <a:fillRect/>
          </a:stretch>
        </p:blipFill>
        <p:spPr>
          <a:xfrm>
            <a:off x="5562600" y="3124200"/>
            <a:ext cx="3314207" cy="2208609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MISSION STATEMENT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514600"/>
            <a:ext cx="4343400" cy="353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We have a mission to provide a platform that provides ease and comfort to fashion lovers around the world, and through which we can achieve SDG goals of Decent Work, Economic Growth, Industry, Innovation, etc.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3400" y="6477000"/>
            <a:ext cx="3859795" cy="228660"/>
          </a:xfrm>
        </p:spPr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8" descr="shutterstock_313437071-Converted-0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43200"/>
            <a:ext cx="4038600" cy="29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4301265"/>
      </p:ext>
    </p:extLst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PRODUCT/SERVICE DESCRIPTION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67000"/>
            <a:ext cx="7543800" cy="353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 platform for designers and fashion lovers to connect.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Sales and export of African prints and fabrics.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An advertising platform on the DESIGNFUSION.COM website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WHAT WE OFFER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172114" cy="4114800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The Problems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Failure of fashion designers to meet deadlines.</a:t>
            </a:r>
          </a:p>
          <a:p>
            <a:pPr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Inability of clients with busy schedules to meet with fashion designers.</a:t>
            </a:r>
          </a:p>
          <a:p>
            <a:pPr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Inability to get professional fashion designers for certain designs/styles within certain geographical locations.</a:t>
            </a:r>
          </a:p>
          <a:p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Our </a:t>
            </a: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Creating a medium where fashion lovers can meet with professional fashion designers.</a:t>
            </a:r>
          </a:p>
          <a:p>
            <a:pPr lvl="0"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Shorten the burden for fashion lovers with very busy schedules</a:t>
            </a:r>
          </a:p>
          <a:p>
            <a:pPr lvl="0">
              <a:buFont typeface="+mj-lt"/>
              <a:buAutoNum type="arabicPeriod"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Creating an online fashion platform to sell and buy African prints.</a:t>
            </a:r>
          </a:p>
          <a:p>
            <a:pPr lvl="0">
              <a:buFont typeface="+mj-lt"/>
              <a:buAutoNum type="arabicPeriod"/>
            </a:pP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629340"/>
            <a:ext cx="3859795" cy="228660"/>
          </a:xfrm>
        </p:spPr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939446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GB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VALUE PROPOSITION</a:t>
            </a:r>
            <a:br>
              <a:rPr lang="en-GB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endParaRPr lang="en-GB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870797643"/>
              </p:ext>
            </p:extLst>
          </p:nvPr>
        </p:nvGraphicFramePr>
        <p:xfrm>
          <a:off x="533400" y="2209800"/>
          <a:ext cx="7239000" cy="441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4419600"/>
            <a:ext cx="2706313" cy="2136999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MARKETING &amp; SALES STRATEGY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6345260" cy="3530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Targeted Ads (Facebook Ads, Twitter Ads).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Advertising on other top sites.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Referrals programme.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Prints and fliers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 descr="Part_5_-_SMM_A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46" y="3089564"/>
            <a:ext cx="3929063" cy="2857500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COMPETITION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3886200" cy="3530600"/>
          </a:xfrm>
        </p:spPr>
        <p:txBody>
          <a:bodyPr>
            <a:normAutofit/>
          </a:bodyPr>
          <a:lstStyle/>
          <a:p>
            <a:pPr lvl="0"/>
            <a:r>
              <a:rPr lang="en-GB" sz="2400" b="1" u="sng" dirty="0" smtClean="0">
                <a:solidFill>
                  <a:schemeClr val="accent1">
                    <a:lumMod val="75000"/>
                  </a:schemeClr>
                </a:solidFill>
              </a:rPr>
              <a:t>Our Competitors</a:t>
            </a:r>
            <a:endParaRPr lang="en-GB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360creative hub: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fashion learning and co-working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space for designers.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buFont typeface="+mj-lt"/>
              <a:buAutoNum type="arabicPeriod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Fashion outlets that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have 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strong online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</a:rPr>
              <a:t>presence.</a:t>
            </a: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362200"/>
            <a:ext cx="3947246" cy="20537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8" name="Picture 7" descr="xTwo-entrepreneurs-competing-in-a-business-competition.png.pagespeed.ic.UK7bfWWXO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419600"/>
            <a:ext cx="3962400" cy="22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959385"/>
      </p:ext>
    </p:extLst>
  </p:cSld>
  <p:clrMapOvr>
    <a:masterClrMapping/>
  </p:clrMapOvr>
  <p:transition>
    <p:pull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SWOT ANALYSIS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[DF]Design Fusion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9FE1-BDC4-47CD-8C88-352E3A66B3DD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533400" y="2362200"/>
          <a:ext cx="8077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25"/>
                <a:gridCol w="4012375"/>
              </a:tblGrid>
              <a:tr h="1981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STRENGTHS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sz="1400" baseline="0" dirty="0" smtClean="0"/>
                        <a:t>Team members with knowledge of the fashion industry and great relational skills.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 Access to wide scope of fashion designers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 Relevant database to boost designers’ interaction.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 Ability to reach several tons of customers through social media.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WEAKNESSES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 Lack</a:t>
                      </a:r>
                      <a:r>
                        <a:rPr lang="en-US" sz="1400" baseline="0" dirty="0" smtClean="0"/>
                        <a:t> of adequate funds/capital.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 Limited manpower for smooth and efficient distribution.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 Convincing designers to get involved.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138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OPPORTUNITIES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Social</a:t>
                      </a: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media advancement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Very little competition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Absence of trade law prohibiting export of fabric materials.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Hundreds of fashion shows available</a:t>
                      </a: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to take advantage of.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THREATS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Sudden influx/emergence of more competitors.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Reduction in standard of living.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Low economic development.</a:t>
                      </a:r>
                    </a:p>
                    <a:p>
                      <a:pPr algn="l">
                        <a:buFont typeface="Wingdings" pitchFamily="2" charset="2"/>
                        <a:buChar char="§"/>
                      </a:pPr>
                      <a:r>
                        <a:rPr lang="en-US" sz="14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Government regulations prohibiting/restricting export of African fabrics.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1083</TotalTime>
  <Words>491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DESIGN FUSION</vt:lpstr>
      <vt:lpstr>COMPANY BACKGROUND</vt:lpstr>
      <vt:lpstr>MISSION STATEMENT</vt:lpstr>
      <vt:lpstr>PRODUCT/SERVICE DESCRIPTION</vt:lpstr>
      <vt:lpstr>WHAT WE OFFER</vt:lpstr>
      <vt:lpstr>VALUE PROPOSITION </vt:lpstr>
      <vt:lpstr>MARKETING &amp; SALES STRATEGY</vt:lpstr>
      <vt:lpstr>COMPETITION</vt:lpstr>
      <vt:lpstr>SWOT ANALYSIS</vt:lpstr>
      <vt:lpstr>WELCOME ON BOARD!</vt:lpstr>
      <vt:lpstr>FINANCIAL PROJECTIONS</vt:lpstr>
      <vt:lpstr>REVENUE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98</cp:revision>
  <dcterms:created xsi:type="dcterms:W3CDTF">2019-09-11T16:39:29Z</dcterms:created>
  <dcterms:modified xsi:type="dcterms:W3CDTF">2019-09-20T13:22:33Z</dcterms:modified>
</cp:coreProperties>
</file>