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Also mention lambda expressions and threads and stuff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Animation for String Literal and threads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1541738" x="0"/>
            <a:ext cy="915711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0"/>
            <a:ext cy="16001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27000" marL="0">
              <a:spcBef>
                <a:spcPts val="0"/>
              </a:spcBef>
              <a:buSzPct val="100000"/>
              <a:buNone/>
              <a:defRPr sz="2000"/>
            </a:lvl1pPr>
            <a:lvl2pPr indent="127000" marL="0">
              <a:spcBef>
                <a:spcPts val="0"/>
              </a:spcBef>
              <a:buSzPct val="100000"/>
              <a:buNone/>
              <a:defRPr sz="2000"/>
            </a:lvl2pPr>
            <a:lvl3pPr indent="127000" marL="0">
              <a:spcBef>
                <a:spcPts val="0"/>
              </a:spcBef>
              <a:buSzPct val="100000"/>
              <a:buNone/>
              <a:defRPr sz="2000"/>
            </a:lvl3pPr>
            <a:lvl4pPr indent="127000" marL="0">
              <a:spcBef>
                <a:spcPts val="0"/>
              </a:spcBef>
              <a:buSzPct val="100000"/>
              <a:buNone/>
              <a:defRPr sz="2000"/>
            </a:lvl4pPr>
            <a:lvl5pPr indent="127000" marL="0">
              <a:spcBef>
                <a:spcPts val="0"/>
              </a:spcBef>
              <a:buSzPct val="100000"/>
              <a:buNone/>
              <a:defRPr sz="2000"/>
            </a:lvl5pPr>
            <a:lvl6pPr indent="127000" marL="0">
              <a:spcBef>
                <a:spcPts val="0"/>
              </a:spcBef>
              <a:buSzPct val="100000"/>
              <a:buNone/>
              <a:defRPr sz="2000"/>
            </a:lvl6pPr>
            <a:lvl7pPr indent="127000" marL="0">
              <a:spcBef>
                <a:spcPts val="0"/>
              </a:spcBef>
              <a:buSzPct val="100000"/>
              <a:buNone/>
              <a:defRPr sz="2000"/>
            </a:lvl7pPr>
            <a:lvl8pPr indent="127000" marL="0">
              <a:spcBef>
                <a:spcPts val="0"/>
              </a:spcBef>
              <a:buSzPct val="100000"/>
              <a:buNone/>
              <a:defRPr sz="2000"/>
            </a:lvl8pPr>
            <a:lvl9pPr indent="127000" marL="0"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180223">
            <a:off y="1841105" x="472457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>
              <a:buSzPct val="100000"/>
              <a:defRPr b="1" sz="4800"/>
            </a:lvl1pPr>
            <a:lvl2pPr indent="304800">
              <a:buSzPct val="100000"/>
              <a:defRPr b="1" sz="4800"/>
            </a:lvl2pPr>
            <a:lvl3pPr indent="304800">
              <a:buSzPct val="100000"/>
              <a:defRPr b="1" sz="4800"/>
            </a:lvl3pPr>
            <a:lvl4pPr indent="304800">
              <a:buSzPct val="100000"/>
              <a:defRPr b="1" sz="4800"/>
            </a:lvl4pPr>
            <a:lvl5pPr indent="304800">
              <a:buSzPct val="100000"/>
              <a:defRPr b="1" sz="4800"/>
            </a:lvl5pPr>
            <a:lvl6pPr indent="304800">
              <a:buSzPct val="100000"/>
              <a:defRPr b="1" sz="4800"/>
            </a:lvl6pPr>
            <a:lvl7pPr indent="304800">
              <a:buSzPct val="100000"/>
              <a:defRPr b="1" sz="4800"/>
            </a:lvl7pPr>
            <a:lvl8pPr indent="304800">
              <a:buSzPct val="100000"/>
              <a:defRPr b="1" sz="4800"/>
            </a:lvl8pPr>
            <a:lvl9pPr indent="304800">
              <a:buSzPct val="100000"/>
              <a:defRPr b="1" sz="48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2633472" x="0"/>
            <a:ext cy="2511742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-213060">
            <a:off y="2871570" x="920480"/>
            <a:ext cy="216699" cx="60109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0"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 indent="182880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3657600"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3657600"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90017">
            <a:off y="4338182" x="999515"/>
            <a:ext cy="355283" cx="5568708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8" name="Shape 58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57150" x="76200"/>
            <a:ext cy="50291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57150" x="9067800"/>
            <a:ext cy="50291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57150" x="533399"/>
            <a:ext cy="50291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57150" x="914400"/>
            <a:ext cy="4743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57150" x="110055"/>
            <a:ext cy="4972047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4114800" x="7839160"/>
            <a:ext cy="597693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2652712" x="8273122"/>
            <a:ext cy="1955006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y="-15156" x="1177259"/>
            <a:ext cy="859014" cx="822077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371600" x="457200"/>
            <a:ext cy="31658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600" lang="en"/>
              <a:t>Squirrel Programming Language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Matt McCarthy &amp; Joshua Maravelias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A little review...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Dynamic Typing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Python, Javascript most scripting languages etc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All Types at run-time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Typical slower and more memory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Static Typing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C, C++, Java etc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Everything* checked at run-time</a:t>
            </a:r>
          </a:p>
          <a:p>
            <a:pPr rtl="0" lvl="0" indent="-342900" marL="914400">
              <a:buClr>
                <a:schemeClr val="lt2"/>
              </a:buClr>
              <a:buSzPct val="166666"/>
              <a:buFont typeface="Arial"/>
              <a:buChar char="•"/>
            </a:pPr>
            <a:r>
              <a:rPr sz="1800" lang="en"/>
              <a:t>Usually faster and more efficient on all axes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Looks like C? Feels Like Python?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1529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Must be Squirrel: </a:t>
            </a:r>
          </a:p>
          <a:p>
            <a:pPr rtl="0" lvl="0" indent="457200">
              <a:buNone/>
            </a:pPr>
            <a:r>
              <a:rPr sz="1800" lang="en">
                <a:solidFill>
                  <a:srgbClr val="FFFFFF"/>
                </a:solidFill>
              </a:rPr>
              <a:t>"a high level imperative, object-oriented programming language, designed to be a light-weight scripting language that fits in the size, memory bandwidth, and real-time requirements of applications like video games"</a:t>
            </a:r>
          </a:p>
          <a:p>
            <a:r>
              <a:t/>
            </a:r>
          </a:p>
        </p:txBody>
      </p:sp>
      <p:sp>
        <p:nvSpPr>
          <p:cNvPr id="82" name="Shape 82"/>
          <p:cNvSpPr txBox="1"/>
          <p:nvPr/>
        </p:nvSpPr>
        <p:spPr>
          <a:xfrm>
            <a:off y="2817425" x="457200"/>
            <a:ext cy="1473899" cx="38120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Imperative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Oriented</a:t>
            </a:r>
          </a:p>
          <a:p>
            <a:pPr lvl="0" indent="-381000" marL="457200"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sz="24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Dynamically Typed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2817425" x="4398000"/>
            <a:ext cy="1473899" cx="3812099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sz="2400" lang="en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As fast as C</a:t>
            </a:r>
          </a:p>
          <a:p>
            <a:pPr rtl="0" lvl="0" indent="-381000" marL="457200">
              <a:buClr>
                <a:srgbClr val="FFFFFF"/>
              </a:buClr>
              <a:buSzPct val="100000"/>
              <a:buFont typeface="Trebuchet MS"/>
              <a:buChar char="●"/>
            </a:pPr>
            <a:r>
              <a:rPr sz="2400" lang="en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Low Memory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Cool Features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String Literals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Optional Garbage Collector</a:t>
            </a:r>
          </a:p>
          <a:p>
            <a:r>
              <a:t/>
            </a:r>
          </a:p>
          <a:p>
            <a:pPr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"/>
              <a:t>Java-Like Threads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1068250" x="3540900"/>
            <a:ext cy="1592399" cx="5145899"/>
          </a:xfrm>
          <a:prstGeom prst="rect">
            <a:avLst/>
          </a:prstGeom>
          <a:solidFill>
            <a:srgbClr val="E69138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local coolQuote = @'"</a:t>
            </a:r>
            <a:r>
              <a:rPr sz="1200" lang="en">
                <a:solidFill>
                  <a:schemeClr val="dk2"/>
                </a:solidFill>
              </a:rPr>
              <a:t>Beware of bugs in the above code; </a:t>
            </a:r>
          </a:p>
          <a:p>
            <a:pPr rtl="0" lvl="0">
              <a:buNone/>
            </a:pPr>
            <a:r>
              <a:rPr sz="1200" lang="en">
                <a:solidFill>
                  <a:schemeClr val="dk2"/>
                </a:solidFill>
              </a:rPr>
              <a:t>I have only proved it correct, not tried it."</a:t>
            </a:r>
          </a:p>
          <a:p>
            <a:pPr rtl="0" lvl="0">
              <a:buNone/>
            </a:pPr>
            <a:r>
              <a:rPr sz="1200" lang="en">
                <a:solidFill>
                  <a:schemeClr val="dk2"/>
                </a:solidFill>
              </a:rPr>
              <a:t>                                                     -- Donald Knuth'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 i="1">
                <a:solidFill>
                  <a:schemeClr val="dk2"/>
                </a:solidFill>
              </a:rPr>
              <a:t>"Beware of bugs in the above code;</a:t>
            </a:r>
          </a:p>
          <a:p>
            <a:pPr rtl="0" lvl="0">
              <a:buNone/>
            </a:pPr>
            <a:r>
              <a:rPr sz="1200" lang="en" i="1">
                <a:solidFill>
                  <a:schemeClr val="dk2"/>
                </a:solidFill>
              </a:rPr>
              <a:t>I have only proved it correct, not tried it."</a:t>
            </a:r>
          </a:p>
          <a:p>
            <a:pPr rtl="0" lvl="0">
              <a:buNone/>
            </a:pPr>
            <a:r>
              <a:rPr sz="1200" lang="en" i="1">
                <a:solidFill>
                  <a:schemeClr val="dk2"/>
                </a:solidFill>
              </a:rPr>
              <a:t>                                                     -- Donald Knuth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1998050" x="3709275"/>
            <a:ext cy="2492399" cx="5145899"/>
          </a:xfrm>
          <a:prstGeom prst="rect">
            <a:avLst/>
          </a:prstGeom>
          <a:solidFill>
            <a:srgbClr val="E69138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function coroutine_test(a,b){</a:t>
            </a:r>
          </a:p>
          <a:p>
            <a:pPr rtl="0" lvl="0">
              <a:buNone/>
            </a:pPr>
            <a:r>
              <a:rPr sz="1200" lang="en"/>
              <a:t>… // calculate the lcm</a:t>
            </a:r>
          </a:p>
          <a:p>
            <a:pPr rtl="0" lvl="0">
              <a:buNone/>
            </a:pPr>
            <a:r>
              <a:rPr sz="1200" lang="en"/>
              <a:t>}</a:t>
            </a:r>
          </a:p>
          <a:p>
            <a:r>
              <a:t/>
            </a:r>
          </a:p>
          <a:p>
            <a:pPr rtl="0" lvl="0">
              <a:buNone/>
            </a:pPr>
            <a:r>
              <a:rPr sz="1200" lang="en"/>
              <a:t>function someotherfunction(){</a:t>
            </a:r>
          </a:p>
          <a:p>
            <a:pPr rtl="0" lvl="0">
              <a:buNone/>
            </a:pPr>
            <a:r>
              <a:rPr sz="1200" lang="en"/>
              <a:t>…</a:t>
            </a:r>
          </a:p>
          <a:p>
            <a:pPr rtl="0" lvl="0">
              <a:buNone/>
            </a:pPr>
            <a:r>
              <a:rPr sz="1200" lang="en"/>
              <a:t>	local thread = ::newthread(coroutine_test);</a:t>
            </a:r>
          </a:p>
          <a:p>
            <a:pPr rtl="0" lvl="0">
              <a:buNone/>
            </a:pPr>
            <a:r>
              <a:rPr sz="1200" lang="en"/>
              <a:t>	local lcm = thead.call(m,n);</a:t>
            </a:r>
          </a:p>
          <a:p>
            <a:pPr rtl="0" lvl="0">
              <a:buNone/>
            </a:pPr>
            <a:r>
              <a:rPr sz="1200" lang="en"/>
              <a:t>	…</a:t>
            </a:r>
          </a:p>
          <a:p>
            <a:pPr rtl="0" lvl="0">
              <a:buNone/>
            </a:pPr>
            <a:r>
              <a:rPr sz="1200" lang="en"/>
              <a:t>	if( lcm.getstatus != "suspended")</a:t>
            </a:r>
          </a:p>
          <a:p>
            <a:pPr rtl="0" lvl="0">
              <a:buNone/>
            </a:pPr>
            <a:r>
              <a:rPr sz="1200" lang="en"/>
              <a:t>		::print("The lcm is "+lcm+".");</a:t>
            </a:r>
          </a:p>
          <a:p>
            <a:pPr rtl="0" lvl="0">
              <a:buNone/>
            </a:pPr>
            <a:r>
              <a:rPr sz="1200" lang="en"/>
              <a:t>...</a:t>
            </a:r>
          </a:p>
          <a:p>
            <a:pPr>
              <a:buNone/>
            </a:pPr>
            <a:r>
              <a:rPr sz="1200" lang="en"/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Come Check It Out...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Checkers: Man vs. Machine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http://bit.ly/1jPKYq8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23447" x="5202350"/>
            <a:ext cy="2945599" cx="335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