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72" r:id="rId4"/>
    <p:sldId id="275" r:id="rId5"/>
    <p:sldId id="277" r:id="rId6"/>
    <p:sldId id="276" r:id="rId7"/>
    <p:sldId id="262" r:id="rId8"/>
    <p:sldId id="263" r:id="rId9"/>
    <p:sldId id="279" r:id="rId10"/>
    <p:sldId id="278" r:id="rId11"/>
    <p:sldId id="281" r:id="rId12"/>
    <p:sldId id="282" r:id="rId13"/>
    <p:sldId id="280" r:id="rId14"/>
    <p:sldId id="273" r:id="rId15"/>
    <p:sldId id="285" r:id="rId16"/>
    <p:sldId id="283" r:id="rId17"/>
    <p:sldId id="284" r:id="rId18"/>
    <p:sldId id="286" r:id="rId19"/>
    <p:sldId id="287" r:id="rId20"/>
    <p:sldId id="289" r:id="rId21"/>
    <p:sldId id="291" r:id="rId22"/>
    <p:sldId id="293" r:id="rId23"/>
    <p:sldId id="294" r:id="rId24"/>
    <p:sldId id="295" r:id="rId25"/>
    <p:sldId id="292" r:id="rId26"/>
    <p:sldId id="290" r:id="rId27"/>
    <p:sldId id="288" r:id="rId28"/>
    <p:sldId id="296" r:id="rId29"/>
    <p:sldId id="297" r:id="rId30"/>
    <p:sldId id="298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294" autoAdjust="0"/>
  </p:normalViewPr>
  <p:slideViewPr>
    <p:cSldViewPr>
      <p:cViewPr varScale="1">
        <p:scale>
          <a:sx n="87" d="100"/>
          <a:sy n="87" d="100"/>
        </p:scale>
        <p:origin x="24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e264pMDYC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n5DZF7YvwwM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445" y="533400"/>
            <a:ext cx="9753600" cy="3048001"/>
          </a:xfrm>
        </p:spPr>
        <p:txBody>
          <a:bodyPr/>
          <a:lstStyle/>
          <a:p>
            <a:r>
              <a:rPr lang="en-US" dirty="0"/>
              <a:t>Relationships between educational outcomes and cultural factors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McCartney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8D5B6-8DD4-4F49-9C2A-20D206BE56C6}"/>
              </a:ext>
            </a:extLst>
          </p:cNvPr>
          <p:cNvSpPr txBox="1"/>
          <p:nvPr/>
        </p:nvSpPr>
        <p:spPr>
          <a:xfrm>
            <a:off x="1293812" y="3733800"/>
            <a:ext cx="6172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(A work in progress)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541D2-13D4-4C3F-A637-95FE2E39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" y="114300"/>
            <a:ext cx="10991850" cy="6629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C65256-3D24-4F3C-8D22-3E7775639DB3}"/>
              </a:ext>
            </a:extLst>
          </p:cNvPr>
          <p:cNvSpPr/>
          <p:nvPr/>
        </p:nvSpPr>
        <p:spPr>
          <a:xfrm>
            <a:off x="1217612" y="990600"/>
            <a:ext cx="4724400" cy="21336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ln w="22225">
                <a:solidFill>
                  <a:schemeClr val="bg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Data: (Development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DF1-3522-409A-A10C-155CAC62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412" y="1752600"/>
            <a:ext cx="4708734" cy="4343400"/>
          </a:xfrm>
        </p:spPr>
        <p:txBody>
          <a:bodyPr/>
          <a:lstStyle/>
          <a:p>
            <a:r>
              <a:rPr lang="en-US" b="1" dirty="0"/>
              <a:t>Okay but how are these tracked? And where do you get the data? </a:t>
            </a:r>
          </a:p>
          <a:p>
            <a:r>
              <a:rPr lang="en-US" b="1" dirty="0"/>
              <a:t>Enter: UNDATA Explorer!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B4320-D64D-426E-A9A8-0423B8183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1412" y="1871330"/>
            <a:ext cx="7451371" cy="4191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C8C8990-1F4C-4E72-A582-5F76A70FDABD}"/>
              </a:ext>
            </a:extLst>
          </p:cNvPr>
          <p:cNvSpPr/>
          <p:nvPr/>
        </p:nvSpPr>
        <p:spPr>
          <a:xfrm flipH="1">
            <a:off x="8677097" y="2392326"/>
            <a:ext cx="18288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35673D-2402-4AA0-B15B-7CE0727F7536}"/>
              </a:ext>
            </a:extLst>
          </p:cNvPr>
          <p:cNvSpPr/>
          <p:nvPr/>
        </p:nvSpPr>
        <p:spPr>
          <a:xfrm flipH="1">
            <a:off x="8677097" y="3462670"/>
            <a:ext cx="18288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3198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A33524-94F6-43C8-8F8B-4CD3A21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95665"/>
            <a:ext cx="12188825" cy="5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48FFD-7243-4CD8-B3FC-2CB4FF98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237255"/>
            <a:ext cx="10233579" cy="6383487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9C13FBB4-17BF-47D1-8255-50842601A6F0}"/>
              </a:ext>
            </a:extLst>
          </p:cNvPr>
          <p:cNvSpPr/>
          <p:nvPr/>
        </p:nvSpPr>
        <p:spPr>
          <a:xfrm>
            <a:off x="4037012" y="685800"/>
            <a:ext cx="3505200" cy="5410200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BB31-0970-441A-A3BC-F57737FB4A58}"/>
              </a:ext>
            </a:extLst>
          </p:cNvPr>
          <p:cNvSpPr txBox="1"/>
          <p:nvPr/>
        </p:nvSpPr>
        <p:spPr>
          <a:xfrm>
            <a:off x="7542212" y="3216633"/>
            <a:ext cx="304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…These Ones</a:t>
            </a:r>
          </a:p>
        </p:txBody>
      </p:sp>
    </p:spTree>
    <p:extLst>
      <p:ext uri="{BB962C8B-B14F-4D97-AF65-F5344CB8AC3E}">
        <p14:creationId xmlns:p14="http://schemas.microsoft.com/office/powerpoint/2010/main" val="2562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47" y="369983"/>
            <a:ext cx="9753600" cy="655117"/>
          </a:xfrm>
        </p:spPr>
        <p:txBody>
          <a:bodyPr/>
          <a:lstStyle/>
          <a:p>
            <a:r>
              <a:rPr lang="en-US" dirty="0"/>
              <a:t>The Data: (Human Development)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0E471E-88D2-4640-9417-773968377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212" y="1676401"/>
            <a:ext cx="5215324" cy="4236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296AE-FC53-4DEF-897F-6494F5F48DC6}"/>
              </a:ext>
            </a:extLst>
          </p:cNvPr>
          <p:cNvSpPr txBox="1"/>
          <p:nvPr/>
        </p:nvSpPr>
        <p:spPr>
          <a:xfrm>
            <a:off x="10002061" y="4816834"/>
            <a:ext cx="19796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 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981E9B-6481-4C9B-AEA0-2A399BA21E26}"/>
              </a:ext>
            </a:extLst>
          </p:cNvPr>
          <p:cNvCxnSpPr>
            <a:cxnSpLocks/>
          </p:cNvCxnSpPr>
          <p:nvPr/>
        </p:nvCxnSpPr>
        <p:spPr>
          <a:xfrm flipH="1">
            <a:off x="8990012" y="524156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472C8D-49DE-413F-8C2D-1DCBDDAF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412" y="1752600"/>
            <a:ext cx="4708734" cy="4343400"/>
          </a:xfrm>
        </p:spPr>
        <p:txBody>
          <a:bodyPr/>
          <a:lstStyle/>
          <a:p>
            <a:r>
              <a:rPr lang="en-US" b="1" dirty="0"/>
              <a:t>Inequality Adjusted Human Development Index</a:t>
            </a:r>
          </a:p>
          <a:p>
            <a:r>
              <a:rPr lang="en-US" b="1" dirty="0"/>
              <a:t>(IHDI) </a:t>
            </a:r>
          </a:p>
          <a:p>
            <a:r>
              <a:rPr lang="en-US" b="1" dirty="0"/>
              <a:t>…and its components</a:t>
            </a:r>
          </a:p>
          <a:p>
            <a:r>
              <a:rPr lang="en-US" b="1" dirty="0"/>
              <a:t>What’s the adjustment?</a:t>
            </a:r>
          </a:p>
          <a:p>
            <a:pPr lvl="1"/>
            <a:r>
              <a:rPr lang="en-US" b="1" dirty="0"/>
              <a:t>“discounting each dimensions average value according to its level of inequality” (UNDP)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886E0-3BF1-405B-A9AA-223CAD904A28}"/>
              </a:ext>
            </a:extLst>
          </p:cNvPr>
          <p:cNvSpPr txBox="1"/>
          <p:nvPr/>
        </p:nvSpPr>
        <p:spPr>
          <a:xfrm>
            <a:off x="379412" y="5410200"/>
            <a:ext cx="44533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http://hdr.undp.org/en/content/inequality-adjusted-human-development-index-ihdi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dr.undp.org/sites/default/files/ihdi_0.png">
            <a:extLst>
              <a:ext uri="{FF2B5EF4-FFF2-40B4-BE49-F238E27FC236}">
                <a16:creationId xmlns:a16="http://schemas.microsoft.com/office/drawing/2014/main" id="{C0FBC059-2218-4F00-AC43-981A8F09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609600"/>
            <a:ext cx="11593456" cy="30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148E54-6BE4-4B59-AF66-22DD0B0575C3}"/>
              </a:ext>
            </a:extLst>
          </p:cNvPr>
          <p:cNvSpPr/>
          <p:nvPr/>
        </p:nvSpPr>
        <p:spPr>
          <a:xfrm>
            <a:off x="5637212" y="5952934"/>
            <a:ext cx="6092825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http://hdr.undp.org/en/content/inequality-adjusted-human-development-index-ihdi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7900A-D56E-41FD-ADFE-FCF1FDCC8A4F}"/>
              </a:ext>
            </a:extLst>
          </p:cNvPr>
          <p:cNvSpPr/>
          <p:nvPr/>
        </p:nvSpPr>
        <p:spPr>
          <a:xfrm>
            <a:off x="6094412" y="457200"/>
            <a:ext cx="2438400" cy="281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9727AA-2754-4F76-96DB-FBEE865C5DA6}"/>
              </a:ext>
            </a:extLst>
          </p:cNvPr>
          <p:cNvCxnSpPr/>
          <p:nvPr/>
        </p:nvCxnSpPr>
        <p:spPr>
          <a:xfrm flipV="1">
            <a:off x="5789612" y="3276600"/>
            <a:ext cx="304800" cy="17526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92BCE-ACEF-4383-BE58-F3E57A830776}"/>
              </a:ext>
            </a:extLst>
          </p:cNvPr>
          <p:cNvSpPr txBox="1"/>
          <p:nvPr/>
        </p:nvSpPr>
        <p:spPr>
          <a:xfrm>
            <a:off x="2132012" y="4816834"/>
            <a:ext cx="3962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Beware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4756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C0E9-FB8E-417E-81D1-0B1A8793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868362"/>
          </a:xfrm>
        </p:spPr>
        <p:txBody>
          <a:bodyPr/>
          <a:lstStyle/>
          <a:p>
            <a:r>
              <a:rPr lang="en-US" dirty="0"/>
              <a:t>What do the data frames look like?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292FC-B7EA-493B-B18E-07A8155F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5" y="1295400"/>
            <a:ext cx="10360025" cy="51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3265-1E52-4B5C-80D8-B82F7BB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(all told)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B18-B147-4FC8-96B0-FF77412D89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Data Frame: </a:t>
            </a:r>
          </a:p>
          <a:p>
            <a:pPr lvl="1"/>
            <a:r>
              <a:rPr lang="en-US" dirty="0"/>
              <a:t>Hofstede’s cultural dimensions: country-level data</a:t>
            </a:r>
          </a:p>
          <a:p>
            <a:r>
              <a:rPr lang="en-US" dirty="0"/>
              <a:t>Second “Data Frame”</a:t>
            </a:r>
          </a:p>
          <a:p>
            <a:pPr lvl="1"/>
            <a:r>
              <a:rPr lang="en-US" dirty="0"/>
              <a:t>Part A: MDGS (10 frames)</a:t>
            </a:r>
          </a:p>
          <a:p>
            <a:pPr lvl="2"/>
            <a:r>
              <a:rPr lang="en-US" dirty="0"/>
              <a:t>Country by year</a:t>
            </a:r>
          </a:p>
          <a:p>
            <a:pPr lvl="1"/>
            <a:r>
              <a:rPr lang="en-US" dirty="0"/>
              <a:t>Part B: SDGS (31 frames)</a:t>
            </a:r>
          </a:p>
          <a:p>
            <a:pPr lvl="2"/>
            <a:r>
              <a:rPr lang="en-US" dirty="0"/>
              <a:t>Country by year, but</a:t>
            </a:r>
          </a:p>
          <a:p>
            <a:pPr lvl="2"/>
            <a:r>
              <a:rPr lang="en-US" dirty="0"/>
              <a:t>10 are country-by-year-by-sex</a:t>
            </a:r>
          </a:p>
          <a:p>
            <a:r>
              <a:rPr lang="en-US" dirty="0"/>
              <a:t>Third “Data Frame” </a:t>
            </a:r>
          </a:p>
          <a:p>
            <a:pPr lvl="1"/>
            <a:r>
              <a:rPr lang="en-US" dirty="0"/>
              <a:t>IHDI (country level)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A17E-9A37-4914-A30B-51B1D3145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task, then, is to:</a:t>
            </a:r>
          </a:p>
          <a:p>
            <a:r>
              <a:rPr lang="en-US" dirty="0"/>
              <a:t>widen the 10 SDG country-by-year-by-sex data frames</a:t>
            </a:r>
          </a:p>
          <a:p>
            <a:r>
              <a:rPr lang="en-US" dirty="0"/>
              <a:t>merge them together</a:t>
            </a:r>
          </a:p>
          <a:p>
            <a:r>
              <a:rPr lang="en-US" dirty="0"/>
              <a:t>merge together the 10 MDG</a:t>
            </a:r>
          </a:p>
          <a:p>
            <a:r>
              <a:rPr lang="en-US" dirty="0"/>
              <a:t>Merge the MDG &amp; SDG</a:t>
            </a:r>
          </a:p>
          <a:p>
            <a:r>
              <a:rPr lang="en-US" dirty="0"/>
              <a:t>One-to-many merge the IHDI</a:t>
            </a:r>
          </a:p>
          <a:p>
            <a:r>
              <a:rPr lang="en-US" dirty="0"/>
              <a:t>One-to-many merge the Hofstede</a:t>
            </a:r>
          </a:p>
          <a:p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8146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additional, heretofore unmentioned, problem: downloading the SDG/MDG data yields filenames such as: </a:t>
            </a:r>
          </a:p>
          <a:p>
            <a:pPr lvl="1"/>
            <a:r>
              <a:rPr lang="en-US" sz="1600" dirty="0"/>
              <a:t>UNdata_Export_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20171204</a:t>
            </a:r>
            <a:r>
              <a:rPr lang="en-US" sz="1600" dirty="0"/>
              <a:t>_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052921541</a:t>
            </a:r>
            <a:r>
              <a:rPr lang="en-US" sz="1600" dirty="0"/>
              <a:t>.csv</a:t>
            </a:r>
          </a:p>
          <a:p>
            <a:pPr lvl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Green</a:t>
            </a:r>
            <a:r>
              <a:rPr lang="en-US" sz="1600" dirty="0"/>
              <a:t> is the date;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1600" dirty="0"/>
              <a:t> is the time (GMT)</a:t>
            </a:r>
          </a:p>
          <a:p>
            <a:pPr lvl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2017, December 4</a:t>
            </a:r>
            <a:r>
              <a:rPr lang="en-US" sz="1600" baseline="30000" dirty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sz="1600" dirty="0"/>
              <a:t>, at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11:29:21 and 541 </a:t>
            </a:r>
            <a:r>
              <a:rPr lang="en-US" sz="1600" dirty="0"/>
              <a:t>milliseconds pm. </a:t>
            </a:r>
          </a:p>
          <a:p>
            <a:r>
              <a:rPr lang="en-US" dirty="0"/>
              <a:t>As such, I renamed these with integer values after “export_” so that I could loop through them as 1(1)n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so doing, it was necessary to manually re-label the variable names for the 41 variables because these integers were not systematically assigned.</a:t>
            </a:r>
          </a:p>
          <a:p>
            <a:r>
              <a:rPr lang="en-US" dirty="0"/>
              <a:t>Before submitting the final, I plan to systematically assign these numbers, then use number-correspondences to assign the variable names by using a local.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through and replace the .csv with .</a:t>
            </a:r>
            <a:r>
              <a:rPr lang="en-US" dirty="0" err="1"/>
              <a:t>dta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//starting with the MDG data sets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forvalues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i</a:t>
            </a:r>
            <a:r>
              <a:rPr lang="en-US" sz="1100" dirty="0">
                <a:latin typeface="Lucida Console" panose="020B0609040504020204" pitchFamily="49" charset="0"/>
              </a:rPr>
              <a:t>=1(1)10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import</a:t>
            </a:r>
            <a:r>
              <a:rPr lang="en-US" sz="1100" dirty="0">
                <a:latin typeface="Lucida Console" panose="020B0609040504020204" pitchFamily="49" charset="0"/>
              </a:rPr>
              <a:t> delimited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"UNdata_Export_MDG`i'.csv",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UNdata_Export_MDG</a:t>
            </a:r>
            <a:r>
              <a:rPr lang="en-US" sz="11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`i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// And then doing the same for the SDG Data sets: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forvalues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i</a:t>
            </a:r>
            <a:r>
              <a:rPr lang="en-US" sz="1100" dirty="0">
                <a:latin typeface="Lucida Console" panose="020B0609040504020204" pitchFamily="49" charset="0"/>
              </a:rPr>
              <a:t>=1(1)31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import</a:t>
            </a:r>
            <a:r>
              <a:rPr lang="en-US" sz="1100" dirty="0">
                <a:latin typeface="Lucida Console" panose="020B0609040504020204" pitchFamily="49" charset="0"/>
              </a:rPr>
              <a:t> delimited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"UNdata_Export_SDG`i'.csv",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UNdata_Export_SDG</a:t>
            </a:r>
            <a:r>
              <a:rPr lang="en-US" sz="11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`i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for this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190998" cy="4343400"/>
          </a:xfrm>
        </p:spPr>
        <p:txBody>
          <a:bodyPr/>
          <a:lstStyle/>
          <a:p>
            <a:r>
              <a:rPr lang="en-US" dirty="0"/>
              <a:t>“Preschool In Three Cultures” project (1980s)</a:t>
            </a:r>
          </a:p>
          <a:p>
            <a:r>
              <a:rPr lang="en-US" dirty="0"/>
              <a:t>“revisited” (mid 2000s) </a:t>
            </a:r>
          </a:p>
          <a:p>
            <a:r>
              <a:rPr lang="en-US" dirty="0"/>
              <a:t>Series of videos and interviews with preschool teachers and parents in </a:t>
            </a:r>
            <a:r>
              <a:rPr lang="en-US" b="1" dirty="0"/>
              <a:t>China</a:t>
            </a:r>
            <a:r>
              <a:rPr lang="en-US" dirty="0"/>
              <a:t>, Japan, and </a:t>
            </a:r>
            <a:r>
              <a:rPr lang="en-US" b="1" dirty="0"/>
              <a:t>Hawaii</a:t>
            </a:r>
          </a:p>
        </p:txBody>
      </p:sp>
      <p:pic>
        <p:nvPicPr>
          <p:cNvPr id="1028" name="Picture 4" descr="Image result for preschool in three cultures">
            <a:extLst>
              <a:ext uri="{FF2B5EF4-FFF2-40B4-BE49-F238E27FC236}">
                <a16:creationId xmlns:a16="http://schemas.microsoft.com/office/drawing/2014/main" id="{8D609754-CEE6-44B9-940B-1875B702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981200"/>
            <a:ext cx="2438400" cy="365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2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BUT!</a:t>
            </a:r>
          </a:p>
          <a:p>
            <a:r>
              <a:rPr lang="en-US" dirty="0"/>
              <a:t>We can’t merge, because the variable names are too similar: 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totalnetenrolmentratioinprimarye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totalnetenrolmentratioinprimarye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5746" y="1828800"/>
            <a:ext cx="6264066" cy="4343400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"UNdata_Export_MDG1",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totalnetenrolmentratioinprimary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pr_enr_both_sex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UNdata_Export_MDG1_n,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"UNdata_Export_MDG2",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totalnetenrolmentratioinprimarye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pr_enr_boys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UNdata_Export_MDG2_n,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"UNdata_Export_MDG3",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totalnetenrolmentratioinprimarye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pr_en_girls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UNdata_Export_MDG3_n,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"UNdata_Export_MDG4",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primarycompletionratebothsexes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pr_comp_both_sex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latin typeface="Lucida Console" panose="020B0609040504020204" pitchFamily="49" charset="0"/>
              </a:rPr>
              <a:t> UNdata_Export_MDG4_n,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// you get the idea…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4952999"/>
            <a:ext cx="9372600" cy="1206795"/>
          </a:xfrm>
        </p:spPr>
        <p:txBody>
          <a:bodyPr>
            <a:normAutofit/>
          </a:bodyPr>
          <a:lstStyle/>
          <a:p>
            <a:r>
              <a:rPr lang="en-US" dirty="0"/>
              <a:t>Country-IDs never generated by UN, so country names must be used to identify, but these aren’t stable and are inconsistent across the MDG and SDG data sets.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212" y="1828800"/>
            <a:ext cx="11734800" cy="4343400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forvalues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=1(1)31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UNdata_Export_SDG`i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'"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referencearea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rename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timeperiod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year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"Korea, Republic of"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"Republic of Korea"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"Czech Republic"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"Czechia"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"Bolivia"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"Bolivia (</a:t>
            </a:r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Plurinational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State of)"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"Micronesia, Federated States of"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"Micronesia (Federated States of)"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"United Kingdom"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"United Kingdom of Great Britain and Northern Ireland"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"United States"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"United States of America"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"Venezuela"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"Venezuela (Bolivarian Republic of)"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"Cape Verde"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"Cabo Verde"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 UNdata_Export_SDG`</a:t>
            </a:r>
            <a:r>
              <a:rPr lang="en-US" sz="11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'_m,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tx2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1752600"/>
            <a:ext cx="2438400" cy="12067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Loop-to-merge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2355997"/>
            <a:ext cx="10210800" cy="4640262"/>
          </a:xfrm>
        </p:spPr>
        <p:txBody>
          <a:bodyPr>
            <a:normAutofit fontScale="92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// Whew! That was a pain. Okay let's merge '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now, shall we?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dirty="0">
                <a:latin typeface="Lucida Console" panose="020B0609040504020204" pitchFamily="49" charset="0"/>
              </a:rPr>
              <a:t> "UNdata_Export_SDG1_n", 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clear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forvalues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=2(1)31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merge</a:t>
            </a:r>
            <a:r>
              <a:rPr lang="en-US" dirty="0">
                <a:latin typeface="Lucida Console" panose="020B0609040504020204" pitchFamily="49" charset="0"/>
              </a:rPr>
              <a:t> 1:1 </a:t>
            </a:r>
            <a:r>
              <a:rPr lang="en-US" dirty="0" err="1">
                <a:latin typeface="Lucida Console" panose="020B0609040504020204" pitchFamily="49" charset="0"/>
              </a:rPr>
              <a:t>countryorarea</a:t>
            </a:r>
            <a:r>
              <a:rPr lang="en-US" dirty="0">
                <a:latin typeface="Lucida Console" panose="020B0609040504020204" pitchFamily="49" charset="0"/>
              </a:rPr>
              <a:t> year using UNdata_Export_SDG`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'_n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drop</a:t>
            </a:r>
            <a:r>
              <a:rPr lang="en-US" dirty="0">
                <a:latin typeface="Lucida Console" panose="020B0609040504020204" pitchFamily="49" charset="0"/>
              </a:rPr>
              <a:t> _merge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UNdata_Export_SDG_merged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use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UNdata_Export_MDG_merged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merge</a:t>
            </a:r>
            <a:r>
              <a:rPr lang="en-US" dirty="0">
                <a:latin typeface="Lucida Console" panose="020B0609040504020204" pitchFamily="49" charset="0"/>
              </a:rPr>
              <a:t> 1:1 </a:t>
            </a:r>
            <a:r>
              <a:rPr lang="en-US" dirty="0" err="1">
                <a:latin typeface="Lucida Console" panose="020B0609040504020204" pitchFamily="49" charset="0"/>
              </a:rPr>
              <a:t>countryorarea</a:t>
            </a:r>
            <a:r>
              <a:rPr lang="en-US" dirty="0">
                <a:latin typeface="Lucida Console" panose="020B0609040504020204" pitchFamily="49" charset="0"/>
              </a:rPr>
              <a:t> year using </a:t>
            </a:r>
            <a:r>
              <a:rPr lang="en-US" dirty="0" err="1">
                <a:latin typeface="Lucida Console" panose="020B0609040504020204" pitchFamily="49" charset="0"/>
              </a:rPr>
              <a:t>UNdata_Export_SDG_merged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sort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countryorarea</a:t>
            </a:r>
            <a:r>
              <a:rPr lang="en-US" dirty="0">
                <a:latin typeface="Lucida Console" panose="020B0609040504020204" pitchFamily="49" charset="0"/>
              </a:rPr>
              <a:t> year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// ah much better.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browse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drop</a:t>
            </a:r>
            <a:r>
              <a:rPr lang="en-US" dirty="0">
                <a:latin typeface="Lucida Console" panose="020B0609040504020204" pitchFamily="49" charset="0"/>
              </a:rPr>
              <a:t> _merge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save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UNdata_MDG_SDG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3798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1752600"/>
            <a:ext cx="4114800" cy="4343400"/>
          </a:xfrm>
        </p:spPr>
        <p:txBody>
          <a:bodyPr>
            <a:normAutofit/>
          </a:bodyPr>
          <a:lstStyle/>
          <a:p>
            <a:r>
              <a:rPr lang="en-US" dirty="0"/>
              <a:t>IHDI data set has same issues: rename all variables, replace country names, then save and merge.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A478-38F4-4102-B75E-4549EE69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612" y="1828800"/>
            <a:ext cx="10210800" cy="4640262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// for example: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rename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ïcountry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endParaRPr lang="en-US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Lucida Console" panose="020B0609040504020204" pitchFamily="49" charset="0"/>
              </a:rPr>
              <a:t>replace</a:t>
            </a: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"China, Hong Kong Special Administrative Region" </a:t>
            </a:r>
            <a:r>
              <a:rPr lang="en-US" sz="1800" dirty="0">
                <a:solidFill>
                  <a:srgbClr val="002060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countryorarea</a:t>
            </a: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 ==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"Hong Kong, China (SAR)"</a:t>
            </a:r>
          </a:p>
        </p:txBody>
      </p:sp>
    </p:spTree>
    <p:extLst>
      <p:ext uri="{BB962C8B-B14F-4D97-AF65-F5344CB8AC3E}">
        <p14:creationId xmlns:p14="http://schemas.microsoft.com/office/powerpoint/2010/main" val="11646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88F0-C875-4AB6-BD53-FC621FB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F1F-052F-4BA8-924F-CA52505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1752600"/>
            <a:ext cx="4114800" cy="4343400"/>
          </a:xfrm>
        </p:spPr>
        <p:txBody>
          <a:bodyPr>
            <a:normAutofit/>
          </a:bodyPr>
          <a:lstStyle/>
          <a:p>
            <a:r>
              <a:rPr lang="en-US" dirty="0"/>
              <a:t>Hofstede: same story.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Drop regions,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replace country names,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label variables,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save, then merge.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D99A8-59E5-4E39-9456-47DE276F3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3863A-E4E2-4188-8076-183F142C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94" y="1694390"/>
            <a:ext cx="7110719" cy="43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CE30-E7CE-4B15-BD27-7F662D42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10363198" cy="1325562"/>
          </a:xfrm>
        </p:spPr>
        <p:txBody>
          <a:bodyPr/>
          <a:lstStyle/>
          <a:p>
            <a:r>
              <a:rPr lang="en-US" dirty="0"/>
              <a:t>Okay, but did I learn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6114-CBAF-43BB-96F1-0A073BF77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Well, here’s one first hypothesis to test:</a:t>
            </a:r>
          </a:p>
          <a:p>
            <a:r>
              <a:rPr lang="en-US" dirty="0"/>
              <a:t>Power-Distance refers to the general level of inequality that is socially expected by a country. </a:t>
            </a:r>
          </a:p>
          <a:p>
            <a:r>
              <a:rPr lang="en-US" dirty="0"/>
              <a:t>How does it relate to our Inequality-adjusted indices?</a:t>
            </a:r>
          </a:p>
          <a:p>
            <a:pPr lvl="1"/>
            <a:r>
              <a:rPr lang="en-US" dirty="0"/>
              <a:t>Income, in this example </a:t>
            </a:r>
          </a:p>
          <a:p>
            <a:pPr lvl="1"/>
            <a:r>
              <a:rPr lang="en-US" dirty="0"/>
              <a:t>The idea being, is there still an expressible relationship between income and inequality </a:t>
            </a:r>
            <a:r>
              <a:rPr lang="en-US" i="1" dirty="0"/>
              <a:t>after</a:t>
            </a:r>
            <a:r>
              <a:rPr lang="en-US" dirty="0"/>
              <a:t> the inequality adjustment has been made?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8212C-3F73-4BC0-B0E5-96E21967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3581400"/>
          </a:xfrm>
        </p:spPr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ssc</a:t>
            </a:r>
            <a:r>
              <a:rPr lang="en-US" dirty="0"/>
              <a:t> install </a:t>
            </a:r>
            <a:r>
              <a:rPr lang="en-US" dirty="0" err="1"/>
              <a:t>aaplot</a:t>
            </a: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#delimit;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/>
              <a:t>aaplot</a:t>
            </a:r>
            <a:r>
              <a:rPr lang="en-US" dirty="0"/>
              <a:t> </a:t>
            </a:r>
            <a:r>
              <a:rPr lang="en-US" dirty="0" err="1"/>
              <a:t>IA_inc_index</a:t>
            </a:r>
            <a:r>
              <a:rPr lang="en-US" dirty="0"/>
              <a:t> </a:t>
            </a:r>
            <a:r>
              <a:rPr lang="en-US" dirty="0" err="1"/>
              <a:t>pdi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title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("Inequality-Adjusted Income vs. Power-Distance"</a:t>
            </a:r>
            <a:r>
              <a:rPr lang="en-US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scheme(</a:t>
            </a:r>
            <a:r>
              <a:rPr lang="en-US" dirty="0" err="1"/>
              <a:t>sj</a:t>
            </a:r>
            <a:r>
              <a:rPr lang="en-US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813EF-E8F6-4C97-BDF5-418D0343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2" y="161069"/>
            <a:ext cx="8915400" cy="65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321-9D6A-478E-A651-B5D07455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did I learn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28F-FF9B-4947-9C48-D1CDDBF9E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about this “masculinity vs. femininity” index?</a:t>
            </a:r>
          </a:p>
          <a:p>
            <a:r>
              <a:rPr lang="en-US" dirty="0"/>
              <a:t>It relates to the degree of gendered expectations within a culture, and the degree to which gender expression is unified (feminine) or stratified (</a:t>
            </a:r>
            <a:r>
              <a:rPr lang="en-US" dirty="0" err="1"/>
              <a:t>masc</a:t>
            </a:r>
            <a:r>
              <a:rPr lang="en-US" dirty="0"/>
              <a:t>)</a:t>
            </a:r>
          </a:p>
          <a:p>
            <a:r>
              <a:rPr lang="en-US" dirty="0"/>
              <a:t>Does it predict anything?</a:t>
            </a:r>
          </a:p>
          <a:p>
            <a:r>
              <a:rPr lang="en-US" dirty="0"/>
              <a:t>A bit!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D5BDDC-A22E-46FB-87D8-9C8A7C3C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8" y="1828800"/>
            <a:ext cx="5165933" cy="4343400"/>
          </a:xfrm>
        </p:spPr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#delimit; 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aaplot</a:t>
            </a:r>
            <a:r>
              <a:rPr lang="en-US" sz="1100" dirty="0">
                <a:latin typeface="Lucida Console" panose="020B0609040504020204" pitchFamily="49" charset="0"/>
              </a:rPr>
              <a:t> any_educ_train_12moFemale mas,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	title(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"Female Participation and Masculinity"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	caption(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"Participation rate of girls and women 		in formal and non-formal education 		and training in the previous 12 			months"</a:t>
            </a:r>
            <a:r>
              <a:rPr lang="en-US" sz="1100" dirty="0">
                <a:latin typeface="Lucida Console" panose="020B0609040504020204" pitchFamily="49" charset="0"/>
              </a:rPr>
              <a:t>, size(2))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	scheme(</a:t>
            </a:r>
            <a:r>
              <a:rPr lang="en-US" sz="1100" dirty="0" err="1">
                <a:latin typeface="Lucida Console" panose="020B0609040504020204" pitchFamily="49" charset="0"/>
              </a:rPr>
              <a:t>plottigblind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ytitle</a:t>
            </a:r>
            <a:r>
              <a:rPr lang="en-US" sz="1100" dirty="0">
                <a:latin typeface="Lucida Console" panose="020B0609040504020204" pitchFamily="49" charset="0"/>
              </a:rPr>
              <a:t>(Participation Rate)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8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29BF8-C33E-469E-ABD7-958B63FC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1505"/>
            <a:ext cx="9601200" cy="64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CE30-E7CE-4B15-BD27-7F662D42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10363198" cy="1325562"/>
          </a:xfrm>
        </p:spPr>
        <p:txBody>
          <a:bodyPr/>
          <a:lstStyle/>
          <a:p>
            <a:r>
              <a:rPr lang="en-US" dirty="0"/>
              <a:t>Okay, but did I learn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6114-CBAF-43BB-96F1-0A073BF7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175333" cy="43434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predictive, in sum, are Hofstede’s dimensions on an important, but arbitrary, outcome? </a:t>
            </a:r>
          </a:p>
          <a:p>
            <a:r>
              <a:rPr lang="en-US" dirty="0"/>
              <a:t>Two caveats:</a:t>
            </a:r>
          </a:p>
          <a:p>
            <a:pPr lvl="1"/>
            <a:r>
              <a:rPr lang="en-US" dirty="0"/>
              <a:t>Subset a particular year or data will be biased by having 24 iterations of each value</a:t>
            </a:r>
          </a:p>
          <a:p>
            <a:pPr lvl="1"/>
            <a:r>
              <a:rPr lang="en-US" dirty="0"/>
              <a:t>Beware in interpretation, checking 6 hypotheses simultaneously:</a:t>
            </a:r>
          </a:p>
          <a:p>
            <a:pPr lvl="1"/>
            <a:r>
              <a:rPr lang="en-US" dirty="0"/>
              <a:t>Third caveat: nesting within region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8212C-3F73-4BC0-B0E5-96E21967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7212" y="2590800"/>
            <a:ext cx="7010399" cy="762000"/>
          </a:xfrm>
        </p:spPr>
        <p:txBody>
          <a:bodyPr>
            <a:normAutofit fontScale="925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gen </a:t>
            </a:r>
            <a:r>
              <a:rPr lang="en-US" dirty="0"/>
              <a:t>ia_hdi_2014 = IA_HDI </a:t>
            </a:r>
            <a:r>
              <a:rPr lang="en-US" dirty="0">
                <a:solidFill>
                  <a:srgbClr val="002060"/>
                </a:solidFill>
              </a:rPr>
              <a:t>if </a:t>
            </a:r>
            <a:r>
              <a:rPr lang="en-US" dirty="0"/>
              <a:t>year == 2014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2060"/>
                </a:solidFill>
              </a:rPr>
              <a:t>reg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ia_hdi_2014 </a:t>
            </a:r>
            <a:r>
              <a:rPr lang="en-US" dirty="0" err="1"/>
              <a:t>pdi-ivr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1980-15BD-4F4B-8C51-49C6DFE564A0}"/>
              </a:ext>
            </a:extLst>
          </p:cNvPr>
          <p:cNvSpPr txBox="1"/>
          <p:nvPr/>
        </p:nvSpPr>
        <p:spPr>
          <a:xfrm>
            <a:off x="6094412" y="4419600"/>
            <a:ext cx="48611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Bonferroni: 0.05/6 = 0.0083 </a:t>
            </a:r>
          </a:p>
        </p:txBody>
      </p:sp>
    </p:spTree>
    <p:extLst>
      <p:ext uri="{BB962C8B-B14F-4D97-AF65-F5344CB8AC3E}">
        <p14:creationId xmlns:p14="http://schemas.microsoft.com/office/powerpoint/2010/main" val="227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for this project: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EA3E41D9-1E30-4433-BE47-6C101F2293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99214" y="2286000"/>
            <a:ext cx="4572000" cy="2571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A62EAE-8338-42EF-892B-5CA595B3111E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41909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key finding: Teachers in China preferred larger pre-school class sizes (about 40 kids) whereas teachers in USA preferred smaller classes—as small as possible. </a:t>
            </a:r>
          </a:p>
          <a:p>
            <a:r>
              <a:rPr lang="en-US" dirty="0"/>
              <a:t>Is this linked to the difference in individualism and collectivism between those two societies?</a:t>
            </a:r>
          </a:p>
          <a:p>
            <a:r>
              <a:rPr lang="en-US" dirty="0"/>
              <a:t>Can this be addressed quantitatively? 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21A1-A27B-4FED-A26C-B9BDE7C3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did I learn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A68C-00E2-42E7-96CB-F190DCFC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204533" cy="4343400"/>
          </a:xfrm>
        </p:spPr>
        <p:txBody>
          <a:bodyPr>
            <a:normAutofit fontScale="62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. </a:t>
            </a:r>
            <a:r>
              <a:rPr lang="en-US" dirty="0" err="1">
                <a:latin typeface="Lucida Console" panose="020B0609040504020204" pitchFamily="49" charset="0"/>
              </a:rPr>
              <a:t>reg</a:t>
            </a:r>
            <a:r>
              <a:rPr lang="en-US" dirty="0">
                <a:latin typeface="Lucida Console" panose="020B0609040504020204" pitchFamily="49" charset="0"/>
              </a:rPr>
              <a:t> ia_hdi_2014 </a:t>
            </a:r>
            <a:r>
              <a:rPr lang="en-US" dirty="0" err="1">
                <a:latin typeface="Lucida Console" panose="020B0609040504020204" pitchFamily="49" charset="0"/>
              </a:rPr>
              <a:t>pdi-ivr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Source |       SS           </a:t>
            </a:r>
            <a:r>
              <a:rPr lang="en-US" dirty="0" err="1">
                <a:latin typeface="Lucida Console" panose="020B0609040504020204" pitchFamily="49" charset="0"/>
              </a:rPr>
              <a:t>df</a:t>
            </a:r>
            <a:r>
              <a:rPr lang="en-US" dirty="0">
                <a:latin typeface="Lucida Console" panose="020B0609040504020204" pitchFamily="49" charset="0"/>
              </a:rPr>
              <a:t>       MS      Number of </a:t>
            </a:r>
            <a:r>
              <a:rPr lang="en-US" dirty="0" err="1">
                <a:latin typeface="Lucida Console" panose="020B0609040504020204" pitchFamily="49" charset="0"/>
              </a:rPr>
              <a:t>obs</a:t>
            </a:r>
            <a:r>
              <a:rPr lang="en-US" dirty="0">
                <a:latin typeface="Lucida Console" panose="020B0609040504020204" pitchFamily="49" charset="0"/>
              </a:rPr>
              <a:t>   =        56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-------------+----------------------------------   F(6, 49)        =     18.03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Model |  .677365015         6  .112894169   </a:t>
            </a:r>
            <a:r>
              <a:rPr lang="en-US" dirty="0" err="1">
                <a:latin typeface="Lucida Console" panose="020B0609040504020204" pitchFamily="49" charset="0"/>
              </a:rPr>
              <a:t>Prob</a:t>
            </a:r>
            <a:r>
              <a:rPr lang="en-US" dirty="0">
                <a:latin typeface="Lucida Console" panose="020B0609040504020204" pitchFamily="49" charset="0"/>
              </a:rPr>
              <a:t> &gt; F        =    0.0000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Residual |  .306878961        49  .006262836   R-squared       =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0.6882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-------------+----------------------------------   </a:t>
            </a:r>
            <a:r>
              <a:rPr lang="en-US" dirty="0" err="1">
                <a:latin typeface="Lucida Console" panose="020B0609040504020204" pitchFamily="49" charset="0"/>
              </a:rPr>
              <a:t>Adj</a:t>
            </a:r>
            <a:r>
              <a:rPr lang="en-US" dirty="0">
                <a:latin typeface="Lucida Console" panose="020B0609040504020204" pitchFamily="49" charset="0"/>
              </a:rPr>
              <a:t> R-squared   =    0.6500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Total |  .984243976        55  .017895345   Root MSE        =    .07914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------------------------------------------------------------------------------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ia_hdi_2014 |      Coef.   Std. Err.      t    P&gt;|t|     [95% Conf. Interval]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-------------+----------------------------------------------------------------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pdi</a:t>
            </a:r>
            <a:r>
              <a:rPr lang="en-US" dirty="0">
                <a:latin typeface="Lucida Console" panose="020B0609040504020204" pitchFamily="49" charset="0"/>
              </a:rPr>
              <a:t> |  -.0011172   .0007629    -1.46   0.149    -.0026504    .0004159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idv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|   .0032156   .0006332     5.08   0.000     .0019431    .0044881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mas |  -.0007244   .0005337    -1.36   0.181     -.001797    .0003482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uai</a:t>
            </a:r>
            <a:r>
              <a:rPr lang="en-US" dirty="0">
                <a:latin typeface="Lucida Console" panose="020B0609040504020204" pitchFamily="49" charset="0"/>
              </a:rPr>
              <a:t> |   .0014943   .0005618     2.66   0.011     .0003654    .0026233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ltowvs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|   .0023982   .0005914     4.05   0.000     .0012096    .0035867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ivr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|    .001889   .0005948     3.18   0.003     .0006936    .0030844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_cons |   .3444865   .0874127     3.94   0.000     .1688242    .5201488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------------------------------------------------------------------------------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7C0-2B1E-427C-B24D-A6764713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42" y="269322"/>
            <a:ext cx="9753600" cy="793467"/>
          </a:xfrm>
        </p:spPr>
        <p:txBody>
          <a:bodyPr/>
          <a:lstStyle/>
          <a:p>
            <a:r>
              <a:rPr lang="en-US" dirty="0"/>
              <a:t>The inspiration for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56-06D6-46DD-8884-1E60C182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50" y="1302591"/>
            <a:ext cx="2285998" cy="457200"/>
          </a:xfrm>
        </p:spPr>
        <p:txBody>
          <a:bodyPr/>
          <a:lstStyle/>
          <a:p>
            <a:r>
              <a:rPr lang="en-US" dirty="0"/>
              <a:t>Yes, it can: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08C2-AB3C-42EB-B111-264686603AD6}"/>
              </a:ext>
            </a:extLst>
          </p:cNvPr>
          <p:cNvSpPr txBox="1"/>
          <p:nvPr/>
        </p:nvSpPr>
        <p:spPr>
          <a:xfrm>
            <a:off x="684212" y="3004268"/>
            <a:ext cx="2133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Oh no, I was </a:t>
            </a:r>
            <a:r>
              <a:rPr lang="en-US" sz="2400" i="1" dirty="0"/>
              <a:t>just a single decade too late!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5AF86-CF68-47BA-B4EA-048C4828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25" y="916978"/>
            <a:ext cx="8686800" cy="4943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CC4EF-95AB-4506-B70F-276AA55E2877}"/>
              </a:ext>
            </a:extLst>
          </p:cNvPr>
          <p:cNvSpPr txBox="1"/>
          <p:nvPr/>
        </p:nvSpPr>
        <p:spPr>
          <a:xfrm>
            <a:off x="531812" y="5366040"/>
            <a:ext cx="762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Cheung, H. Y., &amp; Chan, A. W. (2008). Relationships amongst cultural dimensions, educational expenditure and class size of different nations. </a:t>
            </a:r>
            <a:r>
              <a:rPr lang="en-US" sz="1200" i="1" dirty="0"/>
              <a:t>International Journal of Educational Development</a:t>
            </a:r>
            <a:r>
              <a:rPr lang="en-US" sz="1200" dirty="0"/>
              <a:t>, </a:t>
            </a:r>
            <a:r>
              <a:rPr lang="en-US" sz="1200" i="1" dirty="0"/>
              <a:t>28</a:t>
            </a:r>
            <a:r>
              <a:rPr lang="en-US" sz="1200" dirty="0"/>
              <a:t>(6), 698-707.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6ADB8-29CC-4ABC-9503-A92A3A3AEC4C}"/>
              </a:ext>
            </a:extLst>
          </p:cNvPr>
          <p:cNvSpPr txBox="1"/>
          <p:nvPr/>
        </p:nvSpPr>
        <p:spPr>
          <a:xfrm>
            <a:off x="5256212" y="5956971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N.B. x-label should be “IDV” not “PDI”</a:t>
            </a:r>
          </a:p>
        </p:txBody>
      </p:sp>
    </p:spTree>
    <p:extLst>
      <p:ext uri="{BB962C8B-B14F-4D97-AF65-F5344CB8AC3E}">
        <p14:creationId xmlns:p14="http://schemas.microsoft.com/office/powerpoint/2010/main" val="8516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7C0-2B1E-427C-B24D-A6764713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for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56-06D6-46DD-8884-1E60C182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2285998" cy="457200"/>
          </a:xfrm>
        </p:spPr>
        <p:txBody>
          <a:bodyPr/>
          <a:lstStyle/>
          <a:p>
            <a:r>
              <a:rPr lang="en-US" dirty="0"/>
              <a:t>Yes, it can: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08C2-AB3C-42EB-B111-264686603AD6}"/>
              </a:ext>
            </a:extLst>
          </p:cNvPr>
          <p:cNvSpPr txBox="1"/>
          <p:nvPr/>
        </p:nvSpPr>
        <p:spPr>
          <a:xfrm>
            <a:off x="2055812" y="2819400"/>
            <a:ext cx="739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Cheung and </a:t>
            </a:r>
            <a:r>
              <a:rPr lang="en-US" sz="2400" dirty="0" err="1"/>
              <a:t>chan</a:t>
            </a:r>
            <a:r>
              <a:rPr lang="en-US" sz="2400" dirty="0"/>
              <a:t> SEM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1801-7296-4DF1-9FB9-26373BAC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1" y="2250558"/>
            <a:ext cx="9634537" cy="4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59B-26C0-4714-9A61-CC72E2E0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for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FF80-0436-4BC7-AF0D-2D1E6B08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but what </a:t>
            </a:r>
            <a:r>
              <a:rPr lang="en-US" i="1" dirty="0"/>
              <a:t>else</a:t>
            </a:r>
            <a:r>
              <a:rPr lang="en-US" dirty="0"/>
              <a:t> can we learn about the relationships between educational systems and policies and cultural dimensions?  </a:t>
            </a:r>
          </a:p>
          <a:p>
            <a:r>
              <a:rPr lang="en-US" dirty="0"/>
              <a:t>First? What are the cultural dimensions? Where did they come from? </a:t>
            </a:r>
          </a:p>
        </p:txBody>
      </p:sp>
    </p:spTree>
    <p:extLst>
      <p:ext uri="{BB962C8B-B14F-4D97-AF65-F5344CB8AC3E}">
        <p14:creationId xmlns:p14="http://schemas.microsoft.com/office/powerpoint/2010/main" val="1905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Data: (Hofstede’s Dimensions)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DF1-3522-409A-A10C-155CAC629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Power Distance</a:t>
            </a:r>
          </a:p>
          <a:p>
            <a:r>
              <a:rPr lang="en-US" b="1" dirty="0" err="1"/>
              <a:t>Masc</a:t>
            </a:r>
            <a:r>
              <a:rPr lang="en-US" b="1" dirty="0"/>
              <a:t> vs. Femininity</a:t>
            </a:r>
          </a:p>
          <a:p>
            <a:r>
              <a:rPr lang="en-US" b="1" dirty="0"/>
              <a:t>Long-term vs. Short-term</a:t>
            </a:r>
          </a:p>
          <a:p>
            <a:r>
              <a:rPr lang="en-US" b="1" dirty="0"/>
              <a:t>Individualism vs. Collectivism</a:t>
            </a:r>
          </a:p>
          <a:p>
            <a:r>
              <a:rPr lang="en-US" b="1" dirty="0"/>
              <a:t>Uncertainty Avoidance</a:t>
            </a:r>
          </a:p>
          <a:p>
            <a:r>
              <a:rPr lang="en-US" b="1" dirty="0"/>
              <a:t>Indulgence vs. Restraint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872470-4FBE-4BF0-B5CF-43DA0D571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Driven by I-O psych in the 1960s.</a:t>
            </a:r>
          </a:p>
          <a:p>
            <a:r>
              <a:rPr lang="en-US" dirty="0"/>
              <a:t>Used factor-analysis on surveys for IBM employees (N=117,000!)</a:t>
            </a:r>
          </a:p>
          <a:p>
            <a:r>
              <a:rPr lang="en-US" dirty="0"/>
              <a:t>Updated not just for countries but also sub- and supra-national regions (but our focus is only on nations…mostly)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6DCED-005D-4AE0-8DB0-18F62EE8C685}"/>
              </a:ext>
            </a:extLst>
          </p:cNvPr>
          <p:cNvSpPr txBox="1"/>
          <p:nvPr/>
        </p:nvSpPr>
        <p:spPr>
          <a:xfrm>
            <a:off x="531812" y="5943600"/>
            <a:ext cx="11430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Data easily available via: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http://geerthofstede.com/research-and-vsm/dimension-data-matrix/ 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F866D-4185-4C83-A737-C842D884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70" y="-61550"/>
            <a:ext cx="9448799" cy="69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71A11-7A5A-47CE-8486-C23BFC8A0382}"/>
              </a:ext>
            </a:extLst>
          </p:cNvPr>
          <p:cNvSpPr txBox="1"/>
          <p:nvPr/>
        </p:nvSpPr>
        <p:spPr>
          <a:xfrm>
            <a:off x="10742612" y="5257800"/>
            <a:ext cx="1217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Is this just a meta-level test of the UA of the researchers?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7E4A1-3F05-48A7-AE5C-485C569A1E31}"/>
              </a:ext>
            </a:extLst>
          </p:cNvPr>
          <p:cNvCxnSpPr>
            <a:cxnSpLocks/>
          </p:cNvCxnSpPr>
          <p:nvPr/>
        </p:nvCxnSpPr>
        <p:spPr>
          <a:xfrm flipH="1">
            <a:off x="10636470" y="6248399"/>
            <a:ext cx="944342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Data: (Development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DF1-3522-409A-A10C-155CAC629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Millennium Development Goals: 1990-2015</a:t>
            </a:r>
          </a:p>
          <a:p>
            <a:r>
              <a:rPr lang="en-US" b="1" dirty="0"/>
              <a:t>Sustainable Development goals: 2015-2030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872470-4FBE-4BF0-B5CF-43DA0D571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May seem utopian, naive, or overly-idealistic.</a:t>
            </a:r>
          </a:p>
          <a:p>
            <a:r>
              <a:rPr lang="en-US" dirty="0"/>
              <a:t>Here’s the thing: they work!</a:t>
            </a:r>
          </a:p>
        </p:txBody>
      </p:sp>
      <p:pic>
        <p:nvPicPr>
          <p:cNvPr id="2050" name="Picture 2" descr="Infographic - Dream with a Deadline: The Millennium Development Goals | GatesNotes.com The Blog of Bill Gates">
            <a:extLst>
              <a:ext uri="{FF2B5EF4-FFF2-40B4-BE49-F238E27FC236}">
                <a16:creationId xmlns:a16="http://schemas.microsoft.com/office/drawing/2014/main" id="{18564147-2ADB-47B1-8A1F-A3B33652F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83" y="3428999"/>
            <a:ext cx="5523429" cy="322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9DF3C7-D7FA-4DF3-82E8-F7A3E1DE8A7E}"/>
              </a:ext>
            </a:extLst>
          </p:cNvPr>
          <p:cNvSpPr txBox="1"/>
          <p:nvPr/>
        </p:nvSpPr>
        <p:spPr>
          <a:xfrm>
            <a:off x="379412" y="5562600"/>
            <a:ext cx="5105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Photo via:</a:t>
            </a:r>
            <a:r>
              <a:rPr lang="en-US" dirty="0"/>
              <a:t> https://www.gatesnotes.com/Development/MDGs-Dream-with-a-Deadline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C7F0C4AA-17AF-4AB0-BD65-8BC02E6FF8E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60612" y="3697730"/>
            <a:ext cx="2539999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201</TotalTime>
  <Words>1626</Words>
  <Application>Microsoft Office PowerPoint</Application>
  <PresentationFormat>Custom</PresentationFormat>
  <Paragraphs>229</Paragraphs>
  <Slides>30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Lucida Console</vt:lpstr>
      <vt:lpstr>World Presentation 16x9</vt:lpstr>
      <vt:lpstr>Relationships between educational outcomes and cultural factors </vt:lpstr>
      <vt:lpstr>The inspiration for this project:</vt:lpstr>
      <vt:lpstr>The inspiration for this project:</vt:lpstr>
      <vt:lpstr>The inspiration for this project:</vt:lpstr>
      <vt:lpstr>The inspiration for this project:</vt:lpstr>
      <vt:lpstr>The inspiration for this project:</vt:lpstr>
      <vt:lpstr>The Data: (Hofstede’s Dimensions)</vt:lpstr>
      <vt:lpstr>Add a Slide Title - 1</vt:lpstr>
      <vt:lpstr>The Data: (Development Goals)</vt:lpstr>
      <vt:lpstr>PowerPoint Presentation</vt:lpstr>
      <vt:lpstr>The Data: (Development Goals)</vt:lpstr>
      <vt:lpstr>PowerPoint Presentation</vt:lpstr>
      <vt:lpstr>PowerPoint Presentation</vt:lpstr>
      <vt:lpstr>The Data: (Human Development) </vt:lpstr>
      <vt:lpstr>PowerPoint Presentation</vt:lpstr>
      <vt:lpstr>What do the data frames look like?</vt:lpstr>
      <vt:lpstr>The Data (all told)</vt:lpstr>
      <vt:lpstr>Loops and other problems:</vt:lpstr>
      <vt:lpstr>Loops and other problems:</vt:lpstr>
      <vt:lpstr>Loops and other problems:</vt:lpstr>
      <vt:lpstr>Loops and other problems:</vt:lpstr>
      <vt:lpstr>Loops and other problems:</vt:lpstr>
      <vt:lpstr>Loops and other problems:</vt:lpstr>
      <vt:lpstr>Loops and other problems:</vt:lpstr>
      <vt:lpstr>Okay, but did I learn anything?</vt:lpstr>
      <vt:lpstr>PowerPoint Presentation</vt:lpstr>
      <vt:lpstr>Okay, but did I learn anything?</vt:lpstr>
      <vt:lpstr>PowerPoint Presentation</vt:lpstr>
      <vt:lpstr>Okay, but did I learn anything?</vt:lpstr>
      <vt:lpstr>Okay, but did I learn anything?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between educational outcomes and cultural factors</dc:title>
  <dc:creator>Andrew McCartney</dc:creator>
  <cp:lastModifiedBy>Andrew McCartney</cp:lastModifiedBy>
  <cp:revision>19</cp:revision>
  <dcterms:created xsi:type="dcterms:W3CDTF">2017-12-04T02:22:23Z</dcterms:created>
  <dcterms:modified xsi:type="dcterms:W3CDTF">2017-12-04T05:43:44Z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