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Sebastian" initials="RS" lastIdx="4" clrIdx="0">
    <p:extLst>
      <p:ext uri="{19B8F6BF-5375-455C-9EA6-DF929625EA0E}">
        <p15:presenceInfo xmlns:p15="http://schemas.microsoft.com/office/powerpoint/2012/main" userId="7fce15aa0e10fb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p:scale>
          <a:sx n="200" d="100"/>
          <a:sy n="200" d="100"/>
        </p:scale>
        <p:origin x="-3936" y="-3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3T17:28:05.975" idx="1">
    <p:pos x="2107" y="1688"/>
    <p:text>page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86F2-8FC5-DF4D-8026-AD1A437A4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E0290-CF2A-3B48-AE84-50D5DB335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65390-249B-F843-9F3F-6E4B69441B83}"/>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8E4FC332-5040-8B4A-AE79-43369612F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15CA8-6FC6-8647-ADD8-98810CAB4F79}"/>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58454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4988-66F7-254E-A387-6D0508B0C7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D9A3C-870B-6A4C-92FB-4F5A762F95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049BA-494E-3649-A4D3-4B60DAFEBE6D}"/>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CEEA3AC2-D3EC-5A4B-9B5F-908AD5E0C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E31C3-FAA6-6641-BDCE-3A73FF77EB40}"/>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407056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40F13-D244-5345-AB14-13A2B33E92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778B1-0E27-4B42-9844-18B2DCE48A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1F42C-F654-E54C-84E2-F5B845D1057F}"/>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5ED8931D-6270-7747-BD3F-AFCABD5C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71967-F82D-B743-8E42-674BC550C5F3}"/>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113647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0140-DDCD-524A-AED5-2EF2EDF473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4713B-76A4-614C-B5DD-9E8E6AC866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8EF5-76CE-974B-A2B1-7F9F4CE2AA53}"/>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A3456170-47E1-F744-A125-CAD5F443C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45784-3256-094A-A573-74F8F5ECDC14}"/>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247548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F98D-CC8F-834F-A70B-73704D0D4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CDF98B-8C6B-ED4B-BDA3-6AAFF62CD8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71F55A-8F93-AE43-B727-1260A3A885AF}"/>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DA5659E3-CCB4-6648-BCA7-4F57BAF17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1E5CE-B1AA-EA42-9DAD-89AE10299302}"/>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357417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53B4-556D-5A4E-906C-11C784ECC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092AA-9B8A-8441-8B39-732C471B62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27BEA-18FA-1942-86A0-F6FDC33332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DDAE54-75BB-9C41-8116-242E804E51A4}"/>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6" name="Footer Placeholder 5">
            <a:extLst>
              <a:ext uri="{FF2B5EF4-FFF2-40B4-BE49-F238E27FC236}">
                <a16:creationId xmlns:a16="http://schemas.microsoft.com/office/drawing/2014/main" id="{4FD8912D-10E1-EB4C-AD72-D89E8A54D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6BC1D-BE32-0B46-A8BC-13C2AC5765A0}"/>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64098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1A0-C155-164A-8BDD-51C4E4612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4310F-FBC8-D24A-BBB0-D41EFD30C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E6472B-D691-3C47-9E80-9D23C723B0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D1313-76BC-2444-BFBE-61D04C7C0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BE3618-B3A0-9146-A6AD-E9C0418BEC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F97C0E-45AA-D043-A04D-C13BEFE9D219}"/>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8" name="Footer Placeholder 7">
            <a:extLst>
              <a:ext uri="{FF2B5EF4-FFF2-40B4-BE49-F238E27FC236}">
                <a16:creationId xmlns:a16="http://schemas.microsoft.com/office/drawing/2014/main" id="{31CCB54C-1C26-FC4F-8626-E81F7C05D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BEB22-A014-4246-975C-1C61EB490E9C}"/>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64426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0EBD-21A3-E346-AEF4-F844F449A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76D30C-BCBE-D04F-8938-A94658DD370F}"/>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4" name="Footer Placeholder 3">
            <a:extLst>
              <a:ext uri="{FF2B5EF4-FFF2-40B4-BE49-F238E27FC236}">
                <a16:creationId xmlns:a16="http://schemas.microsoft.com/office/drawing/2014/main" id="{E793E80A-D37B-C04D-9E97-904EE1627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0F6D21-2B31-8D4D-9D04-399F550414C3}"/>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158245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980D2-734D-1546-9287-CF7F4205EC51}"/>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3" name="Footer Placeholder 2">
            <a:extLst>
              <a:ext uri="{FF2B5EF4-FFF2-40B4-BE49-F238E27FC236}">
                <a16:creationId xmlns:a16="http://schemas.microsoft.com/office/drawing/2014/main" id="{EE530060-34AB-634F-AD66-8CA7CA493E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3575E6-9776-9045-A10A-CA8204629556}"/>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29990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CB12-F609-0D41-B2C0-396EB0820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A78CB-FC0E-A449-96CF-6EF9E6773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9CBA51-7D9B-0840-971D-FBB4ABA54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F3A498-A71F-9443-9553-3057FA88FC96}"/>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6" name="Footer Placeholder 5">
            <a:extLst>
              <a:ext uri="{FF2B5EF4-FFF2-40B4-BE49-F238E27FC236}">
                <a16:creationId xmlns:a16="http://schemas.microsoft.com/office/drawing/2014/main" id="{2DECAD46-E63D-9746-93A4-D9C6DA4D1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9E3BE-DD6A-E145-B0DB-54070DEA8EAF}"/>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158659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12A2-FC0F-624B-82A2-7C8586F0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E326A-04A6-5A43-9847-9DE36ABB1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28EA50-8177-944B-9B3D-E99C5B628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547A6C-BD90-F84B-A318-4048BD6C4615}"/>
              </a:ext>
            </a:extLst>
          </p:cNvPr>
          <p:cNvSpPr>
            <a:spLocks noGrp="1"/>
          </p:cNvSpPr>
          <p:nvPr>
            <p:ph type="dt" sz="half" idx="10"/>
          </p:nvPr>
        </p:nvSpPr>
        <p:spPr/>
        <p:txBody>
          <a:bodyPr/>
          <a:lstStyle/>
          <a:p>
            <a:fld id="{21250556-1B7B-0C4D-BCC5-B8DE9C4769C0}" type="datetimeFigureOut">
              <a:rPr lang="en-US" smtClean="0"/>
              <a:t>10/5/2018</a:t>
            </a:fld>
            <a:endParaRPr lang="en-US"/>
          </a:p>
        </p:txBody>
      </p:sp>
      <p:sp>
        <p:nvSpPr>
          <p:cNvPr id="6" name="Footer Placeholder 5">
            <a:extLst>
              <a:ext uri="{FF2B5EF4-FFF2-40B4-BE49-F238E27FC236}">
                <a16:creationId xmlns:a16="http://schemas.microsoft.com/office/drawing/2014/main" id="{4B25E3E8-411E-F941-A366-ACBA4F57D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846B9-2BAE-B547-BC90-FDDC3FE4BFF5}"/>
              </a:ext>
            </a:extLst>
          </p:cNvPr>
          <p:cNvSpPr>
            <a:spLocks noGrp="1"/>
          </p:cNvSpPr>
          <p:nvPr>
            <p:ph type="sldNum" sz="quarter" idx="12"/>
          </p:nvPr>
        </p:nvSpPr>
        <p:spPr/>
        <p:txBody>
          <a:bodyPr/>
          <a:lstStyle/>
          <a:p>
            <a:fld id="{727F875C-8EC8-8548-8C2A-B0B69882255C}" type="slidenum">
              <a:rPr lang="en-US" smtClean="0"/>
              <a:t>‹#›</a:t>
            </a:fld>
            <a:endParaRPr lang="en-US"/>
          </a:p>
        </p:txBody>
      </p:sp>
    </p:spTree>
    <p:extLst>
      <p:ext uri="{BB962C8B-B14F-4D97-AF65-F5344CB8AC3E}">
        <p14:creationId xmlns:p14="http://schemas.microsoft.com/office/powerpoint/2010/main" val="227697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BCD3B-B8D6-B949-B6B6-C59FFFB9A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B6423-F108-3045-BE83-137138766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CFA41-80EE-2A40-ACF9-A83994CBA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50556-1B7B-0C4D-BCC5-B8DE9C4769C0}" type="datetimeFigureOut">
              <a:rPr lang="en-US" smtClean="0"/>
              <a:t>10/5/2018</a:t>
            </a:fld>
            <a:endParaRPr lang="en-US"/>
          </a:p>
        </p:txBody>
      </p:sp>
      <p:sp>
        <p:nvSpPr>
          <p:cNvPr id="5" name="Footer Placeholder 4">
            <a:extLst>
              <a:ext uri="{FF2B5EF4-FFF2-40B4-BE49-F238E27FC236}">
                <a16:creationId xmlns:a16="http://schemas.microsoft.com/office/drawing/2014/main" id="{63852B66-9FE6-CF49-8DB8-6CB6D25E5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74C0D-E493-C448-AD54-1BC6C7B6D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F875C-8EC8-8548-8C2A-B0B69882255C}" type="slidenum">
              <a:rPr lang="en-US" smtClean="0"/>
              <a:t>‹#›</a:t>
            </a:fld>
            <a:endParaRPr lang="en-US"/>
          </a:p>
        </p:txBody>
      </p:sp>
    </p:spTree>
    <p:extLst>
      <p:ext uri="{BB962C8B-B14F-4D97-AF65-F5344CB8AC3E}">
        <p14:creationId xmlns:p14="http://schemas.microsoft.com/office/powerpoint/2010/main" val="1860233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63"/>
            <a:ext cx="9144000" cy="107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2" name="TextBox 1"/>
          <p:cNvSpPr txBox="1">
            <a:spLocks noChangeArrowheads="1"/>
          </p:cNvSpPr>
          <p:nvPr/>
        </p:nvSpPr>
        <p:spPr bwMode="auto">
          <a:xfrm>
            <a:off x="3762375" y="228601"/>
            <a:ext cx="6905625"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50" b="1" dirty="0">
                <a:solidFill>
                  <a:schemeClr val="bg1"/>
                </a:solidFill>
              </a:rPr>
              <a:t>Leveling Up: State- and Division-Level Barriers to Advanced Studies in Virginia</a:t>
            </a:r>
            <a:br>
              <a:rPr lang="en-US" sz="1250" dirty="0">
                <a:solidFill>
                  <a:schemeClr val="bg1"/>
                </a:solidFill>
              </a:rPr>
            </a:br>
            <a:r>
              <a:rPr lang="en-US" sz="1250" dirty="0">
                <a:solidFill>
                  <a:schemeClr val="bg1"/>
                </a:solidFill>
              </a:rPr>
              <a:t>Rose Sebastian, Margaret E. Thornton, Andrew McCartney</a:t>
            </a:r>
            <a:endParaRPr lang="en-US" altLang="zh-CN" sz="1208" dirty="0">
              <a:solidFill>
                <a:schemeClr val="bg1"/>
              </a:solidFill>
              <a:ea typeface="SimSun" charset="0"/>
              <a:cs typeface="SimSun" charset="0"/>
            </a:endParaRPr>
          </a:p>
        </p:txBody>
      </p:sp>
      <p:sp>
        <p:nvSpPr>
          <p:cNvPr id="10" name="Text Box 10"/>
          <p:cNvSpPr txBox="1"/>
          <p:nvPr/>
        </p:nvSpPr>
        <p:spPr>
          <a:xfrm>
            <a:off x="1614535" y="1165712"/>
            <a:ext cx="2271665" cy="3939689"/>
          </a:xfrm>
          <a:prstGeom prst="rect">
            <a:avLst/>
          </a:prstGeom>
          <a:solidFill>
            <a:schemeClr val="bg1">
              <a:alpha val="78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a:lnSpc>
                <a:spcPct val="115000"/>
              </a:lnSpc>
              <a:spcAft>
                <a:spcPts val="1000"/>
              </a:spcAft>
              <a:defRPr/>
            </a:pPr>
            <a:r>
              <a:rPr lang="en-US" sz="792" b="1" dirty="0">
                <a:ln w="445" cap="flat" cmpd="sng" algn="ctr">
                  <a:solidFill>
                    <a:srgbClr val="1D7DEE">
                      <a:alpha val="55000"/>
                    </a:srgbClr>
                  </a:solidFill>
                  <a:prstDash val="solid"/>
                  <a:round/>
                </a:ln>
                <a:solidFill>
                  <a:schemeClr val="tx1"/>
                </a:solidFill>
                <a:ea typeface="Calibri"/>
                <a:cs typeface="Arial"/>
              </a:rPr>
              <a:t>INTRODUCTION</a:t>
            </a:r>
          </a:p>
          <a:p>
            <a:pPr>
              <a:spcAft>
                <a:spcPts val="1000"/>
              </a:spcAft>
              <a:defRPr/>
            </a:pPr>
            <a:r>
              <a:rPr lang="en-US" sz="792" dirty="0"/>
              <a:t>Despite the compelling public policy rhetoric concerning providing equitable access to a rigorous education for all students, there exists a paucity of research into division-level policies sorting students into tracks.</a:t>
            </a:r>
            <a:r>
              <a:rPr lang="en-US" sz="792" b="1" dirty="0"/>
              <a:t> </a:t>
            </a:r>
            <a:r>
              <a:rPr lang="en-US" sz="792" dirty="0"/>
              <a:t>In a study of such policies in North Carolina, Kelly (2007) notes “Research on tracking will continue to be disconnected from school improvement efforts until the relationships between school policies, the organizational dimensions of tracking, and outcomes for students are understood.”   Tracking occurs in almost all subject areas but departments vary in their level of tracking (Kelly &amp; Price, 2011). Kelly (2007) examined 1997 curriculum guides from 92 high schools in North Carolina and discovered that the selectivity of tracks varied across departments. He found English was the most tracked department while social studies was the least tracked subject. Kelly and Price (2011) then examined the 2007 curriculum guides from 128 schools in North Carolina, including 91 of the original 92 schools, to understand how tracking changed over time. Overall the selectivity of tracking systems had remained stable, but English had become less selective and social studies had become more selective. Kelly (2007) and Kelly and Price’s (2011) studies remain the only two to examine the extent of tracking within states. No such research has been done on other states. 	</a:t>
            </a:r>
          </a:p>
          <a:p>
            <a:br>
              <a:rPr lang="en-US" sz="792" dirty="0"/>
            </a:br>
            <a:endParaRPr lang="en-US" sz="792" b="1" dirty="0">
              <a:ln w="445" cap="flat" cmpd="sng" algn="ctr">
                <a:solidFill>
                  <a:srgbClr val="1D7DEE">
                    <a:alpha val="55000"/>
                  </a:srgbClr>
                </a:solidFill>
                <a:prstDash val="solid"/>
                <a:round/>
              </a:ln>
              <a:solidFill>
                <a:schemeClr val="tx1"/>
              </a:solidFill>
              <a:ea typeface="Calibri"/>
              <a:cs typeface="Arial"/>
            </a:endParaRPr>
          </a:p>
          <a:p>
            <a:pPr eaLnBrk="1" hangingPunct="1">
              <a:defRPr/>
            </a:pPr>
            <a:endParaRPr lang="en-US" sz="792" dirty="0"/>
          </a:p>
          <a:p>
            <a:pPr eaLnBrk="1" hangingPunct="1">
              <a:defRPr/>
            </a:pPr>
            <a:r>
              <a:rPr lang="en-US" sz="792" dirty="0"/>
              <a:t>    </a:t>
            </a:r>
          </a:p>
          <a:p>
            <a:pPr eaLnBrk="1" hangingPunct="1">
              <a:defRPr/>
            </a:pPr>
            <a:endParaRPr lang="en-US" sz="792" dirty="0"/>
          </a:p>
          <a:p>
            <a:pPr eaLnBrk="1" hangingPunct="1">
              <a:defRPr/>
            </a:pPr>
            <a:endParaRPr lang="en-US" sz="792" dirty="0"/>
          </a:p>
        </p:txBody>
      </p:sp>
      <p:sp>
        <p:nvSpPr>
          <p:cNvPr id="12" name="Text Box 14"/>
          <p:cNvSpPr txBox="1"/>
          <p:nvPr/>
        </p:nvSpPr>
        <p:spPr>
          <a:xfrm>
            <a:off x="3995738" y="1165788"/>
            <a:ext cx="4276724" cy="254896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a:lnSpc>
                <a:spcPct val="115000"/>
              </a:lnSpc>
              <a:spcAft>
                <a:spcPts val="1000"/>
              </a:spcAft>
              <a:defRPr/>
            </a:pPr>
            <a:r>
              <a:rPr lang="en-US" sz="792" b="1" dirty="0">
                <a:ln w="445" cap="flat" cmpd="sng" algn="ctr">
                  <a:solidFill>
                    <a:srgbClr val="1D7DEE">
                      <a:alpha val="55000"/>
                    </a:srgbClr>
                  </a:solidFill>
                  <a:prstDash val="solid"/>
                  <a:round/>
                </a:ln>
                <a:solidFill>
                  <a:srgbClr val="244061"/>
                </a:solidFill>
                <a:ea typeface="Calibri"/>
                <a:cs typeface="Arial"/>
              </a:rPr>
              <a:t>METHODS</a:t>
            </a:r>
          </a:p>
          <a:p>
            <a:r>
              <a:rPr lang="en-US" sz="792" dirty="0"/>
              <a:t>We combined qualitative and qualitative analyses of district programs of study with state level policies, and state level data on student demographics and outcomes to better understand tracking within the state. We gathered district data on the numbers and demographics of students graduating with Virginia’s two types of diplomas as well as on the number of students dropping out of school. Virginia also encourages schools to offer specialty program for advanced students including Governor’s schools and programs for academically struggling students. We gathered data on these programs and their enrollment. We also gathered programs of study from 119 of the 131 (91%) districts in the Commonwealth of Virginia. </a:t>
            </a:r>
          </a:p>
          <a:p>
            <a:endParaRPr lang="en-US" sz="833" dirty="0"/>
          </a:p>
          <a:p>
            <a:r>
              <a:rPr lang="en-US" sz="792" dirty="0"/>
              <a:t>We coded the programs of study by the number of levels of state tested courses,  the levels of those courses, the number of prerequisites for each course, and the type of prerequisites. We also counted the total number of math and science courses offered, the number of Advanced Placement courses, and the numbers and types of virtual and Dual Enrollment courses offered. Finally, we qualitatively coded the narrative text of the prerequisites and statements in the program of study about course levels, choosing courses, and changing courses. We also gathered state level data on district enrollment, graduation numbers, demographics, dropout rates, and enrollment in specialty programs such as Governors’ schools. To ensure reliability, the first two authors double coded 20% of the programs of study. </a:t>
            </a:r>
          </a:p>
          <a:p>
            <a:br>
              <a:rPr lang="en-US" sz="833" dirty="0"/>
            </a:br>
            <a:br>
              <a:rPr lang="en-US" sz="833" dirty="0"/>
            </a:br>
            <a:endParaRPr lang="en-US" sz="792" dirty="0">
              <a:ea typeface="Calibri"/>
              <a:cs typeface="Arial"/>
            </a:endParaRPr>
          </a:p>
        </p:txBody>
      </p:sp>
      <p:sp>
        <p:nvSpPr>
          <p:cNvPr id="16" name="Text Box 13"/>
          <p:cNvSpPr txBox="1"/>
          <p:nvPr/>
        </p:nvSpPr>
        <p:spPr>
          <a:xfrm>
            <a:off x="3995738" y="3825554"/>
            <a:ext cx="4276724" cy="292132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a:defRPr/>
            </a:pPr>
            <a:r>
              <a:rPr lang="en-US" sz="700" b="1" dirty="0">
                <a:ln w="445" cap="flat" cmpd="sng" algn="ctr">
                  <a:solidFill>
                    <a:srgbClr val="1D7DEE">
                      <a:alpha val="55000"/>
                    </a:srgbClr>
                  </a:solidFill>
                  <a:prstDash val="solid"/>
                  <a:round/>
                </a:ln>
                <a:solidFill>
                  <a:srgbClr val="244061"/>
                </a:solidFill>
                <a:ea typeface="Calibri"/>
                <a:cs typeface="Arial"/>
              </a:rPr>
              <a:t>RESULTS</a:t>
            </a:r>
          </a:p>
          <a:p>
            <a:pPr marL="171450" indent="-171450">
              <a:buFont typeface="Arial" panose="020B0604020202020204" pitchFamily="34" charset="0"/>
              <a:buChar char="•"/>
              <a:defRPr/>
            </a:pPr>
            <a:r>
              <a:rPr lang="en-US" sz="700" dirty="0"/>
              <a:t>Developed Metric with 13 content area courses as the ratio of courses offered to SOL courses generally. </a:t>
            </a:r>
          </a:p>
          <a:p>
            <a:pPr marL="171450" indent="-171450">
              <a:buFont typeface="Arial" panose="020B0604020202020204" pitchFamily="34" charset="0"/>
              <a:buChar char="•"/>
              <a:defRPr/>
            </a:pPr>
            <a:r>
              <a:rPr lang="en-US" sz="700" dirty="0"/>
              <a:t>Mean of 2.18 levels and SD of 0.63</a:t>
            </a:r>
          </a:p>
          <a:p>
            <a:pPr marL="171450" indent="-171450">
              <a:buFont typeface="Arial" panose="020B0604020202020204" pitchFamily="34" charset="0"/>
              <a:buChar char="•"/>
              <a:defRPr/>
            </a:pPr>
            <a:r>
              <a:rPr lang="en-US" sz="700" dirty="0"/>
              <a:t>Least leveled: Northumberland &amp; Dinwiddie | Most leveled: Fairfax (4.69 levels per course on average)</a:t>
            </a:r>
          </a:p>
          <a:p>
            <a:pPr marL="171450" indent="-171450">
              <a:buFont typeface="Arial" panose="020B0604020202020204" pitchFamily="34" charset="0"/>
              <a:buChar char="•"/>
              <a:defRPr/>
            </a:pPr>
            <a:r>
              <a:rPr lang="en-US" sz="700" dirty="0"/>
              <a:t>Regress </a:t>
            </a:r>
            <a:r>
              <a:rPr lang="en-US" sz="700" dirty="0" err="1"/>
              <a:t>leveledness</a:t>
            </a:r>
            <a:r>
              <a:rPr lang="en-US" sz="700" dirty="0"/>
              <a:t> on urbanicity, percent FRPL, diversity index of district, and natural log of enrollment. </a:t>
            </a:r>
          </a:p>
          <a:p>
            <a:pPr marL="171450" indent="-171450">
              <a:buFont typeface="Arial" panose="020B0604020202020204" pitchFamily="34" charset="0"/>
              <a:buChar char="•"/>
              <a:defRPr/>
            </a:pPr>
            <a:r>
              <a:rPr lang="en-US" sz="700" dirty="0"/>
              <a:t>OLS and MLM (with 8 division regions as clusters; ICC was 0.16)</a:t>
            </a:r>
          </a:p>
          <a:p>
            <a:pPr marL="171450" indent="-171450">
              <a:buFont typeface="Arial" panose="020B0604020202020204" pitchFamily="34" charset="0"/>
              <a:buChar char="•"/>
              <a:defRPr/>
            </a:pPr>
            <a:r>
              <a:rPr lang="en-US" sz="700" dirty="0"/>
              <a:t>Urbanicity never significant, nor was percent FRPL</a:t>
            </a:r>
          </a:p>
          <a:p>
            <a:pPr marL="171450" indent="-171450">
              <a:buFont typeface="Arial" panose="020B0604020202020204" pitchFamily="34" charset="0"/>
              <a:buChar char="•"/>
              <a:defRPr/>
            </a:pPr>
            <a:r>
              <a:rPr lang="en-US" sz="700" dirty="0"/>
              <a:t>Diversity was significant at p &lt; 0.01 for OLS and p &lt; 0.05 for MLMs</a:t>
            </a:r>
          </a:p>
          <a:p>
            <a:pPr marL="171450" indent="-171450">
              <a:buFont typeface="Arial" panose="020B0604020202020204" pitchFamily="34" charset="0"/>
              <a:buChar char="•"/>
              <a:defRPr/>
            </a:pPr>
            <a:r>
              <a:rPr lang="en-US" sz="700" dirty="0"/>
              <a:t>Difference between a totally homogeneous district and a maximally heterogeneous district was approximately 0.8 additional levels per course, on average </a:t>
            </a:r>
          </a:p>
          <a:p>
            <a:pPr lvl="1">
              <a:defRPr/>
            </a:pPr>
            <a:endParaRPr lang="en-US" sz="700" dirty="0"/>
          </a:p>
          <a:p>
            <a:pPr marL="171450" indent="-171450">
              <a:buFont typeface="Arial" panose="020B0604020202020204" pitchFamily="34" charset="0"/>
              <a:buChar char="•"/>
              <a:defRPr/>
            </a:pPr>
            <a:endParaRPr lang="en-US" sz="700" dirty="0"/>
          </a:p>
          <a:p>
            <a:pPr marL="171450" indent="-171450">
              <a:buFont typeface="Arial" panose="020B0604020202020204" pitchFamily="34" charset="0"/>
              <a:buChar char="•"/>
              <a:defRPr/>
            </a:pPr>
            <a:endParaRPr lang="en-US" sz="700" dirty="0"/>
          </a:p>
          <a:p>
            <a:pPr marL="171450" indent="-171450">
              <a:spcAft>
                <a:spcPts val="1000"/>
              </a:spcAft>
              <a:buFont typeface="Arial" panose="020B0604020202020204" pitchFamily="34" charset="0"/>
              <a:buChar char="•"/>
              <a:defRPr/>
            </a:pPr>
            <a:endParaRPr lang="en-US" sz="700" dirty="0"/>
          </a:p>
          <a:p>
            <a:pPr marL="171450" indent="-171450">
              <a:spcAft>
                <a:spcPts val="1000"/>
              </a:spcAft>
              <a:buFont typeface="Arial" panose="020B0604020202020204" pitchFamily="34" charset="0"/>
              <a:buChar char="•"/>
              <a:defRPr/>
            </a:pPr>
            <a:endParaRPr lang="en-US" sz="100" b="1" dirty="0">
              <a:ln w="445" cap="flat" cmpd="sng" algn="ctr">
                <a:solidFill>
                  <a:srgbClr val="1D7DEE">
                    <a:alpha val="55000"/>
                  </a:srgbClr>
                </a:solidFill>
                <a:prstDash val="solid"/>
                <a:round/>
              </a:ln>
              <a:solidFill>
                <a:srgbClr val="244061"/>
              </a:solidFill>
              <a:ea typeface="Calibri"/>
              <a:cs typeface="Arial"/>
            </a:endParaRPr>
          </a:p>
        </p:txBody>
      </p:sp>
      <p:sp>
        <p:nvSpPr>
          <p:cNvPr id="17" name="Text Box 9"/>
          <p:cNvSpPr txBox="1"/>
          <p:nvPr/>
        </p:nvSpPr>
        <p:spPr>
          <a:xfrm>
            <a:off x="8382000" y="1137054"/>
            <a:ext cx="2209800" cy="384769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a:lnSpc>
                <a:spcPct val="115000"/>
              </a:lnSpc>
              <a:spcAft>
                <a:spcPts val="1000"/>
              </a:spcAft>
              <a:defRPr/>
            </a:pPr>
            <a:r>
              <a:rPr lang="en-US" sz="792" b="1" dirty="0">
                <a:ln w="445" cap="flat" cmpd="sng" algn="ctr">
                  <a:solidFill>
                    <a:srgbClr val="1D7DEE">
                      <a:alpha val="55000"/>
                    </a:srgbClr>
                  </a:solidFill>
                  <a:prstDash val="solid"/>
                  <a:round/>
                </a:ln>
                <a:solidFill>
                  <a:srgbClr val="244061"/>
                </a:solidFill>
                <a:ea typeface="Calibri"/>
                <a:cs typeface="Arial"/>
              </a:rPr>
              <a:t>RESULTS</a:t>
            </a:r>
          </a:p>
          <a:p>
            <a:r>
              <a:rPr lang="en-US" sz="792" dirty="0"/>
              <a:t>In addition to looking at variations in levels between schools, we also looked at variations between departments, finding that English departments had the highest number of levels and social studies the fewest. </a:t>
            </a:r>
          </a:p>
          <a:p>
            <a:r>
              <a:rPr lang="en-US" sz="792" dirty="0"/>
              <a:t>While many school districts begin their program of study with an encouraging message to students, over 20% of districts in the state set restrictive entry requirements to all honors and advanced levels courses. </a:t>
            </a:r>
          </a:p>
          <a:p>
            <a:r>
              <a:rPr lang="en-US" sz="792" dirty="0"/>
              <a:t>Overall, access to honors and Advanced Placement courses is limited. In English 12, for example, 98% of districts across the state have no requirements for entry into the standard course but 24% of districts have one prerequisite for entry to the honors course, and 40% have two or more prerequisites for entering an honors course. While schools vary in what prerequisites they set, GPA and teacher recommendations are two of the most common. For English 10 Honors, 48 of 77 districts used a GPA cut off and 44 of 77 required teacher recommendations. Other requirements included summer work, applications to the course, and personal characteristics.</a:t>
            </a:r>
            <a:br>
              <a:rPr lang="en-US" sz="792" dirty="0"/>
            </a:br>
            <a:endParaRPr lang="en-US" sz="792" dirty="0">
              <a:ea typeface="Calibri"/>
              <a:cs typeface="Arial"/>
            </a:endParaRPr>
          </a:p>
          <a:p>
            <a:pPr>
              <a:lnSpc>
                <a:spcPct val="115000"/>
              </a:lnSpc>
              <a:spcAft>
                <a:spcPts val="1000"/>
              </a:spcAft>
              <a:defRPr/>
            </a:pPr>
            <a:r>
              <a:rPr lang="en-US" sz="792" dirty="0">
                <a:ea typeface="Calibri"/>
                <a:cs typeface="Arial"/>
              </a:rPr>
              <a:t> </a:t>
            </a:r>
          </a:p>
        </p:txBody>
      </p:sp>
      <p:sp>
        <p:nvSpPr>
          <p:cNvPr id="18" name="Text Box 12"/>
          <p:cNvSpPr txBox="1"/>
          <p:nvPr/>
        </p:nvSpPr>
        <p:spPr>
          <a:xfrm>
            <a:off x="8382000" y="5070476"/>
            <a:ext cx="2213572" cy="16764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a:lnSpc>
                <a:spcPct val="115000"/>
              </a:lnSpc>
              <a:spcAft>
                <a:spcPts val="1000"/>
              </a:spcAft>
              <a:defRPr/>
            </a:pPr>
            <a:r>
              <a:rPr lang="en-US" sz="792" b="1" dirty="0">
                <a:ln w="445" cap="flat" cmpd="sng" algn="ctr">
                  <a:solidFill>
                    <a:srgbClr val="1D7DEE">
                      <a:alpha val="55000"/>
                    </a:srgbClr>
                  </a:solidFill>
                  <a:prstDash val="solid"/>
                  <a:round/>
                </a:ln>
                <a:solidFill>
                  <a:srgbClr val="244061"/>
                </a:solidFill>
                <a:ea typeface="Calibri"/>
                <a:cs typeface="Arial"/>
              </a:rPr>
              <a:t>RECOMMENDATIONS FOR FUTURE RESEARCH </a:t>
            </a:r>
          </a:p>
          <a:p>
            <a:pPr>
              <a:lnSpc>
                <a:spcPct val="115000"/>
              </a:lnSpc>
              <a:spcAft>
                <a:spcPts val="1000"/>
              </a:spcAft>
              <a:defRPr/>
            </a:pPr>
            <a:r>
              <a:rPr lang="en-US" sz="792" dirty="0"/>
              <a:t>What informal prerequisites (</a:t>
            </a:r>
            <a:r>
              <a:rPr lang="en-US" sz="792" dirty="0" err="1"/>
              <a:t>Modica</a:t>
            </a:r>
            <a:r>
              <a:rPr lang="en-US" sz="792" dirty="0"/>
              <a:t>, 2015; </a:t>
            </a:r>
            <a:r>
              <a:rPr lang="en-US" sz="792" dirty="0" err="1"/>
              <a:t>Yonezawa</a:t>
            </a:r>
            <a:r>
              <a:rPr lang="en-US" sz="792" dirty="0"/>
              <a:t>, Wells, &amp; Serna, 2002)  may exist that were not captured in this study? </a:t>
            </a:r>
          </a:p>
          <a:p>
            <a:pPr>
              <a:lnSpc>
                <a:spcPct val="115000"/>
              </a:lnSpc>
              <a:spcAft>
                <a:spcPts val="1000"/>
              </a:spcAft>
              <a:defRPr/>
            </a:pPr>
            <a:r>
              <a:rPr lang="en-US" sz="792" dirty="0"/>
              <a:t>How are students with disabilities treated in school tracking programs? </a:t>
            </a:r>
          </a:p>
          <a:p>
            <a:pPr>
              <a:lnSpc>
                <a:spcPct val="115000"/>
              </a:lnSpc>
              <a:spcAft>
                <a:spcPts val="1000"/>
              </a:spcAft>
              <a:defRPr/>
            </a:pPr>
            <a:r>
              <a:rPr lang="en-US" sz="792" dirty="0"/>
              <a:t>What are the racial and socioeconomic makeup of the courses offered in each division? How might race and SES interact? </a:t>
            </a:r>
          </a:p>
          <a:p>
            <a:pPr>
              <a:lnSpc>
                <a:spcPct val="115000"/>
              </a:lnSpc>
              <a:spcAft>
                <a:spcPts val="1000"/>
              </a:spcAft>
              <a:defRPr/>
            </a:pPr>
            <a:r>
              <a:rPr lang="en-US" sz="792" dirty="0"/>
              <a:t> </a:t>
            </a:r>
            <a:endParaRPr lang="en-US" sz="792" dirty="0">
              <a:ea typeface="Calibri"/>
              <a:cs typeface="Arial"/>
            </a:endParaRPr>
          </a:p>
        </p:txBody>
      </p:sp>
      <p:sp>
        <p:nvSpPr>
          <p:cNvPr id="25" name="Text Box 10"/>
          <p:cNvSpPr txBox="1"/>
          <p:nvPr/>
        </p:nvSpPr>
        <p:spPr>
          <a:xfrm>
            <a:off x="1614488" y="5181601"/>
            <a:ext cx="2271712" cy="1574800"/>
          </a:xfrm>
          <a:prstGeom prst="rect">
            <a:avLst/>
          </a:prstGeom>
          <a:solidFill>
            <a:schemeClr val="bg1">
              <a:alpha val="78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lIns="91440" tIns="45720" rIns="91440" bIns="45720"/>
          <a:lstStyle/>
          <a:p>
            <a:pPr eaLnBrk="1" hangingPunct="1">
              <a:defRPr/>
            </a:pPr>
            <a:r>
              <a:rPr lang="en-US" sz="792" b="1" dirty="0">
                <a:ln w="445" cap="flat" cmpd="sng" algn="ctr">
                  <a:solidFill>
                    <a:srgbClr val="1D7DEE">
                      <a:alpha val="55000"/>
                    </a:srgbClr>
                  </a:solidFill>
                  <a:prstDash val="solid"/>
                  <a:round/>
                </a:ln>
                <a:solidFill>
                  <a:srgbClr val="244061"/>
                </a:solidFill>
                <a:ea typeface="Calibri"/>
                <a:cs typeface="Arial"/>
              </a:rPr>
              <a:t>RESEARCH PURPOSE:</a:t>
            </a:r>
          </a:p>
          <a:p>
            <a:pPr eaLnBrk="1" hangingPunct="1">
              <a:defRPr/>
            </a:pPr>
            <a:endParaRPr lang="en-US" sz="792" b="1" dirty="0">
              <a:ln w="445" cap="flat" cmpd="sng" algn="ctr">
                <a:solidFill>
                  <a:srgbClr val="1D7DEE">
                    <a:alpha val="55000"/>
                  </a:srgbClr>
                </a:solidFill>
                <a:prstDash val="solid"/>
                <a:round/>
              </a:ln>
              <a:solidFill>
                <a:srgbClr val="244061"/>
              </a:solidFill>
              <a:ea typeface="Calibri"/>
              <a:cs typeface="Arial"/>
            </a:endParaRPr>
          </a:p>
          <a:p>
            <a:pPr>
              <a:defRPr/>
            </a:pPr>
            <a:r>
              <a:rPr lang="en-US" sz="792" dirty="0"/>
              <a:t>This study builds on and expands Kelly and Price’s (2011) work by studying district level programs of study from 118 of Virginia’s 131 school district and comparing those data with state-level tracking policies and student outcomes data. The purpose of this study was to examine the state-level policies that shape tracking in Virginia, to learn the contours of tracking in Virginia school districts, and to relate those policies to student outcomes and demographics.</a:t>
            </a:r>
          </a:p>
          <a:p>
            <a:pPr eaLnBrk="1" hangingPunct="1">
              <a:defRPr/>
            </a:pPr>
            <a:r>
              <a:rPr lang="en-US" sz="792" dirty="0"/>
              <a:t>    </a:t>
            </a:r>
          </a:p>
          <a:p>
            <a:pPr eaLnBrk="1" hangingPunct="1">
              <a:defRPr/>
            </a:pPr>
            <a:endParaRPr lang="en-US" sz="792" dirty="0"/>
          </a:p>
          <a:p>
            <a:pPr eaLnBrk="1" hangingPunct="1">
              <a:defRPr/>
            </a:pPr>
            <a:endParaRPr lang="en-US" sz="792" dirty="0"/>
          </a:p>
        </p:txBody>
      </p:sp>
      <p:pic>
        <p:nvPicPr>
          <p:cNvPr id="3" name="Picture 2">
            <a:extLst>
              <a:ext uri="{FF2B5EF4-FFF2-40B4-BE49-F238E27FC236}">
                <a16:creationId xmlns:a16="http://schemas.microsoft.com/office/drawing/2014/main" id="{EE853C24-3705-4C72-8212-87D4B804B394}"/>
              </a:ext>
            </a:extLst>
          </p:cNvPr>
          <p:cNvPicPr>
            <a:picLocks noChangeAspect="1"/>
          </p:cNvPicPr>
          <p:nvPr/>
        </p:nvPicPr>
        <p:blipFill>
          <a:blip r:embed="rId3"/>
          <a:stretch>
            <a:fillRect/>
          </a:stretch>
        </p:blipFill>
        <p:spPr>
          <a:xfrm>
            <a:off x="4057650" y="4984750"/>
            <a:ext cx="2350295" cy="1696826"/>
          </a:xfrm>
          <a:prstGeom prst="rect">
            <a:avLst/>
          </a:prstGeom>
        </p:spPr>
      </p:pic>
      <p:pic>
        <p:nvPicPr>
          <p:cNvPr id="5" name="Picture 4">
            <a:extLst>
              <a:ext uri="{FF2B5EF4-FFF2-40B4-BE49-F238E27FC236}">
                <a16:creationId xmlns:a16="http://schemas.microsoft.com/office/drawing/2014/main" id="{FCA8625E-6481-4920-981D-14E2732B2A3F}"/>
              </a:ext>
            </a:extLst>
          </p:cNvPr>
          <p:cNvPicPr>
            <a:picLocks noChangeAspect="1"/>
          </p:cNvPicPr>
          <p:nvPr/>
        </p:nvPicPr>
        <p:blipFill>
          <a:blip r:embed="rId4"/>
          <a:stretch>
            <a:fillRect/>
          </a:stretch>
        </p:blipFill>
        <p:spPr>
          <a:xfrm>
            <a:off x="6623050" y="4877401"/>
            <a:ext cx="1383137" cy="1823226"/>
          </a:xfrm>
          <a:prstGeom prst="rect">
            <a:avLst/>
          </a:prstGeom>
        </p:spPr>
      </p:pic>
    </p:spTree>
    <p:extLst>
      <p:ext uri="{BB962C8B-B14F-4D97-AF65-F5344CB8AC3E}">
        <p14:creationId xmlns:p14="http://schemas.microsoft.com/office/powerpoint/2010/main" val="3698306469"/>
      </p:ext>
    </p:extLst>
  </p:cSld>
  <p:clrMapOvr>
    <a:masterClrMapping/>
  </p:clrMapOvr>
  <p:transition advTm="4156"/>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690</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SimSun</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Maggie Thornton</dc:creator>
  <cp:lastModifiedBy>Andrew McCartney</cp:lastModifiedBy>
  <cp:revision>5</cp:revision>
  <dcterms:created xsi:type="dcterms:W3CDTF">2018-10-01T01:03:53Z</dcterms:created>
  <dcterms:modified xsi:type="dcterms:W3CDTF">2018-10-05T15:36:42Z</dcterms:modified>
</cp:coreProperties>
</file>