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notesMasterIdLst>
    <p:notesMasterId r:id="rId16"/>
  </p:notesMasterIdLst>
  <p:sldIdLst>
    <p:sldId id="279" r:id="rId5"/>
    <p:sldId id="270" r:id="rId6"/>
    <p:sldId id="273" r:id="rId7"/>
    <p:sldId id="276" r:id="rId8"/>
    <p:sldId id="269" r:id="rId9"/>
    <p:sldId id="278" r:id="rId10"/>
    <p:sldId id="280" r:id="rId11"/>
    <p:sldId id="281" r:id="rId12"/>
    <p:sldId id="282" r:id="rId13"/>
    <p:sldId id="283"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67F030-4CB7-40CD-9D46-06CA4B9CBAA7}">
          <p14:sldIdLst>
            <p14:sldId id="279"/>
            <p14:sldId id="270"/>
            <p14:sldId id="273"/>
            <p14:sldId id="276"/>
            <p14:sldId id="269"/>
            <p14:sldId id="278"/>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F70"/>
    <a:srgbClr val="050845"/>
    <a:srgbClr val="407994"/>
    <a:srgbClr val="6CA7EB"/>
    <a:srgbClr val="6EAFFB"/>
    <a:srgbClr val="498295"/>
    <a:srgbClr val="FCF0E0"/>
    <a:srgbClr val="FAF1E3"/>
    <a:srgbClr val="F55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4660"/>
  </p:normalViewPr>
  <p:slideViewPr>
    <p:cSldViewPr snapToGrid="0">
      <p:cViewPr varScale="1">
        <p:scale>
          <a:sx n="78" d="100"/>
          <a:sy n="78"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5290DA-6275-4EC3-A106-8AB855A38D41}" type="datetimeFigureOut">
              <a:rPr lang="en-ZA" smtClean="0"/>
              <a:t>2024/05/15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90245-7BE3-4909-AF58-DAAA3943D4E9}" type="slidenum">
              <a:rPr lang="en-ZA" smtClean="0"/>
              <a:t>‹#›</a:t>
            </a:fld>
            <a:endParaRPr lang="en-ZA"/>
          </a:p>
        </p:txBody>
      </p:sp>
    </p:spTree>
    <p:extLst>
      <p:ext uri="{BB962C8B-B14F-4D97-AF65-F5344CB8AC3E}">
        <p14:creationId xmlns:p14="http://schemas.microsoft.com/office/powerpoint/2010/main" val="2836365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AAB8-D07F-4EC1-884A-2A70A70BA7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A4389CD-473A-4030-9B26-0A9F314FD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7CB2422-FE16-4EBB-AAB2-38775D742A42}"/>
              </a:ext>
            </a:extLst>
          </p:cNvPr>
          <p:cNvSpPr>
            <a:spLocks noGrp="1"/>
          </p:cNvSpPr>
          <p:nvPr>
            <p:ph type="dt" sz="half" idx="10"/>
          </p:nvPr>
        </p:nvSpPr>
        <p:spPr/>
        <p:txBody>
          <a:bodyPr/>
          <a:lstStyle/>
          <a:p>
            <a:fld id="{4BDF68E2-58F2-4D09-BE8B-E3BD06533059}" type="datetimeFigureOut">
              <a:rPr lang="en-US" smtClean="0"/>
              <a:t>5/15/2024</a:t>
            </a:fld>
            <a:endParaRPr lang="en-US"/>
          </a:p>
        </p:txBody>
      </p:sp>
      <p:sp>
        <p:nvSpPr>
          <p:cNvPr id="5" name="Footer Placeholder 4">
            <a:extLst>
              <a:ext uri="{FF2B5EF4-FFF2-40B4-BE49-F238E27FC236}">
                <a16:creationId xmlns:a16="http://schemas.microsoft.com/office/drawing/2014/main" id="{8EF6BF09-E81F-4A50-A6C5-47C144ADF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F9902-46A7-414A-ADF4-F614DE364BD7}"/>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20676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F29C-44C3-4C1B-81EF-FB93CB7A115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835105E-A9F4-4C56-8E91-1EFF1CDB8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3F2587B-54F3-44FC-9617-51F2AF9DAEF6}"/>
              </a:ext>
            </a:extLst>
          </p:cNvPr>
          <p:cNvSpPr>
            <a:spLocks noGrp="1"/>
          </p:cNvSpPr>
          <p:nvPr>
            <p:ph type="dt" sz="half" idx="10"/>
          </p:nvPr>
        </p:nvSpPr>
        <p:spPr/>
        <p:txBody>
          <a:bodyPr/>
          <a:lstStyle/>
          <a:p>
            <a:fld id="{2E2D6473-DF6D-4702-B328-E0DD40540A4E}" type="datetimeFigureOut">
              <a:rPr lang="en-US" smtClean="0"/>
              <a:t>5/15/2024</a:t>
            </a:fld>
            <a:endParaRPr lang="en-US"/>
          </a:p>
        </p:txBody>
      </p:sp>
      <p:sp>
        <p:nvSpPr>
          <p:cNvPr id="5" name="Footer Placeholder 4">
            <a:extLst>
              <a:ext uri="{FF2B5EF4-FFF2-40B4-BE49-F238E27FC236}">
                <a16:creationId xmlns:a16="http://schemas.microsoft.com/office/drawing/2014/main" id="{73A132D0-8880-4213-8EB4-C7F8E4C10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9D23D-C2F0-4F1F-A924-85D453CF2D89}"/>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83196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245589-F979-4C6C-A4CB-26F7B3800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E9A4B04F-7372-4A8F-9AC7-41AF1CC2B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8A02022-498E-4FA0-BDBA-3C81AA69A28C}"/>
              </a:ext>
            </a:extLst>
          </p:cNvPr>
          <p:cNvSpPr>
            <a:spLocks noGrp="1"/>
          </p:cNvSpPr>
          <p:nvPr>
            <p:ph type="dt" sz="half" idx="10"/>
          </p:nvPr>
        </p:nvSpPr>
        <p:spPr/>
        <p:txBody>
          <a:bodyPr/>
          <a:lstStyle/>
          <a:p>
            <a:fld id="{E26F7E3A-B166-407D-9866-32884E7D5B37}" type="datetimeFigureOut">
              <a:rPr lang="en-US" smtClean="0"/>
              <a:t>5/15/2024</a:t>
            </a:fld>
            <a:endParaRPr lang="en-US"/>
          </a:p>
        </p:txBody>
      </p:sp>
      <p:sp>
        <p:nvSpPr>
          <p:cNvPr id="5" name="Footer Placeholder 4">
            <a:extLst>
              <a:ext uri="{FF2B5EF4-FFF2-40B4-BE49-F238E27FC236}">
                <a16:creationId xmlns:a16="http://schemas.microsoft.com/office/drawing/2014/main" id="{3C88F0F0-2B9C-4C01-A955-D5B9161DA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17E29-4F56-402F-B239-D440710887D2}"/>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2502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7CE4-5421-4F75-9D8D-AB8ED9AB687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C3B0782-DD59-42D3-9C70-14B8381CA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19664DA-53AD-42C0-A798-DE9AF53E1756}"/>
              </a:ext>
            </a:extLst>
          </p:cNvPr>
          <p:cNvSpPr>
            <a:spLocks noGrp="1"/>
          </p:cNvSpPr>
          <p:nvPr>
            <p:ph type="dt" sz="half" idx="10"/>
          </p:nvPr>
        </p:nvSpPr>
        <p:spPr/>
        <p:txBody>
          <a:bodyPr/>
          <a:lstStyle/>
          <a:p>
            <a:fld id="{528FC5F6-F338-4AE4-BB23-26385BCFC423}" type="datetimeFigureOut">
              <a:rPr lang="en-US" smtClean="0"/>
              <a:t>5/15/2024</a:t>
            </a:fld>
            <a:endParaRPr lang="en-US"/>
          </a:p>
        </p:txBody>
      </p:sp>
      <p:sp>
        <p:nvSpPr>
          <p:cNvPr id="5" name="Footer Placeholder 4">
            <a:extLst>
              <a:ext uri="{FF2B5EF4-FFF2-40B4-BE49-F238E27FC236}">
                <a16:creationId xmlns:a16="http://schemas.microsoft.com/office/drawing/2014/main" id="{D3499AB5-D31E-40D2-9441-3123F81BA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5851E-2133-4915-AD36-64B684B3255B}"/>
              </a:ext>
            </a:extLst>
          </p:cNvPr>
          <p:cNvSpPr>
            <a:spLocks noGrp="1"/>
          </p:cNvSpPr>
          <p:nvPr>
            <p:ph type="sldNum" sz="quarter" idx="12"/>
          </p:nvPr>
        </p:nvSpPr>
        <p:spPr/>
        <p:txBody>
          <a:bodyPr/>
          <a:lstStyle/>
          <a:p>
            <a:fld id="{6113E31D-E2AB-40D1-8B51-AFA5AFEF393A}" type="slidenum">
              <a:rPr lang="en-US" smtClean="0"/>
              <a:t>‹#›</a:t>
            </a:fld>
            <a:endParaRPr lang="en-US"/>
          </a:p>
        </p:txBody>
      </p:sp>
    </p:spTree>
    <p:extLst>
      <p:ext uri="{BB962C8B-B14F-4D97-AF65-F5344CB8AC3E}">
        <p14:creationId xmlns:p14="http://schemas.microsoft.com/office/powerpoint/2010/main" val="226026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40CC-7CD8-44B5-B9F0-35C4F8E20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AA25D7B2-2952-4E7F-B131-08254B5B2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EA52CD-C37C-404E-893E-193A4975359B}"/>
              </a:ext>
            </a:extLst>
          </p:cNvPr>
          <p:cNvSpPr>
            <a:spLocks noGrp="1"/>
          </p:cNvSpPr>
          <p:nvPr>
            <p:ph type="dt" sz="half" idx="10"/>
          </p:nvPr>
        </p:nvSpPr>
        <p:spPr/>
        <p:txBody>
          <a:bodyPr/>
          <a:lstStyle/>
          <a:p>
            <a:fld id="{20EBB0C4-6273-4C6E-B9BD-2EDC30F1CD52}" type="datetimeFigureOut">
              <a:rPr lang="en-US" smtClean="0"/>
              <a:t>5/15/2024</a:t>
            </a:fld>
            <a:endParaRPr lang="en-US"/>
          </a:p>
        </p:txBody>
      </p:sp>
      <p:sp>
        <p:nvSpPr>
          <p:cNvPr id="5" name="Footer Placeholder 4">
            <a:extLst>
              <a:ext uri="{FF2B5EF4-FFF2-40B4-BE49-F238E27FC236}">
                <a16:creationId xmlns:a16="http://schemas.microsoft.com/office/drawing/2014/main" id="{0FA232EF-5BF4-4AEC-93A7-2405716EC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68AAD-EF56-4831-86D9-50C464726619}"/>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8741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4285-AC44-4214-B053-A00E7D00475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2C3BF02-467D-4A21-B6FD-730C314F7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82539C0-7DFE-46B9-AF2E-1F137D4A0C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4FD7135B-C3DB-4F37-B385-3ABA1E0A0073}"/>
              </a:ext>
            </a:extLst>
          </p:cNvPr>
          <p:cNvSpPr>
            <a:spLocks noGrp="1"/>
          </p:cNvSpPr>
          <p:nvPr>
            <p:ph type="dt" sz="half" idx="10"/>
          </p:nvPr>
        </p:nvSpPr>
        <p:spPr/>
        <p:txBody>
          <a:bodyPr/>
          <a:lstStyle/>
          <a:p>
            <a:fld id="{19AB4D41-86C1-4908-B66A-0B50CEB3BF29}" type="datetimeFigureOut">
              <a:rPr lang="en-US" smtClean="0"/>
              <a:t>5/15/2024</a:t>
            </a:fld>
            <a:endParaRPr lang="en-US"/>
          </a:p>
        </p:txBody>
      </p:sp>
      <p:sp>
        <p:nvSpPr>
          <p:cNvPr id="6" name="Footer Placeholder 5">
            <a:extLst>
              <a:ext uri="{FF2B5EF4-FFF2-40B4-BE49-F238E27FC236}">
                <a16:creationId xmlns:a16="http://schemas.microsoft.com/office/drawing/2014/main" id="{CB043BDE-589B-4830-9D86-2881309FB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B4994-2E09-42EC-A5C4-3F72DF64802B}"/>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8810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DF44-C80A-4DA1-9DC4-E8A7D8480CC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CCFFEB5-61AB-4107-8636-9D4FA42E0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6F6775-60D9-4CF6-BEAB-7227BA470F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00C30C2A-32D6-4C51-9A26-DB37354F2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2E5FD-B83D-4C3F-A18F-6186756FC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D04FD766-A377-4C6E-BD8E-E17CAD76F6CA}"/>
              </a:ext>
            </a:extLst>
          </p:cNvPr>
          <p:cNvSpPr>
            <a:spLocks noGrp="1"/>
          </p:cNvSpPr>
          <p:nvPr>
            <p:ph type="dt" sz="half" idx="10"/>
          </p:nvPr>
        </p:nvSpPr>
        <p:spPr/>
        <p:txBody>
          <a:bodyPr/>
          <a:lstStyle/>
          <a:p>
            <a:fld id="{E6426E2C-56C1-4E0D-A793-0088A7FDD37E}" type="datetimeFigureOut">
              <a:rPr lang="en-US" smtClean="0"/>
              <a:t>5/15/2024</a:t>
            </a:fld>
            <a:endParaRPr lang="en-US"/>
          </a:p>
        </p:txBody>
      </p:sp>
      <p:sp>
        <p:nvSpPr>
          <p:cNvPr id="8" name="Footer Placeholder 7">
            <a:extLst>
              <a:ext uri="{FF2B5EF4-FFF2-40B4-BE49-F238E27FC236}">
                <a16:creationId xmlns:a16="http://schemas.microsoft.com/office/drawing/2014/main" id="{03260249-6B6E-48B6-A278-C26F7E0C4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DD58C7-F847-4E9C-A537-C10099F64714}"/>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748012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7093-FACD-4DD7-A115-278D0EE8167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151B0BCE-01C5-49CA-8674-876E3BB78310}"/>
              </a:ext>
            </a:extLst>
          </p:cNvPr>
          <p:cNvSpPr>
            <a:spLocks noGrp="1"/>
          </p:cNvSpPr>
          <p:nvPr>
            <p:ph type="dt" sz="half" idx="10"/>
          </p:nvPr>
        </p:nvSpPr>
        <p:spPr/>
        <p:txBody>
          <a:bodyPr/>
          <a:lstStyle/>
          <a:p>
            <a:fld id="{C8C39B41-D8B5-4052-B551-9B5525EAA8B6}" type="datetimeFigureOut">
              <a:rPr lang="en-US" smtClean="0"/>
              <a:t>5/15/2024</a:t>
            </a:fld>
            <a:endParaRPr lang="en-US"/>
          </a:p>
        </p:txBody>
      </p:sp>
      <p:sp>
        <p:nvSpPr>
          <p:cNvPr id="4" name="Footer Placeholder 3">
            <a:extLst>
              <a:ext uri="{FF2B5EF4-FFF2-40B4-BE49-F238E27FC236}">
                <a16:creationId xmlns:a16="http://schemas.microsoft.com/office/drawing/2014/main" id="{2C167ADE-978C-4873-A42E-868CCF6D60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FC539D-306D-4B9E-A17E-71CF6BE8ECF4}"/>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27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27A5F9-3106-4633-B701-2EAE64DAF40D}"/>
              </a:ext>
            </a:extLst>
          </p:cNvPr>
          <p:cNvSpPr>
            <a:spLocks noGrp="1"/>
          </p:cNvSpPr>
          <p:nvPr>
            <p:ph type="dt" sz="half" idx="10"/>
          </p:nvPr>
        </p:nvSpPr>
        <p:spPr/>
        <p:txBody>
          <a:bodyPr/>
          <a:lstStyle/>
          <a:p>
            <a:fld id="{4D94136C-8742-45B2-AF27-D93DF72833A9}" type="datetimeFigureOut">
              <a:rPr lang="en-US" smtClean="0"/>
              <a:t>5/15/2024</a:t>
            </a:fld>
            <a:endParaRPr lang="en-US"/>
          </a:p>
        </p:txBody>
      </p:sp>
      <p:sp>
        <p:nvSpPr>
          <p:cNvPr id="3" name="Footer Placeholder 2">
            <a:extLst>
              <a:ext uri="{FF2B5EF4-FFF2-40B4-BE49-F238E27FC236}">
                <a16:creationId xmlns:a16="http://schemas.microsoft.com/office/drawing/2014/main" id="{0AFC9CA0-DA48-43ED-B467-BED6CAF4C2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CD257-906A-4166-9F39-7517E6A060D8}"/>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60485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7177-7C0A-48E5-BCD7-39D6C21EF9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013C1F52-5FBB-4EB8-B679-186A237A6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CBD81EB-3187-4C3C-8E24-56F15B647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5D2C6-36F7-4806-8577-5476637BCC35}"/>
              </a:ext>
            </a:extLst>
          </p:cNvPr>
          <p:cNvSpPr>
            <a:spLocks noGrp="1"/>
          </p:cNvSpPr>
          <p:nvPr>
            <p:ph type="dt" sz="half" idx="10"/>
          </p:nvPr>
        </p:nvSpPr>
        <p:spPr/>
        <p:txBody>
          <a:bodyPr/>
          <a:lstStyle/>
          <a:p>
            <a:fld id="{32ABBEA6-7C60-4B02-AE87-00D78D8422AF}" type="datetimeFigureOut">
              <a:rPr lang="en-US" smtClean="0"/>
              <a:t>5/15/2024</a:t>
            </a:fld>
            <a:endParaRPr lang="en-US"/>
          </a:p>
        </p:txBody>
      </p:sp>
      <p:sp>
        <p:nvSpPr>
          <p:cNvPr id="6" name="Footer Placeholder 5">
            <a:extLst>
              <a:ext uri="{FF2B5EF4-FFF2-40B4-BE49-F238E27FC236}">
                <a16:creationId xmlns:a16="http://schemas.microsoft.com/office/drawing/2014/main" id="{480B3001-AA1D-41C2-9A0F-F5C194FE1E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B7B61-1501-4980-BBA2-9CDBE673CE8A}"/>
              </a:ext>
            </a:extLst>
          </p:cNvPr>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17532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CCC3-5E6E-4C30-AE04-6D603A4B7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70F0C613-37B0-4A69-8C3F-8FDC489EC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CFCBEA21-C3FA-410F-AE35-9C90CFA4B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4B979-E3E0-4E78-ABD9-D0B99F64B59B}"/>
              </a:ext>
            </a:extLst>
          </p:cNvPr>
          <p:cNvSpPr>
            <a:spLocks noGrp="1"/>
          </p:cNvSpPr>
          <p:nvPr>
            <p:ph type="dt" sz="half" idx="10"/>
          </p:nvPr>
        </p:nvSpPr>
        <p:spPr/>
        <p:txBody>
          <a:bodyPr/>
          <a:lstStyle/>
          <a:p>
            <a:fld id="{C9CAD897-D46E-4AD2-BD9B-49DD3E640873}" type="datetimeFigureOut">
              <a:rPr lang="en-US" smtClean="0"/>
              <a:t>5/15/2024</a:t>
            </a:fld>
            <a:endParaRPr lang="en-US"/>
          </a:p>
        </p:txBody>
      </p:sp>
      <p:sp>
        <p:nvSpPr>
          <p:cNvPr id="6" name="Footer Placeholder 5">
            <a:extLst>
              <a:ext uri="{FF2B5EF4-FFF2-40B4-BE49-F238E27FC236}">
                <a16:creationId xmlns:a16="http://schemas.microsoft.com/office/drawing/2014/main" id="{68889A20-DD79-4FAF-AF28-ADB323260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57FE3-2EC2-41C5-AF4E-DD5FF75365F0}"/>
              </a:ext>
            </a:extLst>
          </p:cNvPr>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036432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96B9EA-266D-4EAF-818D-B15D58791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DB855AF-A280-4A80-BC36-3CD32DA42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9616E3F-CE20-4D9A-BF00-4046687CE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24D31-43A5-475A-80CF-332C9F6DCF35}" type="datetimeFigureOut">
              <a:rPr lang="en-US" smtClean="0"/>
              <a:t>5/15/2024</a:t>
            </a:fld>
            <a:endParaRPr lang="en-US"/>
          </a:p>
        </p:txBody>
      </p:sp>
      <p:sp>
        <p:nvSpPr>
          <p:cNvPr id="5" name="Footer Placeholder 4">
            <a:extLst>
              <a:ext uri="{FF2B5EF4-FFF2-40B4-BE49-F238E27FC236}">
                <a16:creationId xmlns:a16="http://schemas.microsoft.com/office/drawing/2014/main" id="{AC298077-5855-4D38-B1D4-4285719E8F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01B7D8-0E09-4EFC-AC2D-0C3656AADA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416962978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slide" Target="slide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E7583A8-3888-4747-E093-4567DC2A8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93C49DB-4AF9-5440-B4C3-D27F681D50D5}"/>
              </a:ext>
            </a:extLst>
          </p:cNvPr>
          <p:cNvSpPr txBox="1">
            <a:spLocks noChangeArrowheads="1"/>
          </p:cNvSpPr>
          <p:nvPr/>
        </p:nvSpPr>
        <p:spPr>
          <a:xfrm>
            <a:off x="1256067" y="428944"/>
            <a:ext cx="9919355"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STUDENT NUMBER: 222146410</a:t>
            </a:r>
          </a:p>
        </p:txBody>
      </p:sp>
      <p:sp>
        <p:nvSpPr>
          <p:cNvPr id="5" name="Title 2">
            <a:extLst>
              <a:ext uri="{FF2B5EF4-FFF2-40B4-BE49-F238E27FC236}">
                <a16:creationId xmlns:a16="http://schemas.microsoft.com/office/drawing/2014/main" id="{4AC04B55-90DD-8CBE-7255-11E91B83D45E}"/>
              </a:ext>
            </a:extLst>
          </p:cNvPr>
          <p:cNvSpPr txBox="1">
            <a:spLocks noChangeArrowheads="1"/>
          </p:cNvSpPr>
          <p:nvPr/>
        </p:nvSpPr>
        <p:spPr>
          <a:xfrm>
            <a:off x="1256066" y="1943136"/>
            <a:ext cx="9919355"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SURNAME, INITIALS: OBENEMBOT MA</a:t>
            </a:r>
          </a:p>
        </p:txBody>
      </p:sp>
      <p:sp>
        <p:nvSpPr>
          <p:cNvPr id="6" name="Title 2">
            <a:extLst>
              <a:ext uri="{FF2B5EF4-FFF2-40B4-BE49-F238E27FC236}">
                <a16:creationId xmlns:a16="http://schemas.microsoft.com/office/drawing/2014/main" id="{929FE8A0-752A-E2D4-22DD-476B5E325A17}"/>
              </a:ext>
            </a:extLst>
          </p:cNvPr>
          <p:cNvSpPr txBox="1">
            <a:spLocks noChangeArrowheads="1"/>
          </p:cNvSpPr>
          <p:nvPr/>
        </p:nvSpPr>
        <p:spPr>
          <a:xfrm>
            <a:off x="1256066" y="3264334"/>
            <a:ext cx="9919355"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CSC3A MINIPROJECT</a:t>
            </a:r>
          </a:p>
        </p:txBody>
      </p:sp>
      <p:sp>
        <p:nvSpPr>
          <p:cNvPr id="7" name="Title 2">
            <a:extLst>
              <a:ext uri="{FF2B5EF4-FFF2-40B4-BE49-F238E27FC236}">
                <a16:creationId xmlns:a16="http://schemas.microsoft.com/office/drawing/2014/main" id="{88080CA8-19D2-DBBE-F965-C6E36F86CBA1}"/>
              </a:ext>
            </a:extLst>
          </p:cNvPr>
          <p:cNvSpPr txBox="1">
            <a:spLocks noChangeArrowheads="1"/>
          </p:cNvSpPr>
          <p:nvPr/>
        </p:nvSpPr>
        <p:spPr>
          <a:xfrm>
            <a:off x="1256066" y="4602715"/>
            <a:ext cx="9919355"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TOPIC: BLOCKCHAIN HEALTH CARE</a:t>
            </a:r>
          </a:p>
        </p:txBody>
      </p:sp>
    </p:spTree>
    <p:extLst>
      <p:ext uri="{BB962C8B-B14F-4D97-AF65-F5344CB8AC3E}">
        <p14:creationId xmlns:p14="http://schemas.microsoft.com/office/powerpoint/2010/main" val="1818461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screen shot of a graph&#10;&#10;Description automatically generated">
            <a:extLst>
              <a:ext uri="{FF2B5EF4-FFF2-40B4-BE49-F238E27FC236}">
                <a16:creationId xmlns:a16="http://schemas.microsoft.com/office/drawing/2014/main" id="{E594AFFE-AEF8-B6F1-103C-DE304EAADE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48" y="2666"/>
            <a:ext cx="7948212" cy="6855334"/>
          </a:xfrm>
          <a:prstGeom prst="rect">
            <a:avLst/>
          </a:prstGeom>
        </p:spPr>
      </p:pic>
    </p:spTree>
    <p:extLst>
      <p:ext uri="{BB962C8B-B14F-4D97-AF65-F5344CB8AC3E}">
        <p14:creationId xmlns:p14="http://schemas.microsoft.com/office/powerpoint/2010/main" val="41612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screen shot of a computer">
            <a:extLst>
              <a:ext uri="{FF2B5EF4-FFF2-40B4-BE49-F238E27FC236}">
                <a16:creationId xmlns:a16="http://schemas.microsoft.com/office/drawing/2014/main" id="{2264ACBC-DDE2-79FA-F40D-52302CF16A84}"/>
              </a:ext>
            </a:extLst>
          </p:cNvPr>
          <p:cNvPicPr>
            <a:picLocks noChangeAspect="1"/>
          </p:cNvPicPr>
          <p:nvPr/>
        </p:nvPicPr>
        <p:blipFill rotWithShape="1">
          <a:blip r:embed="rId2">
            <a:extLst>
              <a:ext uri="{28A0092B-C50C-407E-A947-70E740481C1C}">
                <a14:useLocalDpi xmlns:a14="http://schemas.microsoft.com/office/drawing/2010/main" val="0"/>
              </a:ext>
            </a:extLst>
          </a:blip>
          <a:srcRect r="18651" b="-1"/>
          <a:stretch/>
        </p:blipFill>
        <p:spPr>
          <a:xfrm>
            <a:off x="20" y="1282"/>
            <a:ext cx="12191980" cy="6856718"/>
          </a:xfrm>
          <a:prstGeom prst="rect">
            <a:avLst/>
          </a:prstGeom>
        </p:spPr>
      </p:pic>
    </p:spTree>
    <p:extLst>
      <p:ext uri="{BB962C8B-B14F-4D97-AF65-F5344CB8AC3E}">
        <p14:creationId xmlns:p14="http://schemas.microsoft.com/office/powerpoint/2010/main" val="90326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octor and patient sitting at a table&#10;&#10;Description automatically generated">
            <a:extLst>
              <a:ext uri="{FF2B5EF4-FFF2-40B4-BE49-F238E27FC236}">
                <a16:creationId xmlns:a16="http://schemas.microsoft.com/office/drawing/2014/main" id="{63464C53-EBB5-D272-AC0F-5FB5BE540596}"/>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0736" y="0"/>
            <a:ext cx="12282736" cy="6858000"/>
          </a:xfrm>
          <a:prstGeom prst="rect">
            <a:avLst/>
          </a:prstGeom>
        </p:spPr>
      </p:pic>
      <p:sp>
        <p:nvSpPr>
          <p:cNvPr id="3" name="Title 2">
            <a:extLst>
              <a:ext uri="{FF2B5EF4-FFF2-40B4-BE49-F238E27FC236}">
                <a16:creationId xmlns:a16="http://schemas.microsoft.com/office/drawing/2014/main" id="{02C2E2BF-AFEA-4E8B-982D-1B23EA768EDB}"/>
              </a:ext>
            </a:extLst>
          </p:cNvPr>
          <p:cNvSpPr txBox="1">
            <a:spLocks noGrp="1" noChangeArrowheads="1"/>
          </p:cNvSpPr>
          <p:nvPr>
            <p:ph type="title"/>
          </p:nvPr>
        </p:nvSpPr>
        <p:spPr>
          <a:xfrm>
            <a:off x="838197" y="105367"/>
            <a:ext cx="9919355" cy="813226"/>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PROBLEM STATEMENT</a:t>
            </a:r>
          </a:p>
        </p:txBody>
      </p:sp>
      <p:pic>
        <p:nvPicPr>
          <p:cNvPr id="30" name="Picture 29">
            <a:extLst>
              <a:ext uri="{FF2B5EF4-FFF2-40B4-BE49-F238E27FC236}">
                <a16:creationId xmlns:a16="http://schemas.microsoft.com/office/drawing/2014/main" id="{77E99167-E818-4F1A-99A0-31E7C5024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7873" y="2779097"/>
            <a:ext cx="599357" cy="549410"/>
          </a:xfrm>
          <a:prstGeom prst="heptagon">
            <a:avLst/>
          </a:prstGeom>
          <a:solidFill>
            <a:schemeClr val="bg2"/>
          </a:solidFill>
          <a:ln w="228600" cap="sq" cmpd="thickThin">
            <a:solidFill>
              <a:schemeClr val="bg2"/>
            </a:solidFill>
            <a:prstDash val="solid"/>
            <a:miter lim="800000"/>
          </a:ln>
          <a:effectLst>
            <a:innerShdw blurRad="76200">
              <a:srgbClr val="000000"/>
            </a:innerShdw>
          </a:effectLst>
        </p:spPr>
      </p:pic>
      <p:pic>
        <p:nvPicPr>
          <p:cNvPr id="34" name="Picture 33">
            <a:extLst>
              <a:ext uri="{FF2B5EF4-FFF2-40B4-BE49-F238E27FC236}">
                <a16:creationId xmlns:a16="http://schemas.microsoft.com/office/drawing/2014/main" id="{F0395EF9-C6B4-4FBC-BAAA-381BB32FA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4770" y="2936619"/>
            <a:ext cx="518474" cy="424598"/>
          </a:xfrm>
          <a:prstGeom prst="heptagon">
            <a:avLst/>
          </a:prstGeom>
          <a:solidFill>
            <a:schemeClr val="bg2"/>
          </a:solidFill>
          <a:ln w="228600" cap="sq" cmpd="thickThin">
            <a:solidFill>
              <a:schemeClr val="bg2"/>
            </a:solidFill>
            <a:prstDash val="solid"/>
            <a:miter lim="800000"/>
          </a:ln>
          <a:effectLst>
            <a:innerShdw blurRad="76200">
              <a:srgbClr val="000000"/>
            </a:innerShdw>
          </a:effectLst>
        </p:spPr>
      </p:pic>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C553253F-1453-D88C-08D3-9F606C36D667}"/>
                  </a:ext>
                </a:extLst>
              </p:cNvPr>
              <p:cNvGraphicFramePr>
                <a:graphicFrameLocks noChangeAspect="1"/>
              </p:cNvGraphicFramePr>
              <p:nvPr>
                <p:extLst>
                  <p:ext uri="{D42A27DB-BD31-4B8C-83A1-F6EECF244321}">
                    <p14:modId xmlns:p14="http://schemas.microsoft.com/office/powerpoint/2010/main" val="1292619154"/>
                  </p:ext>
                </p:extLst>
              </p:nvPr>
            </p:nvGraphicFramePr>
            <p:xfrm>
              <a:off x="716712" y="2779229"/>
              <a:ext cx="1313290" cy="739378"/>
            </p:xfrm>
            <a:graphic>
              <a:graphicData uri="http://schemas.microsoft.com/office/powerpoint/2016/slidezoom">
                <pslz:sldZm>
                  <pslz:sldZmObj sldId="273" cId="3737793299">
                    <pslz:zmPr id="{4E25608D-CF23-406A-B7D1-262EF7C2218A}"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1313290" cy="739378"/>
                        </a:xfrm>
                        <a:prstGeom prst="rect">
                          <a:avLst/>
                        </a:prstGeom>
                        <a:ln w="3175">
                          <a:no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C553253F-1453-D88C-08D3-9F606C36D667}"/>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716712" y="2779229"/>
                <a:ext cx="1313290" cy="739378"/>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C46AA31C-2412-C7EA-8E57-5ED944984D37}"/>
                  </a:ext>
                </a:extLst>
              </p:cNvPr>
              <p:cNvGraphicFramePr>
                <a:graphicFrameLocks noChangeAspect="1"/>
              </p:cNvGraphicFramePr>
              <p:nvPr>
                <p:extLst>
                  <p:ext uri="{D42A27DB-BD31-4B8C-83A1-F6EECF244321}">
                    <p14:modId xmlns:p14="http://schemas.microsoft.com/office/powerpoint/2010/main" val="2022257419"/>
                  </p:ext>
                </p:extLst>
              </p:nvPr>
            </p:nvGraphicFramePr>
            <p:xfrm>
              <a:off x="10020942" y="2678604"/>
              <a:ext cx="1332861" cy="750396"/>
            </p:xfrm>
            <a:graphic>
              <a:graphicData uri="http://schemas.microsoft.com/office/powerpoint/2016/slidezoom">
                <pslz:sldZm>
                  <pslz:sldZmObj sldId="276" cId="3636672343">
                    <pslz:zmPr id="{DCAD3A3E-C1B2-4A8F-8D26-06D8A4C9150C}"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332861" cy="750396"/>
                        </a:xfrm>
                        <a:prstGeom prst="rect">
                          <a:avLst/>
                        </a:prstGeom>
                        <a:ln w="3175">
                          <a:noFill/>
                        </a:ln>
                      </p166:spPr>
                    </pslz:zmPr>
                  </pslz:sldZmObj>
                </pslz:sldZm>
              </a:graphicData>
            </a:graphic>
          </p:graphicFrame>
        </mc:Choice>
        <mc:Fallback xmlns="">
          <p:pic>
            <p:nvPicPr>
              <p:cNvPr id="27" name="Slide Zoom 26">
                <a:hlinkClick r:id="rId8" action="ppaction://hlinksldjump"/>
                <a:extLst>
                  <a:ext uri="{FF2B5EF4-FFF2-40B4-BE49-F238E27FC236}">
                    <a16:creationId xmlns:a16="http://schemas.microsoft.com/office/drawing/2014/main" id="{C46AA31C-2412-C7EA-8E57-5ED944984D37}"/>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10020942" y="2678604"/>
                <a:ext cx="1332861" cy="750396"/>
              </a:xfrm>
              <a:prstGeom prst="rect">
                <a:avLst/>
              </a:prstGeom>
              <a:ln w="3175">
                <a:noFill/>
              </a:ln>
            </p:spPr>
          </p:pic>
        </mc:Fallback>
      </mc:AlternateContent>
    </p:spTree>
    <p:extLst>
      <p:ext uri="{BB962C8B-B14F-4D97-AF65-F5344CB8AC3E}">
        <p14:creationId xmlns:p14="http://schemas.microsoft.com/office/powerpoint/2010/main" val="354685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94FD676A-34BD-4B6F-A294-4FE50122D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2">
            <a:extLst>
              <a:ext uri="{FF2B5EF4-FFF2-40B4-BE49-F238E27FC236}">
                <a16:creationId xmlns:a16="http://schemas.microsoft.com/office/drawing/2014/main" id="{C1E2A3AD-42E1-4AB6-BE04-C940999E348E}"/>
              </a:ext>
            </a:extLst>
          </p:cNvPr>
          <p:cNvSpPr txBox="1">
            <a:spLocks noChangeArrowheads="1"/>
          </p:cNvSpPr>
          <p:nvPr/>
        </p:nvSpPr>
        <p:spPr>
          <a:xfrm>
            <a:off x="1081549" y="167163"/>
            <a:ext cx="9871586"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PATIENT DATA</a:t>
            </a:r>
          </a:p>
        </p:txBody>
      </p:sp>
      <p:pic>
        <p:nvPicPr>
          <p:cNvPr id="7" name="Picture 6" descr="A computer screen with a doctor and a person&#10;&#10;Description automatically generated">
            <a:extLst>
              <a:ext uri="{FF2B5EF4-FFF2-40B4-BE49-F238E27FC236}">
                <a16:creationId xmlns:a16="http://schemas.microsoft.com/office/drawing/2014/main" id="{B35CC7E3-A995-9556-BD86-05CF17A0E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48" y="1147551"/>
            <a:ext cx="9871587" cy="5543285"/>
          </a:xfrm>
          <a:prstGeom prst="rect">
            <a:avLst/>
          </a:prstGeom>
        </p:spPr>
      </p:pic>
      <p:sp>
        <p:nvSpPr>
          <p:cNvPr id="8" name="TextBox 7">
            <a:extLst>
              <a:ext uri="{FF2B5EF4-FFF2-40B4-BE49-F238E27FC236}">
                <a16:creationId xmlns:a16="http://schemas.microsoft.com/office/drawing/2014/main" id="{141EB21E-FC54-D95F-09FA-0646F0C15008}"/>
              </a:ext>
            </a:extLst>
          </p:cNvPr>
          <p:cNvSpPr txBox="1">
            <a:spLocks noChangeArrowheads="1"/>
          </p:cNvSpPr>
          <p:nvPr/>
        </p:nvSpPr>
        <p:spPr>
          <a:xfrm>
            <a:off x="1081548" y="4003806"/>
            <a:ext cx="3057833" cy="2687030"/>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fontScale="62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One concern is the possibility that someone could find out something about a person’s medical history, and use it against them. Some people are worried about the loss of privacy, damage to their reputation, or discrimination if someone finds out about their condition. This may be especially true for anyone with a condition they feel sensitive about. </a:t>
            </a:r>
          </a:p>
        </p:txBody>
      </p:sp>
    </p:spTree>
    <p:extLst>
      <p:ext uri="{BB962C8B-B14F-4D97-AF65-F5344CB8AC3E}">
        <p14:creationId xmlns:p14="http://schemas.microsoft.com/office/powerpoint/2010/main" val="373779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85DAA9B-E53D-4187-A92A-041FCD71C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2">
            <a:extLst>
              <a:ext uri="{FF2B5EF4-FFF2-40B4-BE49-F238E27FC236}">
                <a16:creationId xmlns:a16="http://schemas.microsoft.com/office/drawing/2014/main" id="{CE77635D-0D1E-4DD5-A10B-EFA22FCE8797}"/>
              </a:ext>
            </a:extLst>
          </p:cNvPr>
          <p:cNvSpPr txBox="1">
            <a:spLocks noChangeArrowheads="1"/>
          </p:cNvSpPr>
          <p:nvPr/>
        </p:nvSpPr>
        <p:spPr>
          <a:xfrm>
            <a:off x="793997" y="195443"/>
            <a:ext cx="10962037" cy="813226"/>
          </a:xfrm>
          <a:prstGeom prst="rect">
            <a:avLst/>
          </a:prstGeom>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lnSpc>
                <a:spcPct val="90000"/>
              </a:lnSpc>
              <a:spcBef>
                <a:spcPct val="0"/>
              </a:spcBef>
              <a:buNone/>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a:effectLst>
                  <a:outerShdw blurRad="38100" dist="38100" dir="2700000" algn="tl">
                    <a:srgbClr val="000000">
                      <a:alpha val="43137"/>
                    </a:srgbClr>
                  </a:outerShdw>
                </a:effectLst>
                <a:latin typeface="Aptos"/>
                <a:cs typeface="Arial"/>
              </a:rPr>
              <a:t>STATISTICS ON POOR DATA MANAGEMENT</a:t>
            </a:r>
            <a:endParaRPr lang="en-US" sz="2400" b="1" dirty="0">
              <a:effectLst>
                <a:outerShdw blurRad="38100" dist="38100" dir="2700000" algn="tl">
                  <a:srgbClr val="000000">
                    <a:alpha val="43137"/>
                  </a:srgbClr>
                </a:outerShdw>
              </a:effectLst>
              <a:latin typeface="Aptos"/>
              <a:cs typeface="Arial"/>
            </a:endParaRPr>
          </a:p>
        </p:txBody>
      </p:sp>
      <p:pic>
        <p:nvPicPr>
          <p:cNvPr id="5" name="Picture 4" descr="A screenshot of a data breach&#10;&#10;Description automatically generated">
            <a:extLst>
              <a:ext uri="{FF2B5EF4-FFF2-40B4-BE49-F238E27FC236}">
                <a16:creationId xmlns:a16="http://schemas.microsoft.com/office/drawing/2014/main" id="{E8F06631-F26D-E41F-EF53-D9775569F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97" y="1204111"/>
            <a:ext cx="3533670" cy="5348934"/>
          </a:xfrm>
          <a:prstGeom prst="rect">
            <a:avLst/>
          </a:prstGeom>
        </p:spPr>
      </p:pic>
      <p:pic>
        <p:nvPicPr>
          <p:cNvPr id="11" name="Picture 10" descr="A blue pie chart with white text&#10;&#10;Description automatically generated">
            <a:extLst>
              <a:ext uri="{FF2B5EF4-FFF2-40B4-BE49-F238E27FC236}">
                <a16:creationId xmlns:a16="http://schemas.microsoft.com/office/drawing/2014/main" id="{C24579C1-EF74-6355-7A3B-E642D8C282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280" y="1204111"/>
            <a:ext cx="4898034" cy="2896184"/>
          </a:xfrm>
          <a:prstGeom prst="rect">
            <a:avLst/>
          </a:prstGeom>
        </p:spPr>
      </p:pic>
      <p:pic>
        <p:nvPicPr>
          <p:cNvPr id="13" name="Picture 12" descr="A graph with numbers and purple bars&#10;&#10;Description automatically generated">
            <a:extLst>
              <a:ext uri="{FF2B5EF4-FFF2-40B4-BE49-F238E27FC236}">
                <a16:creationId xmlns:a16="http://schemas.microsoft.com/office/drawing/2014/main" id="{60CA9712-8284-A9DC-0815-67CDCA7DF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2297" y="4140834"/>
            <a:ext cx="4898034" cy="2412211"/>
          </a:xfrm>
          <a:prstGeom prst="rect">
            <a:avLst/>
          </a:prstGeom>
        </p:spPr>
      </p:pic>
      <p:pic>
        <p:nvPicPr>
          <p:cNvPr id="14" name="Picture 13" descr="A person holding her face with her hands&#10;&#10;Description automatically generated">
            <a:extLst>
              <a:ext uri="{FF2B5EF4-FFF2-40B4-BE49-F238E27FC236}">
                <a16:creationId xmlns:a16="http://schemas.microsoft.com/office/drawing/2014/main" id="{AEC1104E-9A15-A071-8726-5C895A3A7C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2503" y="4295738"/>
            <a:ext cx="2357395" cy="2285019"/>
          </a:xfrm>
          <a:prstGeom prst="rect">
            <a:avLst/>
          </a:prstGeom>
        </p:spPr>
      </p:pic>
    </p:spTree>
    <p:extLst>
      <p:ext uri="{BB962C8B-B14F-4D97-AF65-F5344CB8AC3E}">
        <p14:creationId xmlns:p14="http://schemas.microsoft.com/office/powerpoint/2010/main" val="363667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B1FB3388-A98E-EE8C-38DE-1E66FC82D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439F1E-1E58-C53C-F64A-77D735979AC2}"/>
              </a:ext>
            </a:extLst>
          </p:cNvPr>
          <p:cNvSpPr txBox="1">
            <a:spLocks noChangeArrowheads="1"/>
          </p:cNvSpPr>
          <p:nvPr/>
        </p:nvSpPr>
        <p:spPr>
          <a:xfrm>
            <a:off x="838200" y="280803"/>
            <a:ext cx="10567220" cy="898585"/>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a:effectLst>
                  <a:outerShdw blurRad="38100" dist="38100" dir="2700000" algn="tl">
                    <a:srgbClr val="000000">
                      <a:alpha val="43137"/>
                    </a:srgbClr>
                  </a:outerShdw>
                </a:effectLst>
                <a:latin typeface="Aptos"/>
                <a:cs typeface="Arial"/>
              </a:rPr>
              <a:t>Solution</a:t>
            </a:r>
          </a:p>
        </p:txBody>
      </p:sp>
      <p:pic>
        <p:nvPicPr>
          <p:cNvPr id="9" name="Picture 8" descr="Hands holding a tablet with a stylus and a stethoscope&#10;&#10;Description automatically generated">
            <a:extLst>
              <a:ext uri="{FF2B5EF4-FFF2-40B4-BE49-F238E27FC236}">
                <a16:creationId xmlns:a16="http://schemas.microsoft.com/office/drawing/2014/main" id="{F552746E-AA66-CAA7-52C2-ACCB9378E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097" y="1230907"/>
            <a:ext cx="5488858" cy="5488858"/>
          </a:xfrm>
          <a:prstGeom prst="rect">
            <a:avLst/>
          </a:prstGeom>
        </p:spPr>
      </p:pic>
      <p:sp>
        <p:nvSpPr>
          <p:cNvPr id="10" name="TextBox 9">
            <a:extLst>
              <a:ext uri="{FF2B5EF4-FFF2-40B4-BE49-F238E27FC236}">
                <a16:creationId xmlns:a16="http://schemas.microsoft.com/office/drawing/2014/main" id="{3DF260B2-19C7-4B67-6F52-4488B6136031}"/>
              </a:ext>
            </a:extLst>
          </p:cNvPr>
          <p:cNvSpPr txBox="1"/>
          <p:nvPr/>
        </p:nvSpPr>
        <p:spPr>
          <a:xfrm>
            <a:off x="838200" y="1397675"/>
            <a:ext cx="2467897" cy="2031325"/>
          </a:xfrm>
          <a:prstGeom prst="rect">
            <a:avLst/>
          </a:prstGeom>
          <a:noFill/>
        </p:spPr>
        <p:txBody>
          <a:bodyPr wrap="square" rtlCol="0">
            <a:spAutoFit/>
          </a:bodyPr>
          <a:lstStyle/>
          <a:p>
            <a:r>
              <a:rPr lang="en-ZA" b="1" dirty="0">
                <a:solidFill>
                  <a:schemeClr val="bg1"/>
                </a:solidFill>
                <a:latin typeface="Arial" panose="020B0604020202020204" pitchFamily="34" charset="0"/>
                <a:cs typeface="Arial" panose="020B0604020202020204" pitchFamily="34" charset="0"/>
              </a:rPr>
              <a:t>BLOCKCHAIN</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Decentralization</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Immutability</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Transparency</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Security</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Nonrepudiation</a:t>
            </a:r>
          </a:p>
          <a:p>
            <a:pPr marL="285750" indent="-285750">
              <a:buFont typeface="Arial" panose="020B0604020202020204" pitchFamily="34" charset="0"/>
              <a:buChar char="•"/>
            </a:pPr>
            <a:endParaRPr lang="en-ZA" dirty="0"/>
          </a:p>
        </p:txBody>
      </p:sp>
      <p:sp>
        <p:nvSpPr>
          <p:cNvPr id="11" name="TextBox 10">
            <a:extLst>
              <a:ext uri="{FF2B5EF4-FFF2-40B4-BE49-F238E27FC236}">
                <a16:creationId xmlns:a16="http://schemas.microsoft.com/office/drawing/2014/main" id="{F9B73662-A5B0-44EF-49DE-5AC86BA89566}"/>
              </a:ext>
            </a:extLst>
          </p:cNvPr>
          <p:cNvSpPr txBox="1"/>
          <p:nvPr/>
        </p:nvSpPr>
        <p:spPr>
          <a:xfrm>
            <a:off x="9048135" y="3647285"/>
            <a:ext cx="2467897" cy="1477328"/>
          </a:xfrm>
          <a:prstGeom prst="rect">
            <a:avLst/>
          </a:prstGeom>
          <a:noFill/>
        </p:spPr>
        <p:txBody>
          <a:bodyPr wrap="square" rtlCol="0">
            <a:spAutoFit/>
          </a:bodyPr>
          <a:lstStyle/>
          <a:p>
            <a:r>
              <a:rPr lang="en-ZA" b="1" dirty="0">
                <a:solidFill>
                  <a:schemeClr val="bg1"/>
                </a:solidFill>
                <a:latin typeface="Arial" panose="020B0604020202020204" pitchFamily="34" charset="0"/>
                <a:cs typeface="Arial" panose="020B0604020202020204" pitchFamily="34" charset="0"/>
              </a:rPr>
              <a:t>DOCTOR</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Query Data</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View Stats</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Display Record</a:t>
            </a:r>
          </a:p>
          <a:p>
            <a:pPr marL="285750" indent="-285750">
              <a:buFont typeface="Arial" panose="020B0604020202020204" pitchFamily="34" charset="0"/>
              <a:buChar char="•"/>
            </a:pPr>
            <a:endParaRPr lang="en-ZA" dirty="0"/>
          </a:p>
        </p:txBody>
      </p:sp>
      <p:sp>
        <p:nvSpPr>
          <p:cNvPr id="12" name="TextBox 11">
            <a:extLst>
              <a:ext uri="{FF2B5EF4-FFF2-40B4-BE49-F238E27FC236}">
                <a16:creationId xmlns:a16="http://schemas.microsoft.com/office/drawing/2014/main" id="{DDBCAAD5-2F53-9935-EC9F-E9EF61C1A483}"/>
              </a:ext>
            </a:extLst>
          </p:cNvPr>
          <p:cNvSpPr txBox="1"/>
          <p:nvPr/>
        </p:nvSpPr>
        <p:spPr>
          <a:xfrm>
            <a:off x="9048135" y="1397674"/>
            <a:ext cx="2467897" cy="1200329"/>
          </a:xfrm>
          <a:prstGeom prst="rect">
            <a:avLst/>
          </a:prstGeom>
          <a:noFill/>
        </p:spPr>
        <p:txBody>
          <a:bodyPr wrap="square" rtlCol="0">
            <a:spAutoFit/>
          </a:bodyPr>
          <a:lstStyle/>
          <a:p>
            <a:r>
              <a:rPr lang="en-ZA" b="1" dirty="0">
                <a:solidFill>
                  <a:schemeClr val="bg1"/>
                </a:solidFill>
                <a:latin typeface="Arial" panose="020B0604020202020204" pitchFamily="34" charset="0"/>
                <a:cs typeface="Arial" panose="020B0604020202020204" pitchFamily="34" charset="0"/>
              </a:rPr>
              <a:t>PATIENT</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Record Data</a:t>
            </a:r>
          </a:p>
          <a:p>
            <a:pPr marL="285750" indent="-285750">
              <a:buFont typeface="Arial" panose="020B0604020202020204" pitchFamily="34" charset="0"/>
              <a:buChar char="•"/>
            </a:pPr>
            <a:r>
              <a:rPr lang="en-ZA" b="1" dirty="0">
                <a:solidFill>
                  <a:schemeClr val="bg1"/>
                </a:solidFill>
                <a:latin typeface="Arial" panose="020B0604020202020204" pitchFamily="34" charset="0"/>
                <a:cs typeface="Arial" panose="020B0604020202020204" pitchFamily="34" charset="0"/>
              </a:rPr>
              <a:t>Capture </a:t>
            </a:r>
            <a:r>
              <a:rPr lang="en-ZA" b="1" dirty="0" err="1">
                <a:solidFill>
                  <a:schemeClr val="bg1"/>
                </a:solidFill>
                <a:latin typeface="Arial" panose="020B0604020202020204" pitchFamily="34" charset="0"/>
                <a:cs typeface="Arial" panose="020B0604020202020204" pitchFamily="34" charset="0"/>
              </a:rPr>
              <a:t>DateTime</a:t>
            </a:r>
            <a:endParaRPr lang="en-ZA" b="1"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403207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79112E-1A7D-55D8-4772-61F64DCEAF21}"/>
              </a:ext>
            </a:extLst>
          </p:cNvPr>
          <p:cNvSpPr txBox="1">
            <a:spLocks noChangeArrowheads="1"/>
          </p:cNvSpPr>
          <p:nvPr/>
        </p:nvSpPr>
        <p:spPr>
          <a:xfrm>
            <a:off x="998100" y="379125"/>
            <a:ext cx="9583949" cy="898585"/>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dirty="0">
                <a:effectLst>
                  <a:outerShdw blurRad="38100" dist="38100" dir="2700000" algn="tl">
                    <a:srgbClr val="000000">
                      <a:alpha val="43137"/>
                    </a:srgbClr>
                  </a:outerShdw>
                </a:effectLst>
                <a:cs typeface="Arial"/>
              </a:rPr>
              <a:t>         </a:t>
            </a:r>
            <a:r>
              <a:rPr lang="en-US" sz="2400" b="1" dirty="0">
                <a:effectLst>
                  <a:outerShdw blurRad="38100" dist="38100" dir="2700000" algn="tl">
                    <a:srgbClr val="000000">
                      <a:alpha val="43137"/>
                    </a:srgbClr>
                  </a:outerShdw>
                </a:effectLst>
                <a:latin typeface="Aptos"/>
                <a:cs typeface="Arial"/>
              </a:rPr>
              <a:t>          DEMO</a:t>
            </a:r>
            <a:endParaRPr lang="en-US" sz="2400" b="1" dirty="0">
              <a:effectLst>
                <a:outerShdw blurRad="38100" dist="38100" dir="2700000" algn="tl">
                  <a:srgbClr val="000000">
                    <a:alpha val="43137"/>
                  </a:srgbClr>
                </a:outerShdw>
              </a:effectLst>
              <a:latin typeface="Arial"/>
              <a:cs typeface="Arial"/>
            </a:endParaRPr>
          </a:p>
        </p:txBody>
      </p:sp>
      <p:sp>
        <p:nvSpPr>
          <p:cNvPr id="4" name="TextBox 3">
            <a:extLst>
              <a:ext uri="{FF2B5EF4-FFF2-40B4-BE49-F238E27FC236}">
                <a16:creationId xmlns:a16="http://schemas.microsoft.com/office/drawing/2014/main" id="{153425BB-4E8E-158E-AD64-DFBB64D30049}"/>
              </a:ext>
            </a:extLst>
          </p:cNvPr>
          <p:cNvSpPr txBox="1"/>
          <p:nvPr/>
        </p:nvSpPr>
        <p:spPr>
          <a:xfrm>
            <a:off x="2256629" y="2086585"/>
            <a:ext cx="8145900" cy="369332"/>
          </a:xfrm>
          <a:prstGeom prst="rect">
            <a:avLst/>
          </a:prstGeom>
          <a:noFill/>
        </p:spPr>
        <p:txBody>
          <a:bodyPr wrap="square">
            <a:spAutoFit/>
          </a:bodyPr>
          <a:lstStyle/>
          <a:p>
            <a:r>
              <a:rPr lang="en-ZA" dirty="0"/>
              <a:t>YOUTUBE UNLISTED VIDEO LINK: https://youtu.be/MwlEG61znBw?feature=shared</a:t>
            </a:r>
          </a:p>
        </p:txBody>
      </p:sp>
    </p:spTree>
    <p:extLst>
      <p:ext uri="{BB962C8B-B14F-4D97-AF65-F5344CB8AC3E}">
        <p14:creationId xmlns:p14="http://schemas.microsoft.com/office/powerpoint/2010/main" val="135081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0E4A2C-6A26-1B9F-96E7-AF132969275E}"/>
              </a:ext>
            </a:extLst>
          </p:cNvPr>
          <p:cNvSpPr txBox="1">
            <a:spLocks noChangeArrowheads="1"/>
          </p:cNvSpPr>
          <p:nvPr/>
        </p:nvSpPr>
        <p:spPr>
          <a:xfrm>
            <a:off x="1304025" y="0"/>
            <a:ext cx="9583949" cy="898585"/>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dirty="0">
                <a:effectLst>
                  <a:outerShdw blurRad="38100" dist="38100" dir="2700000" algn="tl">
                    <a:srgbClr val="000000">
                      <a:alpha val="43137"/>
                    </a:srgbClr>
                  </a:outerShdw>
                </a:effectLst>
                <a:cs typeface="Arial"/>
              </a:rPr>
              <a:t>         </a:t>
            </a:r>
            <a:r>
              <a:rPr lang="en-US" sz="2400" b="1" dirty="0">
                <a:effectLst>
                  <a:outerShdw blurRad="38100" dist="38100" dir="2700000" algn="tl">
                    <a:srgbClr val="000000">
                      <a:alpha val="43137"/>
                    </a:srgbClr>
                  </a:outerShdw>
                </a:effectLst>
                <a:latin typeface="Aptos"/>
                <a:cs typeface="Arial"/>
              </a:rPr>
              <a:t> SCREENSHOTS: HOME PAGE</a:t>
            </a:r>
            <a:endParaRPr lang="en-US" sz="2400" b="1" dirty="0">
              <a:effectLst>
                <a:outerShdw blurRad="38100" dist="38100" dir="2700000" algn="tl">
                  <a:srgbClr val="000000">
                    <a:alpha val="43137"/>
                  </a:srgbClr>
                </a:outerShdw>
              </a:effectLst>
              <a:latin typeface="Arial"/>
              <a:cs typeface="Arial"/>
            </a:endParaRPr>
          </a:p>
        </p:txBody>
      </p:sp>
      <p:pic>
        <p:nvPicPr>
          <p:cNvPr id="13" name="Picture 12" descr="A screenshot of a computer&#10;&#10;Description automatically generated">
            <a:extLst>
              <a:ext uri="{FF2B5EF4-FFF2-40B4-BE49-F238E27FC236}">
                <a16:creationId xmlns:a16="http://schemas.microsoft.com/office/drawing/2014/main" id="{359A391B-EF57-9D0C-D64C-4058E8ABF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27315"/>
            <a:ext cx="2988964" cy="3040145"/>
          </a:xfrm>
          <a:prstGeom prst="rect">
            <a:avLst/>
          </a:prstGeom>
        </p:spPr>
      </p:pic>
      <p:pic>
        <p:nvPicPr>
          <p:cNvPr id="16" name="Picture 15" descr="A screenshot of a computer screen&#10;&#10;Description automatically generated">
            <a:extLst>
              <a:ext uri="{FF2B5EF4-FFF2-40B4-BE49-F238E27FC236}">
                <a16:creationId xmlns:a16="http://schemas.microsoft.com/office/drawing/2014/main" id="{472597E2-1870-CEF9-FC92-FD4B876E6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65" y="1020598"/>
            <a:ext cx="2988963" cy="2850497"/>
          </a:xfrm>
          <a:prstGeom prst="rect">
            <a:avLst/>
          </a:prstGeom>
        </p:spPr>
      </p:pic>
      <p:pic>
        <p:nvPicPr>
          <p:cNvPr id="20" name="Picture 19" descr="A screenshot of a computer screen&#10;&#10;Description automatically generated">
            <a:extLst>
              <a:ext uri="{FF2B5EF4-FFF2-40B4-BE49-F238E27FC236}">
                <a16:creationId xmlns:a16="http://schemas.microsoft.com/office/drawing/2014/main" id="{EB3909B1-40DD-E7A0-BAA8-00D99F6C0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928" y="1020598"/>
            <a:ext cx="3168666" cy="2972510"/>
          </a:xfrm>
          <a:prstGeom prst="rect">
            <a:avLst/>
          </a:prstGeom>
        </p:spPr>
      </p:pic>
      <p:pic>
        <p:nvPicPr>
          <p:cNvPr id="22" name="Picture 21" descr="A screenshot of a computer screen&#10;&#10;Description automatically generated">
            <a:extLst>
              <a:ext uri="{FF2B5EF4-FFF2-40B4-BE49-F238E27FC236}">
                <a16:creationId xmlns:a16="http://schemas.microsoft.com/office/drawing/2014/main" id="{B64A0CE4-5C39-B9DE-CEF1-6A205C92A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94" y="1027315"/>
            <a:ext cx="3020579" cy="2904774"/>
          </a:xfrm>
          <a:prstGeom prst="rect">
            <a:avLst/>
          </a:prstGeom>
        </p:spPr>
      </p:pic>
      <p:pic>
        <p:nvPicPr>
          <p:cNvPr id="24" name="Picture 23" descr="A screenshot of a computer screen&#10;&#10;Description automatically generated">
            <a:extLst>
              <a:ext uri="{FF2B5EF4-FFF2-40B4-BE49-F238E27FC236}">
                <a16:creationId xmlns:a16="http://schemas.microsoft.com/office/drawing/2014/main" id="{D789784D-F3B8-9AC6-F9CC-37F21E7DDD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7662" y="3932089"/>
            <a:ext cx="2970266" cy="2850497"/>
          </a:xfrm>
          <a:prstGeom prst="rect">
            <a:avLst/>
          </a:prstGeom>
        </p:spPr>
      </p:pic>
    </p:spTree>
    <p:extLst>
      <p:ext uri="{BB962C8B-B14F-4D97-AF65-F5344CB8AC3E}">
        <p14:creationId xmlns:p14="http://schemas.microsoft.com/office/powerpoint/2010/main" val="399807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24666-28FF-6478-253B-8762886D990F}"/>
              </a:ext>
            </a:extLst>
          </p:cNvPr>
          <p:cNvSpPr txBox="1">
            <a:spLocks noChangeArrowheads="1"/>
          </p:cNvSpPr>
          <p:nvPr/>
        </p:nvSpPr>
        <p:spPr>
          <a:xfrm>
            <a:off x="1529041" y="19973"/>
            <a:ext cx="9583949" cy="898585"/>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sz="2400" b="1" dirty="0">
                <a:effectLst>
                  <a:outerShdw blurRad="38100" dist="38100" dir="2700000" algn="tl">
                    <a:srgbClr val="000000">
                      <a:alpha val="43137"/>
                    </a:srgbClr>
                  </a:outerShdw>
                </a:effectLst>
                <a:latin typeface="Aptos"/>
                <a:cs typeface="Arial"/>
              </a:rPr>
              <a:t> SCREENSHOTS: PATIENT PAGE</a:t>
            </a:r>
            <a:endParaRPr lang="en-US" sz="2400" b="1" dirty="0">
              <a:effectLst>
                <a:outerShdw blurRad="38100" dist="38100" dir="2700000" algn="tl">
                  <a:srgbClr val="000000">
                    <a:alpha val="43137"/>
                  </a:srgbClr>
                </a:outerShdw>
              </a:effectLst>
              <a:latin typeface="Arial"/>
              <a:cs typeface="Arial"/>
            </a:endParaRPr>
          </a:p>
        </p:txBody>
      </p:sp>
      <p:pic>
        <p:nvPicPr>
          <p:cNvPr id="3" name="Picture 2" descr="A screenshot of a computer&#10;&#10;Description automatically generated">
            <a:extLst>
              <a:ext uri="{FF2B5EF4-FFF2-40B4-BE49-F238E27FC236}">
                <a16:creationId xmlns:a16="http://schemas.microsoft.com/office/drawing/2014/main" id="{C41A87FF-ADAC-66BB-4242-D5BA056D9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383" y="1023600"/>
            <a:ext cx="4239217" cy="565864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4E91EFCA-6080-E816-2078-A34FF8EEC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041" y="1023600"/>
            <a:ext cx="4134427" cy="5753903"/>
          </a:xfrm>
          <a:prstGeom prst="rect">
            <a:avLst/>
          </a:prstGeom>
        </p:spPr>
      </p:pic>
    </p:spTree>
    <p:extLst>
      <p:ext uri="{BB962C8B-B14F-4D97-AF65-F5344CB8AC3E}">
        <p14:creationId xmlns:p14="http://schemas.microsoft.com/office/powerpoint/2010/main" val="73309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A1C43BCD-9E3A-BC3F-3098-999BD2F7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019" y="1238382"/>
            <a:ext cx="3146906" cy="4054232"/>
          </a:xfrm>
          <a:prstGeom prst="rect">
            <a:avLst/>
          </a:prstGeom>
        </p:spPr>
      </p:pic>
      <p:sp>
        <p:nvSpPr>
          <p:cNvPr id="2" name="TextBox 1">
            <a:extLst>
              <a:ext uri="{FF2B5EF4-FFF2-40B4-BE49-F238E27FC236}">
                <a16:creationId xmlns:a16="http://schemas.microsoft.com/office/drawing/2014/main" id="{22801E18-594A-72C2-9574-F3E1CC4E021B}"/>
              </a:ext>
            </a:extLst>
          </p:cNvPr>
          <p:cNvSpPr txBox="1">
            <a:spLocks noChangeArrowheads="1"/>
          </p:cNvSpPr>
          <p:nvPr/>
        </p:nvSpPr>
        <p:spPr>
          <a:xfrm>
            <a:off x="1076758" y="339796"/>
            <a:ext cx="9583949" cy="898585"/>
          </a:xfrm>
          <a:prstGeom prst="rect">
            <a:avLst/>
          </a:prstGeom>
          <a:ln/>
        </p:spPr>
        <p:style>
          <a:lnRef idx="3">
            <a:schemeClr val="lt1"/>
          </a:lnRef>
          <a:fillRef idx="1">
            <a:schemeClr val="dk1"/>
          </a:fillRef>
          <a:effectRef idx="1">
            <a:schemeClr val="dk1"/>
          </a:effectRef>
          <a:fontRef idx="minor">
            <a:schemeClr val="lt1"/>
          </a:fontRef>
        </p:style>
        <p:txBody>
          <a:bodyPr lIns="91440" tIns="45720" rIns="91440" bIns="45720" anchor="ctr">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dirty="0">
                <a:effectLst>
                  <a:outerShdw blurRad="38100" dist="38100" dir="2700000" algn="tl">
                    <a:srgbClr val="000000">
                      <a:alpha val="43137"/>
                    </a:srgbClr>
                  </a:outerShdw>
                </a:effectLst>
                <a:cs typeface="Arial"/>
              </a:rPr>
              <a:t>                         </a:t>
            </a:r>
            <a:r>
              <a:rPr lang="en-US" sz="2400" b="1" dirty="0">
                <a:effectLst>
                  <a:outerShdw blurRad="38100" dist="38100" dir="2700000" algn="tl">
                    <a:srgbClr val="000000">
                      <a:alpha val="43137"/>
                    </a:srgbClr>
                  </a:outerShdw>
                </a:effectLst>
                <a:latin typeface="Aptos"/>
                <a:cs typeface="Arial"/>
              </a:rPr>
              <a:t> SCREENSHOTS: DOCTOR PAGE</a:t>
            </a:r>
            <a:endParaRPr lang="en-US" sz="2400" b="1" dirty="0">
              <a:effectLst>
                <a:outerShdw blurRad="38100" dist="38100" dir="2700000" algn="tl">
                  <a:srgbClr val="000000">
                    <a:alpha val="43137"/>
                  </a:srgbClr>
                </a:outerShdw>
              </a:effectLst>
              <a:latin typeface="Arial"/>
              <a:cs typeface="Arial"/>
            </a:endParaRPr>
          </a:p>
        </p:txBody>
      </p:sp>
      <p:pic>
        <p:nvPicPr>
          <p:cNvPr id="5" name="Picture 4" descr="A screenshot of a computer&#10;&#10;Description automatically generated">
            <a:extLst>
              <a:ext uri="{FF2B5EF4-FFF2-40B4-BE49-F238E27FC236}">
                <a16:creationId xmlns:a16="http://schemas.microsoft.com/office/drawing/2014/main" id="{FD160A5C-5700-6465-65A0-45B5088AD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 y="1238381"/>
            <a:ext cx="3835085" cy="4054233"/>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AD35E9B-396F-5E5F-BA3D-3BE033E23F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1924" y="1238381"/>
            <a:ext cx="3985951" cy="4054232"/>
          </a:xfrm>
          <a:prstGeom prst="rect">
            <a:avLst/>
          </a:prstGeom>
        </p:spPr>
      </p:pic>
    </p:spTree>
    <p:extLst>
      <p:ext uri="{BB962C8B-B14F-4D97-AF65-F5344CB8AC3E}">
        <p14:creationId xmlns:p14="http://schemas.microsoft.com/office/powerpoint/2010/main" val="268217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 dockstate="right" visibility="0" width="438" row="4">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B0326DA-1881-4149-842C-DFEF9EDA9B0A}">
  <we:reference id="wa104380902" version="1.0.0.0" store="en-US" storeType="OMEX"/>
  <we:alternateReferences>
    <we:reference id="wa104380902" version="1.0.0.0" store="WA104380902"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6620A43-BAC8-43C5-BDFA-4BF7EE5B220C}">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40BA4DC5-5531-41FC-AB75-7275CFB33E88}">
  <we:reference id="wa200005594" version="1.0.0.0" store="en-US" storeType="OMEX"/>
  <we:alternateReferences>
    <we:reference id="wa200005594" version="1.0.0.0" store="WA20000559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C2DD614109E504494D6B1BA72B2BF24" ma:contentTypeVersion="6" ma:contentTypeDescription="Create a new document." ma:contentTypeScope="" ma:versionID="ac25cf0a9b2258215c3f3d97dbb6ed61">
  <xsd:schema xmlns:xsd="http://www.w3.org/2001/XMLSchema" xmlns:xs="http://www.w3.org/2001/XMLSchema" xmlns:p="http://schemas.microsoft.com/office/2006/metadata/properties" xmlns:ns3="71275527-8ce9-449e-90c9-1835f7025285" targetNamespace="http://schemas.microsoft.com/office/2006/metadata/properties" ma:root="true" ma:fieldsID="75345477b62a5aece94ac19a293c613d" ns3:_="">
    <xsd:import namespace="71275527-8ce9-449e-90c9-1835f702528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275527-8ce9-449e-90c9-1835f70252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69CDF0-78FA-414F-A63A-6CEC79F35A95}">
  <ds:schemaRefs>
    <ds:schemaRef ds:uri="http://purl.org/dc/dcmitype/"/>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71275527-8ce9-449e-90c9-1835f7025285"/>
  </ds:schemaRefs>
</ds:datastoreItem>
</file>

<file path=customXml/itemProps2.xml><?xml version="1.0" encoding="utf-8"?>
<ds:datastoreItem xmlns:ds="http://schemas.openxmlformats.org/officeDocument/2006/customXml" ds:itemID="{F25FC940-CB12-4B7F-9F5E-C7349401C553}">
  <ds:schemaRefs>
    <ds:schemaRef ds:uri="http://schemas.microsoft.com/sharepoint/v3/contenttype/forms"/>
  </ds:schemaRefs>
</ds:datastoreItem>
</file>

<file path=customXml/itemProps3.xml><?xml version="1.0" encoding="utf-8"?>
<ds:datastoreItem xmlns:ds="http://schemas.openxmlformats.org/officeDocument/2006/customXml" ds:itemID="{1CED0F00-C387-4E8E-BD65-3EC5F45EB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275527-8ce9-449e-90c9-1835f70252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1722</TotalTime>
  <Words>141</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Theme</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Siphamandla Xhakwe</dc:creator>
  <cp:lastModifiedBy>MCCAULEY ASHU OBENEMBOT</cp:lastModifiedBy>
  <cp:revision>113</cp:revision>
  <dcterms:created xsi:type="dcterms:W3CDTF">2024-04-05T08:57:43Z</dcterms:created>
  <dcterms:modified xsi:type="dcterms:W3CDTF">2024-05-15T08:25:17Z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0x0101001C2DD614109E504494D6B1BA72B2BF24</vt:lpwstr>
  </property>
</Properties>
</file>