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256" r:id="rId5"/>
    <p:sldId id="262" r:id="rId6"/>
    <p:sldId id="258" r:id="rId7"/>
    <p:sldId id="257" r:id="rId8"/>
    <p:sldId id="286" r:id="rId9"/>
    <p:sldId id="287" r:id="rId10"/>
    <p:sldId id="288" r:id="rId11"/>
    <p:sldId id="261" r:id="rId12"/>
    <p:sldId id="290" r:id="rId13"/>
    <p:sldId id="291" r:id="rId14"/>
    <p:sldId id="292" r:id="rId15"/>
    <p:sldId id="293" r:id="rId16"/>
    <p:sldId id="294" r:id="rId17"/>
    <p:sldId id="295" r:id="rId18"/>
    <p:sldId id="296" r:id="rId19"/>
    <p:sldId id="297" r:id="rId20"/>
    <p:sldId id="298" r:id="rId21"/>
    <p:sldId id="299" r:id="rId22"/>
    <p:sldId id="301" r:id="rId23"/>
    <p:sldId id="302" r:id="rId24"/>
    <p:sldId id="300" r:id="rId25"/>
    <p:sldId id="303" r:id="rId26"/>
    <p:sldId id="304" r:id="rId27"/>
    <p:sldId id="305" r:id="rId28"/>
    <p:sldId id="306" r:id="rId29"/>
    <p:sldId id="307"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102" d="100"/>
          <a:sy n="102" d="100"/>
        </p:scale>
        <p:origin x="120" y="13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app/profile/em3165/viz/Task2_9InfluenzaStoryboardRevised/Task2_9Storyboard?publish=yes"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www.postgresqltutorial.com/wp-content/uploads/2019/05/dvdrental.zip" TargetMode="External"/><Relationship Id="rId2" Type="http://schemas.openxmlformats.org/officeDocument/2006/relationships/hyperlink" Target="https://images.careerfoundry.com/public/courses/data-immersion/A3/A3_Data_Project_Brief%20.pdf" TargetMode="Externa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McClellandEric/CF-SQL-Rockbuster"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postgresqltutorial.com/wp-content/uploads/2019/05/dvdrental.zip" TargetMode="External"/><Relationship Id="rId2" Type="http://schemas.openxmlformats.org/officeDocument/2006/relationships/hyperlink" Target="https://images.careerfoundry.com/public/courses/data-immersion/A4/A4_Data_Immersion_Project_Brief.pdf" TargetMode="Externa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gist.github.com/jeremystan/c3b39d947d9b88b3ccff3147dbcf6c6b"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12"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cClellandEric/CF-Python-Instacart/tree/main/05-Sent-to-client" TargetMode="External"/><Relationship Id="rId2" Type="http://schemas.openxmlformats.org/officeDocument/2006/relationships/hyperlink" Target="https://github.com/McClellandEric/CF-Python-Instacart"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sobhanmoosavi/us-weather-events?resource=download" TargetMode="External"/><Relationship Id="rId2" Type="http://schemas.openxmlformats.org/officeDocument/2006/relationships/hyperlink" Target="https://coach-courses-us.s3.amazonaws.com/public/courses/data-immersion/A6/Copy%20of%20Data%20Immersion%20A6%20Project%20Brief.pdf" TargetMode="Externa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www.extremeweatherwatch.com/states/texas/average-temperature-by-yea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ublic.tableau.com/app/profile/em3165/viz/Task6_7UnderstandingPrecipitationinTexas/Story1?publish=yes" TargetMode="External"/><Relationship Id="rId2" Type="http://schemas.openxmlformats.org/officeDocument/2006/relationships/hyperlink" Target="https://github.com/McClellandEric/CF-Python-TexasWeather" TargetMode="Externa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images.careerfoundry.com/public/courses/intro-to-data/E1/vgsales.xlsx" TargetMode="External"/><Relationship Id="rId2" Type="http://schemas.openxmlformats.org/officeDocument/2006/relationships/hyperlink" Target="https://images.careerfoundry.com/public/courses/intro-to-data/Project-Brief_Intro_to_Data_Analytics.pdf" TargetMode="Externa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hyperlink" Target="http://www.vgchartz.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coach-courses-us.s3.amazonaws.com/public/courses/da_program/CDC_Influenza_Deaths_edited.xlsx" TargetMode="External"/><Relationship Id="rId2" Type="http://schemas.openxmlformats.org/officeDocument/2006/relationships/hyperlink" Target="https://images.careerfoundry.com/public/courses/data-immersion/A1-A2_Influenza_Project/A1-A2%20data%20immersion_project%20brief%20.pdf" TargetMode="Externa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hyperlink" Target="https://coach-courses-us.s3.amazonaws.com/public/courses/data-immersion/A1-A2_Influenza_Project/Census_Population_transformed_202101.csv" TargetMode="External"/><Relationship Id="rId4" Type="http://schemas.openxmlformats.org/officeDocument/2006/relationships/hyperlink" Target="https://wonder.cdc.gov/ucd-icd10.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Eric McClelland</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Data Analytics Portfolio</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1399592"/>
          </a:xfrm>
        </p:spPr>
        <p:txBody>
          <a:bodyPr>
            <a:normAutofit/>
          </a:bodyPr>
          <a:lstStyle/>
          <a:p>
            <a:pPr algn="ctr"/>
            <a:r>
              <a:rPr lang="en-US" sz="4000" dirty="0" smtClean="0"/>
              <a:t>Analysis for 2009 – 2017:</a:t>
            </a:r>
            <a:r>
              <a:rPr lang="en-US" sz="4000" dirty="0"/>
              <a:t/>
            </a:r>
            <a:br>
              <a:rPr lang="en-US" sz="4000" dirty="0"/>
            </a:br>
            <a:r>
              <a:rPr lang="en-US" sz="4000" dirty="0" smtClean="0"/>
              <a:t>Seasonality, Ages of Influenza Deaths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638722" cy="1020769"/>
          </a:xfrm>
        </p:spPr>
        <p:txBody>
          <a:bodyPr>
            <a:normAutofit/>
          </a:bodyPr>
          <a:lstStyle/>
          <a:p>
            <a:r>
              <a:rPr lang="en-US" dirty="0"/>
              <a:t>Flu deaths generally rise across all states in October, peaking in January and tapering off in May.</a:t>
            </a:r>
          </a:p>
          <a:p>
            <a:r>
              <a:rPr lang="en-US" dirty="0"/>
              <a:t>Adults aged 65 years and over make up the majority of </a:t>
            </a:r>
            <a:r>
              <a:rPr lang="en-US" dirty="0" smtClean="0"/>
              <a:t>fatalities.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831850" y="3116423"/>
            <a:ext cx="9711742" cy="3442997"/>
          </a:xfrm>
          <a:prstGeom prst="rect">
            <a:avLst/>
          </a:prstGeom>
        </p:spPr>
      </p:pic>
    </p:spTree>
    <p:extLst>
      <p:ext uri="{BB962C8B-B14F-4D97-AF65-F5344CB8AC3E}">
        <p14:creationId xmlns:p14="http://schemas.microsoft.com/office/powerpoint/2010/main" val="36381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1399592"/>
          </a:xfrm>
        </p:spPr>
        <p:txBody>
          <a:bodyPr>
            <a:normAutofit/>
          </a:bodyPr>
          <a:lstStyle/>
          <a:p>
            <a:pPr algn="ctr"/>
            <a:r>
              <a:rPr lang="en-US" sz="4000" dirty="0" smtClean="0"/>
              <a:t>Analysis for 2009 – 2017:</a:t>
            </a:r>
            <a:r>
              <a:rPr lang="en-US" sz="4000" dirty="0"/>
              <a:t/>
            </a:r>
            <a:br>
              <a:rPr lang="en-US" sz="4000" dirty="0"/>
            </a:br>
            <a:r>
              <a:rPr lang="en-US" sz="4000" dirty="0" smtClean="0"/>
              <a:t>Geographic Distribution of Flu Deaths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638722" cy="1020769"/>
          </a:xfrm>
        </p:spPr>
        <p:txBody>
          <a:bodyPr>
            <a:normAutofit/>
          </a:bodyPr>
          <a:lstStyle/>
          <a:p>
            <a:r>
              <a:rPr lang="en-US" dirty="0"/>
              <a:t>Absolute </a:t>
            </a:r>
            <a:r>
              <a:rPr lang="en-US" dirty="0" smtClean="0"/>
              <a:t>counts </a:t>
            </a:r>
            <a:r>
              <a:rPr lang="en-US" dirty="0"/>
              <a:t>of </a:t>
            </a:r>
            <a:r>
              <a:rPr lang="en-US" dirty="0" smtClean="0"/>
              <a:t>influenza deaths are highest </a:t>
            </a:r>
            <a:r>
              <a:rPr lang="en-US" dirty="0"/>
              <a:t>in </a:t>
            </a:r>
            <a:r>
              <a:rPr lang="en-US" dirty="0" smtClean="0"/>
              <a:t>states </a:t>
            </a:r>
            <a:r>
              <a:rPr lang="en-US" dirty="0"/>
              <a:t>with </a:t>
            </a:r>
            <a:r>
              <a:rPr lang="en-US" dirty="0" smtClean="0"/>
              <a:t>largest populations</a:t>
            </a:r>
            <a:r>
              <a:rPr lang="en-US" dirty="0"/>
              <a:t>.</a:t>
            </a:r>
          </a:p>
          <a:p>
            <a:r>
              <a:rPr lang="en-US" dirty="0"/>
              <a:t>H</a:t>
            </a:r>
            <a:r>
              <a:rPr lang="en-US" dirty="0" smtClean="0"/>
              <a:t>owever</a:t>
            </a:r>
            <a:r>
              <a:rPr lang="en-US" dirty="0"/>
              <a:t>, the </a:t>
            </a:r>
            <a:r>
              <a:rPr lang="en-US" dirty="0" smtClean="0"/>
              <a:t>death </a:t>
            </a:r>
            <a:r>
              <a:rPr lang="en-US" i="1" dirty="0" smtClean="0"/>
              <a:t>rates</a:t>
            </a:r>
            <a:r>
              <a:rPr lang="en-US" dirty="0" smtClean="0"/>
              <a:t> are </a:t>
            </a:r>
            <a:r>
              <a:rPr lang="en-US" dirty="0"/>
              <a:t>higher </a:t>
            </a:r>
            <a:r>
              <a:rPr lang="en-US" dirty="0" smtClean="0"/>
              <a:t>among </a:t>
            </a:r>
            <a:r>
              <a:rPr lang="en-US" dirty="0"/>
              <a:t>less-populated </a:t>
            </a:r>
            <a:r>
              <a:rPr lang="en-US" dirty="0" smtClean="0"/>
              <a:t>states</a:t>
            </a:r>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965932" y="3364614"/>
            <a:ext cx="4721789" cy="3268931"/>
          </a:xfrm>
          <a:prstGeom prst="rect">
            <a:avLst/>
          </a:prstGeom>
        </p:spPr>
      </p:pic>
      <p:pic>
        <p:nvPicPr>
          <p:cNvPr id="7" name="Picture 6"/>
          <p:cNvPicPr>
            <a:picLocks noChangeAspect="1"/>
          </p:cNvPicPr>
          <p:nvPr/>
        </p:nvPicPr>
        <p:blipFill>
          <a:blip r:embed="rId3"/>
          <a:stretch>
            <a:fillRect/>
          </a:stretch>
        </p:blipFill>
        <p:spPr>
          <a:xfrm>
            <a:off x="5823987" y="3364615"/>
            <a:ext cx="5258188" cy="3268931"/>
          </a:xfrm>
          <a:prstGeom prst="rect">
            <a:avLst/>
          </a:prstGeom>
        </p:spPr>
      </p:pic>
    </p:spTree>
    <p:extLst>
      <p:ext uri="{BB962C8B-B14F-4D97-AF65-F5344CB8AC3E}">
        <p14:creationId xmlns:p14="http://schemas.microsoft.com/office/powerpoint/2010/main" val="178655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32245" y="4254759"/>
            <a:ext cx="587828"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90931"/>
          </a:xfrm>
        </p:spPr>
        <p:txBody>
          <a:bodyPr/>
          <a:lstStyle/>
          <a:p>
            <a:r>
              <a:rPr lang="en-US" sz="3600" dirty="0"/>
              <a:t>Recommendations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Times &amp; Locations for Staff Placement</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Obtain </a:t>
            </a:r>
            <a:r>
              <a:rPr lang="en-US" dirty="0" smtClean="0"/>
              <a:t>More </a:t>
            </a:r>
            <a:r>
              <a:rPr lang="en-US" dirty="0"/>
              <a:t>Data:</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More staff should be sent to states with higher</a:t>
            </a:r>
            <a:br>
              <a:rPr lang="en-US" dirty="0"/>
            </a:br>
            <a:r>
              <a:rPr lang="en-US" dirty="0"/>
              <a:t>mortality counts, particularly California, New </a:t>
            </a:r>
            <a:r>
              <a:rPr lang="en-US" dirty="0" smtClean="0"/>
              <a:t>York, Texas</a:t>
            </a:r>
            <a:r>
              <a:rPr lang="en-US" dirty="0"/>
              <a:t>, Pennsylvania, and Florida. </a:t>
            </a:r>
            <a:r>
              <a:rPr lang="en-US" dirty="0" smtClean="0"/>
              <a:t>Urgently investigate online markets.</a:t>
            </a:r>
          </a:p>
          <a:p>
            <a:r>
              <a:rPr lang="en-US" dirty="0"/>
              <a:t>Staff should be in place</a:t>
            </a:r>
            <a:br>
              <a:rPr lang="en-US" dirty="0"/>
            </a:br>
            <a:r>
              <a:rPr lang="en-US" dirty="0"/>
              <a:t>by </a:t>
            </a:r>
            <a:r>
              <a:rPr lang="en-US" dirty="0" smtClean="0"/>
              <a:t>October.</a:t>
            </a:r>
          </a:p>
          <a:p>
            <a:r>
              <a:rPr lang="en-US" dirty="0" smtClean="0"/>
              <a:t>Link to </a:t>
            </a:r>
            <a:r>
              <a:rPr lang="en-US" dirty="0"/>
              <a:t>Tableau Presentation: </a:t>
            </a:r>
            <a:r>
              <a:rPr lang="en-US" dirty="0" smtClean="0">
                <a:hlinkClick r:id="rId2"/>
              </a:rPr>
              <a:t>Here</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r>
              <a:rPr lang="en-US" dirty="0" smtClean="0"/>
              <a:t>Missing Data:</a:t>
            </a:r>
          </a:p>
          <a:p>
            <a:pPr lvl="1"/>
            <a:r>
              <a:rPr lang="en-US" dirty="0" smtClean="0"/>
              <a:t>Agency </a:t>
            </a:r>
            <a:r>
              <a:rPr lang="en-US" dirty="0"/>
              <a:t>staff </a:t>
            </a:r>
            <a:r>
              <a:rPr lang="en-US" dirty="0" smtClean="0"/>
              <a:t>numbers.</a:t>
            </a:r>
          </a:p>
          <a:p>
            <a:pPr lvl="1"/>
            <a:r>
              <a:rPr lang="en-US" dirty="0" smtClean="0"/>
              <a:t>Required </a:t>
            </a:r>
            <a:r>
              <a:rPr lang="en-US" dirty="0"/>
              <a:t>staff-to-patient </a:t>
            </a:r>
            <a:r>
              <a:rPr lang="en-US" dirty="0" smtClean="0"/>
              <a:t>ratios.</a:t>
            </a:r>
          </a:p>
          <a:p>
            <a:pPr lvl="1"/>
            <a:r>
              <a:rPr lang="en-US" dirty="0" smtClean="0"/>
              <a:t>Past </a:t>
            </a:r>
            <a:r>
              <a:rPr lang="en-US" dirty="0"/>
              <a:t>years’ staffing performance (over- </a:t>
            </a:r>
            <a:r>
              <a:rPr lang="en-US" dirty="0" smtClean="0"/>
              <a:t>vs. under-staffing).</a:t>
            </a:r>
          </a:p>
          <a:p>
            <a:pPr lvl="1"/>
            <a:r>
              <a:rPr lang="en-US" dirty="0" smtClean="0"/>
              <a:t>Past </a:t>
            </a:r>
            <a:r>
              <a:rPr lang="en-US" dirty="0"/>
              <a:t>years’ hospitalization rates. </a:t>
            </a:r>
            <a:endParaRPr lang="en-US" dirty="0" smtClean="0"/>
          </a:p>
          <a:p>
            <a:r>
              <a:rPr lang="en-US" dirty="0"/>
              <a:t>Research possible causes for inverse relationship between</a:t>
            </a:r>
            <a:br>
              <a:rPr lang="en-US" dirty="0"/>
            </a:br>
            <a:r>
              <a:rPr lang="en-US" dirty="0"/>
              <a:t>Total Population and Overall Death Rate. </a:t>
            </a:r>
            <a:endParaRPr lang="en-US" dirty="0" smtClean="0"/>
          </a:p>
          <a:p>
            <a:r>
              <a:rPr lang="en-US" dirty="0"/>
              <a:t>Conduct surveys, both during and after this season, </a:t>
            </a:r>
            <a:r>
              <a:rPr lang="en-US" dirty="0" smtClean="0"/>
              <a:t>to evaluate </a:t>
            </a:r>
            <a:r>
              <a:rPr lang="en-US" dirty="0"/>
              <a:t>patient outcomes, as well as staff and </a:t>
            </a:r>
            <a:r>
              <a:rPr lang="en-US" dirty="0" smtClean="0"/>
              <a:t>patient satisfaction</a:t>
            </a:r>
            <a:r>
              <a:rPr lang="en-US" dirty="0"/>
              <a:t>.</a:t>
            </a:r>
          </a:p>
        </p:txBody>
      </p:sp>
    </p:spTree>
    <p:extLst>
      <p:ext uri="{BB962C8B-B14F-4D97-AF65-F5344CB8AC3E}">
        <p14:creationId xmlns:p14="http://schemas.microsoft.com/office/powerpoint/2010/main" val="36447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1556" y="3487588"/>
            <a:ext cx="1925476" cy="30791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7157" y="2249733"/>
            <a:ext cx="1212979" cy="31724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r>
              <a:rPr lang="en-US" sz="6000" dirty="0" err="1" smtClean="0"/>
              <a:t>Rockbuster</a:t>
            </a:r>
            <a:r>
              <a:rPr lang="en-US" sz="6000" dirty="0" smtClean="0"/>
              <a:t> Stealth, LLC</a:t>
            </a:r>
            <a:endParaRPr lang="en-US" sz="6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3997"/>
            <a:ext cx="6718300" cy="4093243"/>
          </a:xfrm>
        </p:spPr>
        <p:txBody>
          <a:bodyPr/>
          <a:lstStyle/>
          <a:p>
            <a:r>
              <a:rPr lang="en-US" b="1" u="sng" dirty="0" smtClean="0"/>
              <a:t>Objective</a:t>
            </a:r>
            <a:r>
              <a:rPr lang="en-US" dirty="0" smtClean="0"/>
              <a:t>: Provide data-driven answers to a series of questions from executives; the answers will be used for their </a:t>
            </a:r>
            <a:r>
              <a:rPr lang="en-US" dirty="0"/>
              <a:t>2020 company </a:t>
            </a:r>
            <a:r>
              <a:rPr lang="en-US" dirty="0" smtClean="0"/>
              <a:t>strategy.</a:t>
            </a:r>
          </a:p>
          <a:p>
            <a:r>
              <a:rPr lang="en-US" dirty="0" smtClean="0">
                <a:solidFill>
                  <a:srgbClr val="FF0000"/>
                </a:solidFill>
                <a:hlinkClick r:id="rId2"/>
              </a:rPr>
              <a:t>Project Brief</a:t>
            </a:r>
            <a:endParaRPr lang="en-US" dirty="0">
              <a:solidFill>
                <a:srgbClr val="FF0000"/>
              </a:solidFill>
            </a:endParaRPr>
          </a:p>
          <a:p>
            <a:r>
              <a:rPr lang="en-US" b="1" u="sng" dirty="0" smtClean="0"/>
              <a:t>Skills Used</a:t>
            </a:r>
            <a:r>
              <a:rPr lang="en-US" dirty="0" smtClean="0"/>
              <a:t>:  SQL Database Usage with PostgreSQL:  Data Integrity checks and Cleaning; Data Filtering and Summarization; Joining Tables; Subqueries; Common Table Expressions; Views</a:t>
            </a:r>
          </a:p>
          <a:p>
            <a:r>
              <a:rPr lang="en-US" b="1" u="sng" dirty="0" smtClean="0"/>
              <a:t>Dataset</a:t>
            </a:r>
            <a:r>
              <a:rPr lang="en-US" dirty="0"/>
              <a:t>:  </a:t>
            </a:r>
            <a:r>
              <a:rPr lang="en-US" dirty="0" smtClean="0"/>
              <a:t>​</a:t>
            </a:r>
            <a:r>
              <a:rPr lang="en-US" dirty="0" err="1" smtClean="0">
                <a:hlinkClick r:id="rId3"/>
              </a:rPr>
              <a:t>Rockbuster</a:t>
            </a:r>
            <a:r>
              <a:rPr lang="en-US" dirty="0" smtClean="0">
                <a:hlinkClick r:id="rId3"/>
              </a:rPr>
              <a:t> dataset</a:t>
            </a:r>
            <a:endParaRPr lang="en-US" dirty="0" smtClean="0"/>
          </a:p>
          <a:p>
            <a:r>
              <a:rPr lang="en-US" b="1" u="sng" dirty="0" smtClean="0"/>
              <a:t>Tools Used</a:t>
            </a:r>
            <a:r>
              <a:rPr lang="en-US" dirty="0" smtClean="0"/>
              <a:t>:  </a:t>
            </a: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p:cNvPicPr>
            <a:picLocks noChangeAspect="1"/>
          </p:cNvPicPr>
          <p:nvPr/>
        </p:nvPicPr>
        <p:blipFill>
          <a:blip r:embed="rId4"/>
          <a:stretch>
            <a:fillRect/>
          </a:stretch>
        </p:blipFill>
        <p:spPr>
          <a:xfrm>
            <a:off x="2119775" y="3963240"/>
            <a:ext cx="4276190" cy="866667"/>
          </a:xfrm>
          <a:prstGeom prst="rect">
            <a:avLst/>
          </a:prstGeom>
        </p:spPr>
      </p:pic>
    </p:spTree>
    <p:extLst>
      <p:ext uri="{BB962C8B-B14F-4D97-AF65-F5344CB8AC3E}">
        <p14:creationId xmlns:p14="http://schemas.microsoft.com/office/powerpoint/2010/main" val="393393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68360" y="1425094"/>
            <a:ext cx="8638722" cy="1020769"/>
          </a:xfrm>
        </p:spPr>
        <p:txBody>
          <a:bodyPr>
            <a:normAutofit/>
          </a:bodyPr>
          <a:lstStyle/>
          <a:p>
            <a:r>
              <a:rPr lang="en-US" dirty="0" smtClean="0"/>
              <a:t>Sports, </a:t>
            </a:r>
            <a:r>
              <a:rPr lang="en-US" dirty="0" err="1" smtClean="0"/>
              <a:t>SciFi</a:t>
            </a:r>
            <a:r>
              <a:rPr lang="en-US" dirty="0" smtClean="0"/>
              <a:t>, and Animation are the Top Three Categories for both revenue and rental popularity.</a:t>
            </a:r>
            <a:endParaRPr lang="en-US" dirty="0"/>
          </a:p>
          <a:p>
            <a:r>
              <a:rPr lang="en-US" dirty="0" smtClean="0"/>
              <a:t>The Thriller genre is strikingly unpopular.</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831850" y="2445863"/>
            <a:ext cx="10609839" cy="4051774"/>
          </a:xfrm>
          <a:prstGeom prst="rect">
            <a:avLst/>
          </a:prstGeom>
        </p:spPr>
      </p:pic>
    </p:spTree>
    <p:extLst>
      <p:ext uri="{BB962C8B-B14F-4D97-AF65-F5344CB8AC3E}">
        <p14:creationId xmlns:p14="http://schemas.microsoft.com/office/powerpoint/2010/main" val="83515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3" name="Picture 2"/>
          <p:cNvPicPr>
            <a:picLocks noChangeAspect="1"/>
          </p:cNvPicPr>
          <p:nvPr/>
        </p:nvPicPr>
        <p:blipFill>
          <a:blip r:embed="rId2"/>
          <a:stretch>
            <a:fillRect/>
          </a:stretch>
        </p:blipFill>
        <p:spPr>
          <a:xfrm>
            <a:off x="488084" y="1187902"/>
            <a:ext cx="11170516" cy="5211147"/>
          </a:xfrm>
          <a:prstGeom prst="rect">
            <a:avLst/>
          </a:prstGeom>
        </p:spPr>
      </p:pic>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33647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103429" y="5365102"/>
            <a:ext cx="645885"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249638" y="5365102"/>
            <a:ext cx="3499676" cy="327782"/>
          </a:xfrm>
          <a:prstGeom prst="rect">
            <a:avLst/>
          </a:prstGeom>
          <a:noFill/>
        </p:spPr>
        <p:txBody>
          <a:bodyPr wrap="none" rtlCol="0">
            <a:spAutoFit/>
          </a:bodyPr>
          <a:lstStyle/>
          <a:p>
            <a:pPr marL="228600" lvl="0" indent="-228600">
              <a:lnSpc>
                <a:spcPct val="90000"/>
              </a:lnSpc>
              <a:spcBef>
                <a:spcPts val="1000"/>
              </a:spcBef>
              <a:buClr>
                <a:srgbClr val="47C3D3"/>
              </a:buClr>
              <a:buFont typeface="Arial" panose="020B0604020202020204" pitchFamily="34" charset="0"/>
              <a:buChar char="•"/>
            </a:pPr>
            <a:r>
              <a:rPr lang="en-US" sz="1700" dirty="0">
                <a:solidFill>
                  <a:srgbClr val="FFFFFF"/>
                </a:solidFill>
              </a:rPr>
              <a:t>Link to GitHub Repository: </a:t>
            </a:r>
            <a:r>
              <a:rPr lang="en-US" sz="1700" dirty="0">
                <a:solidFill>
                  <a:srgbClr val="FFFFFF"/>
                </a:solidFill>
                <a:hlinkClick r:id="rId2"/>
              </a:rPr>
              <a:t>Here</a:t>
            </a:r>
            <a:endParaRPr lang="en-US" sz="1700" dirty="0">
              <a:solidFill>
                <a:srgbClr val="FFFFFF"/>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9" name="Picture 8"/>
          <p:cNvPicPr>
            <a:picLocks noChangeAspect="1"/>
          </p:cNvPicPr>
          <p:nvPr/>
        </p:nvPicPr>
        <p:blipFill>
          <a:blip r:embed="rId3"/>
          <a:stretch>
            <a:fillRect/>
          </a:stretch>
        </p:blipFill>
        <p:spPr>
          <a:xfrm>
            <a:off x="754721" y="756799"/>
            <a:ext cx="6390476" cy="5419048"/>
          </a:xfrm>
          <a:prstGeom prst="rect">
            <a:avLst/>
          </a:prstGeom>
        </p:spPr>
      </p:pic>
    </p:spTree>
    <p:extLst>
      <p:ext uri="{BB962C8B-B14F-4D97-AF65-F5344CB8AC3E}">
        <p14:creationId xmlns:p14="http://schemas.microsoft.com/office/powerpoint/2010/main" val="94854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42188" y="4627984"/>
            <a:ext cx="1464906" cy="2705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42188" y="4254759"/>
            <a:ext cx="1679510"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15819" y="2520321"/>
            <a:ext cx="1212979" cy="31724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3997"/>
            <a:ext cx="6718300" cy="4093243"/>
          </a:xfrm>
        </p:spPr>
        <p:txBody>
          <a:bodyPr/>
          <a:lstStyle/>
          <a:p>
            <a:r>
              <a:rPr lang="en-US" b="1" u="sng" dirty="0" smtClean="0"/>
              <a:t>Objective</a:t>
            </a:r>
            <a:r>
              <a:rPr lang="en-US" dirty="0" smtClean="0"/>
              <a:t>: </a:t>
            </a:r>
            <a:r>
              <a:rPr lang="en-US" dirty="0"/>
              <a:t>P</a:t>
            </a:r>
            <a:r>
              <a:rPr lang="en-US" dirty="0" smtClean="0"/>
              <a:t>erform </a:t>
            </a:r>
            <a:r>
              <a:rPr lang="en-US" dirty="0"/>
              <a:t>an initial </a:t>
            </a:r>
            <a:r>
              <a:rPr lang="en-US" dirty="0" smtClean="0"/>
              <a:t>exploratory </a:t>
            </a:r>
            <a:r>
              <a:rPr lang="en-US" dirty="0"/>
              <a:t>analysis of some </a:t>
            </a:r>
            <a:r>
              <a:rPr lang="en-US" dirty="0" smtClean="0"/>
              <a:t>of </a:t>
            </a:r>
            <a:r>
              <a:rPr lang="en-US" dirty="0" err="1" smtClean="0"/>
              <a:t>Instacart’s</a:t>
            </a:r>
            <a:r>
              <a:rPr lang="en-US" dirty="0" smtClean="0"/>
              <a:t> data, </a:t>
            </a:r>
            <a:r>
              <a:rPr lang="en-US" dirty="0"/>
              <a:t>in </a:t>
            </a:r>
            <a:r>
              <a:rPr lang="en-US" dirty="0" smtClean="0"/>
              <a:t>order to </a:t>
            </a:r>
            <a:r>
              <a:rPr lang="en-US" dirty="0"/>
              <a:t>derive insights and suggest strategies for better segmentation based </a:t>
            </a:r>
            <a:r>
              <a:rPr lang="en-US" dirty="0" smtClean="0"/>
              <a:t>on the </a:t>
            </a:r>
            <a:r>
              <a:rPr lang="en-US" dirty="0"/>
              <a:t>provided criteria. </a:t>
            </a:r>
            <a:endParaRPr lang="en-US" dirty="0" smtClean="0"/>
          </a:p>
          <a:p>
            <a:r>
              <a:rPr lang="en-US" dirty="0" smtClean="0">
                <a:solidFill>
                  <a:srgbClr val="FF0000"/>
                </a:solidFill>
                <a:hlinkClick r:id="rId2"/>
              </a:rPr>
              <a:t>Project Brief</a:t>
            </a:r>
            <a:endParaRPr lang="en-US" dirty="0">
              <a:solidFill>
                <a:srgbClr val="FF0000"/>
              </a:solidFill>
            </a:endParaRPr>
          </a:p>
          <a:p>
            <a:r>
              <a:rPr lang="en-US" b="1" u="sng" dirty="0" smtClean="0"/>
              <a:t>Skills Used</a:t>
            </a:r>
            <a:r>
              <a:rPr lang="en-US" dirty="0" smtClean="0"/>
              <a:t>:  Data Analysis with Python (particularly pandas, </a:t>
            </a:r>
            <a:r>
              <a:rPr lang="en-US" dirty="0" err="1" smtClean="0"/>
              <a:t>numpy</a:t>
            </a:r>
            <a:r>
              <a:rPr lang="en-US" dirty="0" smtClean="0"/>
              <a:t>, </a:t>
            </a:r>
            <a:r>
              <a:rPr lang="en-US" dirty="0" err="1" smtClean="0"/>
              <a:t>matplotlib</a:t>
            </a:r>
            <a:r>
              <a:rPr lang="en-US" dirty="0" smtClean="0"/>
              <a:t>, </a:t>
            </a:r>
            <a:r>
              <a:rPr lang="en-US" dirty="0" err="1" smtClean="0"/>
              <a:t>seaborn</a:t>
            </a:r>
            <a:r>
              <a:rPr lang="en-US" dirty="0" smtClean="0"/>
              <a:t>, and </a:t>
            </a:r>
            <a:r>
              <a:rPr lang="en-US" dirty="0" err="1" smtClean="0"/>
              <a:t>scipy</a:t>
            </a:r>
            <a:r>
              <a:rPr lang="en-US" dirty="0" smtClean="0"/>
              <a:t>) and </a:t>
            </a:r>
            <a:r>
              <a:rPr lang="en-US" dirty="0" err="1" smtClean="0"/>
              <a:t>Jupyter</a:t>
            </a:r>
            <a:r>
              <a:rPr lang="en-US" dirty="0" smtClean="0"/>
              <a:t>:  Data Integrity checks and Cleaning; Data Merging and Wrangling; Deriving variables; Grouping and Aggregating data; Visualizations; FOR loops; Iteration with </a:t>
            </a:r>
            <a:r>
              <a:rPr lang="en-US" dirty="0" err="1" smtClean="0"/>
              <a:t>itertools</a:t>
            </a:r>
            <a:r>
              <a:rPr lang="en-US" dirty="0" smtClean="0"/>
              <a:t>.</a:t>
            </a:r>
          </a:p>
          <a:p>
            <a:r>
              <a:rPr lang="en-US" b="1" u="sng" dirty="0" smtClean="0"/>
              <a:t>Dataset</a:t>
            </a:r>
            <a:r>
              <a:rPr lang="en-US" dirty="0"/>
              <a:t>:  </a:t>
            </a:r>
            <a:r>
              <a:rPr lang="en-US" dirty="0" smtClean="0"/>
              <a:t>​</a:t>
            </a:r>
            <a:r>
              <a:rPr lang="en-US" dirty="0" smtClean="0">
                <a:hlinkClick r:id="rId3"/>
              </a:rPr>
              <a:t>Customer Dataset</a:t>
            </a:r>
            <a:endParaRPr lang="en-US" dirty="0" smtClean="0"/>
          </a:p>
          <a:p>
            <a:r>
              <a:rPr lang="en-US" b="1" u="sng" dirty="0" smtClean="0"/>
              <a:t>Dataset</a:t>
            </a:r>
            <a:r>
              <a:rPr lang="en-US" dirty="0" smtClean="0"/>
              <a:t>:  </a:t>
            </a:r>
            <a:r>
              <a:rPr lang="en-US" dirty="0" smtClean="0">
                <a:hlinkClick r:id="rId4"/>
              </a:rPr>
              <a:t>Data Dictionary</a:t>
            </a:r>
            <a:endParaRPr lang="en-US" dirty="0" smtClean="0"/>
          </a:p>
          <a:p>
            <a:r>
              <a:rPr lang="en-US" b="1" u="sng" dirty="0" smtClean="0"/>
              <a:t>Tools Used</a:t>
            </a:r>
            <a:r>
              <a:rPr lang="en-US" dirty="0" smtClean="0"/>
              <a:t>:  </a:t>
            </a:r>
            <a:endParaRPr lang="en-US" dirty="0"/>
          </a:p>
          <a:p>
            <a:pPr marL="0" indent="0">
              <a:buNone/>
            </a:pPr>
            <a:endParaRPr lang="en-US" dirty="0"/>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r>
              <a:rPr lang="en-US" sz="6000" dirty="0" err="1" smtClean="0"/>
              <a:t>Instacart</a:t>
            </a:r>
            <a:endParaRPr lang="en-US" sz="6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11" name="Picture 10"/>
          <p:cNvPicPr>
            <a:picLocks noChangeAspect="1"/>
          </p:cNvPicPr>
          <p:nvPr/>
        </p:nvPicPr>
        <p:blipFill>
          <a:blip r:embed="rId5"/>
          <a:stretch>
            <a:fillRect/>
          </a:stretch>
        </p:blipFill>
        <p:spPr>
          <a:xfrm>
            <a:off x="2145189" y="4980696"/>
            <a:ext cx="1923810" cy="914286"/>
          </a:xfrm>
          <a:prstGeom prst="rect">
            <a:avLst/>
          </a:prstGeom>
        </p:spPr>
      </p:pic>
    </p:spTree>
    <p:extLst>
      <p:ext uri="{BB962C8B-B14F-4D97-AF65-F5344CB8AC3E}">
        <p14:creationId xmlns:p14="http://schemas.microsoft.com/office/powerpoint/2010/main" val="55843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68360" y="1425095"/>
            <a:ext cx="8638722" cy="767600"/>
          </a:xfrm>
        </p:spPr>
        <p:txBody>
          <a:bodyPr>
            <a:normAutofit/>
          </a:bodyPr>
          <a:lstStyle/>
          <a:p>
            <a:r>
              <a:rPr lang="en-US" dirty="0"/>
              <a:t>The busiest hours are generally 9am to 4pm.  However, purchases made between 4am and 6am have significantly higher prices, albeit with a much broader price range</a:t>
            </a:r>
            <a:r>
              <a:rPr lang="en-US" dirty="0" smtClean="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831850" y="2544770"/>
            <a:ext cx="11002911" cy="3658111"/>
          </a:xfrm>
          <a:prstGeom prst="rect">
            <a:avLst/>
          </a:prstGeom>
        </p:spPr>
      </p:pic>
    </p:spTree>
    <p:extLst>
      <p:ext uri="{BB962C8B-B14F-4D97-AF65-F5344CB8AC3E}">
        <p14:creationId xmlns:p14="http://schemas.microsoft.com/office/powerpoint/2010/main" val="236158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1184987"/>
            <a:ext cx="9711742" cy="1119675"/>
          </a:xfrm>
        </p:spPr>
        <p:txBody>
          <a:bodyPr>
            <a:normAutofit/>
          </a:bodyPr>
          <a:lstStyle/>
          <a:p>
            <a:r>
              <a:rPr lang="en-US" dirty="0"/>
              <a:t>Prices have been divided into three </a:t>
            </a:r>
            <a:r>
              <a:rPr lang="en-US" dirty="0" smtClean="0"/>
              <a:t>ranges:</a:t>
            </a:r>
          </a:p>
          <a:p>
            <a:r>
              <a:rPr lang="en-US" dirty="0" smtClean="0"/>
              <a:t>Low-range </a:t>
            </a:r>
            <a:r>
              <a:rPr lang="en-US" dirty="0"/>
              <a:t>products:  &lt;=$ </a:t>
            </a:r>
            <a:r>
              <a:rPr lang="en-US" dirty="0" smtClean="0"/>
              <a:t>5   Mid-range </a:t>
            </a:r>
            <a:r>
              <a:rPr lang="en-US" dirty="0"/>
              <a:t>products:  &gt; $5 &amp; &lt;= $</a:t>
            </a:r>
            <a:r>
              <a:rPr lang="en-US" dirty="0" smtClean="0"/>
              <a:t>15</a:t>
            </a:r>
          </a:p>
          <a:p>
            <a:r>
              <a:rPr lang="en-US" dirty="0" smtClean="0"/>
              <a:t>High-range </a:t>
            </a:r>
            <a:r>
              <a:rPr lang="en-US" dirty="0"/>
              <a:t>products:  &gt; $15</a:t>
            </a: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831850" y="2615807"/>
            <a:ext cx="10059804" cy="3772426"/>
          </a:xfrm>
          <a:prstGeom prst="rect">
            <a:avLst/>
          </a:prstGeom>
        </p:spPr>
      </p:pic>
    </p:spTree>
    <p:extLst>
      <p:ext uri="{BB962C8B-B14F-4D97-AF65-F5344CB8AC3E}">
        <p14:creationId xmlns:p14="http://schemas.microsoft.com/office/powerpoint/2010/main" val="417444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Projects</a:t>
            </a:r>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1800" b="1" dirty="0" err="1" smtClean="0"/>
              <a:t>GameCo</a:t>
            </a:r>
            <a:endParaRPr lang="en-US" sz="1800" b="1" dirty="0" smtClean="0"/>
          </a:p>
          <a:p>
            <a:r>
              <a:rPr lang="en-US" dirty="0" smtClean="0"/>
              <a:t>Analyze global video game sales to recommend market strategy.</a:t>
            </a:r>
            <a:endParaRPr lang="en-US" dirty="0"/>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a:fillRect/>
          </a:stretch>
        </p:blipFill>
        <p:spPr>
          <a:xfrm>
            <a:off x="5466247" y="2096716"/>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sz="1800" b="1" dirty="0" smtClean="0"/>
              <a:t>Medical Staffing Company</a:t>
            </a:r>
          </a:p>
          <a:p>
            <a:r>
              <a:rPr lang="en-US" dirty="0" smtClean="0"/>
              <a:t>Analyze influenza trends to recommend staffing assignments.</a:t>
            </a:r>
            <a:endParaRPr lang="en-US"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sz="1800" b="1" dirty="0" err="1" smtClean="0"/>
              <a:t>Rockbuster</a:t>
            </a:r>
            <a:r>
              <a:rPr lang="en-US" sz="1800" b="1" dirty="0" smtClean="0"/>
              <a:t> Stealth, LLC</a:t>
            </a:r>
          </a:p>
          <a:p>
            <a:r>
              <a:rPr lang="en-US" dirty="0" smtClean="0"/>
              <a:t>Analyze movie rentals to recommend market strategy.</a:t>
            </a:r>
            <a:endParaRPr lang="en-US"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6">
            <a:extLst>
              <a:ext uri="{28A0092B-C50C-407E-A947-70E740481C1C}">
                <a14:useLocalDpi xmlns:a14="http://schemas.microsoft.com/office/drawing/2010/main"/>
              </a:ext>
              <a:ext uri="{96DAC541-7B7A-43D3-8B79-37D633B846F1}">
                <asvg:svgBlip xmlns=""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sz="1800" b="1" dirty="0" err="1" smtClean="0"/>
              <a:t>Instacart</a:t>
            </a:r>
            <a:endParaRPr lang="en-US" sz="1800" b="1" dirty="0" smtClean="0"/>
          </a:p>
          <a:p>
            <a:r>
              <a:rPr lang="en-US" dirty="0" smtClean="0"/>
              <a:t>Analyze grocery orders and customer profiles to recommend sales and promotions.</a:t>
            </a:r>
            <a:endParaRPr lang="en-US" dirty="0"/>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sz="1800" b="1" dirty="0" smtClean="0"/>
              <a:t>Texas Rain</a:t>
            </a:r>
            <a:endParaRPr lang="en-US" sz="1800" b="1" dirty="0" smtClean="0"/>
          </a:p>
          <a:p>
            <a:r>
              <a:rPr lang="en-US" dirty="0" smtClean="0"/>
              <a:t>Analyze dataset of weather events to identify relationships.</a:t>
            </a:r>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4" name="Picture Placeholder 28" descr="Microscope">
            <a:extLst>
              <a:ext uri="{FF2B5EF4-FFF2-40B4-BE49-F238E27FC236}">
                <a16:creationId xmlns:a16="http://schemas.microsoft.com/office/drawing/2014/main" id="{9E5BF01B-21D6-4D43-9CAE-0298685C1A7B}"/>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 xmlns:asvg="http://schemas.microsoft.com/office/drawing/2016/SVG/main" r:embed="rId7"/>
              </a:ext>
            </a:extLst>
          </a:blip>
          <a:srcRect t="63" b="63"/>
          <a:stretch>
            <a:fillRect/>
          </a:stretch>
        </p:blipFill>
        <p:spPr>
          <a:xfrm>
            <a:off x="3222229" y="2096715"/>
            <a:ext cx="1259505" cy="1259505"/>
          </a:xfrm>
          <a:prstGeom prst="ellipse">
            <a:avLst/>
          </a:prstGeom>
          <a:pattFill prst="wdUpDiag">
            <a:fgClr>
              <a:srgbClr val="0C4360"/>
            </a:fgClr>
            <a:bgClr>
              <a:schemeClr val="accent1">
                <a:lumMod val="50000"/>
              </a:schemeClr>
            </a:bgClr>
          </a:pattFill>
          <a:ln w="38100">
            <a:solidFill>
              <a:schemeClr val="accent2"/>
            </a:solidFill>
          </a:ln>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1184987"/>
            <a:ext cx="9711742" cy="1119675"/>
          </a:xfrm>
        </p:spPr>
        <p:txBody>
          <a:bodyPr>
            <a:normAutofit/>
          </a:bodyPr>
          <a:lstStyle/>
          <a:p>
            <a:r>
              <a:rPr lang="en-US" dirty="0"/>
              <a:t>There is essentially no group classification of appreciable size suggested by purchasing behavior; comparing the different options for a given demographic against each other shows nearly identical patterns to those seen in the previous two questions.</a:t>
            </a: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3" name="Picture 2"/>
          <p:cNvPicPr>
            <a:picLocks noChangeAspect="1"/>
          </p:cNvPicPr>
          <p:nvPr/>
        </p:nvPicPr>
        <p:blipFill>
          <a:blip r:embed="rId2"/>
          <a:stretch>
            <a:fillRect/>
          </a:stretch>
        </p:blipFill>
        <p:spPr>
          <a:xfrm>
            <a:off x="216029" y="2304662"/>
            <a:ext cx="5192819" cy="4375538"/>
          </a:xfrm>
          <a:prstGeom prst="rect">
            <a:avLst/>
          </a:prstGeom>
        </p:spPr>
      </p:pic>
      <p:pic>
        <p:nvPicPr>
          <p:cNvPr id="7" name="Picture 6"/>
          <p:cNvPicPr>
            <a:picLocks noChangeAspect="1"/>
          </p:cNvPicPr>
          <p:nvPr/>
        </p:nvPicPr>
        <p:blipFill>
          <a:blip r:embed="rId3"/>
          <a:stretch>
            <a:fillRect/>
          </a:stretch>
        </p:blipFill>
        <p:spPr>
          <a:xfrm>
            <a:off x="5408848" y="2304662"/>
            <a:ext cx="6566140" cy="4375538"/>
          </a:xfrm>
          <a:prstGeom prst="rect">
            <a:avLst/>
          </a:prstGeom>
        </p:spPr>
      </p:pic>
    </p:spTree>
    <p:extLst>
      <p:ext uri="{BB962C8B-B14F-4D97-AF65-F5344CB8AC3E}">
        <p14:creationId xmlns:p14="http://schemas.microsoft.com/office/powerpoint/2010/main" val="365303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395928" y="5132431"/>
            <a:ext cx="587828"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04517" y="5492935"/>
            <a:ext cx="587828"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75412" y="5132431"/>
            <a:ext cx="3806889" cy="691471"/>
          </a:xfrm>
          <a:prstGeom prst="rect">
            <a:avLst/>
          </a:prstGeom>
          <a:noFill/>
        </p:spPr>
        <p:txBody>
          <a:bodyPr wrap="square" rtlCol="0">
            <a:spAutoFit/>
          </a:bodyPr>
          <a:lstStyle/>
          <a:p>
            <a:pPr marL="228600" lvl="0" indent="-228600">
              <a:lnSpc>
                <a:spcPct val="90000"/>
              </a:lnSpc>
              <a:spcBef>
                <a:spcPts val="1000"/>
              </a:spcBef>
              <a:buClr>
                <a:srgbClr val="47C3D3"/>
              </a:buClr>
              <a:buFont typeface="Arial" panose="020B0604020202020204" pitchFamily="34" charset="0"/>
              <a:buChar char="•"/>
            </a:pPr>
            <a:r>
              <a:rPr lang="en-US" sz="1700" dirty="0">
                <a:solidFill>
                  <a:srgbClr val="FFFFFF"/>
                </a:solidFill>
              </a:rPr>
              <a:t>Link to GitHub Repository: </a:t>
            </a:r>
            <a:r>
              <a:rPr lang="en-US" sz="1700" dirty="0" smtClean="0">
                <a:solidFill>
                  <a:srgbClr val="FFFFFF"/>
                </a:solidFill>
              </a:rPr>
              <a:t> </a:t>
            </a:r>
            <a:r>
              <a:rPr lang="en-US" sz="1700" dirty="0" smtClean="0">
                <a:solidFill>
                  <a:srgbClr val="FFFFFF"/>
                </a:solidFill>
                <a:hlinkClick r:id="rId2"/>
              </a:rPr>
              <a:t>Here</a:t>
            </a:r>
            <a:endParaRPr lang="en-US" sz="1700" dirty="0" smtClean="0">
              <a:solidFill>
                <a:srgbClr val="FFFFFF"/>
              </a:solidFill>
            </a:endParaRPr>
          </a:p>
          <a:p>
            <a:pPr marL="228600" lvl="0" indent="-228600">
              <a:lnSpc>
                <a:spcPct val="90000"/>
              </a:lnSpc>
              <a:spcBef>
                <a:spcPts val="1000"/>
              </a:spcBef>
              <a:buClr>
                <a:srgbClr val="47C3D3"/>
              </a:buClr>
              <a:buFont typeface="Arial" panose="020B0604020202020204" pitchFamily="34" charset="0"/>
              <a:buChar char="•"/>
            </a:pPr>
            <a:r>
              <a:rPr lang="en-US" sz="1700" dirty="0" smtClean="0">
                <a:solidFill>
                  <a:srgbClr val="FFFFFF"/>
                </a:solidFill>
              </a:rPr>
              <a:t>Link to Client Report:  </a:t>
            </a:r>
            <a:r>
              <a:rPr lang="en-US" sz="1700" dirty="0" smtClean="0">
                <a:solidFill>
                  <a:srgbClr val="FFFFFF"/>
                </a:solidFill>
                <a:hlinkClick r:id="rId3"/>
              </a:rPr>
              <a:t>Here</a:t>
            </a:r>
            <a:endParaRPr lang="en-US" sz="1700" dirty="0">
              <a:solidFill>
                <a:srgbClr val="FFFFFF"/>
              </a:solidFill>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fontScale="92500" lnSpcReduction="10000"/>
          </a:bodyPr>
          <a:lstStyle/>
          <a:p>
            <a:r>
              <a:rPr lang="en-US" dirty="0"/>
              <a:t>The expensive early-morning purchases may be driven by urgency or impulse.  People may be more willing to pay more for products at those hours out of desperation, e.g. if other stores are not open</a:t>
            </a:r>
            <a:r>
              <a:rPr lang="en-US" dirty="0" smtClean="0"/>
              <a:t>.</a:t>
            </a:r>
            <a:endParaRPr lang="en-US" dirty="0"/>
          </a:p>
          <a:p>
            <a:r>
              <a:rPr lang="en-US" dirty="0"/>
              <a:t>Scheduling ads on Tuesday (Day 3) or Wednesday (Day  4) would target the least busy days, and scheduling ads between 2am and 4am would target the least busy hours.  However, it may be better to target Thursdays and Fridays, and 6am to 7am hours, to catch people just before the busier days and times, when they are most likely to be on the verge of making purchases already:  they may be more receptive to the ads</a:t>
            </a:r>
            <a:r>
              <a:rPr lang="en-US" dirty="0" smtClean="0"/>
              <a:t>.</a:t>
            </a:r>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90931"/>
          </a:xfrm>
        </p:spPr>
        <p:txBody>
          <a:bodyPr/>
          <a:lstStyle/>
          <a:p>
            <a:r>
              <a:rPr lang="en-US" sz="3600" dirty="0"/>
              <a:t>Recommendations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Pricing &amp; Promotions</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Obtain </a:t>
            </a:r>
            <a:r>
              <a:rPr lang="en-US" dirty="0" smtClean="0"/>
              <a:t>Real </a:t>
            </a:r>
            <a:r>
              <a:rPr lang="en-US" dirty="0"/>
              <a:t>Data:</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5"/>
            <a:ext cx="5183188" cy="2524125"/>
          </a:xfrm>
        </p:spPr>
        <p:txBody>
          <a:bodyPr>
            <a:normAutofit/>
          </a:bodyPr>
          <a:lstStyle/>
          <a:p>
            <a:r>
              <a:rPr lang="en-US" dirty="0" smtClean="0"/>
              <a:t>The data is nearly uniform across all demographics:  its artificial nature makes true insights nearly impossible.</a:t>
            </a:r>
          </a:p>
          <a:p>
            <a:r>
              <a:rPr lang="en-US" dirty="0" smtClean="0"/>
              <a:t>Data </a:t>
            </a:r>
            <a:r>
              <a:rPr lang="en-US" dirty="0"/>
              <a:t>should be gathered on cost (and therefore profit margins) of </a:t>
            </a:r>
            <a:r>
              <a:rPr lang="en-US" dirty="0" smtClean="0"/>
              <a:t>products.</a:t>
            </a:r>
          </a:p>
          <a:p>
            <a:pPr lvl="1"/>
            <a:r>
              <a:rPr lang="en-US" dirty="0"/>
              <a:t>G</a:t>
            </a:r>
            <a:r>
              <a:rPr lang="en-US" dirty="0" smtClean="0"/>
              <a:t>ain </a:t>
            </a:r>
            <a:r>
              <a:rPr lang="en-US" dirty="0"/>
              <a:t>better </a:t>
            </a:r>
            <a:r>
              <a:rPr lang="en-US" dirty="0" smtClean="0"/>
              <a:t>context.</a:t>
            </a:r>
          </a:p>
          <a:p>
            <a:pPr lvl="1"/>
            <a:r>
              <a:rPr lang="en-US" dirty="0"/>
              <a:t>U</a:t>
            </a:r>
            <a:r>
              <a:rPr lang="en-US" dirty="0" smtClean="0"/>
              <a:t>nderstand </a:t>
            </a:r>
            <a:r>
              <a:rPr lang="en-US" dirty="0"/>
              <a:t>whether less-popular categories may be worth popularizing due to higher margins.</a:t>
            </a:r>
          </a:p>
        </p:txBody>
      </p:sp>
      <p:sp>
        <p:nvSpPr>
          <p:cNvPr id="3" name="TextBox 2"/>
          <p:cNvSpPr txBox="1"/>
          <p:nvPr/>
        </p:nvSpPr>
        <p:spPr>
          <a:xfrm>
            <a:off x="6500812" y="531844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36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5819" y="2520321"/>
            <a:ext cx="1212979" cy="31724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42188" y="4869702"/>
            <a:ext cx="3589688" cy="2705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42187" y="4487251"/>
            <a:ext cx="4815173"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33997"/>
            <a:ext cx="6718300" cy="4093243"/>
          </a:xfrm>
        </p:spPr>
        <p:txBody>
          <a:bodyPr/>
          <a:lstStyle/>
          <a:p>
            <a:r>
              <a:rPr lang="en-US" b="1" u="sng" dirty="0" smtClean="0"/>
              <a:t>Objective</a:t>
            </a:r>
            <a:r>
              <a:rPr lang="en-US" dirty="0" smtClean="0"/>
              <a:t>: </a:t>
            </a:r>
            <a:r>
              <a:rPr lang="en-US" dirty="0"/>
              <a:t>P</a:t>
            </a:r>
            <a:r>
              <a:rPr lang="en-US" dirty="0" smtClean="0"/>
              <a:t>erform </a:t>
            </a:r>
            <a:r>
              <a:rPr lang="en-US" dirty="0"/>
              <a:t>an initial </a:t>
            </a:r>
            <a:r>
              <a:rPr lang="en-US" dirty="0" smtClean="0"/>
              <a:t>exploratory </a:t>
            </a:r>
            <a:r>
              <a:rPr lang="en-US" dirty="0"/>
              <a:t>analysis of </a:t>
            </a:r>
            <a:r>
              <a:rPr lang="en-US" dirty="0" smtClean="0"/>
              <a:t>chosen dataset from </a:t>
            </a:r>
            <a:r>
              <a:rPr lang="en-US" dirty="0" err="1" smtClean="0"/>
              <a:t>Kaggle</a:t>
            </a:r>
            <a:r>
              <a:rPr lang="en-US" dirty="0" smtClean="0"/>
              <a:t>, </a:t>
            </a:r>
            <a:r>
              <a:rPr lang="en-US" dirty="0"/>
              <a:t>in </a:t>
            </a:r>
            <a:r>
              <a:rPr lang="en-US" dirty="0" smtClean="0"/>
              <a:t>order to </a:t>
            </a:r>
            <a:r>
              <a:rPr lang="en-US" dirty="0"/>
              <a:t>derive insights and </a:t>
            </a:r>
            <a:r>
              <a:rPr lang="en-US" dirty="0" smtClean="0"/>
              <a:t>on trends and relationships in weather in the U.S. State of Texas. </a:t>
            </a:r>
            <a:endParaRPr lang="en-US" dirty="0" smtClean="0"/>
          </a:p>
          <a:p>
            <a:r>
              <a:rPr lang="en-US" dirty="0" smtClean="0">
                <a:solidFill>
                  <a:srgbClr val="FF0000"/>
                </a:solidFill>
                <a:hlinkClick r:id="rId2"/>
              </a:rPr>
              <a:t>Project Brief</a:t>
            </a:r>
            <a:endParaRPr lang="en-US" dirty="0">
              <a:solidFill>
                <a:srgbClr val="FF0000"/>
              </a:solidFill>
            </a:endParaRPr>
          </a:p>
          <a:p>
            <a:r>
              <a:rPr lang="en-US" b="1" u="sng" dirty="0" smtClean="0"/>
              <a:t>Skills Used</a:t>
            </a:r>
            <a:r>
              <a:rPr lang="en-US" dirty="0" smtClean="0"/>
              <a:t>:  Data Analysis with Python (particularly pandas, </a:t>
            </a:r>
            <a:r>
              <a:rPr lang="en-US" dirty="0" err="1" smtClean="0"/>
              <a:t>numpy</a:t>
            </a:r>
            <a:r>
              <a:rPr lang="en-US" dirty="0" smtClean="0"/>
              <a:t>, </a:t>
            </a:r>
            <a:r>
              <a:rPr lang="en-US" dirty="0" err="1" smtClean="0"/>
              <a:t>matplotlib</a:t>
            </a:r>
            <a:r>
              <a:rPr lang="en-US" dirty="0" smtClean="0"/>
              <a:t>, </a:t>
            </a:r>
            <a:r>
              <a:rPr lang="en-US" dirty="0" err="1" smtClean="0"/>
              <a:t>seaborn</a:t>
            </a:r>
            <a:r>
              <a:rPr lang="en-US" dirty="0" smtClean="0"/>
              <a:t>, </a:t>
            </a:r>
            <a:r>
              <a:rPr lang="en-US" dirty="0" err="1" smtClean="0"/>
              <a:t>scipy</a:t>
            </a:r>
            <a:r>
              <a:rPr lang="en-US" dirty="0"/>
              <a:t>, </a:t>
            </a:r>
            <a:r>
              <a:rPr lang="en-US" dirty="0" err="1" smtClean="0"/>
              <a:t>scikit</a:t>
            </a:r>
            <a:r>
              <a:rPr lang="en-US" dirty="0" smtClean="0"/>
              <a:t>-learn, </a:t>
            </a:r>
            <a:r>
              <a:rPr lang="en-US" dirty="0" err="1" smtClean="0"/>
              <a:t>quandl</a:t>
            </a:r>
            <a:r>
              <a:rPr lang="en-US" dirty="0" smtClean="0"/>
              <a:t>, and folium) </a:t>
            </a:r>
            <a:r>
              <a:rPr lang="en-US" dirty="0" smtClean="0"/>
              <a:t>and </a:t>
            </a:r>
            <a:r>
              <a:rPr lang="en-US" dirty="0" err="1" smtClean="0"/>
              <a:t>Jupyter</a:t>
            </a:r>
            <a:r>
              <a:rPr lang="en-US" dirty="0" smtClean="0"/>
              <a:t>:  Data Integrity checks and Cleaning; Data Merging and Wrangling; Deriving variables; Grouping and Aggregating data; Visualizations</a:t>
            </a:r>
            <a:r>
              <a:rPr lang="en-US" dirty="0"/>
              <a:t>; Geospatial </a:t>
            </a:r>
            <a:r>
              <a:rPr lang="en-US" dirty="0" smtClean="0"/>
              <a:t>Analysis</a:t>
            </a:r>
            <a:r>
              <a:rPr lang="en-US" dirty="0"/>
              <a:t>; Linear </a:t>
            </a:r>
            <a:r>
              <a:rPr lang="en-US" dirty="0" smtClean="0"/>
              <a:t>Regression; k-means Clustering; Time Series Analysis.</a:t>
            </a:r>
            <a:endParaRPr lang="en-US" dirty="0" smtClean="0"/>
          </a:p>
          <a:p>
            <a:r>
              <a:rPr lang="en-US" b="1" u="sng" dirty="0" smtClean="0"/>
              <a:t>Dataset</a:t>
            </a:r>
            <a:r>
              <a:rPr lang="en-US" dirty="0"/>
              <a:t>:  </a:t>
            </a:r>
            <a:r>
              <a:rPr lang="en-US" dirty="0" smtClean="0"/>
              <a:t>​</a:t>
            </a:r>
            <a:r>
              <a:rPr lang="en-US" dirty="0" smtClean="0">
                <a:hlinkClick r:id="rId3"/>
              </a:rPr>
              <a:t>Primary Weather Dataset from </a:t>
            </a:r>
            <a:r>
              <a:rPr lang="en-US" dirty="0" err="1" smtClean="0">
                <a:hlinkClick r:id="rId3"/>
              </a:rPr>
              <a:t>Moosavi</a:t>
            </a:r>
            <a:r>
              <a:rPr lang="en-US" dirty="0" smtClean="0">
                <a:hlinkClick r:id="rId3"/>
              </a:rPr>
              <a:t>, et al. (2019)</a:t>
            </a:r>
            <a:endParaRPr lang="en-US" dirty="0" smtClean="0"/>
          </a:p>
          <a:p>
            <a:r>
              <a:rPr lang="en-US" b="1" u="sng" dirty="0" smtClean="0"/>
              <a:t>Dataset</a:t>
            </a:r>
            <a:r>
              <a:rPr lang="en-US" dirty="0" smtClean="0"/>
              <a:t>:  </a:t>
            </a:r>
            <a:r>
              <a:rPr lang="en-US" dirty="0" smtClean="0">
                <a:hlinkClick r:id="rId4"/>
              </a:rPr>
              <a:t>Average Temperature in Texas by Year</a:t>
            </a:r>
            <a:endParaRPr lang="en-US" dirty="0" smtClean="0"/>
          </a:p>
          <a:p>
            <a:r>
              <a:rPr lang="en-US" b="1" u="sng" dirty="0" smtClean="0"/>
              <a:t>Tools </a:t>
            </a:r>
            <a:r>
              <a:rPr lang="en-US" b="1" u="sng" dirty="0" smtClean="0"/>
              <a:t>Used</a:t>
            </a:r>
            <a:r>
              <a:rPr lang="en-US" dirty="0" smtClean="0"/>
              <a:t>:  </a:t>
            </a:r>
            <a:endParaRPr lang="en-US" dirty="0"/>
          </a:p>
          <a:p>
            <a:pPr marL="0" indent="0">
              <a:buNone/>
            </a:pPr>
            <a:endParaRPr lang="en-US" dirty="0"/>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r>
              <a:rPr lang="en-US" sz="6000" dirty="0" smtClean="0"/>
              <a:t>Rain in Texas</a:t>
            </a:r>
            <a:endParaRPr lang="en-US" sz="6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4" name="Picture 3"/>
          <p:cNvPicPr>
            <a:picLocks noChangeAspect="1"/>
          </p:cNvPicPr>
          <p:nvPr/>
        </p:nvPicPr>
        <p:blipFill>
          <a:blip r:embed="rId5"/>
          <a:stretch>
            <a:fillRect/>
          </a:stretch>
        </p:blipFill>
        <p:spPr>
          <a:xfrm>
            <a:off x="2141947" y="5298615"/>
            <a:ext cx="819150" cy="857250"/>
          </a:xfrm>
          <a:prstGeom prst="rect">
            <a:avLst/>
          </a:prstGeom>
        </p:spPr>
      </p:pic>
      <p:pic>
        <p:nvPicPr>
          <p:cNvPr id="5" name="Picture 4"/>
          <p:cNvPicPr>
            <a:picLocks noChangeAspect="1"/>
          </p:cNvPicPr>
          <p:nvPr/>
        </p:nvPicPr>
        <p:blipFill>
          <a:blip r:embed="rId6"/>
          <a:stretch>
            <a:fillRect/>
          </a:stretch>
        </p:blipFill>
        <p:spPr>
          <a:xfrm>
            <a:off x="3120863" y="5270040"/>
            <a:ext cx="838200" cy="885825"/>
          </a:xfrm>
          <a:prstGeom prst="rect">
            <a:avLst/>
          </a:prstGeom>
        </p:spPr>
      </p:pic>
    </p:spTree>
    <p:extLst>
      <p:ext uri="{BB962C8B-B14F-4D97-AF65-F5344CB8AC3E}">
        <p14:creationId xmlns:p14="http://schemas.microsoft.com/office/powerpoint/2010/main" val="128807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68360" y="1425095"/>
            <a:ext cx="8638722" cy="767600"/>
          </a:xfrm>
        </p:spPr>
        <p:txBody>
          <a:bodyPr>
            <a:normAutofit/>
          </a:bodyPr>
          <a:lstStyle/>
          <a:p>
            <a:r>
              <a:rPr lang="en-US" dirty="0"/>
              <a:t>Total rainfall amounts generally increase towards the eastern part of the state and the Gulf of Mexico, and away from the </a:t>
            </a:r>
            <a:r>
              <a:rPr lang="en-US" dirty="0" err="1"/>
              <a:t>Chihuahuan</a:t>
            </a:r>
            <a:r>
              <a:rPr lang="en-US" dirty="0"/>
              <a:t> Desert</a:t>
            </a:r>
            <a:r>
              <a:rPr lang="en-US" dirty="0" smtClean="0"/>
              <a:t>.  However, the relationship is not linear.</a:t>
            </a: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grpSp>
        <p:nvGrpSpPr>
          <p:cNvPr id="10" name="Group 9"/>
          <p:cNvGrpSpPr/>
          <p:nvPr/>
        </p:nvGrpSpPr>
        <p:grpSpPr>
          <a:xfrm>
            <a:off x="961960" y="2431613"/>
            <a:ext cx="10290240" cy="4066024"/>
            <a:chOff x="1368360" y="2431613"/>
            <a:chExt cx="10290240" cy="4066024"/>
          </a:xfrm>
        </p:grpSpPr>
        <p:pic>
          <p:nvPicPr>
            <p:cNvPr id="7" name="Picture 6"/>
            <p:cNvPicPr>
              <a:picLocks noChangeAspect="1"/>
            </p:cNvPicPr>
            <p:nvPr/>
          </p:nvPicPr>
          <p:blipFill>
            <a:blip r:embed="rId2"/>
            <a:stretch>
              <a:fillRect/>
            </a:stretch>
          </p:blipFill>
          <p:spPr>
            <a:xfrm>
              <a:off x="1368360" y="2431613"/>
              <a:ext cx="4834343" cy="4066024"/>
            </a:xfrm>
            <a:prstGeom prst="rect">
              <a:avLst/>
            </a:prstGeom>
          </p:spPr>
        </p:pic>
        <p:pic>
          <p:nvPicPr>
            <p:cNvPr id="8" name="Picture 7"/>
            <p:cNvPicPr>
              <a:picLocks noChangeAspect="1"/>
            </p:cNvPicPr>
            <p:nvPr/>
          </p:nvPicPr>
          <p:blipFill>
            <a:blip r:embed="rId3"/>
            <a:stretch>
              <a:fillRect/>
            </a:stretch>
          </p:blipFill>
          <p:spPr>
            <a:xfrm>
              <a:off x="1803612" y="5534025"/>
              <a:ext cx="1533525" cy="781050"/>
            </a:xfrm>
            <a:prstGeom prst="rect">
              <a:avLst/>
            </a:prstGeom>
          </p:spPr>
        </p:pic>
        <p:pic>
          <p:nvPicPr>
            <p:cNvPr id="9" name="Picture 8"/>
            <p:cNvPicPr>
              <a:picLocks noChangeAspect="1"/>
            </p:cNvPicPr>
            <p:nvPr/>
          </p:nvPicPr>
          <p:blipFill>
            <a:blip r:embed="rId4"/>
            <a:stretch>
              <a:fillRect/>
            </a:stretch>
          </p:blipFill>
          <p:spPr>
            <a:xfrm>
              <a:off x="6285750" y="2431613"/>
              <a:ext cx="5372850" cy="4066024"/>
            </a:xfrm>
            <a:prstGeom prst="rect">
              <a:avLst/>
            </a:prstGeom>
          </p:spPr>
        </p:pic>
      </p:grpSp>
    </p:spTree>
    <p:extLst>
      <p:ext uri="{BB962C8B-B14F-4D97-AF65-F5344CB8AC3E}">
        <p14:creationId xmlns:p14="http://schemas.microsoft.com/office/powerpoint/2010/main" val="344493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68360" y="1425095"/>
            <a:ext cx="8638722" cy="767600"/>
          </a:xfrm>
        </p:spPr>
        <p:txBody>
          <a:bodyPr>
            <a:normAutofit/>
          </a:bodyPr>
          <a:lstStyle/>
          <a:p>
            <a:r>
              <a:rPr lang="en-US" dirty="0"/>
              <a:t>Rainfall totals reported at airports appear to be decreasing over the 2016-2021 time period</a:t>
            </a:r>
            <a:r>
              <a:rPr lang="en-US" dirty="0" smtClean="0"/>
              <a:t>.  However, this relationship is not linear, either.</a:t>
            </a: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3" name="Picture 2"/>
          <p:cNvPicPr>
            <a:picLocks noChangeAspect="1"/>
          </p:cNvPicPr>
          <p:nvPr/>
        </p:nvPicPr>
        <p:blipFill>
          <a:blip r:embed="rId2"/>
          <a:stretch>
            <a:fillRect/>
          </a:stretch>
        </p:blipFill>
        <p:spPr>
          <a:xfrm>
            <a:off x="1368360" y="2342953"/>
            <a:ext cx="3952875" cy="4038600"/>
          </a:xfrm>
          <a:prstGeom prst="rect">
            <a:avLst/>
          </a:prstGeom>
        </p:spPr>
      </p:pic>
      <p:pic>
        <p:nvPicPr>
          <p:cNvPr id="6" name="Picture 5"/>
          <p:cNvPicPr>
            <a:picLocks noChangeAspect="1"/>
          </p:cNvPicPr>
          <p:nvPr/>
        </p:nvPicPr>
        <p:blipFill>
          <a:blip r:embed="rId3"/>
          <a:stretch>
            <a:fillRect/>
          </a:stretch>
        </p:blipFill>
        <p:spPr>
          <a:xfrm>
            <a:off x="5687721" y="2342953"/>
            <a:ext cx="3952875" cy="4038600"/>
          </a:xfrm>
          <a:prstGeom prst="rect">
            <a:avLst/>
          </a:prstGeom>
        </p:spPr>
      </p:pic>
    </p:spTree>
    <p:extLst>
      <p:ext uri="{BB962C8B-B14F-4D97-AF65-F5344CB8AC3E}">
        <p14:creationId xmlns:p14="http://schemas.microsoft.com/office/powerpoint/2010/main" val="33865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625150"/>
          </a:xfrm>
        </p:spPr>
        <p:txBody>
          <a:bodyPr>
            <a:normAutofit fontScale="90000"/>
          </a:bodyPr>
          <a:lstStyle/>
          <a:p>
            <a:pPr algn="ctr"/>
            <a:r>
              <a:rPr lang="en-US" sz="4000" dirty="0" smtClean="0"/>
              <a:t>Analysis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68360" y="1073020"/>
            <a:ext cx="8638722" cy="1119675"/>
          </a:xfrm>
        </p:spPr>
        <p:txBody>
          <a:bodyPr>
            <a:normAutofit/>
          </a:bodyPr>
          <a:lstStyle/>
          <a:p>
            <a:r>
              <a:rPr lang="en-US" dirty="0"/>
              <a:t>We found three clusters of data points. The two larger clusters, colored Green and Yellow here, overlap greatly in longitude, but </a:t>
            </a:r>
            <a:r>
              <a:rPr lang="en-US" dirty="0" smtClean="0"/>
              <a:t>show near-total separation in the times data were collected, as well as </a:t>
            </a:r>
            <a:r>
              <a:rPr lang="en-US" dirty="0"/>
              <a:t>some separation in precipitation </a:t>
            </a:r>
            <a:r>
              <a:rPr lang="en-US" dirty="0" smtClean="0"/>
              <a:t>amounts.</a:t>
            </a: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grpSp>
        <p:nvGrpSpPr>
          <p:cNvPr id="9" name="Group 8"/>
          <p:cNvGrpSpPr/>
          <p:nvPr/>
        </p:nvGrpSpPr>
        <p:grpSpPr>
          <a:xfrm>
            <a:off x="831850" y="2192695"/>
            <a:ext cx="10712209" cy="4122379"/>
            <a:chOff x="235670" y="2192695"/>
            <a:chExt cx="10712209" cy="4122379"/>
          </a:xfrm>
        </p:grpSpPr>
        <p:pic>
          <p:nvPicPr>
            <p:cNvPr id="7" name="Picture 6"/>
            <p:cNvPicPr>
              <a:picLocks noChangeAspect="1"/>
            </p:cNvPicPr>
            <p:nvPr/>
          </p:nvPicPr>
          <p:blipFill>
            <a:blip r:embed="rId2"/>
            <a:stretch>
              <a:fillRect/>
            </a:stretch>
          </p:blipFill>
          <p:spPr>
            <a:xfrm>
              <a:off x="235670" y="2192695"/>
              <a:ext cx="5260158" cy="4122379"/>
            </a:xfrm>
            <a:prstGeom prst="rect">
              <a:avLst/>
            </a:prstGeom>
          </p:spPr>
        </p:pic>
        <p:pic>
          <p:nvPicPr>
            <p:cNvPr id="8" name="Picture 7"/>
            <p:cNvPicPr>
              <a:picLocks/>
            </p:cNvPicPr>
            <p:nvPr/>
          </p:nvPicPr>
          <p:blipFill>
            <a:blip r:embed="rId3"/>
            <a:stretch>
              <a:fillRect/>
            </a:stretch>
          </p:blipFill>
          <p:spPr>
            <a:xfrm>
              <a:off x="5687721" y="2192695"/>
              <a:ext cx="5260158" cy="4122379"/>
            </a:xfrm>
            <a:prstGeom prst="rect">
              <a:avLst/>
            </a:prstGeom>
          </p:spPr>
        </p:pic>
      </p:grpSp>
    </p:spTree>
    <p:extLst>
      <p:ext uri="{BB962C8B-B14F-4D97-AF65-F5344CB8AC3E}">
        <p14:creationId xmlns:p14="http://schemas.microsoft.com/office/powerpoint/2010/main" val="135683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395928" y="5132431"/>
            <a:ext cx="587828"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657536" y="5468962"/>
            <a:ext cx="587828" cy="2985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75412" y="5132431"/>
            <a:ext cx="3806889" cy="691471"/>
          </a:xfrm>
          <a:prstGeom prst="rect">
            <a:avLst/>
          </a:prstGeom>
          <a:noFill/>
        </p:spPr>
        <p:txBody>
          <a:bodyPr wrap="square" rtlCol="0">
            <a:spAutoFit/>
          </a:bodyPr>
          <a:lstStyle/>
          <a:p>
            <a:pPr marL="228600" lvl="0" indent="-228600">
              <a:lnSpc>
                <a:spcPct val="90000"/>
              </a:lnSpc>
              <a:spcBef>
                <a:spcPts val="1000"/>
              </a:spcBef>
              <a:buClr>
                <a:srgbClr val="47C3D3"/>
              </a:buClr>
              <a:buFont typeface="Arial" panose="020B0604020202020204" pitchFamily="34" charset="0"/>
              <a:buChar char="•"/>
            </a:pPr>
            <a:r>
              <a:rPr lang="en-US" sz="1700" dirty="0">
                <a:solidFill>
                  <a:srgbClr val="FFFFFF"/>
                </a:solidFill>
              </a:rPr>
              <a:t>Link to GitHub Repository: </a:t>
            </a:r>
            <a:r>
              <a:rPr lang="en-US" sz="1700" dirty="0" smtClean="0">
                <a:solidFill>
                  <a:srgbClr val="FFFFFF"/>
                </a:solidFill>
              </a:rPr>
              <a:t> </a:t>
            </a:r>
            <a:r>
              <a:rPr lang="en-US" sz="1700" dirty="0" smtClean="0">
                <a:solidFill>
                  <a:srgbClr val="FFFFFF"/>
                </a:solidFill>
                <a:hlinkClick r:id="rId2"/>
              </a:rPr>
              <a:t>Here</a:t>
            </a:r>
            <a:endParaRPr lang="en-US" sz="1700" dirty="0" smtClean="0">
              <a:solidFill>
                <a:srgbClr val="FFFFFF"/>
              </a:solidFill>
            </a:endParaRPr>
          </a:p>
          <a:p>
            <a:pPr marL="228600" lvl="0" indent="-228600">
              <a:lnSpc>
                <a:spcPct val="90000"/>
              </a:lnSpc>
              <a:spcBef>
                <a:spcPts val="1000"/>
              </a:spcBef>
              <a:buClr>
                <a:srgbClr val="47C3D3"/>
              </a:buClr>
              <a:buFont typeface="Arial" panose="020B0604020202020204" pitchFamily="34" charset="0"/>
              <a:buChar char="•"/>
            </a:pPr>
            <a:r>
              <a:rPr lang="en-US" sz="1700" dirty="0" smtClean="0">
                <a:solidFill>
                  <a:srgbClr val="FFFFFF"/>
                </a:solidFill>
              </a:rPr>
              <a:t>Link to </a:t>
            </a:r>
            <a:r>
              <a:rPr lang="en-US" sz="1700" dirty="0" smtClean="0">
                <a:solidFill>
                  <a:srgbClr val="FFFFFF"/>
                </a:solidFill>
              </a:rPr>
              <a:t>Tableau Presentation:  </a:t>
            </a:r>
            <a:r>
              <a:rPr lang="en-US" sz="1700" dirty="0" smtClean="0">
                <a:solidFill>
                  <a:srgbClr val="FFFFFF"/>
                </a:solidFill>
                <a:hlinkClick r:id="rId3"/>
              </a:rPr>
              <a:t>Here</a:t>
            </a:r>
            <a:endParaRPr lang="en-US" sz="1700" dirty="0">
              <a:solidFill>
                <a:srgbClr val="FFFFFF"/>
              </a:solidFill>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dirty="0" smtClean="0"/>
              <a:t>While relationships between longitude, rainfall amounts, and time appear to exist, they are non-linear.</a:t>
            </a:r>
            <a:endParaRPr lang="en-US" dirty="0"/>
          </a:p>
          <a:p>
            <a:r>
              <a:rPr lang="en-US" dirty="0" smtClean="0"/>
              <a:t>The primary dataset contains continuous measurements solely for precipitation; data for other climatic dimensions such as wind speed and temperature are categorical and extremely limited in scope.</a:t>
            </a:r>
          </a:p>
          <a:p>
            <a:r>
              <a:rPr lang="en-US" dirty="0" smtClean="0"/>
              <a:t>Unexpected chronological separation of clusters with strong longitudinal overlap raises </a:t>
            </a:r>
            <a:r>
              <a:rPr lang="en-US" dirty="0"/>
              <a:t>questions of data </a:t>
            </a:r>
            <a:r>
              <a:rPr lang="en-US" dirty="0" smtClean="0"/>
              <a:t>integrity.</a:t>
            </a:r>
            <a:endParaRPr lang="en-US" dirty="0" smtClean="0"/>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90931"/>
          </a:xfrm>
        </p:spPr>
        <p:txBody>
          <a:bodyPr/>
          <a:lstStyle/>
          <a:p>
            <a:r>
              <a:rPr lang="en-US" sz="3600" dirty="0" smtClean="0"/>
              <a:t>Findings &amp; Next Steps</a:t>
            </a:r>
            <a:endParaRPr lang="en-US" sz="36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Findings &amp; Discussion</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smtClean="0"/>
              <a:t>Next Steps</a:t>
            </a: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5"/>
            <a:ext cx="5183188" cy="2524125"/>
          </a:xfrm>
        </p:spPr>
        <p:txBody>
          <a:bodyPr>
            <a:normAutofit/>
          </a:bodyPr>
          <a:lstStyle/>
          <a:p>
            <a:r>
              <a:rPr lang="en-US" dirty="0"/>
              <a:t>Additional data sources should be analyzed with the following goals:</a:t>
            </a:r>
          </a:p>
          <a:p>
            <a:pPr lvl="1"/>
            <a:r>
              <a:rPr lang="en-US" dirty="0" smtClean="0"/>
              <a:t>Gain </a:t>
            </a:r>
            <a:r>
              <a:rPr lang="en-US" dirty="0"/>
              <a:t>better </a:t>
            </a:r>
            <a:r>
              <a:rPr lang="en-US" dirty="0" smtClean="0"/>
              <a:t>context</a:t>
            </a:r>
            <a:r>
              <a:rPr lang="en-US" dirty="0" smtClean="0"/>
              <a:t>.</a:t>
            </a:r>
          </a:p>
          <a:p>
            <a:pPr lvl="1"/>
            <a:r>
              <a:rPr lang="en-US" dirty="0" smtClean="0"/>
              <a:t>Perform multivariate analysis to explain non-linear relationships.</a:t>
            </a:r>
            <a:endParaRPr lang="en-US" dirty="0" smtClean="0"/>
          </a:p>
          <a:p>
            <a:pPr lvl="1"/>
            <a:r>
              <a:rPr lang="en-US" dirty="0" smtClean="0"/>
              <a:t>Corroborate or discount the data from the original data source.</a:t>
            </a:r>
            <a:endParaRPr lang="en-US" dirty="0"/>
          </a:p>
        </p:txBody>
      </p:sp>
      <p:sp>
        <p:nvSpPr>
          <p:cNvPr id="3" name="TextBox 2"/>
          <p:cNvSpPr txBox="1"/>
          <p:nvPr/>
        </p:nvSpPr>
        <p:spPr>
          <a:xfrm>
            <a:off x="6500812" y="531844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1234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81535" y="3760237"/>
            <a:ext cx="970383" cy="28924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14196" y="3760237"/>
            <a:ext cx="1763486" cy="28924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27788" y="2509935"/>
            <a:ext cx="1212979" cy="31724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r>
              <a:rPr lang="en-US" sz="6000" dirty="0" err="1" smtClean="0"/>
              <a:t>GameCo</a:t>
            </a:r>
            <a:endParaRPr lang="en-US" sz="6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4876"/>
            <a:ext cx="6718300" cy="4093243"/>
          </a:xfrm>
        </p:spPr>
        <p:txBody>
          <a:bodyPr/>
          <a:lstStyle/>
          <a:p>
            <a:r>
              <a:rPr lang="en-US" b="1" u="sng" dirty="0" smtClean="0"/>
              <a:t>Objective</a:t>
            </a:r>
            <a:r>
              <a:rPr lang="en-US" dirty="0" smtClean="0"/>
              <a:t>:  P</a:t>
            </a:r>
            <a:r>
              <a:rPr lang="en-US" dirty="0"/>
              <a:t>erform a descriptive analysis of a video game data set to foster </a:t>
            </a:r>
            <a:r>
              <a:rPr lang="en-US" dirty="0" smtClean="0"/>
              <a:t>a better </a:t>
            </a:r>
            <a:r>
              <a:rPr lang="en-US" dirty="0"/>
              <a:t>understanding of how </a:t>
            </a:r>
            <a:r>
              <a:rPr lang="en-US" dirty="0" err="1"/>
              <a:t>GameCo’s</a:t>
            </a:r>
            <a:r>
              <a:rPr lang="en-US" dirty="0"/>
              <a:t> new games might fare in the market</a:t>
            </a:r>
            <a:r>
              <a:rPr lang="en-US" dirty="0" smtClean="0"/>
              <a:t>.</a:t>
            </a:r>
          </a:p>
          <a:p>
            <a:r>
              <a:rPr lang="en-US" dirty="0" smtClean="0">
                <a:solidFill>
                  <a:srgbClr val="FF0000"/>
                </a:solidFill>
                <a:hlinkClick r:id="rId2"/>
              </a:rPr>
              <a:t>Project Brief</a:t>
            </a:r>
            <a:endParaRPr lang="en-US" dirty="0">
              <a:solidFill>
                <a:srgbClr val="FF0000"/>
              </a:solidFill>
            </a:endParaRPr>
          </a:p>
          <a:p>
            <a:r>
              <a:rPr lang="en-US" b="1" u="sng" dirty="0" smtClean="0"/>
              <a:t>Skills Used</a:t>
            </a:r>
            <a:r>
              <a:rPr lang="en-US" dirty="0" smtClean="0"/>
              <a:t>:  Data Integrity checks and Cleaning; Grouping, Summarizing, and Visualizing data; Descriptive Analysis; Presentation of findings.</a:t>
            </a:r>
          </a:p>
          <a:p>
            <a:r>
              <a:rPr lang="en-US" b="1" u="sng" dirty="0" smtClean="0"/>
              <a:t>Dataset</a:t>
            </a:r>
            <a:r>
              <a:rPr lang="en-US" dirty="0"/>
              <a:t>:  </a:t>
            </a:r>
            <a:r>
              <a:rPr lang="en-US" dirty="0" smtClean="0"/>
              <a:t>​</a:t>
            </a:r>
            <a:r>
              <a:rPr lang="en-US" dirty="0" smtClean="0">
                <a:hlinkClick r:id="rId3"/>
              </a:rPr>
              <a:t>Video Game Sales </a:t>
            </a:r>
            <a:r>
              <a:rPr lang="en-US" dirty="0"/>
              <a:t> from </a:t>
            </a:r>
            <a:r>
              <a:rPr lang="en-US" dirty="0" smtClean="0">
                <a:hlinkClick r:id="rId4"/>
              </a:rPr>
              <a:t>VGChartz</a:t>
            </a:r>
            <a:r>
              <a:rPr lang="en-US" dirty="0" smtClean="0"/>
              <a:t>.</a:t>
            </a:r>
          </a:p>
          <a:p>
            <a:r>
              <a:rPr lang="en-US" b="1" u="sng" dirty="0" smtClean="0"/>
              <a:t>Tools Used</a:t>
            </a:r>
            <a:r>
              <a:rPr lang="en-US" dirty="0" smtClean="0"/>
              <a:t>:  </a:t>
            </a: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1" name="Picture 10"/>
          <p:cNvPicPr>
            <a:picLocks noChangeAspect="1"/>
          </p:cNvPicPr>
          <p:nvPr/>
        </p:nvPicPr>
        <p:blipFill>
          <a:blip r:embed="rId5"/>
          <a:stretch>
            <a:fillRect/>
          </a:stretch>
        </p:blipFill>
        <p:spPr>
          <a:xfrm>
            <a:off x="2033916" y="4182547"/>
            <a:ext cx="1847619" cy="80000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69"/>
            <a:ext cx="9711742" cy="1408923"/>
          </a:xfrm>
        </p:spPr>
        <p:txBody>
          <a:bodyPr>
            <a:normAutofit/>
          </a:bodyPr>
          <a:lstStyle/>
          <a:p>
            <a:pPr algn="ctr"/>
            <a:r>
              <a:rPr lang="en-US" sz="4000" dirty="0" smtClean="0"/>
              <a:t>Analysis for 1980 – 2016:</a:t>
            </a:r>
            <a:br>
              <a:rPr lang="en-US" sz="4000" dirty="0" smtClean="0"/>
            </a:br>
            <a:r>
              <a:rPr lang="en-US" sz="4000" dirty="0" smtClean="0"/>
              <a:t>Plummeting </a:t>
            </a:r>
            <a:r>
              <a:rPr lang="en-US" sz="4000" dirty="0"/>
              <a:t>Physical Market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190853" cy="1020769"/>
          </a:xfrm>
        </p:spPr>
        <p:txBody>
          <a:bodyPr>
            <a:normAutofit/>
          </a:bodyPr>
          <a:lstStyle/>
          <a:p>
            <a:r>
              <a:rPr lang="en-US" dirty="0"/>
              <a:t>Both the number of new game title releases - and their sales - have plummeted since their peak </a:t>
            </a:r>
            <a:r>
              <a:rPr lang="en-US" dirty="0" smtClean="0"/>
              <a:t>in 2009</a:t>
            </a:r>
            <a:r>
              <a:rPr lang="en-US" dirty="0"/>
              <a:t>, at least for physical </a:t>
            </a:r>
            <a:r>
              <a:rPr lang="en-US" dirty="0" smtClean="0"/>
              <a:t>retail.  Our </a:t>
            </a:r>
            <a:r>
              <a:rPr lang="en-US" dirty="0"/>
              <a:t>data do not cover online purchases or digital </a:t>
            </a:r>
            <a:r>
              <a:rPr lang="en-US" dirty="0" smtClean="0"/>
              <a:t>delivery channels</a:t>
            </a:r>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3" name="Picture 2"/>
          <p:cNvPicPr>
            <a:picLocks noChangeAspect="1"/>
          </p:cNvPicPr>
          <p:nvPr/>
        </p:nvPicPr>
        <p:blipFill>
          <a:blip r:embed="rId2"/>
          <a:stretch>
            <a:fillRect/>
          </a:stretch>
        </p:blipFill>
        <p:spPr>
          <a:xfrm>
            <a:off x="831849" y="3238015"/>
            <a:ext cx="9711744" cy="3342857"/>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1399592"/>
          </a:xfrm>
        </p:spPr>
        <p:txBody>
          <a:bodyPr>
            <a:normAutofit/>
          </a:bodyPr>
          <a:lstStyle/>
          <a:p>
            <a:pPr algn="ctr"/>
            <a:r>
              <a:rPr lang="en-US" sz="4000" dirty="0" smtClean="0"/>
              <a:t>Analysis for 1980 – 2016:</a:t>
            </a:r>
            <a:r>
              <a:rPr lang="en-US" sz="4000" dirty="0"/>
              <a:t/>
            </a:r>
            <a:br>
              <a:rPr lang="en-US" sz="4000" dirty="0"/>
            </a:br>
            <a:r>
              <a:rPr lang="en-US" sz="4000" dirty="0"/>
              <a:t>Regional Dominance Shifts </a:t>
            </a:r>
            <a:r>
              <a:rPr lang="en-US" sz="4000" dirty="0" smtClean="0"/>
              <a:t>Over Time</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190853" cy="1020769"/>
          </a:xfrm>
        </p:spPr>
        <p:txBody>
          <a:bodyPr>
            <a:normAutofit fontScale="92500" lnSpcReduction="10000"/>
          </a:bodyPr>
          <a:lstStyle/>
          <a:p>
            <a:r>
              <a:rPr lang="en-US" dirty="0"/>
              <a:t>North America and Japan alternately dominated until the mid-1990s in terms of units sold, </a:t>
            </a:r>
            <a:r>
              <a:rPr lang="en-US" dirty="0" smtClean="0"/>
              <a:t>after which </a:t>
            </a:r>
            <a:r>
              <a:rPr lang="en-US" dirty="0"/>
              <a:t>Japan fell to third place. However, among the worldwide declines since 2009, Europe’s </a:t>
            </a:r>
            <a:r>
              <a:rPr lang="en-US" dirty="0" smtClean="0"/>
              <a:t>has been </a:t>
            </a:r>
            <a:r>
              <a:rPr lang="en-US" dirty="0"/>
              <a:t>the most gradual, such that Europe now appears to have the largest slice of this </a:t>
            </a:r>
            <a:r>
              <a:rPr lang="en-US" dirty="0" smtClean="0"/>
              <a:t>dwindling pie</a:t>
            </a:r>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p:cNvPicPr>
            <a:picLocks noChangeAspect="1"/>
          </p:cNvPicPr>
          <p:nvPr/>
        </p:nvPicPr>
        <p:blipFill>
          <a:blip r:embed="rId2"/>
          <a:stretch>
            <a:fillRect/>
          </a:stretch>
        </p:blipFill>
        <p:spPr>
          <a:xfrm>
            <a:off x="831849" y="3097764"/>
            <a:ext cx="9711743" cy="3552381"/>
          </a:xfrm>
          <a:prstGeom prst="rect">
            <a:avLst/>
          </a:prstGeom>
        </p:spPr>
      </p:pic>
    </p:spTree>
    <p:extLst>
      <p:ext uri="{BB962C8B-B14F-4D97-AF65-F5344CB8AC3E}">
        <p14:creationId xmlns:p14="http://schemas.microsoft.com/office/powerpoint/2010/main" val="303337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1399592"/>
          </a:xfrm>
        </p:spPr>
        <p:txBody>
          <a:bodyPr>
            <a:normAutofit/>
          </a:bodyPr>
          <a:lstStyle/>
          <a:p>
            <a:pPr algn="ctr"/>
            <a:r>
              <a:rPr lang="en-US" sz="4000" dirty="0" smtClean="0"/>
              <a:t>Analysis for 1980 – 2016:</a:t>
            </a:r>
            <a:r>
              <a:rPr lang="en-US" sz="4000" dirty="0"/>
              <a:t/>
            </a:r>
            <a:br>
              <a:rPr lang="en-US" sz="4000" dirty="0"/>
            </a:br>
            <a:r>
              <a:rPr lang="en-US" sz="4000" dirty="0" smtClean="0"/>
              <a:t>Genre Dominance</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190853" cy="1020769"/>
          </a:xfrm>
        </p:spPr>
        <p:txBody>
          <a:bodyPr>
            <a:normAutofit/>
          </a:bodyPr>
          <a:lstStyle/>
          <a:p>
            <a:r>
              <a:rPr lang="en-US" dirty="0"/>
              <a:t>Action, Sports, and </a:t>
            </a:r>
            <a:r>
              <a:rPr lang="en-US" dirty="0" smtClean="0"/>
              <a:t>Shooter genres </a:t>
            </a:r>
            <a:r>
              <a:rPr lang="en-US" dirty="0"/>
              <a:t>are the top </a:t>
            </a:r>
            <a:r>
              <a:rPr lang="en-US" dirty="0" smtClean="0"/>
              <a:t>three globally</a:t>
            </a:r>
            <a:r>
              <a:rPr lang="en-US" dirty="0"/>
              <a:t>, and </a:t>
            </a:r>
            <a:r>
              <a:rPr lang="en-US" dirty="0" smtClean="0"/>
              <a:t>everywhere except </a:t>
            </a:r>
            <a:r>
              <a:rPr lang="en-US" dirty="0"/>
              <a:t>Japan</a:t>
            </a:r>
            <a:r>
              <a:rPr lang="en-US" dirty="0" smtClean="0"/>
              <a:t>.</a:t>
            </a:r>
          </a:p>
          <a:p>
            <a:r>
              <a:rPr lang="en-US" dirty="0"/>
              <a:t>In Japan, Role-Playing </a:t>
            </a:r>
            <a:r>
              <a:rPr lang="en-US" dirty="0" smtClean="0"/>
              <a:t>games (</a:t>
            </a:r>
            <a:r>
              <a:rPr lang="en-US" dirty="0"/>
              <a:t>highlighted in black</a:t>
            </a:r>
            <a:r>
              <a:rPr lang="en-US" dirty="0" smtClean="0"/>
              <a:t>) \dominate</a:t>
            </a:r>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p:cNvPicPr>
            <a:picLocks noChangeAspect="1"/>
          </p:cNvPicPr>
          <p:nvPr/>
        </p:nvPicPr>
        <p:blipFill>
          <a:blip r:embed="rId2"/>
          <a:stretch>
            <a:fillRect/>
          </a:stretch>
        </p:blipFill>
        <p:spPr>
          <a:xfrm>
            <a:off x="831849" y="3105685"/>
            <a:ext cx="9711744" cy="3434871"/>
          </a:xfrm>
          <a:prstGeom prst="rect">
            <a:avLst/>
          </a:prstGeom>
        </p:spPr>
      </p:pic>
    </p:spTree>
    <p:extLst>
      <p:ext uri="{BB962C8B-B14F-4D97-AF65-F5344CB8AC3E}">
        <p14:creationId xmlns:p14="http://schemas.microsoft.com/office/powerpoint/2010/main" val="303345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47870"/>
            <a:ext cx="9711742" cy="1399592"/>
          </a:xfrm>
        </p:spPr>
        <p:txBody>
          <a:bodyPr>
            <a:normAutofit fontScale="90000"/>
          </a:bodyPr>
          <a:lstStyle/>
          <a:p>
            <a:pPr algn="ctr"/>
            <a:r>
              <a:rPr lang="en-US" sz="4000" dirty="0" smtClean="0"/>
              <a:t>Analysis for 1980 – 2016:</a:t>
            </a:r>
            <a:r>
              <a:rPr lang="en-US" sz="4000" dirty="0"/>
              <a:t/>
            </a:r>
            <a:br>
              <a:rPr lang="en-US" sz="4000" dirty="0"/>
            </a:br>
            <a:r>
              <a:rPr lang="en-US" sz="4000" dirty="0" smtClean="0"/>
              <a:t>Regional Competition:  Top Five Publishers</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095655"/>
            <a:ext cx="8190853" cy="1020769"/>
          </a:xfrm>
        </p:spPr>
        <p:txBody>
          <a:bodyPr>
            <a:normAutofit/>
          </a:bodyPr>
          <a:lstStyle/>
          <a:p>
            <a:r>
              <a:rPr lang="en-US" dirty="0"/>
              <a:t>Nintendo has dominated </a:t>
            </a:r>
            <a:r>
              <a:rPr lang="en-US" dirty="0" smtClean="0"/>
              <a:t>all three </a:t>
            </a:r>
            <a:r>
              <a:rPr lang="en-US" dirty="0"/>
              <a:t>main regions</a:t>
            </a:r>
            <a:r>
              <a:rPr lang="en-US" dirty="0" smtClean="0"/>
              <a:t>.</a:t>
            </a:r>
          </a:p>
          <a:p>
            <a:r>
              <a:rPr lang="en-US" dirty="0"/>
              <a:t>Electronic Arts a strong </a:t>
            </a:r>
            <a:r>
              <a:rPr lang="en-US" dirty="0" smtClean="0"/>
              <a:t>second in </a:t>
            </a:r>
            <a:r>
              <a:rPr lang="en-US" dirty="0"/>
              <a:t>North America and </a:t>
            </a:r>
            <a:r>
              <a:rPr lang="en-US" dirty="0" smtClean="0"/>
              <a:t>Europe, but </a:t>
            </a:r>
            <a:r>
              <a:rPr lang="en-US" dirty="0"/>
              <a:t>not top five in Japan.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831849" y="3013787"/>
            <a:ext cx="9711743" cy="3583685"/>
          </a:xfrm>
          <a:prstGeom prst="rect">
            <a:avLst/>
          </a:prstGeom>
        </p:spPr>
      </p:pic>
    </p:spTree>
    <p:extLst>
      <p:ext uri="{BB962C8B-B14F-4D97-AF65-F5344CB8AC3E}">
        <p14:creationId xmlns:p14="http://schemas.microsoft.com/office/powerpoint/2010/main" val="374426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90931"/>
          </a:xfrm>
        </p:spPr>
        <p:txBody>
          <a:bodyPr/>
          <a:lstStyle/>
          <a:p>
            <a:r>
              <a:rPr lang="en-US" sz="3600" dirty="0"/>
              <a:t>Recommendations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The physical retail market for games appears to be in serious decline!</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To the extent that we remain invested in the physical retail markets: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Since its peak in 2008 and 2009, physical retail game sales have plummeted, and the likely cause is that purchasing - and to</a:t>
            </a:r>
            <a:br>
              <a:rPr lang="en-US" dirty="0"/>
            </a:br>
            <a:r>
              <a:rPr lang="en-US" dirty="0"/>
              <a:t>some extent delivery - has shifted online. </a:t>
            </a:r>
            <a:endParaRPr lang="en-US" dirty="0" smtClean="0"/>
          </a:p>
          <a:p>
            <a:r>
              <a:rPr lang="en-US" dirty="0"/>
              <a:t>Urgently investigate online markets</a:t>
            </a:r>
            <a:r>
              <a:rPr lang="en-US" dirty="0" smtClean="0"/>
              <a:t>.</a:t>
            </a:r>
          </a:p>
          <a:p>
            <a:r>
              <a:rPr lang="en-US" dirty="0"/>
              <a:t>We lack data about online markets, so we should acquire and analyze such data immediately.</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Europe appears to be the best region for investment right now, with North America a falling second and Japan a</a:t>
            </a:r>
            <a:br>
              <a:rPr lang="en-US" dirty="0"/>
            </a:br>
            <a:r>
              <a:rPr lang="en-US" dirty="0"/>
              <a:t>rising third. </a:t>
            </a:r>
            <a:endParaRPr lang="en-US" dirty="0" smtClean="0"/>
          </a:p>
          <a:p>
            <a:r>
              <a:rPr lang="en-US" dirty="0"/>
              <a:t>Europe is declining alongside the rest of the world, but its decline is not quite as steep.</a:t>
            </a:r>
          </a:p>
          <a:p>
            <a:r>
              <a:rPr lang="en-US" dirty="0"/>
              <a:t>Action, Sports, and Shooter genres are generally most popular, except for Japan, where Role-Playing dominates</a:t>
            </a:r>
            <a:r>
              <a:rPr lang="en-US" dirty="0" smtClean="0"/>
              <a:t>.</a:t>
            </a:r>
          </a:p>
          <a:p>
            <a:r>
              <a:rPr lang="en-US" dirty="0"/>
              <a:t>Nintendo is the publisher to beat.</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1495" y="4124131"/>
            <a:ext cx="1925476" cy="30791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92367" y="3746040"/>
            <a:ext cx="479429" cy="28924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1495" y="3746041"/>
            <a:ext cx="2382675" cy="28644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27788" y="2509935"/>
            <a:ext cx="1212979" cy="31724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23330"/>
          </a:xfrm>
        </p:spPr>
        <p:txBody>
          <a:bodyPr/>
          <a:lstStyle/>
          <a:p>
            <a:r>
              <a:rPr lang="en-US" sz="6000" dirty="0" smtClean="0"/>
              <a:t>Medical Staffing Agency</a:t>
            </a:r>
            <a:endParaRPr lang="en-US" sz="6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16318"/>
            <a:ext cx="6718300" cy="4093243"/>
          </a:xfrm>
        </p:spPr>
        <p:txBody>
          <a:bodyPr/>
          <a:lstStyle/>
          <a:p>
            <a:r>
              <a:rPr lang="en-US" b="1" u="sng" dirty="0" smtClean="0"/>
              <a:t>Objective</a:t>
            </a:r>
            <a:r>
              <a:rPr lang="en-US" dirty="0" smtClean="0"/>
              <a:t>: </a:t>
            </a:r>
            <a:r>
              <a:rPr lang="en-US" dirty="0"/>
              <a:t>Determine when to send staff, and how</a:t>
            </a:r>
            <a:br>
              <a:rPr lang="en-US" dirty="0"/>
            </a:br>
            <a:r>
              <a:rPr lang="en-US" dirty="0"/>
              <a:t>many, to each </a:t>
            </a:r>
            <a:r>
              <a:rPr lang="en-US" dirty="0" smtClean="0"/>
              <a:t>state, in preparation for the upcoming influenza season.</a:t>
            </a:r>
          </a:p>
          <a:p>
            <a:r>
              <a:rPr lang="en-US" dirty="0" smtClean="0">
                <a:solidFill>
                  <a:srgbClr val="FF0000"/>
                </a:solidFill>
                <a:hlinkClick r:id="rId2"/>
              </a:rPr>
              <a:t>Project Brief</a:t>
            </a:r>
            <a:endParaRPr lang="en-US" dirty="0">
              <a:solidFill>
                <a:srgbClr val="FF0000"/>
              </a:solidFill>
            </a:endParaRPr>
          </a:p>
          <a:p>
            <a:r>
              <a:rPr lang="en-US" b="1" u="sng" dirty="0" smtClean="0"/>
              <a:t>Skills Used</a:t>
            </a:r>
            <a:r>
              <a:rPr lang="en-US" dirty="0" smtClean="0"/>
              <a:t>:  Data Integrity checks and Cleaning; Data Integration; Data Transformation</a:t>
            </a:r>
            <a:r>
              <a:rPr lang="en-US" dirty="0"/>
              <a:t>; Statistical Hypothesis Testing; </a:t>
            </a:r>
            <a:r>
              <a:rPr lang="en-US" dirty="0" smtClean="0"/>
              <a:t>Visualization; Forecasting; Storytelling.</a:t>
            </a:r>
          </a:p>
          <a:p>
            <a:r>
              <a:rPr lang="en-US" b="1" u="sng" dirty="0" smtClean="0"/>
              <a:t>Dataset</a:t>
            </a:r>
            <a:r>
              <a:rPr lang="en-US" dirty="0"/>
              <a:t>:  </a:t>
            </a:r>
            <a:r>
              <a:rPr lang="en-US" dirty="0" smtClean="0"/>
              <a:t>​</a:t>
            </a:r>
            <a:r>
              <a:rPr lang="en-US" dirty="0" smtClean="0">
                <a:hlinkClick r:id="rId3"/>
              </a:rPr>
              <a:t>Influenza Death Statistics</a:t>
            </a:r>
            <a:r>
              <a:rPr lang="en-US" dirty="0" smtClean="0"/>
              <a:t> from the </a:t>
            </a:r>
            <a:r>
              <a:rPr lang="en-US" dirty="0" smtClean="0">
                <a:hlinkClick r:id="rId4"/>
              </a:rPr>
              <a:t>CDC</a:t>
            </a:r>
            <a:r>
              <a:rPr lang="en-US" dirty="0" smtClean="0"/>
              <a:t>.</a:t>
            </a:r>
          </a:p>
          <a:p>
            <a:r>
              <a:rPr lang="en-US" b="1" u="sng" dirty="0"/>
              <a:t>Dataset</a:t>
            </a:r>
            <a:r>
              <a:rPr lang="en-US" dirty="0"/>
              <a:t>:  </a:t>
            </a:r>
            <a:r>
              <a:rPr lang="en-US" dirty="0" smtClean="0"/>
              <a:t>​</a:t>
            </a:r>
            <a:r>
              <a:rPr lang="en-US" dirty="0" smtClean="0">
                <a:hlinkClick r:id="rId5"/>
              </a:rPr>
              <a:t>Population Statistics</a:t>
            </a:r>
            <a:r>
              <a:rPr lang="en-US" dirty="0" smtClean="0"/>
              <a:t> </a:t>
            </a:r>
            <a:r>
              <a:rPr lang="en-US" dirty="0"/>
              <a:t>from the </a:t>
            </a:r>
            <a:r>
              <a:rPr lang="en-US" dirty="0" smtClean="0"/>
              <a:t>U.S. </a:t>
            </a:r>
            <a:r>
              <a:rPr lang="en-US" dirty="0"/>
              <a:t>Census </a:t>
            </a:r>
            <a:r>
              <a:rPr lang="en-US" dirty="0" smtClean="0"/>
              <a:t>Bureau.</a:t>
            </a:r>
          </a:p>
          <a:p>
            <a:r>
              <a:rPr lang="en-US" b="1" u="sng" dirty="0" smtClean="0"/>
              <a:t>Tools Used</a:t>
            </a:r>
            <a:r>
              <a:rPr lang="en-US" dirty="0" smtClean="0"/>
              <a:t>:  </a:t>
            </a: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p:cNvPicPr>
            <a:picLocks noChangeAspect="1"/>
          </p:cNvPicPr>
          <p:nvPr/>
        </p:nvPicPr>
        <p:blipFill>
          <a:blip r:embed="rId6"/>
          <a:stretch>
            <a:fillRect/>
          </a:stretch>
        </p:blipFill>
        <p:spPr>
          <a:xfrm>
            <a:off x="2155599" y="4576386"/>
            <a:ext cx="1828571" cy="904762"/>
          </a:xfrm>
          <a:prstGeom prst="rect">
            <a:avLst/>
          </a:prstGeom>
        </p:spPr>
      </p:pic>
    </p:spTree>
    <p:extLst>
      <p:ext uri="{BB962C8B-B14F-4D97-AF65-F5344CB8AC3E}">
        <p14:creationId xmlns:p14="http://schemas.microsoft.com/office/powerpoint/2010/main" val="79311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1632</Words>
  <Application>Microsoft Office PowerPoint</Application>
  <PresentationFormat>Widescreen</PresentationFormat>
  <Paragraphs>153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Trade Gothic LT Pro</vt:lpstr>
      <vt:lpstr>Arial</vt:lpstr>
      <vt:lpstr>Calibri</vt:lpstr>
      <vt:lpstr>Tahoma</vt:lpstr>
      <vt:lpstr>Trebuchet MS</vt:lpstr>
      <vt:lpstr>Office Theme</vt:lpstr>
      <vt:lpstr>Eric McClelland</vt:lpstr>
      <vt:lpstr>Projects</vt:lpstr>
      <vt:lpstr>GameCo</vt:lpstr>
      <vt:lpstr>Analysis for 1980 – 2016: Plummeting Physical Market</vt:lpstr>
      <vt:lpstr>Analysis for 1980 – 2016: Regional Dominance Shifts Over Time</vt:lpstr>
      <vt:lpstr>Analysis for 1980 – 2016: Genre Dominance</vt:lpstr>
      <vt:lpstr>Analysis for 1980 – 2016: Regional Competition:  Top Five Publishers</vt:lpstr>
      <vt:lpstr>Recommendations</vt:lpstr>
      <vt:lpstr>Medical Staffing Agency</vt:lpstr>
      <vt:lpstr>Analysis for 2009 – 2017: Seasonality, Ages of Influenza Deaths</vt:lpstr>
      <vt:lpstr>Analysis for 2009 – 2017: Geographic Distribution of Flu Deaths</vt:lpstr>
      <vt:lpstr>Recommendations</vt:lpstr>
      <vt:lpstr>Rockbuster Stealth, LLC</vt:lpstr>
      <vt:lpstr>Analysis</vt:lpstr>
      <vt:lpstr>Analysis</vt:lpstr>
      <vt:lpstr>PowerPoint Presentation</vt:lpstr>
      <vt:lpstr>Instacart</vt:lpstr>
      <vt:lpstr>Analysis</vt:lpstr>
      <vt:lpstr>Analysis</vt:lpstr>
      <vt:lpstr>Analysis</vt:lpstr>
      <vt:lpstr>Recommendations</vt:lpstr>
      <vt:lpstr>Rain in Texas</vt:lpstr>
      <vt:lpstr>Analysis</vt:lpstr>
      <vt:lpstr>Analysis</vt:lpstr>
      <vt:lpstr>Analysis</vt:lpstr>
      <vt:lpstr>Findings &amp; Next Steps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2023-05-18T19:59:41Z</dcterms:created>
  <dcterms:modified xsi:type="dcterms:W3CDTF">2023-07-05T07:16:36Z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