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3" autoAdjust="0"/>
    <p:restoredTop sz="94660"/>
  </p:normalViewPr>
  <p:slideViewPr>
    <p:cSldViewPr snapToGrid="0">
      <p:cViewPr>
        <p:scale>
          <a:sx n="150" d="100"/>
          <a:sy n="150" d="100"/>
        </p:scale>
        <p:origin x="127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9/8/2024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9/8/2024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9/8/2024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BD76-6D97-C6B5-FF3D-E9E0A6874D3F}"/>
              </a:ext>
            </a:extLst>
          </p:cNvPr>
          <p:cNvSpPr>
            <a:spLocks noGrp="1"/>
          </p:cNvSpPr>
          <p:nvPr>
            <p:ph type="ctrTitle"/>
          </p:nvPr>
        </p:nvSpPr>
        <p:spPr>
          <a:xfrm>
            <a:off x="480483" y="0"/>
            <a:ext cx="1849967" cy="724983"/>
          </a:xfrm>
        </p:spPr>
        <p:txBody>
          <a:bodyPr>
            <a:normAutofit fontScale="90000"/>
          </a:bodyPr>
          <a:lstStyle/>
          <a:p>
            <a:r>
              <a:rPr lang="en-US" sz="4400" dirty="0">
                <a:latin typeface="Consolas" panose="020B0609020204030204" pitchFamily="49" charset="0"/>
                <a:cs typeface="Cascadia Code" panose="020B0609020000020004" pitchFamily="49" charset="0"/>
              </a:rPr>
              <a:t>HW_01</a:t>
            </a:r>
            <a:br>
              <a:rPr lang="en-US" dirty="0">
                <a:latin typeface="Consolas" panose="020B0609020204030204" pitchFamily="49" charset="0"/>
                <a:cs typeface="Cascadia Code" panose="020B0609020000020004" pitchFamily="49" charset="0"/>
              </a:rPr>
            </a:br>
            <a:r>
              <a:rPr lang="en-US" sz="1600" dirty="0">
                <a:latin typeface="Consolas" panose="020B0609020204030204" pitchFamily="49" charset="0"/>
                <a:cs typeface="Cascadia Code" panose="020B0609020000020004" pitchFamily="49" charset="0"/>
              </a:rPr>
              <a:t>Ryan McCormick</a:t>
            </a:r>
          </a:p>
        </p:txBody>
      </p:sp>
      <p:grpSp>
        <p:nvGrpSpPr>
          <p:cNvPr id="10" name="Group 9">
            <a:extLst>
              <a:ext uri="{FF2B5EF4-FFF2-40B4-BE49-F238E27FC236}">
                <a16:creationId xmlns:a16="http://schemas.microsoft.com/office/drawing/2014/main" id="{DA848F40-31BA-832C-A781-D18762DCB5E4}"/>
              </a:ext>
            </a:extLst>
          </p:cNvPr>
          <p:cNvGrpSpPr>
            <a:grpSpLocks noChangeAspect="1"/>
          </p:cNvGrpSpPr>
          <p:nvPr/>
        </p:nvGrpSpPr>
        <p:grpSpPr>
          <a:xfrm>
            <a:off x="480483" y="782805"/>
            <a:ext cx="5307364" cy="5659317"/>
            <a:chOff x="480483" y="1425165"/>
            <a:chExt cx="8030696" cy="8413047"/>
          </a:xfrm>
        </p:grpSpPr>
        <p:pic>
          <p:nvPicPr>
            <p:cNvPr id="5" name="Picture 4">
              <a:extLst>
                <a:ext uri="{FF2B5EF4-FFF2-40B4-BE49-F238E27FC236}">
                  <a16:creationId xmlns:a16="http://schemas.microsoft.com/office/drawing/2014/main" id="{87D95DF6-1C8A-2495-505E-B1D9254B1239}"/>
                </a:ext>
              </a:extLst>
            </p:cNvPr>
            <p:cNvPicPr>
              <a:picLocks noChangeAspect="1"/>
            </p:cNvPicPr>
            <p:nvPr/>
          </p:nvPicPr>
          <p:blipFill>
            <a:blip r:embed="rId2"/>
            <a:stretch>
              <a:fillRect/>
            </a:stretch>
          </p:blipFill>
          <p:spPr>
            <a:xfrm>
              <a:off x="480483" y="1425165"/>
              <a:ext cx="8030696" cy="1417741"/>
            </a:xfrm>
            <a:prstGeom prst="rect">
              <a:avLst/>
            </a:prstGeom>
          </p:spPr>
        </p:pic>
        <p:pic>
          <p:nvPicPr>
            <p:cNvPr id="7" name="Picture 6">
              <a:extLst>
                <a:ext uri="{FF2B5EF4-FFF2-40B4-BE49-F238E27FC236}">
                  <a16:creationId xmlns:a16="http://schemas.microsoft.com/office/drawing/2014/main" id="{AF346474-648C-3CA5-4187-9123190EE588}"/>
                </a:ext>
              </a:extLst>
            </p:cNvPr>
            <p:cNvPicPr>
              <a:picLocks noChangeAspect="1"/>
            </p:cNvPicPr>
            <p:nvPr/>
          </p:nvPicPr>
          <p:blipFill>
            <a:blip r:embed="rId3"/>
            <a:stretch>
              <a:fillRect/>
            </a:stretch>
          </p:blipFill>
          <p:spPr>
            <a:xfrm>
              <a:off x="480483" y="2842906"/>
              <a:ext cx="8030696" cy="1600423"/>
            </a:xfrm>
            <a:prstGeom prst="rect">
              <a:avLst/>
            </a:prstGeom>
          </p:spPr>
        </p:pic>
        <p:pic>
          <p:nvPicPr>
            <p:cNvPr id="9" name="Picture 8">
              <a:extLst>
                <a:ext uri="{FF2B5EF4-FFF2-40B4-BE49-F238E27FC236}">
                  <a16:creationId xmlns:a16="http://schemas.microsoft.com/office/drawing/2014/main" id="{A3B74A3D-5B84-423E-484C-90884B379E82}"/>
                </a:ext>
              </a:extLst>
            </p:cNvPr>
            <p:cNvPicPr>
              <a:picLocks noChangeAspect="1"/>
            </p:cNvPicPr>
            <p:nvPr/>
          </p:nvPicPr>
          <p:blipFill>
            <a:blip r:embed="rId4"/>
            <a:stretch>
              <a:fillRect/>
            </a:stretch>
          </p:blipFill>
          <p:spPr>
            <a:xfrm>
              <a:off x="480483" y="4443329"/>
              <a:ext cx="8030696" cy="5394883"/>
            </a:xfrm>
            <a:prstGeom prst="rect">
              <a:avLst/>
            </a:prstGeom>
          </p:spPr>
        </p:pic>
      </p:grpSp>
      <p:sp>
        <p:nvSpPr>
          <p:cNvPr id="13" name="TextBox 12">
            <a:extLst>
              <a:ext uri="{FF2B5EF4-FFF2-40B4-BE49-F238E27FC236}">
                <a16:creationId xmlns:a16="http://schemas.microsoft.com/office/drawing/2014/main" id="{11A48586-A79A-65EF-6AF8-83C1260133D4}"/>
              </a:ext>
            </a:extLst>
          </p:cNvPr>
          <p:cNvSpPr txBox="1"/>
          <p:nvPr/>
        </p:nvSpPr>
        <p:spPr>
          <a:xfrm>
            <a:off x="5295901" y="724983"/>
            <a:ext cx="6896099" cy="6278642"/>
          </a:xfrm>
          <a:prstGeom prst="rect">
            <a:avLst/>
          </a:prstGeom>
          <a:noFill/>
        </p:spPr>
        <p:txBody>
          <a:bodyPr wrap="square" rtlCol="0">
            <a:spAutoFit/>
          </a:bodyPr>
          <a:lstStyle/>
          <a:p>
            <a:pPr lvl="1"/>
            <a:r>
              <a:rPr lang="en-US" sz="1600" u="sng" dirty="0">
                <a:latin typeface="Consolas" panose="020B0609020204030204" pitchFamily="49" charset="0"/>
              </a:rPr>
              <a:t>GLOBAL SUM:</a:t>
            </a:r>
          </a:p>
          <a:p>
            <a:pPr lvl="1"/>
            <a:r>
              <a:rPr lang="en-US" sz="1200" dirty="0">
                <a:latin typeface="Consolas" panose="020B0609020204030204" pitchFamily="49" charset="0"/>
              </a:rPr>
              <a:t>For this assignment we were tasked with computing a global sum using the </a:t>
            </a:r>
            <a:r>
              <a:rPr lang="en-US" sz="1200" dirty="0" err="1">
                <a:latin typeface="Consolas" panose="020B0609020204030204" pitchFamily="49" charset="0"/>
              </a:rPr>
              <a:t>MPI_Ssend</a:t>
            </a:r>
            <a:r>
              <a:rPr lang="en-US" sz="1200" dirty="0">
                <a:latin typeface="Consolas" panose="020B0609020204030204" pitchFamily="49" charset="0"/>
              </a:rPr>
              <a:t>() &amp; </a:t>
            </a:r>
            <a:r>
              <a:rPr lang="en-US" sz="1200" dirty="0" err="1">
                <a:latin typeface="Consolas" panose="020B0609020204030204" pitchFamily="49" charset="0"/>
              </a:rPr>
              <a:t>MPI_Recv</a:t>
            </a:r>
            <a:r>
              <a:rPr lang="en-US" sz="1200" dirty="0">
                <a:latin typeface="Consolas" panose="020B0609020204030204" pitchFamily="49" charset="0"/>
              </a:rPr>
              <a:t>().The number of processors needed to be a power of two and error handling in place to verify this. This program needed to compute the global sum and all processors needed to have the total at the end of execution. The print statements needed to match the ones in the provided assignment documentation including the binary representation of the processor numbers. I accomplished this assignment through the following steps:</a:t>
            </a:r>
          </a:p>
          <a:p>
            <a:pPr marL="742950" lvl="1" indent="-285750">
              <a:buFont typeface="Arial" panose="020B0604020202020204" pitchFamily="34" charset="0"/>
              <a:buChar char="•"/>
            </a:pPr>
            <a:r>
              <a:rPr lang="en-US" sz="1200" dirty="0">
                <a:latin typeface="Consolas" panose="020B0609020204030204" pitchFamily="49" charset="0"/>
              </a:rPr>
              <a:t>I started with researching </a:t>
            </a:r>
            <a:r>
              <a:rPr lang="en-US" sz="1200" dirty="0" err="1">
                <a:latin typeface="Consolas" panose="020B0609020204030204" pitchFamily="49" charset="0"/>
              </a:rPr>
              <a:t>MPI_Ssend</a:t>
            </a:r>
            <a:r>
              <a:rPr lang="en-US" sz="1200" dirty="0">
                <a:latin typeface="Consolas" panose="020B0609020204030204" pitchFamily="49" charset="0"/>
              </a:rPr>
              <a:t>() &amp; </a:t>
            </a:r>
            <a:r>
              <a:rPr lang="en-US" sz="1200" dirty="0" err="1">
                <a:latin typeface="Consolas" panose="020B0609020204030204" pitchFamily="49" charset="0"/>
              </a:rPr>
              <a:t>MPI_Recv</a:t>
            </a:r>
            <a:r>
              <a:rPr lang="en-US" sz="1200" dirty="0">
                <a:latin typeface="Consolas" panose="020B0609020204030204" pitchFamily="49" charset="0"/>
              </a:rPr>
              <a:t>(), how they work and what parameters are required to use them. </a:t>
            </a:r>
          </a:p>
          <a:p>
            <a:pPr marL="742950" lvl="1" indent="-285750">
              <a:buFont typeface="Arial" panose="020B0604020202020204" pitchFamily="34" charset="0"/>
              <a:buChar char="•"/>
            </a:pPr>
            <a:r>
              <a:rPr lang="en-US" sz="1200" dirty="0">
                <a:latin typeface="Consolas" panose="020B0609020204030204" pitchFamily="49" charset="0"/>
              </a:rPr>
              <a:t>I then proceeded to get the code provided in the assignment documentation copied over and ready to go. </a:t>
            </a:r>
          </a:p>
          <a:p>
            <a:pPr marL="742950" lvl="1" indent="-285750">
              <a:buFont typeface="Arial" panose="020B0604020202020204" pitchFamily="34" charset="0"/>
              <a:buChar char="•"/>
            </a:pPr>
            <a:r>
              <a:rPr lang="en-US" sz="1200" dirty="0">
                <a:latin typeface="Consolas" panose="020B0609020204030204" pitchFamily="49" charset="0"/>
              </a:rPr>
              <a:t>I started to write out the code for the </a:t>
            </a:r>
            <a:r>
              <a:rPr lang="en-US" sz="1200" dirty="0" err="1">
                <a:latin typeface="Consolas" panose="020B0609020204030204" pitchFamily="49" charset="0"/>
              </a:rPr>
              <a:t>global_sum</a:t>
            </a:r>
            <a:r>
              <a:rPr lang="en-US" sz="1200" dirty="0">
                <a:latin typeface="Consolas" panose="020B0609020204030204" pitchFamily="49" charset="0"/>
              </a:rPr>
              <a:t>() function, using the pseudocode that we worked on last week as a template. </a:t>
            </a:r>
          </a:p>
          <a:p>
            <a:pPr marL="742950" lvl="1" indent="-285750">
              <a:buFont typeface="Arial" panose="020B0604020202020204" pitchFamily="34" charset="0"/>
              <a:buChar char="•"/>
            </a:pPr>
            <a:r>
              <a:rPr lang="en-US" sz="1200" dirty="0">
                <a:latin typeface="Consolas" panose="020B0609020204030204" pitchFamily="49" charset="0"/>
              </a:rPr>
              <a:t>Once I had this working with some temporary print statements, I added the correctly formatted print statements and started working on the function to generate the binary strings for the processors. </a:t>
            </a:r>
          </a:p>
          <a:p>
            <a:pPr marL="742950" lvl="1" indent="-285750">
              <a:buFont typeface="Arial" panose="020B0604020202020204" pitchFamily="34" charset="0"/>
              <a:buChar char="•"/>
            </a:pPr>
            <a:r>
              <a:rPr lang="en-US" sz="1200" dirty="0">
                <a:latin typeface="Consolas" panose="020B0609020204030204" pitchFamily="49" charset="0"/>
              </a:rPr>
              <a:t>I added the error handling for the number of processors and began to test all the code that I had written. </a:t>
            </a:r>
          </a:p>
          <a:p>
            <a:pPr marL="742950" lvl="1" indent="-285750">
              <a:buFont typeface="Arial" panose="020B0604020202020204" pitchFamily="34" charset="0"/>
              <a:buChar char="•"/>
            </a:pPr>
            <a:r>
              <a:rPr lang="en-US" sz="1200" dirty="0">
                <a:latin typeface="Consolas" panose="020B0609020204030204" pitchFamily="49" charset="0"/>
              </a:rPr>
              <a:t>Once the code was tested and commented, I took the output screenshots for this report.</a:t>
            </a:r>
          </a:p>
          <a:p>
            <a:pPr marL="742950" lvl="1" indent="-285750">
              <a:buFont typeface="Arial" panose="020B0604020202020204" pitchFamily="34" charset="0"/>
              <a:buChar char="•"/>
            </a:pPr>
            <a:endParaRPr lang="en-US" sz="1200" dirty="0">
              <a:latin typeface="Consolas" panose="020B0609020204030204" pitchFamily="49" charset="0"/>
            </a:endParaRPr>
          </a:p>
          <a:p>
            <a:pPr lvl="1"/>
            <a:endParaRPr lang="en-US" sz="1200" dirty="0">
              <a:latin typeface="Consolas" panose="020B0609020204030204" pitchFamily="49" charset="0"/>
            </a:endParaRPr>
          </a:p>
          <a:p>
            <a:pPr lvl="1"/>
            <a:r>
              <a:rPr lang="en-US" sz="1200" dirty="0">
                <a:latin typeface="Consolas" panose="020B0609020204030204" pitchFamily="49" charset="0"/>
              </a:rPr>
              <a:t>The screenshot on the left contains the following:</a:t>
            </a:r>
          </a:p>
          <a:p>
            <a:pPr marL="1085850" lvl="2" indent="-171450">
              <a:buFont typeface="Arial" panose="020B0604020202020204" pitchFamily="34" charset="0"/>
              <a:buChar char="•"/>
            </a:pPr>
            <a:r>
              <a:rPr lang="en-US" sz="1200" dirty="0">
                <a:latin typeface="Consolas" panose="020B0609020204030204" pitchFamily="49" charset="0"/>
              </a:rPr>
              <a:t>Shows the files in the directory</a:t>
            </a:r>
          </a:p>
          <a:p>
            <a:pPr marL="1085850" lvl="2" indent="-171450">
              <a:buFont typeface="Arial" panose="020B0604020202020204" pitchFamily="34" charset="0"/>
              <a:buChar char="•"/>
            </a:pPr>
            <a:r>
              <a:rPr lang="en-US" sz="1200" dirty="0">
                <a:latin typeface="Consolas" panose="020B0609020204030204" pitchFamily="49" charset="0"/>
              </a:rPr>
              <a:t>make clean</a:t>
            </a:r>
          </a:p>
          <a:p>
            <a:pPr marL="1085850" lvl="2" indent="-171450">
              <a:buFont typeface="Arial" panose="020B0604020202020204" pitchFamily="34" charset="0"/>
              <a:buChar char="•"/>
            </a:pPr>
            <a:r>
              <a:rPr lang="en-US" sz="1200" dirty="0">
                <a:latin typeface="Consolas" panose="020B0609020204030204" pitchFamily="49" charset="0"/>
              </a:rPr>
              <a:t>make </a:t>
            </a:r>
          </a:p>
          <a:p>
            <a:pPr marL="1085850" lvl="2" indent="-171450">
              <a:buFont typeface="Arial" panose="020B0604020202020204" pitchFamily="34" charset="0"/>
              <a:buChar char="•"/>
            </a:pPr>
            <a:r>
              <a:rPr lang="en-US" sz="1200" dirty="0">
                <a:latin typeface="Consolas" panose="020B0609020204030204" pitchFamily="49" charset="0"/>
              </a:rPr>
              <a:t>The list of files in the directory</a:t>
            </a:r>
          </a:p>
          <a:p>
            <a:pPr marL="1085850" lvl="2" indent="-171450">
              <a:buFont typeface="Arial" panose="020B0604020202020204" pitchFamily="34" charset="0"/>
              <a:buChar char="•"/>
            </a:pPr>
            <a:r>
              <a:rPr lang="en-US" sz="1200" dirty="0">
                <a:latin typeface="Consolas" panose="020B0609020204030204" pitchFamily="49" charset="0"/>
              </a:rPr>
              <a:t>Execution with np= 2</a:t>
            </a:r>
          </a:p>
          <a:p>
            <a:pPr marL="1085850" lvl="2" indent="-171450">
              <a:buFont typeface="Arial" panose="020B0604020202020204" pitchFamily="34" charset="0"/>
              <a:buChar char="•"/>
            </a:pPr>
            <a:r>
              <a:rPr lang="en-US" sz="1200" dirty="0">
                <a:latin typeface="Consolas" panose="020B0609020204030204" pitchFamily="49" charset="0"/>
              </a:rPr>
              <a:t>Execution with np= 4</a:t>
            </a:r>
          </a:p>
          <a:p>
            <a:pPr marL="1085850" lvl="2" indent="-171450">
              <a:buFont typeface="Arial" panose="020B0604020202020204" pitchFamily="34" charset="0"/>
              <a:buChar char="•"/>
            </a:pPr>
            <a:endParaRPr lang="en-US" sz="1200" dirty="0">
              <a:latin typeface="Consolas" panose="020B0609020204030204" pitchFamily="49" charset="0"/>
            </a:endParaRPr>
          </a:p>
          <a:p>
            <a:pPr marL="742950" lvl="1" indent="-285750">
              <a:buFont typeface="Arial" panose="020B0604020202020204" pitchFamily="34" charset="0"/>
              <a:buChar char="•"/>
            </a:pPr>
            <a:endParaRPr lang="en-US" sz="1400" dirty="0">
              <a:latin typeface="Consolas" panose="020B0609020204030204" pitchFamily="49" charset="0"/>
            </a:endParaRPr>
          </a:p>
        </p:txBody>
      </p:sp>
    </p:spTree>
    <p:extLst>
      <p:ext uri="{BB962C8B-B14F-4D97-AF65-F5344CB8AC3E}">
        <p14:creationId xmlns:p14="http://schemas.microsoft.com/office/powerpoint/2010/main" val="378677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B04527-940D-3264-CC88-9C397B259BC0}"/>
              </a:ext>
            </a:extLst>
          </p:cNvPr>
          <p:cNvPicPr>
            <a:picLocks noChangeAspect="1"/>
          </p:cNvPicPr>
          <p:nvPr/>
        </p:nvPicPr>
        <p:blipFill>
          <a:blip r:embed="rId2"/>
          <a:stretch>
            <a:fillRect/>
          </a:stretch>
        </p:blipFill>
        <p:spPr>
          <a:xfrm>
            <a:off x="9440032" y="0"/>
            <a:ext cx="2614808" cy="6858000"/>
          </a:xfrm>
          <a:prstGeom prst="rect">
            <a:avLst/>
          </a:prstGeom>
        </p:spPr>
      </p:pic>
      <p:grpSp>
        <p:nvGrpSpPr>
          <p:cNvPr id="10" name="Group 9">
            <a:extLst>
              <a:ext uri="{FF2B5EF4-FFF2-40B4-BE49-F238E27FC236}">
                <a16:creationId xmlns:a16="http://schemas.microsoft.com/office/drawing/2014/main" id="{402A315A-FF25-0313-E69C-12555B0C8F57}"/>
              </a:ext>
            </a:extLst>
          </p:cNvPr>
          <p:cNvGrpSpPr>
            <a:grpSpLocks noChangeAspect="1"/>
          </p:cNvGrpSpPr>
          <p:nvPr/>
        </p:nvGrpSpPr>
        <p:grpSpPr>
          <a:xfrm>
            <a:off x="4765485" y="0"/>
            <a:ext cx="4336282" cy="6858000"/>
            <a:chOff x="3741166" y="516425"/>
            <a:chExt cx="5358384" cy="8474491"/>
          </a:xfrm>
        </p:grpSpPr>
        <p:pic>
          <p:nvPicPr>
            <p:cNvPr id="5" name="Picture 4">
              <a:extLst>
                <a:ext uri="{FF2B5EF4-FFF2-40B4-BE49-F238E27FC236}">
                  <a16:creationId xmlns:a16="http://schemas.microsoft.com/office/drawing/2014/main" id="{B563CE98-1B14-A07D-0BB6-9BCB00C896E6}"/>
                </a:ext>
              </a:extLst>
            </p:cNvPr>
            <p:cNvPicPr>
              <a:picLocks noChangeAspect="1"/>
            </p:cNvPicPr>
            <p:nvPr/>
          </p:nvPicPr>
          <p:blipFill>
            <a:blip r:embed="rId3"/>
            <a:stretch>
              <a:fillRect/>
            </a:stretch>
          </p:blipFill>
          <p:spPr>
            <a:xfrm>
              <a:off x="3741166" y="2025650"/>
              <a:ext cx="5358384" cy="6965266"/>
            </a:xfrm>
            <a:prstGeom prst="rect">
              <a:avLst/>
            </a:prstGeom>
          </p:spPr>
        </p:pic>
        <p:pic>
          <p:nvPicPr>
            <p:cNvPr id="9" name="Picture 8">
              <a:extLst>
                <a:ext uri="{FF2B5EF4-FFF2-40B4-BE49-F238E27FC236}">
                  <a16:creationId xmlns:a16="http://schemas.microsoft.com/office/drawing/2014/main" id="{E5E3CF50-8855-8796-1A5C-7F9FD895D887}"/>
                </a:ext>
              </a:extLst>
            </p:cNvPr>
            <p:cNvPicPr>
              <a:picLocks noChangeAspect="1"/>
            </p:cNvPicPr>
            <p:nvPr/>
          </p:nvPicPr>
          <p:blipFill>
            <a:blip r:embed="rId4"/>
            <a:stretch>
              <a:fillRect/>
            </a:stretch>
          </p:blipFill>
          <p:spPr>
            <a:xfrm>
              <a:off x="3741166" y="516425"/>
              <a:ext cx="5358384" cy="1509225"/>
            </a:xfrm>
            <a:prstGeom prst="rect">
              <a:avLst/>
            </a:prstGeom>
          </p:spPr>
        </p:pic>
      </p:grpSp>
      <p:sp>
        <p:nvSpPr>
          <p:cNvPr id="12" name="TextBox 11">
            <a:extLst>
              <a:ext uri="{FF2B5EF4-FFF2-40B4-BE49-F238E27FC236}">
                <a16:creationId xmlns:a16="http://schemas.microsoft.com/office/drawing/2014/main" id="{36718D24-B470-AF69-21C5-A8A0645B7768}"/>
              </a:ext>
            </a:extLst>
          </p:cNvPr>
          <p:cNvSpPr txBox="1"/>
          <p:nvPr/>
        </p:nvSpPr>
        <p:spPr>
          <a:xfrm>
            <a:off x="683963" y="0"/>
            <a:ext cx="3743257" cy="1815882"/>
          </a:xfrm>
          <a:prstGeom prst="rect">
            <a:avLst/>
          </a:prstGeom>
          <a:noFill/>
        </p:spPr>
        <p:txBody>
          <a:bodyPr wrap="square">
            <a:spAutoFit/>
          </a:bodyPr>
          <a:lstStyle/>
          <a:p>
            <a:r>
              <a:rPr lang="en-US" sz="1400" dirty="0">
                <a:latin typeface="Consolas" panose="020B0609020204030204" pitchFamily="49" charset="0"/>
              </a:rPr>
              <a:t>The left screenshot shows the program being run with np=3, along with the returned error messages, and the program being run with np=8. </a:t>
            </a:r>
          </a:p>
          <a:p>
            <a:endParaRPr lang="en-US" sz="1400" dirty="0">
              <a:latin typeface="Consolas" panose="020B0609020204030204" pitchFamily="49" charset="0"/>
            </a:endParaRPr>
          </a:p>
          <a:p>
            <a:r>
              <a:rPr lang="en-US" sz="1400" dirty="0">
                <a:latin typeface="Consolas" panose="020B0609020204030204" pitchFamily="49" charset="0"/>
              </a:rPr>
              <a:t>The one on the right is the program being run with np=16 and the associated output. </a:t>
            </a:r>
          </a:p>
        </p:txBody>
      </p:sp>
    </p:spTree>
    <p:extLst>
      <p:ext uri="{BB962C8B-B14F-4D97-AF65-F5344CB8AC3E}">
        <p14:creationId xmlns:p14="http://schemas.microsoft.com/office/powerpoint/2010/main" val="183769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E1A1010-E0CE-373A-FFD6-24EC07C747D9}"/>
              </a:ext>
            </a:extLst>
          </p:cNvPr>
          <p:cNvGrpSpPr/>
          <p:nvPr/>
        </p:nvGrpSpPr>
        <p:grpSpPr>
          <a:xfrm>
            <a:off x="678180" y="365760"/>
            <a:ext cx="11269979" cy="6370320"/>
            <a:chOff x="595963" y="0"/>
            <a:chExt cx="11302614" cy="6377940"/>
          </a:xfrm>
        </p:grpSpPr>
        <p:pic>
          <p:nvPicPr>
            <p:cNvPr id="5" name="Picture 4">
              <a:extLst>
                <a:ext uri="{FF2B5EF4-FFF2-40B4-BE49-F238E27FC236}">
                  <a16:creationId xmlns:a16="http://schemas.microsoft.com/office/drawing/2014/main" id="{71CEA1C9-A3E7-8D15-35B4-1E718B4A0E84}"/>
                </a:ext>
              </a:extLst>
            </p:cNvPr>
            <p:cNvPicPr>
              <a:picLocks noChangeAspect="1"/>
            </p:cNvPicPr>
            <p:nvPr/>
          </p:nvPicPr>
          <p:blipFill>
            <a:blip r:embed="rId2"/>
            <a:srcRect r="3628"/>
            <a:stretch/>
          </p:blipFill>
          <p:spPr>
            <a:xfrm>
              <a:off x="595963" y="0"/>
              <a:ext cx="3775261" cy="6042775"/>
            </a:xfrm>
            <a:prstGeom prst="rect">
              <a:avLst/>
            </a:prstGeom>
          </p:spPr>
        </p:pic>
        <p:pic>
          <p:nvPicPr>
            <p:cNvPr id="7" name="Picture 6">
              <a:extLst>
                <a:ext uri="{FF2B5EF4-FFF2-40B4-BE49-F238E27FC236}">
                  <a16:creationId xmlns:a16="http://schemas.microsoft.com/office/drawing/2014/main" id="{DDE0C50B-5A43-1E70-D434-FBCC38688694}"/>
                </a:ext>
              </a:extLst>
            </p:cNvPr>
            <p:cNvPicPr>
              <a:picLocks noChangeAspect="1"/>
            </p:cNvPicPr>
            <p:nvPr/>
          </p:nvPicPr>
          <p:blipFill>
            <a:blip r:embed="rId3"/>
            <a:srcRect r="38662"/>
            <a:stretch/>
          </p:blipFill>
          <p:spPr>
            <a:xfrm>
              <a:off x="4371224" y="0"/>
              <a:ext cx="2401139" cy="6042775"/>
            </a:xfrm>
            <a:prstGeom prst="rect">
              <a:avLst/>
            </a:prstGeom>
          </p:spPr>
        </p:pic>
        <p:pic>
          <p:nvPicPr>
            <p:cNvPr id="9" name="Picture 8">
              <a:extLst>
                <a:ext uri="{FF2B5EF4-FFF2-40B4-BE49-F238E27FC236}">
                  <a16:creationId xmlns:a16="http://schemas.microsoft.com/office/drawing/2014/main" id="{8BC7BE8C-CA22-8F68-F79A-0F129A355DC5}"/>
                </a:ext>
              </a:extLst>
            </p:cNvPr>
            <p:cNvPicPr>
              <a:picLocks noChangeAspect="1"/>
            </p:cNvPicPr>
            <p:nvPr/>
          </p:nvPicPr>
          <p:blipFill>
            <a:blip r:embed="rId4"/>
            <a:srcRect r="38471"/>
            <a:stretch/>
          </p:blipFill>
          <p:spPr>
            <a:xfrm>
              <a:off x="6772363" y="0"/>
              <a:ext cx="2401139" cy="6042775"/>
            </a:xfrm>
            <a:prstGeom prst="rect">
              <a:avLst/>
            </a:prstGeom>
          </p:spPr>
        </p:pic>
        <p:grpSp>
          <p:nvGrpSpPr>
            <p:cNvPr id="16" name="Group 15">
              <a:extLst>
                <a:ext uri="{FF2B5EF4-FFF2-40B4-BE49-F238E27FC236}">
                  <a16:creationId xmlns:a16="http://schemas.microsoft.com/office/drawing/2014/main" id="{DA72A8C0-1A5F-72A5-8FB3-A8B02D958C43}"/>
                </a:ext>
              </a:extLst>
            </p:cNvPr>
            <p:cNvGrpSpPr/>
            <p:nvPr/>
          </p:nvGrpSpPr>
          <p:grpSpPr>
            <a:xfrm>
              <a:off x="9173502" y="0"/>
              <a:ext cx="2725075" cy="6377940"/>
              <a:chOff x="7850563" y="-1152940"/>
              <a:chExt cx="2725075" cy="7238382"/>
            </a:xfrm>
          </p:grpSpPr>
          <p:pic>
            <p:nvPicPr>
              <p:cNvPr id="11" name="Picture 10">
                <a:extLst>
                  <a:ext uri="{FF2B5EF4-FFF2-40B4-BE49-F238E27FC236}">
                    <a16:creationId xmlns:a16="http://schemas.microsoft.com/office/drawing/2014/main" id="{6811BD88-646F-C2B1-6578-8A1C6CB86173}"/>
                  </a:ext>
                </a:extLst>
              </p:cNvPr>
              <p:cNvPicPr>
                <a:picLocks noChangeAspect="1"/>
              </p:cNvPicPr>
              <p:nvPr/>
            </p:nvPicPr>
            <p:blipFill>
              <a:blip r:embed="rId5"/>
              <a:srcRect r="38659"/>
              <a:stretch/>
            </p:blipFill>
            <p:spPr>
              <a:xfrm>
                <a:off x="7850563" y="-1152940"/>
                <a:ext cx="2725075" cy="6858000"/>
              </a:xfrm>
              <a:prstGeom prst="rect">
                <a:avLst/>
              </a:prstGeom>
            </p:spPr>
          </p:pic>
          <p:pic>
            <p:nvPicPr>
              <p:cNvPr id="13" name="Picture 12">
                <a:extLst>
                  <a:ext uri="{FF2B5EF4-FFF2-40B4-BE49-F238E27FC236}">
                    <a16:creationId xmlns:a16="http://schemas.microsoft.com/office/drawing/2014/main" id="{6452B917-7BE6-1386-53B4-4A6C6788BD9E}"/>
                  </a:ext>
                </a:extLst>
              </p:cNvPr>
              <p:cNvPicPr>
                <a:picLocks noChangeAspect="1"/>
              </p:cNvPicPr>
              <p:nvPr/>
            </p:nvPicPr>
            <p:blipFill>
              <a:blip r:embed="rId6"/>
              <a:srcRect r="38544"/>
              <a:stretch/>
            </p:blipFill>
            <p:spPr>
              <a:xfrm>
                <a:off x="7850563" y="5693266"/>
                <a:ext cx="2725075" cy="392176"/>
              </a:xfrm>
              <a:prstGeom prst="rect">
                <a:avLst/>
              </a:prstGeom>
            </p:spPr>
          </p:pic>
        </p:grpSp>
      </p:grpSp>
      <p:sp>
        <p:nvSpPr>
          <p:cNvPr id="18" name="TextBox 17">
            <a:extLst>
              <a:ext uri="{FF2B5EF4-FFF2-40B4-BE49-F238E27FC236}">
                <a16:creationId xmlns:a16="http://schemas.microsoft.com/office/drawing/2014/main" id="{5EDF3690-565F-57DC-2B50-2334D0A58BF9}"/>
              </a:ext>
            </a:extLst>
          </p:cNvPr>
          <p:cNvSpPr txBox="1"/>
          <p:nvPr/>
        </p:nvSpPr>
        <p:spPr>
          <a:xfrm>
            <a:off x="619902" y="-3572"/>
            <a:ext cx="2210862" cy="369332"/>
          </a:xfrm>
          <a:prstGeom prst="rect">
            <a:avLst/>
          </a:prstGeom>
          <a:noFill/>
        </p:spPr>
        <p:txBody>
          <a:bodyPr wrap="none" rtlCol="0">
            <a:spAutoFit/>
          </a:bodyPr>
          <a:lstStyle/>
          <a:p>
            <a:r>
              <a:rPr lang="en-US" dirty="0">
                <a:latin typeface="Consolas" panose="020B0609020204030204" pitchFamily="49" charset="0"/>
              </a:rPr>
              <a:t>EXAMPLE: np = 32</a:t>
            </a:r>
          </a:p>
        </p:txBody>
      </p:sp>
    </p:spTree>
    <p:extLst>
      <p:ext uri="{BB962C8B-B14F-4D97-AF65-F5344CB8AC3E}">
        <p14:creationId xmlns:p14="http://schemas.microsoft.com/office/powerpoint/2010/main" val="42550221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98</TotalTime>
  <Words>337</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Schoolbook</vt:lpstr>
      <vt:lpstr>Consolas</vt:lpstr>
      <vt:lpstr>Wingdings 2</vt:lpstr>
      <vt:lpstr>View</vt:lpstr>
      <vt:lpstr>HW_01 Ryan McCormick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McCormick</dc:creator>
  <cp:lastModifiedBy>Ryan McCormick</cp:lastModifiedBy>
  <cp:revision>3</cp:revision>
  <dcterms:created xsi:type="dcterms:W3CDTF">2024-09-08T19:12:37Z</dcterms:created>
  <dcterms:modified xsi:type="dcterms:W3CDTF">2024-09-08T20:51:10Z</dcterms:modified>
</cp:coreProperties>
</file>