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D_EB49E0A9.xml" ContentType="application/vnd.ms-powerpoint.comments+xml"/>
  <Override PartName="/ppt/comments/modernComment_10E_20FF8F97.xml" ContentType="application/vnd.ms-powerpoint.comments+xml"/>
  <Override PartName="/ppt/comments/modernComment_10F_96DC51FB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sldIdLst>
    <p:sldId id="256" r:id="rId2"/>
    <p:sldId id="257" r:id="rId3"/>
    <p:sldId id="258" r:id="rId4"/>
    <p:sldId id="269" r:id="rId5"/>
    <p:sldId id="270" r:id="rId6"/>
    <p:sldId id="266" r:id="rId7"/>
    <p:sldId id="267" r:id="rId8"/>
    <p:sldId id="259" r:id="rId9"/>
    <p:sldId id="262" r:id="rId10"/>
    <p:sldId id="271" r:id="rId11"/>
    <p:sldId id="264" r:id="rId12"/>
    <p:sldId id="272" r:id="rId13"/>
    <p:sldId id="265" r:id="rId14"/>
    <p:sldId id="260" r:id="rId15"/>
    <p:sldId id="268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DBE4B52-7B4B-5B23-159A-E2F24FE3E75F}" name="Michael McCoubrey" initials="MM" userId="S::nc21482@bristol.ac.uk::e6e217c4-fb81-4be8-b293-7536eaed970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D59191-CDD2-E8E6-1ACE-E8F9775D160F}" v="39" dt="2022-05-16T06:26:23.120"/>
    <p1510:client id="{20DDCA6C-A9CB-0BC3-4764-AD30BB317C9D}" v="1" dt="2022-05-14T13:25:47.235"/>
    <p1510:client id="{58344413-9746-80A2-690D-77245AED3753}" v="81" dt="2022-05-16T07:18:19.322"/>
    <p1510:client id="{5941CF55-F5FC-875F-D392-AD2551136D50}" v="256" dt="2022-05-16T05:31:56.393"/>
    <p1510:client id="{5A5C5EAD-A5C6-A37C-3608-BCEEA456C106}" v="550" dt="2022-05-13T11:26:42.873"/>
    <p1510:client id="{6A5920F2-DBF1-6A06-3659-2A7DB2A645CC}" v="5" dt="2022-05-16T06:31:55.841"/>
    <p1510:client id="{95A7B7D1-1DD3-F5A0-83D1-5489024E5951}" v="252" dt="2022-05-16T05:46:59.835"/>
    <p1510:client id="{A28425EA-2674-544F-64EC-4FAD582D3D96}" v="75" dt="2022-05-16T07:12:55.976"/>
    <p1510:client id="{AF6380A1-B97B-F061-E36E-E2530FBF91CF}" v="722" dt="2022-05-16T01:09:12.648"/>
    <p1510:client id="{C4828E8B-CEBA-2BD7-F883-7C114AE85C2C}" v="12" dt="2022-05-16T06:46:19.202"/>
    <p1510:client id="{C78B943B-1F6F-F193-CEEF-EDF7CFF148EB}" v="421" dt="2022-05-14T13:24:05.550"/>
    <p1510:client id="{F7011026-76EE-227F-D35C-1DEEF11ADD5E}" v="44" dt="2022-05-12T16:20:06.508"/>
    <p1510:client id="{FC4A502A-DC82-E2FD-E04D-7744B622DF35}" v="76" dt="2022-05-16T07:03:50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omments/modernComment_10D_EB49E0A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26A98EC-EA89-42B4-8893-213A9745B138}" authorId="{9DBE4B52-7B4B-5B23-159A-E2F24FE3E75F}" created="2022-05-16T00:08:58.597">
    <pc:sldMkLst xmlns:pc="http://schemas.microsoft.com/office/powerpoint/2013/main/command">
      <pc:docMk/>
      <pc:sldMk cId="3947487401" sldId="269"/>
    </pc:sldMkLst>
    <p188:txBody>
      <a:bodyPr/>
      <a:lstStyle/>
      <a:p>
        <a:r>
          <a:rPr lang="en-US"/>
          <a:t>talk about how turing machines were invented by Alan Turing, just before WW2. In this time computers had very limited memory. Therefore turing machines should be fairly memory efficient.</a:t>
        </a:r>
      </a:p>
    </p188:txBody>
  </p188:cm>
</p188:cmLst>
</file>

<file path=ppt/comments/modernComment_10E_20FF8F9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3C6386A-5E9A-4B90-A7B0-3302A6E6AEDA}" authorId="{9DBE4B52-7B4B-5B23-159A-E2F24FE3E75F}" created="2022-05-16T00:02:24.649">
    <pc:sldMkLst xmlns:pc="http://schemas.microsoft.com/office/powerpoint/2013/main/command">
      <pc:docMk/>
      <pc:sldMk cId="553619351" sldId="270"/>
    </pc:sldMkLst>
    <p188:txBody>
      <a:bodyPr/>
      <a:lstStyle/>
      <a:p>
        <a:r>
          <a:rPr lang="en-US"/>
          <a:t>- talk about how we needed to summarise the varying amount of orders into a common amount of columns
- specify how liquidity features is done for either side of order book (bids &amp; ask)</a:t>
        </a:r>
      </a:p>
    </p188:txBody>
  </p188:cm>
</p188:cmLst>
</file>

<file path=ppt/comments/modernComment_10F_96DC51F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31B9378-34B7-409E-8EB8-51E1FD2F6A17}" authorId="{9DBE4B52-7B4B-5B23-159A-E2F24FE3E75F}" created="2022-05-16T02:31:24.576">
    <pc:sldMkLst xmlns:pc="http://schemas.microsoft.com/office/powerpoint/2013/main/command">
      <pc:docMk/>
      <pc:sldMk cId="2531021307" sldId="271"/>
    </pc:sldMkLst>
    <p188:txBody>
      <a:bodyPr/>
      <a:lstStyle/>
      <a:p>
        <a:r>
          <a:rPr lang="en-US"/>
          <a:t>p-hat: predicted price
p: actual price
u(mu): mean absolute error of model
o(sigma): standard deviation of absolute            error of model
z: z-score, for varying threshold distance
Maybe you could say how it has similar principles to a t-test
you could also relate it to the finance tactic bollinger bands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576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0166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4709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691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5962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9244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7050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22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3763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3597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9007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62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74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microsoft.com/office/2018/10/relationships/comments" Target="../comments/modernComment_10F_96DC51FB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inHP/gym-anytrading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8/10/relationships/comments" Target="../comments/modernComment_10D_EB49E0A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0E_20FF8F9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minHP/gym-anytrading" TargetMode="Externa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81E795-4C30-5D2A-798B-383122D350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9" b="33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4539"/>
            <a:ext cx="12188952" cy="2368866"/>
          </a:xfrm>
          <a:prstGeom prst="rect">
            <a:avLst/>
          </a:prstGeom>
          <a:gradFill>
            <a:gsLst>
              <a:gs pos="42000">
                <a:srgbClr val="000000">
                  <a:alpha val="16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2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" y="871758"/>
            <a:ext cx="9906000" cy="387114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Data Science Mini-Project: HSBC Global Markets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2349FF-7742-42ED-ADF3-238B5DDD1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888006"/>
            <a:ext cx="12188952" cy="1969994"/>
          </a:xfrm>
          <a:prstGeom prst="rect">
            <a:avLst/>
          </a:prstGeom>
          <a:gradFill>
            <a:gsLst>
              <a:gs pos="42000">
                <a:srgbClr val="000000">
                  <a:alpha val="14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912" y="4488426"/>
            <a:ext cx="9096347" cy="130277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Amy Gardiner, Brooke Grantham, Michael McCoubrey, Aditya Singh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53615EE-C559-4E03-999B-5477F162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D54D2115-A56C-D977-009E-7079D5C53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792" y="1163443"/>
            <a:ext cx="6924828" cy="3633036"/>
          </a:xfrm>
          <a:prstGeom prst="rect">
            <a:avLst/>
          </a:prstGeom>
        </p:spPr>
      </p:pic>
      <p:pic>
        <p:nvPicPr>
          <p:cNvPr id="6" name="Picture 6" descr="Text, letter&#10;&#10;Description automatically generated">
            <a:extLst>
              <a:ext uri="{FF2B5EF4-FFF2-40B4-BE49-F238E27FC236}">
                <a16:creationId xmlns:a16="http://schemas.microsoft.com/office/drawing/2014/main" id="{C0B6701B-F872-F96C-F6D1-06EC5A139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791" y="4530039"/>
            <a:ext cx="6924828" cy="13465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F71F93-A6A3-E0B6-9015-F0D622D0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7"/>
            <a:ext cx="6042299" cy="13620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Transaction decision algorithm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EDDB4C-6582-43D5-AF25-99F4AD3A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B8C15B81-40F4-FF6C-91F6-D3B20402A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7" y="2270229"/>
            <a:ext cx="3369054" cy="355935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1800"/>
              <a:t>Price predictions from random forest regressor: </a:t>
            </a:r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MAE: 1.138      MSE: 8.337       </a:t>
            </a:r>
            <a:endParaRPr lang="en-US" sz="1800"/>
          </a:p>
          <a:p>
            <a:r>
              <a:rPr lang="en-US" sz="1800"/>
              <a:t>Our custom uses a random forest to predict price</a:t>
            </a:r>
            <a:endParaRPr lang="en-US"/>
          </a:p>
          <a:p>
            <a:r>
              <a:rPr lang="en-US" sz="1800"/>
              <a:t>We mapped these predicted prices to transaction decisions</a:t>
            </a:r>
          </a:p>
          <a:p>
            <a:r>
              <a:rPr lang="en-US" sz="1800"/>
              <a:t>The thresholds are based on the absolute error of the model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B152A91-2920-4848-A8BC-B15DA324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1912E-D488-3CC8-EA88-51AE82B7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2130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8B0B-0CA6-9D59-E9D3-D6EF627C0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59062"/>
          </a:xfrm>
        </p:spPr>
        <p:txBody>
          <a:bodyPr/>
          <a:lstStyle/>
          <a:p>
            <a:r>
              <a:rPr lang="en-US"/>
              <a:t>Trading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36998-09BD-2592-C0C0-FBF30C550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83564"/>
            <a:ext cx="10691265" cy="39456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Buy method computes the outstanding balance of money and number of shares after each buy transaction.</a:t>
            </a:r>
          </a:p>
          <a:p>
            <a:r>
              <a:rPr lang="en-US"/>
              <a:t>Sell </a:t>
            </a:r>
            <a:r>
              <a:rPr lang="en-US">
                <a:ea typeface="+mn-lt"/>
                <a:cs typeface="+mn-lt"/>
              </a:rPr>
              <a:t>method computes the outstanding balance of money and number of shares after each buy transaction.</a:t>
            </a:r>
          </a:p>
          <a:p>
            <a:r>
              <a:rPr lang="en-US"/>
              <a:t>Result is a significant profit ratio of 2.238 considering all transactions over 4 months.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CC178-1F6E-F3C1-D869-3D88F39E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48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751FF-240D-36C5-5C0E-F3EC0A17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  type patterns</a:t>
            </a:r>
          </a:p>
        </p:txBody>
      </p:sp>
      <p:pic>
        <p:nvPicPr>
          <p:cNvPr id="7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4F29E39C-1459-0145-090C-95D3D5433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442" y="2559468"/>
            <a:ext cx="2743200" cy="1735494"/>
          </a:xfrm>
          <a:prstGeom prst="rect">
            <a:avLst/>
          </a:prstGeom>
        </p:spPr>
      </p:pic>
      <p:pic>
        <p:nvPicPr>
          <p:cNvPr id="8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AB436930-15AF-F28D-AAEE-0C492E914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3120" y="2559468"/>
            <a:ext cx="2743200" cy="1735494"/>
          </a:xfrm>
          <a:prstGeom prst="rect">
            <a:avLst/>
          </a:prstGeom>
        </p:spPr>
      </p:pic>
      <p:pic>
        <p:nvPicPr>
          <p:cNvPr id="3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49EE2886-FEC1-F883-C327-A4253E65A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830" y="4345301"/>
            <a:ext cx="2743200" cy="1735494"/>
          </a:xfrm>
          <a:prstGeom prst="rect">
            <a:avLst/>
          </a:prstGeom>
        </p:spPr>
      </p:pic>
      <p:pic>
        <p:nvPicPr>
          <p:cNvPr id="5" name="Picture 8" descr="Diagram&#10;&#10;Description automatically generated">
            <a:extLst>
              <a:ext uri="{FF2B5EF4-FFF2-40B4-BE49-F238E27FC236}">
                <a16:creationId xmlns:a16="http://schemas.microsoft.com/office/drawing/2014/main" id="{0EA5ABD5-74C4-34AC-4067-01509DAC7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1138" y="4344656"/>
            <a:ext cx="2743200" cy="1748878"/>
          </a:xfrm>
          <a:prstGeom prst="rect">
            <a:avLst/>
          </a:prstGeom>
        </p:spPr>
      </p:pic>
      <p:pic>
        <p:nvPicPr>
          <p:cNvPr id="10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28F59EE3-3CEA-4010-93A2-2DB59E96AC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181" y="2517887"/>
            <a:ext cx="5547609" cy="374011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AB9B2-AD06-8646-FFA3-82C5B555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78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065B-9B80-C468-F228-70A01253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704402" cy="1240061"/>
          </a:xfrm>
        </p:spPr>
        <p:txBody>
          <a:bodyPr>
            <a:normAutofit/>
          </a:bodyPr>
          <a:lstStyle/>
          <a:p>
            <a:r>
              <a:rPr lang="en-US"/>
              <a:t>Further Work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8CA13-4268-6AB9-245A-B6780A2F8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90721"/>
            <a:ext cx="10704403" cy="38384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Adding more features to tape data for model training.</a:t>
            </a:r>
          </a:p>
          <a:p>
            <a:r>
              <a:rPr lang="en-US"/>
              <a:t>Implement het</a:t>
            </a:r>
            <a:r>
              <a:rPr lang="en-US">
                <a:ea typeface="+mn-lt"/>
                <a:cs typeface="+mn-lt"/>
              </a:rPr>
              <a:t>erogeneous</a:t>
            </a:r>
            <a:r>
              <a:rPr lang="en-US"/>
              <a:t> </a:t>
            </a:r>
            <a:r>
              <a:rPr lang="en-US">
                <a:ea typeface="+mn-lt"/>
                <a:cs typeface="+mn-lt"/>
              </a:rPr>
              <a:t>ensemble </a:t>
            </a:r>
            <a:r>
              <a:rPr lang="en-US"/>
              <a:t>methods.</a:t>
            </a:r>
          </a:p>
          <a:p>
            <a:r>
              <a:rPr lang="en-US"/>
              <a:t>Automating the end-to-end process for more than one asset.</a:t>
            </a:r>
          </a:p>
          <a:p>
            <a:r>
              <a:rPr lang="en-US">
                <a:ea typeface="+mn-lt"/>
                <a:cs typeface="+mn-lt"/>
              </a:rPr>
              <a:t>The transaction decision algorithm could be improved by purchasing a quantity of asset proportionally to numerous risk thresholds.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C9B427-9782-B5E5-CAAA-72286782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84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69287B-95AC-118E-4E30-B731F373F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07037"/>
            <a:ext cx="3819821" cy="1955690"/>
          </a:xfrm>
        </p:spPr>
        <p:txBody>
          <a:bodyPr>
            <a:normAutofit/>
          </a:bodyPr>
          <a:lstStyle/>
          <a:p>
            <a:r>
              <a:rPr lang="en-US"/>
              <a:t>ARIMA with train-test splits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35287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45741B-B129-804A-C92E-6E8821116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862727"/>
            <a:ext cx="3111028" cy="3372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 agreement with previous method regarding convergence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MSE = 373.39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E6AB844F-4193-ABAC-CF97-AC86F754E1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6" t="-67" r="8276" b="-269"/>
          <a:stretch/>
        </p:blipFill>
        <p:spPr>
          <a:xfrm>
            <a:off x="3846286" y="717144"/>
            <a:ext cx="7544466" cy="541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89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A69600-5451-AB30-ABA0-B1A6EBCB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3" y="616581"/>
            <a:ext cx="2895941" cy="1230401"/>
          </a:xfrm>
        </p:spPr>
        <p:txBody>
          <a:bodyPr>
            <a:normAutofit/>
          </a:bodyPr>
          <a:lstStyle/>
          <a:p>
            <a:r>
              <a:rPr lang="en-US" sz="2600"/>
              <a:t>Neural Prophet weekly forecast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9B2C4A-AB53-49A2-AC69-620FF37FF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38600" y="723900"/>
            <a:ext cx="0" cy="976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3D42B6-CFD4-5054-543D-D74715AEF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589" y="657497"/>
            <a:ext cx="6713312" cy="12304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Forecasts including weekly seasonality</a:t>
            </a:r>
          </a:p>
          <a:p>
            <a:r>
              <a:rPr lang="en-US"/>
              <a:t>Predicts daily trend well</a:t>
            </a:r>
          </a:p>
          <a:p>
            <a:endParaRPr lang="en-US"/>
          </a:p>
        </p:txBody>
      </p:sp>
      <p:pic>
        <p:nvPicPr>
          <p:cNvPr id="4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5298BED9-0590-665D-0B4C-679FC37AB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148" y="2147814"/>
            <a:ext cx="7349706" cy="400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33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6B690-A871-C62F-81B9-AE6B79D45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709" y="895448"/>
            <a:ext cx="3619697" cy="191946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/>
              <a:t>A2C </a:t>
            </a:r>
            <a:r>
              <a:rPr lang="en-US" err="1"/>
              <a:t>stocks_env</a:t>
            </a:r>
            <a:r>
              <a:rPr lang="en-US"/>
              <a:t> source code fragments</a:t>
            </a:r>
            <a:endParaRPr lang="en-US" sz="4000" kern="1200" cap="all" spc="3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E68F45B2-0D2C-3B52-7E6B-84D17E53F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361" b="-96"/>
          <a:stretch/>
        </p:blipFill>
        <p:spPr>
          <a:xfrm>
            <a:off x="20" y="10"/>
            <a:ext cx="7609233" cy="686456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C9617CF-94D1-47AB-3C53-8E4A3FAC99D0}"/>
              </a:ext>
            </a:extLst>
          </p:cNvPr>
          <p:cNvSpPr txBox="1"/>
          <p:nvPr/>
        </p:nvSpPr>
        <p:spPr>
          <a:xfrm>
            <a:off x="7991572" y="5923565"/>
            <a:ext cx="4119958" cy="9404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100"/>
              <a:t>M. A. </a:t>
            </a:r>
            <a:r>
              <a:rPr lang="en-US" sz="1100" err="1"/>
              <a:t>Haghpanah</a:t>
            </a:r>
            <a:r>
              <a:rPr lang="en-US" sz="1100"/>
              <a:t>, “The most simple, flexible, and Comprehensive </a:t>
            </a:r>
            <a:r>
              <a:rPr lang="en-US" sz="1100" err="1"/>
              <a:t>Openai</a:t>
            </a:r>
            <a:r>
              <a:rPr lang="en-US" sz="1100"/>
              <a:t> Gym Trading Environment (approved by </a:t>
            </a:r>
            <a:r>
              <a:rPr lang="en-US" sz="1100" err="1"/>
              <a:t>Openai</a:t>
            </a:r>
            <a:r>
              <a:rPr lang="en-US" sz="1100"/>
              <a:t> Gym),” </a:t>
            </a:r>
            <a:r>
              <a:rPr lang="en-US" sz="1100" i="1"/>
              <a:t>GitHub</a:t>
            </a:r>
            <a:r>
              <a:rPr lang="en-US" sz="1100"/>
              <a:t>, 2022. [Online]. Available: </a:t>
            </a:r>
            <a:r>
              <a:rPr lang="en-US" sz="1100">
                <a:hlinkClick r:id="rId3"/>
              </a:rPr>
              <a:t>https://github.com/AminHP/gym-anytrading</a:t>
            </a:r>
            <a:r>
              <a:rPr lang="en-US" sz="1100"/>
              <a:t>. 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9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0F148-E984-C051-2952-0258BD8B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r>
              <a:rPr lang="en-US"/>
              <a:t>Presentation structure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6411D-DE0B-74C0-EF17-8D0B02096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710035"/>
            <a:ext cx="3587668" cy="35002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preparation</a:t>
            </a:r>
          </a:p>
          <a:p>
            <a:r>
              <a:rPr lang="en-US"/>
              <a:t>Model descriptions and result discussions</a:t>
            </a:r>
          </a:p>
          <a:p>
            <a:r>
              <a:rPr lang="en-US"/>
              <a:t>Further work considerations</a:t>
            </a: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DBF10B06-7E7F-2EDE-9DF7-5794DB50B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0833" y="1026396"/>
            <a:ext cx="7559776" cy="376053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2BA90-6695-7BF9-D14C-82CD026C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3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BECB-12CE-7076-ECB6-E583898F1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Preparation – tape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93A43-E987-DCFD-7D2B-B92E827BA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95470"/>
            <a:ext cx="10691265" cy="39337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/>
              <a:t>Followed a distributive approach using </a:t>
            </a:r>
            <a:r>
              <a:rPr lang="en-US" err="1"/>
              <a:t>PySpark</a:t>
            </a:r>
            <a:r>
              <a:rPr lang="en-US"/>
              <a:t>.</a:t>
            </a:r>
          </a:p>
          <a:p>
            <a:pPr marL="342900" indent="-342900"/>
            <a:r>
              <a:rPr lang="en-US"/>
              <a:t>Cleaned the data to retain only the required columns.</a:t>
            </a:r>
          </a:p>
          <a:p>
            <a:pPr marL="342900" indent="-342900"/>
            <a:r>
              <a:rPr lang="en-US"/>
              <a:t>Applied multiple transformations on cleaned data to derive important features required for training the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8D5DE-7168-6DD5-DDCA-B3799820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7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DF60-2430-1B11-F7C5-8D5FF301A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286957"/>
            <a:ext cx="3758279" cy="18745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Data preparation – lob data</a:t>
            </a:r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FCE4114C-9135-4454-CC6B-CA4D9B3F7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00" y="1224279"/>
            <a:ext cx="9298899" cy="210782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179557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CAEC2-8DED-C498-BAAF-CFD941186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252" y="4235614"/>
            <a:ext cx="6789915" cy="1975999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/>
              <a:t>The data needed to be converted into a tabular format.</a:t>
            </a:r>
          </a:p>
          <a:p>
            <a:r>
              <a:rPr lang="en-US"/>
              <a:t>The original format didn't follow any standard format and needed a custom solution.</a:t>
            </a:r>
          </a:p>
          <a:p>
            <a:r>
              <a:rPr lang="en-US"/>
              <a:t>The data files were extremely large and so the solution had to be memory efficient, otherwise a regular desktop would run out of memory.</a:t>
            </a:r>
          </a:p>
          <a:p>
            <a:r>
              <a:rPr lang="en-US"/>
              <a:t>The additional dataset used a different format so couldn't use this.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DD7A82-E4F6-332C-DDFE-51648957F1FB}"/>
              </a:ext>
            </a:extLst>
          </p:cNvPr>
          <p:cNvSpPr txBox="1"/>
          <p:nvPr/>
        </p:nvSpPr>
        <p:spPr>
          <a:xfrm>
            <a:off x="10739203" y="539646"/>
            <a:ext cx="813216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ea typeface="+mn-lt"/>
                <a:cs typeface="+mn-lt"/>
              </a:rPr>
              <a:t>[
    "time",
    1.936,
    [
        "bid",
        [
            [
                183,
                4
            ],
            [
                27,
                3
            ]
        ]
    ],
    [
        "ask",
        [
            [
                739,
                5
            ]
        ]
    ]
]</a:t>
            </a:r>
            <a:endParaRPr lang="en-US" sz="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59244-CD62-63CF-0221-2AA2111C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8740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75268-761F-9A30-83C3-78EBCD97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Deriving Features – lob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A80B-A9CA-0B6B-80F9-1D8B4B462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86881"/>
            <a:ext cx="5394741" cy="3642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Spread Features:</a:t>
            </a:r>
          </a:p>
          <a:p>
            <a:pPr lvl="1"/>
            <a:r>
              <a:rPr lang="en-US"/>
              <a:t>Micro price</a:t>
            </a:r>
          </a:p>
          <a:p>
            <a:pPr lvl="1"/>
            <a:endParaRPr lang="en-US"/>
          </a:p>
          <a:p>
            <a:pPr lvl="1"/>
            <a:r>
              <a:rPr lang="en-US"/>
              <a:t>Mid price</a:t>
            </a:r>
          </a:p>
          <a:p>
            <a:pPr lvl="1"/>
            <a:endParaRPr lang="en-US"/>
          </a:p>
          <a:p>
            <a:pPr lvl="1"/>
            <a:r>
              <a:rPr lang="en-US"/>
              <a:t>Quoted Spread</a:t>
            </a:r>
          </a:p>
          <a:p>
            <a:pPr lvl="1"/>
            <a:endParaRPr lang="en-US"/>
          </a:p>
          <a:p>
            <a:pPr lvl="2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EAACE-2DB9-0904-E6A7-4347B17594EC}"/>
              </a:ext>
            </a:extLst>
          </p:cNvPr>
          <p:cNvSpPr txBox="1"/>
          <p:nvPr/>
        </p:nvSpPr>
        <p:spPr>
          <a:xfrm>
            <a:off x="5048405" y="2287718"/>
            <a:ext cx="5297773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Liquidity Features: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Median transaction price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Interquartile range of transaction prices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Best transaction price</a:t>
            </a:r>
          </a:p>
          <a:p>
            <a:pPr marL="1200150" lvl="2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Least expensive bid price</a:t>
            </a:r>
          </a:p>
          <a:p>
            <a:pPr marL="1200150" lvl="2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Most expensive ask price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Transaction quantity at best price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Median transaction quantity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Interquartile range of transaction quantities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Number of Transactions</a:t>
            </a:r>
            <a:endParaRPr lang="en-US"/>
          </a:p>
          <a:p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36DD657-8573-4627-5861-CCA2A89E1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941" y="3187841"/>
            <a:ext cx="2743200" cy="319927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DFD57E39-C862-52B7-C65F-C5C66B79C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3459" y="3967476"/>
            <a:ext cx="2733675" cy="409575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418A6446-A163-5542-17D1-99B2BDC129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4941" y="4723383"/>
            <a:ext cx="2743200" cy="1844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9D91E0-77B9-526D-C3E4-5100A81BED9D}"/>
              </a:ext>
            </a:extLst>
          </p:cNvPr>
          <p:cNvSpPr txBox="1"/>
          <p:nvPr/>
        </p:nvSpPr>
        <p:spPr>
          <a:xfrm>
            <a:off x="10370695" y="2288498"/>
            <a:ext cx="813216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ea typeface="+mn-lt"/>
                <a:cs typeface="+mn-lt"/>
              </a:rPr>
              <a:t>[
    "time",
    1.936,
    [
        "bid",
        [
            [
                183,
                4
            ],
            [
                27,
                3
            ]
        ]
    ],
    [
        "ask",
        [
            [
                739,
                5
            ]
        ]
    ]
]</a:t>
            </a:r>
            <a:endParaRPr lang="en-US" sz="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8C938-01ED-3E55-C353-F458FC6C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1935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EBECB-12CE-7076-ECB6-E583898F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906366"/>
            <a:ext cx="4412098" cy="1616771"/>
          </a:xfrm>
        </p:spPr>
        <p:txBody>
          <a:bodyPr>
            <a:normAutofit/>
          </a:bodyPr>
          <a:lstStyle/>
          <a:p>
            <a:r>
              <a:rPr lang="en-US"/>
              <a:t>Data EXPLORATION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FA7F3E-7868-4A4D-9F5E-C21489710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91FA5B-35A8-CC52-CF7B-45BFE8F09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8536" y="982684"/>
            <a:ext cx="5877664" cy="14999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EMA and SMA moving averages </a:t>
            </a:r>
          </a:p>
          <a:p>
            <a:r>
              <a:rPr lang="en-US"/>
              <a:t>Short term average dropping below long term average</a:t>
            </a:r>
          </a:p>
          <a:p>
            <a:endParaRPr lang="en-US"/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0148C827-9D3F-3E94-7B7F-F54940CF8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423" y="2819401"/>
            <a:ext cx="7669154" cy="297179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6AB626-F2F4-41D1-94FC-3258BA678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1D8CDC-C508-E2B2-915E-48F0954B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5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EBECB-12CE-7076-ECB6-E583898F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603122"/>
            <a:ext cx="2268804" cy="4921378"/>
          </a:xfrm>
        </p:spPr>
        <p:txBody>
          <a:bodyPr>
            <a:normAutofit/>
          </a:bodyPr>
          <a:lstStyle/>
          <a:p>
            <a:r>
              <a:rPr lang="en-US" sz="2400"/>
              <a:t>Data EXPLORATION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B7C66CA-DA4D-47B5-AAC3-CD1A8EE95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3737" y="723900"/>
            <a:ext cx="0" cy="5410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2C1BD21-AF43-59F3-DDE3-E74DEB565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787" y="854530"/>
            <a:ext cx="2839211" cy="3086100"/>
          </a:xfrm>
          <a:prstGeom prst="rect">
            <a:avLst/>
          </a:prstGeom>
        </p:spPr>
      </p:pic>
      <p:pic>
        <p:nvPicPr>
          <p:cNvPr id="3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D31A7E03-DCC4-6E89-8427-5C0F78DDC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627" y="1170827"/>
            <a:ext cx="4197872" cy="2453504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37A1E309-6483-0A9F-1563-C6823BD15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125" y="4135822"/>
            <a:ext cx="7455775" cy="19982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Micro price showing multimodal Gaussian distribution</a:t>
            </a:r>
          </a:p>
          <a:p>
            <a:r>
              <a:rPr lang="en-US"/>
              <a:t>Weekly seasonality trends derived from </a:t>
            </a:r>
            <a:r>
              <a:rPr lang="en-US" err="1"/>
              <a:t>NeuralProphet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9D198-F071-5D79-D11F-7F06EFEE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09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8BA69-5AB0-695C-025E-683158EF4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81" y="128216"/>
            <a:ext cx="11108417" cy="16525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Univariate Models: </a:t>
            </a:r>
            <a:r>
              <a:rPr lang="en-US" err="1"/>
              <a:t>aRIMA</a:t>
            </a:r>
            <a:r>
              <a:rPr lang="en-US"/>
              <a:t> &amp; Neural prophet</a:t>
            </a:r>
          </a:p>
        </p:txBody>
      </p:sp>
      <p:cxnSp>
        <p:nvCxnSpPr>
          <p:cNvPr id="30" name="Straight Connector 20">
            <a:extLst>
              <a:ext uri="{FF2B5EF4-FFF2-40B4-BE49-F238E27FC236}">
                <a16:creationId xmlns:a16="http://schemas.microsoft.com/office/drawing/2014/main" id="{C19EF34C-5622-413F-9C9F-AC937E306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4884D-7011-FC1A-DC1F-1994ABC1B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689" y="952368"/>
            <a:ext cx="10773012" cy="17738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Provided exploration into short-term price modelling</a:t>
            </a:r>
          </a:p>
          <a:p>
            <a:r>
              <a:rPr lang="en-US"/>
              <a:t>Forecasting methods extremely limited within time-series algorithms</a:t>
            </a:r>
          </a:p>
          <a:p>
            <a:r>
              <a:rPr lang="en-US"/>
              <a:t>ARIMA: </a:t>
            </a:r>
            <a:r>
              <a:rPr lang="en-US">
                <a:ea typeface="+mn-lt"/>
                <a:cs typeface="+mn-lt"/>
              </a:rPr>
              <a:t>ACF/PACF breaks down with N&gt;250 datapoints</a:t>
            </a:r>
            <a:endParaRPr lang="en-US"/>
          </a:p>
        </p:txBody>
      </p:sp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642192C-A621-6AE2-9AE1-AADBBBCFAC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6" t="-265" r="3714" b="531"/>
          <a:stretch/>
        </p:blipFill>
        <p:spPr>
          <a:xfrm>
            <a:off x="6160068" y="3113315"/>
            <a:ext cx="5092241" cy="2614137"/>
          </a:xfrm>
          <a:prstGeom prst="rect">
            <a:avLst/>
          </a:prstGeom>
        </p:spPr>
      </p:pic>
      <p:cxnSp>
        <p:nvCxnSpPr>
          <p:cNvPr id="31" name="Straight Connector 22">
            <a:extLst>
              <a:ext uri="{FF2B5EF4-FFF2-40B4-BE49-F238E27FC236}">
                <a16:creationId xmlns:a16="http://schemas.microsoft.com/office/drawing/2014/main" id="{28549954-3C0C-48B7-9BE6-9B32C39D0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FF558BA4-59F7-6847-532C-E8D581DE9E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378" b="-280"/>
          <a:stretch/>
        </p:blipFill>
        <p:spPr>
          <a:xfrm>
            <a:off x="420916" y="3165534"/>
            <a:ext cx="5826806" cy="2602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BB4DE-7C34-31FC-B147-0955BABF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56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A9040-7020-D115-6BA2-761C872DD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181" y="909637"/>
            <a:ext cx="6651719" cy="1362073"/>
          </a:xfrm>
        </p:spPr>
        <p:txBody>
          <a:bodyPr>
            <a:normAutofit/>
          </a:bodyPr>
          <a:lstStyle/>
          <a:p>
            <a:r>
              <a:rPr lang="en-US"/>
              <a:t>A2C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B9797D8-B9FE-0646-9ECC-B885288521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52" r="10510" b="1"/>
          <a:stretch/>
        </p:blipFill>
        <p:spPr>
          <a:xfrm>
            <a:off x="20" y="4552304"/>
            <a:ext cx="4040074" cy="232574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76800" y="744818"/>
            <a:ext cx="65151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1B96E25-02D9-CD2D-EFC7-018EE45287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59" r="8836" b="-1"/>
          <a:stretch/>
        </p:blipFill>
        <p:spPr>
          <a:xfrm>
            <a:off x="-2" y="2325755"/>
            <a:ext cx="4040094" cy="2228071"/>
          </a:xfrm>
          <a:prstGeom prst="rect">
            <a:avLst/>
          </a:prstGeom>
        </p:spPr>
      </p:pic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F3DE324-C65A-11AD-B512-91ADBDF4CA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111" r="10851" b="1"/>
          <a:stretch/>
        </p:blipFill>
        <p:spPr>
          <a:xfrm>
            <a:off x="-2" y="-342"/>
            <a:ext cx="4040094" cy="232575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08BD2-2EA3-3C45-C987-0FEEFB694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0179" y="2276474"/>
            <a:ext cx="6770501" cy="35531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Provides profitable strategies across the datasets </a:t>
            </a:r>
          </a:p>
          <a:p>
            <a:r>
              <a:rPr lang="en-US"/>
              <a:t>Only considers tape data</a:t>
            </a:r>
          </a:p>
          <a:p>
            <a:r>
              <a:rPr lang="en-US"/>
              <a:t>Trading Actions: Sell=0, Buy=1</a:t>
            </a:r>
          </a:p>
          <a:p>
            <a:r>
              <a:rPr lang="en-US"/>
              <a:t>Trading Positions: Short=0, Long=1</a:t>
            </a:r>
          </a:p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76800" y="6138866"/>
            <a:ext cx="6515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FDD152-7559-325D-8DA3-385967ADF755}"/>
              </a:ext>
            </a:extLst>
          </p:cNvPr>
          <p:cNvSpPr txBox="1"/>
          <p:nvPr/>
        </p:nvSpPr>
        <p:spPr>
          <a:xfrm>
            <a:off x="4244052" y="6299199"/>
            <a:ext cx="6901355" cy="10248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100">
                <a:ea typeface="+mn-lt"/>
                <a:cs typeface="+mn-lt"/>
              </a:rPr>
              <a:t>M. A. </a:t>
            </a:r>
            <a:r>
              <a:rPr lang="en-US" sz="1100" err="1">
                <a:ea typeface="+mn-lt"/>
                <a:cs typeface="+mn-lt"/>
              </a:rPr>
              <a:t>Haghpanah</a:t>
            </a:r>
            <a:r>
              <a:rPr lang="en-US" sz="1100">
                <a:ea typeface="+mn-lt"/>
                <a:cs typeface="+mn-lt"/>
              </a:rPr>
              <a:t>, “The most simple, flexible, and Comprehensive </a:t>
            </a:r>
            <a:r>
              <a:rPr lang="en-US" sz="1100" err="1">
                <a:ea typeface="+mn-lt"/>
                <a:cs typeface="+mn-lt"/>
              </a:rPr>
              <a:t>Openai</a:t>
            </a:r>
            <a:r>
              <a:rPr lang="en-US" sz="1100">
                <a:ea typeface="+mn-lt"/>
                <a:cs typeface="+mn-lt"/>
              </a:rPr>
              <a:t> Gym Trading Environment (approved by </a:t>
            </a:r>
            <a:r>
              <a:rPr lang="en-US" sz="1100" err="1">
                <a:ea typeface="+mn-lt"/>
                <a:cs typeface="+mn-lt"/>
              </a:rPr>
              <a:t>Openai</a:t>
            </a:r>
            <a:r>
              <a:rPr lang="en-US" sz="1100">
                <a:ea typeface="+mn-lt"/>
                <a:cs typeface="+mn-lt"/>
              </a:rPr>
              <a:t> Gym),” </a:t>
            </a:r>
            <a:r>
              <a:rPr lang="en-US" sz="1100" i="1">
                <a:ea typeface="+mn-lt"/>
                <a:cs typeface="+mn-lt"/>
              </a:rPr>
              <a:t>GitHub</a:t>
            </a:r>
            <a:r>
              <a:rPr lang="en-US" sz="1100">
                <a:ea typeface="+mn-lt"/>
                <a:cs typeface="+mn-lt"/>
              </a:rPr>
              <a:t>, 2022. [Online]. Available: </a:t>
            </a:r>
            <a:r>
              <a:rPr lang="en-US" sz="1100">
                <a:ea typeface="+mn-lt"/>
                <a:cs typeface="+mn-lt"/>
                <a:hlinkClick r:id="rId5"/>
              </a:rPr>
              <a:t>https://github.com/AminHP/gym-anytrading</a:t>
            </a:r>
            <a:r>
              <a:rPr lang="en-US" sz="1100">
                <a:ea typeface="+mn-lt"/>
                <a:cs typeface="+mn-lt"/>
              </a:rPr>
              <a:t>. 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,Sans-Serif"/>
              <a:buChar char="•"/>
            </a:pPr>
            <a:endParaRPr lang="en-US" sz="1100">
              <a:ea typeface="+mn-lt"/>
              <a:cs typeface="+mn-lt"/>
            </a:endParaRPr>
          </a:p>
          <a:p>
            <a:pPr algn="l"/>
            <a:endParaRPr lang="en-US" sz="110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B7E9249-D706-CCC8-E992-E6444028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2619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RightStep">
      <a:dk1>
        <a:srgbClr val="000000"/>
      </a:dk1>
      <a:lt1>
        <a:srgbClr val="FFFFFF"/>
      </a:lt1>
      <a:dk2>
        <a:srgbClr val="412624"/>
      </a:dk2>
      <a:lt2>
        <a:srgbClr val="E2E8E3"/>
      </a:lt2>
      <a:accent1>
        <a:srgbClr val="E729BD"/>
      </a:accent1>
      <a:accent2>
        <a:srgbClr val="D5175C"/>
      </a:accent2>
      <a:accent3>
        <a:srgbClr val="E73429"/>
      </a:accent3>
      <a:accent4>
        <a:srgbClr val="D57117"/>
      </a:accent4>
      <a:accent5>
        <a:srgbClr val="B4A420"/>
      </a:accent5>
      <a:accent6>
        <a:srgbClr val="81B113"/>
      </a:accent6>
      <a:hlink>
        <a:srgbClr val="319547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0</Notes>
  <HiddenSlides>3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ChronicleVTI</vt:lpstr>
      <vt:lpstr>Data Science Mini-Project: HSBC Global Markets</vt:lpstr>
      <vt:lpstr>Presentation structure</vt:lpstr>
      <vt:lpstr>Data Preparation – tape data</vt:lpstr>
      <vt:lpstr>Data preparation – lob data</vt:lpstr>
      <vt:lpstr>Deriving Features – lob data</vt:lpstr>
      <vt:lpstr>Data EXPLORATION</vt:lpstr>
      <vt:lpstr>Data EXPLORATION</vt:lpstr>
      <vt:lpstr>Univariate Models: aRIMA &amp; Neural prophet</vt:lpstr>
      <vt:lpstr>A2C</vt:lpstr>
      <vt:lpstr>Transaction decision algorithm</vt:lpstr>
      <vt:lpstr>Trading simulator</vt:lpstr>
      <vt:lpstr>Transaction  type patterns</vt:lpstr>
      <vt:lpstr>Further Work Considerations</vt:lpstr>
      <vt:lpstr>ARIMA with train-test splits</vt:lpstr>
      <vt:lpstr>Neural Prophet weekly forecast</vt:lpstr>
      <vt:lpstr>A2C stocks_env source code fragments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12</cp:revision>
  <dcterms:created xsi:type="dcterms:W3CDTF">2022-05-12T16:17:32Z</dcterms:created>
  <dcterms:modified xsi:type="dcterms:W3CDTF">2022-06-27T18:08:02Z</dcterms:modified>
</cp:coreProperties>
</file>