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
  </p:notesMasterIdLst>
  <p:sldIdLst>
    <p:sldId id="256" r:id="rId2"/>
    <p:sldId id="284" r:id="rId3"/>
    <p:sldId id="314" r:id="rId4"/>
    <p:sldId id="293" r:id="rId5"/>
    <p:sldId id="305" r:id="rId6"/>
    <p:sldId id="306" r:id="rId7"/>
    <p:sldId id="307" r:id="rId8"/>
    <p:sldId id="308" r:id="rId9"/>
    <p:sldId id="309" r:id="rId10"/>
    <p:sldId id="310" r:id="rId11"/>
    <p:sldId id="311" r:id="rId12"/>
    <p:sldId id="312" r:id="rId13"/>
    <p:sldId id="295" r:id="rId14"/>
    <p:sldId id="296" r:id="rId15"/>
    <p:sldId id="297" r:id="rId16"/>
    <p:sldId id="298" r:id="rId17"/>
    <p:sldId id="300" r:id="rId18"/>
    <p:sldId id="301" r:id="rId19"/>
    <p:sldId id="292" r:id="rId20"/>
    <p:sldId id="313" r:id="rId21"/>
    <p:sldId id="268" r:id="rId22"/>
    <p:sldId id="304" r:id="rId23"/>
    <p:sldId id="302" r:id="rId24"/>
    <p:sldId id="270"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94660"/>
  </p:normalViewPr>
  <p:slideViewPr>
    <p:cSldViewPr>
      <p:cViewPr varScale="1">
        <p:scale>
          <a:sx n="68" d="100"/>
          <a:sy n="68" d="100"/>
        </p:scale>
        <p:origin x="738" y="72"/>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1DF792-8CF9-452A-B802-9A5BF95DE235}" type="datetimeFigureOut">
              <a:rPr lang="ru-RU" smtClean="0"/>
              <a:t>26.05.2016</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F60C8-1464-412C-9D66-37BE430918E0}" type="slidenum">
              <a:rPr lang="ru-RU" smtClean="0"/>
              <a:t>‹#›</a:t>
            </a:fld>
            <a:endParaRPr lang="ru-RU"/>
          </a:p>
        </p:txBody>
      </p:sp>
    </p:spTree>
    <p:extLst>
      <p:ext uri="{BB962C8B-B14F-4D97-AF65-F5344CB8AC3E}">
        <p14:creationId xmlns:p14="http://schemas.microsoft.com/office/powerpoint/2010/main" val="1369641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5/26/2016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4101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A7C8874F-C12A-46EA-86A1-B600961ED459}" type="slidenum">
              <a:rPr lang="ru-RU" smtClean="0"/>
              <a:t>19</a:t>
            </a:fld>
            <a:endParaRPr lang="ru-RU"/>
          </a:p>
        </p:txBody>
      </p:sp>
    </p:spTree>
    <p:extLst>
      <p:ext uri="{BB962C8B-B14F-4D97-AF65-F5344CB8AC3E}">
        <p14:creationId xmlns:p14="http://schemas.microsoft.com/office/powerpoint/2010/main" val="24183748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96000" y="909000"/>
            <a:ext cx="7200000" cy="5090080"/>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696000" y="729000"/>
            <a:ext cx="1436313" cy="306604"/>
          </a:xfrm>
          <a:prstGeom prst="rect">
            <a:avLst/>
          </a:prstGeom>
        </p:spPr>
      </p:pic>
    </p:spTree>
    <p:extLst>
      <p:ext uri="{BB962C8B-B14F-4D97-AF65-F5344CB8AC3E}">
        <p14:creationId xmlns:p14="http://schemas.microsoft.com/office/powerpoint/2010/main" val="147795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Slide - Gree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Section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ru-RU" dirty="0"/>
          </a:p>
        </p:txBody>
      </p:sp>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Tree>
    <p:extLst>
      <p:ext uri="{BB962C8B-B14F-4D97-AF65-F5344CB8AC3E}">
        <p14:creationId xmlns:p14="http://schemas.microsoft.com/office/powerpoint/2010/main" val="2359522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Section Slide - Dark">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Section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ru-RU" dirty="0"/>
          </a:p>
        </p:txBody>
      </p:sp>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Tree>
    <p:extLst>
      <p:ext uri="{BB962C8B-B14F-4D97-AF65-F5344CB8AC3E}">
        <p14:creationId xmlns:p14="http://schemas.microsoft.com/office/powerpoint/2010/main" val="3629085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emo Slide">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Demonstration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ru-RU" dirty="0"/>
          </a:p>
        </p:txBody>
      </p:sp>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
        <p:nvSpPr>
          <p:cNvPr id="6" name="TextBox 5"/>
          <p:cNvSpPr txBox="1"/>
          <p:nvPr userDrawn="1"/>
        </p:nvSpPr>
        <p:spPr>
          <a:xfrm>
            <a:off x="1020521" y="726772"/>
            <a:ext cx="1549911" cy="369332"/>
          </a:xfrm>
          <a:prstGeom prst="rect">
            <a:avLst/>
          </a:prstGeom>
          <a:noFill/>
        </p:spPr>
        <p:txBody>
          <a:bodyPr wrap="none" lIns="0" rIns="0" rtlCol="0">
            <a:spAutoFit/>
          </a:bodyPr>
          <a:lstStyle/>
          <a:p>
            <a:pPr algn="l"/>
            <a:r>
              <a:rPr lang="ru-RU" i="1" dirty="0">
                <a:solidFill>
                  <a:schemeClr val="bg1"/>
                </a:solidFill>
                <a:latin typeface="+mj-lt"/>
              </a:rPr>
              <a:t>Демонстрация</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0192" y="736316"/>
            <a:ext cx="319200" cy="319200"/>
          </a:xfrm>
          <a:prstGeom prst="rect">
            <a:avLst/>
          </a:prstGeom>
        </p:spPr>
      </p:pic>
    </p:spTree>
    <p:extLst>
      <p:ext uri="{BB962C8B-B14F-4D97-AF65-F5344CB8AC3E}">
        <p14:creationId xmlns:p14="http://schemas.microsoft.com/office/powerpoint/2010/main" val="3573303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6" name="Rectangle 5"/>
          <p:cNvSpPr/>
          <p:nvPr userDrawn="1"/>
        </p:nvSpPr>
        <p:spPr>
          <a:xfrm>
            <a:off x="0" y="-1"/>
            <a:ext cx="12192000" cy="135815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p:nvPr>
        </p:nvSpPr>
        <p:spPr>
          <a:xfrm>
            <a:off x="696000" y="365125"/>
            <a:ext cx="10657800" cy="903875"/>
          </a:xfrm>
          <a:prstGeom prst="rect">
            <a:avLst/>
          </a:prstGeom>
        </p:spPr>
        <p:txBody>
          <a:bodyPr lIns="0" anchor="b"/>
          <a:lstStyle>
            <a:lvl1pPr>
              <a:defRPr>
                <a:solidFill>
                  <a:schemeClr val="bg1"/>
                </a:solidFill>
              </a:defRPr>
            </a:lvl1pPr>
          </a:lstStyle>
          <a:p>
            <a:r>
              <a:rPr lang="en-US" dirty="0"/>
              <a:t>Click to edit Master title style</a:t>
            </a:r>
            <a:endParaRPr lang="ru-RU" dirty="0"/>
          </a:p>
        </p:txBody>
      </p:sp>
      <p:sp>
        <p:nvSpPr>
          <p:cNvPr id="5" name="Text Placeholder 4"/>
          <p:cNvSpPr>
            <a:spLocks noGrp="1"/>
          </p:cNvSpPr>
          <p:nvPr>
            <p:ph type="body" sz="quarter" idx="10"/>
          </p:nvPr>
        </p:nvSpPr>
        <p:spPr>
          <a:xfrm>
            <a:off x="695325" y="1449388"/>
            <a:ext cx="10658475" cy="5219700"/>
          </a:xfrm>
          <a:prstGeom prst="rect">
            <a:avLst/>
          </a:prstGeom>
        </p:spPr>
        <p:txBody>
          <a:bodyPr/>
          <a:lstStyle>
            <a:lvl1pPr marL="0" indent="0">
              <a:buNone/>
              <a:defRPr sz="2000">
                <a:latin typeface="Consolas" panose="020B0609020204030204" pitchFamily="49" charset="0"/>
              </a:defRPr>
            </a:lvl1pPr>
            <a:lvl2pPr marL="457200" indent="0">
              <a:buNone/>
              <a:defRPr sz="2000">
                <a:latin typeface="Consolas" panose="020B0609020204030204" pitchFamily="49" charset="0"/>
              </a:defRPr>
            </a:lvl2pPr>
            <a:lvl3pPr marL="914400" indent="0">
              <a:buNone/>
              <a:defRPr sz="2000">
                <a:latin typeface="Consolas" panose="020B0609020204030204" pitchFamily="49" charset="0"/>
              </a:defRPr>
            </a:lvl3pPr>
            <a:lvl4pPr marL="1371600" indent="0">
              <a:buNone/>
              <a:defRPr sz="2000">
                <a:latin typeface="Consolas" panose="020B0609020204030204" pitchFamily="49" charset="0"/>
              </a:defRPr>
            </a:lvl4pPr>
            <a:lvl5pPr marL="1828800" indent="0">
              <a:buNone/>
              <a:defRPr sz="2000">
                <a:latin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Tree>
    <p:extLst>
      <p:ext uri="{BB962C8B-B14F-4D97-AF65-F5344CB8AC3E}">
        <p14:creationId xmlns:p14="http://schemas.microsoft.com/office/powerpoint/2010/main" val="2231390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2_Section Slide">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Exercise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ru-RU" dirty="0"/>
          </a:p>
        </p:txBody>
      </p:sp>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
        <p:nvSpPr>
          <p:cNvPr id="6" name="TextBox 5"/>
          <p:cNvSpPr txBox="1"/>
          <p:nvPr userDrawn="1"/>
        </p:nvSpPr>
        <p:spPr>
          <a:xfrm>
            <a:off x="1020521" y="726772"/>
            <a:ext cx="1038554" cy="369332"/>
          </a:xfrm>
          <a:prstGeom prst="rect">
            <a:avLst/>
          </a:prstGeom>
          <a:noFill/>
        </p:spPr>
        <p:txBody>
          <a:bodyPr wrap="none" lIns="0" rIns="0" rtlCol="0">
            <a:spAutoFit/>
          </a:bodyPr>
          <a:lstStyle/>
          <a:p>
            <a:pPr algn="l"/>
            <a:r>
              <a:rPr lang="ru-RU" i="1" dirty="0">
                <a:solidFill>
                  <a:schemeClr val="bg1"/>
                </a:solidFill>
                <a:latin typeface="+mj-lt"/>
              </a:rPr>
              <a:t>Практика</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0192" y="736316"/>
            <a:ext cx="319200" cy="319200"/>
          </a:xfrm>
          <a:prstGeom prst="rect">
            <a:avLst/>
          </a:prstGeom>
        </p:spPr>
      </p:pic>
    </p:spTree>
    <p:extLst>
      <p:ext uri="{BB962C8B-B14F-4D97-AF65-F5344CB8AC3E}">
        <p14:creationId xmlns:p14="http://schemas.microsoft.com/office/powerpoint/2010/main" val="3544579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sources Slide">
    <p:bg>
      <p:bgPr>
        <a:solidFill>
          <a:schemeClr val="accent6">
            <a:lumMod val="50000"/>
          </a:schemeClr>
        </a:solidFill>
        <a:effectLst/>
      </p:bgPr>
    </p:bg>
    <p:spTree>
      <p:nvGrpSpPr>
        <p:cNvPr id="1" name=""/>
        <p:cNvGrpSpPr/>
        <p:nvPr/>
      </p:nvGrpSpPr>
      <p:grpSpPr>
        <a:xfrm>
          <a:off x="0" y="0"/>
          <a:ext cx="0" cy="0"/>
          <a:chOff x="0" y="0"/>
          <a:chExt cx="0" cy="0"/>
        </a:xfrm>
      </p:grpSpPr>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sp>
        <p:nvSpPr>
          <p:cNvPr id="6" name="TextBox 5"/>
          <p:cNvSpPr txBox="1"/>
          <p:nvPr userDrawn="1"/>
        </p:nvSpPr>
        <p:spPr>
          <a:xfrm>
            <a:off x="1020521" y="726772"/>
            <a:ext cx="1832233" cy="369332"/>
          </a:xfrm>
          <a:prstGeom prst="rect">
            <a:avLst/>
          </a:prstGeom>
          <a:noFill/>
        </p:spPr>
        <p:txBody>
          <a:bodyPr wrap="none" lIns="0" rIns="0" rtlCol="0">
            <a:spAutoFit/>
          </a:bodyPr>
          <a:lstStyle/>
          <a:p>
            <a:pPr algn="l"/>
            <a:r>
              <a:rPr lang="ru-RU" i="1" dirty="0">
                <a:solidFill>
                  <a:schemeClr val="bg1"/>
                </a:solidFill>
                <a:latin typeface="+mj-lt"/>
              </a:rPr>
              <a:t>Полезные ресурсы</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0192" y="736316"/>
            <a:ext cx="319200" cy="319200"/>
          </a:xfrm>
          <a:prstGeom prst="rect">
            <a:avLst/>
          </a:prstGeom>
        </p:spPr>
      </p:pic>
      <p:sp>
        <p:nvSpPr>
          <p:cNvPr id="7" name="Text Placeholder 6"/>
          <p:cNvSpPr>
            <a:spLocks noGrp="1"/>
          </p:cNvSpPr>
          <p:nvPr>
            <p:ph type="body" sz="quarter" idx="10"/>
          </p:nvPr>
        </p:nvSpPr>
        <p:spPr>
          <a:xfrm>
            <a:off x="695324" y="1268413"/>
            <a:ext cx="10800675" cy="4679950"/>
          </a:xfrm>
          <a:prstGeom prst="rect">
            <a:avLst/>
          </a:prstGeom>
        </p:spPr>
        <p:txBody>
          <a:bodyPr lIns="0" rIns="0"/>
          <a:lstStyle>
            <a:lvl1pPr marL="0" indent="0">
              <a:buNone/>
              <a:defRPr lang="en-US" sz="4000" kern="1200" dirty="0" smtClean="0">
                <a:solidFill>
                  <a:schemeClr val="tx2">
                    <a:lumMod val="60000"/>
                    <a:lumOff val="40000"/>
                  </a:schemeClr>
                </a:solidFill>
                <a:latin typeface="+mj-lt"/>
                <a:ea typeface="+mn-ea"/>
                <a:cs typeface="+mn-cs"/>
              </a:defRPr>
            </a:lvl1pPr>
            <a:lvl2pPr marL="0" indent="0">
              <a:buNone/>
              <a:defRPr lang="en-US" sz="2000" kern="1200" dirty="0" smtClean="0">
                <a:solidFill>
                  <a:schemeClr val="bg1"/>
                </a:solidFill>
                <a:latin typeface="+mn-lt"/>
                <a:ea typeface="+mn-ea"/>
                <a:cs typeface="+mn-cs"/>
              </a:defRPr>
            </a:lvl2pPr>
            <a:lvl3pPr marL="358775" indent="-179388">
              <a:buFont typeface="Segoe UI" panose="020B0502040204020203" pitchFamily="34" charset="0"/>
              <a:buChar char="◦"/>
              <a:defRPr sz="1800">
                <a:solidFill>
                  <a:schemeClr val="bg1"/>
                </a:solidFill>
              </a:defRPr>
            </a:lvl3pPr>
          </a:lstStyle>
          <a:p>
            <a:pPr lvl="0"/>
            <a:r>
              <a:rPr lang="en-US" dirty="0"/>
              <a:t>Edit Master text styles</a:t>
            </a:r>
          </a:p>
          <a:p>
            <a:pPr lvl="1"/>
            <a:r>
              <a:rPr lang="en-US" dirty="0"/>
              <a:t>Second level</a:t>
            </a:r>
          </a:p>
          <a:p>
            <a:pPr lvl="2"/>
            <a:r>
              <a:rPr lang="en-US" dirty="0"/>
              <a:t>Third level</a:t>
            </a:r>
            <a:endParaRPr lang="ru-RU"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Tree>
    <p:extLst>
      <p:ext uri="{BB962C8B-B14F-4D97-AF65-F5344CB8AC3E}">
        <p14:creationId xmlns:p14="http://schemas.microsoft.com/office/powerpoint/2010/main" val="1192732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4_Section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Presentation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&amp; Contacts</a:t>
            </a:r>
            <a:endParaRPr lang="ru-RU" dirty="0"/>
          </a:p>
        </p:txBody>
      </p:sp>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
        <p:nvSpPr>
          <p:cNvPr id="6" name="TextBox 5"/>
          <p:cNvSpPr txBox="1"/>
          <p:nvPr userDrawn="1"/>
        </p:nvSpPr>
        <p:spPr>
          <a:xfrm>
            <a:off x="1020521" y="726772"/>
            <a:ext cx="476092" cy="369332"/>
          </a:xfrm>
          <a:prstGeom prst="rect">
            <a:avLst/>
          </a:prstGeom>
          <a:noFill/>
        </p:spPr>
        <p:txBody>
          <a:bodyPr wrap="none" lIns="0" rIns="0" rtlCol="0">
            <a:spAutoFit/>
          </a:bodyPr>
          <a:lstStyle/>
          <a:p>
            <a:pPr algn="l"/>
            <a:r>
              <a:rPr lang="en-US" i="1" dirty="0">
                <a:solidFill>
                  <a:schemeClr val="bg1"/>
                </a:solidFill>
                <a:latin typeface="+mj-lt"/>
              </a:rPr>
              <a:t>Q&amp;A</a:t>
            </a:r>
            <a:endParaRPr lang="ru-RU" i="1" dirty="0">
              <a:solidFill>
                <a:schemeClr val="bg1"/>
              </a:solidFill>
              <a:latin typeface="+mj-lt"/>
            </a:endParaRP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0192" y="736316"/>
            <a:ext cx="319200" cy="319200"/>
          </a:xfrm>
          <a:prstGeom prst="rect">
            <a:avLst/>
          </a:prstGeom>
        </p:spPr>
      </p:pic>
    </p:spTree>
    <p:extLst>
      <p:ext uri="{BB962C8B-B14F-4D97-AF65-F5344CB8AC3E}">
        <p14:creationId xmlns:p14="http://schemas.microsoft.com/office/powerpoint/2010/main" val="508479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accent6">
            <a:lumMod val="50000"/>
          </a:schemeClr>
        </a:solidFill>
        <a:effectLst/>
      </p:bgPr>
    </p:bg>
    <p:spTree>
      <p:nvGrpSpPr>
        <p:cNvPr id="1" name=""/>
        <p:cNvGrpSpPr/>
        <p:nvPr/>
      </p:nvGrpSpPr>
      <p:grpSpPr>
        <a:xfrm>
          <a:off x="0" y="0"/>
          <a:ext cx="0" cy="0"/>
          <a:chOff x="0" y="0"/>
          <a:chExt cx="0" cy="0"/>
        </a:xfrm>
      </p:grpSpPr>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
        <p:nvSpPr>
          <p:cNvPr id="6" name="TextBox 5"/>
          <p:cNvSpPr txBox="1"/>
          <p:nvPr userDrawn="1"/>
        </p:nvSpPr>
        <p:spPr>
          <a:xfrm>
            <a:off x="1020521" y="726772"/>
            <a:ext cx="1278235" cy="369332"/>
          </a:xfrm>
          <a:prstGeom prst="rect">
            <a:avLst/>
          </a:prstGeom>
          <a:noFill/>
        </p:spPr>
        <p:txBody>
          <a:bodyPr wrap="none" lIns="0" rIns="0" rtlCol="0">
            <a:spAutoFit/>
          </a:bodyPr>
          <a:lstStyle/>
          <a:p>
            <a:pPr algn="l"/>
            <a:r>
              <a:rPr lang="ru-RU" i="1" dirty="0">
                <a:solidFill>
                  <a:schemeClr val="bg1"/>
                </a:solidFill>
                <a:latin typeface="+mj-lt"/>
              </a:rPr>
              <a:t>Что дальше</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0192" y="736316"/>
            <a:ext cx="319200" cy="319200"/>
          </a:xfrm>
          <a:prstGeom prst="rect">
            <a:avLst/>
          </a:prstGeom>
        </p:spPr>
      </p:pic>
      <p:sp>
        <p:nvSpPr>
          <p:cNvPr id="7" name="Title 1"/>
          <p:cNvSpPr>
            <a:spLocks noGrp="1"/>
          </p:cNvSpPr>
          <p:nvPr>
            <p:ph type="title" hasCustomPrompt="1"/>
          </p:nvPr>
        </p:nvSpPr>
        <p:spPr>
          <a:xfrm>
            <a:off x="576942" y="2053966"/>
            <a:ext cx="3600000" cy="1325563"/>
          </a:xfrm>
          <a:prstGeom prst="rect">
            <a:avLst/>
          </a:prstGeom>
        </p:spPr>
        <p:txBody>
          <a:bodyPr anchor="b"/>
          <a:lstStyle>
            <a:lvl1pPr algn="ctr">
              <a:defRPr sz="4000">
                <a:solidFill>
                  <a:schemeClr val="bg1"/>
                </a:solidFill>
                <a:latin typeface="+mj-lt"/>
              </a:defRPr>
            </a:lvl1pPr>
          </a:lstStyle>
          <a:p>
            <a:r>
              <a:rPr lang="en-US" dirty="0"/>
              <a:t>Action 1</a:t>
            </a:r>
            <a:endParaRPr lang="ru-RU" dirty="0"/>
          </a:p>
        </p:txBody>
      </p:sp>
      <p:sp>
        <p:nvSpPr>
          <p:cNvPr id="9" name="Text Placeholder 6"/>
          <p:cNvSpPr>
            <a:spLocks noGrp="1"/>
          </p:cNvSpPr>
          <p:nvPr>
            <p:ph type="body" sz="quarter" idx="10" hasCustomPrompt="1"/>
          </p:nvPr>
        </p:nvSpPr>
        <p:spPr>
          <a:xfrm>
            <a:off x="4273550" y="2054225"/>
            <a:ext cx="3600000" cy="1325563"/>
          </a:xfrm>
          <a:prstGeom prst="rect">
            <a:avLst/>
          </a:prstGeom>
        </p:spPr>
        <p:txBody>
          <a:bodyPr anchor="b"/>
          <a:lstStyle>
            <a:lvl1pPr marL="0" indent="0" algn="ctr">
              <a:buNone/>
              <a:defRPr lang="en-US" sz="4000" kern="1200" dirty="0" smtClean="0">
                <a:solidFill>
                  <a:schemeClr val="bg1"/>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Action 2</a:t>
            </a:r>
            <a:endParaRPr lang="ru-RU" dirty="0"/>
          </a:p>
        </p:txBody>
      </p:sp>
      <p:sp>
        <p:nvSpPr>
          <p:cNvPr id="10" name="Text Placeholder 6"/>
          <p:cNvSpPr>
            <a:spLocks noGrp="1"/>
          </p:cNvSpPr>
          <p:nvPr>
            <p:ph type="body" sz="quarter" idx="11" hasCustomPrompt="1"/>
          </p:nvPr>
        </p:nvSpPr>
        <p:spPr>
          <a:xfrm>
            <a:off x="7970158" y="2053965"/>
            <a:ext cx="3600000" cy="1325563"/>
          </a:xfrm>
          <a:prstGeom prst="rect">
            <a:avLst/>
          </a:prstGeom>
        </p:spPr>
        <p:txBody>
          <a:bodyPr anchor="b"/>
          <a:lstStyle>
            <a:lvl1pPr marL="0" indent="0" algn="ctr">
              <a:buNone/>
              <a:defRPr lang="en-US" sz="4000" kern="1200" dirty="0" smtClean="0">
                <a:solidFill>
                  <a:schemeClr val="bg1"/>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Action 3</a:t>
            </a:r>
            <a:endParaRPr lang="ru-RU" dirty="0"/>
          </a:p>
        </p:txBody>
      </p:sp>
      <p:sp>
        <p:nvSpPr>
          <p:cNvPr id="13" name="Text Placeholder 6"/>
          <p:cNvSpPr>
            <a:spLocks noGrp="1"/>
          </p:cNvSpPr>
          <p:nvPr>
            <p:ph type="body" sz="quarter" idx="12" hasCustomPrompt="1"/>
          </p:nvPr>
        </p:nvSpPr>
        <p:spPr>
          <a:xfrm>
            <a:off x="4273550" y="3715456"/>
            <a:ext cx="3600000" cy="1325563"/>
          </a:xfrm>
          <a:prstGeom prst="rect">
            <a:avLst/>
          </a:prstGeom>
        </p:spPr>
        <p:txBody>
          <a:bodyPr anchor="t"/>
          <a:lstStyle>
            <a:lvl1pPr marL="0" indent="0" algn="ctr">
              <a:buNone/>
              <a:defRPr lang="en-US" sz="20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Description 2</a:t>
            </a:r>
            <a:endParaRPr lang="ru-RU" dirty="0"/>
          </a:p>
        </p:txBody>
      </p:sp>
      <p:sp>
        <p:nvSpPr>
          <p:cNvPr id="14" name="Text Placeholder 6"/>
          <p:cNvSpPr>
            <a:spLocks noGrp="1"/>
          </p:cNvSpPr>
          <p:nvPr>
            <p:ph type="body" sz="quarter" idx="13" hasCustomPrompt="1"/>
          </p:nvPr>
        </p:nvSpPr>
        <p:spPr>
          <a:xfrm>
            <a:off x="7970158" y="3715196"/>
            <a:ext cx="3600000" cy="1325563"/>
          </a:xfrm>
          <a:prstGeom prst="rect">
            <a:avLst/>
          </a:prstGeom>
        </p:spPr>
        <p:txBody>
          <a:bodyPr anchor="t"/>
          <a:lstStyle>
            <a:lvl1pPr marL="0" indent="0" algn="ctr">
              <a:buNone/>
              <a:defRPr lang="en-US" sz="20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Description 3</a:t>
            </a:r>
            <a:endParaRPr lang="ru-RU" dirty="0"/>
          </a:p>
        </p:txBody>
      </p:sp>
      <p:sp>
        <p:nvSpPr>
          <p:cNvPr id="15" name="Text Placeholder 6"/>
          <p:cNvSpPr>
            <a:spLocks noGrp="1"/>
          </p:cNvSpPr>
          <p:nvPr>
            <p:ph type="body" sz="quarter" idx="14" hasCustomPrompt="1"/>
          </p:nvPr>
        </p:nvSpPr>
        <p:spPr>
          <a:xfrm>
            <a:off x="576942" y="3715196"/>
            <a:ext cx="3600000" cy="1325563"/>
          </a:xfrm>
          <a:prstGeom prst="rect">
            <a:avLst/>
          </a:prstGeom>
        </p:spPr>
        <p:txBody>
          <a:bodyPr anchor="t"/>
          <a:lstStyle>
            <a:lvl1pPr marL="0" indent="0" algn="ctr">
              <a:buNone/>
              <a:defRPr lang="en-US" sz="20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Description 1</a:t>
            </a:r>
            <a:endParaRPr lang="ru-RU" dirty="0"/>
          </a:p>
        </p:txBody>
      </p:sp>
      <p:cxnSp>
        <p:nvCxnSpPr>
          <p:cNvPr id="16" name="Straight Connector 15"/>
          <p:cNvCxnSpPr/>
          <p:nvPr userDrawn="1"/>
        </p:nvCxnSpPr>
        <p:spPr>
          <a:xfrm>
            <a:off x="839755"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533999"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230607"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825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 Light">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657800" cy="903875"/>
          </a:xfrm>
          <a:prstGeom prst="rect">
            <a:avLst/>
          </a:prstGeom>
        </p:spPr>
        <p:txBody>
          <a:bodyPr lIns="0" anchor="b"/>
          <a:lstStyle/>
          <a:p>
            <a:r>
              <a:rPr lang="en-US" dirty="0"/>
              <a:t>Click to edit Master title style</a:t>
            </a:r>
            <a:endParaRPr lang="ru-RU" dirty="0"/>
          </a:p>
        </p:txBody>
      </p:sp>
    </p:spTree>
    <p:extLst>
      <p:ext uri="{BB962C8B-B14F-4D97-AF65-F5344CB8AC3E}">
        <p14:creationId xmlns:p14="http://schemas.microsoft.com/office/powerpoint/2010/main" val="2027441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 Dark">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657800" cy="903875"/>
          </a:xfrm>
          <a:prstGeom prst="rect">
            <a:avLst/>
          </a:prstGeom>
        </p:spPr>
        <p:txBody>
          <a:bodyPr lIns="0" anchor="b"/>
          <a:lstStyle>
            <a:lvl1pPr>
              <a:defRPr>
                <a:solidFill>
                  <a:schemeClr val="bg1"/>
                </a:solidFill>
              </a:defRPr>
            </a:lvl1pPr>
          </a:lstStyle>
          <a:p>
            <a:r>
              <a:rPr lang="en-US" dirty="0"/>
              <a:t>Click to edit Master title style</a:t>
            </a:r>
            <a:endParaRPr lang="ru-RU" dirty="0"/>
          </a:p>
        </p:txBody>
      </p:sp>
    </p:spTree>
    <p:extLst>
      <p:ext uri="{BB962C8B-B14F-4D97-AF65-F5344CB8AC3E}">
        <p14:creationId xmlns:p14="http://schemas.microsoft.com/office/powerpoint/2010/main" val="1807129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Presentation Title - Experts Trac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Presentation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a:t>
            </a:r>
            <a:endParaRPr lang="ru-RU" dirty="0"/>
          </a:p>
        </p:txBody>
      </p:sp>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
        <p:nvSpPr>
          <p:cNvPr id="7" name="TextBox 6"/>
          <p:cNvSpPr txBox="1"/>
          <p:nvPr userDrawn="1"/>
        </p:nvSpPr>
        <p:spPr>
          <a:xfrm>
            <a:off x="669587" y="726772"/>
            <a:ext cx="1644681" cy="369332"/>
          </a:xfrm>
          <a:prstGeom prst="rect">
            <a:avLst/>
          </a:prstGeom>
          <a:noFill/>
        </p:spPr>
        <p:txBody>
          <a:bodyPr wrap="none" lIns="0" rIns="0" rtlCol="0">
            <a:spAutoFit/>
          </a:bodyPr>
          <a:lstStyle/>
          <a:p>
            <a:pPr algn="l"/>
            <a:r>
              <a:rPr lang="en-US" i="1" dirty="0">
                <a:solidFill>
                  <a:schemeClr val="bg1"/>
                </a:solidFill>
                <a:latin typeface="+mj-lt"/>
              </a:rPr>
              <a:t>DevOps</a:t>
            </a:r>
            <a:r>
              <a:rPr lang="en-US" i="1" baseline="0" dirty="0">
                <a:solidFill>
                  <a:schemeClr val="bg1"/>
                </a:solidFill>
                <a:latin typeface="+mj-lt"/>
              </a:rPr>
              <a:t> Intensive</a:t>
            </a:r>
            <a:endParaRPr lang="ru-RU" i="1" dirty="0">
              <a:solidFill>
                <a:schemeClr val="bg1"/>
              </a:solidFill>
              <a:latin typeface="+mj-lt"/>
            </a:endParaRPr>
          </a:p>
        </p:txBody>
      </p:sp>
    </p:spTree>
    <p:extLst>
      <p:ext uri="{BB962C8B-B14F-4D97-AF65-F5344CB8AC3E}">
        <p14:creationId xmlns:p14="http://schemas.microsoft.com/office/powerpoint/2010/main" val="89413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5869085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 Dark">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0596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rights Slide">
    <p:bg>
      <p:bgPr>
        <a:solidFill>
          <a:schemeClr val="accent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6000" y="561636"/>
            <a:ext cx="1743491" cy="641332"/>
          </a:xfrm>
          <a:prstGeom prst="rect">
            <a:avLst/>
          </a:prstGeom>
        </p:spPr>
      </p:pic>
      <p:sp>
        <p:nvSpPr>
          <p:cNvPr id="2" name="Text Box 3"/>
          <p:cNvSpPr txBox="1">
            <a:spLocks noChangeArrowheads="1"/>
          </p:cNvSpPr>
          <p:nvPr userDrawn="1"/>
        </p:nvSpPr>
        <p:spPr bwMode="blackWhite">
          <a:xfrm>
            <a:off x="516000" y="5949000"/>
            <a:ext cx="11645837"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2016 Microsoft Corporation. All rights reserved. </a:t>
            </a:r>
          </a:p>
        </p:txBody>
      </p:sp>
    </p:spTree>
    <p:extLst>
      <p:ext uri="{BB962C8B-B14F-4D97-AF65-F5344CB8AC3E}">
        <p14:creationId xmlns:p14="http://schemas.microsoft.com/office/powerpoint/2010/main" val="36065546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97487410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Presentation Title - Windows Trac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Presentation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a:t>
            </a:r>
            <a:endParaRPr lang="ru-RU"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sp>
        <p:nvSpPr>
          <p:cNvPr id="5" name="TextBox 4"/>
          <p:cNvSpPr txBox="1"/>
          <p:nvPr userDrawn="1"/>
        </p:nvSpPr>
        <p:spPr>
          <a:xfrm>
            <a:off x="669587" y="726772"/>
            <a:ext cx="3681329" cy="369332"/>
          </a:xfrm>
          <a:prstGeom prst="rect">
            <a:avLst/>
          </a:prstGeom>
          <a:noFill/>
        </p:spPr>
        <p:txBody>
          <a:bodyPr wrap="none" lIns="0" rIns="0" rtlCol="0">
            <a:spAutoFit/>
          </a:bodyPr>
          <a:lstStyle/>
          <a:p>
            <a:pPr algn="l"/>
            <a:r>
              <a:rPr lang="en-US" i="1" dirty="0">
                <a:solidFill>
                  <a:schemeClr val="bg1"/>
                </a:solidFill>
                <a:latin typeface="+mj-lt"/>
              </a:rPr>
              <a:t>Windows &amp; More Personal Computing</a:t>
            </a:r>
            <a:endParaRPr lang="ru-RU" i="1" dirty="0">
              <a:solidFill>
                <a:schemeClr val="bg1"/>
              </a:solidFill>
              <a:latin typeface="+mj-lt"/>
            </a:endParaRPr>
          </a:p>
        </p:txBody>
      </p:sp>
    </p:spTree>
    <p:extLst>
      <p:ext uri="{BB962C8B-B14F-4D97-AF65-F5344CB8AC3E}">
        <p14:creationId xmlns:p14="http://schemas.microsoft.com/office/powerpoint/2010/main" val="3961269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Presentation Title - Azure Trac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Presentation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a:t>
            </a:r>
            <a:endParaRPr lang="ru-RU" dirty="0"/>
          </a:p>
        </p:txBody>
      </p:sp>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
        <p:nvSpPr>
          <p:cNvPr id="7" name="TextBox 6"/>
          <p:cNvSpPr txBox="1"/>
          <p:nvPr userDrawn="1"/>
        </p:nvSpPr>
        <p:spPr>
          <a:xfrm>
            <a:off x="669587" y="726772"/>
            <a:ext cx="3263266" cy="369332"/>
          </a:xfrm>
          <a:prstGeom prst="rect">
            <a:avLst/>
          </a:prstGeom>
          <a:noFill/>
        </p:spPr>
        <p:txBody>
          <a:bodyPr wrap="none" lIns="0" rIns="0" rtlCol="0">
            <a:spAutoFit/>
          </a:bodyPr>
          <a:lstStyle/>
          <a:p>
            <a:pPr algn="l"/>
            <a:r>
              <a:rPr lang="en-US" i="1" dirty="0">
                <a:solidFill>
                  <a:schemeClr val="bg1"/>
                </a:solidFill>
                <a:latin typeface="+mj-lt"/>
              </a:rPr>
              <a:t>Azure &amp; Intelligent Cloud Platform</a:t>
            </a:r>
            <a:endParaRPr lang="ru-RU" i="1" dirty="0">
              <a:solidFill>
                <a:schemeClr val="bg1"/>
              </a:solidFill>
              <a:latin typeface="+mj-lt"/>
            </a:endParaRPr>
          </a:p>
        </p:txBody>
      </p:sp>
    </p:spTree>
    <p:extLst>
      <p:ext uri="{BB962C8B-B14F-4D97-AF65-F5344CB8AC3E}">
        <p14:creationId xmlns:p14="http://schemas.microsoft.com/office/powerpoint/2010/main" val="424632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Presentation Title - Office Track">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a:t>Presentation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a:t>
            </a:r>
            <a:endParaRPr lang="ru-RU" dirty="0"/>
          </a:p>
        </p:txBody>
      </p:sp>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
        <p:nvSpPr>
          <p:cNvPr id="7" name="TextBox 6"/>
          <p:cNvSpPr txBox="1"/>
          <p:nvPr userDrawn="1"/>
        </p:nvSpPr>
        <p:spPr>
          <a:xfrm>
            <a:off x="669587" y="726772"/>
            <a:ext cx="3877280" cy="369332"/>
          </a:xfrm>
          <a:prstGeom prst="rect">
            <a:avLst/>
          </a:prstGeom>
          <a:noFill/>
        </p:spPr>
        <p:txBody>
          <a:bodyPr wrap="none" lIns="0" rIns="0" rtlCol="0">
            <a:spAutoFit/>
          </a:bodyPr>
          <a:lstStyle/>
          <a:p>
            <a:pPr algn="l"/>
            <a:r>
              <a:rPr lang="en-US" i="1" dirty="0">
                <a:solidFill>
                  <a:schemeClr val="bg1"/>
                </a:solidFill>
                <a:latin typeface="+mj-lt"/>
              </a:rPr>
              <a:t>Office, Productivity &amp; Business</a:t>
            </a:r>
            <a:r>
              <a:rPr lang="en-US" i="1" baseline="0" dirty="0">
                <a:solidFill>
                  <a:schemeClr val="bg1"/>
                </a:solidFill>
                <a:latin typeface="+mj-lt"/>
              </a:rPr>
              <a:t> processes</a:t>
            </a:r>
            <a:endParaRPr lang="ru-RU" i="1" dirty="0">
              <a:solidFill>
                <a:schemeClr val="bg1"/>
              </a:solidFill>
              <a:latin typeface="+mj-lt"/>
            </a:endParaRPr>
          </a:p>
        </p:txBody>
      </p:sp>
    </p:spTree>
    <p:extLst>
      <p:ext uri="{BB962C8B-B14F-4D97-AF65-F5344CB8AC3E}">
        <p14:creationId xmlns:p14="http://schemas.microsoft.com/office/powerpoint/2010/main" val="1660434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Presentation Title - Experts Track">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Presentation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a:t>
            </a:r>
            <a:endParaRPr lang="ru-RU" dirty="0"/>
          </a:p>
        </p:txBody>
      </p:sp>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
        <p:nvSpPr>
          <p:cNvPr id="7" name="TextBox 6"/>
          <p:cNvSpPr txBox="1"/>
          <p:nvPr userDrawn="1"/>
        </p:nvSpPr>
        <p:spPr>
          <a:xfrm>
            <a:off x="669587" y="726772"/>
            <a:ext cx="2427972" cy="369332"/>
          </a:xfrm>
          <a:prstGeom prst="rect">
            <a:avLst/>
          </a:prstGeom>
          <a:noFill/>
        </p:spPr>
        <p:txBody>
          <a:bodyPr wrap="none" lIns="0" rIns="0" rtlCol="0">
            <a:spAutoFit/>
          </a:bodyPr>
          <a:lstStyle/>
          <a:p>
            <a:pPr algn="l"/>
            <a:r>
              <a:rPr lang="en-US" i="1" dirty="0">
                <a:solidFill>
                  <a:schemeClr val="bg1"/>
                </a:solidFill>
                <a:latin typeface="+mj-lt"/>
              </a:rPr>
              <a:t>Community Experts Track</a:t>
            </a:r>
            <a:endParaRPr lang="ru-RU" i="1" dirty="0">
              <a:solidFill>
                <a:schemeClr val="bg1"/>
              </a:solidFill>
              <a:latin typeface="+mj-lt"/>
            </a:endParaRPr>
          </a:p>
        </p:txBody>
      </p:sp>
    </p:spTree>
    <p:extLst>
      <p:ext uri="{BB962C8B-B14F-4D97-AF65-F5344CB8AC3E}">
        <p14:creationId xmlns:p14="http://schemas.microsoft.com/office/powerpoint/2010/main" val="2775230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Presentation Title - Startup Track">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a:t>Presentation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a:t>
            </a:r>
            <a:endParaRPr lang="ru-RU" dirty="0"/>
          </a:p>
        </p:txBody>
      </p:sp>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
        <p:nvSpPr>
          <p:cNvPr id="7" name="TextBox 6"/>
          <p:cNvSpPr txBox="1"/>
          <p:nvPr userDrawn="1"/>
        </p:nvSpPr>
        <p:spPr>
          <a:xfrm>
            <a:off x="669587" y="726772"/>
            <a:ext cx="1262590" cy="369332"/>
          </a:xfrm>
          <a:prstGeom prst="rect">
            <a:avLst/>
          </a:prstGeom>
          <a:noFill/>
        </p:spPr>
        <p:txBody>
          <a:bodyPr wrap="none" lIns="0" rIns="0" rtlCol="0">
            <a:spAutoFit/>
          </a:bodyPr>
          <a:lstStyle/>
          <a:p>
            <a:pPr algn="l"/>
            <a:r>
              <a:rPr lang="en-US" i="1" dirty="0">
                <a:solidFill>
                  <a:schemeClr val="bg1"/>
                </a:solidFill>
                <a:latin typeface="+mj-lt"/>
              </a:rPr>
              <a:t>Startup Track</a:t>
            </a:r>
            <a:endParaRPr lang="ru-RU" i="1" dirty="0">
              <a:solidFill>
                <a:schemeClr val="bg1"/>
              </a:solidFill>
              <a:latin typeface="+mj-lt"/>
            </a:endParaRPr>
          </a:p>
        </p:txBody>
      </p:sp>
    </p:spTree>
    <p:extLst>
      <p:ext uri="{BB962C8B-B14F-4D97-AF65-F5344CB8AC3E}">
        <p14:creationId xmlns:p14="http://schemas.microsoft.com/office/powerpoint/2010/main" val="13511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accent6">
            <a:lumMod val="50000"/>
          </a:schemeClr>
        </a:solidFill>
        <a:effectLst/>
      </p:bgPr>
    </p:bg>
    <p:spTree>
      <p:nvGrpSpPr>
        <p:cNvPr id="1" name=""/>
        <p:cNvGrpSpPr/>
        <p:nvPr/>
      </p:nvGrpSpPr>
      <p:grpSpPr>
        <a:xfrm>
          <a:off x="0" y="0"/>
          <a:ext cx="0" cy="0"/>
          <a:chOff x="0" y="0"/>
          <a:chExt cx="0" cy="0"/>
        </a:xfrm>
      </p:grpSpPr>
      <p:sp>
        <p:nvSpPr>
          <p:cNvPr id="11" name="TextBox 10"/>
          <p:cNvSpPr txBox="1"/>
          <p:nvPr userDrawn="1"/>
        </p:nvSpPr>
        <p:spPr>
          <a:xfrm>
            <a:off x="696000" y="5857906"/>
            <a:ext cx="1561133" cy="627864"/>
          </a:xfrm>
          <a:prstGeom prst="rect">
            <a:avLst/>
          </a:prstGeom>
          <a:noFill/>
        </p:spPr>
        <p:txBody>
          <a:bodyPr wrap="none" lIns="0" tIns="146304" rIns="0" bIns="146304" rtlCol="0">
            <a:spAutoFit/>
          </a:bodyPr>
          <a:lstStyle/>
          <a:p>
            <a:pPr>
              <a:lnSpc>
                <a:spcPct val="90000"/>
              </a:lnSpc>
              <a:spcAft>
                <a:spcPts val="600"/>
              </a:spcAft>
            </a:pPr>
            <a:r>
              <a:rPr lang="en-US" sz="2400" dirty="0">
                <a:solidFill>
                  <a:schemeClr val="bg1"/>
                </a:solidFill>
              </a:rPr>
              <a:t>#</a:t>
            </a:r>
            <a:r>
              <a:rPr lang="en-US" sz="2400" dirty="0" err="1">
                <a:solidFill>
                  <a:schemeClr val="bg1"/>
                </a:solidFill>
              </a:rPr>
              <a:t>msdevcon</a:t>
            </a:r>
            <a:endParaRPr lang="en-US" sz="2400" dirty="0">
              <a:solidFill>
                <a:schemeClr val="bg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000" y="5877887"/>
            <a:ext cx="1576143" cy="587902"/>
          </a:xfrm>
          <a:prstGeom prst="rect">
            <a:avLst/>
          </a:prstGeom>
        </p:spPr>
      </p:pic>
      <p:sp>
        <p:nvSpPr>
          <p:cNvPr id="6" name="TextBox 5"/>
          <p:cNvSpPr txBox="1"/>
          <p:nvPr userDrawn="1"/>
        </p:nvSpPr>
        <p:spPr>
          <a:xfrm>
            <a:off x="1020521" y="726772"/>
            <a:ext cx="506549" cy="369332"/>
          </a:xfrm>
          <a:prstGeom prst="rect">
            <a:avLst/>
          </a:prstGeom>
          <a:noFill/>
        </p:spPr>
        <p:txBody>
          <a:bodyPr wrap="none" lIns="0" rIns="0" rtlCol="0">
            <a:spAutoFit/>
          </a:bodyPr>
          <a:lstStyle/>
          <a:p>
            <a:pPr algn="l"/>
            <a:r>
              <a:rPr lang="ru-RU" i="1" dirty="0">
                <a:solidFill>
                  <a:schemeClr val="bg1"/>
                </a:solidFill>
                <a:latin typeface="+mj-lt"/>
              </a:rPr>
              <a:t>Цели</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0192" y="736316"/>
            <a:ext cx="319200" cy="319200"/>
          </a:xfrm>
          <a:prstGeom prst="rect">
            <a:avLst/>
          </a:prstGeom>
        </p:spPr>
      </p:pic>
      <p:sp>
        <p:nvSpPr>
          <p:cNvPr id="7" name="Title 1"/>
          <p:cNvSpPr>
            <a:spLocks noGrp="1"/>
          </p:cNvSpPr>
          <p:nvPr>
            <p:ph type="title" hasCustomPrompt="1"/>
          </p:nvPr>
        </p:nvSpPr>
        <p:spPr>
          <a:xfrm>
            <a:off x="576942" y="2053966"/>
            <a:ext cx="3600000" cy="1325563"/>
          </a:xfrm>
          <a:prstGeom prst="rect">
            <a:avLst/>
          </a:prstGeom>
        </p:spPr>
        <p:txBody>
          <a:bodyPr anchor="b"/>
          <a:lstStyle>
            <a:lvl1pPr algn="ctr">
              <a:defRPr sz="4000">
                <a:solidFill>
                  <a:schemeClr val="bg1"/>
                </a:solidFill>
                <a:latin typeface="+mj-lt"/>
              </a:defRPr>
            </a:lvl1pPr>
          </a:lstStyle>
          <a:p>
            <a:r>
              <a:rPr lang="en-US" dirty="0"/>
              <a:t>Goal 1</a:t>
            </a:r>
            <a:endParaRPr lang="ru-RU" dirty="0"/>
          </a:p>
        </p:txBody>
      </p:sp>
      <p:sp>
        <p:nvSpPr>
          <p:cNvPr id="9" name="Text Placeholder 6"/>
          <p:cNvSpPr>
            <a:spLocks noGrp="1"/>
          </p:cNvSpPr>
          <p:nvPr>
            <p:ph type="body" sz="quarter" idx="10" hasCustomPrompt="1"/>
          </p:nvPr>
        </p:nvSpPr>
        <p:spPr>
          <a:xfrm>
            <a:off x="4273550" y="2054225"/>
            <a:ext cx="3600000" cy="1325563"/>
          </a:xfrm>
          <a:prstGeom prst="rect">
            <a:avLst/>
          </a:prstGeom>
        </p:spPr>
        <p:txBody>
          <a:bodyPr anchor="b"/>
          <a:lstStyle>
            <a:lvl1pPr marL="0" indent="0" algn="ctr">
              <a:buNone/>
              <a:defRPr lang="en-US" sz="4000" kern="1200" dirty="0" smtClean="0">
                <a:solidFill>
                  <a:schemeClr val="bg1"/>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Goal 2</a:t>
            </a:r>
            <a:endParaRPr lang="ru-RU" dirty="0"/>
          </a:p>
        </p:txBody>
      </p:sp>
      <p:sp>
        <p:nvSpPr>
          <p:cNvPr id="10" name="Text Placeholder 6"/>
          <p:cNvSpPr>
            <a:spLocks noGrp="1"/>
          </p:cNvSpPr>
          <p:nvPr>
            <p:ph type="body" sz="quarter" idx="11" hasCustomPrompt="1"/>
          </p:nvPr>
        </p:nvSpPr>
        <p:spPr>
          <a:xfrm>
            <a:off x="7970158" y="2053965"/>
            <a:ext cx="3600000" cy="1325563"/>
          </a:xfrm>
          <a:prstGeom prst="rect">
            <a:avLst/>
          </a:prstGeom>
        </p:spPr>
        <p:txBody>
          <a:bodyPr anchor="b"/>
          <a:lstStyle>
            <a:lvl1pPr marL="0" indent="0" algn="ctr">
              <a:buNone/>
              <a:defRPr lang="en-US" sz="4000" kern="1200" dirty="0" smtClean="0">
                <a:solidFill>
                  <a:schemeClr val="bg1"/>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Goal 3</a:t>
            </a:r>
            <a:endParaRPr lang="ru-RU" dirty="0"/>
          </a:p>
        </p:txBody>
      </p:sp>
      <p:sp>
        <p:nvSpPr>
          <p:cNvPr id="13" name="Text Placeholder 6"/>
          <p:cNvSpPr>
            <a:spLocks noGrp="1"/>
          </p:cNvSpPr>
          <p:nvPr>
            <p:ph type="body" sz="quarter" idx="12" hasCustomPrompt="1"/>
          </p:nvPr>
        </p:nvSpPr>
        <p:spPr>
          <a:xfrm>
            <a:off x="4273550" y="3715456"/>
            <a:ext cx="3600000" cy="1325563"/>
          </a:xfrm>
          <a:prstGeom prst="rect">
            <a:avLst/>
          </a:prstGeom>
        </p:spPr>
        <p:txBody>
          <a:bodyPr anchor="t"/>
          <a:lstStyle>
            <a:lvl1pPr marL="0" indent="0" algn="ctr">
              <a:buNone/>
              <a:defRPr lang="en-US" sz="20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Description 2</a:t>
            </a:r>
            <a:endParaRPr lang="ru-RU" dirty="0"/>
          </a:p>
        </p:txBody>
      </p:sp>
      <p:sp>
        <p:nvSpPr>
          <p:cNvPr id="14" name="Text Placeholder 6"/>
          <p:cNvSpPr>
            <a:spLocks noGrp="1"/>
          </p:cNvSpPr>
          <p:nvPr>
            <p:ph type="body" sz="quarter" idx="13" hasCustomPrompt="1"/>
          </p:nvPr>
        </p:nvSpPr>
        <p:spPr>
          <a:xfrm>
            <a:off x="7970158" y="3715196"/>
            <a:ext cx="3600000" cy="1325563"/>
          </a:xfrm>
          <a:prstGeom prst="rect">
            <a:avLst/>
          </a:prstGeom>
        </p:spPr>
        <p:txBody>
          <a:bodyPr anchor="t"/>
          <a:lstStyle>
            <a:lvl1pPr marL="0" indent="0" algn="ctr">
              <a:buNone/>
              <a:defRPr lang="en-US" sz="20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Description 3</a:t>
            </a:r>
            <a:endParaRPr lang="ru-RU" dirty="0"/>
          </a:p>
        </p:txBody>
      </p:sp>
      <p:sp>
        <p:nvSpPr>
          <p:cNvPr id="15" name="Text Placeholder 6"/>
          <p:cNvSpPr>
            <a:spLocks noGrp="1"/>
          </p:cNvSpPr>
          <p:nvPr>
            <p:ph type="body" sz="quarter" idx="14" hasCustomPrompt="1"/>
          </p:nvPr>
        </p:nvSpPr>
        <p:spPr>
          <a:xfrm>
            <a:off x="576942" y="3715196"/>
            <a:ext cx="3600000" cy="1325563"/>
          </a:xfrm>
          <a:prstGeom prst="rect">
            <a:avLst/>
          </a:prstGeom>
        </p:spPr>
        <p:txBody>
          <a:bodyPr anchor="t"/>
          <a:lstStyle>
            <a:lvl1pPr marL="0" indent="0" algn="ctr">
              <a:buNone/>
              <a:defRPr lang="en-US" sz="20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Description 1</a:t>
            </a:r>
            <a:endParaRPr lang="ru-RU" dirty="0"/>
          </a:p>
        </p:txBody>
      </p:sp>
      <p:cxnSp>
        <p:nvCxnSpPr>
          <p:cNvPr id="16" name="Straight Connector 15"/>
          <p:cNvCxnSpPr/>
          <p:nvPr userDrawn="1"/>
        </p:nvCxnSpPr>
        <p:spPr>
          <a:xfrm>
            <a:off x="839755"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533999"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230607"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966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657800" cy="903875"/>
          </a:xfrm>
          <a:prstGeom prst="rect">
            <a:avLst/>
          </a:prstGeom>
        </p:spPr>
        <p:txBody>
          <a:bodyPr lIns="0" anchor="b"/>
          <a:lstStyle/>
          <a:p>
            <a:r>
              <a:rPr lang="en-US" dirty="0"/>
              <a:t>Click to edit Master title style</a:t>
            </a:r>
            <a:endParaRPr lang="ru-RU" dirty="0"/>
          </a:p>
        </p:txBody>
      </p:sp>
      <p:sp>
        <p:nvSpPr>
          <p:cNvPr id="3" name="Content Placeholder 2"/>
          <p:cNvSpPr>
            <a:spLocks noGrp="1"/>
          </p:cNvSpPr>
          <p:nvPr>
            <p:ph idx="1"/>
          </p:nvPr>
        </p:nvSpPr>
        <p:spPr>
          <a:xfrm>
            <a:off x="696000" y="1449000"/>
            <a:ext cx="10515600" cy="4351338"/>
          </a:xfrm>
          <a:prstGeom prst="rect">
            <a:avLst/>
          </a:prstGeom>
        </p:spPr>
        <p:txBody>
          <a:bodyPr lIns="0"/>
          <a:lstStyle>
            <a:lvl1pPr marL="0" indent="0">
              <a:spcBef>
                <a:spcPts val="1800"/>
              </a:spcBef>
              <a:buNone/>
              <a:defRPr sz="4000">
                <a:solidFill>
                  <a:schemeClr val="tx2"/>
                </a:solidFill>
                <a:latin typeface="+mj-lt"/>
              </a:defRPr>
            </a:lvl1pPr>
            <a:lvl2pPr marL="0" indent="0">
              <a:buNone/>
              <a:defRPr sz="2000"/>
            </a:lvl2pPr>
            <a:lvl3pPr marL="358775" indent="-179388">
              <a:buFont typeface="Segoe UI" panose="020B0502040204020203" pitchFamily="34" charset="0"/>
              <a:buChar char="◦"/>
              <a:defRPr/>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657413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429920"/>
      </p:ext>
    </p:extLst>
  </p:cSld>
  <p:clrMap bg1="lt1" tx1="dk1" bg2="lt2" tx2="dk2" accent1="accent1" accent2="accent2" accent3="accent3" accent4="accent4" accent5="accent5" accent6="accent6" hlink="hlink" folHlink="folHlink"/>
  <p:sldLayoutIdLst>
    <p:sldLayoutId id="2147483656" r:id="rId1"/>
    <p:sldLayoutId id="2147483676" r:id="rId2"/>
    <p:sldLayoutId id="2147483657" r:id="rId3"/>
    <p:sldLayoutId id="2147483658" r:id="rId4"/>
    <p:sldLayoutId id="2147483659" r:id="rId5"/>
    <p:sldLayoutId id="2147483660" r:id="rId6"/>
    <p:sldLayoutId id="2147483661" r:id="rId7"/>
    <p:sldLayoutId id="2147483674" r:id="rId8"/>
    <p:sldLayoutId id="2147483650" r:id="rId9"/>
    <p:sldLayoutId id="2147483649" r:id="rId10"/>
    <p:sldLayoutId id="2147483662" r:id="rId11"/>
    <p:sldLayoutId id="2147483663" r:id="rId12"/>
    <p:sldLayoutId id="2147483670" r:id="rId13"/>
    <p:sldLayoutId id="2147483664" r:id="rId14"/>
    <p:sldLayoutId id="2147483671" r:id="rId15"/>
    <p:sldLayoutId id="2147483672" r:id="rId16"/>
    <p:sldLayoutId id="2147483675" r:id="rId17"/>
    <p:sldLayoutId id="2147483665" r:id="rId18"/>
    <p:sldLayoutId id="2147483666" r:id="rId19"/>
    <p:sldLayoutId id="2147483667" r:id="rId20"/>
    <p:sldLayoutId id="2147483668" r:id="rId21"/>
    <p:sldLayoutId id="2147483673" r:id="rId22"/>
    <p:sldLayoutId id="2147483677"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hyperlink" Target="aka.ms/azurestackforum" TargetMode="External"/><Relationship Id="rId3" Type="http://schemas.openxmlformats.org/officeDocument/2006/relationships/hyperlink" Target="aka.ms/azurestackwhitepaper" TargetMode="External"/><Relationship Id="rId7" Type="http://schemas.openxmlformats.org/officeDocument/2006/relationships/hyperlink" Target="aka.ms/azurestackwiki" TargetMode="External"/><Relationship Id="rId2" Type="http://schemas.openxmlformats.org/officeDocument/2006/relationships/hyperlink" Target="aka.ms/azurestackdocs" TargetMode="External"/><Relationship Id="rId1" Type="http://schemas.openxmlformats.org/officeDocument/2006/relationships/slideLayout" Target="../slideLayouts/slideLayout15.xml"/><Relationship Id="rId6" Type="http://schemas.openxmlformats.org/officeDocument/2006/relationships/hyperlink" Target="habrahabr.ru/company/Microsoft/blog/277777" TargetMode="External"/><Relationship Id="rId5" Type="http://schemas.openxmlformats.org/officeDocument/2006/relationships/hyperlink" Target="habrahabr.ru/post/276547" TargetMode="External"/><Relationship Id="rId4" Type="http://schemas.openxmlformats.org/officeDocument/2006/relationships/hyperlink" Target="aka.ms/azurestackgithub"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image" Target="../media/image14.png"/><Relationship Id="rId5" Type="http://schemas.microsoft.com/office/2007/relationships/hdphoto" Target="../media/hdphoto2.wdp"/><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034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Группа ресурсов: контейнер управления </a:t>
            </a:r>
          </a:p>
        </p:txBody>
      </p:sp>
      <p:sp>
        <p:nvSpPr>
          <p:cNvPr id="3" name="Content Placeholder 2"/>
          <p:cNvSpPr>
            <a:spLocks noGrp="1"/>
          </p:cNvSpPr>
          <p:nvPr>
            <p:ph idx="1"/>
          </p:nvPr>
        </p:nvSpPr>
        <p:spPr/>
        <p:txBody>
          <a:bodyPr/>
          <a:lstStyle/>
          <a:p>
            <a:r>
              <a:rPr lang="ru-RU" sz="3600" dirty="0"/>
              <a:t>Жизненный цикл: развертывание, обновление, удаление, статус</a:t>
            </a:r>
          </a:p>
          <a:p>
            <a:r>
              <a:rPr lang="ru-RU" sz="3600" dirty="0"/>
              <a:t>Группировка: учет, оплата, квота, интерфейс (портал, </a:t>
            </a:r>
            <a:r>
              <a:rPr lang="ru-RU" sz="3600" dirty="0" err="1"/>
              <a:t>PowerShell</a:t>
            </a:r>
            <a:r>
              <a:rPr lang="ru-RU" sz="3600" dirty="0"/>
              <a:t>, CLI)</a:t>
            </a:r>
          </a:p>
          <a:p>
            <a:r>
              <a:rPr lang="ru-RU" sz="3600" dirty="0"/>
              <a:t>Контроль доступа: область применения разрешений RBAC</a:t>
            </a:r>
          </a:p>
          <a:p>
            <a:r>
              <a:rPr lang="ru-RU" sz="3600" dirty="0"/>
              <a:t>Идентификационные данные: ресурсы могут взаимодействовать друг с другом </a:t>
            </a:r>
          </a:p>
          <a:p>
            <a:endParaRPr lang="ru-RU" sz="3600" dirty="0"/>
          </a:p>
        </p:txBody>
      </p:sp>
    </p:spTree>
    <p:extLst>
      <p:ext uri="{BB962C8B-B14F-4D97-AF65-F5344CB8AC3E}">
        <p14:creationId xmlns:p14="http://schemas.microsoft.com/office/powerpoint/2010/main" val="3078800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Шаблоны ресурсов </a:t>
            </a:r>
          </a:p>
        </p:txBody>
      </p:sp>
      <p:sp>
        <p:nvSpPr>
          <p:cNvPr id="3" name="Content Placeholder 2"/>
          <p:cNvSpPr>
            <a:spLocks noGrp="1"/>
          </p:cNvSpPr>
          <p:nvPr>
            <p:ph idx="1"/>
          </p:nvPr>
        </p:nvSpPr>
        <p:spPr>
          <a:xfrm>
            <a:off x="696000" y="1449000"/>
            <a:ext cx="6480000" cy="4351338"/>
          </a:xfrm>
        </p:spPr>
        <p:txBody>
          <a:bodyPr/>
          <a:lstStyle/>
          <a:p>
            <a:r>
              <a:rPr lang="ru-RU" sz="3200" dirty="0"/>
              <a:t>Основанная на модели декларативная спецификация ресурсов, их конфигурации, кода, расширений  </a:t>
            </a:r>
          </a:p>
          <a:p>
            <a:r>
              <a:rPr lang="ru-RU" sz="3200" dirty="0"/>
              <a:t>Многократная применимость  </a:t>
            </a:r>
          </a:p>
          <a:p>
            <a:r>
              <a:rPr lang="ru-RU" sz="3200" dirty="0"/>
              <a:t>Согласованное развертывание </a:t>
            </a:r>
          </a:p>
          <a:p>
            <a:r>
              <a:rPr lang="ru-RU" sz="3200" dirty="0"/>
              <a:t>Использование в системах контроля версий </a:t>
            </a:r>
          </a:p>
          <a:p>
            <a:r>
              <a:rPr lang="ru-RU" sz="3200" dirty="0"/>
              <a:t>Параметризация ввода/вывода</a:t>
            </a:r>
          </a:p>
          <a:p>
            <a:endParaRPr lang="ru-RU" sz="3200" dirty="0"/>
          </a:p>
        </p:txBody>
      </p:sp>
      <p:sp>
        <p:nvSpPr>
          <p:cNvPr id="4" name="Freeform 71"/>
          <p:cNvSpPr>
            <a:spLocks/>
          </p:cNvSpPr>
          <p:nvPr/>
        </p:nvSpPr>
        <p:spPr bwMode="auto">
          <a:xfrm>
            <a:off x="7907081" y="5135917"/>
            <a:ext cx="2355952" cy="880284"/>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 name="Rounded Rectangle 4"/>
          <p:cNvSpPr/>
          <p:nvPr/>
        </p:nvSpPr>
        <p:spPr bwMode="auto">
          <a:xfrm>
            <a:off x="9167721" y="4071886"/>
            <a:ext cx="2043279" cy="1136342"/>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ounded Rectangle 5"/>
          <p:cNvSpPr/>
          <p:nvPr/>
        </p:nvSpPr>
        <p:spPr bwMode="auto">
          <a:xfrm>
            <a:off x="7025661" y="4071885"/>
            <a:ext cx="2043279" cy="1152265"/>
          </a:xfrm>
          <a:prstGeom prst="round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4"/>
          <p:cNvSpPr txBox="1">
            <a:spLocks/>
          </p:cNvSpPr>
          <p:nvPr/>
        </p:nvSpPr>
        <p:spPr>
          <a:xfrm>
            <a:off x="900006" y="1405434"/>
            <a:ext cx="5482038" cy="46804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sz="2353" dirty="0">
              <a:solidFill>
                <a:srgbClr val="FFFFFF"/>
              </a:solidFill>
              <a:latin typeface="Segoe UI Light"/>
            </a:endParaRPr>
          </a:p>
        </p:txBody>
      </p:sp>
      <p:sp>
        <p:nvSpPr>
          <p:cNvPr id="8" name="AutoShape 3"/>
          <p:cNvSpPr>
            <a:spLocks noChangeAspect="1" noChangeArrowheads="1" noTextEdit="1"/>
          </p:cNvSpPr>
          <p:nvPr/>
        </p:nvSpPr>
        <p:spPr bwMode="auto">
          <a:xfrm>
            <a:off x="5687049" y="515336"/>
            <a:ext cx="6681081" cy="566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 name="Freeform 7"/>
          <p:cNvSpPr>
            <a:spLocks/>
          </p:cNvSpPr>
          <p:nvPr/>
        </p:nvSpPr>
        <p:spPr bwMode="auto">
          <a:xfrm>
            <a:off x="7144274" y="4487655"/>
            <a:ext cx="219480" cy="517452"/>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 name="Freeform 8"/>
          <p:cNvSpPr>
            <a:spLocks/>
          </p:cNvSpPr>
          <p:nvPr/>
        </p:nvSpPr>
        <p:spPr bwMode="auto">
          <a:xfrm>
            <a:off x="7360684" y="4487655"/>
            <a:ext cx="221014" cy="517452"/>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 name="Oval 9"/>
          <p:cNvSpPr>
            <a:spLocks noChangeArrowheads="1"/>
          </p:cNvSpPr>
          <p:nvPr/>
        </p:nvSpPr>
        <p:spPr bwMode="auto">
          <a:xfrm>
            <a:off x="7144274" y="4405117"/>
            <a:ext cx="437424" cy="16348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 name="Oval 10"/>
          <p:cNvSpPr>
            <a:spLocks noChangeArrowheads="1"/>
          </p:cNvSpPr>
          <p:nvPr/>
        </p:nvSpPr>
        <p:spPr bwMode="auto">
          <a:xfrm>
            <a:off x="7190319" y="4427339"/>
            <a:ext cx="346870" cy="109522"/>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3" name="Freeform 11"/>
          <p:cNvSpPr>
            <a:spLocks/>
          </p:cNvSpPr>
          <p:nvPr/>
        </p:nvSpPr>
        <p:spPr bwMode="auto">
          <a:xfrm>
            <a:off x="7190319" y="4427339"/>
            <a:ext cx="346870" cy="88887"/>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4" name="Freeform 12"/>
          <p:cNvSpPr>
            <a:spLocks noEditPoints="1"/>
          </p:cNvSpPr>
          <p:nvPr/>
        </p:nvSpPr>
        <p:spPr bwMode="auto">
          <a:xfrm>
            <a:off x="7205667" y="4670192"/>
            <a:ext cx="317708" cy="18729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5" name="Freeform 13"/>
          <p:cNvSpPr>
            <a:spLocks/>
          </p:cNvSpPr>
          <p:nvPr/>
        </p:nvSpPr>
        <p:spPr bwMode="auto">
          <a:xfrm>
            <a:off x="7245572" y="4705112"/>
            <a:ext cx="75206" cy="117458"/>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6" name="Freeform 14"/>
          <p:cNvSpPr>
            <a:spLocks/>
          </p:cNvSpPr>
          <p:nvPr/>
        </p:nvSpPr>
        <p:spPr bwMode="auto">
          <a:xfrm>
            <a:off x="7428216" y="4701937"/>
            <a:ext cx="44510" cy="44444"/>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7" name="Freeform 15"/>
          <p:cNvSpPr>
            <a:spLocks/>
          </p:cNvSpPr>
          <p:nvPr/>
        </p:nvSpPr>
        <p:spPr bwMode="auto">
          <a:xfrm>
            <a:off x="7428216" y="4776539"/>
            <a:ext cx="50649" cy="47618"/>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8" name="Rectangle 16"/>
          <p:cNvSpPr>
            <a:spLocks noChangeArrowheads="1"/>
          </p:cNvSpPr>
          <p:nvPr/>
        </p:nvSpPr>
        <p:spPr bwMode="auto">
          <a:xfrm>
            <a:off x="7674095" y="4502269"/>
            <a:ext cx="12674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dirty="0">
                <a:latin typeface="Segoe Pro Display Light" panose="020B0302040504020203" pitchFamily="34" charset="0"/>
              </a:rPr>
              <a:t>SQL</a:t>
            </a:r>
            <a:r>
              <a:rPr lang="en-US" altLang="en-US" sz="2200" dirty="0">
                <a:solidFill>
                  <a:schemeClr val="bg1"/>
                </a:solidFill>
                <a:latin typeface="Segoe Pro Display Light" panose="020B0302040504020203" pitchFamily="34" charset="0"/>
              </a:rPr>
              <a:t> </a:t>
            </a:r>
            <a:r>
              <a:rPr lang="en-US" altLang="en-US" sz="2200" dirty="0">
                <a:latin typeface="Segoe Pro Display Light" panose="020B0302040504020203" pitchFamily="34" charset="0"/>
              </a:rPr>
              <a:t>Azure</a:t>
            </a:r>
            <a:endParaRPr lang="en-US" altLang="en-US" dirty="0"/>
          </a:p>
        </p:txBody>
      </p:sp>
      <p:sp>
        <p:nvSpPr>
          <p:cNvPr id="19" name="Freeform 19"/>
          <p:cNvSpPr>
            <a:spLocks/>
          </p:cNvSpPr>
          <p:nvPr/>
        </p:nvSpPr>
        <p:spPr bwMode="auto">
          <a:xfrm>
            <a:off x="9336000" y="4467021"/>
            <a:ext cx="521840" cy="477770"/>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0" name="Freeform 20"/>
          <p:cNvSpPr>
            <a:spLocks/>
          </p:cNvSpPr>
          <p:nvPr/>
        </p:nvSpPr>
        <p:spPr bwMode="auto">
          <a:xfrm>
            <a:off x="9336000" y="4467021"/>
            <a:ext cx="521840" cy="477770"/>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1" name="Freeform 21"/>
          <p:cNvSpPr>
            <a:spLocks/>
          </p:cNvSpPr>
          <p:nvPr/>
        </p:nvSpPr>
        <p:spPr bwMode="auto">
          <a:xfrm>
            <a:off x="9398928" y="4538448"/>
            <a:ext cx="64463" cy="171426"/>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2" name="Freeform 22"/>
          <p:cNvSpPr>
            <a:spLocks/>
          </p:cNvSpPr>
          <p:nvPr/>
        </p:nvSpPr>
        <p:spPr bwMode="auto">
          <a:xfrm>
            <a:off x="9477204" y="4717810"/>
            <a:ext cx="311569" cy="160315"/>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3" name="Freeform 23"/>
          <p:cNvSpPr>
            <a:spLocks/>
          </p:cNvSpPr>
          <p:nvPr/>
        </p:nvSpPr>
        <p:spPr bwMode="auto">
          <a:xfrm>
            <a:off x="9601525" y="4595590"/>
            <a:ext cx="221014" cy="192060"/>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4" name="Freeform 24"/>
          <p:cNvSpPr>
            <a:spLocks/>
          </p:cNvSpPr>
          <p:nvPr/>
        </p:nvSpPr>
        <p:spPr bwMode="auto">
          <a:xfrm>
            <a:off x="9494087" y="4478132"/>
            <a:ext cx="96694" cy="95236"/>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5" name="Freeform 25"/>
          <p:cNvSpPr>
            <a:spLocks/>
          </p:cNvSpPr>
          <p:nvPr/>
        </p:nvSpPr>
        <p:spPr bwMode="auto">
          <a:xfrm>
            <a:off x="9408137" y="4709874"/>
            <a:ext cx="69067" cy="180949"/>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6" name="Freeform 26"/>
          <p:cNvSpPr>
            <a:spLocks/>
          </p:cNvSpPr>
          <p:nvPr/>
        </p:nvSpPr>
        <p:spPr bwMode="auto">
          <a:xfrm>
            <a:off x="9440368" y="4573368"/>
            <a:ext cx="161156" cy="182537"/>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7" name="Freeform 27"/>
          <p:cNvSpPr>
            <a:spLocks/>
          </p:cNvSpPr>
          <p:nvPr/>
        </p:nvSpPr>
        <p:spPr bwMode="auto">
          <a:xfrm>
            <a:off x="9557015" y="4516226"/>
            <a:ext cx="221014" cy="99998"/>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8" name="Freeform 28"/>
          <p:cNvSpPr>
            <a:spLocks/>
          </p:cNvSpPr>
          <p:nvPr/>
        </p:nvSpPr>
        <p:spPr bwMode="auto">
          <a:xfrm>
            <a:off x="9676731" y="4659081"/>
            <a:ext cx="115112" cy="114284"/>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9" name="Freeform 29"/>
          <p:cNvSpPr>
            <a:spLocks/>
          </p:cNvSpPr>
          <p:nvPr/>
        </p:nvSpPr>
        <p:spPr bwMode="auto">
          <a:xfrm>
            <a:off x="9580037" y="4787650"/>
            <a:ext cx="101298" cy="10634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0" name="Freeform 30"/>
          <p:cNvSpPr>
            <a:spLocks/>
          </p:cNvSpPr>
          <p:nvPr/>
        </p:nvSpPr>
        <p:spPr bwMode="auto">
          <a:xfrm>
            <a:off x="9392789" y="4628923"/>
            <a:ext cx="158087" cy="160315"/>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1" name="Rectangle 31"/>
          <p:cNvSpPr>
            <a:spLocks noChangeArrowheads="1"/>
          </p:cNvSpPr>
          <p:nvPr/>
        </p:nvSpPr>
        <p:spPr bwMode="auto">
          <a:xfrm>
            <a:off x="9914508" y="4500793"/>
            <a:ext cx="1137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dirty="0">
                <a:solidFill>
                  <a:schemeClr val="bg1"/>
                </a:solidFill>
                <a:latin typeface="Segoe Pro Display Light" panose="020B0302040504020203" pitchFamily="34" charset="0"/>
              </a:rPr>
              <a:t>Web App</a:t>
            </a:r>
            <a:endParaRPr lang="en-US" altLang="en-US" dirty="0">
              <a:solidFill>
                <a:schemeClr val="bg1"/>
              </a:solidFill>
            </a:endParaRPr>
          </a:p>
        </p:txBody>
      </p:sp>
      <p:sp>
        <p:nvSpPr>
          <p:cNvPr id="32" name="Freeform 69"/>
          <p:cNvSpPr>
            <a:spLocks/>
          </p:cNvSpPr>
          <p:nvPr/>
        </p:nvSpPr>
        <p:spPr bwMode="auto">
          <a:xfrm>
            <a:off x="9701288" y="3290850"/>
            <a:ext cx="1046749" cy="403168"/>
          </a:xfrm>
          <a:custGeom>
            <a:avLst/>
            <a:gdLst>
              <a:gd name="T0" fmla="*/ 469 w 469"/>
              <a:gd name="T1" fmla="*/ 145 h 175"/>
              <a:gd name="T2" fmla="*/ 439 w 469"/>
              <a:gd name="T3" fmla="*/ 175 h 175"/>
              <a:gd name="T4" fmla="*/ 31 w 469"/>
              <a:gd name="T5" fmla="*/ 175 h 175"/>
              <a:gd name="T6" fmla="*/ 0 w 469"/>
              <a:gd name="T7" fmla="*/ 145 h 175"/>
              <a:gd name="T8" fmla="*/ 0 w 469"/>
              <a:gd name="T9" fmla="*/ 30 h 175"/>
              <a:gd name="T10" fmla="*/ 31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6" y="175"/>
                  <a:pt x="439" y="175"/>
                </a:cubicBezTo>
                <a:cubicBezTo>
                  <a:pt x="31" y="175"/>
                  <a:pt x="31" y="175"/>
                  <a:pt x="31" y="175"/>
                </a:cubicBezTo>
                <a:cubicBezTo>
                  <a:pt x="14" y="175"/>
                  <a:pt x="0" y="162"/>
                  <a:pt x="0" y="145"/>
                </a:cubicBezTo>
                <a:cubicBezTo>
                  <a:pt x="0" y="30"/>
                  <a:pt x="0" y="30"/>
                  <a:pt x="0" y="30"/>
                </a:cubicBezTo>
                <a:cubicBezTo>
                  <a:pt x="0" y="13"/>
                  <a:pt x="14" y="0"/>
                  <a:pt x="31" y="0"/>
                </a:cubicBezTo>
                <a:cubicBezTo>
                  <a:pt x="439" y="0"/>
                  <a:pt x="439" y="0"/>
                  <a:pt x="439" y="0"/>
                </a:cubicBezTo>
                <a:cubicBezTo>
                  <a:pt x="456" y="0"/>
                  <a:pt x="469" y="13"/>
                  <a:pt x="469" y="30"/>
                </a:cubicBezTo>
                <a:lnTo>
                  <a:pt x="469" y="145"/>
                </a:lnTo>
                <a:close/>
              </a:path>
            </a:pathLst>
          </a:custGeom>
          <a:no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3" name="Freeform 73"/>
          <p:cNvSpPr>
            <a:spLocks/>
          </p:cNvSpPr>
          <p:nvPr/>
        </p:nvSpPr>
        <p:spPr bwMode="auto">
          <a:xfrm>
            <a:off x="10179773" y="5197558"/>
            <a:ext cx="147343" cy="130157"/>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4" name="Freeform 74"/>
          <p:cNvSpPr>
            <a:spLocks/>
          </p:cNvSpPr>
          <p:nvPr/>
        </p:nvSpPr>
        <p:spPr bwMode="auto">
          <a:xfrm>
            <a:off x="8565519" y="5792395"/>
            <a:ext cx="1045214" cy="404755"/>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chemeClr val="accent5">
              <a:lumMod val="40000"/>
              <a:lumOff val="60000"/>
            </a:schemeClr>
          </a:solidFill>
          <a:ln>
            <a:noFill/>
          </a:ln>
          <a:extLst/>
        </p:spPr>
        <p:txBody>
          <a:bodyPr vert="horz" wrap="square" lIns="91427" tIns="45713" rIns="91427" bIns="45713" numCol="1" anchor="t" anchorCtr="0" compatLnSpc="1">
            <a:prstTxWarp prst="textNoShape">
              <a:avLst/>
            </a:prstTxWarp>
          </a:bodyPr>
          <a:lstStyle/>
          <a:p>
            <a:pPr defTabSz="914225"/>
            <a:endParaRPr lang="en-US">
              <a:solidFill>
                <a:schemeClr val="bg1"/>
              </a:solidFill>
            </a:endParaRPr>
          </a:p>
        </p:txBody>
      </p:sp>
      <p:sp>
        <p:nvSpPr>
          <p:cNvPr id="35" name="Rectangle 75"/>
          <p:cNvSpPr>
            <a:spLocks noChangeArrowheads="1"/>
          </p:cNvSpPr>
          <p:nvPr/>
        </p:nvSpPr>
        <p:spPr bwMode="auto">
          <a:xfrm>
            <a:off x="8709793" y="5898742"/>
            <a:ext cx="25327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dirty="0">
                <a:latin typeface="Segoe UI Semibold" panose="020B0702040204020203" pitchFamily="34" charset="0"/>
              </a:rPr>
              <a:t>SQL</a:t>
            </a:r>
            <a:endParaRPr lang="en-US" altLang="en-US" dirty="0"/>
          </a:p>
        </p:txBody>
      </p:sp>
      <p:sp>
        <p:nvSpPr>
          <p:cNvPr id="36" name="Rectangle 76"/>
          <p:cNvSpPr>
            <a:spLocks noChangeArrowheads="1"/>
          </p:cNvSpPr>
          <p:nvPr/>
        </p:nvSpPr>
        <p:spPr bwMode="auto">
          <a:xfrm>
            <a:off x="8987596" y="5898742"/>
            <a:ext cx="8816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dirty="0">
                <a:latin typeface="Segoe UI Semibold" panose="020B0702040204020203" pitchFamily="34" charset="0"/>
              </a:rPr>
              <a:t>C</a:t>
            </a:r>
            <a:endParaRPr lang="en-US" altLang="en-US" dirty="0"/>
          </a:p>
        </p:txBody>
      </p:sp>
      <p:sp>
        <p:nvSpPr>
          <p:cNvPr id="37" name="Rectangle 77"/>
          <p:cNvSpPr>
            <a:spLocks noChangeArrowheads="1"/>
          </p:cNvSpPr>
          <p:nvPr/>
        </p:nvSpPr>
        <p:spPr bwMode="auto">
          <a:xfrm>
            <a:off x="9068941" y="5898742"/>
            <a:ext cx="42639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dirty="0">
                <a:latin typeface="Segoe UI Semibold" panose="020B0702040204020203" pitchFamily="34" charset="0"/>
              </a:rPr>
              <a:t>ONFIG</a:t>
            </a:r>
            <a:endParaRPr lang="en-US" altLang="en-US" dirty="0"/>
          </a:p>
        </p:txBody>
      </p:sp>
      <p:sp>
        <p:nvSpPr>
          <p:cNvPr id="38" name="Rectangle 37"/>
          <p:cNvSpPr/>
          <p:nvPr/>
        </p:nvSpPr>
        <p:spPr bwMode="auto">
          <a:xfrm>
            <a:off x="8043297" y="707683"/>
            <a:ext cx="1715339" cy="144321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 name="Group 38"/>
          <p:cNvGrpSpPr/>
          <p:nvPr/>
        </p:nvGrpSpPr>
        <p:grpSpPr>
          <a:xfrm>
            <a:off x="7902476" y="2150893"/>
            <a:ext cx="929952" cy="1898675"/>
            <a:chOff x="7564053" y="1926654"/>
            <a:chExt cx="929952" cy="1898675"/>
          </a:xfrm>
        </p:grpSpPr>
        <p:sp>
          <p:nvSpPr>
            <p:cNvPr id="40" name="Freeform 59"/>
            <p:cNvSpPr>
              <a:spLocks/>
            </p:cNvSpPr>
            <p:nvPr/>
          </p:nvSpPr>
          <p:spPr bwMode="auto">
            <a:xfrm>
              <a:off x="7564053" y="3693585"/>
              <a:ext cx="150413" cy="131744"/>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57"/>
            <p:cNvSpPr>
              <a:spLocks/>
            </p:cNvSpPr>
            <p:nvPr/>
          </p:nvSpPr>
          <p:spPr bwMode="auto">
            <a:xfrm>
              <a:off x="7652800" y="1926654"/>
              <a:ext cx="841205" cy="1850107"/>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sp>
        <p:nvSpPr>
          <p:cNvPr id="42" name="TextBox 41"/>
          <p:cNvSpPr txBox="1"/>
          <p:nvPr/>
        </p:nvSpPr>
        <p:spPr>
          <a:xfrm>
            <a:off x="7991223" y="674403"/>
            <a:ext cx="1649426" cy="1855893"/>
          </a:xfrm>
          <a:prstGeom prst="rect">
            <a:avLst/>
          </a:prstGeom>
          <a:noFill/>
        </p:spPr>
        <p:txBody>
          <a:bodyPr wrap="none" lIns="182880" tIns="146304" rIns="182880" bIns="146304" rtlCol="0">
            <a:spAutoFit/>
          </a:bodyPr>
          <a:lstStyle/>
          <a:p>
            <a:pPr>
              <a:lnSpc>
                <a:spcPct val="90000"/>
              </a:lnSpc>
              <a:spcAft>
                <a:spcPts val="600"/>
              </a:spcAft>
            </a:pPr>
            <a:r>
              <a:rPr lang="ru-RU" sz="2400" dirty="0">
                <a:gradFill>
                  <a:gsLst>
                    <a:gs pos="2917">
                      <a:schemeClr val="tx1"/>
                    </a:gs>
                    <a:gs pos="30000">
                      <a:schemeClr val="tx1"/>
                    </a:gs>
                  </a:gsLst>
                  <a:lin ang="5400000" scaled="0"/>
                </a:gradFill>
              </a:rPr>
              <a:t>Шаблон</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Website</a:t>
            </a:r>
          </a:p>
          <a:p>
            <a:pPr>
              <a:lnSpc>
                <a:spcPct val="90000"/>
              </a:lnSpc>
              <a:spcAft>
                <a:spcPts val="600"/>
              </a:spcAft>
            </a:pPr>
            <a:r>
              <a:rPr lang="en-US" sz="2400" dirty="0">
                <a:gradFill>
                  <a:gsLst>
                    <a:gs pos="2917">
                      <a:schemeClr val="tx1"/>
                    </a:gs>
                    <a:gs pos="30000">
                      <a:schemeClr val="tx1"/>
                    </a:gs>
                  </a:gsLst>
                  <a:lin ang="5400000" scaled="0"/>
                </a:gradFill>
              </a:rPr>
              <a:t>  Azure DB</a:t>
            </a:r>
          </a:p>
          <a:p>
            <a:pPr>
              <a:lnSpc>
                <a:spcPct val="90000"/>
              </a:lnSpc>
              <a:spcAft>
                <a:spcPts val="600"/>
              </a:spcAft>
            </a:pPr>
            <a:endParaRPr lang="en-US" sz="2400" dirty="0" err="1">
              <a:gradFill>
                <a:gsLst>
                  <a:gs pos="2917">
                    <a:schemeClr val="tx1"/>
                  </a:gs>
                  <a:gs pos="30000">
                    <a:schemeClr val="tx1"/>
                  </a:gs>
                </a:gsLst>
                <a:lin ang="5400000" scaled="0"/>
              </a:gradFill>
            </a:endParaRPr>
          </a:p>
        </p:txBody>
      </p:sp>
      <p:grpSp>
        <p:nvGrpSpPr>
          <p:cNvPr id="43" name="Group 42"/>
          <p:cNvGrpSpPr/>
          <p:nvPr/>
        </p:nvGrpSpPr>
        <p:grpSpPr>
          <a:xfrm flipH="1">
            <a:off x="9336000" y="2169000"/>
            <a:ext cx="963292" cy="1898675"/>
            <a:chOff x="7564053" y="1926654"/>
            <a:chExt cx="929952" cy="1898675"/>
          </a:xfrm>
        </p:grpSpPr>
        <p:sp>
          <p:nvSpPr>
            <p:cNvPr id="44" name="Freeform 59"/>
            <p:cNvSpPr>
              <a:spLocks/>
            </p:cNvSpPr>
            <p:nvPr/>
          </p:nvSpPr>
          <p:spPr bwMode="auto">
            <a:xfrm>
              <a:off x="7564053" y="3693585"/>
              <a:ext cx="150413" cy="131744"/>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Freeform 57"/>
            <p:cNvSpPr>
              <a:spLocks/>
            </p:cNvSpPr>
            <p:nvPr/>
          </p:nvSpPr>
          <p:spPr bwMode="auto">
            <a:xfrm>
              <a:off x="7652800" y="1926654"/>
              <a:ext cx="841205" cy="1850107"/>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sp>
        <p:nvSpPr>
          <p:cNvPr id="46" name="Rectangle 70"/>
          <p:cNvSpPr>
            <a:spLocks noChangeArrowheads="1"/>
          </p:cNvSpPr>
          <p:nvPr/>
        </p:nvSpPr>
        <p:spPr bwMode="auto">
          <a:xfrm>
            <a:off x="9590781" y="3322295"/>
            <a:ext cx="1267976" cy="184666"/>
          </a:xfrm>
          <a:prstGeom prst="rect">
            <a:avLst/>
          </a:prstGeom>
          <a:solidFill>
            <a:schemeClr val="bg2"/>
          </a:solidFill>
          <a:ln>
            <a:noFill/>
          </a:ln>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200" b="1" dirty="0">
                <a:latin typeface="Segoe UI Semibold" panose="020B0702040204020203" pitchFamily="34" charset="0"/>
              </a:rPr>
              <a:t>DEPENDS ON SQL</a:t>
            </a:r>
            <a:endParaRPr lang="en-US" altLang="en-US" sz="3200" dirty="0"/>
          </a:p>
        </p:txBody>
      </p:sp>
    </p:spTree>
    <p:extLst>
      <p:ext uri="{BB962C8B-B14F-4D97-AF65-F5344CB8AC3E}">
        <p14:creationId xmlns:p14="http://schemas.microsoft.com/office/powerpoint/2010/main" val="1664895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Разделы шаблона</a:t>
            </a:r>
          </a:p>
        </p:txBody>
      </p:sp>
      <p:sp>
        <p:nvSpPr>
          <p:cNvPr id="3" name="Content Placeholder 2"/>
          <p:cNvSpPr>
            <a:spLocks noGrp="1"/>
          </p:cNvSpPr>
          <p:nvPr>
            <p:ph idx="1"/>
          </p:nvPr>
        </p:nvSpPr>
        <p:spPr/>
        <p:txBody>
          <a:bodyPr/>
          <a:lstStyle/>
          <a:p>
            <a:r>
              <a:rPr lang="ru-RU" sz="3200" dirty="0"/>
              <a:t>Параметры (</a:t>
            </a:r>
            <a:r>
              <a:rPr lang="ru-RU" sz="3200" dirty="0" err="1"/>
              <a:t>Parameters</a:t>
            </a:r>
            <a:r>
              <a:rPr lang="ru-RU" sz="3200" dirty="0"/>
              <a:t>): входные данные шаблона </a:t>
            </a:r>
          </a:p>
          <a:p>
            <a:r>
              <a:rPr lang="ru-RU" sz="3200" dirty="0"/>
              <a:t>Переменные (</a:t>
            </a:r>
            <a:r>
              <a:rPr lang="ru-RU" sz="3200" dirty="0" err="1"/>
              <a:t>Variables</a:t>
            </a:r>
            <a:r>
              <a:rPr lang="ru-RU" sz="3200" dirty="0"/>
              <a:t>): </a:t>
            </a:r>
            <a:r>
              <a:rPr lang="ru-RU" sz="3200" dirty="0" err="1"/>
              <a:t>переиспользование</a:t>
            </a:r>
            <a:r>
              <a:rPr lang="ru-RU" sz="3200" dirty="0"/>
              <a:t> и сопоставление информации (например, выбор образа на основе региона)</a:t>
            </a:r>
          </a:p>
          <a:p>
            <a:r>
              <a:rPr lang="ru-RU" sz="3200" dirty="0"/>
              <a:t>Ресурсы (</a:t>
            </a:r>
            <a:r>
              <a:rPr lang="ru-RU" sz="3200" dirty="0" err="1"/>
              <a:t>Resources</a:t>
            </a:r>
            <a:r>
              <a:rPr lang="ru-RU" sz="3200" dirty="0"/>
              <a:t>): описание всех ресурсов в группе</a:t>
            </a:r>
          </a:p>
          <a:p>
            <a:r>
              <a:rPr lang="ru-RU" sz="3200" dirty="0"/>
              <a:t>Выходные данные (</a:t>
            </a:r>
            <a:r>
              <a:rPr lang="ru-RU" sz="3200" dirty="0" err="1"/>
              <a:t>Outputs</a:t>
            </a:r>
            <a:r>
              <a:rPr lang="ru-RU" sz="3200" dirty="0"/>
              <a:t>): фиксация информации в процессе выполнения (например, DNS-имя созданного блога) </a:t>
            </a:r>
          </a:p>
          <a:p>
            <a:endParaRPr lang="ru-RU" sz="3200" dirty="0"/>
          </a:p>
        </p:txBody>
      </p:sp>
    </p:spTree>
    <p:extLst>
      <p:ext uri="{BB962C8B-B14F-4D97-AF65-F5344CB8AC3E}">
        <p14:creationId xmlns:p14="http://schemas.microsoft.com/office/powerpoint/2010/main" val="149686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dirty="0"/>
              <a:t>Azure </a:t>
            </a:r>
            <a:r>
              <a:rPr lang="ru-RU" dirty="0" err="1"/>
              <a:t>Stack</a:t>
            </a:r>
            <a:r>
              <a:rPr lang="ru-RU" dirty="0"/>
              <a:t> – сервисы Azure в вашем ЦОД</a:t>
            </a:r>
          </a:p>
        </p:txBody>
      </p:sp>
      <p:grpSp>
        <p:nvGrpSpPr>
          <p:cNvPr id="11" name="Group 10"/>
          <p:cNvGrpSpPr/>
          <p:nvPr/>
        </p:nvGrpSpPr>
        <p:grpSpPr>
          <a:xfrm flipH="1">
            <a:off x="8891435" y="2084555"/>
            <a:ext cx="2674250" cy="1780520"/>
            <a:chOff x="7486866" y="-976052"/>
            <a:chExt cx="3310497" cy="2204133"/>
          </a:xfrm>
          <a:solidFill>
            <a:schemeClr val="bg2">
              <a:lumMod val="20000"/>
              <a:lumOff val="80000"/>
            </a:schemeClr>
          </a:solidFill>
        </p:grpSpPr>
        <p:sp>
          <p:nvSpPr>
            <p:cNvPr id="12" name="Freeform 7"/>
            <p:cNvSpPr>
              <a:spLocks/>
            </p:cNvSpPr>
            <p:nvPr/>
          </p:nvSpPr>
          <p:spPr bwMode="auto">
            <a:xfrm>
              <a:off x="8539522" y="-976052"/>
              <a:ext cx="2257841" cy="1484460"/>
            </a:xfrm>
            <a:custGeom>
              <a:avLst/>
              <a:gdLst>
                <a:gd name="T0" fmla="*/ 206 w 245"/>
                <a:gd name="T1" fmla="*/ 71 h 161"/>
                <a:gd name="T2" fmla="*/ 206 w 245"/>
                <a:gd name="T3" fmla="*/ 67 h 161"/>
                <a:gd name="T4" fmla="*/ 139 w 245"/>
                <a:gd name="T5" fmla="*/ 0 h 161"/>
                <a:gd name="T6" fmla="*/ 82 w 245"/>
                <a:gd name="T7" fmla="*/ 30 h 161"/>
                <a:gd name="T8" fmla="*/ 64 w 245"/>
                <a:gd name="T9" fmla="*/ 25 h 161"/>
                <a:gd name="T10" fmla="*/ 42 w 245"/>
                <a:gd name="T11" fmla="*/ 32 h 161"/>
                <a:gd name="T12" fmla="*/ 25 w 245"/>
                <a:gd name="T13" fmla="*/ 63 h 161"/>
                <a:gd name="T14" fmla="*/ 0 w 245"/>
                <a:gd name="T15" fmla="*/ 108 h 161"/>
                <a:gd name="T16" fmla="*/ 48 w 245"/>
                <a:gd name="T17" fmla="*/ 161 h 161"/>
                <a:gd name="T18" fmla="*/ 54 w 245"/>
                <a:gd name="T19" fmla="*/ 161 h 161"/>
                <a:gd name="T20" fmla="*/ 59 w 245"/>
                <a:gd name="T21" fmla="*/ 161 h 161"/>
                <a:gd name="T22" fmla="*/ 169 w 245"/>
                <a:gd name="T23" fmla="*/ 161 h 161"/>
                <a:gd name="T24" fmla="*/ 171 w 245"/>
                <a:gd name="T25" fmla="*/ 161 h 161"/>
                <a:gd name="T26" fmla="*/ 174 w 245"/>
                <a:gd name="T27" fmla="*/ 161 h 161"/>
                <a:gd name="T28" fmla="*/ 182 w 245"/>
                <a:gd name="T29" fmla="*/ 161 h 161"/>
                <a:gd name="T30" fmla="*/ 200 w 245"/>
                <a:gd name="T31" fmla="*/ 161 h 161"/>
                <a:gd name="T32" fmla="*/ 245 w 245"/>
                <a:gd name="T33" fmla="*/ 116 h 161"/>
                <a:gd name="T34" fmla="*/ 206 w 245"/>
                <a:gd name="T35"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161">
                  <a:moveTo>
                    <a:pt x="206" y="71"/>
                  </a:moveTo>
                  <a:cubicBezTo>
                    <a:pt x="206" y="70"/>
                    <a:pt x="206" y="68"/>
                    <a:pt x="206" y="67"/>
                  </a:cubicBezTo>
                  <a:cubicBezTo>
                    <a:pt x="206" y="30"/>
                    <a:pt x="176" y="0"/>
                    <a:pt x="139" y="0"/>
                  </a:cubicBezTo>
                  <a:cubicBezTo>
                    <a:pt x="115" y="0"/>
                    <a:pt x="95" y="12"/>
                    <a:pt x="82" y="30"/>
                  </a:cubicBezTo>
                  <a:cubicBezTo>
                    <a:pt x="77" y="27"/>
                    <a:pt x="71" y="25"/>
                    <a:pt x="64" y="25"/>
                  </a:cubicBezTo>
                  <a:cubicBezTo>
                    <a:pt x="56" y="25"/>
                    <a:pt x="48" y="28"/>
                    <a:pt x="42" y="32"/>
                  </a:cubicBezTo>
                  <a:cubicBezTo>
                    <a:pt x="32" y="39"/>
                    <a:pt x="25" y="50"/>
                    <a:pt x="25" y="63"/>
                  </a:cubicBezTo>
                  <a:cubicBezTo>
                    <a:pt x="10" y="73"/>
                    <a:pt x="0" y="90"/>
                    <a:pt x="0" y="108"/>
                  </a:cubicBezTo>
                  <a:cubicBezTo>
                    <a:pt x="0" y="135"/>
                    <a:pt x="21" y="158"/>
                    <a:pt x="48" y="161"/>
                  </a:cubicBezTo>
                  <a:cubicBezTo>
                    <a:pt x="50" y="161"/>
                    <a:pt x="52" y="161"/>
                    <a:pt x="54" y="161"/>
                  </a:cubicBezTo>
                  <a:cubicBezTo>
                    <a:pt x="55" y="161"/>
                    <a:pt x="57" y="161"/>
                    <a:pt x="59" y="161"/>
                  </a:cubicBezTo>
                  <a:cubicBezTo>
                    <a:pt x="84" y="161"/>
                    <a:pt x="142" y="161"/>
                    <a:pt x="169" y="161"/>
                  </a:cubicBezTo>
                  <a:cubicBezTo>
                    <a:pt x="170" y="161"/>
                    <a:pt x="171" y="161"/>
                    <a:pt x="171" y="161"/>
                  </a:cubicBezTo>
                  <a:cubicBezTo>
                    <a:pt x="174" y="161"/>
                    <a:pt x="174" y="161"/>
                    <a:pt x="174" y="161"/>
                  </a:cubicBezTo>
                  <a:cubicBezTo>
                    <a:pt x="176" y="161"/>
                    <a:pt x="180" y="161"/>
                    <a:pt x="182" y="161"/>
                  </a:cubicBezTo>
                  <a:cubicBezTo>
                    <a:pt x="200" y="161"/>
                    <a:pt x="200" y="161"/>
                    <a:pt x="200" y="161"/>
                  </a:cubicBezTo>
                  <a:cubicBezTo>
                    <a:pt x="225" y="161"/>
                    <a:pt x="245" y="140"/>
                    <a:pt x="245" y="116"/>
                  </a:cubicBezTo>
                  <a:cubicBezTo>
                    <a:pt x="245" y="93"/>
                    <a:pt x="228" y="74"/>
                    <a:pt x="206" y="71"/>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dirty="0">
                <a:solidFill>
                  <a:srgbClr val="505050"/>
                </a:solidFill>
                <a:latin typeface="Segoe UI"/>
              </a:endParaRPr>
            </a:p>
          </p:txBody>
        </p:sp>
        <p:sp>
          <p:nvSpPr>
            <p:cNvPr id="13" name="Freeform 8"/>
            <p:cNvSpPr>
              <a:spLocks/>
            </p:cNvSpPr>
            <p:nvPr/>
          </p:nvSpPr>
          <p:spPr bwMode="auto">
            <a:xfrm>
              <a:off x="7607169" y="-495912"/>
              <a:ext cx="812049" cy="524181"/>
            </a:xfrm>
            <a:custGeom>
              <a:avLst/>
              <a:gdLst>
                <a:gd name="T0" fmla="*/ 74 w 88"/>
                <a:gd name="T1" fmla="*/ 25 h 57"/>
                <a:gd name="T2" fmla="*/ 74 w 88"/>
                <a:gd name="T3" fmla="*/ 24 h 57"/>
                <a:gd name="T4" fmla="*/ 50 w 88"/>
                <a:gd name="T5" fmla="*/ 0 h 57"/>
                <a:gd name="T6" fmla="*/ 29 w 88"/>
                <a:gd name="T7" fmla="*/ 10 h 57"/>
                <a:gd name="T8" fmla="*/ 23 w 88"/>
                <a:gd name="T9" fmla="*/ 9 h 57"/>
                <a:gd name="T10" fmla="*/ 15 w 88"/>
                <a:gd name="T11" fmla="*/ 11 h 57"/>
                <a:gd name="T12" fmla="*/ 9 w 88"/>
                <a:gd name="T13" fmla="*/ 22 h 57"/>
                <a:gd name="T14" fmla="*/ 0 w 88"/>
                <a:gd name="T15" fmla="*/ 38 h 57"/>
                <a:gd name="T16" fmla="*/ 17 w 88"/>
                <a:gd name="T17" fmla="*/ 57 h 57"/>
                <a:gd name="T18" fmla="*/ 19 w 88"/>
                <a:gd name="T19" fmla="*/ 57 h 57"/>
                <a:gd name="T20" fmla="*/ 21 w 88"/>
                <a:gd name="T21" fmla="*/ 57 h 57"/>
                <a:gd name="T22" fmla="*/ 61 w 88"/>
                <a:gd name="T23" fmla="*/ 57 h 57"/>
                <a:gd name="T24" fmla="*/ 61 w 88"/>
                <a:gd name="T25" fmla="*/ 57 h 57"/>
                <a:gd name="T26" fmla="*/ 62 w 88"/>
                <a:gd name="T27" fmla="*/ 57 h 57"/>
                <a:gd name="T28" fmla="*/ 65 w 88"/>
                <a:gd name="T29" fmla="*/ 57 h 57"/>
                <a:gd name="T30" fmla="*/ 72 w 88"/>
                <a:gd name="T31" fmla="*/ 57 h 57"/>
                <a:gd name="T32" fmla="*/ 88 w 88"/>
                <a:gd name="T33" fmla="*/ 41 h 57"/>
                <a:gd name="T34" fmla="*/ 74 w 88"/>
                <a:gd name="T35" fmla="*/ 2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57">
                  <a:moveTo>
                    <a:pt x="74" y="25"/>
                  </a:moveTo>
                  <a:cubicBezTo>
                    <a:pt x="74" y="24"/>
                    <a:pt x="74" y="24"/>
                    <a:pt x="74" y="24"/>
                  </a:cubicBezTo>
                  <a:cubicBezTo>
                    <a:pt x="74" y="10"/>
                    <a:pt x="63" y="0"/>
                    <a:pt x="50" y="0"/>
                  </a:cubicBezTo>
                  <a:cubicBezTo>
                    <a:pt x="41" y="0"/>
                    <a:pt x="34" y="4"/>
                    <a:pt x="29" y="10"/>
                  </a:cubicBezTo>
                  <a:cubicBezTo>
                    <a:pt x="28" y="9"/>
                    <a:pt x="25" y="9"/>
                    <a:pt x="23" y="9"/>
                  </a:cubicBezTo>
                  <a:cubicBezTo>
                    <a:pt x="20" y="9"/>
                    <a:pt x="17" y="10"/>
                    <a:pt x="15" y="11"/>
                  </a:cubicBezTo>
                  <a:cubicBezTo>
                    <a:pt x="11" y="13"/>
                    <a:pt x="9" y="18"/>
                    <a:pt x="9" y="22"/>
                  </a:cubicBezTo>
                  <a:cubicBezTo>
                    <a:pt x="4" y="26"/>
                    <a:pt x="0" y="32"/>
                    <a:pt x="0" y="38"/>
                  </a:cubicBezTo>
                  <a:cubicBezTo>
                    <a:pt x="0" y="48"/>
                    <a:pt x="7" y="56"/>
                    <a:pt x="17" y="57"/>
                  </a:cubicBezTo>
                  <a:cubicBezTo>
                    <a:pt x="18" y="57"/>
                    <a:pt x="18" y="57"/>
                    <a:pt x="19" y="57"/>
                  </a:cubicBezTo>
                  <a:cubicBezTo>
                    <a:pt x="20" y="57"/>
                    <a:pt x="20" y="57"/>
                    <a:pt x="21" y="57"/>
                  </a:cubicBezTo>
                  <a:cubicBezTo>
                    <a:pt x="30" y="57"/>
                    <a:pt x="51" y="57"/>
                    <a:pt x="61" y="57"/>
                  </a:cubicBezTo>
                  <a:cubicBezTo>
                    <a:pt x="61" y="57"/>
                    <a:pt x="61" y="57"/>
                    <a:pt x="61" y="57"/>
                  </a:cubicBezTo>
                  <a:cubicBezTo>
                    <a:pt x="62" y="57"/>
                    <a:pt x="62" y="57"/>
                    <a:pt x="62" y="57"/>
                  </a:cubicBezTo>
                  <a:cubicBezTo>
                    <a:pt x="63" y="57"/>
                    <a:pt x="64" y="57"/>
                    <a:pt x="65" y="57"/>
                  </a:cubicBezTo>
                  <a:cubicBezTo>
                    <a:pt x="72" y="57"/>
                    <a:pt x="72" y="57"/>
                    <a:pt x="72" y="57"/>
                  </a:cubicBezTo>
                  <a:cubicBezTo>
                    <a:pt x="81" y="57"/>
                    <a:pt x="88" y="50"/>
                    <a:pt x="88" y="41"/>
                  </a:cubicBezTo>
                  <a:cubicBezTo>
                    <a:pt x="88" y="33"/>
                    <a:pt x="82" y="26"/>
                    <a:pt x="74" y="25"/>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14" name="Freeform 9"/>
            <p:cNvSpPr>
              <a:spLocks/>
            </p:cNvSpPr>
            <p:nvPr/>
          </p:nvSpPr>
          <p:spPr bwMode="auto">
            <a:xfrm>
              <a:off x="7486866" y="407439"/>
              <a:ext cx="1254595" cy="820642"/>
            </a:xfrm>
            <a:custGeom>
              <a:avLst/>
              <a:gdLst>
                <a:gd name="T0" fmla="*/ 114 w 136"/>
                <a:gd name="T1" fmla="*/ 39 h 89"/>
                <a:gd name="T2" fmla="*/ 114 w 136"/>
                <a:gd name="T3" fmla="*/ 37 h 89"/>
                <a:gd name="T4" fmla="*/ 76 w 136"/>
                <a:gd name="T5" fmla="*/ 0 h 89"/>
                <a:gd name="T6" fmla="*/ 45 w 136"/>
                <a:gd name="T7" fmla="*/ 16 h 89"/>
                <a:gd name="T8" fmla="*/ 35 w 136"/>
                <a:gd name="T9" fmla="*/ 14 h 89"/>
                <a:gd name="T10" fmla="*/ 23 w 136"/>
                <a:gd name="T11" fmla="*/ 17 h 89"/>
                <a:gd name="T12" fmla="*/ 13 w 136"/>
                <a:gd name="T13" fmla="*/ 35 h 89"/>
                <a:gd name="T14" fmla="*/ 0 w 136"/>
                <a:gd name="T15" fmla="*/ 60 h 89"/>
                <a:gd name="T16" fmla="*/ 26 w 136"/>
                <a:gd name="T17" fmla="*/ 89 h 89"/>
                <a:gd name="T18" fmla="*/ 29 w 136"/>
                <a:gd name="T19" fmla="*/ 89 h 89"/>
                <a:gd name="T20" fmla="*/ 32 w 136"/>
                <a:gd name="T21" fmla="*/ 89 h 89"/>
                <a:gd name="T22" fmla="*/ 93 w 136"/>
                <a:gd name="T23" fmla="*/ 89 h 89"/>
                <a:gd name="T24" fmla="*/ 95 w 136"/>
                <a:gd name="T25" fmla="*/ 89 h 89"/>
                <a:gd name="T26" fmla="*/ 96 w 136"/>
                <a:gd name="T27" fmla="*/ 89 h 89"/>
                <a:gd name="T28" fmla="*/ 101 w 136"/>
                <a:gd name="T29" fmla="*/ 89 h 89"/>
                <a:gd name="T30" fmla="*/ 110 w 136"/>
                <a:gd name="T31" fmla="*/ 89 h 89"/>
                <a:gd name="T32" fmla="*/ 136 w 136"/>
                <a:gd name="T33" fmla="*/ 64 h 89"/>
                <a:gd name="T34" fmla="*/ 114 w 136"/>
                <a:gd name="T35"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89">
                  <a:moveTo>
                    <a:pt x="114" y="39"/>
                  </a:moveTo>
                  <a:cubicBezTo>
                    <a:pt x="114" y="38"/>
                    <a:pt x="114" y="38"/>
                    <a:pt x="114" y="37"/>
                  </a:cubicBezTo>
                  <a:cubicBezTo>
                    <a:pt x="114" y="16"/>
                    <a:pt x="97" y="0"/>
                    <a:pt x="76" y="0"/>
                  </a:cubicBezTo>
                  <a:cubicBezTo>
                    <a:pt x="63" y="0"/>
                    <a:pt x="52" y="6"/>
                    <a:pt x="45" y="16"/>
                  </a:cubicBezTo>
                  <a:cubicBezTo>
                    <a:pt x="42" y="15"/>
                    <a:pt x="39" y="14"/>
                    <a:pt x="35" y="14"/>
                  </a:cubicBezTo>
                  <a:cubicBezTo>
                    <a:pt x="30" y="14"/>
                    <a:pt x="26" y="15"/>
                    <a:pt x="23" y="17"/>
                  </a:cubicBezTo>
                  <a:cubicBezTo>
                    <a:pt x="17" y="21"/>
                    <a:pt x="13" y="27"/>
                    <a:pt x="13" y="35"/>
                  </a:cubicBezTo>
                  <a:cubicBezTo>
                    <a:pt x="5" y="40"/>
                    <a:pt x="0" y="49"/>
                    <a:pt x="0" y="60"/>
                  </a:cubicBezTo>
                  <a:cubicBezTo>
                    <a:pt x="0" y="75"/>
                    <a:pt x="11" y="87"/>
                    <a:pt x="26" y="89"/>
                  </a:cubicBezTo>
                  <a:cubicBezTo>
                    <a:pt x="27" y="89"/>
                    <a:pt x="28" y="89"/>
                    <a:pt x="29" y="89"/>
                  </a:cubicBezTo>
                  <a:cubicBezTo>
                    <a:pt x="30" y="89"/>
                    <a:pt x="31" y="89"/>
                    <a:pt x="32" y="89"/>
                  </a:cubicBezTo>
                  <a:cubicBezTo>
                    <a:pt x="46" y="89"/>
                    <a:pt x="78" y="89"/>
                    <a:pt x="93" y="89"/>
                  </a:cubicBezTo>
                  <a:cubicBezTo>
                    <a:pt x="94" y="89"/>
                    <a:pt x="94" y="89"/>
                    <a:pt x="95" y="89"/>
                  </a:cubicBezTo>
                  <a:cubicBezTo>
                    <a:pt x="96" y="89"/>
                    <a:pt x="96" y="89"/>
                    <a:pt x="96" y="89"/>
                  </a:cubicBezTo>
                  <a:cubicBezTo>
                    <a:pt x="97" y="89"/>
                    <a:pt x="99" y="89"/>
                    <a:pt x="101" y="89"/>
                  </a:cubicBezTo>
                  <a:cubicBezTo>
                    <a:pt x="110" y="89"/>
                    <a:pt x="110" y="89"/>
                    <a:pt x="110" y="89"/>
                  </a:cubicBezTo>
                  <a:cubicBezTo>
                    <a:pt x="124" y="89"/>
                    <a:pt x="136" y="78"/>
                    <a:pt x="136" y="64"/>
                  </a:cubicBezTo>
                  <a:cubicBezTo>
                    <a:pt x="136" y="51"/>
                    <a:pt x="126" y="41"/>
                    <a:pt x="114" y="39"/>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grpSp>
      <p:sp>
        <p:nvSpPr>
          <p:cNvPr id="15" name="Rectangle 14"/>
          <p:cNvSpPr/>
          <p:nvPr/>
        </p:nvSpPr>
        <p:spPr bwMode="auto">
          <a:xfrm>
            <a:off x="7640184" y="3204740"/>
            <a:ext cx="2813040" cy="1918249"/>
          </a:xfrm>
          <a:prstGeom prst="rect">
            <a:avLst/>
          </a:prstGeom>
          <a:solidFill>
            <a:srgbClr val="68217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endParaRPr lang="en-US" sz="1961" dirty="0">
              <a:gradFill>
                <a:gsLst>
                  <a:gs pos="16814">
                    <a:srgbClr val="FFFFFF"/>
                  </a:gs>
                  <a:gs pos="46000">
                    <a:srgbClr val="FFFFFF"/>
                  </a:gs>
                </a:gsLst>
                <a:lin ang="5400000" scaled="0"/>
              </a:gradFill>
              <a:latin typeface="Segoe UI"/>
            </a:endParaRPr>
          </a:p>
        </p:txBody>
      </p:sp>
      <p:sp>
        <p:nvSpPr>
          <p:cNvPr id="16" name="Rectangle 15"/>
          <p:cNvSpPr/>
          <p:nvPr/>
        </p:nvSpPr>
        <p:spPr bwMode="auto">
          <a:xfrm>
            <a:off x="449014" y="5387117"/>
            <a:ext cx="11293974" cy="1191738"/>
          </a:xfrm>
          <a:prstGeom prst="rect">
            <a:avLst/>
          </a:prstGeom>
          <a:solidFill>
            <a:schemeClr val="bg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183" tIns="143346" rIns="179183" bIns="143346" numCol="1" spcCol="0" rtlCol="0" fromWordArt="0" anchor="t" anchorCtr="0" forceAA="0" compatLnSpc="1">
            <a:prstTxWarp prst="textNoShape">
              <a:avLst/>
            </a:prstTxWarp>
            <a:noAutofit/>
          </a:bodyPr>
          <a:lstStyle/>
          <a:p>
            <a:pPr algn="ctr" defTabSz="913400"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TextBox 16"/>
          <p:cNvSpPr txBox="1"/>
          <p:nvPr/>
        </p:nvSpPr>
        <p:spPr>
          <a:xfrm>
            <a:off x="2240208" y="5237464"/>
            <a:ext cx="446841" cy="621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79208" tIns="143366" rIns="179208" bIns="143366" rtlCol="0" anchor="ctr">
            <a:spAutoFit/>
          </a:bodyPr>
          <a:lstStyle>
            <a:defPPr>
              <a:defRPr lang="en-US"/>
            </a:defPPr>
            <a:lvl1pPr algn="ctr">
              <a:lnSpc>
                <a:spcPct val="90000"/>
              </a:lnSpc>
              <a:defRPr sz="2800">
                <a:gradFill>
                  <a:gsLst>
                    <a:gs pos="0">
                      <a:schemeClr val="accent4"/>
                    </a:gs>
                    <a:gs pos="100000">
                      <a:schemeClr val="accent4"/>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3841">
              <a:spcBef>
                <a:spcPts val="600"/>
              </a:spcBef>
              <a:defRPr/>
            </a:pPr>
            <a:r>
              <a:rPr lang="en-US" sz="2353" dirty="0">
                <a:gradFill>
                  <a:gsLst>
                    <a:gs pos="0">
                      <a:srgbClr val="00188F"/>
                    </a:gs>
                    <a:gs pos="100000">
                      <a:srgbClr val="00188F"/>
                    </a:gs>
                  </a:gsLst>
                  <a:lin ang="5400000" scaled="0"/>
                </a:gradFill>
                <a:latin typeface="Segoe UI"/>
              </a:rPr>
              <a:t> </a:t>
            </a:r>
          </a:p>
        </p:txBody>
      </p:sp>
      <p:sp>
        <p:nvSpPr>
          <p:cNvPr id="18" name="TextBox 17"/>
          <p:cNvSpPr txBox="1"/>
          <p:nvPr/>
        </p:nvSpPr>
        <p:spPr>
          <a:xfrm>
            <a:off x="7801467" y="5669701"/>
            <a:ext cx="2512779" cy="621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79208" tIns="143366" rIns="179208" bIns="143366" rtlCol="0" anchor="ctr">
            <a:spAutoFit/>
          </a:bodyPr>
          <a:lstStyle>
            <a:defPPr>
              <a:defRPr lang="en-US"/>
            </a:defPPr>
            <a:lvl1pPr algn="ctr">
              <a:lnSpc>
                <a:spcPct val="90000"/>
              </a:lnSpc>
              <a:defRPr sz="2800">
                <a:gradFill>
                  <a:gsLst>
                    <a:gs pos="0">
                      <a:schemeClr val="accent4"/>
                    </a:gs>
                    <a:gs pos="100000">
                      <a:schemeClr val="accent4"/>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3841">
              <a:defRPr/>
            </a:pPr>
            <a:r>
              <a:rPr lang="en-US" sz="2400" dirty="0">
                <a:gradFill>
                  <a:gsLst>
                    <a:gs pos="1250">
                      <a:srgbClr val="0078D7"/>
                    </a:gs>
                    <a:gs pos="100000">
                      <a:srgbClr val="0078D7"/>
                    </a:gs>
                  </a:gsLst>
                  <a:lin ang="5400000" scaled="0"/>
                </a:gradFill>
                <a:latin typeface="Segoe UI"/>
              </a:rPr>
              <a:t>Microsoft Azure</a:t>
            </a:r>
          </a:p>
        </p:txBody>
      </p:sp>
      <p:grpSp>
        <p:nvGrpSpPr>
          <p:cNvPr id="19" name="Group 18"/>
          <p:cNvGrpSpPr>
            <a:grpSpLocks noChangeAspect="1"/>
          </p:cNvGrpSpPr>
          <p:nvPr/>
        </p:nvGrpSpPr>
        <p:grpSpPr>
          <a:xfrm>
            <a:off x="4339555" y="2032757"/>
            <a:ext cx="3512907" cy="3354359"/>
            <a:chOff x="4515721" y="1759921"/>
            <a:chExt cx="3312964" cy="3163444"/>
          </a:xfrm>
        </p:grpSpPr>
        <p:sp>
          <p:nvSpPr>
            <p:cNvPr id="20" name="TextBox 19"/>
            <p:cNvSpPr txBox="1"/>
            <p:nvPr/>
          </p:nvSpPr>
          <p:spPr>
            <a:xfrm>
              <a:off x="4515721" y="1759921"/>
              <a:ext cx="3312964" cy="621364"/>
            </a:xfrm>
            <a:prstGeom prst="rect">
              <a:avLst/>
            </a:prstGeom>
            <a:noFill/>
          </p:spPr>
          <p:txBody>
            <a:bodyPr wrap="none" lIns="179208" tIns="143366" rIns="179208" bIns="143366" rtlCol="0">
              <a:spAutoFit/>
            </a:bodyPr>
            <a:lstStyle/>
            <a:p>
              <a:pPr algn="ctr" defTabSz="913841">
                <a:defRPr/>
              </a:pPr>
              <a:r>
                <a:rPr lang="ru-RU" sz="2400" cap="all" dirty="0">
                  <a:solidFill>
                    <a:schemeClr val="bg1">
                      <a:lumMod val="50000"/>
                    </a:schemeClr>
                  </a:solidFill>
                  <a:latin typeface="Segoe UI Light" panose="020B0502040204020203" pitchFamily="34" charset="0"/>
                  <a:cs typeface="Segoe UI Light" panose="020B0502040204020203" pitchFamily="34" charset="0"/>
                </a:rPr>
                <a:t>ОБЩИЕ ПРИЛОЖЕНИЯ</a:t>
              </a:r>
              <a:endParaRPr lang="en-US" sz="2400" cap="all" dirty="0">
                <a:solidFill>
                  <a:schemeClr val="bg1">
                    <a:lumMod val="50000"/>
                  </a:schemeClr>
                </a:solidFill>
                <a:latin typeface="Segoe UI Light" panose="020B0502040204020203" pitchFamily="34" charset="0"/>
                <a:cs typeface="Segoe UI Light" panose="020B0502040204020203" pitchFamily="34" charset="0"/>
              </a:endParaRPr>
            </a:p>
          </p:txBody>
        </p:sp>
        <p:grpSp>
          <p:nvGrpSpPr>
            <p:cNvPr id="21" name="Group 20"/>
            <p:cNvGrpSpPr/>
            <p:nvPr/>
          </p:nvGrpSpPr>
          <p:grpSpPr>
            <a:xfrm>
              <a:off x="4889281" y="2034238"/>
              <a:ext cx="2607345" cy="2889127"/>
              <a:chOff x="4889281" y="2034238"/>
              <a:chExt cx="2607345" cy="2889127"/>
            </a:xfrm>
          </p:grpSpPr>
          <p:sp>
            <p:nvSpPr>
              <p:cNvPr id="22" name="TextBox 21"/>
              <p:cNvSpPr txBox="1"/>
              <p:nvPr/>
            </p:nvSpPr>
            <p:spPr>
              <a:xfrm>
                <a:off x="4889281" y="3139616"/>
                <a:ext cx="2607345" cy="795482"/>
              </a:xfrm>
              <a:custGeom>
                <a:avLst/>
                <a:gdLst>
                  <a:gd name="connsiteX0" fmla="*/ 576906 w 3645622"/>
                  <a:gd name="connsiteY0" fmla="*/ 0 h 1898768"/>
                  <a:gd name="connsiteX1" fmla="*/ 3068717 w 3645622"/>
                  <a:gd name="connsiteY1" fmla="*/ 0 h 1898768"/>
                  <a:gd name="connsiteX2" fmla="*/ 3068717 w 3645622"/>
                  <a:gd name="connsiteY2" fmla="*/ 777715 h 1898768"/>
                  <a:gd name="connsiteX3" fmla="*/ 3302284 w 3645622"/>
                  <a:gd name="connsiteY3" fmla="*/ 777715 h 1898768"/>
                  <a:gd name="connsiteX4" fmla="*/ 3302284 w 3645622"/>
                  <a:gd name="connsiteY4" fmla="*/ 606046 h 1898768"/>
                  <a:gd name="connsiteX5" fmla="*/ 3645622 w 3645622"/>
                  <a:gd name="connsiteY5" fmla="*/ 949384 h 1898768"/>
                  <a:gd name="connsiteX6" fmla="*/ 3302284 w 3645622"/>
                  <a:gd name="connsiteY6" fmla="*/ 1292722 h 1898768"/>
                  <a:gd name="connsiteX7" fmla="*/ 3302284 w 3645622"/>
                  <a:gd name="connsiteY7" fmla="*/ 1121053 h 1898768"/>
                  <a:gd name="connsiteX8" fmla="*/ 3068717 w 3645622"/>
                  <a:gd name="connsiteY8" fmla="*/ 1121053 h 1898768"/>
                  <a:gd name="connsiteX9" fmla="*/ 3068717 w 3645622"/>
                  <a:gd name="connsiteY9" fmla="*/ 1898768 h 1898768"/>
                  <a:gd name="connsiteX10" fmla="*/ 576906 w 3645622"/>
                  <a:gd name="connsiteY10" fmla="*/ 1898768 h 1898768"/>
                  <a:gd name="connsiteX11" fmla="*/ 576906 w 3645622"/>
                  <a:gd name="connsiteY11" fmla="*/ 1121053 h 1898768"/>
                  <a:gd name="connsiteX12" fmla="*/ 343338 w 3645622"/>
                  <a:gd name="connsiteY12" fmla="*/ 1121053 h 1898768"/>
                  <a:gd name="connsiteX13" fmla="*/ 343338 w 3645622"/>
                  <a:gd name="connsiteY13" fmla="*/ 1292722 h 1898768"/>
                  <a:gd name="connsiteX14" fmla="*/ 0 w 3645622"/>
                  <a:gd name="connsiteY14" fmla="*/ 949384 h 1898768"/>
                  <a:gd name="connsiteX15" fmla="*/ 343338 w 3645622"/>
                  <a:gd name="connsiteY15" fmla="*/ 606046 h 1898768"/>
                  <a:gd name="connsiteX16" fmla="*/ 343338 w 3645622"/>
                  <a:gd name="connsiteY16" fmla="*/ 777715 h 1898768"/>
                  <a:gd name="connsiteX17" fmla="*/ 576906 w 3645622"/>
                  <a:gd name="connsiteY17" fmla="*/ 777715 h 189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45622" h="1898768">
                    <a:moveTo>
                      <a:pt x="576906" y="0"/>
                    </a:moveTo>
                    <a:lnTo>
                      <a:pt x="3068717" y="0"/>
                    </a:lnTo>
                    <a:lnTo>
                      <a:pt x="3068717" y="777715"/>
                    </a:lnTo>
                    <a:lnTo>
                      <a:pt x="3302284" y="777715"/>
                    </a:lnTo>
                    <a:lnTo>
                      <a:pt x="3302284" y="606046"/>
                    </a:lnTo>
                    <a:lnTo>
                      <a:pt x="3645622" y="949384"/>
                    </a:lnTo>
                    <a:lnTo>
                      <a:pt x="3302284" y="1292722"/>
                    </a:lnTo>
                    <a:lnTo>
                      <a:pt x="3302284" y="1121053"/>
                    </a:lnTo>
                    <a:lnTo>
                      <a:pt x="3068717" y="1121053"/>
                    </a:lnTo>
                    <a:lnTo>
                      <a:pt x="3068717" y="1898768"/>
                    </a:lnTo>
                    <a:lnTo>
                      <a:pt x="576906" y="1898768"/>
                    </a:lnTo>
                    <a:lnTo>
                      <a:pt x="576906" y="1121053"/>
                    </a:lnTo>
                    <a:lnTo>
                      <a:pt x="343338" y="1121053"/>
                    </a:lnTo>
                    <a:lnTo>
                      <a:pt x="343338" y="1292722"/>
                    </a:lnTo>
                    <a:lnTo>
                      <a:pt x="0" y="949384"/>
                    </a:lnTo>
                    <a:lnTo>
                      <a:pt x="343338" y="606046"/>
                    </a:lnTo>
                    <a:lnTo>
                      <a:pt x="343338" y="777715"/>
                    </a:lnTo>
                    <a:lnTo>
                      <a:pt x="576906" y="777715"/>
                    </a:lnTo>
                    <a:close/>
                  </a:path>
                </a:pathLst>
              </a:custGeom>
              <a:noFill/>
            </p:spPr>
            <p:txBody>
              <a:bodyPr wrap="none" lIns="179183" tIns="143346" rIns="179183" bIns="143346" rtlCol="0" anchor="ctr">
                <a:spAutoFit/>
              </a:bodyPr>
              <a:lstStyle/>
              <a:p>
                <a:pPr algn="ctr" defTabSz="913665">
                  <a:lnSpc>
                    <a:spcPct val="90000"/>
                  </a:lnSpc>
                  <a:defRPr/>
                </a:pPr>
                <a:r>
                  <a:rPr lang="ru-RU" sz="2000" dirty="0">
                    <a:solidFill>
                      <a:schemeClr val="bg1">
                        <a:lumMod val="50000"/>
                      </a:schemeClr>
                    </a:solidFill>
                    <a:latin typeface="Segoe UI Light" panose="020B0502040204020203" pitchFamily="34" charset="0"/>
                    <a:cs typeface="Segoe UI Light" panose="020B0502040204020203" pitchFamily="34" charset="0"/>
                  </a:rPr>
                  <a:t>Гибридная облачная </a:t>
                </a:r>
                <a:endParaRPr lang="en-US" sz="2000" dirty="0">
                  <a:solidFill>
                    <a:schemeClr val="bg1">
                      <a:lumMod val="50000"/>
                    </a:schemeClr>
                  </a:solidFill>
                  <a:latin typeface="Segoe UI Light" panose="020B0502040204020203" pitchFamily="34" charset="0"/>
                  <a:cs typeface="Segoe UI Light" panose="020B0502040204020203" pitchFamily="34" charset="0"/>
                </a:endParaRPr>
              </a:p>
              <a:p>
                <a:pPr algn="ctr" defTabSz="913665">
                  <a:lnSpc>
                    <a:spcPct val="90000"/>
                  </a:lnSpc>
                  <a:defRPr/>
                </a:pPr>
                <a:r>
                  <a:rPr lang="ru-RU" sz="2000" dirty="0">
                    <a:solidFill>
                      <a:schemeClr val="bg1">
                        <a:lumMod val="50000"/>
                      </a:schemeClr>
                    </a:solidFill>
                    <a:latin typeface="Segoe UI Light" panose="020B0502040204020203" pitchFamily="34" charset="0"/>
                    <a:cs typeface="Segoe UI Light" panose="020B0502040204020203" pitchFamily="34" charset="0"/>
                  </a:rPr>
                  <a:t>платформа</a:t>
                </a:r>
                <a:endParaRPr lang="en-US" sz="2000" dirty="0">
                  <a:solidFill>
                    <a:schemeClr val="bg1">
                      <a:lumMod val="50000"/>
                    </a:schemeClr>
                  </a:solidFill>
                  <a:latin typeface="Segoe UI Light" panose="020B0502040204020203" pitchFamily="34" charset="0"/>
                  <a:cs typeface="Segoe UI Light" panose="020B0502040204020203" pitchFamily="34" charset="0"/>
                </a:endParaRPr>
              </a:p>
            </p:txBody>
          </p:sp>
          <p:sp>
            <p:nvSpPr>
              <p:cNvPr id="23" name="Freeform 22"/>
              <p:cNvSpPr/>
              <p:nvPr/>
            </p:nvSpPr>
            <p:spPr bwMode="auto">
              <a:xfrm rot="8100000">
                <a:off x="5240603" y="2034238"/>
                <a:ext cx="1863194" cy="1863193"/>
              </a:xfrm>
              <a:custGeom>
                <a:avLst/>
                <a:gdLst>
                  <a:gd name="connsiteX0" fmla="*/ 686584 w 2313259"/>
                  <a:gd name="connsiteY0" fmla="*/ 1626304 h 2313259"/>
                  <a:gd name="connsiteX1" fmla="*/ 134698 w 2313259"/>
                  <a:gd name="connsiteY1" fmla="*/ 456262 h 2313259"/>
                  <a:gd name="connsiteX2" fmla="*/ 127395 w 2313259"/>
                  <a:gd name="connsiteY2" fmla="*/ 303308 h 2313259"/>
                  <a:gd name="connsiteX3" fmla="*/ 0 w 2313259"/>
                  <a:gd name="connsiteY3" fmla="*/ 303308 h 2313259"/>
                  <a:gd name="connsiteX4" fmla="*/ 227788 w 2313259"/>
                  <a:gd name="connsiteY4" fmla="*/ 0 h 2313259"/>
                  <a:gd name="connsiteX5" fmla="*/ 455575 w 2313259"/>
                  <a:gd name="connsiteY5" fmla="*/ 303308 h 2313259"/>
                  <a:gd name="connsiteX6" fmla="*/ 346480 w 2313259"/>
                  <a:gd name="connsiteY6" fmla="*/ 303308 h 2313259"/>
                  <a:gd name="connsiteX7" fmla="*/ 347164 w 2313259"/>
                  <a:gd name="connsiteY7" fmla="*/ 303991 h 2313259"/>
                  <a:gd name="connsiteX8" fmla="*/ 353429 w 2313259"/>
                  <a:gd name="connsiteY8" fmla="*/ 435199 h 2313259"/>
                  <a:gd name="connsiteX9" fmla="*/ 841961 w 2313259"/>
                  <a:gd name="connsiteY9" fmla="*/ 1470926 h 2313259"/>
                  <a:gd name="connsiteX10" fmla="*/ 1877688 w 2313259"/>
                  <a:gd name="connsiteY10" fmla="*/ 1959458 h 2313259"/>
                  <a:gd name="connsiteX11" fmla="*/ 2008896 w 2313259"/>
                  <a:gd name="connsiteY11" fmla="*/ 1965723 h 2313259"/>
                  <a:gd name="connsiteX12" fmla="*/ 2009951 w 2313259"/>
                  <a:gd name="connsiteY12" fmla="*/ 1966779 h 2313259"/>
                  <a:gd name="connsiteX13" fmla="*/ 2009951 w 2313259"/>
                  <a:gd name="connsiteY13" fmla="*/ 1857684 h 2313259"/>
                  <a:gd name="connsiteX14" fmla="*/ 2313259 w 2313259"/>
                  <a:gd name="connsiteY14" fmla="*/ 2085471 h 2313259"/>
                  <a:gd name="connsiteX15" fmla="*/ 2009951 w 2313259"/>
                  <a:gd name="connsiteY15" fmla="*/ 2313259 h 2313259"/>
                  <a:gd name="connsiteX16" fmla="*/ 2009951 w 2313259"/>
                  <a:gd name="connsiteY16" fmla="*/ 2185510 h 2313259"/>
                  <a:gd name="connsiteX17" fmla="*/ 1856625 w 2313259"/>
                  <a:gd name="connsiteY17" fmla="*/ 2178189 h 2313259"/>
                  <a:gd name="connsiteX18" fmla="*/ 686584 w 2313259"/>
                  <a:gd name="connsiteY18" fmla="*/ 1626304 h 2313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13259" h="2313259">
                    <a:moveTo>
                      <a:pt x="686584" y="1626304"/>
                    </a:moveTo>
                    <a:cubicBezTo>
                      <a:pt x="359540" y="1299260"/>
                      <a:pt x="175578" y="883317"/>
                      <a:pt x="134698" y="456262"/>
                    </a:cubicBezTo>
                    <a:lnTo>
                      <a:pt x="127395" y="303308"/>
                    </a:lnTo>
                    <a:lnTo>
                      <a:pt x="0" y="303308"/>
                    </a:lnTo>
                    <a:lnTo>
                      <a:pt x="227788" y="0"/>
                    </a:lnTo>
                    <a:lnTo>
                      <a:pt x="455575" y="303308"/>
                    </a:lnTo>
                    <a:lnTo>
                      <a:pt x="346480" y="303308"/>
                    </a:lnTo>
                    <a:lnTo>
                      <a:pt x="347164" y="303991"/>
                    </a:lnTo>
                    <a:lnTo>
                      <a:pt x="353429" y="435199"/>
                    </a:lnTo>
                    <a:cubicBezTo>
                      <a:pt x="389616" y="813231"/>
                      <a:pt x="552460" y="1181425"/>
                      <a:pt x="841961" y="1470926"/>
                    </a:cubicBezTo>
                    <a:cubicBezTo>
                      <a:pt x="1131462" y="1760427"/>
                      <a:pt x="1499656" y="1923270"/>
                      <a:pt x="1877688" y="1959458"/>
                    </a:cubicBezTo>
                    <a:lnTo>
                      <a:pt x="2008896" y="1965723"/>
                    </a:lnTo>
                    <a:lnTo>
                      <a:pt x="2009951" y="1966779"/>
                    </a:lnTo>
                    <a:lnTo>
                      <a:pt x="2009951" y="1857684"/>
                    </a:lnTo>
                    <a:lnTo>
                      <a:pt x="2313259" y="2085471"/>
                    </a:lnTo>
                    <a:lnTo>
                      <a:pt x="2009951" y="2313259"/>
                    </a:lnTo>
                    <a:lnTo>
                      <a:pt x="2009951" y="2185510"/>
                    </a:lnTo>
                    <a:lnTo>
                      <a:pt x="1856625" y="2178189"/>
                    </a:lnTo>
                    <a:cubicBezTo>
                      <a:pt x="1429570" y="2137309"/>
                      <a:pt x="1013627" y="1953347"/>
                      <a:pt x="686584" y="1626304"/>
                    </a:cubicBezTo>
                    <a:close/>
                  </a:path>
                </a:pathLst>
              </a:custGeom>
              <a:solidFill>
                <a:schemeClr val="accent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183" tIns="143346" rIns="179183" bIns="143346" numCol="1" spcCol="0" rtlCol="0" fromWordArt="0" anchor="t" anchorCtr="0" forceAA="0" compatLnSpc="1">
                <a:prstTxWarp prst="textNoShape">
                  <a:avLst/>
                </a:prstTxWarp>
                <a:noAutofit/>
              </a:bodyPr>
              <a:lstStyle/>
              <a:p>
                <a:pPr algn="ctr" defTabSz="913400"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Freeform 23"/>
              <p:cNvSpPr/>
              <p:nvPr/>
            </p:nvSpPr>
            <p:spPr bwMode="auto">
              <a:xfrm rot="18918717">
                <a:off x="5240603" y="3060172"/>
                <a:ext cx="1863194" cy="1863193"/>
              </a:xfrm>
              <a:custGeom>
                <a:avLst/>
                <a:gdLst>
                  <a:gd name="connsiteX0" fmla="*/ 686584 w 2313259"/>
                  <a:gd name="connsiteY0" fmla="*/ 1626304 h 2313259"/>
                  <a:gd name="connsiteX1" fmla="*/ 134698 w 2313259"/>
                  <a:gd name="connsiteY1" fmla="*/ 456262 h 2313259"/>
                  <a:gd name="connsiteX2" fmla="*/ 127395 w 2313259"/>
                  <a:gd name="connsiteY2" fmla="*/ 303308 h 2313259"/>
                  <a:gd name="connsiteX3" fmla="*/ 0 w 2313259"/>
                  <a:gd name="connsiteY3" fmla="*/ 303308 h 2313259"/>
                  <a:gd name="connsiteX4" fmla="*/ 227788 w 2313259"/>
                  <a:gd name="connsiteY4" fmla="*/ 0 h 2313259"/>
                  <a:gd name="connsiteX5" fmla="*/ 455575 w 2313259"/>
                  <a:gd name="connsiteY5" fmla="*/ 303308 h 2313259"/>
                  <a:gd name="connsiteX6" fmla="*/ 346480 w 2313259"/>
                  <a:gd name="connsiteY6" fmla="*/ 303308 h 2313259"/>
                  <a:gd name="connsiteX7" fmla="*/ 347164 w 2313259"/>
                  <a:gd name="connsiteY7" fmla="*/ 303991 h 2313259"/>
                  <a:gd name="connsiteX8" fmla="*/ 353429 w 2313259"/>
                  <a:gd name="connsiteY8" fmla="*/ 435199 h 2313259"/>
                  <a:gd name="connsiteX9" fmla="*/ 841961 w 2313259"/>
                  <a:gd name="connsiteY9" fmla="*/ 1470926 h 2313259"/>
                  <a:gd name="connsiteX10" fmla="*/ 1877688 w 2313259"/>
                  <a:gd name="connsiteY10" fmla="*/ 1959458 h 2313259"/>
                  <a:gd name="connsiteX11" fmla="*/ 2008896 w 2313259"/>
                  <a:gd name="connsiteY11" fmla="*/ 1965723 h 2313259"/>
                  <a:gd name="connsiteX12" fmla="*/ 2009951 w 2313259"/>
                  <a:gd name="connsiteY12" fmla="*/ 1966779 h 2313259"/>
                  <a:gd name="connsiteX13" fmla="*/ 2009951 w 2313259"/>
                  <a:gd name="connsiteY13" fmla="*/ 1857684 h 2313259"/>
                  <a:gd name="connsiteX14" fmla="*/ 2313259 w 2313259"/>
                  <a:gd name="connsiteY14" fmla="*/ 2085471 h 2313259"/>
                  <a:gd name="connsiteX15" fmla="*/ 2009951 w 2313259"/>
                  <a:gd name="connsiteY15" fmla="*/ 2313259 h 2313259"/>
                  <a:gd name="connsiteX16" fmla="*/ 2009951 w 2313259"/>
                  <a:gd name="connsiteY16" fmla="*/ 2185510 h 2313259"/>
                  <a:gd name="connsiteX17" fmla="*/ 1856625 w 2313259"/>
                  <a:gd name="connsiteY17" fmla="*/ 2178189 h 2313259"/>
                  <a:gd name="connsiteX18" fmla="*/ 686584 w 2313259"/>
                  <a:gd name="connsiteY18" fmla="*/ 1626304 h 2313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13259" h="2313259">
                    <a:moveTo>
                      <a:pt x="686584" y="1626304"/>
                    </a:moveTo>
                    <a:cubicBezTo>
                      <a:pt x="359540" y="1299260"/>
                      <a:pt x="175578" y="883317"/>
                      <a:pt x="134698" y="456262"/>
                    </a:cubicBezTo>
                    <a:lnTo>
                      <a:pt x="127395" y="303308"/>
                    </a:lnTo>
                    <a:lnTo>
                      <a:pt x="0" y="303308"/>
                    </a:lnTo>
                    <a:lnTo>
                      <a:pt x="227788" y="0"/>
                    </a:lnTo>
                    <a:lnTo>
                      <a:pt x="455575" y="303308"/>
                    </a:lnTo>
                    <a:lnTo>
                      <a:pt x="346480" y="303308"/>
                    </a:lnTo>
                    <a:lnTo>
                      <a:pt x="347164" y="303991"/>
                    </a:lnTo>
                    <a:lnTo>
                      <a:pt x="353429" y="435199"/>
                    </a:lnTo>
                    <a:cubicBezTo>
                      <a:pt x="389616" y="813231"/>
                      <a:pt x="552460" y="1181425"/>
                      <a:pt x="841961" y="1470926"/>
                    </a:cubicBezTo>
                    <a:cubicBezTo>
                      <a:pt x="1131462" y="1760427"/>
                      <a:pt x="1499656" y="1923270"/>
                      <a:pt x="1877688" y="1959458"/>
                    </a:cubicBezTo>
                    <a:lnTo>
                      <a:pt x="2008896" y="1965723"/>
                    </a:lnTo>
                    <a:lnTo>
                      <a:pt x="2009951" y="1966779"/>
                    </a:lnTo>
                    <a:lnTo>
                      <a:pt x="2009951" y="1857684"/>
                    </a:lnTo>
                    <a:lnTo>
                      <a:pt x="2313259" y="2085471"/>
                    </a:lnTo>
                    <a:lnTo>
                      <a:pt x="2009951" y="2313259"/>
                    </a:lnTo>
                    <a:lnTo>
                      <a:pt x="2009951" y="2185510"/>
                    </a:lnTo>
                    <a:lnTo>
                      <a:pt x="1856625" y="2178189"/>
                    </a:lnTo>
                    <a:cubicBezTo>
                      <a:pt x="1429570" y="2137309"/>
                      <a:pt x="1013627" y="1953347"/>
                      <a:pt x="686584" y="1626304"/>
                    </a:cubicBezTo>
                    <a:close/>
                  </a:path>
                </a:pathLst>
              </a:custGeom>
              <a:solidFill>
                <a:schemeClr val="accent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183" tIns="143346" rIns="179183" bIns="143346" numCol="1" spcCol="0" rtlCol="0" fromWordArt="0" anchor="t" anchorCtr="0" forceAA="0" compatLnSpc="1">
                <a:prstTxWarp prst="textNoShape">
                  <a:avLst/>
                </a:prstTxWarp>
                <a:noAutofit/>
              </a:bodyPr>
              <a:lstStyle/>
              <a:p>
                <a:pPr algn="ctr" defTabSz="913400"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
        <p:nvSpPr>
          <p:cNvPr id="25" name="Rectangle 24"/>
          <p:cNvSpPr/>
          <p:nvPr/>
        </p:nvSpPr>
        <p:spPr bwMode="auto">
          <a:xfrm>
            <a:off x="270066" y="5313422"/>
            <a:ext cx="11651870" cy="104320"/>
          </a:xfrm>
          <a:prstGeom prst="rect">
            <a:avLst/>
          </a:prstGeom>
          <a:solidFill>
            <a:srgbClr val="777777"/>
          </a:solidFill>
          <a:ln w="6350" cap="flat" cmpd="sng" algn="ctr">
            <a:noFill/>
            <a:prstDash val="solid"/>
            <a:miter lim="800000"/>
            <a:headEnd type="none" w="med" len="med"/>
            <a:tailEnd type="none" w="med" len="med"/>
          </a:ln>
          <a:effectLst/>
        </p:spPr>
        <p:txBody>
          <a:bodyPr rot="0" spcFirstLastPara="0" vertOverflow="overflow" horzOverflow="overflow" vert="horz" wrap="square" lIns="179183" tIns="143346" rIns="179183" bIns="143346" numCol="1" spcCol="0" rtlCol="0" fromWordArt="0" anchor="t" anchorCtr="0" forceAA="0" compatLnSpc="1">
            <a:prstTxWarp prst="textNoShape">
              <a:avLst/>
            </a:prstTxWarp>
            <a:noAutofit/>
          </a:bodyPr>
          <a:lstStyle/>
          <a:p>
            <a:pPr algn="ctr" defTabSz="913400"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TextBox 25"/>
          <p:cNvSpPr txBox="1"/>
          <p:nvPr/>
        </p:nvSpPr>
        <p:spPr>
          <a:xfrm>
            <a:off x="1322946" y="5533520"/>
            <a:ext cx="3307851" cy="898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79208" tIns="143366" rIns="179208" bIns="143366" rtlCol="0" anchor="ctr">
            <a:spAutoFit/>
          </a:bodyPr>
          <a:lstStyle>
            <a:defPPr>
              <a:defRPr lang="en-US"/>
            </a:defPPr>
            <a:lvl1pPr algn="ctr">
              <a:lnSpc>
                <a:spcPct val="90000"/>
              </a:lnSpc>
              <a:defRPr sz="2800">
                <a:gradFill>
                  <a:gsLst>
                    <a:gs pos="0">
                      <a:schemeClr val="accent4"/>
                    </a:gs>
                    <a:gs pos="100000">
                      <a:schemeClr val="accent4"/>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3841">
              <a:defRPr/>
            </a:pPr>
            <a:r>
              <a:rPr lang="en-US" sz="2400" dirty="0">
                <a:gradFill>
                  <a:gsLst>
                    <a:gs pos="1250">
                      <a:srgbClr val="0078D7"/>
                    </a:gs>
                    <a:gs pos="100000">
                      <a:srgbClr val="0078D7"/>
                    </a:gs>
                  </a:gsLst>
                  <a:lin ang="5400000" scaled="0"/>
                </a:gradFill>
                <a:latin typeface="Segoe UI"/>
              </a:rPr>
              <a:t>Microsoft Azure Stack</a:t>
            </a:r>
          </a:p>
          <a:p>
            <a:pPr defTabSz="913841">
              <a:defRPr/>
            </a:pPr>
            <a:r>
              <a:rPr lang="ru-RU" sz="2000" kern="0" dirty="0">
                <a:gradFill>
                  <a:gsLst>
                    <a:gs pos="1250">
                      <a:srgbClr val="505050"/>
                    </a:gs>
                    <a:gs pos="100000">
                      <a:srgbClr val="505050"/>
                    </a:gs>
                  </a:gsLst>
                  <a:lin ang="5400000" scaled="0"/>
                </a:gradFill>
                <a:latin typeface="Segoe UI"/>
              </a:rPr>
              <a:t>Локальный датацентр</a:t>
            </a:r>
            <a:r>
              <a:rPr lang="en-US" sz="2000" kern="0" dirty="0">
                <a:gradFill>
                  <a:gsLst>
                    <a:gs pos="1250">
                      <a:srgbClr val="505050"/>
                    </a:gs>
                    <a:gs pos="100000">
                      <a:srgbClr val="505050"/>
                    </a:gs>
                  </a:gsLst>
                  <a:lin ang="5400000" scaled="0"/>
                </a:gradFill>
                <a:latin typeface="Segoe UI"/>
              </a:rPr>
              <a:t> </a:t>
            </a:r>
          </a:p>
        </p:txBody>
      </p:sp>
      <p:sp>
        <p:nvSpPr>
          <p:cNvPr id="27" name="Freeform 5"/>
          <p:cNvSpPr>
            <a:spLocks/>
          </p:cNvSpPr>
          <p:nvPr/>
        </p:nvSpPr>
        <p:spPr bwMode="auto">
          <a:xfrm>
            <a:off x="368302" y="3326507"/>
            <a:ext cx="2324013" cy="1986915"/>
          </a:xfrm>
          <a:custGeom>
            <a:avLst/>
            <a:gdLst>
              <a:gd name="T0" fmla="*/ 773 w 1927"/>
              <a:gd name="T1" fmla="*/ 202 h 1927"/>
              <a:gd name="T2" fmla="*/ 773 w 1927"/>
              <a:gd name="T3" fmla="*/ 0 h 1927"/>
              <a:gd name="T4" fmla="*/ 275 w 1927"/>
              <a:gd name="T5" fmla="*/ 0 h 1927"/>
              <a:gd name="T6" fmla="*/ 275 w 1927"/>
              <a:gd name="T7" fmla="*/ 202 h 1927"/>
              <a:gd name="T8" fmla="*/ 0 w 1927"/>
              <a:gd name="T9" fmla="*/ 202 h 1927"/>
              <a:gd name="T10" fmla="*/ 0 w 1927"/>
              <a:gd name="T11" fmla="*/ 254 h 1927"/>
              <a:gd name="T12" fmla="*/ 64 w 1927"/>
              <a:gd name="T13" fmla="*/ 254 h 1927"/>
              <a:gd name="T14" fmla="*/ 64 w 1927"/>
              <a:gd name="T15" fmla="*/ 1927 h 1927"/>
              <a:gd name="T16" fmla="*/ 1863 w 1927"/>
              <a:gd name="T17" fmla="*/ 1927 h 1927"/>
              <a:gd name="T18" fmla="*/ 1863 w 1927"/>
              <a:gd name="T19" fmla="*/ 254 h 1927"/>
              <a:gd name="T20" fmla="*/ 1927 w 1927"/>
              <a:gd name="T21" fmla="*/ 254 h 1927"/>
              <a:gd name="T22" fmla="*/ 1927 w 1927"/>
              <a:gd name="T23" fmla="*/ 202 h 1927"/>
              <a:gd name="T24" fmla="*/ 773 w 1927"/>
              <a:gd name="T25" fmla="*/ 202 h 1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7" h="1927">
                <a:moveTo>
                  <a:pt x="773" y="202"/>
                </a:moveTo>
                <a:lnTo>
                  <a:pt x="773" y="0"/>
                </a:lnTo>
                <a:lnTo>
                  <a:pt x="275" y="0"/>
                </a:lnTo>
                <a:lnTo>
                  <a:pt x="275" y="202"/>
                </a:lnTo>
                <a:lnTo>
                  <a:pt x="0" y="202"/>
                </a:lnTo>
                <a:lnTo>
                  <a:pt x="0" y="254"/>
                </a:lnTo>
                <a:lnTo>
                  <a:pt x="64" y="254"/>
                </a:lnTo>
                <a:lnTo>
                  <a:pt x="64" y="1927"/>
                </a:lnTo>
                <a:lnTo>
                  <a:pt x="1863" y="1927"/>
                </a:lnTo>
                <a:lnTo>
                  <a:pt x="1863" y="254"/>
                </a:lnTo>
                <a:lnTo>
                  <a:pt x="1927" y="254"/>
                </a:lnTo>
                <a:lnTo>
                  <a:pt x="1927" y="202"/>
                </a:lnTo>
                <a:lnTo>
                  <a:pt x="773" y="202"/>
                </a:lnTo>
                <a:close/>
              </a:path>
            </a:pathLst>
          </a:custGeom>
          <a:solidFill>
            <a:schemeClr val="accent6">
              <a:lumMod val="40000"/>
              <a:lumOff val="60000"/>
            </a:schemeClr>
          </a:solidFill>
          <a:ln>
            <a:noFill/>
          </a:ln>
          <a:extLst/>
        </p:spPr>
        <p:txBody>
          <a:bodyPr vert="horz" wrap="square" lIns="89630" tIns="44814" rIns="89630" bIns="44814" numCol="1" anchor="t" anchorCtr="0" compatLnSpc="1">
            <a:prstTxWarp prst="textNoShape">
              <a:avLst/>
            </a:prstTxWarp>
          </a:bodyPr>
          <a:lstStyle/>
          <a:p>
            <a:pPr defTabSz="914192">
              <a:defRPr/>
            </a:pPr>
            <a:endParaRPr lang="en-US" sz="1765" dirty="0">
              <a:solidFill>
                <a:srgbClr val="505050"/>
              </a:solidFill>
              <a:latin typeface="Segoe UI"/>
            </a:endParaRPr>
          </a:p>
        </p:txBody>
      </p:sp>
      <p:sp>
        <p:nvSpPr>
          <p:cNvPr id="28" name="Rectangle 10"/>
          <p:cNvSpPr>
            <a:spLocks noChangeArrowheads="1"/>
          </p:cNvSpPr>
          <p:nvPr/>
        </p:nvSpPr>
        <p:spPr bwMode="auto">
          <a:xfrm>
            <a:off x="1497297" y="2769888"/>
            <a:ext cx="3054519" cy="85769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29" name="Rectangle 23"/>
          <p:cNvSpPr>
            <a:spLocks noChangeArrowheads="1"/>
          </p:cNvSpPr>
          <p:nvPr/>
        </p:nvSpPr>
        <p:spPr bwMode="auto">
          <a:xfrm>
            <a:off x="1497297" y="3627586"/>
            <a:ext cx="3054519" cy="168583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30" name="Rectangle 38"/>
          <p:cNvSpPr>
            <a:spLocks noChangeArrowheads="1"/>
          </p:cNvSpPr>
          <p:nvPr/>
        </p:nvSpPr>
        <p:spPr bwMode="auto">
          <a:xfrm>
            <a:off x="1095695" y="5048430"/>
            <a:ext cx="70114" cy="26499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31" name="Oval 40"/>
          <p:cNvSpPr>
            <a:spLocks noChangeArrowheads="1"/>
          </p:cNvSpPr>
          <p:nvPr/>
        </p:nvSpPr>
        <p:spPr bwMode="auto">
          <a:xfrm>
            <a:off x="1001667" y="4637025"/>
            <a:ext cx="256742" cy="256742"/>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32" name="Rectangle 41"/>
          <p:cNvSpPr>
            <a:spLocks noChangeArrowheads="1"/>
          </p:cNvSpPr>
          <p:nvPr/>
        </p:nvSpPr>
        <p:spPr bwMode="auto">
          <a:xfrm>
            <a:off x="665729" y="5048430"/>
            <a:ext cx="71145" cy="26499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33" name="Oval 42"/>
          <p:cNvSpPr>
            <a:spLocks noChangeArrowheads="1"/>
          </p:cNvSpPr>
          <p:nvPr/>
        </p:nvSpPr>
        <p:spPr bwMode="auto">
          <a:xfrm>
            <a:off x="524470" y="4818497"/>
            <a:ext cx="349540" cy="349540"/>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34" name="Oval 43"/>
          <p:cNvSpPr>
            <a:spLocks noChangeArrowheads="1"/>
          </p:cNvSpPr>
          <p:nvPr/>
        </p:nvSpPr>
        <p:spPr bwMode="auto">
          <a:xfrm>
            <a:off x="568807" y="4637025"/>
            <a:ext cx="256742" cy="256742"/>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35" name="Rectangle 12"/>
          <p:cNvSpPr>
            <a:spLocks noChangeArrowheads="1"/>
          </p:cNvSpPr>
          <p:nvPr/>
        </p:nvSpPr>
        <p:spPr bwMode="auto">
          <a:xfrm>
            <a:off x="1321503" y="2718345"/>
            <a:ext cx="3356517" cy="51543"/>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36" name="Rectangle 25"/>
          <p:cNvSpPr>
            <a:spLocks noChangeArrowheads="1"/>
          </p:cNvSpPr>
          <p:nvPr/>
        </p:nvSpPr>
        <p:spPr bwMode="auto">
          <a:xfrm>
            <a:off x="1321503" y="3265868"/>
            <a:ext cx="3356517" cy="44813"/>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37" name="Rectangle 36"/>
          <p:cNvSpPr/>
          <p:nvPr/>
        </p:nvSpPr>
        <p:spPr bwMode="auto">
          <a:xfrm>
            <a:off x="1607834" y="2882288"/>
            <a:ext cx="1353409" cy="3224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07" rIns="0"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371" dirty="0">
                <a:solidFill>
                  <a:schemeClr val="bg1"/>
                </a:solidFill>
                <a:latin typeface="Segoe UI"/>
                <a:ea typeface="Segoe UI" pitchFamily="34" charset="0"/>
                <a:cs typeface="Segoe UI" pitchFamily="34" charset="0"/>
              </a:rPr>
              <a:t>Windows Server</a:t>
            </a:r>
          </a:p>
        </p:txBody>
      </p:sp>
      <p:sp>
        <p:nvSpPr>
          <p:cNvPr id="38" name="Rectangle 37"/>
          <p:cNvSpPr/>
          <p:nvPr/>
        </p:nvSpPr>
        <p:spPr bwMode="auto">
          <a:xfrm>
            <a:off x="3009730" y="2882288"/>
            <a:ext cx="1411144" cy="3224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371" dirty="0">
                <a:solidFill>
                  <a:schemeClr val="bg1"/>
                </a:solidFill>
                <a:latin typeface="Segoe UI"/>
                <a:ea typeface="Segoe UI" pitchFamily="34" charset="0"/>
                <a:cs typeface="Segoe UI" pitchFamily="34" charset="0"/>
              </a:rPr>
              <a:t>Linux</a:t>
            </a:r>
          </a:p>
        </p:txBody>
      </p:sp>
      <p:sp>
        <p:nvSpPr>
          <p:cNvPr id="39" name="Oval 42"/>
          <p:cNvSpPr>
            <a:spLocks noChangeArrowheads="1"/>
          </p:cNvSpPr>
          <p:nvPr/>
        </p:nvSpPr>
        <p:spPr bwMode="auto">
          <a:xfrm>
            <a:off x="955267" y="4773448"/>
            <a:ext cx="349540" cy="349540"/>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505050"/>
              </a:solidFill>
              <a:latin typeface="Segoe UI"/>
            </a:endParaRPr>
          </a:p>
        </p:txBody>
      </p:sp>
      <p:sp>
        <p:nvSpPr>
          <p:cNvPr id="40" name="Rectangle 39"/>
          <p:cNvSpPr/>
          <p:nvPr/>
        </p:nvSpPr>
        <p:spPr bwMode="auto">
          <a:xfrm>
            <a:off x="1607834" y="3467778"/>
            <a:ext cx="2813040" cy="770816"/>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07" rIns="0"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ru-RU" sz="2000" dirty="0">
                <a:gradFill>
                  <a:gsLst>
                    <a:gs pos="0">
                      <a:srgbClr val="505050"/>
                    </a:gs>
                    <a:gs pos="100000">
                      <a:srgbClr val="505050"/>
                    </a:gs>
                  </a:gsLst>
                  <a:lin ang="5400000" scaled="0"/>
                </a:gradFill>
                <a:latin typeface="Segoe UI"/>
                <a:ea typeface="Segoe UI" pitchFamily="34" charset="0"/>
                <a:cs typeface="Segoe UI" pitchFamily="34" charset="0"/>
              </a:rPr>
              <a:t>Портал</a:t>
            </a:r>
            <a:r>
              <a:rPr lang="en-US" sz="2000" dirty="0">
                <a:gradFill>
                  <a:gsLst>
                    <a:gs pos="0">
                      <a:srgbClr val="505050"/>
                    </a:gs>
                    <a:gs pos="100000">
                      <a:srgbClr val="505050"/>
                    </a:gs>
                  </a:gsLst>
                  <a:lin ang="5400000" scaled="0"/>
                </a:gradFill>
                <a:latin typeface="Segoe UI"/>
                <a:ea typeface="Segoe UI" pitchFamily="34" charset="0"/>
                <a:cs typeface="Segoe UI" pitchFamily="34" charset="0"/>
              </a:rPr>
              <a:t> </a:t>
            </a:r>
          </a:p>
          <a:p>
            <a:pPr algn="ctr" defTabSz="913927" fontAlgn="base">
              <a:lnSpc>
                <a:spcPct val="90000"/>
              </a:lnSpc>
              <a:spcBef>
                <a:spcPct val="0"/>
              </a:spcBef>
              <a:spcAft>
                <a:spcPct val="0"/>
              </a:spcAft>
              <a:defRPr/>
            </a:pPr>
            <a:r>
              <a:rPr lang="en-US" sz="2000" dirty="0">
                <a:gradFill>
                  <a:gsLst>
                    <a:gs pos="0">
                      <a:srgbClr val="505050"/>
                    </a:gs>
                    <a:gs pos="100000">
                      <a:srgbClr val="505050"/>
                    </a:gs>
                  </a:gsLst>
                  <a:lin ang="5400000" scaled="0"/>
                </a:gradFill>
                <a:latin typeface="Segoe UI"/>
                <a:ea typeface="Segoe UI" pitchFamily="34" charset="0"/>
                <a:cs typeface="Segoe UI" pitchFamily="34" charset="0"/>
              </a:rPr>
              <a:t>IaaS | PaaS</a:t>
            </a:r>
          </a:p>
        </p:txBody>
      </p:sp>
      <p:sp>
        <p:nvSpPr>
          <p:cNvPr id="41" name="Rectangle 40"/>
          <p:cNvSpPr/>
          <p:nvPr/>
        </p:nvSpPr>
        <p:spPr bwMode="auto">
          <a:xfrm>
            <a:off x="1607834" y="4284412"/>
            <a:ext cx="2813040" cy="816633"/>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07" rIns="0"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900" dirty="0">
                <a:gradFill>
                  <a:gsLst>
                    <a:gs pos="0">
                      <a:srgbClr val="505050"/>
                    </a:gs>
                    <a:gs pos="100000">
                      <a:srgbClr val="505050"/>
                    </a:gs>
                  </a:gsLst>
                  <a:lin ang="5400000" scaled="0"/>
                </a:gradFill>
                <a:latin typeface="Segoe UI"/>
                <a:ea typeface="Segoe UI" pitchFamily="34" charset="0"/>
                <a:cs typeface="Segoe UI" pitchFamily="34" charset="0"/>
              </a:rPr>
              <a:t>Windows Server, Hyper-V</a:t>
            </a:r>
            <a:r>
              <a:rPr lang="ru-RU" sz="1900" dirty="0">
                <a:gradFill>
                  <a:gsLst>
                    <a:gs pos="0">
                      <a:srgbClr val="505050"/>
                    </a:gs>
                    <a:gs pos="100000">
                      <a:srgbClr val="505050"/>
                    </a:gs>
                  </a:gsLst>
                  <a:lin ang="5400000" scaled="0"/>
                </a:gradFill>
                <a:latin typeface="Segoe UI"/>
                <a:ea typeface="Segoe UI" pitchFamily="34" charset="0"/>
                <a:cs typeface="Segoe UI" pitchFamily="34" charset="0"/>
              </a:rPr>
              <a:t> и технологии </a:t>
            </a:r>
            <a:r>
              <a:rPr lang="en-US" sz="1900" dirty="0">
                <a:gradFill>
                  <a:gsLst>
                    <a:gs pos="0">
                      <a:srgbClr val="505050"/>
                    </a:gs>
                    <a:gs pos="100000">
                      <a:srgbClr val="505050"/>
                    </a:gs>
                  </a:gsLst>
                  <a:lin ang="5400000" scaled="0"/>
                </a:gradFill>
                <a:latin typeface="Segoe UI"/>
                <a:ea typeface="Segoe UI" pitchFamily="34" charset="0"/>
                <a:cs typeface="Segoe UI" pitchFamily="34" charset="0"/>
              </a:rPr>
              <a:t>Azure</a:t>
            </a:r>
          </a:p>
        </p:txBody>
      </p:sp>
      <p:sp>
        <p:nvSpPr>
          <p:cNvPr id="42" name="Rectangle 41"/>
          <p:cNvSpPr/>
          <p:nvPr/>
        </p:nvSpPr>
        <p:spPr bwMode="auto">
          <a:xfrm>
            <a:off x="7640184" y="2836471"/>
            <a:ext cx="1353409" cy="322452"/>
          </a:xfrm>
          <a:prstGeom prst="rect">
            <a:avLst/>
          </a:prstGeom>
          <a:solidFill>
            <a:schemeClr val="accent1"/>
          </a:solid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07" rIns="0"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371" dirty="0">
                <a:solidFill>
                  <a:schemeClr val="bg1"/>
                </a:solidFill>
                <a:latin typeface="Segoe UI"/>
                <a:ea typeface="Segoe UI" pitchFamily="34" charset="0"/>
                <a:cs typeface="Segoe UI" pitchFamily="34" charset="0"/>
              </a:rPr>
              <a:t>Windows Server</a:t>
            </a:r>
          </a:p>
        </p:txBody>
      </p:sp>
      <p:sp>
        <p:nvSpPr>
          <p:cNvPr id="43" name="Rectangle 42"/>
          <p:cNvSpPr/>
          <p:nvPr/>
        </p:nvSpPr>
        <p:spPr bwMode="auto">
          <a:xfrm>
            <a:off x="9042079" y="2836471"/>
            <a:ext cx="1411144" cy="322452"/>
          </a:xfrm>
          <a:prstGeom prst="rect">
            <a:avLst/>
          </a:prstGeom>
          <a:solidFill>
            <a:schemeClr val="accent1"/>
          </a:solid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371" dirty="0">
                <a:solidFill>
                  <a:schemeClr val="bg1"/>
                </a:solidFill>
                <a:latin typeface="Segoe UI"/>
                <a:ea typeface="Segoe UI" pitchFamily="34" charset="0"/>
                <a:cs typeface="Segoe UI" pitchFamily="34" charset="0"/>
              </a:rPr>
              <a:t>Linux</a:t>
            </a:r>
          </a:p>
        </p:txBody>
      </p:sp>
      <p:grpSp>
        <p:nvGrpSpPr>
          <p:cNvPr id="44" name="Group 43"/>
          <p:cNvGrpSpPr/>
          <p:nvPr/>
        </p:nvGrpSpPr>
        <p:grpSpPr>
          <a:xfrm>
            <a:off x="7741769" y="3347229"/>
            <a:ext cx="2609869" cy="1633268"/>
            <a:chOff x="8000882" y="3536822"/>
            <a:chExt cx="2662580" cy="1666254"/>
          </a:xfrm>
        </p:grpSpPr>
        <p:sp>
          <p:nvSpPr>
            <p:cNvPr id="45" name="Rectangle 44"/>
            <p:cNvSpPr/>
            <p:nvPr/>
          </p:nvSpPr>
          <p:spPr bwMode="auto">
            <a:xfrm>
              <a:off x="8000882" y="3536822"/>
              <a:ext cx="2662580" cy="786384"/>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07" rIns="0"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ru-RU" sz="2000" dirty="0">
                  <a:gradFill>
                    <a:gsLst>
                      <a:gs pos="0">
                        <a:srgbClr val="505050"/>
                      </a:gs>
                      <a:gs pos="100000">
                        <a:srgbClr val="505050"/>
                      </a:gs>
                    </a:gsLst>
                    <a:lin ang="5400000" scaled="0"/>
                  </a:gradFill>
                  <a:latin typeface="Segoe UI"/>
                  <a:ea typeface="Segoe UI" pitchFamily="34" charset="0"/>
                  <a:cs typeface="Segoe UI" pitchFamily="34" charset="0"/>
                </a:rPr>
                <a:t>Портал</a:t>
              </a:r>
              <a:r>
                <a:rPr lang="en-US" sz="2000" dirty="0">
                  <a:gradFill>
                    <a:gsLst>
                      <a:gs pos="0">
                        <a:srgbClr val="505050"/>
                      </a:gs>
                      <a:gs pos="100000">
                        <a:srgbClr val="505050"/>
                      </a:gs>
                    </a:gsLst>
                    <a:lin ang="5400000" scaled="0"/>
                  </a:gradFill>
                  <a:latin typeface="Segoe UI"/>
                  <a:ea typeface="Segoe UI" pitchFamily="34" charset="0"/>
                  <a:cs typeface="Segoe UI" pitchFamily="34" charset="0"/>
                </a:rPr>
                <a:t> </a:t>
              </a:r>
            </a:p>
            <a:p>
              <a:pPr algn="ctr" defTabSz="913927" fontAlgn="base">
                <a:lnSpc>
                  <a:spcPct val="90000"/>
                </a:lnSpc>
                <a:spcBef>
                  <a:spcPct val="0"/>
                </a:spcBef>
                <a:spcAft>
                  <a:spcPct val="0"/>
                </a:spcAft>
                <a:defRPr/>
              </a:pPr>
              <a:r>
                <a:rPr lang="en-US" sz="2000" dirty="0">
                  <a:gradFill>
                    <a:gsLst>
                      <a:gs pos="0">
                        <a:srgbClr val="505050"/>
                      </a:gs>
                      <a:gs pos="100000">
                        <a:srgbClr val="505050"/>
                      </a:gs>
                    </a:gsLst>
                    <a:lin ang="5400000" scaled="0"/>
                  </a:gradFill>
                  <a:latin typeface="Segoe UI"/>
                  <a:ea typeface="Segoe UI" pitchFamily="34" charset="0"/>
                  <a:cs typeface="Segoe UI" pitchFamily="34" charset="0"/>
                </a:rPr>
                <a:t>IaaS | PaaS </a:t>
              </a:r>
            </a:p>
          </p:txBody>
        </p:sp>
        <p:sp>
          <p:nvSpPr>
            <p:cNvPr id="46" name="Rectangle 45"/>
            <p:cNvSpPr/>
            <p:nvPr/>
          </p:nvSpPr>
          <p:spPr bwMode="auto">
            <a:xfrm>
              <a:off x="8000882" y="4369949"/>
              <a:ext cx="2662580" cy="833127"/>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07" rIns="0"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ru-RU" sz="2000" dirty="0">
                  <a:gradFill>
                    <a:gsLst>
                      <a:gs pos="0">
                        <a:srgbClr val="505050"/>
                      </a:gs>
                      <a:gs pos="100000">
                        <a:srgbClr val="505050"/>
                      </a:gs>
                    </a:gsLst>
                    <a:lin ang="5400000" scaled="0"/>
                  </a:gradFill>
                  <a:latin typeface="Segoe UI"/>
                  <a:ea typeface="Segoe UI" pitchFamily="34" charset="0"/>
                  <a:cs typeface="Segoe UI" pitchFamily="34" charset="0"/>
                </a:rPr>
                <a:t>Облачная инфраструктура</a:t>
              </a:r>
              <a:endParaRPr lang="en-US" sz="2000" dirty="0">
                <a:gradFill>
                  <a:gsLst>
                    <a:gs pos="0">
                      <a:srgbClr val="505050"/>
                    </a:gs>
                    <a:gs pos="100000">
                      <a:srgbClr val="505050"/>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2568540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Azure Pack vs Azure Stack</a:t>
            </a:r>
            <a:endParaRPr lang="ru-RU" dirty="0"/>
          </a:p>
        </p:txBody>
      </p:sp>
      <p:graphicFrame>
        <p:nvGraphicFramePr>
          <p:cNvPr id="3" name="Content Placeholder 2"/>
          <p:cNvGraphicFramePr>
            <a:graphicFrameLocks/>
          </p:cNvGraphicFramePr>
          <p:nvPr>
            <p:extLst>
              <p:ext uri="{D42A27DB-BD31-4B8C-83A1-F6EECF244321}">
                <p14:modId xmlns:p14="http://schemas.microsoft.com/office/powerpoint/2010/main" val="3884184438"/>
              </p:ext>
            </p:extLst>
          </p:nvPr>
        </p:nvGraphicFramePr>
        <p:xfrm>
          <a:off x="195232" y="1809000"/>
          <a:ext cx="11659336" cy="3931920"/>
        </p:xfrm>
        <a:graphic>
          <a:graphicData uri="http://schemas.openxmlformats.org/drawingml/2006/table">
            <a:tbl>
              <a:tblPr firstRow="1" bandRow="1">
                <a:tableStyleId>{5C22544A-7EE6-4342-B048-85BDC9FD1C3A}</a:tableStyleId>
              </a:tblPr>
              <a:tblGrid>
                <a:gridCol w="5829668">
                  <a:extLst>
                    <a:ext uri="{9D8B030D-6E8A-4147-A177-3AD203B41FA5}">
                      <a16:colId xmlns:a16="http://schemas.microsoft.com/office/drawing/2014/main" val="2365248487"/>
                    </a:ext>
                  </a:extLst>
                </a:gridCol>
                <a:gridCol w="5829668">
                  <a:extLst>
                    <a:ext uri="{9D8B030D-6E8A-4147-A177-3AD203B41FA5}">
                      <a16:colId xmlns:a16="http://schemas.microsoft.com/office/drawing/2014/main" val="2170239196"/>
                    </a:ext>
                  </a:extLst>
                </a:gridCol>
              </a:tblGrid>
              <a:tr h="370840">
                <a:tc>
                  <a:txBody>
                    <a:bodyPr/>
                    <a:lstStyle/>
                    <a:p>
                      <a:r>
                        <a:rPr lang="en-US" sz="2400" dirty="0">
                          <a:latin typeface="Segoe UI Light" panose="020B0502040204020203" pitchFamily="34" charset="0"/>
                          <a:cs typeface="Segoe UI Light" panose="020B0502040204020203" pitchFamily="34" charset="0"/>
                        </a:rPr>
                        <a:t>Windows</a:t>
                      </a:r>
                      <a:r>
                        <a:rPr lang="en-US" sz="2400" baseline="0" dirty="0">
                          <a:latin typeface="Segoe UI Light" panose="020B0502040204020203" pitchFamily="34" charset="0"/>
                          <a:cs typeface="Segoe UI Light" panose="020B0502040204020203" pitchFamily="34" charset="0"/>
                        </a:rPr>
                        <a:t> Azure Pack</a:t>
                      </a:r>
                      <a:endParaRPr lang="ru-RU" sz="2400" dirty="0">
                        <a:latin typeface="Segoe UI Light" panose="020B0502040204020203" pitchFamily="34" charset="0"/>
                        <a:cs typeface="Segoe UI Light" panose="020B0502040204020203" pitchFamily="34" charset="0"/>
                      </a:endParaRPr>
                    </a:p>
                  </a:txBody>
                  <a:tcPr anchor="ctr"/>
                </a:tc>
                <a:tc>
                  <a:txBody>
                    <a:bodyPr/>
                    <a:lstStyle/>
                    <a:p>
                      <a:r>
                        <a:rPr lang="en-US" sz="2400" dirty="0">
                          <a:latin typeface="Segoe UI Light" panose="020B0502040204020203" pitchFamily="34" charset="0"/>
                          <a:cs typeface="Segoe UI Light" panose="020B0502040204020203" pitchFamily="34" charset="0"/>
                        </a:rPr>
                        <a:t>Azure Stack</a:t>
                      </a:r>
                      <a:endParaRPr lang="ru-RU"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909830801"/>
                  </a:ext>
                </a:extLst>
              </a:tr>
              <a:tr h="370840">
                <a:tc>
                  <a:txBody>
                    <a:bodyPr/>
                    <a:lstStyle/>
                    <a:p>
                      <a:r>
                        <a:rPr lang="ru-RU" sz="2400" kern="1200" dirty="0">
                          <a:solidFill>
                            <a:schemeClr val="dk1"/>
                          </a:solidFill>
                          <a:latin typeface="Segoe UI Light" panose="020B0502040204020203" pitchFamily="34" charset="0"/>
                          <a:ea typeface="+mn-ea"/>
                          <a:cs typeface="Segoe UI Light" panose="020B0502040204020203" pitchFamily="34" charset="0"/>
                        </a:rPr>
                        <a:t>Вышел в конце 2013 г.</a:t>
                      </a:r>
                    </a:p>
                  </a:txBody>
                  <a:tcPr anchor="ctr"/>
                </a:tc>
                <a:tc>
                  <a:txBody>
                    <a:bodyPr/>
                    <a:lstStyle/>
                    <a:p>
                      <a:r>
                        <a:rPr lang="ru-RU" sz="2400" dirty="0">
                          <a:latin typeface="Segoe UI Light" panose="020B0502040204020203" pitchFamily="34" charset="0"/>
                          <a:cs typeface="Segoe UI Light" panose="020B0502040204020203" pitchFamily="34" charset="0"/>
                        </a:rPr>
                        <a:t>Релиз</a:t>
                      </a:r>
                      <a:r>
                        <a:rPr lang="ru-RU" sz="2400" baseline="0" dirty="0">
                          <a:latin typeface="Segoe UI Light" panose="020B0502040204020203" pitchFamily="34" charset="0"/>
                          <a:cs typeface="Segoe UI Light" panose="020B0502040204020203" pitchFamily="34" charset="0"/>
                        </a:rPr>
                        <a:t> з</a:t>
                      </a:r>
                      <a:r>
                        <a:rPr lang="ru-RU" sz="2400" dirty="0">
                          <a:latin typeface="Segoe UI Light" panose="020B0502040204020203" pitchFamily="34" charset="0"/>
                          <a:cs typeface="Segoe UI Light" panose="020B0502040204020203" pitchFamily="34" charset="0"/>
                        </a:rPr>
                        <a:t>апланирован в конце 2016 г.</a:t>
                      </a:r>
                    </a:p>
                  </a:txBody>
                  <a:tcPr anchor="ctr"/>
                </a:tc>
                <a:extLst>
                  <a:ext uri="{0D108BD9-81ED-4DB2-BD59-A6C34878D82A}">
                    <a16:rowId xmlns:a16="http://schemas.microsoft.com/office/drawing/2014/main" val="3672984300"/>
                  </a:ext>
                </a:extLst>
              </a:tr>
              <a:tr h="370840">
                <a:tc>
                  <a:txBody>
                    <a:bodyPr/>
                    <a:lstStyle/>
                    <a:p>
                      <a:r>
                        <a:rPr lang="ru-RU" sz="2400" kern="1200" dirty="0">
                          <a:solidFill>
                            <a:schemeClr val="dk1"/>
                          </a:solidFill>
                          <a:latin typeface="Segoe UI Light" panose="020B0502040204020203" pitchFamily="34" charset="0"/>
                          <a:ea typeface="+mn-ea"/>
                          <a:cs typeface="Segoe UI Light" panose="020B0502040204020203" pitchFamily="34" charset="0"/>
                        </a:rPr>
                        <a:t>Фабрика</a:t>
                      </a:r>
                      <a:r>
                        <a:rPr lang="ru-RU" sz="2400" kern="1200" baseline="0" dirty="0">
                          <a:solidFill>
                            <a:schemeClr val="dk1"/>
                          </a:solidFill>
                          <a:latin typeface="Segoe UI Light" panose="020B0502040204020203" pitchFamily="34" charset="0"/>
                          <a:ea typeface="+mn-ea"/>
                          <a:cs typeface="Segoe UI Light" panose="020B0502040204020203" pitchFamily="34" charset="0"/>
                        </a:rPr>
                        <a:t> на базе </a:t>
                      </a:r>
                      <a:r>
                        <a:rPr lang="en-US" sz="2400" kern="1200" dirty="0">
                          <a:solidFill>
                            <a:schemeClr val="dk1"/>
                          </a:solidFill>
                          <a:latin typeface="Segoe UI Light" panose="020B0502040204020203" pitchFamily="34" charset="0"/>
                          <a:ea typeface="+mn-ea"/>
                          <a:cs typeface="Segoe UI Light" panose="020B0502040204020203" pitchFamily="34" charset="0"/>
                        </a:rPr>
                        <a:t>Microsoft Private Cloud</a:t>
                      </a:r>
                      <a:endParaRPr lang="ru-RU" sz="2400" kern="1200" dirty="0">
                        <a:solidFill>
                          <a:schemeClr val="dk1"/>
                        </a:solidFill>
                        <a:latin typeface="Segoe UI Light" panose="020B0502040204020203" pitchFamily="34" charset="0"/>
                        <a:ea typeface="+mn-ea"/>
                        <a:cs typeface="Segoe UI Light" panose="020B0502040204020203" pitchFamily="34" charset="0"/>
                      </a:endParaRPr>
                    </a:p>
                  </a:txBody>
                  <a:tcPr anchor="ctr"/>
                </a:tc>
                <a:tc>
                  <a:txBody>
                    <a:bodyPr/>
                    <a:lstStyle/>
                    <a:p>
                      <a:r>
                        <a:rPr lang="ru-RU" sz="2400" kern="1200" dirty="0">
                          <a:solidFill>
                            <a:schemeClr val="dk1"/>
                          </a:solidFill>
                          <a:latin typeface="Segoe UI Light" panose="020B0502040204020203" pitchFamily="34" charset="0"/>
                          <a:ea typeface="+mn-ea"/>
                          <a:cs typeface="Segoe UI Light" panose="020B0502040204020203" pitchFamily="34" charset="0"/>
                        </a:rPr>
                        <a:t>Фабрика</a:t>
                      </a:r>
                      <a:r>
                        <a:rPr lang="ru-RU" sz="2400" kern="1200" baseline="0" dirty="0">
                          <a:solidFill>
                            <a:schemeClr val="dk1"/>
                          </a:solidFill>
                          <a:latin typeface="Segoe UI Light" panose="020B0502040204020203" pitchFamily="34" charset="0"/>
                          <a:ea typeface="+mn-ea"/>
                          <a:cs typeface="Segoe UI Light" panose="020B0502040204020203" pitchFamily="34" charset="0"/>
                        </a:rPr>
                        <a:t> на базе технологий </a:t>
                      </a:r>
                      <a:r>
                        <a:rPr lang="en-US" sz="2400" kern="1200" baseline="0" dirty="0">
                          <a:solidFill>
                            <a:schemeClr val="dk1"/>
                          </a:solidFill>
                          <a:latin typeface="Segoe UI Light" panose="020B0502040204020203" pitchFamily="34" charset="0"/>
                          <a:ea typeface="+mn-ea"/>
                          <a:cs typeface="Segoe UI Light" panose="020B0502040204020203" pitchFamily="34" charset="0"/>
                        </a:rPr>
                        <a:t>Azure</a:t>
                      </a:r>
                      <a:endParaRPr lang="ru-RU" sz="2400" kern="1200" dirty="0">
                        <a:solidFill>
                          <a:schemeClr val="dk1"/>
                        </a:solidFill>
                        <a:latin typeface="Segoe UI Light" panose="020B0502040204020203" pitchFamily="34" charset="0"/>
                        <a:ea typeface="+mn-ea"/>
                        <a:cs typeface="Segoe UI Light" panose="020B0502040204020203" pitchFamily="34" charset="0"/>
                      </a:endParaRPr>
                    </a:p>
                  </a:txBody>
                  <a:tcPr anchor="ctr"/>
                </a:tc>
                <a:extLst>
                  <a:ext uri="{0D108BD9-81ED-4DB2-BD59-A6C34878D82A}">
                    <a16:rowId xmlns:a16="http://schemas.microsoft.com/office/drawing/2014/main" val="2926664919"/>
                  </a:ext>
                </a:extLst>
              </a:tr>
              <a:tr h="370840">
                <a:tc>
                  <a:txBody>
                    <a:bodyPr/>
                    <a:lstStyle/>
                    <a:p>
                      <a:r>
                        <a:rPr lang="en-US" sz="2400" dirty="0">
                          <a:latin typeface="Segoe UI Light" panose="020B0502040204020203" pitchFamily="34" charset="0"/>
                          <a:cs typeface="Segoe UI Light" panose="020B0502040204020203" pitchFamily="34" charset="0"/>
                        </a:rPr>
                        <a:t>Azure</a:t>
                      </a:r>
                      <a:r>
                        <a:rPr lang="en-US" sz="2400" baseline="0" dirty="0">
                          <a:latin typeface="Segoe UI Light" panose="020B0502040204020203" pitchFamily="34" charset="0"/>
                          <a:cs typeface="Segoe UI Light" panose="020B0502040204020203" pitchFamily="34" charset="0"/>
                        </a:rPr>
                        <a:t> Service Management API (ASM)</a:t>
                      </a:r>
                      <a:endParaRPr lang="ru-RU" sz="2400" dirty="0">
                        <a:latin typeface="Segoe UI Light" panose="020B0502040204020203" pitchFamily="34" charset="0"/>
                        <a:cs typeface="Segoe UI Light" panose="020B0502040204020203" pitchFamily="34" charset="0"/>
                      </a:endParaRPr>
                    </a:p>
                  </a:txBody>
                  <a:tcPr anchor="ctr"/>
                </a:tc>
                <a:tc>
                  <a:txBody>
                    <a:bodyPr/>
                    <a:lstStyle/>
                    <a:p>
                      <a:r>
                        <a:rPr lang="en-US" sz="2400" dirty="0">
                          <a:latin typeface="Segoe UI Light" panose="020B0502040204020203" pitchFamily="34" charset="0"/>
                          <a:cs typeface="Segoe UI Light" panose="020B0502040204020203" pitchFamily="34" charset="0"/>
                        </a:rPr>
                        <a:t>Azure Resource Manager API (ARM)</a:t>
                      </a:r>
                      <a:endParaRPr lang="ru-RU"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259342106"/>
                  </a:ext>
                </a:extLst>
              </a:tr>
              <a:tr h="370840">
                <a:tc>
                  <a:txBody>
                    <a:bodyPr/>
                    <a:lstStyle/>
                    <a:p>
                      <a:r>
                        <a:rPr lang="ru-RU" sz="2400" dirty="0">
                          <a:latin typeface="Segoe UI Light" panose="020B0502040204020203" pitchFamily="34" charset="0"/>
                          <a:cs typeface="Segoe UI Light" panose="020B0502040204020203" pitchFamily="34" charset="0"/>
                        </a:rPr>
                        <a:t>Схожий</a:t>
                      </a:r>
                      <a:r>
                        <a:rPr lang="ru-RU" sz="2400" baseline="0" dirty="0">
                          <a:latin typeface="Segoe UI Light" panose="020B0502040204020203" pitchFamily="34" charset="0"/>
                          <a:cs typeface="Segoe UI Light" panose="020B0502040204020203" pitchFamily="34" charset="0"/>
                        </a:rPr>
                        <a:t> с </a:t>
                      </a:r>
                      <a:r>
                        <a:rPr lang="en-US" sz="2400" baseline="0" dirty="0">
                          <a:latin typeface="Segoe UI Light" panose="020B0502040204020203" pitchFamily="34" charset="0"/>
                          <a:cs typeface="Segoe UI Light" panose="020B0502040204020203" pitchFamily="34" charset="0"/>
                        </a:rPr>
                        <a:t>Azure</a:t>
                      </a:r>
                      <a:r>
                        <a:rPr lang="ru-RU" sz="2400" baseline="0" dirty="0">
                          <a:latin typeface="Segoe UI Light" panose="020B0502040204020203" pitchFamily="34" charset="0"/>
                          <a:cs typeface="Segoe UI Light" panose="020B0502040204020203" pitchFamily="34" charset="0"/>
                        </a:rPr>
                        <a:t> интерфейс портала </a:t>
                      </a:r>
                      <a:endParaRPr lang="ru-RU" sz="2400" dirty="0">
                        <a:latin typeface="Segoe UI Light" panose="020B0502040204020203" pitchFamily="34" charset="0"/>
                        <a:cs typeface="Segoe UI Light" panose="020B0502040204020203" pitchFamily="34" charset="0"/>
                      </a:endParaRPr>
                    </a:p>
                  </a:txBody>
                  <a:tcPr anchor="ctr"/>
                </a:tc>
                <a:tc>
                  <a:txBody>
                    <a:bodyPr/>
                    <a:lstStyle/>
                    <a:p>
                      <a:r>
                        <a:rPr lang="ru-RU" sz="2400" dirty="0">
                          <a:latin typeface="Segoe UI Light" panose="020B0502040204020203" pitchFamily="34" charset="0"/>
                          <a:cs typeface="Segoe UI Light" panose="020B0502040204020203" pitchFamily="34" charset="0"/>
                        </a:rPr>
                        <a:t>Единый </a:t>
                      </a:r>
                      <a:r>
                        <a:rPr lang="ru-RU" sz="2400" baseline="0" dirty="0">
                          <a:latin typeface="Segoe UI Light" panose="020B0502040204020203" pitchFamily="34" charset="0"/>
                          <a:cs typeface="Segoe UI Light" panose="020B0502040204020203" pitchFamily="34" charset="0"/>
                        </a:rPr>
                        <a:t>для</a:t>
                      </a:r>
                      <a:r>
                        <a:rPr lang="ru-RU" sz="2400" dirty="0">
                          <a:latin typeface="Segoe UI Light" panose="020B0502040204020203" pitchFamily="34" charset="0"/>
                          <a:cs typeface="Segoe UI Light" panose="020B0502040204020203" pitchFamily="34" charset="0"/>
                        </a:rPr>
                        <a:t> </a:t>
                      </a:r>
                      <a:r>
                        <a:rPr lang="en-US" sz="2400" dirty="0">
                          <a:latin typeface="Segoe UI Light" panose="020B0502040204020203" pitchFamily="34" charset="0"/>
                          <a:cs typeface="Segoe UI Light" panose="020B0502040204020203" pitchFamily="34" charset="0"/>
                        </a:rPr>
                        <a:t>Azure</a:t>
                      </a:r>
                      <a:r>
                        <a:rPr lang="ru-RU" sz="2400" dirty="0">
                          <a:latin typeface="Segoe UI Light" panose="020B0502040204020203" pitchFamily="34" charset="0"/>
                          <a:cs typeface="Segoe UI Light" panose="020B0502040204020203" pitchFamily="34" charset="0"/>
                        </a:rPr>
                        <a:t> и </a:t>
                      </a:r>
                      <a:r>
                        <a:rPr lang="en-US" sz="2400" dirty="0">
                          <a:latin typeface="Segoe UI Light" panose="020B0502040204020203" pitchFamily="34" charset="0"/>
                          <a:cs typeface="Segoe UI Light" panose="020B0502040204020203" pitchFamily="34" charset="0"/>
                        </a:rPr>
                        <a:t>Azure Stack</a:t>
                      </a:r>
                      <a:r>
                        <a:rPr lang="ru-RU" sz="2400" dirty="0">
                          <a:latin typeface="Segoe UI Light" panose="020B0502040204020203" pitchFamily="34" charset="0"/>
                          <a:cs typeface="Segoe UI Light" panose="020B0502040204020203" pitchFamily="34" charset="0"/>
                        </a:rPr>
                        <a:t> </a:t>
                      </a:r>
                      <a:r>
                        <a:rPr lang="en-US" sz="2400" baseline="0" dirty="0">
                          <a:latin typeface="Segoe UI Light" panose="020B0502040204020203" pitchFamily="34" charset="0"/>
                          <a:cs typeface="Segoe UI Light" panose="020B0502040204020203" pitchFamily="34" charset="0"/>
                        </a:rPr>
                        <a:t>UI </a:t>
                      </a:r>
                      <a:r>
                        <a:rPr lang="ru-RU" sz="2400" baseline="0" dirty="0">
                          <a:latin typeface="Segoe UI Light" panose="020B0502040204020203" pitchFamily="34" charset="0"/>
                          <a:cs typeface="Segoe UI Light" panose="020B0502040204020203" pitchFamily="34" charset="0"/>
                        </a:rPr>
                        <a:t>и </a:t>
                      </a:r>
                      <a:r>
                        <a:rPr lang="en-US" sz="2400" baseline="0" dirty="0">
                          <a:latin typeface="Segoe UI Light" panose="020B0502040204020203" pitchFamily="34" charset="0"/>
                          <a:cs typeface="Segoe UI Light" panose="020B0502040204020203" pitchFamily="34" charset="0"/>
                        </a:rPr>
                        <a:t>API</a:t>
                      </a:r>
                      <a:endParaRPr lang="ru-RU"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440316696"/>
                  </a:ext>
                </a:extLst>
              </a:tr>
              <a:tr h="370840">
                <a:tc>
                  <a:txBody>
                    <a:bodyPr/>
                    <a:lstStyle/>
                    <a:p>
                      <a:r>
                        <a:rPr lang="ru-RU" sz="2400" baseline="0" dirty="0">
                          <a:latin typeface="Segoe UI Light" panose="020B0502040204020203" pitchFamily="34" charset="0"/>
                          <a:cs typeface="Segoe UI Light" panose="020B0502040204020203" pitchFamily="34" charset="0"/>
                        </a:rPr>
                        <a:t>Фиксированный набор</a:t>
                      </a:r>
                      <a:r>
                        <a:rPr lang="en-US" sz="2400" baseline="0" dirty="0">
                          <a:latin typeface="Segoe UI Light" panose="020B0502040204020203" pitchFamily="34" charset="0"/>
                          <a:cs typeface="Segoe UI Light" panose="020B0502040204020203" pitchFamily="34" charset="0"/>
                        </a:rPr>
                        <a:t> </a:t>
                      </a:r>
                      <a:r>
                        <a:rPr lang="ru-RU" sz="2400" baseline="0" dirty="0">
                          <a:latin typeface="Segoe UI Light" panose="020B0502040204020203" pitchFamily="34" charset="0"/>
                          <a:cs typeface="Segoe UI Light" panose="020B0502040204020203" pitchFamily="34" charset="0"/>
                        </a:rPr>
                        <a:t>сервисов </a:t>
                      </a:r>
                      <a:r>
                        <a:rPr lang="en-US" sz="2400" baseline="0" dirty="0">
                          <a:latin typeface="Segoe UI Light" panose="020B0502040204020203" pitchFamily="34" charset="0"/>
                          <a:cs typeface="Segoe UI Light" panose="020B0502040204020203" pitchFamily="34" charset="0"/>
                        </a:rPr>
                        <a:t>Azure</a:t>
                      </a:r>
                      <a:endParaRPr lang="ru-RU" sz="2400" dirty="0">
                        <a:latin typeface="Segoe UI Light" panose="020B0502040204020203" pitchFamily="34" charset="0"/>
                        <a:cs typeface="Segoe UI Light" panose="020B0502040204020203" pitchFamily="34" charset="0"/>
                      </a:endParaRPr>
                    </a:p>
                  </a:txBody>
                  <a:tcPr anchor="ctr"/>
                </a:tc>
                <a:tc>
                  <a:txBody>
                    <a:bodyPr/>
                    <a:lstStyle/>
                    <a:p>
                      <a:r>
                        <a:rPr lang="ru-RU" sz="2400" dirty="0">
                          <a:latin typeface="Segoe UI Light" panose="020B0502040204020203" pitchFamily="34" charset="0"/>
                          <a:cs typeface="Segoe UI Light" panose="020B0502040204020203" pitchFamily="34" charset="0"/>
                        </a:rPr>
                        <a:t>Набор</a:t>
                      </a:r>
                      <a:r>
                        <a:rPr lang="ru-RU" sz="2400" baseline="0" dirty="0">
                          <a:latin typeface="Segoe UI Light" panose="020B0502040204020203" pitchFamily="34" charset="0"/>
                          <a:cs typeface="Segoe UI Light" panose="020B0502040204020203" pitchFamily="34" charset="0"/>
                        </a:rPr>
                        <a:t> масштабируемых сервисов </a:t>
                      </a:r>
                      <a:r>
                        <a:rPr lang="en-US" sz="2400" baseline="0" dirty="0">
                          <a:latin typeface="Segoe UI Light" panose="020B0502040204020203" pitchFamily="34" charset="0"/>
                          <a:cs typeface="Segoe UI Light" panose="020B0502040204020203" pitchFamily="34" charset="0"/>
                        </a:rPr>
                        <a:t>Azure</a:t>
                      </a:r>
                      <a:r>
                        <a:rPr lang="ru-RU" sz="2400" baseline="0" dirty="0">
                          <a:latin typeface="Segoe UI Light" panose="020B0502040204020203" pitchFamily="34" charset="0"/>
                          <a:cs typeface="Segoe UI Light" panose="020B0502040204020203" pitchFamily="34" charset="0"/>
                        </a:rPr>
                        <a:t>, не фиксирован и будет пополняться</a:t>
                      </a:r>
                      <a:endParaRPr lang="ru-RU"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746263121"/>
                  </a:ext>
                </a:extLst>
              </a:tr>
              <a:tr h="370840">
                <a:tc>
                  <a:txBody>
                    <a:bodyPr/>
                    <a:lstStyle/>
                    <a:p>
                      <a:r>
                        <a:rPr lang="ru-RU" sz="2400" dirty="0">
                          <a:latin typeface="Segoe UI Light" panose="020B0502040204020203" pitchFamily="34" charset="0"/>
                          <a:cs typeface="Segoe UI Light" panose="020B0502040204020203" pitchFamily="34" charset="0"/>
                        </a:rPr>
                        <a:t>Расширенная поддержка до конца 2022 г.</a:t>
                      </a:r>
                    </a:p>
                  </a:txBody>
                  <a:tcPr anchor="ctr"/>
                </a:tc>
                <a:tc>
                  <a:txBody>
                    <a:bodyPr/>
                    <a:lstStyle/>
                    <a:p>
                      <a:r>
                        <a:rPr lang="ru-RU" sz="2400" dirty="0">
                          <a:latin typeface="Segoe UI Light" panose="020B0502040204020203" pitchFamily="34" charset="0"/>
                          <a:cs typeface="Segoe UI Light" panose="020B0502040204020203" pitchFamily="34" charset="0"/>
                        </a:rPr>
                        <a:t>Не является продолжением или заменой </a:t>
                      </a:r>
                      <a:r>
                        <a:rPr lang="en-US" sz="2400" dirty="0">
                          <a:latin typeface="Segoe UI Light" panose="020B0502040204020203" pitchFamily="34" charset="0"/>
                          <a:cs typeface="Segoe UI Light" panose="020B0502040204020203" pitchFamily="34" charset="0"/>
                        </a:rPr>
                        <a:t>Azure Pack</a:t>
                      </a:r>
                      <a:endParaRPr lang="ru-RU"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236360413"/>
                  </a:ext>
                </a:extLst>
              </a:tr>
            </a:tbl>
          </a:graphicData>
        </a:graphic>
      </p:graphicFrame>
    </p:spTree>
    <p:extLst>
      <p:ext uri="{BB962C8B-B14F-4D97-AF65-F5344CB8AC3E}">
        <p14:creationId xmlns:p14="http://schemas.microsoft.com/office/powerpoint/2010/main" val="2503504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Базовые элементы </a:t>
            </a:r>
            <a:r>
              <a:rPr lang="en-US" dirty="0"/>
              <a:t>Azure Stack </a:t>
            </a:r>
            <a:endParaRPr lang="ru-RU" dirty="0"/>
          </a:p>
        </p:txBody>
      </p:sp>
      <p:grpSp>
        <p:nvGrpSpPr>
          <p:cNvPr id="3" name="Group 2"/>
          <p:cNvGrpSpPr/>
          <p:nvPr/>
        </p:nvGrpSpPr>
        <p:grpSpPr>
          <a:xfrm>
            <a:off x="761983" y="135970"/>
            <a:ext cx="11100562" cy="6720575"/>
            <a:chOff x="625233" y="137721"/>
            <a:chExt cx="11324757" cy="6856310"/>
          </a:xfrm>
        </p:grpSpPr>
        <p:sp>
          <p:nvSpPr>
            <p:cNvPr id="4" name="Freeform 5"/>
            <p:cNvSpPr>
              <a:spLocks/>
            </p:cNvSpPr>
            <p:nvPr/>
          </p:nvSpPr>
          <p:spPr bwMode="auto">
            <a:xfrm>
              <a:off x="625233" y="2854886"/>
              <a:ext cx="4841387" cy="4139145"/>
            </a:xfrm>
            <a:custGeom>
              <a:avLst/>
              <a:gdLst>
                <a:gd name="T0" fmla="*/ 773 w 1927"/>
                <a:gd name="T1" fmla="*/ 202 h 1927"/>
                <a:gd name="T2" fmla="*/ 773 w 1927"/>
                <a:gd name="T3" fmla="*/ 0 h 1927"/>
                <a:gd name="T4" fmla="*/ 275 w 1927"/>
                <a:gd name="T5" fmla="*/ 0 h 1927"/>
                <a:gd name="T6" fmla="*/ 275 w 1927"/>
                <a:gd name="T7" fmla="*/ 202 h 1927"/>
                <a:gd name="T8" fmla="*/ 0 w 1927"/>
                <a:gd name="T9" fmla="*/ 202 h 1927"/>
                <a:gd name="T10" fmla="*/ 0 w 1927"/>
                <a:gd name="T11" fmla="*/ 254 h 1927"/>
                <a:gd name="T12" fmla="*/ 64 w 1927"/>
                <a:gd name="T13" fmla="*/ 254 h 1927"/>
                <a:gd name="T14" fmla="*/ 64 w 1927"/>
                <a:gd name="T15" fmla="*/ 1927 h 1927"/>
                <a:gd name="T16" fmla="*/ 1863 w 1927"/>
                <a:gd name="T17" fmla="*/ 1927 h 1927"/>
                <a:gd name="T18" fmla="*/ 1863 w 1927"/>
                <a:gd name="T19" fmla="*/ 254 h 1927"/>
                <a:gd name="T20" fmla="*/ 1927 w 1927"/>
                <a:gd name="T21" fmla="*/ 254 h 1927"/>
                <a:gd name="T22" fmla="*/ 1927 w 1927"/>
                <a:gd name="T23" fmla="*/ 202 h 1927"/>
                <a:gd name="T24" fmla="*/ 773 w 1927"/>
                <a:gd name="T25" fmla="*/ 202 h 1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7" h="1927">
                  <a:moveTo>
                    <a:pt x="773" y="202"/>
                  </a:moveTo>
                  <a:lnTo>
                    <a:pt x="773" y="0"/>
                  </a:lnTo>
                  <a:lnTo>
                    <a:pt x="275" y="0"/>
                  </a:lnTo>
                  <a:lnTo>
                    <a:pt x="275" y="202"/>
                  </a:lnTo>
                  <a:lnTo>
                    <a:pt x="0" y="202"/>
                  </a:lnTo>
                  <a:lnTo>
                    <a:pt x="0" y="254"/>
                  </a:lnTo>
                  <a:lnTo>
                    <a:pt x="64" y="254"/>
                  </a:lnTo>
                  <a:lnTo>
                    <a:pt x="64" y="1927"/>
                  </a:lnTo>
                  <a:lnTo>
                    <a:pt x="1863" y="1927"/>
                  </a:lnTo>
                  <a:lnTo>
                    <a:pt x="1863" y="254"/>
                  </a:lnTo>
                  <a:lnTo>
                    <a:pt x="1927" y="254"/>
                  </a:lnTo>
                  <a:lnTo>
                    <a:pt x="1927" y="202"/>
                  </a:lnTo>
                  <a:lnTo>
                    <a:pt x="773" y="202"/>
                  </a:lnTo>
                  <a:close/>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dirty="0">
                <a:solidFill>
                  <a:srgbClr val="505050"/>
                </a:solidFill>
                <a:latin typeface="Segoe UI"/>
              </a:endParaRPr>
            </a:p>
          </p:txBody>
        </p:sp>
        <p:sp>
          <p:nvSpPr>
            <p:cNvPr id="5" name="Freeform 5"/>
            <p:cNvSpPr>
              <a:spLocks/>
            </p:cNvSpPr>
            <p:nvPr/>
          </p:nvSpPr>
          <p:spPr bwMode="auto">
            <a:xfrm flipH="1">
              <a:off x="7810845" y="4210256"/>
              <a:ext cx="4139145" cy="2783774"/>
            </a:xfrm>
            <a:custGeom>
              <a:avLst/>
              <a:gdLst>
                <a:gd name="T0" fmla="*/ 773 w 1927"/>
                <a:gd name="T1" fmla="*/ 202 h 1927"/>
                <a:gd name="T2" fmla="*/ 773 w 1927"/>
                <a:gd name="T3" fmla="*/ 0 h 1927"/>
                <a:gd name="T4" fmla="*/ 275 w 1927"/>
                <a:gd name="T5" fmla="*/ 0 h 1927"/>
                <a:gd name="T6" fmla="*/ 275 w 1927"/>
                <a:gd name="T7" fmla="*/ 202 h 1927"/>
                <a:gd name="T8" fmla="*/ 0 w 1927"/>
                <a:gd name="T9" fmla="*/ 202 h 1927"/>
                <a:gd name="T10" fmla="*/ 0 w 1927"/>
                <a:gd name="T11" fmla="*/ 254 h 1927"/>
                <a:gd name="T12" fmla="*/ 64 w 1927"/>
                <a:gd name="T13" fmla="*/ 254 h 1927"/>
                <a:gd name="T14" fmla="*/ 64 w 1927"/>
                <a:gd name="T15" fmla="*/ 1927 h 1927"/>
                <a:gd name="T16" fmla="*/ 1863 w 1927"/>
                <a:gd name="T17" fmla="*/ 1927 h 1927"/>
                <a:gd name="T18" fmla="*/ 1863 w 1927"/>
                <a:gd name="T19" fmla="*/ 254 h 1927"/>
                <a:gd name="T20" fmla="*/ 1927 w 1927"/>
                <a:gd name="T21" fmla="*/ 254 h 1927"/>
                <a:gd name="T22" fmla="*/ 1927 w 1927"/>
                <a:gd name="T23" fmla="*/ 202 h 1927"/>
                <a:gd name="T24" fmla="*/ 773 w 1927"/>
                <a:gd name="T25" fmla="*/ 202 h 1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7" h="1927">
                  <a:moveTo>
                    <a:pt x="773" y="202"/>
                  </a:moveTo>
                  <a:lnTo>
                    <a:pt x="773" y="0"/>
                  </a:lnTo>
                  <a:lnTo>
                    <a:pt x="275" y="0"/>
                  </a:lnTo>
                  <a:lnTo>
                    <a:pt x="275" y="202"/>
                  </a:lnTo>
                  <a:lnTo>
                    <a:pt x="0" y="202"/>
                  </a:lnTo>
                  <a:lnTo>
                    <a:pt x="0" y="254"/>
                  </a:lnTo>
                  <a:lnTo>
                    <a:pt x="64" y="254"/>
                  </a:lnTo>
                  <a:lnTo>
                    <a:pt x="64" y="1927"/>
                  </a:lnTo>
                  <a:lnTo>
                    <a:pt x="1863" y="1927"/>
                  </a:lnTo>
                  <a:lnTo>
                    <a:pt x="1863" y="254"/>
                  </a:lnTo>
                  <a:lnTo>
                    <a:pt x="1927" y="254"/>
                  </a:lnTo>
                  <a:lnTo>
                    <a:pt x="1927" y="202"/>
                  </a:lnTo>
                  <a:lnTo>
                    <a:pt x="773" y="202"/>
                  </a:lnTo>
                  <a:close/>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dirty="0">
                <a:solidFill>
                  <a:srgbClr val="505050"/>
                </a:solidFill>
                <a:latin typeface="Segoe UI"/>
              </a:endParaRPr>
            </a:p>
          </p:txBody>
        </p:sp>
        <p:sp>
          <p:nvSpPr>
            <p:cNvPr id="6" name="Rectangle 10"/>
            <p:cNvSpPr>
              <a:spLocks noChangeArrowheads="1"/>
            </p:cNvSpPr>
            <p:nvPr/>
          </p:nvSpPr>
          <p:spPr bwMode="auto">
            <a:xfrm>
              <a:off x="2977155" y="1695339"/>
              <a:ext cx="6333394" cy="178675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sp>
          <p:nvSpPr>
            <p:cNvPr id="7" name="Rectangle 23"/>
            <p:cNvSpPr>
              <a:spLocks noChangeArrowheads="1"/>
            </p:cNvSpPr>
            <p:nvPr/>
          </p:nvSpPr>
          <p:spPr bwMode="auto">
            <a:xfrm>
              <a:off x="2977155" y="3482094"/>
              <a:ext cx="6333394" cy="351193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sp>
          <p:nvSpPr>
            <p:cNvPr id="8" name="Freeform 6"/>
            <p:cNvSpPr>
              <a:spLocks/>
            </p:cNvSpPr>
            <p:nvPr/>
          </p:nvSpPr>
          <p:spPr bwMode="auto">
            <a:xfrm>
              <a:off x="1199725" y="2854886"/>
              <a:ext cx="4139145" cy="4139145"/>
            </a:xfrm>
            <a:custGeom>
              <a:avLst/>
              <a:gdLst>
                <a:gd name="T0" fmla="*/ 773 w 1927"/>
                <a:gd name="T1" fmla="*/ 202 h 1927"/>
                <a:gd name="T2" fmla="*/ 773 w 1927"/>
                <a:gd name="T3" fmla="*/ 0 h 1927"/>
                <a:gd name="T4" fmla="*/ 275 w 1927"/>
                <a:gd name="T5" fmla="*/ 0 h 1927"/>
                <a:gd name="T6" fmla="*/ 275 w 1927"/>
                <a:gd name="T7" fmla="*/ 202 h 1927"/>
                <a:gd name="T8" fmla="*/ 0 w 1927"/>
                <a:gd name="T9" fmla="*/ 202 h 1927"/>
                <a:gd name="T10" fmla="*/ 0 w 1927"/>
                <a:gd name="T11" fmla="*/ 254 h 1927"/>
                <a:gd name="T12" fmla="*/ 64 w 1927"/>
                <a:gd name="T13" fmla="*/ 254 h 1927"/>
                <a:gd name="T14" fmla="*/ 64 w 1927"/>
                <a:gd name="T15" fmla="*/ 1927 h 1927"/>
                <a:gd name="T16" fmla="*/ 1863 w 1927"/>
                <a:gd name="T17" fmla="*/ 1927 h 1927"/>
                <a:gd name="T18" fmla="*/ 1863 w 1927"/>
                <a:gd name="T19" fmla="*/ 254 h 1927"/>
                <a:gd name="T20" fmla="*/ 1927 w 1927"/>
                <a:gd name="T21" fmla="*/ 254 h 1927"/>
                <a:gd name="T22" fmla="*/ 1927 w 1927"/>
                <a:gd name="T23" fmla="*/ 202 h 1927"/>
                <a:gd name="T24" fmla="*/ 773 w 1927"/>
                <a:gd name="T25" fmla="*/ 202 h 1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7" h="1927">
                  <a:moveTo>
                    <a:pt x="773" y="202"/>
                  </a:moveTo>
                  <a:lnTo>
                    <a:pt x="773" y="0"/>
                  </a:lnTo>
                  <a:lnTo>
                    <a:pt x="275" y="0"/>
                  </a:lnTo>
                  <a:lnTo>
                    <a:pt x="275" y="202"/>
                  </a:lnTo>
                  <a:lnTo>
                    <a:pt x="0" y="202"/>
                  </a:lnTo>
                  <a:lnTo>
                    <a:pt x="0" y="254"/>
                  </a:lnTo>
                  <a:lnTo>
                    <a:pt x="64" y="254"/>
                  </a:lnTo>
                  <a:lnTo>
                    <a:pt x="64" y="1927"/>
                  </a:lnTo>
                  <a:lnTo>
                    <a:pt x="1863" y="1927"/>
                  </a:lnTo>
                  <a:lnTo>
                    <a:pt x="1863" y="254"/>
                  </a:lnTo>
                  <a:lnTo>
                    <a:pt x="1927" y="254"/>
                  </a:lnTo>
                  <a:lnTo>
                    <a:pt x="1927" y="202"/>
                  </a:lnTo>
                  <a:lnTo>
                    <a:pt x="773" y="2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grpSp>
          <p:nvGrpSpPr>
            <p:cNvPr id="9" name="Group 8"/>
            <p:cNvGrpSpPr/>
            <p:nvPr/>
          </p:nvGrpSpPr>
          <p:grpSpPr>
            <a:xfrm flipH="1">
              <a:off x="8273980" y="137721"/>
              <a:ext cx="3639526" cy="1816222"/>
              <a:chOff x="7486866" y="-976052"/>
              <a:chExt cx="4416860" cy="2204133"/>
            </a:xfrm>
          </p:grpSpPr>
          <p:sp>
            <p:nvSpPr>
              <p:cNvPr id="51" name="Freeform 7"/>
              <p:cNvSpPr>
                <a:spLocks/>
              </p:cNvSpPr>
              <p:nvPr/>
            </p:nvSpPr>
            <p:spPr bwMode="auto">
              <a:xfrm>
                <a:off x="8539522" y="-976052"/>
                <a:ext cx="2257841" cy="1484460"/>
              </a:xfrm>
              <a:custGeom>
                <a:avLst/>
                <a:gdLst>
                  <a:gd name="T0" fmla="*/ 206 w 245"/>
                  <a:gd name="T1" fmla="*/ 71 h 161"/>
                  <a:gd name="T2" fmla="*/ 206 w 245"/>
                  <a:gd name="T3" fmla="*/ 67 h 161"/>
                  <a:gd name="T4" fmla="*/ 139 w 245"/>
                  <a:gd name="T5" fmla="*/ 0 h 161"/>
                  <a:gd name="T6" fmla="*/ 82 w 245"/>
                  <a:gd name="T7" fmla="*/ 30 h 161"/>
                  <a:gd name="T8" fmla="*/ 64 w 245"/>
                  <a:gd name="T9" fmla="*/ 25 h 161"/>
                  <a:gd name="T10" fmla="*/ 42 w 245"/>
                  <a:gd name="T11" fmla="*/ 32 h 161"/>
                  <a:gd name="T12" fmla="*/ 25 w 245"/>
                  <a:gd name="T13" fmla="*/ 63 h 161"/>
                  <a:gd name="T14" fmla="*/ 0 w 245"/>
                  <a:gd name="T15" fmla="*/ 108 h 161"/>
                  <a:gd name="T16" fmla="*/ 48 w 245"/>
                  <a:gd name="T17" fmla="*/ 161 h 161"/>
                  <a:gd name="T18" fmla="*/ 54 w 245"/>
                  <a:gd name="T19" fmla="*/ 161 h 161"/>
                  <a:gd name="T20" fmla="*/ 59 w 245"/>
                  <a:gd name="T21" fmla="*/ 161 h 161"/>
                  <a:gd name="T22" fmla="*/ 169 w 245"/>
                  <a:gd name="T23" fmla="*/ 161 h 161"/>
                  <a:gd name="T24" fmla="*/ 171 w 245"/>
                  <a:gd name="T25" fmla="*/ 161 h 161"/>
                  <a:gd name="T26" fmla="*/ 174 w 245"/>
                  <a:gd name="T27" fmla="*/ 161 h 161"/>
                  <a:gd name="T28" fmla="*/ 182 w 245"/>
                  <a:gd name="T29" fmla="*/ 161 h 161"/>
                  <a:gd name="T30" fmla="*/ 200 w 245"/>
                  <a:gd name="T31" fmla="*/ 161 h 161"/>
                  <a:gd name="T32" fmla="*/ 245 w 245"/>
                  <a:gd name="T33" fmla="*/ 116 h 161"/>
                  <a:gd name="T34" fmla="*/ 206 w 245"/>
                  <a:gd name="T35"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161">
                    <a:moveTo>
                      <a:pt x="206" y="71"/>
                    </a:moveTo>
                    <a:cubicBezTo>
                      <a:pt x="206" y="70"/>
                      <a:pt x="206" y="68"/>
                      <a:pt x="206" y="67"/>
                    </a:cubicBezTo>
                    <a:cubicBezTo>
                      <a:pt x="206" y="30"/>
                      <a:pt x="176" y="0"/>
                      <a:pt x="139" y="0"/>
                    </a:cubicBezTo>
                    <a:cubicBezTo>
                      <a:pt x="115" y="0"/>
                      <a:pt x="95" y="12"/>
                      <a:pt x="82" y="30"/>
                    </a:cubicBezTo>
                    <a:cubicBezTo>
                      <a:pt x="77" y="27"/>
                      <a:pt x="71" y="25"/>
                      <a:pt x="64" y="25"/>
                    </a:cubicBezTo>
                    <a:cubicBezTo>
                      <a:pt x="56" y="25"/>
                      <a:pt x="48" y="28"/>
                      <a:pt x="42" y="32"/>
                    </a:cubicBezTo>
                    <a:cubicBezTo>
                      <a:pt x="32" y="39"/>
                      <a:pt x="25" y="50"/>
                      <a:pt x="25" y="63"/>
                    </a:cubicBezTo>
                    <a:cubicBezTo>
                      <a:pt x="10" y="73"/>
                      <a:pt x="0" y="90"/>
                      <a:pt x="0" y="108"/>
                    </a:cubicBezTo>
                    <a:cubicBezTo>
                      <a:pt x="0" y="135"/>
                      <a:pt x="21" y="158"/>
                      <a:pt x="48" y="161"/>
                    </a:cubicBezTo>
                    <a:cubicBezTo>
                      <a:pt x="50" y="161"/>
                      <a:pt x="52" y="161"/>
                      <a:pt x="54" y="161"/>
                    </a:cubicBezTo>
                    <a:cubicBezTo>
                      <a:pt x="55" y="161"/>
                      <a:pt x="57" y="161"/>
                      <a:pt x="59" y="161"/>
                    </a:cubicBezTo>
                    <a:cubicBezTo>
                      <a:pt x="84" y="161"/>
                      <a:pt x="142" y="161"/>
                      <a:pt x="169" y="161"/>
                    </a:cubicBezTo>
                    <a:cubicBezTo>
                      <a:pt x="170" y="161"/>
                      <a:pt x="171" y="161"/>
                      <a:pt x="171" y="161"/>
                    </a:cubicBezTo>
                    <a:cubicBezTo>
                      <a:pt x="174" y="161"/>
                      <a:pt x="174" y="161"/>
                      <a:pt x="174" y="161"/>
                    </a:cubicBezTo>
                    <a:cubicBezTo>
                      <a:pt x="176" y="161"/>
                      <a:pt x="180" y="161"/>
                      <a:pt x="182" y="161"/>
                    </a:cubicBezTo>
                    <a:cubicBezTo>
                      <a:pt x="200" y="161"/>
                      <a:pt x="200" y="161"/>
                      <a:pt x="200" y="161"/>
                    </a:cubicBezTo>
                    <a:cubicBezTo>
                      <a:pt x="225" y="161"/>
                      <a:pt x="245" y="140"/>
                      <a:pt x="245" y="116"/>
                    </a:cubicBezTo>
                    <a:cubicBezTo>
                      <a:pt x="245" y="93"/>
                      <a:pt x="228" y="74"/>
                      <a:pt x="206" y="71"/>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dirty="0">
                  <a:solidFill>
                    <a:srgbClr val="505050"/>
                  </a:solidFill>
                  <a:latin typeface="Segoe UI"/>
                </a:endParaRPr>
              </a:p>
            </p:txBody>
          </p:sp>
          <p:sp>
            <p:nvSpPr>
              <p:cNvPr id="52" name="Freeform 8"/>
              <p:cNvSpPr>
                <a:spLocks/>
              </p:cNvSpPr>
              <p:nvPr/>
            </p:nvSpPr>
            <p:spPr bwMode="auto">
              <a:xfrm>
                <a:off x="11091677" y="141053"/>
                <a:ext cx="812049" cy="524180"/>
              </a:xfrm>
              <a:custGeom>
                <a:avLst/>
                <a:gdLst>
                  <a:gd name="T0" fmla="*/ 74 w 88"/>
                  <a:gd name="T1" fmla="*/ 25 h 57"/>
                  <a:gd name="T2" fmla="*/ 74 w 88"/>
                  <a:gd name="T3" fmla="*/ 24 h 57"/>
                  <a:gd name="T4" fmla="*/ 50 w 88"/>
                  <a:gd name="T5" fmla="*/ 0 h 57"/>
                  <a:gd name="T6" fmla="*/ 29 w 88"/>
                  <a:gd name="T7" fmla="*/ 10 h 57"/>
                  <a:gd name="T8" fmla="*/ 23 w 88"/>
                  <a:gd name="T9" fmla="*/ 9 h 57"/>
                  <a:gd name="T10" fmla="*/ 15 w 88"/>
                  <a:gd name="T11" fmla="*/ 11 h 57"/>
                  <a:gd name="T12" fmla="*/ 9 w 88"/>
                  <a:gd name="T13" fmla="*/ 22 h 57"/>
                  <a:gd name="T14" fmla="*/ 0 w 88"/>
                  <a:gd name="T15" fmla="*/ 38 h 57"/>
                  <a:gd name="T16" fmla="*/ 17 w 88"/>
                  <a:gd name="T17" fmla="*/ 57 h 57"/>
                  <a:gd name="T18" fmla="*/ 19 w 88"/>
                  <a:gd name="T19" fmla="*/ 57 h 57"/>
                  <a:gd name="T20" fmla="*/ 21 w 88"/>
                  <a:gd name="T21" fmla="*/ 57 h 57"/>
                  <a:gd name="T22" fmla="*/ 61 w 88"/>
                  <a:gd name="T23" fmla="*/ 57 h 57"/>
                  <a:gd name="T24" fmla="*/ 61 w 88"/>
                  <a:gd name="T25" fmla="*/ 57 h 57"/>
                  <a:gd name="T26" fmla="*/ 62 w 88"/>
                  <a:gd name="T27" fmla="*/ 57 h 57"/>
                  <a:gd name="T28" fmla="*/ 65 w 88"/>
                  <a:gd name="T29" fmla="*/ 57 h 57"/>
                  <a:gd name="T30" fmla="*/ 72 w 88"/>
                  <a:gd name="T31" fmla="*/ 57 h 57"/>
                  <a:gd name="T32" fmla="*/ 88 w 88"/>
                  <a:gd name="T33" fmla="*/ 41 h 57"/>
                  <a:gd name="T34" fmla="*/ 74 w 88"/>
                  <a:gd name="T35" fmla="*/ 2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57">
                    <a:moveTo>
                      <a:pt x="74" y="25"/>
                    </a:moveTo>
                    <a:cubicBezTo>
                      <a:pt x="74" y="24"/>
                      <a:pt x="74" y="24"/>
                      <a:pt x="74" y="24"/>
                    </a:cubicBezTo>
                    <a:cubicBezTo>
                      <a:pt x="74" y="10"/>
                      <a:pt x="63" y="0"/>
                      <a:pt x="50" y="0"/>
                    </a:cubicBezTo>
                    <a:cubicBezTo>
                      <a:pt x="41" y="0"/>
                      <a:pt x="34" y="4"/>
                      <a:pt x="29" y="10"/>
                    </a:cubicBezTo>
                    <a:cubicBezTo>
                      <a:pt x="28" y="9"/>
                      <a:pt x="25" y="9"/>
                      <a:pt x="23" y="9"/>
                    </a:cubicBezTo>
                    <a:cubicBezTo>
                      <a:pt x="20" y="9"/>
                      <a:pt x="17" y="10"/>
                      <a:pt x="15" y="11"/>
                    </a:cubicBezTo>
                    <a:cubicBezTo>
                      <a:pt x="11" y="13"/>
                      <a:pt x="9" y="18"/>
                      <a:pt x="9" y="22"/>
                    </a:cubicBezTo>
                    <a:cubicBezTo>
                      <a:pt x="4" y="26"/>
                      <a:pt x="0" y="32"/>
                      <a:pt x="0" y="38"/>
                    </a:cubicBezTo>
                    <a:cubicBezTo>
                      <a:pt x="0" y="48"/>
                      <a:pt x="7" y="56"/>
                      <a:pt x="17" y="57"/>
                    </a:cubicBezTo>
                    <a:cubicBezTo>
                      <a:pt x="18" y="57"/>
                      <a:pt x="18" y="57"/>
                      <a:pt x="19" y="57"/>
                    </a:cubicBezTo>
                    <a:cubicBezTo>
                      <a:pt x="20" y="57"/>
                      <a:pt x="20" y="57"/>
                      <a:pt x="21" y="57"/>
                    </a:cubicBezTo>
                    <a:cubicBezTo>
                      <a:pt x="30" y="57"/>
                      <a:pt x="51" y="57"/>
                      <a:pt x="61" y="57"/>
                    </a:cubicBezTo>
                    <a:cubicBezTo>
                      <a:pt x="61" y="57"/>
                      <a:pt x="61" y="57"/>
                      <a:pt x="61" y="57"/>
                    </a:cubicBezTo>
                    <a:cubicBezTo>
                      <a:pt x="62" y="57"/>
                      <a:pt x="62" y="57"/>
                      <a:pt x="62" y="57"/>
                    </a:cubicBezTo>
                    <a:cubicBezTo>
                      <a:pt x="63" y="57"/>
                      <a:pt x="64" y="57"/>
                      <a:pt x="65" y="57"/>
                    </a:cubicBezTo>
                    <a:cubicBezTo>
                      <a:pt x="72" y="57"/>
                      <a:pt x="72" y="57"/>
                      <a:pt x="72" y="57"/>
                    </a:cubicBezTo>
                    <a:cubicBezTo>
                      <a:pt x="81" y="57"/>
                      <a:pt x="88" y="50"/>
                      <a:pt x="88" y="41"/>
                    </a:cubicBezTo>
                    <a:cubicBezTo>
                      <a:pt x="88" y="33"/>
                      <a:pt x="82" y="26"/>
                      <a:pt x="74" y="25"/>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sp>
            <p:nvSpPr>
              <p:cNvPr id="53" name="Freeform 9"/>
              <p:cNvSpPr>
                <a:spLocks/>
              </p:cNvSpPr>
              <p:nvPr/>
            </p:nvSpPr>
            <p:spPr bwMode="auto">
              <a:xfrm>
                <a:off x="7486866" y="407439"/>
                <a:ext cx="1254595" cy="820642"/>
              </a:xfrm>
              <a:custGeom>
                <a:avLst/>
                <a:gdLst>
                  <a:gd name="T0" fmla="*/ 114 w 136"/>
                  <a:gd name="T1" fmla="*/ 39 h 89"/>
                  <a:gd name="T2" fmla="*/ 114 w 136"/>
                  <a:gd name="T3" fmla="*/ 37 h 89"/>
                  <a:gd name="T4" fmla="*/ 76 w 136"/>
                  <a:gd name="T5" fmla="*/ 0 h 89"/>
                  <a:gd name="T6" fmla="*/ 45 w 136"/>
                  <a:gd name="T7" fmla="*/ 16 h 89"/>
                  <a:gd name="T8" fmla="*/ 35 w 136"/>
                  <a:gd name="T9" fmla="*/ 14 h 89"/>
                  <a:gd name="T10" fmla="*/ 23 w 136"/>
                  <a:gd name="T11" fmla="*/ 17 h 89"/>
                  <a:gd name="T12" fmla="*/ 13 w 136"/>
                  <a:gd name="T13" fmla="*/ 35 h 89"/>
                  <a:gd name="T14" fmla="*/ 0 w 136"/>
                  <a:gd name="T15" fmla="*/ 60 h 89"/>
                  <a:gd name="T16" fmla="*/ 26 w 136"/>
                  <a:gd name="T17" fmla="*/ 89 h 89"/>
                  <a:gd name="T18" fmla="*/ 29 w 136"/>
                  <a:gd name="T19" fmla="*/ 89 h 89"/>
                  <a:gd name="T20" fmla="*/ 32 w 136"/>
                  <a:gd name="T21" fmla="*/ 89 h 89"/>
                  <a:gd name="T22" fmla="*/ 93 w 136"/>
                  <a:gd name="T23" fmla="*/ 89 h 89"/>
                  <a:gd name="T24" fmla="*/ 95 w 136"/>
                  <a:gd name="T25" fmla="*/ 89 h 89"/>
                  <a:gd name="T26" fmla="*/ 96 w 136"/>
                  <a:gd name="T27" fmla="*/ 89 h 89"/>
                  <a:gd name="T28" fmla="*/ 101 w 136"/>
                  <a:gd name="T29" fmla="*/ 89 h 89"/>
                  <a:gd name="T30" fmla="*/ 110 w 136"/>
                  <a:gd name="T31" fmla="*/ 89 h 89"/>
                  <a:gd name="T32" fmla="*/ 136 w 136"/>
                  <a:gd name="T33" fmla="*/ 64 h 89"/>
                  <a:gd name="T34" fmla="*/ 114 w 136"/>
                  <a:gd name="T35"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89">
                    <a:moveTo>
                      <a:pt x="114" y="39"/>
                    </a:moveTo>
                    <a:cubicBezTo>
                      <a:pt x="114" y="38"/>
                      <a:pt x="114" y="38"/>
                      <a:pt x="114" y="37"/>
                    </a:cubicBezTo>
                    <a:cubicBezTo>
                      <a:pt x="114" y="16"/>
                      <a:pt x="97" y="0"/>
                      <a:pt x="76" y="0"/>
                    </a:cubicBezTo>
                    <a:cubicBezTo>
                      <a:pt x="63" y="0"/>
                      <a:pt x="52" y="6"/>
                      <a:pt x="45" y="16"/>
                    </a:cubicBezTo>
                    <a:cubicBezTo>
                      <a:pt x="42" y="15"/>
                      <a:pt x="39" y="14"/>
                      <a:pt x="35" y="14"/>
                    </a:cubicBezTo>
                    <a:cubicBezTo>
                      <a:pt x="30" y="14"/>
                      <a:pt x="26" y="15"/>
                      <a:pt x="23" y="17"/>
                    </a:cubicBezTo>
                    <a:cubicBezTo>
                      <a:pt x="17" y="21"/>
                      <a:pt x="13" y="27"/>
                      <a:pt x="13" y="35"/>
                    </a:cubicBezTo>
                    <a:cubicBezTo>
                      <a:pt x="5" y="40"/>
                      <a:pt x="0" y="49"/>
                      <a:pt x="0" y="60"/>
                    </a:cubicBezTo>
                    <a:cubicBezTo>
                      <a:pt x="0" y="75"/>
                      <a:pt x="11" y="87"/>
                      <a:pt x="26" y="89"/>
                    </a:cubicBezTo>
                    <a:cubicBezTo>
                      <a:pt x="27" y="89"/>
                      <a:pt x="28" y="89"/>
                      <a:pt x="29" y="89"/>
                    </a:cubicBezTo>
                    <a:cubicBezTo>
                      <a:pt x="30" y="89"/>
                      <a:pt x="31" y="89"/>
                      <a:pt x="32" y="89"/>
                    </a:cubicBezTo>
                    <a:cubicBezTo>
                      <a:pt x="46" y="89"/>
                      <a:pt x="78" y="89"/>
                      <a:pt x="93" y="89"/>
                    </a:cubicBezTo>
                    <a:cubicBezTo>
                      <a:pt x="94" y="89"/>
                      <a:pt x="94" y="89"/>
                      <a:pt x="95" y="89"/>
                    </a:cubicBezTo>
                    <a:cubicBezTo>
                      <a:pt x="96" y="89"/>
                      <a:pt x="96" y="89"/>
                      <a:pt x="96" y="89"/>
                    </a:cubicBezTo>
                    <a:cubicBezTo>
                      <a:pt x="97" y="89"/>
                      <a:pt x="99" y="89"/>
                      <a:pt x="101" y="89"/>
                    </a:cubicBezTo>
                    <a:cubicBezTo>
                      <a:pt x="110" y="89"/>
                      <a:pt x="110" y="89"/>
                      <a:pt x="110" y="89"/>
                    </a:cubicBezTo>
                    <a:cubicBezTo>
                      <a:pt x="124" y="89"/>
                      <a:pt x="136" y="78"/>
                      <a:pt x="136" y="64"/>
                    </a:cubicBezTo>
                    <a:cubicBezTo>
                      <a:pt x="136" y="51"/>
                      <a:pt x="126" y="41"/>
                      <a:pt x="114" y="39"/>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grpSp>
        <p:sp>
          <p:nvSpPr>
            <p:cNvPr id="10" name="Rectangle 11"/>
            <p:cNvSpPr>
              <a:spLocks noChangeArrowheads="1"/>
            </p:cNvSpPr>
            <p:nvPr/>
          </p:nvSpPr>
          <p:spPr bwMode="auto">
            <a:xfrm>
              <a:off x="2748415" y="1188059"/>
              <a:ext cx="3742429" cy="229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sp>
          <p:nvSpPr>
            <p:cNvPr id="11" name="Rectangle 13"/>
            <p:cNvSpPr>
              <a:spLocks noChangeArrowheads="1"/>
            </p:cNvSpPr>
            <p:nvPr/>
          </p:nvSpPr>
          <p:spPr bwMode="auto">
            <a:xfrm>
              <a:off x="2610943" y="1076365"/>
              <a:ext cx="4114347" cy="111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sp>
          <p:nvSpPr>
            <p:cNvPr id="12" name="Rectangle 15"/>
            <p:cNvSpPr>
              <a:spLocks noChangeArrowheads="1"/>
            </p:cNvSpPr>
            <p:nvPr/>
          </p:nvSpPr>
          <p:spPr bwMode="auto">
            <a:xfrm>
              <a:off x="3025503" y="1490924"/>
              <a:ext cx="3016026" cy="36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sp>
          <p:nvSpPr>
            <p:cNvPr id="13" name="Rectangle 17"/>
            <p:cNvSpPr>
              <a:spLocks noChangeArrowheads="1"/>
            </p:cNvSpPr>
            <p:nvPr/>
          </p:nvSpPr>
          <p:spPr bwMode="auto">
            <a:xfrm>
              <a:off x="3025503" y="2118132"/>
              <a:ext cx="3016026" cy="358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sp>
          <p:nvSpPr>
            <p:cNvPr id="14" name="Rectangle 22"/>
            <p:cNvSpPr>
              <a:spLocks noChangeArrowheads="1"/>
            </p:cNvSpPr>
            <p:nvPr/>
          </p:nvSpPr>
          <p:spPr bwMode="auto">
            <a:xfrm>
              <a:off x="3025503" y="2736748"/>
              <a:ext cx="3016026" cy="358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sp>
          <p:nvSpPr>
            <p:cNvPr id="15" name="Rectangle 24"/>
            <p:cNvSpPr>
              <a:spLocks noChangeArrowheads="1"/>
            </p:cNvSpPr>
            <p:nvPr/>
          </p:nvSpPr>
          <p:spPr bwMode="auto">
            <a:xfrm>
              <a:off x="2748415" y="3482094"/>
              <a:ext cx="3742429" cy="351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sp>
          <p:nvSpPr>
            <p:cNvPr id="16" name="Rectangle 26"/>
            <p:cNvSpPr>
              <a:spLocks noChangeArrowheads="1"/>
            </p:cNvSpPr>
            <p:nvPr/>
          </p:nvSpPr>
          <p:spPr bwMode="auto">
            <a:xfrm>
              <a:off x="2610943" y="3426247"/>
              <a:ext cx="4114347" cy="111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sp>
          <p:nvSpPr>
            <p:cNvPr id="17" name="Rectangle 29"/>
            <p:cNvSpPr>
              <a:spLocks noChangeArrowheads="1"/>
            </p:cNvSpPr>
            <p:nvPr/>
          </p:nvSpPr>
          <p:spPr bwMode="auto">
            <a:xfrm>
              <a:off x="3641972" y="6293791"/>
              <a:ext cx="488143" cy="69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sp>
          <p:nvSpPr>
            <p:cNvPr id="18" name="Rectangle 31"/>
            <p:cNvSpPr>
              <a:spLocks noChangeArrowheads="1"/>
            </p:cNvSpPr>
            <p:nvPr/>
          </p:nvSpPr>
          <p:spPr bwMode="auto">
            <a:xfrm>
              <a:off x="3025503" y="3851546"/>
              <a:ext cx="3016026" cy="358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sp>
          <p:nvSpPr>
            <p:cNvPr id="19" name="Rectangle 33"/>
            <p:cNvSpPr>
              <a:spLocks noChangeArrowheads="1"/>
            </p:cNvSpPr>
            <p:nvPr/>
          </p:nvSpPr>
          <p:spPr bwMode="auto">
            <a:xfrm>
              <a:off x="3025503" y="4468014"/>
              <a:ext cx="3016026" cy="36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sp>
          <p:nvSpPr>
            <p:cNvPr id="20" name="Rectangle 35"/>
            <p:cNvSpPr>
              <a:spLocks noChangeArrowheads="1"/>
            </p:cNvSpPr>
            <p:nvPr/>
          </p:nvSpPr>
          <p:spPr bwMode="auto">
            <a:xfrm>
              <a:off x="3025503" y="5086631"/>
              <a:ext cx="3016026" cy="358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sp>
          <p:nvSpPr>
            <p:cNvPr id="21" name="Rectangle 37"/>
            <p:cNvSpPr>
              <a:spLocks noChangeArrowheads="1"/>
            </p:cNvSpPr>
            <p:nvPr/>
          </p:nvSpPr>
          <p:spPr bwMode="auto">
            <a:xfrm>
              <a:off x="3025503" y="5713839"/>
              <a:ext cx="3016026" cy="358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sp>
          <p:nvSpPr>
            <p:cNvPr id="22" name="Rectangle 38"/>
            <p:cNvSpPr>
              <a:spLocks noChangeArrowheads="1"/>
            </p:cNvSpPr>
            <p:nvPr/>
          </p:nvSpPr>
          <p:spPr bwMode="auto">
            <a:xfrm>
              <a:off x="2140538" y="6442002"/>
              <a:ext cx="146062" cy="55202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sp>
          <p:nvSpPr>
            <p:cNvPr id="23" name="Oval 39"/>
            <p:cNvSpPr>
              <a:spLocks noChangeArrowheads="1"/>
            </p:cNvSpPr>
            <p:nvPr/>
          </p:nvSpPr>
          <p:spPr bwMode="auto">
            <a:xfrm>
              <a:off x="1844118" y="5963004"/>
              <a:ext cx="728163" cy="728163"/>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sp>
          <p:nvSpPr>
            <p:cNvPr id="24" name="Oval 40"/>
            <p:cNvSpPr>
              <a:spLocks noChangeArrowheads="1"/>
            </p:cNvSpPr>
            <p:nvPr/>
          </p:nvSpPr>
          <p:spPr bwMode="auto">
            <a:xfrm>
              <a:off x="1936481" y="5584961"/>
              <a:ext cx="534845" cy="534845"/>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sp>
          <p:nvSpPr>
            <p:cNvPr id="25" name="Rectangle 41"/>
            <p:cNvSpPr>
              <a:spLocks noChangeArrowheads="1"/>
            </p:cNvSpPr>
            <p:nvPr/>
          </p:nvSpPr>
          <p:spPr bwMode="auto">
            <a:xfrm>
              <a:off x="1244833" y="6442002"/>
              <a:ext cx="148210" cy="55202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sp>
          <p:nvSpPr>
            <p:cNvPr id="26" name="Oval 42"/>
            <p:cNvSpPr>
              <a:spLocks noChangeArrowheads="1"/>
            </p:cNvSpPr>
            <p:nvPr/>
          </p:nvSpPr>
          <p:spPr bwMode="auto">
            <a:xfrm>
              <a:off x="950561" y="5963004"/>
              <a:ext cx="728163" cy="728163"/>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sp>
          <p:nvSpPr>
            <p:cNvPr id="27" name="Oval 43"/>
            <p:cNvSpPr>
              <a:spLocks noChangeArrowheads="1"/>
            </p:cNvSpPr>
            <p:nvPr/>
          </p:nvSpPr>
          <p:spPr bwMode="auto">
            <a:xfrm>
              <a:off x="1042924" y="5584961"/>
              <a:ext cx="534845" cy="534845"/>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sp>
          <p:nvSpPr>
            <p:cNvPr id="28" name="Freeform 66"/>
            <p:cNvSpPr>
              <a:spLocks/>
            </p:cNvSpPr>
            <p:nvPr/>
          </p:nvSpPr>
          <p:spPr bwMode="auto">
            <a:xfrm>
              <a:off x="3717151" y="5436750"/>
              <a:ext cx="322523" cy="8592"/>
            </a:xfrm>
            <a:custGeom>
              <a:avLst/>
              <a:gdLst>
                <a:gd name="T0" fmla="*/ 13 w 26"/>
                <a:gd name="T1" fmla="*/ 0 h 1"/>
                <a:gd name="T2" fmla="*/ 0 w 26"/>
                <a:gd name="T3" fmla="*/ 1 h 1"/>
                <a:gd name="T4" fmla="*/ 26 w 26"/>
                <a:gd name="T5" fmla="*/ 1 h 1"/>
                <a:gd name="T6" fmla="*/ 13 w 26"/>
                <a:gd name="T7" fmla="*/ 0 h 1"/>
              </a:gdLst>
              <a:ahLst/>
              <a:cxnLst>
                <a:cxn ang="0">
                  <a:pos x="T0" y="T1"/>
                </a:cxn>
                <a:cxn ang="0">
                  <a:pos x="T2" y="T3"/>
                </a:cxn>
                <a:cxn ang="0">
                  <a:pos x="T4" y="T5"/>
                </a:cxn>
                <a:cxn ang="0">
                  <a:pos x="T6" y="T7"/>
                </a:cxn>
              </a:cxnLst>
              <a:rect l="0" t="0" r="r" b="b"/>
              <a:pathLst>
                <a:path w="26" h="1">
                  <a:moveTo>
                    <a:pt x="13" y="0"/>
                  </a:moveTo>
                  <a:cubicBezTo>
                    <a:pt x="8" y="0"/>
                    <a:pt x="4" y="0"/>
                    <a:pt x="0" y="1"/>
                  </a:cubicBezTo>
                  <a:cubicBezTo>
                    <a:pt x="26" y="1"/>
                    <a:pt x="26" y="1"/>
                    <a:pt x="26" y="1"/>
                  </a:cubicBezTo>
                  <a:cubicBezTo>
                    <a:pt x="22" y="0"/>
                    <a:pt x="17" y="0"/>
                    <a:pt x="13"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sp>
          <p:nvSpPr>
            <p:cNvPr id="29" name="Rectangle 28"/>
            <p:cNvSpPr/>
            <p:nvPr/>
          </p:nvSpPr>
          <p:spPr bwMode="auto">
            <a:xfrm>
              <a:off x="3097942" y="3608904"/>
              <a:ext cx="2213790" cy="45713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51" fontAlgn="base">
                <a:lnSpc>
                  <a:spcPct val="90000"/>
                </a:lnSpc>
                <a:spcBef>
                  <a:spcPct val="0"/>
                </a:spcBef>
                <a:spcAft>
                  <a:spcPct val="0"/>
                </a:spcAft>
                <a:defRPr/>
              </a:pPr>
              <a:r>
                <a:rPr lang="en-US" sz="1027" dirty="0">
                  <a:gradFill>
                    <a:gsLst>
                      <a:gs pos="0">
                        <a:srgbClr val="505050"/>
                      </a:gs>
                      <a:gs pos="100000">
                        <a:srgbClr val="505050"/>
                      </a:gs>
                    </a:gsLst>
                    <a:lin ang="5400000" scaled="0"/>
                  </a:gradFill>
                  <a:latin typeface="Segoe UI"/>
                  <a:ea typeface="Segoe UI" pitchFamily="34" charset="0"/>
                  <a:cs typeface="Segoe UI" pitchFamily="34" charset="0"/>
                </a:rPr>
                <a:t>DevOps Tools</a:t>
              </a:r>
            </a:p>
            <a:p>
              <a:pPr algn="ctr" defTabSz="913751" fontAlgn="base">
                <a:lnSpc>
                  <a:spcPct val="90000"/>
                </a:lnSpc>
                <a:spcBef>
                  <a:spcPct val="0"/>
                </a:spcBef>
                <a:spcAft>
                  <a:spcPct val="0"/>
                </a:spcAft>
                <a:defRPr/>
              </a:pPr>
              <a:r>
                <a:rPr lang="en-US" sz="490" dirty="0">
                  <a:gradFill>
                    <a:gsLst>
                      <a:gs pos="0">
                        <a:srgbClr val="505050"/>
                      </a:gs>
                      <a:gs pos="100000">
                        <a:srgbClr val="505050"/>
                      </a:gs>
                    </a:gsLst>
                    <a:lin ang="5400000" scaled="0"/>
                  </a:gradFill>
                  <a:latin typeface="Segoe UI"/>
                  <a:ea typeface="Segoe UI" pitchFamily="34" charset="0"/>
                  <a:cs typeface="Segoe UI" pitchFamily="34" charset="0"/>
                </a:rPr>
                <a:t>(Azure SDK, PS, x-plat CLI, Visual Studio)</a:t>
              </a:r>
            </a:p>
          </p:txBody>
        </p:sp>
        <p:sp>
          <p:nvSpPr>
            <p:cNvPr id="30" name="Rectangle 12"/>
            <p:cNvSpPr>
              <a:spLocks noChangeArrowheads="1"/>
            </p:cNvSpPr>
            <p:nvPr/>
          </p:nvSpPr>
          <p:spPr bwMode="auto">
            <a:xfrm>
              <a:off x="2610942" y="1587960"/>
              <a:ext cx="7035729" cy="115767"/>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sp>
          <p:nvSpPr>
            <p:cNvPr id="31" name="Rectangle 25"/>
            <p:cNvSpPr>
              <a:spLocks noChangeArrowheads="1"/>
            </p:cNvSpPr>
            <p:nvPr/>
          </p:nvSpPr>
          <p:spPr bwMode="auto">
            <a:xfrm>
              <a:off x="2610942" y="2728565"/>
              <a:ext cx="7032827" cy="111694"/>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sp>
          <p:nvSpPr>
            <p:cNvPr id="32" name="Rectangle 31"/>
            <p:cNvSpPr/>
            <p:nvPr/>
          </p:nvSpPr>
          <p:spPr bwMode="auto">
            <a:xfrm>
              <a:off x="3088334" y="2962894"/>
              <a:ext cx="6103795" cy="3910177"/>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51" fontAlgn="base">
                <a:lnSpc>
                  <a:spcPct val="90000"/>
                </a:lnSpc>
                <a:spcBef>
                  <a:spcPct val="0"/>
                </a:spcBef>
                <a:spcAft>
                  <a:spcPct val="0"/>
                </a:spcAft>
                <a:defRPr/>
              </a:pPr>
              <a:endParaRPr lang="en-US" sz="1961"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33" name="Rectangle 32"/>
            <p:cNvSpPr/>
            <p:nvPr/>
          </p:nvSpPr>
          <p:spPr bwMode="auto">
            <a:xfrm>
              <a:off x="3207428" y="3083447"/>
              <a:ext cx="2883809" cy="67173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87" rIns="0" bIns="143387" numCol="1" spcCol="0" rtlCol="0" fromWordArt="0" anchor="ctr" anchorCtr="0" forceAA="0" compatLnSpc="1">
              <a:prstTxWarp prst="textNoShape">
                <a:avLst/>
              </a:prstTxWarp>
              <a:noAutofit/>
            </a:bodyPr>
            <a:lstStyle/>
            <a:p>
              <a:pPr algn="ctr" defTabSz="913751" fontAlgn="base">
                <a:lnSpc>
                  <a:spcPct val="90000"/>
                </a:lnSpc>
                <a:spcBef>
                  <a:spcPct val="0"/>
                </a:spcBef>
                <a:spcAft>
                  <a:spcPct val="0"/>
                </a:spcAft>
                <a:defRPr/>
              </a:pPr>
              <a:r>
                <a:rPr lang="en-US" sz="1961" dirty="0">
                  <a:solidFill>
                    <a:srgbClr val="FFFFFF"/>
                  </a:solidFill>
                  <a:latin typeface="Segoe UI Light" panose="020B0502040204020203" pitchFamily="34" charset="0"/>
                  <a:ea typeface="Segoe UI" pitchFamily="34" charset="0"/>
                  <a:cs typeface="Segoe UI Light" panose="020B0502040204020203" pitchFamily="34" charset="0"/>
                </a:rPr>
                <a:t>DevOps </a:t>
              </a:r>
              <a:r>
                <a:rPr lang="ru-RU" sz="1961" dirty="0">
                  <a:solidFill>
                    <a:srgbClr val="FFFFFF"/>
                  </a:solidFill>
                  <a:latin typeface="Segoe UI Light" panose="020B0502040204020203" pitchFamily="34" charset="0"/>
                  <a:ea typeface="Segoe UI" pitchFamily="34" charset="0"/>
                  <a:cs typeface="Segoe UI Light" panose="020B0502040204020203" pitchFamily="34" charset="0"/>
                </a:rPr>
                <a:t>инструменты</a:t>
              </a:r>
              <a:endParaRPr lang="en-US" sz="1961" dirty="0">
                <a:solidFill>
                  <a:srgbClr val="FFFFFF"/>
                </a:solidFill>
                <a:latin typeface="Segoe UI Light" panose="020B0502040204020203" pitchFamily="34" charset="0"/>
                <a:ea typeface="Segoe UI" pitchFamily="34" charset="0"/>
                <a:cs typeface="Segoe UI Light" panose="020B0502040204020203" pitchFamily="34" charset="0"/>
              </a:endParaRPr>
            </a:p>
          </p:txBody>
        </p:sp>
        <p:sp>
          <p:nvSpPr>
            <p:cNvPr id="34" name="Rectangle 33"/>
            <p:cNvSpPr/>
            <p:nvPr/>
          </p:nvSpPr>
          <p:spPr bwMode="auto">
            <a:xfrm>
              <a:off x="3207428" y="3819343"/>
              <a:ext cx="5865611" cy="671734"/>
            </a:xfrm>
            <a:prstGeom prst="rect">
              <a:avLst/>
            </a:prstGeom>
            <a:solidFill>
              <a:srgbClr val="8B69B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51" fontAlgn="base">
                <a:lnSpc>
                  <a:spcPct val="90000"/>
                </a:lnSpc>
                <a:spcBef>
                  <a:spcPct val="0"/>
                </a:spcBef>
                <a:spcAft>
                  <a:spcPct val="0"/>
                </a:spcAft>
                <a:defRPr/>
              </a:pPr>
              <a:r>
                <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Azure Resource Manager (ARM)</a:t>
              </a:r>
            </a:p>
            <a:p>
              <a:pPr algn="ctr" defTabSz="913751" fontAlgn="base">
                <a:lnSpc>
                  <a:spcPct val="90000"/>
                </a:lnSpc>
                <a:spcBef>
                  <a:spcPct val="0"/>
                </a:spcBef>
                <a:spcAft>
                  <a:spcPct val="0"/>
                </a:spcAft>
                <a:defRPr/>
              </a:pPr>
              <a:r>
                <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Subscriptions I Offers I Plans I RBAC I Gallery </a:t>
              </a:r>
            </a:p>
          </p:txBody>
        </p:sp>
        <p:sp>
          <p:nvSpPr>
            <p:cNvPr id="35" name="Rectangle 34"/>
            <p:cNvSpPr/>
            <p:nvPr/>
          </p:nvSpPr>
          <p:spPr bwMode="auto">
            <a:xfrm>
              <a:off x="3207428" y="4555237"/>
              <a:ext cx="5865611" cy="139913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defTabSz="913751" fontAlgn="base">
                <a:lnSpc>
                  <a:spcPct val="90000"/>
                </a:lnSpc>
                <a:spcBef>
                  <a:spcPct val="0"/>
                </a:spcBef>
                <a:spcAft>
                  <a:spcPct val="0"/>
                </a:spcAft>
                <a:defRPr/>
              </a:pPr>
              <a:r>
                <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IaaS &amp; PaaS</a:t>
              </a:r>
            </a:p>
          </p:txBody>
        </p:sp>
        <p:sp>
          <p:nvSpPr>
            <p:cNvPr id="36" name="Rectangle 35"/>
            <p:cNvSpPr/>
            <p:nvPr/>
          </p:nvSpPr>
          <p:spPr bwMode="auto">
            <a:xfrm>
              <a:off x="3207428" y="6027030"/>
              <a:ext cx="5865611" cy="723406"/>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51" fontAlgn="base">
                <a:lnSpc>
                  <a:spcPct val="90000"/>
                </a:lnSpc>
                <a:spcBef>
                  <a:spcPct val="0"/>
                </a:spcBef>
                <a:spcAft>
                  <a:spcPct val="0"/>
                </a:spcAft>
                <a:defRPr/>
              </a:pPr>
              <a:r>
                <a:rPr lang="ru-RU" sz="1961" dirty="0">
                  <a:solidFill>
                    <a:srgbClr val="000000"/>
                  </a:solidFill>
                  <a:latin typeface="Segoe UI Light" panose="020B0502040204020203" pitchFamily="34" charset="0"/>
                  <a:ea typeface="Segoe UI" pitchFamily="34" charset="0"/>
                  <a:cs typeface="Segoe UI Light" panose="020B0502040204020203" pitchFamily="34" charset="0"/>
                </a:rPr>
                <a:t>Инфраструктура</a:t>
              </a:r>
              <a:endParaRPr lang="en-US" sz="1961" dirty="0">
                <a:solidFill>
                  <a:srgbClr val="000000"/>
                </a:solidFill>
                <a:latin typeface="Segoe UI Light" panose="020B0502040204020203" pitchFamily="34" charset="0"/>
                <a:ea typeface="Segoe UI" pitchFamily="34" charset="0"/>
                <a:cs typeface="Segoe UI Light" panose="020B0502040204020203" pitchFamily="34" charset="0"/>
              </a:endParaRPr>
            </a:p>
            <a:p>
              <a:pPr algn="ctr" defTabSz="913751" fontAlgn="base">
                <a:lnSpc>
                  <a:spcPct val="90000"/>
                </a:lnSpc>
                <a:spcBef>
                  <a:spcPct val="0"/>
                </a:spcBef>
                <a:spcAft>
                  <a:spcPct val="0"/>
                </a:spcAft>
                <a:defRPr/>
              </a:pPr>
              <a:r>
                <a:rPr lang="ru-RU" sz="1961" dirty="0">
                  <a:solidFill>
                    <a:srgbClr val="000000"/>
                  </a:solidFill>
                  <a:latin typeface="Segoe UI Light" panose="020B0502040204020203" pitchFamily="34" charset="0"/>
                  <a:ea typeface="Segoe UI" pitchFamily="34" charset="0"/>
                  <a:cs typeface="Segoe UI Light" panose="020B0502040204020203" pitchFamily="34" charset="0"/>
                </a:rPr>
                <a:t>Хранилище</a:t>
              </a:r>
              <a:r>
                <a:rPr lang="en-US" sz="1961" dirty="0">
                  <a:solidFill>
                    <a:srgbClr val="000000"/>
                  </a:solidFill>
                  <a:latin typeface="Segoe UI Light" panose="020B0502040204020203" pitchFamily="34" charset="0"/>
                  <a:ea typeface="Segoe UI" pitchFamily="34" charset="0"/>
                  <a:cs typeface="Segoe UI Light" panose="020B0502040204020203" pitchFamily="34" charset="0"/>
                </a:rPr>
                <a:t> I </a:t>
              </a:r>
              <a:r>
                <a:rPr lang="ru-RU" sz="1961" dirty="0">
                  <a:solidFill>
                    <a:srgbClr val="000000"/>
                  </a:solidFill>
                  <a:latin typeface="Segoe UI Light" panose="020B0502040204020203" pitchFamily="34" charset="0"/>
                  <a:ea typeface="Segoe UI" pitchFamily="34" charset="0"/>
                  <a:cs typeface="Segoe UI Light" panose="020B0502040204020203" pitchFamily="34" charset="0"/>
                </a:rPr>
                <a:t>Сети</a:t>
              </a:r>
              <a:r>
                <a:rPr lang="en-US" sz="1961" dirty="0">
                  <a:solidFill>
                    <a:srgbClr val="000000"/>
                  </a:solidFill>
                  <a:latin typeface="Segoe UI Light" panose="020B0502040204020203" pitchFamily="34" charset="0"/>
                  <a:ea typeface="Segoe UI" pitchFamily="34" charset="0"/>
                  <a:cs typeface="Segoe UI Light" panose="020B0502040204020203" pitchFamily="34" charset="0"/>
                </a:rPr>
                <a:t> I </a:t>
              </a:r>
              <a:r>
                <a:rPr lang="ru-RU" sz="1961" dirty="0">
                  <a:solidFill>
                    <a:srgbClr val="000000"/>
                  </a:solidFill>
                  <a:latin typeface="Segoe UI Light" panose="020B0502040204020203" pitchFamily="34" charset="0"/>
                  <a:ea typeface="Segoe UI" pitchFamily="34" charset="0"/>
                  <a:cs typeface="Segoe UI Light" panose="020B0502040204020203" pitchFamily="34" charset="0"/>
                </a:rPr>
                <a:t>Вычислительные ресурсы</a:t>
              </a:r>
              <a:r>
                <a:rPr lang="en-US" sz="1961" dirty="0">
                  <a:solidFill>
                    <a:srgbClr val="000000"/>
                  </a:solidFill>
                  <a:latin typeface="Segoe UI Light" panose="020B0502040204020203" pitchFamily="34" charset="0"/>
                  <a:ea typeface="Segoe UI" pitchFamily="34" charset="0"/>
                  <a:cs typeface="Segoe UI Light" panose="020B0502040204020203" pitchFamily="34" charset="0"/>
                </a:rPr>
                <a:t> I </a:t>
              </a:r>
              <a:r>
                <a:rPr lang="ru-RU" sz="1961" dirty="0">
                  <a:solidFill>
                    <a:srgbClr val="000000"/>
                  </a:solidFill>
                  <a:latin typeface="Segoe UI Light" panose="020B0502040204020203" pitchFamily="34" charset="0"/>
                  <a:ea typeface="Segoe UI" pitchFamily="34" charset="0"/>
                  <a:cs typeface="Segoe UI Light" panose="020B0502040204020203" pitchFamily="34" charset="0"/>
                </a:rPr>
                <a:t>Управление</a:t>
              </a:r>
              <a:r>
                <a:rPr lang="en-US" sz="1961" dirty="0">
                  <a:solidFill>
                    <a:srgbClr val="000000"/>
                  </a:solidFill>
                  <a:latin typeface="Segoe UI Light" panose="020B0502040204020203" pitchFamily="34" charset="0"/>
                  <a:ea typeface="Segoe UI" pitchFamily="34" charset="0"/>
                  <a:cs typeface="Segoe UI Light" panose="020B0502040204020203" pitchFamily="34" charset="0"/>
                </a:rPr>
                <a:t> I </a:t>
              </a:r>
              <a:r>
                <a:rPr lang="ru-RU" sz="1961" dirty="0">
                  <a:solidFill>
                    <a:srgbClr val="000000"/>
                  </a:solidFill>
                  <a:latin typeface="Segoe UI Light" panose="020B0502040204020203" pitchFamily="34" charset="0"/>
                  <a:ea typeface="Segoe UI" pitchFamily="34" charset="0"/>
                  <a:cs typeface="Segoe UI Light" panose="020B0502040204020203" pitchFamily="34" charset="0"/>
                </a:rPr>
                <a:t>Безопасность</a:t>
              </a:r>
              <a:endParaRPr lang="en-US" sz="1961" dirty="0">
                <a:solidFill>
                  <a:srgbClr val="000000"/>
                </a:solidFill>
                <a:latin typeface="Segoe UI Light" panose="020B0502040204020203" pitchFamily="34" charset="0"/>
                <a:ea typeface="Segoe UI" pitchFamily="34" charset="0"/>
                <a:cs typeface="Segoe UI Light" panose="020B0502040204020203" pitchFamily="34" charset="0"/>
              </a:endParaRPr>
            </a:p>
          </p:txBody>
        </p:sp>
        <p:sp>
          <p:nvSpPr>
            <p:cNvPr id="37" name="Rectangle 36"/>
            <p:cNvSpPr/>
            <p:nvPr/>
          </p:nvSpPr>
          <p:spPr bwMode="auto">
            <a:xfrm>
              <a:off x="6127858" y="3083447"/>
              <a:ext cx="2939697" cy="67173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ctr" anchorCtr="0" forceAA="0" compatLnSpc="1">
              <a:prstTxWarp prst="textNoShape">
                <a:avLst/>
              </a:prstTxWarp>
              <a:noAutofit/>
            </a:bodyPr>
            <a:lstStyle/>
            <a:p>
              <a:pPr algn="ctr" defTabSz="913751" fontAlgn="base">
                <a:lnSpc>
                  <a:spcPct val="90000"/>
                </a:lnSpc>
                <a:spcBef>
                  <a:spcPct val="0"/>
                </a:spcBef>
                <a:spcAft>
                  <a:spcPct val="0"/>
                </a:spcAft>
                <a:defRPr/>
              </a:pPr>
              <a:r>
                <a:rPr lang="ru-RU" sz="1961" dirty="0">
                  <a:solidFill>
                    <a:srgbClr val="FFFFFF"/>
                  </a:solidFill>
                  <a:latin typeface="Segoe UI Light" panose="020B0502040204020203" pitchFamily="34" charset="0"/>
                  <a:ea typeface="Segoe UI" pitchFamily="34" charset="0"/>
                  <a:cs typeface="Segoe UI Light" panose="020B0502040204020203" pitchFamily="34" charset="0"/>
                </a:rPr>
                <a:t>Портал</a:t>
              </a:r>
              <a:endParaRPr lang="en-US" sz="1961" dirty="0">
                <a:solidFill>
                  <a:srgbClr val="FFFFFF"/>
                </a:solidFill>
                <a:latin typeface="Segoe UI Light" panose="020B0502040204020203" pitchFamily="34" charset="0"/>
                <a:ea typeface="Segoe UI" pitchFamily="34" charset="0"/>
                <a:cs typeface="Segoe UI Light" panose="020B0502040204020203" pitchFamily="34" charset="0"/>
              </a:endParaRPr>
            </a:p>
          </p:txBody>
        </p:sp>
        <p:sp>
          <p:nvSpPr>
            <p:cNvPr id="38" name="Rectangle 37"/>
            <p:cNvSpPr/>
            <p:nvPr/>
          </p:nvSpPr>
          <p:spPr bwMode="auto">
            <a:xfrm>
              <a:off x="3207428" y="1929489"/>
              <a:ext cx="2883809" cy="67173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87" rIns="0" bIns="143387" numCol="1" spcCol="0" rtlCol="0" fromWordArt="0" anchor="ctr" anchorCtr="0" forceAA="0" compatLnSpc="1">
              <a:prstTxWarp prst="textNoShape">
                <a:avLst/>
              </a:prstTxWarp>
              <a:noAutofit/>
            </a:bodyPr>
            <a:lstStyle/>
            <a:p>
              <a:pPr algn="ctr" defTabSz="913751" fontAlgn="base">
                <a:lnSpc>
                  <a:spcPct val="90000"/>
                </a:lnSpc>
                <a:spcBef>
                  <a:spcPct val="0"/>
                </a:spcBef>
                <a:spcAft>
                  <a:spcPct val="0"/>
                </a:spcAft>
                <a:defRPr/>
              </a:pPr>
              <a:r>
                <a:rPr lang="en-US" sz="1961" dirty="0">
                  <a:solidFill>
                    <a:srgbClr val="FFFFFF"/>
                  </a:solidFill>
                  <a:latin typeface="Segoe UI Light" panose="020B0502040204020203" pitchFamily="34" charset="0"/>
                  <a:ea typeface="Segoe UI" pitchFamily="34" charset="0"/>
                  <a:cs typeface="Segoe UI Light" panose="020B0502040204020203" pitchFamily="34" charset="0"/>
                </a:rPr>
                <a:t>Windows Server</a:t>
              </a:r>
            </a:p>
          </p:txBody>
        </p:sp>
        <p:sp>
          <p:nvSpPr>
            <p:cNvPr id="39" name="Rectangle 38"/>
            <p:cNvSpPr/>
            <p:nvPr/>
          </p:nvSpPr>
          <p:spPr bwMode="auto">
            <a:xfrm>
              <a:off x="6127858" y="1929489"/>
              <a:ext cx="2939697" cy="67173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87" rIns="0" bIns="143387" numCol="1" spcCol="0" rtlCol="0" fromWordArt="0" anchor="ctr" anchorCtr="0" forceAA="0" compatLnSpc="1">
              <a:prstTxWarp prst="textNoShape">
                <a:avLst/>
              </a:prstTxWarp>
              <a:noAutofit/>
            </a:bodyPr>
            <a:lstStyle/>
            <a:p>
              <a:pPr algn="ctr" defTabSz="913751" fontAlgn="base">
                <a:lnSpc>
                  <a:spcPct val="90000"/>
                </a:lnSpc>
                <a:spcBef>
                  <a:spcPct val="0"/>
                </a:spcBef>
                <a:spcAft>
                  <a:spcPct val="0"/>
                </a:spcAft>
                <a:defRPr/>
              </a:pPr>
              <a:r>
                <a:rPr lang="en-US" sz="1961" dirty="0">
                  <a:solidFill>
                    <a:srgbClr val="FFFFFF"/>
                  </a:solidFill>
                  <a:latin typeface="Segoe UI Light" panose="020B0502040204020203" pitchFamily="34" charset="0"/>
                  <a:ea typeface="Segoe UI" pitchFamily="34" charset="0"/>
                  <a:cs typeface="Segoe UI Light" panose="020B0502040204020203" pitchFamily="34" charset="0"/>
                </a:rPr>
                <a:t>Linux</a:t>
              </a:r>
            </a:p>
          </p:txBody>
        </p:sp>
        <p:grpSp>
          <p:nvGrpSpPr>
            <p:cNvPr id="40" name="Group 39"/>
            <p:cNvGrpSpPr/>
            <p:nvPr/>
          </p:nvGrpSpPr>
          <p:grpSpPr>
            <a:xfrm>
              <a:off x="5731686" y="2408030"/>
              <a:ext cx="784011" cy="784010"/>
              <a:chOff x="5901709" y="2177620"/>
              <a:chExt cx="784122" cy="784121"/>
            </a:xfrm>
          </p:grpSpPr>
          <p:sp>
            <p:nvSpPr>
              <p:cNvPr id="49" name="Oval 63"/>
              <p:cNvSpPr>
                <a:spLocks noChangeArrowheads="1"/>
              </p:cNvSpPr>
              <p:nvPr/>
            </p:nvSpPr>
            <p:spPr bwMode="auto">
              <a:xfrm>
                <a:off x="5901709" y="2177620"/>
                <a:ext cx="784122" cy="784121"/>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16">
                  <a:defRPr/>
                </a:pPr>
                <a:endParaRPr lang="en-US" sz="1765">
                  <a:solidFill>
                    <a:srgbClr val="505050"/>
                  </a:solidFill>
                  <a:latin typeface="Segoe UI"/>
                </a:endParaRPr>
              </a:p>
            </p:txBody>
          </p:sp>
          <p:sp>
            <p:nvSpPr>
              <p:cNvPr id="50" name="Freeform 75"/>
              <p:cNvSpPr>
                <a:spLocks/>
              </p:cNvSpPr>
              <p:nvPr/>
            </p:nvSpPr>
            <p:spPr bwMode="auto">
              <a:xfrm>
                <a:off x="6011259" y="2412729"/>
                <a:ext cx="565023" cy="313902"/>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914016">
                  <a:defRPr/>
                </a:pPr>
                <a:endParaRPr lang="en-US" sz="1765" dirty="0">
                  <a:solidFill>
                    <a:srgbClr val="505050"/>
                  </a:solidFill>
                  <a:latin typeface="Segoe UI"/>
                </a:endParaRPr>
              </a:p>
            </p:txBody>
          </p:sp>
        </p:grpSp>
        <p:grpSp>
          <p:nvGrpSpPr>
            <p:cNvPr id="41" name="Group 40"/>
            <p:cNvGrpSpPr/>
            <p:nvPr/>
          </p:nvGrpSpPr>
          <p:grpSpPr>
            <a:xfrm>
              <a:off x="5996164" y="2683047"/>
              <a:ext cx="255057" cy="233976"/>
              <a:chOff x="5916679" y="2595653"/>
              <a:chExt cx="465450" cy="426979"/>
            </a:xfrm>
          </p:grpSpPr>
          <p:sp>
            <p:nvSpPr>
              <p:cNvPr id="46" name="Rectangle 45"/>
              <p:cNvSpPr/>
              <p:nvPr/>
            </p:nvSpPr>
            <p:spPr>
              <a:xfrm>
                <a:off x="5916679" y="2773827"/>
                <a:ext cx="248806" cy="248805"/>
              </a:xfrm>
              <a:prstGeom prst="rect">
                <a:avLst/>
              </a:prstGeom>
              <a:solidFill>
                <a:srgbClr val="442359"/>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63">
                  <a:defRPr/>
                </a:pPr>
                <a:endParaRPr lang="en-US">
                  <a:solidFill>
                    <a:srgbClr val="FFFFFF"/>
                  </a:solidFill>
                  <a:latin typeface="Segoe UI"/>
                </a:endParaRPr>
              </a:p>
            </p:txBody>
          </p:sp>
          <p:sp>
            <p:nvSpPr>
              <p:cNvPr id="47" name="Rectangle 46"/>
              <p:cNvSpPr/>
              <p:nvPr/>
            </p:nvSpPr>
            <p:spPr>
              <a:xfrm>
                <a:off x="6021679" y="2595653"/>
                <a:ext cx="248808" cy="248805"/>
              </a:xfrm>
              <a:prstGeom prst="rect">
                <a:avLst/>
              </a:prstGeom>
              <a:solidFill>
                <a:srgbClr val="442359"/>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63">
                  <a:defRPr/>
                </a:pPr>
                <a:endParaRPr lang="en-US">
                  <a:solidFill>
                    <a:srgbClr val="FFFFFF"/>
                  </a:solidFill>
                  <a:latin typeface="Segoe UI"/>
                </a:endParaRPr>
              </a:p>
            </p:txBody>
          </p:sp>
          <p:sp>
            <p:nvSpPr>
              <p:cNvPr id="48" name="Rectangle 47"/>
              <p:cNvSpPr/>
              <p:nvPr/>
            </p:nvSpPr>
            <p:spPr>
              <a:xfrm>
                <a:off x="6133321" y="2773827"/>
                <a:ext cx="248808" cy="248805"/>
              </a:xfrm>
              <a:prstGeom prst="rect">
                <a:avLst/>
              </a:prstGeom>
              <a:solidFill>
                <a:srgbClr val="442359"/>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63">
                  <a:defRPr/>
                </a:pPr>
                <a:endParaRPr lang="en-US">
                  <a:solidFill>
                    <a:srgbClr val="FFFFFF"/>
                  </a:solidFill>
                  <a:latin typeface="Segoe UI"/>
                </a:endParaRPr>
              </a:p>
            </p:txBody>
          </p:sp>
        </p:grpSp>
        <p:sp>
          <p:nvSpPr>
            <p:cNvPr id="42" name="Rectangle 41"/>
            <p:cNvSpPr/>
            <p:nvPr/>
          </p:nvSpPr>
          <p:spPr bwMode="auto">
            <a:xfrm>
              <a:off x="4983736" y="4718640"/>
              <a:ext cx="806963" cy="1062713"/>
            </a:xfrm>
            <a:prstGeom prst="rect">
              <a:avLst/>
            </a:prstGeom>
            <a:solidFill>
              <a:srgbClr val="7030A0"/>
            </a:solidFill>
            <a:ln>
              <a:solidFill>
                <a:schemeClr val="lt1">
                  <a:hueOff val="0"/>
                  <a:satOff val="0"/>
                  <a:lumOff val="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961" dirty="0">
                  <a:gradFill>
                    <a:gsLst>
                      <a:gs pos="16814">
                        <a:srgbClr val="FFFFFF"/>
                      </a:gs>
                      <a:gs pos="46000">
                        <a:srgbClr val="FFFFFF"/>
                      </a:gs>
                    </a:gsLst>
                    <a:lin ang="5400000" scaled="0"/>
                  </a:gradFill>
                  <a:latin typeface="Segoe UI Light" panose="020B0502040204020203" pitchFamily="34" charset="0"/>
                  <a:cs typeface="Segoe UI Light" panose="020B0502040204020203" pitchFamily="34" charset="0"/>
                </a:rPr>
                <a:t>SRP</a:t>
              </a:r>
            </a:p>
          </p:txBody>
        </p:sp>
        <p:sp>
          <p:nvSpPr>
            <p:cNvPr id="43" name="Rectangle 42"/>
            <p:cNvSpPr/>
            <p:nvPr/>
          </p:nvSpPr>
          <p:spPr bwMode="auto">
            <a:xfrm>
              <a:off x="5931865" y="4718640"/>
              <a:ext cx="806963" cy="1062713"/>
            </a:xfrm>
            <a:prstGeom prst="rect">
              <a:avLst/>
            </a:prstGeom>
            <a:solidFill>
              <a:srgbClr val="7030A0"/>
            </a:solidFill>
            <a:ln>
              <a:solidFill>
                <a:schemeClr val="lt1">
                  <a:hueOff val="0"/>
                  <a:satOff val="0"/>
                  <a:lumOff val="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961" dirty="0">
                  <a:gradFill>
                    <a:gsLst>
                      <a:gs pos="16814">
                        <a:srgbClr val="FFFFFF"/>
                      </a:gs>
                      <a:gs pos="46000">
                        <a:srgbClr val="FFFFFF"/>
                      </a:gs>
                    </a:gsLst>
                    <a:lin ang="5400000" scaled="0"/>
                  </a:gradFill>
                  <a:latin typeface="Segoe UI Light" panose="020B0502040204020203" pitchFamily="34" charset="0"/>
                  <a:cs typeface="Segoe UI Light" panose="020B0502040204020203" pitchFamily="34" charset="0"/>
                </a:rPr>
                <a:t>NRP</a:t>
              </a:r>
            </a:p>
          </p:txBody>
        </p:sp>
        <p:sp>
          <p:nvSpPr>
            <p:cNvPr id="44" name="Rectangle 43"/>
            <p:cNvSpPr/>
            <p:nvPr/>
          </p:nvSpPr>
          <p:spPr bwMode="auto">
            <a:xfrm>
              <a:off x="6878543" y="4718640"/>
              <a:ext cx="806963" cy="1062713"/>
            </a:xfrm>
            <a:prstGeom prst="rect">
              <a:avLst/>
            </a:prstGeom>
            <a:solidFill>
              <a:srgbClr val="7030A0"/>
            </a:solidFill>
            <a:ln>
              <a:solidFill>
                <a:schemeClr val="lt1">
                  <a:hueOff val="0"/>
                  <a:satOff val="0"/>
                  <a:lumOff val="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961" dirty="0">
                  <a:gradFill>
                    <a:gsLst>
                      <a:gs pos="16814">
                        <a:srgbClr val="FFFFFF"/>
                      </a:gs>
                      <a:gs pos="46000">
                        <a:srgbClr val="FFFFFF"/>
                      </a:gs>
                    </a:gsLst>
                    <a:lin ang="5400000" scaled="0"/>
                  </a:gradFill>
                  <a:latin typeface="Segoe UI Light" panose="020B0502040204020203" pitchFamily="34" charset="0"/>
                  <a:cs typeface="Segoe UI Light" panose="020B0502040204020203" pitchFamily="34" charset="0"/>
                </a:rPr>
                <a:t>CRP</a:t>
              </a:r>
            </a:p>
          </p:txBody>
        </p:sp>
        <p:sp>
          <p:nvSpPr>
            <p:cNvPr id="45" name="Rectangle 44"/>
            <p:cNvSpPr/>
            <p:nvPr/>
          </p:nvSpPr>
          <p:spPr bwMode="auto">
            <a:xfrm>
              <a:off x="7825221" y="4718639"/>
              <a:ext cx="806963" cy="1062713"/>
            </a:xfrm>
            <a:prstGeom prst="rect">
              <a:avLst/>
            </a:prstGeom>
            <a:solidFill>
              <a:srgbClr val="7030A0"/>
            </a:solidFill>
            <a:ln>
              <a:solidFill>
                <a:schemeClr val="lt1">
                  <a:hueOff val="0"/>
                  <a:satOff val="0"/>
                  <a:lumOff val="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961" dirty="0">
                  <a:gradFill>
                    <a:gsLst>
                      <a:gs pos="16814">
                        <a:srgbClr val="FFFFFF"/>
                      </a:gs>
                      <a:gs pos="46000">
                        <a:srgbClr val="FFFFFF"/>
                      </a:gs>
                    </a:gsLst>
                    <a:lin ang="5400000" scaled="0"/>
                  </a:gradFill>
                  <a:latin typeface="Segoe UI Light" panose="020B0502040204020203" pitchFamily="34" charset="0"/>
                  <a:cs typeface="Segoe UI Light" panose="020B0502040204020203" pitchFamily="34" charset="0"/>
                </a:rPr>
                <a:t>xRP</a:t>
              </a:r>
            </a:p>
          </p:txBody>
        </p:sp>
      </p:grpSp>
    </p:spTree>
    <p:extLst>
      <p:ext uri="{BB962C8B-B14F-4D97-AF65-F5344CB8AC3E}">
        <p14:creationId xmlns:p14="http://schemas.microsoft.com/office/powerpoint/2010/main" val="53565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Базовые элементы </a:t>
            </a:r>
            <a:r>
              <a:rPr lang="en-US" dirty="0"/>
              <a:t>Azure Stack </a:t>
            </a:r>
            <a:endParaRPr lang="ru-RU" dirty="0"/>
          </a:p>
        </p:txBody>
      </p:sp>
      <p:pic>
        <p:nvPicPr>
          <p:cNvPr id="3"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561" y="1449000"/>
            <a:ext cx="7340677" cy="4857196"/>
          </a:xfrm>
          <a:prstGeom prst="rect">
            <a:avLst/>
          </a:prstGeom>
        </p:spPr>
      </p:pic>
    </p:spTree>
    <p:extLst>
      <p:ext uri="{BB962C8B-B14F-4D97-AF65-F5344CB8AC3E}">
        <p14:creationId xmlns:p14="http://schemas.microsoft.com/office/powerpoint/2010/main" val="699003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Требования к Technical </a:t>
            </a:r>
            <a:r>
              <a:rPr lang="ru-RU" dirty="0" err="1"/>
              <a:t>Preview</a:t>
            </a:r>
            <a:r>
              <a:rPr lang="ru-RU" dirty="0"/>
              <a:t> 1</a:t>
            </a:r>
          </a:p>
        </p:txBody>
      </p:sp>
      <p:sp>
        <p:nvSpPr>
          <p:cNvPr id="5" name="Content Placeholder 4"/>
          <p:cNvSpPr>
            <a:spLocks noGrp="1"/>
          </p:cNvSpPr>
          <p:nvPr>
            <p:ph idx="1"/>
          </p:nvPr>
        </p:nvSpPr>
        <p:spPr/>
        <p:txBody>
          <a:bodyPr/>
          <a:lstStyle/>
          <a:p>
            <a:r>
              <a:rPr lang="ru-RU" dirty="0"/>
              <a:t>Учетная запись </a:t>
            </a:r>
            <a:r>
              <a:rPr lang="en-US" dirty="0"/>
              <a:t>Azure Active Directory </a:t>
            </a:r>
            <a:r>
              <a:rPr lang="ru-RU" dirty="0"/>
              <a:t>с правами </a:t>
            </a:r>
            <a:r>
              <a:rPr lang="en-US" dirty="0"/>
              <a:t>Global Admin</a:t>
            </a:r>
          </a:p>
          <a:p>
            <a:pPr lvl="1"/>
            <a:r>
              <a:rPr lang="ru-RU" dirty="0"/>
              <a:t>Можно использовать бесплатный тарифный план FREE</a:t>
            </a:r>
          </a:p>
          <a:p>
            <a:r>
              <a:rPr lang="ru-RU" dirty="0"/>
              <a:t>Минимальные требования к оборудованию </a:t>
            </a:r>
            <a:endParaRPr lang="en-US" dirty="0"/>
          </a:p>
          <a:p>
            <a:pPr lvl="1"/>
            <a:r>
              <a:rPr lang="ru-RU" dirty="0"/>
              <a:t>2х CPU, суммарно не менее 12 ядер</a:t>
            </a:r>
          </a:p>
          <a:p>
            <a:pPr lvl="1"/>
            <a:r>
              <a:rPr lang="en-US" dirty="0"/>
              <a:t>96 GB RAM</a:t>
            </a:r>
            <a:endParaRPr lang="ru-RU" dirty="0"/>
          </a:p>
          <a:p>
            <a:pPr lvl="1"/>
            <a:r>
              <a:rPr lang="en-US" dirty="0"/>
              <a:t>5x HDD\SSD: 1x OS 200GB, 4x 140GB</a:t>
            </a:r>
            <a:endParaRPr lang="ru-RU" dirty="0"/>
          </a:p>
          <a:p>
            <a:pPr lvl="1"/>
            <a:r>
              <a:rPr lang="ru-RU" dirty="0"/>
              <a:t>RAID “</a:t>
            </a:r>
            <a:r>
              <a:rPr lang="ru-RU" dirty="0" err="1"/>
              <a:t>pass-through</a:t>
            </a:r>
            <a:r>
              <a:rPr lang="ru-RU" dirty="0"/>
              <a:t>” или RAID 0 на каждый диск</a:t>
            </a:r>
          </a:p>
          <a:p>
            <a:r>
              <a:rPr lang="en-US" dirty="0"/>
              <a:t>Windows Server 2016 TP4</a:t>
            </a:r>
          </a:p>
          <a:p>
            <a:pPr lvl="1"/>
            <a:r>
              <a:rPr lang="en-US" dirty="0"/>
              <a:t>VHDX</a:t>
            </a:r>
            <a:r>
              <a:rPr lang="ru-RU" dirty="0"/>
              <a:t> с ОС есть в составе установочного пакета</a:t>
            </a:r>
            <a:endParaRPr lang="en-US" dirty="0"/>
          </a:p>
          <a:p>
            <a:endParaRPr lang="en-US" dirty="0"/>
          </a:p>
          <a:p>
            <a:endParaRPr lang="ru-RU" dirty="0"/>
          </a:p>
        </p:txBody>
      </p:sp>
    </p:spTree>
    <p:extLst>
      <p:ext uri="{BB962C8B-B14F-4D97-AF65-F5344CB8AC3E}">
        <p14:creationId xmlns:p14="http://schemas.microsoft.com/office/powerpoint/2010/main" val="4001472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Архитектура Technical </a:t>
            </a:r>
            <a:r>
              <a:rPr lang="ru-RU" dirty="0" err="1"/>
              <a:t>Preview</a:t>
            </a:r>
            <a:r>
              <a:rPr lang="ru-RU" dirty="0"/>
              <a:t> 1</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6927" y="1442132"/>
            <a:ext cx="5315945" cy="5415868"/>
          </a:xfrm>
          <a:prstGeom prst="rect">
            <a:avLst/>
          </a:prstGeom>
        </p:spPr>
      </p:pic>
    </p:spTree>
    <p:extLst>
      <p:ext uri="{BB962C8B-B14F-4D97-AF65-F5344CB8AC3E}">
        <p14:creationId xmlns:p14="http://schemas.microsoft.com/office/powerpoint/2010/main" val="127891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Что доступно в </a:t>
            </a:r>
            <a:r>
              <a:rPr lang="en-US" dirty="0"/>
              <a:t>Technical Preview 1</a:t>
            </a:r>
          </a:p>
        </p:txBody>
      </p:sp>
      <p:graphicFrame>
        <p:nvGraphicFramePr>
          <p:cNvPr id="3" name="Content Placeholder 2"/>
          <p:cNvGraphicFramePr>
            <a:graphicFrameLocks noGrp="1"/>
          </p:cNvGraphicFramePr>
          <p:nvPr>
            <p:ph sz="quarter" idx="10"/>
            <p:extLst/>
          </p:nvPr>
        </p:nvGraphicFramePr>
        <p:xfrm>
          <a:off x="379413" y="1387475"/>
          <a:ext cx="11525250" cy="4846320"/>
        </p:xfrm>
        <a:graphic>
          <a:graphicData uri="http://schemas.openxmlformats.org/drawingml/2006/table">
            <a:tbl>
              <a:tblPr bandRow="1">
                <a:tableStyleId>{5C22544A-7EE6-4342-B048-85BDC9FD1C3A}</a:tableStyleId>
              </a:tblPr>
              <a:tblGrid>
                <a:gridCol w="5762625">
                  <a:extLst>
                    <a:ext uri="{9D8B030D-6E8A-4147-A177-3AD203B41FA5}">
                      <a16:colId xmlns:a16="http://schemas.microsoft.com/office/drawing/2014/main" val="852528469"/>
                    </a:ext>
                  </a:extLst>
                </a:gridCol>
                <a:gridCol w="5762625">
                  <a:extLst>
                    <a:ext uri="{9D8B030D-6E8A-4147-A177-3AD203B41FA5}">
                      <a16:colId xmlns:a16="http://schemas.microsoft.com/office/drawing/2014/main" val="649646584"/>
                    </a:ext>
                  </a:extLst>
                </a:gridCol>
              </a:tblGrid>
              <a:tr h="370840">
                <a:tc>
                  <a:txBody>
                    <a:bodyPr/>
                    <a:lstStyle/>
                    <a:p>
                      <a:r>
                        <a:rPr lang="ru-RU" sz="2400" dirty="0">
                          <a:latin typeface="Segoe UI Light" panose="020B0502040204020203" pitchFamily="34" charset="0"/>
                          <a:cs typeface="Segoe UI Light" panose="020B0502040204020203" pitchFamily="34" charset="0"/>
                        </a:rPr>
                        <a:t>Вычисления (</a:t>
                      </a:r>
                      <a:r>
                        <a:rPr lang="en-US" sz="2400" dirty="0">
                          <a:latin typeface="Segoe UI Light" panose="020B0502040204020203" pitchFamily="34" charset="0"/>
                          <a:cs typeface="Segoe UI Light" panose="020B0502040204020203" pitchFamily="34" charset="0"/>
                        </a:rPr>
                        <a:t>Compute RP)</a:t>
                      </a:r>
                      <a:endParaRPr lang="ru-RU" sz="2400" dirty="0">
                        <a:latin typeface="Segoe UI Light" panose="020B0502040204020203" pitchFamily="34" charset="0"/>
                        <a:cs typeface="Segoe UI Light" panose="020B0502040204020203" pitchFamily="34" charset="0"/>
                      </a:endParaRPr>
                    </a:p>
                  </a:txBody>
                  <a:tcPr anchor="ctr"/>
                </a:tc>
                <a:tc>
                  <a:txBody>
                    <a:bodyPr/>
                    <a:lstStyle/>
                    <a:p>
                      <a:r>
                        <a:rPr lang="ru-RU" sz="2400" dirty="0">
                          <a:latin typeface="Segoe UI Light" panose="020B0502040204020203" pitchFamily="34" charset="0"/>
                          <a:cs typeface="Segoe UI Light" panose="020B0502040204020203" pitchFamily="34" charset="0"/>
                        </a:rPr>
                        <a:t>Виртуальные</a:t>
                      </a:r>
                      <a:r>
                        <a:rPr lang="ru-RU" sz="2400" baseline="0" dirty="0">
                          <a:latin typeface="Segoe UI Light" panose="020B0502040204020203" pitchFamily="34" charset="0"/>
                          <a:cs typeface="Segoe UI Light" panose="020B0502040204020203" pitchFamily="34" charset="0"/>
                        </a:rPr>
                        <a:t> машины</a:t>
                      </a:r>
                    </a:p>
                    <a:p>
                      <a:r>
                        <a:rPr lang="ru-RU" sz="2400" baseline="0" dirty="0">
                          <a:latin typeface="Segoe UI Light" panose="020B0502040204020203" pitchFamily="34" charset="0"/>
                          <a:cs typeface="Segoe UI Light" panose="020B0502040204020203" pitchFamily="34" charset="0"/>
                        </a:rPr>
                        <a:t>Расширения для виртуальных машин</a:t>
                      </a:r>
                    </a:p>
                    <a:p>
                      <a:r>
                        <a:rPr lang="en-US" sz="2400" baseline="0" dirty="0">
                          <a:latin typeface="Segoe UI Light" panose="020B0502040204020203" pitchFamily="34" charset="0"/>
                          <a:cs typeface="Segoe UI Light" panose="020B0502040204020203" pitchFamily="34" charset="0"/>
                        </a:rPr>
                        <a:t>Docker </a:t>
                      </a:r>
                      <a:r>
                        <a:rPr lang="ru-RU" sz="2400" baseline="0" dirty="0">
                          <a:latin typeface="Segoe UI Light" panose="020B0502040204020203" pitchFamily="34" charset="0"/>
                          <a:cs typeface="Segoe UI Light" panose="020B0502040204020203" pitchFamily="34" charset="0"/>
                        </a:rPr>
                        <a:t>контейнеры для </a:t>
                      </a:r>
                      <a:r>
                        <a:rPr lang="en-US" sz="2400" baseline="0" dirty="0">
                          <a:latin typeface="Segoe UI Light" panose="020B0502040204020203" pitchFamily="34" charset="0"/>
                          <a:cs typeface="Segoe UI Light" panose="020B0502040204020203" pitchFamily="34" charset="0"/>
                        </a:rPr>
                        <a:t>Linux</a:t>
                      </a:r>
                      <a:endParaRPr lang="ru-RU"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2465242605"/>
                  </a:ext>
                </a:extLst>
              </a:tr>
              <a:tr h="370840">
                <a:tc>
                  <a:txBody>
                    <a:bodyPr/>
                    <a:lstStyle/>
                    <a:p>
                      <a:r>
                        <a:rPr lang="ru-RU" sz="2400" dirty="0">
                          <a:latin typeface="Segoe UI Light" panose="020B0502040204020203" pitchFamily="34" charset="0"/>
                          <a:cs typeface="Segoe UI Light" panose="020B0502040204020203" pitchFamily="34" charset="0"/>
                        </a:rPr>
                        <a:t>Сеть (</a:t>
                      </a:r>
                      <a:r>
                        <a:rPr lang="en-US" sz="2400" dirty="0">
                          <a:latin typeface="Segoe UI Light" panose="020B0502040204020203" pitchFamily="34" charset="0"/>
                          <a:cs typeface="Segoe UI Light" panose="020B0502040204020203" pitchFamily="34" charset="0"/>
                        </a:rPr>
                        <a:t>Networking RP)</a:t>
                      </a:r>
                      <a:endParaRPr lang="ru-RU" sz="2400" dirty="0">
                        <a:latin typeface="Segoe UI Light" panose="020B0502040204020203" pitchFamily="34" charset="0"/>
                        <a:cs typeface="Segoe UI Light" panose="020B0502040204020203" pitchFamily="34" charset="0"/>
                      </a:endParaRPr>
                    </a:p>
                  </a:txBody>
                  <a:tcPr anchor="ctr"/>
                </a:tc>
                <a:tc>
                  <a:txBody>
                    <a:bodyPr/>
                    <a:lstStyle/>
                    <a:p>
                      <a:r>
                        <a:rPr lang="ru-RU" sz="2400" dirty="0">
                          <a:latin typeface="Segoe UI Light" panose="020B0502040204020203" pitchFamily="34" charset="0"/>
                          <a:cs typeface="Segoe UI Light" panose="020B0502040204020203" pitchFamily="34" charset="0"/>
                        </a:rPr>
                        <a:t>Виртуальные сети + группы безопасности и сетевые</a:t>
                      </a:r>
                      <a:r>
                        <a:rPr lang="ru-RU" sz="2400" baseline="0" dirty="0">
                          <a:latin typeface="Segoe UI Light" panose="020B0502040204020203" pitchFamily="34" charset="0"/>
                          <a:cs typeface="Segoe UI Light" panose="020B0502040204020203" pitchFamily="34" charset="0"/>
                        </a:rPr>
                        <a:t> правила</a:t>
                      </a:r>
                      <a:endParaRPr lang="ru-RU" sz="2400" dirty="0">
                        <a:latin typeface="Segoe UI Light" panose="020B0502040204020203" pitchFamily="34" charset="0"/>
                        <a:cs typeface="Segoe UI Light" panose="020B0502040204020203" pitchFamily="34" charset="0"/>
                      </a:endParaRPr>
                    </a:p>
                    <a:p>
                      <a:r>
                        <a:rPr lang="ru-RU" sz="2400" dirty="0">
                          <a:latin typeface="Segoe UI Light" panose="020B0502040204020203" pitchFamily="34" charset="0"/>
                          <a:cs typeface="Segoe UI Light" panose="020B0502040204020203" pitchFamily="34" charset="0"/>
                        </a:rPr>
                        <a:t>Программный балансировщик нагрузки</a:t>
                      </a:r>
                    </a:p>
                  </a:txBody>
                  <a:tcPr anchor="ctr"/>
                </a:tc>
                <a:extLst>
                  <a:ext uri="{0D108BD9-81ED-4DB2-BD59-A6C34878D82A}">
                    <a16:rowId xmlns:a16="http://schemas.microsoft.com/office/drawing/2014/main" val="3700688756"/>
                  </a:ext>
                </a:extLst>
              </a:tr>
              <a:tr h="370840">
                <a:tc>
                  <a:txBody>
                    <a:bodyPr/>
                    <a:lstStyle/>
                    <a:p>
                      <a:r>
                        <a:rPr lang="ru-RU" sz="2400" dirty="0">
                          <a:latin typeface="Segoe UI Light" panose="020B0502040204020203" pitchFamily="34" charset="0"/>
                          <a:cs typeface="Segoe UI Light" panose="020B0502040204020203" pitchFamily="34" charset="0"/>
                        </a:rPr>
                        <a:t>Хранилище (</a:t>
                      </a:r>
                      <a:r>
                        <a:rPr lang="en-US" sz="2400" dirty="0">
                          <a:latin typeface="Segoe UI Light" panose="020B0502040204020203" pitchFamily="34" charset="0"/>
                          <a:cs typeface="Segoe UI Light" panose="020B0502040204020203" pitchFamily="34" charset="0"/>
                        </a:rPr>
                        <a:t>Storage RP)</a:t>
                      </a:r>
                      <a:endParaRPr lang="ru-RU" sz="2400" dirty="0">
                        <a:latin typeface="Segoe UI Light" panose="020B0502040204020203" pitchFamily="34" charset="0"/>
                        <a:cs typeface="Segoe UI Light" panose="020B0502040204020203" pitchFamily="34" charset="0"/>
                      </a:endParaRPr>
                    </a:p>
                  </a:txBody>
                  <a:tcPr anchor="ctr"/>
                </a:tc>
                <a:tc>
                  <a:txBody>
                    <a:bodyPr/>
                    <a:lstStyle/>
                    <a:p>
                      <a:r>
                        <a:rPr lang="ru-RU" sz="2400" dirty="0">
                          <a:latin typeface="Segoe UI Light" panose="020B0502040204020203" pitchFamily="34" charset="0"/>
                          <a:cs typeface="Segoe UI Light" panose="020B0502040204020203" pitchFamily="34" charset="0"/>
                        </a:rPr>
                        <a:t>Блобы (</a:t>
                      </a:r>
                      <a:r>
                        <a:rPr lang="en-US" sz="2400" dirty="0">
                          <a:latin typeface="Segoe UI Light" panose="020B0502040204020203" pitchFamily="34" charset="0"/>
                          <a:cs typeface="Segoe UI Light" panose="020B0502040204020203" pitchFamily="34" charset="0"/>
                        </a:rPr>
                        <a:t>Blob:</a:t>
                      </a:r>
                      <a:r>
                        <a:rPr lang="en-US" sz="2400" baseline="0" dirty="0">
                          <a:latin typeface="Segoe UI Light" panose="020B0502040204020203" pitchFamily="34" charset="0"/>
                          <a:cs typeface="Segoe UI Light" panose="020B0502040204020203" pitchFamily="34" charset="0"/>
                        </a:rPr>
                        <a:t> page &amp; block</a:t>
                      </a:r>
                      <a:r>
                        <a:rPr lang="ru-RU" sz="2400" baseline="0" dirty="0">
                          <a:latin typeface="Segoe UI Light" panose="020B0502040204020203" pitchFamily="34" charset="0"/>
                          <a:cs typeface="Segoe UI Light" panose="020B0502040204020203" pitchFamily="34" charset="0"/>
                        </a:rPr>
                        <a:t>)</a:t>
                      </a:r>
                      <a:endParaRPr lang="en-US" sz="2400" baseline="0" dirty="0">
                        <a:latin typeface="Segoe UI Light" panose="020B0502040204020203" pitchFamily="34" charset="0"/>
                        <a:cs typeface="Segoe UI Light" panose="020B0502040204020203" pitchFamily="34" charset="0"/>
                      </a:endParaRPr>
                    </a:p>
                    <a:p>
                      <a:r>
                        <a:rPr lang="ru-RU" sz="2400" dirty="0">
                          <a:latin typeface="Segoe UI Light" panose="020B0502040204020203" pitchFamily="34" charset="0"/>
                          <a:cs typeface="Segoe UI Light" panose="020B0502040204020203" pitchFamily="34" charset="0"/>
                        </a:rPr>
                        <a:t>Таблицы</a:t>
                      </a:r>
                    </a:p>
                  </a:txBody>
                  <a:tcPr anchor="ctr"/>
                </a:tc>
                <a:extLst>
                  <a:ext uri="{0D108BD9-81ED-4DB2-BD59-A6C34878D82A}">
                    <a16:rowId xmlns:a16="http://schemas.microsoft.com/office/drawing/2014/main" val="1795588571"/>
                  </a:ext>
                </a:extLst>
              </a:tr>
              <a:tr h="370840">
                <a:tc>
                  <a:txBody>
                    <a:bodyPr/>
                    <a:lstStyle/>
                    <a:p>
                      <a:r>
                        <a:rPr lang="en-US" sz="2400" dirty="0">
                          <a:latin typeface="Segoe UI Light" panose="020B0502040204020203" pitchFamily="34" charset="0"/>
                          <a:cs typeface="Segoe UI Light" panose="020B0502040204020203" pitchFamily="34" charset="0"/>
                        </a:rPr>
                        <a:t>PaaS (SQL</a:t>
                      </a:r>
                      <a:r>
                        <a:rPr lang="en-US" sz="2400" baseline="0" dirty="0">
                          <a:latin typeface="Segoe UI Light" panose="020B0502040204020203" pitchFamily="34" charset="0"/>
                          <a:cs typeface="Segoe UI Light" panose="020B0502040204020203" pitchFamily="34" charset="0"/>
                        </a:rPr>
                        <a:t> RP, MySQL RP, Web Apps RP)</a:t>
                      </a:r>
                      <a:endParaRPr lang="ru-RU" sz="2400" dirty="0">
                        <a:latin typeface="Segoe UI Light" panose="020B0502040204020203" pitchFamily="34" charset="0"/>
                        <a:cs typeface="Segoe UI Light" panose="020B0502040204020203" pitchFamily="34" charset="0"/>
                      </a:endParaRPr>
                    </a:p>
                  </a:txBody>
                  <a:tcPr anchor="ctr"/>
                </a:tc>
                <a:tc>
                  <a:txBody>
                    <a:bodyPr/>
                    <a:lstStyle/>
                    <a:p>
                      <a:r>
                        <a:rPr lang="en-US" sz="2400" dirty="0">
                          <a:latin typeface="Segoe UI Light" panose="020B0502040204020203" pitchFamily="34" charset="0"/>
                          <a:cs typeface="Segoe UI Light" panose="020B0502040204020203" pitchFamily="34" charset="0"/>
                        </a:rPr>
                        <a:t>SQL Server</a:t>
                      </a:r>
                    </a:p>
                    <a:p>
                      <a:r>
                        <a:rPr lang="en-US" sz="2400" dirty="0">
                          <a:latin typeface="Segoe UI Light" panose="020B0502040204020203" pitchFamily="34" charset="0"/>
                          <a:cs typeface="Segoe UI Light" panose="020B0502040204020203" pitchFamily="34" charset="0"/>
                        </a:rPr>
                        <a:t>MySQL</a:t>
                      </a:r>
                    </a:p>
                    <a:p>
                      <a:r>
                        <a:rPr lang="en-US" sz="2400" dirty="0" err="1">
                          <a:latin typeface="Segoe UI Light" panose="020B0502040204020203" pitchFamily="34" charset="0"/>
                          <a:cs typeface="Segoe UI Light" panose="020B0502040204020203" pitchFamily="34" charset="0"/>
                        </a:rPr>
                        <a:t>WebApps</a:t>
                      </a:r>
                      <a:r>
                        <a:rPr lang="en-US" sz="2400" dirty="0">
                          <a:latin typeface="Segoe UI Light" panose="020B0502040204020203" pitchFamily="34" charset="0"/>
                          <a:cs typeface="Segoe UI Light" panose="020B0502040204020203" pitchFamily="34" charset="0"/>
                        </a:rPr>
                        <a:t> (</a:t>
                      </a:r>
                      <a:r>
                        <a:rPr lang="ru-RU" sz="2400" dirty="0">
                          <a:latin typeface="Segoe UI Light" panose="020B0502040204020203" pitchFamily="34" charset="0"/>
                          <a:cs typeface="Segoe UI Light" panose="020B0502040204020203" pitchFamily="34" charset="0"/>
                        </a:rPr>
                        <a:t>часть </a:t>
                      </a:r>
                      <a:r>
                        <a:rPr lang="en-US" sz="2400" dirty="0">
                          <a:latin typeface="Segoe UI Light" panose="020B0502040204020203" pitchFamily="34" charset="0"/>
                          <a:cs typeface="Segoe UI Light" panose="020B0502040204020203" pitchFamily="34" charset="0"/>
                        </a:rPr>
                        <a:t>Azure </a:t>
                      </a:r>
                      <a:r>
                        <a:rPr lang="en-US" sz="2400" dirty="0" err="1">
                          <a:latin typeface="Segoe UI Light" panose="020B0502040204020203" pitchFamily="34" charset="0"/>
                          <a:cs typeface="Segoe UI Light" panose="020B0502040204020203" pitchFamily="34" charset="0"/>
                        </a:rPr>
                        <a:t>AppService</a:t>
                      </a:r>
                      <a:r>
                        <a:rPr lang="en-US" sz="2400" dirty="0">
                          <a:latin typeface="Segoe UI Light" panose="020B0502040204020203" pitchFamily="34" charset="0"/>
                          <a:cs typeface="Segoe UI Light" panose="020B0502040204020203" pitchFamily="34" charset="0"/>
                        </a:rPr>
                        <a:t>)</a:t>
                      </a:r>
                      <a:endParaRPr lang="ru-RU"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70175434"/>
                  </a:ext>
                </a:extLst>
              </a:tr>
              <a:tr h="370840">
                <a:tc>
                  <a:txBody>
                    <a:bodyPr/>
                    <a:lstStyle/>
                    <a:p>
                      <a:r>
                        <a:rPr lang="ru-RU" sz="2400" dirty="0">
                          <a:latin typeface="Segoe UI Light" panose="020B0502040204020203" pitchFamily="34" charset="0"/>
                          <a:cs typeface="Segoe UI Light" panose="020B0502040204020203" pitchFamily="34" charset="0"/>
                        </a:rPr>
                        <a:t>Портал и </a:t>
                      </a:r>
                      <a:r>
                        <a:rPr lang="en-US" sz="2400" dirty="0">
                          <a:latin typeface="Segoe UI Light" panose="020B0502040204020203" pitchFamily="34" charset="0"/>
                          <a:cs typeface="Segoe UI Light" panose="020B0502040204020203" pitchFamily="34" charset="0"/>
                        </a:rPr>
                        <a:t>ARM </a:t>
                      </a:r>
                      <a:r>
                        <a:rPr lang="ru-RU" sz="2400" dirty="0">
                          <a:latin typeface="Segoe UI Light" panose="020B0502040204020203" pitchFamily="34" charset="0"/>
                          <a:cs typeface="Segoe UI Light" panose="020B0502040204020203" pitchFamily="34" charset="0"/>
                        </a:rPr>
                        <a:t>бекэнд</a:t>
                      </a:r>
                    </a:p>
                  </a:txBody>
                  <a:tcPr anchor="ctr"/>
                </a:tc>
                <a:tc>
                  <a:txBody>
                    <a:bodyPr/>
                    <a:lstStyle/>
                    <a:p>
                      <a:endParaRPr lang="ru-RU"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251150799"/>
                  </a:ext>
                </a:extLst>
              </a:tr>
            </a:tbl>
          </a:graphicData>
        </a:graphic>
      </p:graphicFrame>
    </p:spTree>
    <p:extLst>
      <p:ext uri="{BB962C8B-B14F-4D97-AF65-F5344CB8AC3E}">
        <p14:creationId xmlns:p14="http://schemas.microsoft.com/office/powerpoint/2010/main" val="428241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a:t>Локальная инфраструктура и неограниченные возможности для </a:t>
            </a:r>
            <a:r>
              <a:rPr lang="ru-RU" dirty="0" err="1"/>
              <a:t>DevOps</a:t>
            </a:r>
            <a:endParaRPr lang="en-US" dirty="0"/>
          </a:p>
        </p:txBody>
      </p:sp>
      <p:sp>
        <p:nvSpPr>
          <p:cNvPr id="3" name="Subtitle 2"/>
          <p:cNvSpPr>
            <a:spLocks noGrp="1"/>
          </p:cNvSpPr>
          <p:nvPr>
            <p:ph type="subTitle" idx="1"/>
          </p:nvPr>
        </p:nvSpPr>
        <p:spPr/>
        <p:txBody>
          <a:bodyPr/>
          <a:lstStyle/>
          <a:p>
            <a:r>
              <a:rPr lang="ru-RU" dirty="0"/>
              <a:t>Александр Шаповал</a:t>
            </a:r>
            <a:endParaRPr lang="en-US" dirty="0"/>
          </a:p>
          <a:p>
            <a:r>
              <a:rPr lang="ru-RU" dirty="0"/>
              <a:t>Эксперт по стратегическим технологиям, </a:t>
            </a:r>
            <a:r>
              <a:rPr lang="en-US" dirty="0"/>
              <a:t>Microsoft </a:t>
            </a:r>
            <a:endParaRPr lang="ru-RU" dirty="0"/>
          </a:p>
          <a:p>
            <a:endParaRPr lang="en-US" dirty="0"/>
          </a:p>
        </p:txBody>
      </p:sp>
    </p:spTree>
    <p:extLst>
      <p:ext uri="{BB962C8B-B14F-4D97-AF65-F5344CB8AC3E}">
        <p14:creationId xmlns:p14="http://schemas.microsoft.com/office/powerpoint/2010/main" val="1136122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ru-RU" dirty="0"/>
              <a:t>Выделение ресурсов </a:t>
            </a:r>
            <a:r>
              <a:rPr lang="en-US" dirty="0"/>
              <a:t>Azure Stack</a:t>
            </a:r>
            <a:endParaRPr lang="ru-RU" dirty="0"/>
          </a:p>
        </p:txBody>
      </p:sp>
      <p:sp>
        <p:nvSpPr>
          <p:cNvPr id="4" name="Subtitle 3"/>
          <p:cNvSpPr>
            <a:spLocks noGrp="1"/>
          </p:cNvSpPr>
          <p:nvPr>
            <p:ph type="subTitle" idx="1"/>
          </p:nvPr>
        </p:nvSpPr>
        <p:spPr/>
        <p:txBody>
          <a:bodyPr/>
          <a:lstStyle/>
          <a:p>
            <a:endParaRPr lang="ru-RU"/>
          </a:p>
        </p:txBody>
      </p:sp>
    </p:spTree>
    <p:extLst>
      <p:ext uri="{BB962C8B-B14F-4D97-AF65-F5344CB8AC3E}">
        <p14:creationId xmlns:p14="http://schemas.microsoft.com/office/powerpoint/2010/main" val="2483998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a:prstGeom prst="rect">
            <a:avLst/>
          </a:prstGeom>
        </p:spPr>
        <p:txBody>
          <a:bodyPr/>
          <a:lstStyle/>
          <a:p>
            <a:r>
              <a:rPr lang="ru-RU" dirty="0"/>
              <a:t>Дополнительный материалы по </a:t>
            </a:r>
            <a:r>
              <a:rPr lang="en-US" dirty="0"/>
              <a:t>Azure Stack:</a:t>
            </a:r>
          </a:p>
          <a:p>
            <a:pPr lvl="1"/>
            <a:r>
              <a:rPr lang="ru-RU" dirty="0"/>
              <a:t>Документация, установка </a:t>
            </a:r>
            <a:r>
              <a:rPr lang="en-US" dirty="0"/>
              <a:t>TP1: </a:t>
            </a:r>
            <a:r>
              <a:rPr lang="en-US" dirty="0">
                <a:hlinkClick r:id="rId2" action="ppaction://hlinkfile"/>
              </a:rPr>
              <a:t>aka.ms/</a:t>
            </a:r>
            <a:r>
              <a:rPr lang="en-US" dirty="0" err="1">
                <a:hlinkClick r:id="rId2" action="ppaction://hlinkfile"/>
              </a:rPr>
              <a:t>azurestackdocs</a:t>
            </a:r>
            <a:r>
              <a:rPr lang="en-US" dirty="0"/>
              <a:t>  </a:t>
            </a:r>
          </a:p>
          <a:p>
            <a:pPr lvl="1"/>
            <a:r>
              <a:rPr lang="ru-RU" dirty="0"/>
              <a:t>Концепция </a:t>
            </a:r>
            <a:r>
              <a:rPr lang="en-US" dirty="0"/>
              <a:t>Azure Stack: </a:t>
            </a:r>
            <a:r>
              <a:rPr lang="en-US" dirty="0">
                <a:hlinkClick r:id="rId3" action="ppaction://hlinkfile"/>
              </a:rPr>
              <a:t>aka.ms/</a:t>
            </a:r>
            <a:r>
              <a:rPr lang="en-US" dirty="0" err="1">
                <a:hlinkClick r:id="rId3" action="ppaction://hlinkfile"/>
              </a:rPr>
              <a:t>azurestackwhitepaper</a:t>
            </a:r>
            <a:endParaRPr lang="en-US" dirty="0"/>
          </a:p>
          <a:p>
            <a:pPr lvl="1"/>
            <a:r>
              <a:rPr lang="ru-RU" dirty="0"/>
              <a:t>Шаблоны для развёртывания</a:t>
            </a:r>
            <a:r>
              <a:rPr lang="en-US" dirty="0"/>
              <a:t>: </a:t>
            </a:r>
            <a:r>
              <a:rPr lang="en-US" dirty="0">
                <a:hlinkClick r:id="rId4" action="ppaction://hlinkfile"/>
              </a:rPr>
              <a:t>aka.ms/</a:t>
            </a:r>
            <a:r>
              <a:rPr lang="en-US" dirty="0" err="1">
                <a:hlinkClick r:id="rId4" action="ppaction://hlinkfile"/>
              </a:rPr>
              <a:t>azurestackgithub</a:t>
            </a:r>
            <a:endParaRPr lang="en-US" dirty="0"/>
          </a:p>
          <a:p>
            <a:pPr lvl="1"/>
            <a:r>
              <a:rPr lang="ru-RU" dirty="0"/>
              <a:t>Установка </a:t>
            </a:r>
            <a:r>
              <a:rPr lang="en-US" dirty="0"/>
              <a:t>TP1 (RU!): </a:t>
            </a:r>
            <a:r>
              <a:rPr lang="en-US" dirty="0">
                <a:hlinkClick r:id="rId5" action="ppaction://hlinkfile"/>
              </a:rPr>
              <a:t>habrahabr.ru/post/276547</a:t>
            </a:r>
            <a:endParaRPr lang="en-US" dirty="0"/>
          </a:p>
          <a:p>
            <a:pPr lvl="1"/>
            <a:r>
              <a:rPr lang="ru-RU" dirty="0"/>
              <a:t>Обзор возможностей </a:t>
            </a:r>
            <a:r>
              <a:rPr lang="en-US" dirty="0"/>
              <a:t>TP1 (RU!): </a:t>
            </a:r>
            <a:r>
              <a:rPr lang="en-US" dirty="0">
                <a:hlinkClick r:id="rId6" action="ppaction://hlinkfile"/>
              </a:rPr>
              <a:t>habrahabr.ru/company/Microsoft/blog/277777</a:t>
            </a:r>
            <a:endParaRPr lang="en-US" dirty="0"/>
          </a:p>
          <a:p>
            <a:pPr lvl="1"/>
            <a:r>
              <a:rPr lang="en-US" dirty="0"/>
              <a:t>OneNote </a:t>
            </a:r>
            <a:r>
              <a:rPr lang="ru-RU" dirty="0"/>
              <a:t>с полезной информацией</a:t>
            </a:r>
            <a:r>
              <a:rPr lang="en-US" dirty="0"/>
              <a:t>: </a:t>
            </a:r>
            <a:r>
              <a:rPr lang="en-US" dirty="0">
                <a:hlinkClick r:id="rId7" action="ppaction://hlinkfile"/>
              </a:rPr>
              <a:t>aka.ms/</a:t>
            </a:r>
            <a:r>
              <a:rPr lang="en-US" dirty="0" err="1">
                <a:hlinkClick r:id="rId7" action="ppaction://hlinkfile"/>
              </a:rPr>
              <a:t>azurestackwiki</a:t>
            </a:r>
            <a:r>
              <a:rPr lang="en-US" dirty="0"/>
              <a:t> </a:t>
            </a:r>
          </a:p>
          <a:p>
            <a:pPr lvl="1"/>
            <a:r>
              <a:rPr lang="ru-RU" dirty="0"/>
              <a:t>Форум</a:t>
            </a:r>
            <a:r>
              <a:rPr lang="en-US" dirty="0"/>
              <a:t>: </a:t>
            </a:r>
            <a:r>
              <a:rPr lang="en-US" dirty="0">
                <a:hlinkClick r:id="rId8" action="ppaction://hlinkfile"/>
              </a:rPr>
              <a:t>aka.ms/</a:t>
            </a:r>
            <a:r>
              <a:rPr lang="en-US" dirty="0" err="1">
                <a:hlinkClick r:id="rId8" action="ppaction://hlinkfile"/>
              </a:rPr>
              <a:t>azurestackforum</a:t>
            </a:r>
            <a:endParaRPr lang="en-US" dirty="0"/>
          </a:p>
          <a:p>
            <a:pPr lvl="1"/>
            <a:endParaRPr lang="en-US" dirty="0"/>
          </a:p>
          <a:p>
            <a:pPr lvl="1"/>
            <a:endParaRPr lang="en-US" dirty="0"/>
          </a:p>
          <a:p>
            <a:pPr lvl="1"/>
            <a:endParaRPr lang="en-US" dirty="0"/>
          </a:p>
          <a:p>
            <a:pPr lvl="1"/>
            <a:endParaRPr lang="en-US" dirty="0"/>
          </a:p>
          <a:p>
            <a:pPr lvl="1"/>
            <a:endParaRPr lang="ru-RU" dirty="0"/>
          </a:p>
        </p:txBody>
      </p:sp>
    </p:spTree>
    <p:extLst>
      <p:ext uri="{BB962C8B-B14F-4D97-AF65-F5344CB8AC3E}">
        <p14:creationId xmlns:p14="http://schemas.microsoft.com/office/powerpoint/2010/main" val="764426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Попробуйте </a:t>
            </a:r>
            <a:r>
              <a:rPr lang="en-US" dirty="0"/>
              <a:t>Azure Stack</a:t>
            </a:r>
            <a:endParaRPr lang="ru-RU" dirty="0"/>
          </a:p>
        </p:txBody>
      </p:sp>
      <p:sp>
        <p:nvSpPr>
          <p:cNvPr id="5" name="Text Placeholder 4"/>
          <p:cNvSpPr>
            <a:spLocks noGrp="1"/>
          </p:cNvSpPr>
          <p:nvPr>
            <p:ph type="body" sz="quarter" idx="10"/>
          </p:nvPr>
        </p:nvSpPr>
        <p:spPr/>
        <p:txBody>
          <a:bodyPr/>
          <a:lstStyle/>
          <a:p>
            <a:r>
              <a:rPr lang="ru-RU" dirty="0"/>
              <a:t>Изучайте </a:t>
            </a:r>
            <a:r>
              <a:rPr lang="en-US" dirty="0"/>
              <a:t>ARM</a:t>
            </a:r>
            <a:endParaRPr lang="ru-RU" dirty="0"/>
          </a:p>
        </p:txBody>
      </p:sp>
      <p:sp>
        <p:nvSpPr>
          <p:cNvPr id="6" name="Text Placeholder 5"/>
          <p:cNvSpPr>
            <a:spLocks noGrp="1"/>
          </p:cNvSpPr>
          <p:nvPr>
            <p:ph type="body" sz="quarter" idx="11"/>
          </p:nvPr>
        </p:nvSpPr>
        <p:spPr/>
        <p:txBody>
          <a:bodyPr/>
          <a:lstStyle/>
          <a:p>
            <a:r>
              <a:rPr lang="ru-RU" dirty="0"/>
              <a:t>Делитесь опытом </a:t>
            </a:r>
          </a:p>
        </p:txBody>
      </p:sp>
      <p:sp>
        <p:nvSpPr>
          <p:cNvPr id="7" name="Text Placeholder 6"/>
          <p:cNvSpPr>
            <a:spLocks noGrp="1"/>
          </p:cNvSpPr>
          <p:nvPr>
            <p:ph type="body" sz="quarter" idx="12"/>
          </p:nvPr>
        </p:nvSpPr>
        <p:spPr/>
        <p:txBody>
          <a:bodyPr/>
          <a:lstStyle/>
          <a:p>
            <a:r>
              <a:rPr lang="ru-RU" dirty="0"/>
              <a:t>Изучайте и используйте</a:t>
            </a:r>
            <a:r>
              <a:rPr lang="en-US" dirty="0"/>
              <a:t> ARM </a:t>
            </a:r>
            <a:r>
              <a:rPr lang="ru-RU" dirty="0"/>
              <a:t>для реализации практик </a:t>
            </a:r>
            <a:r>
              <a:rPr lang="en-US" dirty="0"/>
              <a:t>DevOps</a:t>
            </a:r>
            <a:r>
              <a:rPr lang="ru-RU" dirty="0"/>
              <a:t> как в облаке, так и локально</a:t>
            </a:r>
          </a:p>
        </p:txBody>
      </p:sp>
      <p:sp>
        <p:nvSpPr>
          <p:cNvPr id="8" name="Text Placeholder 7"/>
          <p:cNvSpPr>
            <a:spLocks noGrp="1"/>
          </p:cNvSpPr>
          <p:nvPr>
            <p:ph type="body" sz="quarter" idx="13"/>
          </p:nvPr>
        </p:nvSpPr>
        <p:spPr/>
        <p:txBody>
          <a:bodyPr/>
          <a:lstStyle/>
          <a:p>
            <a:r>
              <a:rPr lang="ru-RU" dirty="0"/>
              <a:t>Делитесь полученным опытом любыми доступными средствами: </a:t>
            </a:r>
            <a:r>
              <a:rPr lang="en-US" dirty="0"/>
              <a:t>twitter</a:t>
            </a:r>
            <a:r>
              <a:rPr lang="ru-RU" dirty="0"/>
              <a:t>, </a:t>
            </a:r>
            <a:r>
              <a:rPr lang="en-US" dirty="0"/>
              <a:t>email</a:t>
            </a:r>
            <a:r>
              <a:rPr lang="ru-RU" dirty="0"/>
              <a:t>, соц. сети и пр.</a:t>
            </a:r>
            <a:endParaRPr lang="en-US" dirty="0"/>
          </a:p>
        </p:txBody>
      </p:sp>
      <p:sp>
        <p:nvSpPr>
          <p:cNvPr id="9" name="Text Placeholder 8"/>
          <p:cNvSpPr>
            <a:spLocks noGrp="1"/>
          </p:cNvSpPr>
          <p:nvPr>
            <p:ph type="body" sz="quarter" idx="14"/>
          </p:nvPr>
        </p:nvSpPr>
        <p:spPr/>
        <p:txBody>
          <a:bodyPr/>
          <a:lstStyle/>
          <a:p>
            <a:r>
              <a:rPr lang="ru-RU" dirty="0"/>
              <a:t>Скачайте, разверните и протестируйте </a:t>
            </a:r>
            <a:r>
              <a:rPr lang="en-US" dirty="0"/>
              <a:t>Azure Stack Technical Preview 1</a:t>
            </a:r>
            <a:endParaRPr lang="ru-RU" dirty="0"/>
          </a:p>
        </p:txBody>
      </p:sp>
    </p:spTree>
    <p:extLst>
      <p:ext uri="{BB962C8B-B14F-4D97-AF65-F5344CB8AC3E}">
        <p14:creationId xmlns:p14="http://schemas.microsoft.com/office/powerpoint/2010/main" val="3498381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ru-RU" dirty="0"/>
              <a:t>Локальная инфраструктура и неограниченные возможности для </a:t>
            </a:r>
            <a:r>
              <a:rPr lang="ru-RU" dirty="0" err="1"/>
              <a:t>DevOps</a:t>
            </a:r>
            <a:endParaRPr lang="ru-RU" dirty="0"/>
          </a:p>
        </p:txBody>
      </p:sp>
      <p:sp>
        <p:nvSpPr>
          <p:cNvPr id="4" name="Subtitle 3"/>
          <p:cNvSpPr>
            <a:spLocks noGrp="1"/>
          </p:cNvSpPr>
          <p:nvPr>
            <p:ph type="subTitle" idx="1"/>
          </p:nvPr>
        </p:nvSpPr>
        <p:spPr/>
        <p:txBody>
          <a:bodyPr/>
          <a:lstStyle/>
          <a:p>
            <a:r>
              <a:rPr lang="ru-RU" dirty="0"/>
              <a:t>Александр Шаповал</a:t>
            </a:r>
          </a:p>
          <a:p>
            <a:r>
              <a:rPr lang="en-US" dirty="0"/>
              <a:t>ashapo@microsoft.com</a:t>
            </a:r>
          </a:p>
          <a:p>
            <a:r>
              <a:rPr lang="en-US" dirty="0"/>
              <a:t>@</a:t>
            </a:r>
            <a:r>
              <a:rPr lang="en-US" dirty="0" err="1"/>
              <a:t>ashapoval</a:t>
            </a:r>
            <a:endParaRPr lang="ru-RU" dirty="0"/>
          </a:p>
        </p:txBody>
      </p:sp>
    </p:spTree>
    <p:extLst>
      <p:ext uri="{BB962C8B-B14F-4D97-AF65-F5344CB8AC3E}">
        <p14:creationId xmlns:p14="http://schemas.microsoft.com/office/powerpoint/2010/main" val="3141852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2332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bwMode="auto">
          <a:xfrm>
            <a:off x="1" y="5708198"/>
            <a:ext cx="12192000" cy="11493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6" name="Group 55"/>
          <p:cNvGrpSpPr/>
          <p:nvPr/>
        </p:nvGrpSpPr>
        <p:grpSpPr>
          <a:xfrm>
            <a:off x="1153887" y="3374148"/>
            <a:ext cx="1395978" cy="2614528"/>
            <a:chOff x="-1438275" y="3568700"/>
            <a:chExt cx="1323975" cy="2479674"/>
          </a:xfrm>
        </p:grpSpPr>
        <p:sp>
          <p:nvSpPr>
            <p:cNvPr id="8" name="AutoShape 3"/>
            <p:cNvSpPr>
              <a:spLocks noChangeAspect="1" noChangeArrowheads="1" noTextEdit="1"/>
            </p:cNvSpPr>
            <p:nvPr/>
          </p:nvSpPr>
          <p:spPr bwMode="auto">
            <a:xfrm>
              <a:off x="-1438275" y="3570287"/>
              <a:ext cx="1323975"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2" name="Freeform 5"/>
            <p:cNvSpPr>
              <a:spLocks/>
            </p:cNvSpPr>
            <p:nvPr/>
          </p:nvSpPr>
          <p:spPr bwMode="auto">
            <a:xfrm>
              <a:off x="-1258888" y="3800475"/>
              <a:ext cx="395288" cy="82550"/>
            </a:xfrm>
            <a:custGeom>
              <a:avLst/>
              <a:gdLst>
                <a:gd name="T0" fmla="*/ 0 w 172"/>
                <a:gd name="T1" fmla="*/ 27 h 36"/>
                <a:gd name="T2" fmla="*/ 9 w 172"/>
                <a:gd name="T3" fmla="*/ 36 h 36"/>
                <a:gd name="T4" fmla="*/ 163 w 172"/>
                <a:gd name="T5" fmla="*/ 36 h 36"/>
                <a:gd name="T6" fmla="*/ 172 w 172"/>
                <a:gd name="T7" fmla="*/ 27 h 36"/>
                <a:gd name="T8" fmla="*/ 172 w 172"/>
                <a:gd name="T9" fmla="*/ 9 h 36"/>
                <a:gd name="T10" fmla="*/ 163 w 172"/>
                <a:gd name="T11" fmla="*/ 0 h 36"/>
                <a:gd name="T12" fmla="*/ 9 w 172"/>
                <a:gd name="T13" fmla="*/ 0 h 36"/>
                <a:gd name="T14" fmla="*/ 0 w 172"/>
                <a:gd name="T15" fmla="*/ 9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3" y="36"/>
                    <a:pt x="163" y="36"/>
                    <a:pt x="163" y="36"/>
                  </a:cubicBezTo>
                  <a:cubicBezTo>
                    <a:pt x="168" y="36"/>
                    <a:pt x="172" y="32"/>
                    <a:pt x="172" y="27"/>
                  </a:cubicBezTo>
                  <a:cubicBezTo>
                    <a:pt x="172" y="9"/>
                    <a:pt x="172" y="9"/>
                    <a:pt x="172" y="9"/>
                  </a:cubicBezTo>
                  <a:cubicBezTo>
                    <a:pt x="172" y="4"/>
                    <a:pt x="168" y="0"/>
                    <a:pt x="163" y="0"/>
                  </a:cubicBezTo>
                  <a:cubicBezTo>
                    <a:pt x="9" y="0"/>
                    <a:pt x="9" y="0"/>
                    <a:pt x="9" y="0"/>
                  </a:cubicBezTo>
                  <a:cubicBezTo>
                    <a:pt x="4" y="0"/>
                    <a:pt x="0" y="4"/>
                    <a:pt x="0" y="9"/>
                  </a:cubicBezTo>
                  <a:lnTo>
                    <a:pt x="0" y="27"/>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4" name="Freeform 6"/>
            <p:cNvSpPr>
              <a:spLocks/>
            </p:cNvSpPr>
            <p:nvPr/>
          </p:nvSpPr>
          <p:spPr bwMode="auto">
            <a:xfrm>
              <a:off x="-957263" y="5913437"/>
              <a:ext cx="258763" cy="134937"/>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6" name="Freeform 7"/>
            <p:cNvSpPr>
              <a:spLocks/>
            </p:cNvSpPr>
            <p:nvPr/>
          </p:nvSpPr>
          <p:spPr bwMode="auto">
            <a:xfrm>
              <a:off x="-1277938" y="4879974"/>
              <a:ext cx="433388" cy="1049337"/>
            </a:xfrm>
            <a:custGeom>
              <a:avLst/>
              <a:gdLst>
                <a:gd name="T0" fmla="*/ 0 w 273"/>
                <a:gd name="T1" fmla="*/ 0 h 661"/>
                <a:gd name="T2" fmla="*/ 0 w 273"/>
                <a:gd name="T3" fmla="*/ 0 h 661"/>
                <a:gd name="T4" fmla="*/ 71 w 273"/>
                <a:gd name="T5" fmla="*/ 0 h 661"/>
                <a:gd name="T6" fmla="*/ 202 w 273"/>
                <a:gd name="T7" fmla="*/ 0 h 661"/>
                <a:gd name="T8" fmla="*/ 273 w 273"/>
                <a:gd name="T9" fmla="*/ 0 h 661"/>
                <a:gd name="T10" fmla="*/ 273 w 273"/>
                <a:gd name="T11" fmla="*/ 90 h 661"/>
                <a:gd name="T12" fmla="*/ 273 w 273"/>
                <a:gd name="T13" fmla="*/ 661 h 661"/>
                <a:gd name="T14" fmla="*/ 202 w 273"/>
                <a:gd name="T15" fmla="*/ 661 h 661"/>
                <a:gd name="T16" fmla="*/ 202 w 273"/>
                <a:gd name="T17" fmla="*/ 90 h 661"/>
                <a:gd name="T18" fmla="*/ 71 w 273"/>
                <a:gd name="T19" fmla="*/ 90 h 661"/>
                <a:gd name="T20" fmla="*/ 71 w 273"/>
                <a:gd name="T21" fmla="*/ 661 h 661"/>
                <a:gd name="T22" fmla="*/ 0 w 273"/>
                <a:gd name="T23" fmla="*/ 661 h 661"/>
                <a:gd name="T24" fmla="*/ 0 w 273"/>
                <a:gd name="T25" fmla="*/ 90 h 661"/>
                <a:gd name="T26" fmla="*/ 0 w 273"/>
                <a:gd name="T27" fmla="*/ 90 h 661"/>
                <a:gd name="T28" fmla="*/ 0 w 273"/>
                <a:gd name="T29" fmla="*/ 0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3" h="661">
                  <a:moveTo>
                    <a:pt x="0" y="0"/>
                  </a:moveTo>
                  <a:lnTo>
                    <a:pt x="0" y="0"/>
                  </a:lnTo>
                  <a:lnTo>
                    <a:pt x="71" y="0"/>
                  </a:lnTo>
                  <a:lnTo>
                    <a:pt x="202" y="0"/>
                  </a:lnTo>
                  <a:lnTo>
                    <a:pt x="273" y="0"/>
                  </a:lnTo>
                  <a:lnTo>
                    <a:pt x="273" y="90"/>
                  </a:lnTo>
                  <a:lnTo>
                    <a:pt x="273" y="661"/>
                  </a:lnTo>
                  <a:lnTo>
                    <a:pt x="202" y="661"/>
                  </a:lnTo>
                  <a:lnTo>
                    <a:pt x="202" y="90"/>
                  </a:lnTo>
                  <a:lnTo>
                    <a:pt x="71" y="90"/>
                  </a:lnTo>
                  <a:lnTo>
                    <a:pt x="71" y="661"/>
                  </a:lnTo>
                  <a:lnTo>
                    <a:pt x="0" y="661"/>
                  </a:lnTo>
                  <a:lnTo>
                    <a:pt x="0" y="90"/>
                  </a:lnTo>
                  <a:lnTo>
                    <a:pt x="0" y="90"/>
                  </a:lnTo>
                  <a:lnTo>
                    <a:pt x="0" y="0"/>
                  </a:lnTo>
                  <a:close/>
                </a:path>
              </a:pathLst>
            </a:custGeom>
            <a:solidFill>
              <a:srgbClr val="000000"/>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7" name="Freeform 8"/>
            <p:cNvSpPr>
              <a:spLocks/>
            </p:cNvSpPr>
            <p:nvPr/>
          </p:nvSpPr>
          <p:spPr bwMode="auto">
            <a:xfrm>
              <a:off x="-1277938" y="5913437"/>
              <a:ext cx="258763" cy="134937"/>
            </a:xfrm>
            <a:custGeom>
              <a:avLst/>
              <a:gdLst>
                <a:gd name="T0" fmla="*/ 48 w 112"/>
                <a:gd name="T1" fmla="*/ 0 h 59"/>
                <a:gd name="T2" fmla="*/ 112 w 112"/>
                <a:gd name="T3" fmla="*/ 59 h 59"/>
                <a:gd name="T4" fmla="*/ 48 w 112"/>
                <a:gd name="T5" fmla="*/ 59 h 59"/>
                <a:gd name="T6" fmla="*/ 0 w 112"/>
                <a:gd name="T7" fmla="*/ 59 h 59"/>
                <a:gd name="T8" fmla="*/ 0 w 112"/>
                <a:gd name="T9" fmla="*/ 0 h 59"/>
                <a:gd name="T10" fmla="*/ 48 w 112"/>
                <a:gd name="T11" fmla="*/ 0 h 59"/>
              </a:gdLst>
              <a:ahLst/>
              <a:cxnLst>
                <a:cxn ang="0">
                  <a:pos x="T0" y="T1"/>
                </a:cxn>
                <a:cxn ang="0">
                  <a:pos x="T2" y="T3"/>
                </a:cxn>
                <a:cxn ang="0">
                  <a:pos x="T4" y="T5"/>
                </a:cxn>
                <a:cxn ang="0">
                  <a:pos x="T6" y="T7"/>
                </a:cxn>
                <a:cxn ang="0">
                  <a:pos x="T8" y="T9"/>
                </a:cxn>
                <a:cxn ang="0">
                  <a:pos x="T10" y="T11"/>
                </a:cxn>
              </a:cxnLst>
              <a:rect l="0" t="0" r="r" b="b"/>
              <a:pathLst>
                <a:path w="112" h="59">
                  <a:moveTo>
                    <a:pt x="48" y="0"/>
                  </a:moveTo>
                  <a:cubicBezTo>
                    <a:pt x="82" y="0"/>
                    <a:pt x="109" y="26"/>
                    <a:pt x="112" y="59"/>
                  </a:cubicBezTo>
                  <a:cubicBezTo>
                    <a:pt x="48" y="59"/>
                    <a:pt x="48" y="59"/>
                    <a:pt x="48" y="59"/>
                  </a:cubicBezTo>
                  <a:cubicBezTo>
                    <a:pt x="0" y="59"/>
                    <a:pt x="0" y="59"/>
                    <a:pt x="0" y="59"/>
                  </a:cubicBezTo>
                  <a:cubicBezTo>
                    <a:pt x="0" y="0"/>
                    <a:pt x="0" y="0"/>
                    <a:pt x="0" y="0"/>
                  </a:cubicBezTo>
                  <a:lnTo>
                    <a:pt x="48"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8" name="Freeform 9"/>
            <p:cNvSpPr>
              <a:spLocks/>
            </p:cNvSpPr>
            <p:nvPr/>
          </p:nvSpPr>
          <p:spPr bwMode="auto">
            <a:xfrm>
              <a:off x="-1435100" y="4105275"/>
              <a:ext cx="749300" cy="774700"/>
            </a:xfrm>
            <a:custGeom>
              <a:avLst/>
              <a:gdLst>
                <a:gd name="T0" fmla="*/ 69 w 326"/>
                <a:gd name="T1" fmla="*/ 0 h 338"/>
                <a:gd name="T2" fmla="*/ 257 w 326"/>
                <a:gd name="T3" fmla="*/ 0 h 338"/>
                <a:gd name="T4" fmla="*/ 326 w 326"/>
                <a:gd name="T5" fmla="*/ 69 h 338"/>
                <a:gd name="T6" fmla="*/ 326 w 326"/>
                <a:gd name="T7" fmla="*/ 127 h 338"/>
                <a:gd name="T8" fmla="*/ 257 w 326"/>
                <a:gd name="T9" fmla="*/ 127 h 338"/>
                <a:gd name="T10" fmla="*/ 257 w 326"/>
                <a:gd name="T11" fmla="*/ 338 h 338"/>
                <a:gd name="T12" fmla="*/ 69 w 326"/>
                <a:gd name="T13" fmla="*/ 338 h 338"/>
                <a:gd name="T14" fmla="*/ 69 w 326"/>
                <a:gd name="T15" fmla="*/ 127 h 338"/>
                <a:gd name="T16" fmla="*/ 0 w 326"/>
                <a:gd name="T17" fmla="*/ 127 h 338"/>
                <a:gd name="T18" fmla="*/ 0 w 326"/>
                <a:gd name="T19" fmla="*/ 69 h 338"/>
                <a:gd name="T20" fmla="*/ 69 w 326"/>
                <a:gd name="T2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6" h="338">
                  <a:moveTo>
                    <a:pt x="69" y="0"/>
                  </a:moveTo>
                  <a:cubicBezTo>
                    <a:pt x="257" y="0"/>
                    <a:pt x="257" y="0"/>
                    <a:pt x="257" y="0"/>
                  </a:cubicBezTo>
                  <a:cubicBezTo>
                    <a:pt x="295" y="0"/>
                    <a:pt x="326" y="31"/>
                    <a:pt x="326" y="69"/>
                  </a:cubicBezTo>
                  <a:cubicBezTo>
                    <a:pt x="326" y="127"/>
                    <a:pt x="326" y="127"/>
                    <a:pt x="326" y="127"/>
                  </a:cubicBezTo>
                  <a:cubicBezTo>
                    <a:pt x="257" y="127"/>
                    <a:pt x="257" y="127"/>
                    <a:pt x="257" y="127"/>
                  </a:cubicBezTo>
                  <a:cubicBezTo>
                    <a:pt x="257" y="338"/>
                    <a:pt x="257" y="338"/>
                    <a:pt x="257" y="338"/>
                  </a:cubicBezTo>
                  <a:cubicBezTo>
                    <a:pt x="69" y="338"/>
                    <a:pt x="69" y="338"/>
                    <a:pt x="69" y="338"/>
                  </a:cubicBezTo>
                  <a:cubicBezTo>
                    <a:pt x="69" y="127"/>
                    <a:pt x="69" y="127"/>
                    <a:pt x="69" y="127"/>
                  </a:cubicBezTo>
                  <a:cubicBezTo>
                    <a:pt x="0" y="127"/>
                    <a:pt x="0" y="127"/>
                    <a:pt x="0" y="127"/>
                  </a:cubicBezTo>
                  <a:cubicBezTo>
                    <a:pt x="0" y="69"/>
                    <a:pt x="0" y="69"/>
                    <a:pt x="0" y="69"/>
                  </a:cubicBezTo>
                  <a:cubicBezTo>
                    <a:pt x="0" y="31"/>
                    <a:pt x="31" y="0"/>
                    <a:pt x="69" y="0"/>
                  </a:cubicBezTo>
                  <a:close/>
                </a:path>
              </a:pathLst>
            </a:custGeom>
            <a:solidFill>
              <a:srgbClr val="969696"/>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9" name="Freeform 10"/>
            <p:cNvSpPr>
              <a:spLocks/>
            </p:cNvSpPr>
            <p:nvPr/>
          </p:nvSpPr>
          <p:spPr bwMode="auto">
            <a:xfrm>
              <a:off x="-823913" y="4395787"/>
              <a:ext cx="266700" cy="400050"/>
            </a:xfrm>
            <a:custGeom>
              <a:avLst/>
              <a:gdLst>
                <a:gd name="T0" fmla="*/ 44 w 116"/>
                <a:gd name="T1" fmla="*/ 174 h 174"/>
                <a:gd name="T2" fmla="*/ 116 w 116"/>
                <a:gd name="T3" fmla="*/ 174 h 174"/>
                <a:gd name="T4" fmla="*/ 116 w 116"/>
                <a:gd name="T5" fmla="*/ 124 h 174"/>
                <a:gd name="T6" fmla="*/ 51 w 116"/>
                <a:gd name="T7" fmla="*/ 124 h 174"/>
                <a:gd name="T8" fmla="*/ 51 w 116"/>
                <a:gd name="T9" fmla="*/ 0 h 174"/>
                <a:gd name="T10" fmla="*/ 0 w 116"/>
                <a:gd name="T11" fmla="*/ 0 h 174"/>
                <a:gd name="T12" fmla="*/ 0 w 116"/>
                <a:gd name="T13" fmla="*/ 131 h 174"/>
                <a:gd name="T14" fmla="*/ 44 w 116"/>
                <a:gd name="T15" fmla="*/ 174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74">
                  <a:moveTo>
                    <a:pt x="44" y="174"/>
                  </a:moveTo>
                  <a:cubicBezTo>
                    <a:pt x="116" y="174"/>
                    <a:pt x="116" y="174"/>
                    <a:pt x="116" y="174"/>
                  </a:cubicBezTo>
                  <a:cubicBezTo>
                    <a:pt x="116" y="124"/>
                    <a:pt x="116" y="124"/>
                    <a:pt x="116" y="124"/>
                  </a:cubicBezTo>
                  <a:cubicBezTo>
                    <a:pt x="51" y="124"/>
                    <a:pt x="51" y="124"/>
                    <a:pt x="51" y="124"/>
                  </a:cubicBezTo>
                  <a:cubicBezTo>
                    <a:pt x="51" y="0"/>
                    <a:pt x="51" y="0"/>
                    <a:pt x="51" y="0"/>
                  </a:cubicBezTo>
                  <a:cubicBezTo>
                    <a:pt x="0" y="0"/>
                    <a:pt x="0" y="0"/>
                    <a:pt x="0" y="0"/>
                  </a:cubicBezTo>
                  <a:cubicBezTo>
                    <a:pt x="0" y="131"/>
                    <a:pt x="0" y="131"/>
                    <a:pt x="0" y="131"/>
                  </a:cubicBezTo>
                  <a:cubicBezTo>
                    <a:pt x="0" y="155"/>
                    <a:pt x="20" y="174"/>
                    <a:pt x="44" y="174"/>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30" name="Rectangle 11"/>
            <p:cNvSpPr>
              <a:spLocks noChangeArrowheads="1"/>
            </p:cNvSpPr>
            <p:nvPr/>
          </p:nvSpPr>
          <p:spPr bwMode="auto">
            <a:xfrm>
              <a:off x="-1414463" y="4395787"/>
              <a:ext cx="114300" cy="693737"/>
            </a:xfrm>
            <a:prstGeom prst="rect">
              <a:avLst/>
            </a:prstGeom>
            <a:solidFill>
              <a:srgbClr val="6D563D"/>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31" name="Freeform 12"/>
            <p:cNvSpPr>
              <a:spLocks/>
            </p:cNvSpPr>
            <p:nvPr/>
          </p:nvSpPr>
          <p:spPr bwMode="auto">
            <a:xfrm>
              <a:off x="-1417638" y="4970462"/>
              <a:ext cx="117475" cy="236537"/>
            </a:xfrm>
            <a:custGeom>
              <a:avLst/>
              <a:gdLst>
                <a:gd name="T0" fmla="*/ 51 w 51"/>
                <a:gd name="T1" fmla="*/ 0 h 103"/>
                <a:gd name="T2" fmla="*/ 51 w 51"/>
                <a:gd name="T3" fmla="*/ 103 h 103"/>
                <a:gd name="T4" fmla="*/ 0 w 51"/>
                <a:gd name="T5" fmla="*/ 52 h 103"/>
                <a:gd name="T6" fmla="*/ 51 w 51"/>
                <a:gd name="T7" fmla="*/ 0 h 103"/>
              </a:gdLst>
              <a:ahLst/>
              <a:cxnLst>
                <a:cxn ang="0">
                  <a:pos x="T0" y="T1"/>
                </a:cxn>
                <a:cxn ang="0">
                  <a:pos x="T2" y="T3"/>
                </a:cxn>
                <a:cxn ang="0">
                  <a:pos x="T4" y="T5"/>
                </a:cxn>
                <a:cxn ang="0">
                  <a:pos x="T6" y="T7"/>
                </a:cxn>
              </a:cxnLst>
              <a:rect l="0" t="0" r="r" b="b"/>
              <a:pathLst>
                <a:path w="51" h="103">
                  <a:moveTo>
                    <a:pt x="51" y="0"/>
                  </a:moveTo>
                  <a:cubicBezTo>
                    <a:pt x="51" y="103"/>
                    <a:pt x="51" y="103"/>
                    <a:pt x="51" y="103"/>
                  </a:cubicBezTo>
                  <a:cubicBezTo>
                    <a:pt x="23" y="103"/>
                    <a:pt x="0" y="80"/>
                    <a:pt x="0" y="52"/>
                  </a:cubicBezTo>
                  <a:cubicBezTo>
                    <a:pt x="0" y="23"/>
                    <a:pt x="23" y="0"/>
                    <a:pt x="51"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36" name="Freeform 13"/>
            <p:cNvSpPr>
              <a:spLocks/>
            </p:cNvSpPr>
            <p:nvPr/>
          </p:nvSpPr>
          <p:spPr bwMode="auto">
            <a:xfrm>
              <a:off x="-674688" y="4678362"/>
              <a:ext cx="233363" cy="117475"/>
            </a:xfrm>
            <a:custGeom>
              <a:avLst/>
              <a:gdLst>
                <a:gd name="T0" fmla="*/ 0 w 102"/>
                <a:gd name="T1" fmla="*/ 0 h 51"/>
                <a:gd name="T2" fmla="*/ 102 w 102"/>
                <a:gd name="T3" fmla="*/ 0 h 51"/>
                <a:gd name="T4" fmla="*/ 51 w 102"/>
                <a:gd name="T5" fmla="*/ 51 h 51"/>
                <a:gd name="T6" fmla="*/ 0 w 102"/>
                <a:gd name="T7" fmla="*/ 0 h 51"/>
              </a:gdLst>
              <a:ahLst/>
              <a:cxnLst>
                <a:cxn ang="0">
                  <a:pos x="T0" y="T1"/>
                </a:cxn>
                <a:cxn ang="0">
                  <a:pos x="T2" y="T3"/>
                </a:cxn>
                <a:cxn ang="0">
                  <a:pos x="T4" y="T5"/>
                </a:cxn>
                <a:cxn ang="0">
                  <a:pos x="T6" y="T7"/>
                </a:cxn>
              </a:cxnLst>
              <a:rect l="0" t="0" r="r" b="b"/>
              <a:pathLst>
                <a:path w="102" h="51">
                  <a:moveTo>
                    <a:pt x="0" y="0"/>
                  </a:moveTo>
                  <a:cubicBezTo>
                    <a:pt x="102" y="0"/>
                    <a:pt x="102" y="0"/>
                    <a:pt x="102" y="0"/>
                  </a:cubicBezTo>
                  <a:cubicBezTo>
                    <a:pt x="102" y="28"/>
                    <a:pt x="79" y="51"/>
                    <a:pt x="51" y="51"/>
                  </a:cubicBezTo>
                  <a:cubicBezTo>
                    <a:pt x="23" y="51"/>
                    <a:pt x="0" y="28"/>
                    <a:pt x="0"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40" name="Freeform 17"/>
            <p:cNvSpPr>
              <a:spLocks/>
            </p:cNvSpPr>
            <p:nvPr/>
          </p:nvSpPr>
          <p:spPr bwMode="auto">
            <a:xfrm>
              <a:off x="-1130300" y="3946525"/>
              <a:ext cx="138113" cy="227012"/>
            </a:xfrm>
            <a:custGeom>
              <a:avLst/>
              <a:gdLst>
                <a:gd name="T0" fmla="*/ 44 w 87"/>
                <a:gd name="T1" fmla="*/ 143 h 143"/>
                <a:gd name="T2" fmla="*/ 87 w 87"/>
                <a:gd name="T3" fmla="*/ 100 h 143"/>
                <a:gd name="T4" fmla="*/ 87 w 87"/>
                <a:gd name="T5" fmla="*/ 0 h 143"/>
                <a:gd name="T6" fmla="*/ 0 w 87"/>
                <a:gd name="T7" fmla="*/ 0 h 143"/>
                <a:gd name="T8" fmla="*/ 0 w 87"/>
                <a:gd name="T9" fmla="*/ 100 h 143"/>
                <a:gd name="T10" fmla="*/ 44 w 87"/>
                <a:gd name="T11" fmla="*/ 143 h 143"/>
              </a:gdLst>
              <a:ahLst/>
              <a:cxnLst>
                <a:cxn ang="0">
                  <a:pos x="T0" y="T1"/>
                </a:cxn>
                <a:cxn ang="0">
                  <a:pos x="T2" y="T3"/>
                </a:cxn>
                <a:cxn ang="0">
                  <a:pos x="T4" y="T5"/>
                </a:cxn>
                <a:cxn ang="0">
                  <a:pos x="T6" y="T7"/>
                </a:cxn>
                <a:cxn ang="0">
                  <a:pos x="T8" y="T9"/>
                </a:cxn>
                <a:cxn ang="0">
                  <a:pos x="T10" y="T11"/>
                </a:cxn>
              </a:cxnLst>
              <a:rect l="0" t="0" r="r" b="b"/>
              <a:pathLst>
                <a:path w="87" h="143">
                  <a:moveTo>
                    <a:pt x="44" y="143"/>
                  </a:moveTo>
                  <a:lnTo>
                    <a:pt x="87" y="100"/>
                  </a:lnTo>
                  <a:lnTo>
                    <a:pt x="87" y="0"/>
                  </a:lnTo>
                  <a:lnTo>
                    <a:pt x="0" y="0"/>
                  </a:lnTo>
                  <a:lnTo>
                    <a:pt x="0" y="100"/>
                  </a:lnTo>
                  <a:lnTo>
                    <a:pt x="44" y="14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41" name="Freeform 18"/>
            <p:cNvSpPr>
              <a:spLocks/>
            </p:cNvSpPr>
            <p:nvPr/>
          </p:nvSpPr>
          <p:spPr bwMode="auto">
            <a:xfrm>
              <a:off x="-1130300" y="3946525"/>
              <a:ext cx="138113" cy="119062"/>
            </a:xfrm>
            <a:custGeom>
              <a:avLst/>
              <a:gdLst>
                <a:gd name="T0" fmla="*/ 60 w 60"/>
                <a:gd name="T1" fmla="*/ 48 h 52"/>
                <a:gd name="T2" fmla="*/ 30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0" y="51"/>
                    <a:pt x="40" y="52"/>
                    <a:pt x="30" y="52"/>
                  </a:cubicBezTo>
                  <a:cubicBezTo>
                    <a:pt x="20" y="52"/>
                    <a:pt x="10" y="51"/>
                    <a:pt x="0" y="48"/>
                  </a:cubicBezTo>
                  <a:cubicBezTo>
                    <a:pt x="0" y="0"/>
                    <a:pt x="0" y="0"/>
                    <a:pt x="0" y="0"/>
                  </a:cubicBezTo>
                  <a:cubicBezTo>
                    <a:pt x="60" y="0"/>
                    <a:pt x="60" y="0"/>
                    <a:pt x="60" y="0"/>
                  </a:cubicBezTo>
                  <a:lnTo>
                    <a:pt x="60" y="48"/>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42" name="Freeform 19"/>
            <p:cNvSpPr>
              <a:spLocks/>
            </p:cNvSpPr>
            <p:nvPr/>
          </p:nvSpPr>
          <p:spPr bwMode="auto">
            <a:xfrm>
              <a:off x="-1223963" y="3568700"/>
              <a:ext cx="323850" cy="219075"/>
            </a:xfrm>
            <a:custGeom>
              <a:avLst/>
              <a:gdLst>
                <a:gd name="T0" fmla="*/ 71 w 141"/>
                <a:gd name="T1" fmla="*/ 0 h 96"/>
                <a:gd name="T2" fmla="*/ 141 w 141"/>
                <a:gd name="T3" fmla="*/ 70 h 96"/>
                <a:gd name="T4" fmla="*/ 141 w 141"/>
                <a:gd name="T5" fmla="*/ 96 h 96"/>
                <a:gd name="T6" fmla="*/ 0 w 141"/>
                <a:gd name="T7" fmla="*/ 96 h 96"/>
                <a:gd name="T8" fmla="*/ 0 w 141"/>
                <a:gd name="T9" fmla="*/ 70 h 96"/>
                <a:gd name="T10" fmla="*/ 71 w 141"/>
                <a:gd name="T11" fmla="*/ 0 h 96"/>
              </a:gdLst>
              <a:ahLst/>
              <a:cxnLst>
                <a:cxn ang="0">
                  <a:pos x="T0" y="T1"/>
                </a:cxn>
                <a:cxn ang="0">
                  <a:pos x="T2" y="T3"/>
                </a:cxn>
                <a:cxn ang="0">
                  <a:pos x="T4" y="T5"/>
                </a:cxn>
                <a:cxn ang="0">
                  <a:pos x="T6" y="T7"/>
                </a:cxn>
                <a:cxn ang="0">
                  <a:pos x="T8" y="T9"/>
                </a:cxn>
                <a:cxn ang="0">
                  <a:pos x="T10" y="T11"/>
                </a:cxn>
              </a:cxnLst>
              <a:rect l="0" t="0" r="r" b="b"/>
              <a:pathLst>
                <a:path w="141" h="96">
                  <a:moveTo>
                    <a:pt x="71" y="0"/>
                  </a:moveTo>
                  <a:cubicBezTo>
                    <a:pt x="109" y="0"/>
                    <a:pt x="141" y="31"/>
                    <a:pt x="141" y="70"/>
                  </a:cubicBezTo>
                  <a:cubicBezTo>
                    <a:pt x="141" y="96"/>
                    <a:pt x="141" y="96"/>
                    <a:pt x="141" y="96"/>
                  </a:cubicBezTo>
                  <a:cubicBezTo>
                    <a:pt x="0" y="96"/>
                    <a:pt x="0" y="96"/>
                    <a:pt x="0" y="96"/>
                  </a:cubicBezTo>
                  <a:cubicBezTo>
                    <a:pt x="0" y="70"/>
                    <a:pt x="0" y="70"/>
                    <a:pt x="0" y="70"/>
                  </a:cubicBezTo>
                  <a:cubicBezTo>
                    <a:pt x="0" y="31"/>
                    <a:pt x="32" y="0"/>
                    <a:pt x="7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43" name="Freeform 20"/>
            <p:cNvSpPr>
              <a:spLocks/>
            </p:cNvSpPr>
            <p:nvPr/>
          </p:nvSpPr>
          <p:spPr bwMode="auto">
            <a:xfrm>
              <a:off x="-1223963" y="3735387"/>
              <a:ext cx="323850" cy="303212"/>
            </a:xfrm>
            <a:custGeom>
              <a:avLst/>
              <a:gdLst>
                <a:gd name="T0" fmla="*/ 141 w 141"/>
                <a:gd name="T1" fmla="*/ 0 h 132"/>
                <a:gd name="T2" fmla="*/ 141 w 141"/>
                <a:gd name="T3" fmla="*/ 109 h 132"/>
                <a:gd name="T4" fmla="*/ 71 w 141"/>
                <a:gd name="T5" fmla="*/ 132 h 132"/>
                <a:gd name="T6" fmla="*/ 0 w 141"/>
                <a:gd name="T7" fmla="*/ 109 h 132"/>
                <a:gd name="T8" fmla="*/ 0 w 141"/>
                <a:gd name="T9" fmla="*/ 0 h 132"/>
                <a:gd name="T10" fmla="*/ 141 w 141"/>
                <a:gd name="T11" fmla="*/ 0 h 132"/>
              </a:gdLst>
              <a:ahLst/>
              <a:cxnLst>
                <a:cxn ang="0">
                  <a:pos x="T0" y="T1"/>
                </a:cxn>
                <a:cxn ang="0">
                  <a:pos x="T2" y="T3"/>
                </a:cxn>
                <a:cxn ang="0">
                  <a:pos x="T4" y="T5"/>
                </a:cxn>
                <a:cxn ang="0">
                  <a:pos x="T6" y="T7"/>
                </a:cxn>
                <a:cxn ang="0">
                  <a:pos x="T8" y="T9"/>
                </a:cxn>
                <a:cxn ang="0">
                  <a:pos x="T10" y="T11"/>
                </a:cxn>
              </a:cxnLst>
              <a:rect l="0" t="0" r="r" b="b"/>
              <a:pathLst>
                <a:path w="141" h="132">
                  <a:moveTo>
                    <a:pt x="141" y="0"/>
                  </a:moveTo>
                  <a:cubicBezTo>
                    <a:pt x="141" y="109"/>
                    <a:pt x="141" y="109"/>
                    <a:pt x="141" y="109"/>
                  </a:cubicBezTo>
                  <a:cubicBezTo>
                    <a:pt x="122" y="124"/>
                    <a:pt x="97" y="132"/>
                    <a:pt x="71" y="132"/>
                  </a:cubicBezTo>
                  <a:cubicBezTo>
                    <a:pt x="45" y="132"/>
                    <a:pt x="20" y="124"/>
                    <a:pt x="0" y="109"/>
                  </a:cubicBezTo>
                  <a:cubicBezTo>
                    <a:pt x="0" y="0"/>
                    <a:pt x="0" y="0"/>
                    <a:pt x="0" y="0"/>
                  </a:cubicBezTo>
                  <a:lnTo>
                    <a:pt x="141" y="0"/>
                  </a:lnTo>
                  <a:close/>
                </a:path>
              </a:pathLst>
            </a:custGeom>
            <a:solidFill>
              <a:srgbClr val="6D563D"/>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44" name="Rectangle 21"/>
            <p:cNvSpPr>
              <a:spLocks noChangeArrowheads="1"/>
            </p:cNvSpPr>
            <p:nvPr/>
          </p:nvSpPr>
          <p:spPr bwMode="auto">
            <a:xfrm>
              <a:off x="-1414463" y="4395787"/>
              <a:ext cx="114300" cy="34925"/>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45" name="Rectangle 22"/>
            <p:cNvSpPr>
              <a:spLocks noChangeArrowheads="1"/>
            </p:cNvSpPr>
            <p:nvPr/>
          </p:nvSpPr>
          <p:spPr bwMode="auto">
            <a:xfrm>
              <a:off x="-823913" y="4395787"/>
              <a:ext cx="117475" cy="34925"/>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grpSp>
      <p:sp>
        <p:nvSpPr>
          <p:cNvPr id="4" name="Title 3"/>
          <p:cNvSpPr>
            <a:spLocks noGrp="1"/>
          </p:cNvSpPr>
          <p:nvPr>
            <p:ph type="title"/>
          </p:nvPr>
        </p:nvSpPr>
        <p:spPr/>
        <p:txBody>
          <a:bodyPr/>
          <a:lstStyle/>
          <a:p>
            <a:r>
              <a:rPr lang="ru-RU" dirty="0"/>
              <a:t>«Классическое» взаимодействие</a:t>
            </a:r>
          </a:p>
        </p:txBody>
      </p:sp>
      <p:grpSp>
        <p:nvGrpSpPr>
          <p:cNvPr id="9" name="Group 8"/>
          <p:cNvGrpSpPr/>
          <p:nvPr/>
        </p:nvGrpSpPr>
        <p:grpSpPr>
          <a:xfrm>
            <a:off x="6588564" y="4628902"/>
            <a:ext cx="1341067" cy="708939"/>
            <a:chOff x="6002213" y="3425254"/>
            <a:chExt cx="1587625" cy="723258"/>
          </a:xfrm>
          <a:solidFill>
            <a:schemeClr val="accent1"/>
          </a:solidFill>
        </p:grpSpPr>
        <p:sp>
          <p:nvSpPr>
            <p:cNvPr id="10" name="Rectangle 9"/>
            <p:cNvSpPr/>
            <p:nvPr/>
          </p:nvSpPr>
          <p:spPr bwMode="auto">
            <a:xfrm>
              <a:off x="6002213" y="3425254"/>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p:cNvSpPr/>
            <p:nvPr/>
          </p:nvSpPr>
          <p:spPr bwMode="auto">
            <a:xfrm>
              <a:off x="6002213" y="3932488"/>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 name="Group 1"/>
          <p:cNvGrpSpPr/>
          <p:nvPr/>
        </p:nvGrpSpPr>
        <p:grpSpPr>
          <a:xfrm>
            <a:off x="8686276" y="4421578"/>
            <a:ext cx="2131058" cy="1701965"/>
            <a:chOff x="8860829" y="4509886"/>
            <a:chExt cx="2174098" cy="1736339"/>
          </a:xfrm>
        </p:grpSpPr>
        <p:sp>
          <p:nvSpPr>
            <p:cNvPr id="13" name="Oval 12"/>
            <p:cNvSpPr/>
            <p:nvPr/>
          </p:nvSpPr>
          <p:spPr bwMode="auto">
            <a:xfrm>
              <a:off x="8860829" y="5970914"/>
              <a:ext cx="2174098" cy="275311"/>
            </a:xfrm>
            <a:prstGeom prst="ellipse">
              <a:avLst/>
            </a:prstGeom>
            <a:solidFill>
              <a:schemeClr val="bg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5" name="Group 14"/>
            <p:cNvGrpSpPr/>
            <p:nvPr/>
          </p:nvGrpSpPr>
          <p:grpSpPr>
            <a:xfrm rot="2001771">
              <a:off x="9266604" y="4509886"/>
              <a:ext cx="1453360" cy="1618491"/>
              <a:chOff x="8504238" y="4584705"/>
              <a:chExt cx="1236752" cy="1377271"/>
            </a:xfrm>
          </p:grpSpPr>
          <p:sp>
            <p:nvSpPr>
              <p:cNvPr id="18" name="Oval 17"/>
              <p:cNvSpPr/>
              <p:nvPr/>
            </p:nvSpPr>
            <p:spPr bwMode="auto">
              <a:xfrm>
                <a:off x="8504238" y="4725224"/>
                <a:ext cx="1236752" cy="1236752"/>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Oval 18"/>
              <p:cNvSpPr/>
              <p:nvPr/>
            </p:nvSpPr>
            <p:spPr bwMode="auto">
              <a:xfrm>
                <a:off x="8618558" y="5282139"/>
                <a:ext cx="504056" cy="504056"/>
              </a:xfrm>
              <a:prstGeom prst="ellipse">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0" name="Group 19"/>
              <p:cNvGrpSpPr/>
              <p:nvPr/>
            </p:nvGrpSpPr>
            <p:grpSpPr>
              <a:xfrm>
                <a:off x="8952456" y="4584705"/>
                <a:ext cx="340316" cy="220585"/>
                <a:chOff x="8964163" y="4017555"/>
                <a:chExt cx="340316" cy="366035"/>
              </a:xfrm>
            </p:grpSpPr>
            <p:sp>
              <p:nvSpPr>
                <p:cNvPr id="21" name="Freeform 20"/>
                <p:cNvSpPr/>
                <p:nvPr/>
              </p:nvSpPr>
              <p:spPr bwMode="auto">
                <a:xfrm>
                  <a:off x="8964163" y="4051662"/>
                  <a:ext cx="340316" cy="331928"/>
                </a:xfrm>
                <a:custGeom>
                  <a:avLst/>
                  <a:gdLst>
                    <a:gd name="connsiteX0" fmla="*/ 0 w 340316"/>
                    <a:gd name="connsiteY0" fmla="*/ 0 h 331928"/>
                    <a:gd name="connsiteX1" fmla="*/ 340316 w 340316"/>
                    <a:gd name="connsiteY1" fmla="*/ 0 h 331928"/>
                    <a:gd name="connsiteX2" fmla="*/ 340316 w 340316"/>
                    <a:gd name="connsiteY2" fmla="*/ 290681 h 331928"/>
                    <a:gd name="connsiteX3" fmla="*/ 170158 w 340316"/>
                    <a:gd name="connsiteY3" fmla="*/ 331928 h 331928"/>
                    <a:gd name="connsiteX4" fmla="*/ 0 w 340316"/>
                    <a:gd name="connsiteY4" fmla="*/ 290681 h 331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16" h="331928">
                      <a:moveTo>
                        <a:pt x="0" y="0"/>
                      </a:moveTo>
                      <a:lnTo>
                        <a:pt x="340316" y="0"/>
                      </a:lnTo>
                      <a:lnTo>
                        <a:pt x="340316" y="290681"/>
                      </a:lnTo>
                      <a:cubicBezTo>
                        <a:pt x="340316" y="313461"/>
                        <a:pt x="264134" y="331928"/>
                        <a:pt x="170158" y="331928"/>
                      </a:cubicBezTo>
                      <a:cubicBezTo>
                        <a:pt x="76182" y="331928"/>
                        <a:pt x="0" y="313461"/>
                        <a:pt x="0" y="290681"/>
                      </a:cubicBezTo>
                      <a:close/>
                    </a:path>
                  </a:pathLst>
                </a:cu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Oval 21"/>
                <p:cNvSpPr/>
                <p:nvPr/>
              </p:nvSpPr>
              <p:spPr bwMode="auto">
                <a:xfrm>
                  <a:off x="8964163" y="4017555"/>
                  <a:ext cx="340316" cy="82493"/>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sp>
        <p:nvSpPr>
          <p:cNvPr id="16" name="Freeform 15"/>
          <p:cNvSpPr/>
          <p:nvPr/>
        </p:nvSpPr>
        <p:spPr bwMode="auto">
          <a:xfrm rot="1768747">
            <a:off x="10072483" y="4004239"/>
            <a:ext cx="298396" cy="530639"/>
          </a:xfrm>
          <a:custGeom>
            <a:avLst/>
            <a:gdLst>
              <a:gd name="connsiteX0" fmla="*/ 399384 w 399384"/>
              <a:gd name="connsiteY0" fmla="*/ 710227 h 710227"/>
              <a:gd name="connsiteX1" fmla="*/ 313659 w 399384"/>
              <a:gd name="connsiteY1" fmla="*/ 400664 h 710227"/>
              <a:gd name="connsiteX2" fmla="*/ 13621 w 399384"/>
              <a:gd name="connsiteY2" fmla="*/ 348277 h 710227"/>
              <a:gd name="connsiteX3" fmla="*/ 51721 w 399384"/>
              <a:gd name="connsiteY3" fmla="*/ 29189 h 710227"/>
              <a:gd name="connsiteX4" fmla="*/ 56484 w 399384"/>
              <a:gd name="connsiteY4" fmla="*/ 33952 h 710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384" h="710227">
                <a:moveTo>
                  <a:pt x="399384" y="710227"/>
                </a:moveTo>
                <a:cubicBezTo>
                  <a:pt x="388668" y="585608"/>
                  <a:pt x="377953" y="460989"/>
                  <a:pt x="313659" y="400664"/>
                </a:cubicBezTo>
                <a:cubicBezTo>
                  <a:pt x="249365" y="340339"/>
                  <a:pt x="57277" y="410189"/>
                  <a:pt x="13621" y="348277"/>
                </a:cubicBezTo>
                <a:cubicBezTo>
                  <a:pt x="-30035" y="286364"/>
                  <a:pt x="44577" y="81576"/>
                  <a:pt x="51721" y="29189"/>
                </a:cubicBezTo>
                <a:cubicBezTo>
                  <a:pt x="58865" y="-23198"/>
                  <a:pt x="57674" y="5377"/>
                  <a:pt x="56484" y="33952"/>
                </a:cubicBezTo>
              </a:path>
            </a:pathLst>
          </a:cu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65">
              <a:solidFill>
                <a:srgbClr val="FFFFFF"/>
              </a:solidFill>
              <a:latin typeface="Segoe UI"/>
            </a:endParaRPr>
          </a:p>
        </p:txBody>
      </p:sp>
      <p:sp>
        <p:nvSpPr>
          <p:cNvPr id="17" name="Freeform 87"/>
          <p:cNvSpPr>
            <a:spLocks noChangeAspect="1" noEditPoints="1"/>
          </p:cNvSpPr>
          <p:nvPr/>
        </p:nvSpPr>
        <p:spPr bwMode="auto">
          <a:xfrm>
            <a:off x="10060576" y="3784845"/>
            <a:ext cx="415347" cy="399948"/>
          </a:xfrm>
          <a:custGeom>
            <a:avLst/>
            <a:gdLst>
              <a:gd name="T0" fmla="*/ 255 w 388"/>
              <a:gd name="T1" fmla="*/ 58 h 374"/>
              <a:gd name="T2" fmla="*/ 236 w 388"/>
              <a:gd name="T3" fmla="*/ 36 h 374"/>
              <a:gd name="T4" fmla="*/ 196 w 388"/>
              <a:gd name="T5" fmla="*/ 110 h 374"/>
              <a:gd name="T6" fmla="*/ 204 w 388"/>
              <a:gd name="T7" fmla="*/ 138 h 374"/>
              <a:gd name="T8" fmla="*/ 266 w 388"/>
              <a:gd name="T9" fmla="*/ 121 h 374"/>
              <a:gd name="T10" fmla="*/ 221 w 388"/>
              <a:gd name="T11" fmla="*/ 157 h 374"/>
              <a:gd name="T12" fmla="*/ 295 w 388"/>
              <a:gd name="T13" fmla="*/ 140 h 374"/>
              <a:gd name="T14" fmla="*/ 336 w 388"/>
              <a:gd name="T15" fmla="*/ 130 h 374"/>
              <a:gd name="T16" fmla="*/ 323 w 388"/>
              <a:gd name="T17" fmla="*/ 203 h 374"/>
              <a:gd name="T18" fmla="*/ 233 w 388"/>
              <a:gd name="T19" fmla="*/ 169 h 374"/>
              <a:gd name="T20" fmla="*/ 276 w 388"/>
              <a:gd name="T21" fmla="*/ 202 h 374"/>
              <a:gd name="T22" fmla="*/ 315 w 388"/>
              <a:gd name="T23" fmla="*/ 234 h 374"/>
              <a:gd name="T24" fmla="*/ 334 w 388"/>
              <a:gd name="T25" fmla="*/ 212 h 374"/>
              <a:gd name="T26" fmla="*/ 266 w 388"/>
              <a:gd name="T27" fmla="*/ 286 h 374"/>
              <a:gd name="T28" fmla="*/ 240 w 388"/>
              <a:gd name="T29" fmla="*/ 223 h 374"/>
              <a:gd name="T30" fmla="*/ 213 w 388"/>
              <a:gd name="T31" fmla="*/ 210 h 374"/>
              <a:gd name="T32" fmla="*/ 241 w 388"/>
              <a:gd name="T33" fmla="*/ 290 h 374"/>
              <a:gd name="T34" fmla="*/ 257 w 388"/>
              <a:gd name="T35" fmla="*/ 316 h 374"/>
              <a:gd name="T36" fmla="*/ 103 w 388"/>
              <a:gd name="T37" fmla="*/ 112 h 374"/>
              <a:gd name="T38" fmla="*/ 174 w 388"/>
              <a:gd name="T39" fmla="*/ 153 h 374"/>
              <a:gd name="T40" fmla="*/ 161 w 388"/>
              <a:gd name="T41" fmla="*/ 119 h 374"/>
              <a:gd name="T42" fmla="*/ 84 w 388"/>
              <a:gd name="T43" fmla="*/ 86 h 374"/>
              <a:gd name="T44" fmla="*/ 62 w 388"/>
              <a:gd name="T45" fmla="*/ 105 h 374"/>
              <a:gd name="T46" fmla="*/ 163 w 388"/>
              <a:gd name="T47" fmla="*/ 189 h 374"/>
              <a:gd name="T48" fmla="*/ 80 w 388"/>
              <a:gd name="T49" fmla="*/ 250 h 374"/>
              <a:gd name="T50" fmla="*/ 85 w 388"/>
              <a:gd name="T51" fmla="*/ 283 h 374"/>
              <a:gd name="T52" fmla="*/ 109 w 388"/>
              <a:gd name="T53" fmla="*/ 248 h 374"/>
              <a:gd name="T54" fmla="*/ 171 w 388"/>
              <a:gd name="T55" fmla="*/ 195 h 374"/>
              <a:gd name="T56" fmla="*/ 163 w 388"/>
              <a:gd name="T57" fmla="*/ 260 h 374"/>
              <a:gd name="T58" fmla="*/ 161 w 388"/>
              <a:gd name="T59" fmla="*/ 318 h 374"/>
              <a:gd name="T60" fmla="*/ 186 w 388"/>
              <a:gd name="T61" fmla="*/ 299 h 374"/>
              <a:gd name="T62" fmla="*/ 194 w 388"/>
              <a:gd name="T63" fmla="*/ 214 h 374"/>
              <a:gd name="T64" fmla="*/ 248 w 388"/>
              <a:gd name="T65" fmla="*/ 342 h 374"/>
              <a:gd name="T66" fmla="*/ 279 w 388"/>
              <a:gd name="T67" fmla="*/ 345 h 374"/>
              <a:gd name="T68" fmla="*/ 359 w 388"/>
              <a:gd name="T69" fmla="*/ 263 h 374"/>
              <a:gd name="T70" fmla="*/ 356 w 388"/>
              <a:gd name="T71" fmla="*/ 230 h 374"/>
              <a:gd name="T72" fmla="*/ 358 w 388"/>
              <a:gd name="T73" fmla="*/ 136 h 374"/>
              <a:gd name="T74" fmla="*/ 383 w 388"/>
              <a:gd name="T75" fmla="*/ 114 h 374"/>
              <a:gd name="T76" fmla="*/ 278 w 388"/>
              <a:gd name="T77" fmla="*/ 2 h 374"/>
              <a:gd name="T78" fmla="*/ 32 w 388"/>
              <a:gd name="T79" fmla="*/ 120 h 374"/>
              <a:gd name="T80" fmla="*/ 28 w 388"/>
              <a:gd name="T81" fmla="*/ 87 h 374"/>
              <a:gd name="T82" fmla="*/ 71 w 388"/>
              <a:gd name="T83" fmla="*/ 288 h 374"/>
              <a:gd name="T84" fmla="*/ 71 w 388"/>
              <a:gd name="T85" fmla="*/ 322 h 374"/>
              <a:gd name="T86" fmla="*/ 71 w 388"/>
              <a:gd name="T87" fmla="*/ 288 h 374"/>
              <a:gd name="T88" fmla="*/ 170 w 388"/>
              <a:gd name="T89" fmla="*/ 374 h 374"/>
              <a:gd name="T90" fmla="*/ 170 w 388"/>
              <a:gd name="T91" fmla="*/ 341 h 374"/>
              <a:gd name="T92" fmla="*/ 82 w 388"/>
              <a:gd name="T93" fmla="*/ 179 h 374"/>
              <a:gd name="T94" fmla="*/ 157 w 388"/>
              <a:gd name="T95" fmla="*/ 172 h 374"/>
              <a:gd name="T96" fmla="*/ 102 w 388"/>
              <a:gd name="T97" fmla="*/ 150 h 374"/>
              <a:gd name="T98" fmla="*/ 43 w 388"/>
              <a:gd name="T99" fmla="*/ 175 h 374"/>
              <a:gd name="T100" fmla="*/ 52 w 388"/>
              <a:gd name="T101" fmla="*/ 200 h 374"/>
              <a:gd name="T102" fmla="*/ 19 w 388"/>
              <a:gd name="T103" fmla="*/ 231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8" h="374">
                <a:moveTo>
                  <a:pt x="224" y="94"/>
                </a:moveTo>
                <a:cubicBezTo>
                  <a:pt x="229" y="87"/>
                  <a:pt x="234" y="80"/>
                  <a:pt x="239" y="74"/>
                </a:cubicBezTo>
                <a:cubicBezTo>
                  <a:pt x="242" y="71"/>
                  <a:pt x="245" y="68"/>
                  <a:pt x="247" y="65"/>
                </a:cubicBezTo>
                <a:cubicBezTo>
                  <a:pt x="250" y="62"/>
                  <a:pt x="253" y="59"/>
                  <a:pt x="255" y="58"/>
                </a:cubicBezTo>
                <a:cubicBezTo>
                  <a:pt x="256" y="57"/>
                  <a:pt x="257" y="57"/>
                  <a:pt x="257" y="56"/>
                </a:cubicBezTo>
                <a:cubicBezTo>
                  <a:pt x="260" y="53"/>
                  <a:pt x="261" y="50"/>
                  <a:pt x="261" y="46"/>
                </a:cubicBezTo>
                <a:cubicBezTo>
                  <a:pt x="261" y="42"/>
                  <a:pt x="259" y="38"/>
                  <a:pt x="256" y="36"/>
                </a:cubicBezTo>
                <a:cubicBezTo>
                  <a:pt x="251" y="30"/>
                  <a:pt x="241" y="31"/>
                  <a:pt x="236" y="36"/>
                </a:cubicBezTo>
                <a:cubicBezTo>
                  <a:pt x="232" y="41"/>
                  <a:pt x="230" y="44"/>
                  <a:pt x="227" y="48"/>
                </a:cubicBezTo>
                <a:cubicBezTo>
                  <a:pt x="224" y="52"/>
                  <a:pt x="222" y="55"/>
                  <a:pt x="219" y="60"/>
                </a:cubicBezTo>
                <a:cubicBezTo>
                  <a:pt x="214" y="67"/>
                  <a:pt x="210" y="75"/>
                  <a:pt x="206" y="84"/>
                </a:cubicBezTo>
                <a:cubicBezTo>
                  <a:pt x="202" y="92"/>
                  <a:pt x="199" y="101"/>
                  <a:pt x="196" y="110"/>
                </a:cubicBezTo>
                <a:cubicBezTo>
                  <a:pt x="194" y="117"/>
                  <a:pt x="192" y="126"/>
                  <a:pt x="191" y="137"/>
                </a:cubicBezTo>
                <a:cubicBezTo>
                  <a:pt x="191" y="140"/>
                  <a:pt x="193" y="143"/>
                  <a:pt x="196" y="144"/>
                </a:cubicBezTo>
                <a:cubicBezTo>
                  <a:pt x="196" y="144"/>
                  <a:pt x="197" y="144"/>
                  <a:pt x="197" y="144"/>
                </a:cubicBezTo>
                <a:cubicBezTo>
                  <a:pt x="200" y="144"/>
                  <a:pt x="203" y="142"/>
                  <a:pt x="204" y="138"/>
                </a:cubicBezTo>
                <a:cubicBezTo>
                  <a:pt x="205" y="132"/>
                  <a:pt x="208" y="124"/>
                  <a:pt x="212" y="115"/>
                </a:cubicBezTo>
                <a:cubicBezTo>
                  <a:pt x="215" y="108"/>
                  <a:pt x="219" y="101"/>
                  <a:pt x="224" y="94"/>
                </a:cubicBezTo>
                <a:close/>
                <a:moveTo>
                  <a:pt x="269" y="121"/>
                </a:moveTo>
                <a:cubicBezTo>
                  <a:pt x="266" y="121"/>
                  <a:pt x="266" y="121"/>
                  <a:pt x="266" y="121"/>
                </a:cubicBezTo>
                <a:cubicBezTo>
                  <a:pt x="257" y="124"/>
                  <a:pt x="249" y="127"/>
                  <a:pt x="240" y="131"/>
                </a:cubicBezTo>
                <a:cubicBezTo>
                  <a:pt x="234" y="135"/>
                  <a:pt x="225" y="139"/>
                  <a:pt x="217" y="146"/>
                </a:cubicBezTo>
                <a:cubicBezTo>
                  <a:pt x="214" y="148"/>
                  <a:pt x="213" y="151"/>
                  <a:pt x="215" y="154"/>
                </a:cubicBezTo>
                <a:cubicBezTo>
                  <a:pt x="216" y="156"/>
                  <a:pt x="218" y="157"/>
                  <a:pt x="221" y="157"/>
                </a:cubicBezTo>
                <a:cubicBezTo>
                  <a:pt x="222" y="157"/>
                  <a:pt x="223" y="157"/>
                  <a:pt x="224" y="156"/>
                </a:cubicBezTo>
                <a:cubicBezTo>
                  <a:pt x="230" y="153"/>
                  <a:pt x="238" y="150"/>
                  <a:pt x="246" y="147"/>
                </a:cubicBezTo>
                <a:cubicBezTo>
                  <a:pt x="254" y="145"/>
                  <a:pt x="262" y="143"/>
                  <a:pt x="271" y="142"/>
                </a:cubicBezTo>
                <a:cubicBezTo>
                  <a:pt x="279" y="141"/>
                  <a:pt x="287" y="140"/>
                  <a:pt x="295" y="140"/>
                </a:cubicBezTo>
                <a:cubicBezTo>
                  <a:pt x="299" y="140"/>
                  <a:pt x="303" y="140"/>
                  <a:pt x="307" y="140"/>
                </a:cubicBezTo>
                <a:cubicBezTo>
                  <a:pt x="310" y="140"/>
                  <a:pt x="315" y="141"/>
                  <a:pt x="318" y="141"/>
                </a:cubicBezTo>
                <a:cubicBezTo>
                  <a:pt x="320" y="142"/>
                  <a:pt x="321" y="142"/>
                  <a:pt x="321" y="142"/>
                </a:cubicBezTo>
                <a:cubicBezTo>
                  <a:pt x="330" y="142"/>
                  <a:pt x="336" y="137"/>
                  <a:pt x="336" y="130"/>
                </a:cubicBezTo>
                <a:cubicBezTo>
                  <a:pt x="336" y="121"/>
                  <a:pt x="328" y="117"/>
                  <a:pt x="322" y="116"/>
                </a:cubicBezTo>
                <a:cubicBezTo>
                  <a:pt x="317" y="116"/>
                  <a:pt x="306" y="114"/>
                  <a:pt x="294" y="115"/>
                </a:cubicBezTo>
                <a:cubicBezTo>
                  <a:pt x="284" y="116"/>
                  <a:pt x="276" y="118"/>
                  <a:pt x="269" y="121"/>
                </a:cubicBezTo>
                <a:close/>
                <a:moveTo>
                  <a:pt x="323" y="203"/>
                </a:moveTo>
                <a:cubicBezTo>
                  <a:pt x="319" y="201"/>
                  <a:pt x="315" y="198"/>
                  <a:pt x="311" y="196"/>
                </a:cubicBezTo>
                <a:cubicBezTo>
                  <a:pt x="303" y="191"/>
                  <a:pt x="295" y="187"/>
                  <a:pt x="286" y="183"/>
                </a:cubicBezTo>
                <a:cubicBezTo>
                  <a:pt x="278" y="180"/>
                  <a:pt x="269" y="176"/>
                  <a:pt x="260" y="174"/>
                </a:cubicBezTo>
                <a:cubicBezTo>
                  <a:pt x="250" y="171"/>
                  <a:pt x="241" y="170"/>
                  <a:pt x="233" y="169"/>
                </a:cubicBezTo>
                <a:cubicBezTo>
                  <a:pt x="229" y="169"/>
                  <a:pt x="227" y="172"/>
                  <a:pt x="226" y="175"/>
                </a:cubicBezTo>
                <a:cubicBezTo>
                  <a:pt x="225" y="179"/>
                  <a:pt x="228" y="182"/>
                  <a:pt x="232" y="183"/>
                </a:cubicBezTo>
                <a:cubicBezTo>
                  <a:pt x="239" y="184"/>
                  <a:pt x="246" y="187"/>
                  <a:pt x="255" y="190"/>
                </a:cubicBezTo>
                <a:cubicBezTo>
                  <a:pt x="262" y="194"/>
                  <a:pt x="269" y="197"/>
                  <a:pt x="276" y="202"/>
                </a:cubicBezTo>
                <a:cubicBezTo>
                  <a:pt x="284" y="206"/>
                  <a:pt x="290" y="211"/>
                  <a:pt x="297" y="216"/>
                </a:cubicBezTo>
                <a:cubicBezTo>
                  <a:pt x="300" y="219"/>
                  <a:pt x="303" y="222"/>
                  <a:pt x="306" y="224"/>
                </a:cubicBezTo>
                <a:cubicBezTo>
                  <a:pt x="309" y="227"/>
                  <a:pt x="312" y="230"/>
                  <a:pt x="314" y="232"/>
                </a:cubicBezTo>
                <a:cubicBezTo>
                  <a:pt x="314" y="233"/>
                  <a:pt x="315" y="233"/>
                  <a:pt x="315" y="234"/>
                </a:cubicBezTo>
                <a:cubicBezTo>
                  <a:pt x="318" y="236"/>
                  <a:pt x="321" y="238"/>
                  <a:pt x="325" y="238"/>
                </a:cubicBezTo>
                <a:cubicBezTo>
                  <a:pt x="329" y="238"/>
                  <a:pt x="333" y="236"/>
                  <a:pt x="336" y="233"/>
                </a:cubicBezTo>
                <a:cubicBezTo>
                  <a:pt x="338" y="230"/>
                  <a:pt x="339" y="226"/>
                  <a:pt x="339" y="222"/>
                </a:cubicBezTo>
                <a:cubicBezTo>
                  <a:pt x="339" y="218"/>
                  <a:pt x="337" y="215"/>
                  <a:pt x="334" y="212"/>
                </a:cubicBezTo>
                <a:cubicBezTo>
                  <a:pt x="330" y="209"/>
                  <a:pt x="327" y="206"/>
                  <a:pt x="323" y="203"/>
                </a:cubicBezTo>
                <a:close/>
                <a:moveTo>
                  <a:pt x="257" y="316"/>
                </a:moveTo>
                <a:cubicBezTo>
                  <a:pt x="264" y="316"/>
                  <a:pt x="269" y="309"/>
                  <a:pt x="268" y="301"/>
                </a:cubicBezTo>
                <a:cubicBezTo>
                  <a:pt x="268" y="294"/>
                  <a:pt x="267" y="290"/>
                  <a:pt x="266" y="286"/>
                </a:cubicBezTo>
                <a:cubicBezTo>
                  <a:pt x="266" y="284"/>
                  <a:pt x="266" y="282"/>
                  <a:pt x="265" y="280"/>
                </a:cubicBezTo>
                <a:cubicBezTo>
                  <a:pt x="265" y="278"/>
                  <a:pt x="264" y="275"/>
                  <a:pt x="263" y="272"/>
                </a:cubicBezTo>
                <a:cubicBezTo>
                  <a:pt x="261" y="264"/>
                  <a:pt x="257" y="255"/>
                  <a:pt x="253" y="247"/>
                </a:cubicBezTo>
                <a:cubicBezTo>
                  <a:pt x="249" y="238"/>
                  <a:pt x="245" y="230"/>
                  <a:pt x="240" y="223"/>
                </a:cubicBezTo>
                <a:cubicBezTo>
                  <a:pt x="236" y="217"/>
                  <a:pt x="230" y="209"/>
                  <a:pt x="222" y="201"/>
                </a:cubicBezTo>
                <a:cubicBezTo>
                  <a:pt x="220" y="199"/>
                  <a:pt x="216" y="199"/>
                  <a:pt x="214" y="201"/>
                </a:cubicBezTo>
                <a:cubicBezTo>
                  <a:pt x="213" y="202"/>
                  <a:pt x="212" y="203"/>
                  <a:pt x="212" y="205"/>
                </a:cubicBezTo>
                <a:cubicBezTo>
                  <a:pt x="211" y="207"/>
                  <a:pt x="212" y="208"/>
                  <a:pt x="213" y="210"/>
                </a:cubicBezTo>
                <a:cubicBezTo>
                  <a:pt x="217" y="216"/>
                  <a:pt x="221" y="223"/>
                  <a:pt x="225" y="231"/>
                </a:cubicBezTo>
                <a:cubicBezTo>
                  <a:pt x="229" y="238"/>
                  <a:pt x="231" y="246"/>
                  <a:pt x="234" y="254"/>
                </a:cubicBezTo>
                <a:cubicBezTo>
                  <a:pt x="236" y="262"/>
                  <a:pt x="238" y="270"/>
                  <a:pt x="239" y="278"/>
                </a:cubicBezTo>
                <a:cubicBezTo>
                  <a:pt x="240" y="282"/>
                  <a:pt x="240" y="286"/>
                  <a:pt x="241" y="290"/>
                </a:cubicBezTo>
                <a:cubicBezTo>
                  <a:pt x="241" y="294"/>
                  <a:pt x="241" y="303"/>
                  <a:pt x="241" y="304"/>
                </a:cubicBezTo>
                <a:cubicBezTo>
                  <a:pt x="241" y="307"/>
                  <a:pt x="242" y="310"/>
                  <a:pt x="245" y="313"/>
                </a:cubicBezTo>
                <a:cubicBezTo>
                  <a:pt x="247" y="315"/>
                  <a:pt x="251" y="317"/>
                  <a:pt x="255" y="317"/>
                </a:cubicBezTo>
                <a:cubicBezTo>
                  <a:pt x="255" y="317"/>
                  <a:pt x="256" y="317"/>
                  <a:pt x="257" y="316"/>
                </a:cubicBezTo>
                <a:close/>
                <a:moveTo>
                  <a:pt x="78" y="113"/>
                </a:moveTo>
                <a:cubicBezTo>
                  <a:pt x="79" y="113"/>
                  <a:pt x="80" y="113"/>
                  <a:pt x="81" y="113"/>
                </a:cubicBezTo>
                <a:cubicBezTo>
                  <a:pt x="84" y="112"/>
                  <a:pt x="90" y="112"/>
                  <a:pt x="91" y="111"/>
                </a:cubicBezTo>
                <a:cubicBezTo>
                  <a:pt x="95" y="111"/>
                  <a:pt x="99" y="111"/>
                  <a:pt x="103" y="112"/>
                </a:cubicBezTo>
                <a:cubicBezTo>
                  <a:pt x="111" y="113"/>
                  <a:pt x="120" y="115"/>
                  <a:pt x="127" y="118"/>
                </a:cubicBezTo>
                <a:cubicBezTo>
                  <a:pt x="135" y="122"/>
                  <a:pt x="143" y="126"/>
                  <a:pt x="150" y="132"/>
                </a:cubicBezTo>
                <a:cubicBezTo>
                  <a:pt x="158" y="137"/>
                  <a:pt x="164" y="144"/>
                  <a:pt x="168" y="150"/>
                </a:cubicBezTo>
                <a:cubicBezTo>
                  <a:pt x="170" y="152"/>
                  <a:pt x="172" y="153"/>
                  <a:pt x="174" y="153"/>
                </a:cubicBezTo>
                <a:cubicBezTo>
                  <a:pt x="175" y="153"/>
                  <a:pt x="175" y="153"/>
                  <a:pt x="176" y="152"/>
                </a:cubicBezTo>
                <a:cubicBezTo>
                  <a:pt x="178" y="151"/>
                  <a:pt x="179" y="150"/>
                  <a:pt x="179" y="149"/>
                </a:cubicBezTo>
                <a:cubicBezTo>
                  <a:pt x="180" y="147"/>
                  <a:pt x="180" y="145"/>
                  <a:pt x="179" y="144"/>
                </a:cubicBezTo>
                <a:cubicBezTo>
                  <a:pt x="174" y="133"/>
                  <a:pt x="167" y="125"/>
                  <a:pt x="161" y="119"/>
                </a:cubicBezTo>
                <a:cubicBezTo>
                  <a:pt x="154" y="112"/>
                  <a:pt x="146" y="106"/>
                  <a:pt x="137" y="100"/>
                </a:cubicBezTo>
                <a:cubicBezTo>
                  <a:pt x="128" y="94"/>
                  <a:pt x="118" y="90"/>
                  <a:pt x="108" y="88"/>
                </a:cubicBezTo>
                <a:cubicBezTo>
                  <a:pt x="103" y="86"/>
                  <a:pt x="97" y="86"/>
                  <a:pt x="92" y="86"/>
                </a:cubicBezTo>
                <a:cubicBezTo>
                  <a:pt x="89" y="85"/>
                  <a:pt x="87" y="86"/>
                  <a:pt x="84" y="86"/>
                </a:cubicBezTo>
                <a:cubicBezTo>
                  <a:pt x="84" y="86"/>
                  <a:pt x="84" y="86"/>
                  <a:pt x="84" y="86"/>
                </a:cubicBezTo>
                <a:cubicBezTo>
                  <a:pt x="81" y="86"/>
                  <a:pt x="74" y="85"/>
                  <a:pt x="70" y="86"/>
                </a:cubicBezTo>
                <a:cubicBezTo>
                  <a:pt x="67" y="88"/>
                  <a:pt x="64" y="90"/>
                  <a:pt x="62" y="94"/>
                </a:cubicBezTo>
                <a:cubicBezTo>
                  <a:pt x="61" y="97"/>
                  <a:pt x="61" y="101"/>
                  <a:pt x="62" y="105"/>
                </a:cubicBezTo>
                <a:cubicBezTo>
                  <a:pt x="64" y="111"/>
                  <a:pt x="72" y="113"/>
                  <a:pt x="78" y="113"/>
                </a:cubicBezTo>
                <a:close/>
                <a:moveTo>
                  <a:pt x="171" y="195"/>
                </a:moveTo>
                <a:cubicBezTo>
                  <a:pt x="170" y="192"/>
                  <a:pt x="167" y="189"/>
                  <a:pt x="163" y="189"/>
                </a:cubicBezTo>
                <a:cubicBezTo>
                  <a:pt x="163" y="189"/>
                  <a:pt x="163" y="189"/>
                  <a:pt x="163" y="189"/>
                </a:cubicBezTo>
                <a:cubicBezTo>
                  <a:pt x="153" y="189"/>
                  <a:pt x="144" y="192"/>
                  <a:pt x="133" y="196"/>
                </a:cubicBezTo>
                <a:cubicBezTo>
                  <a:pt x="124" y="200"/>
                  <a:pt x="115" y="205"/>
                  <a:pt x="107" y="212"/>
                </a:cubicBezTo>
                <a:cubicBezTo>
                  <a:pt x="100" y="219"/>
                  <a:pt x="93" y="227"/>
                  <a:pt x="87" y="236"/>
                </a:cubicBezTo>
                <a:cubicBezTo>
                  <a:pt x="85" y="240"/>
                  <a:pt x="82" y="245"/>
                  <a:pt x="80" y="250"/>
                </a:cubicBezTo>
                <a:cubicBezTo>
                  <a:pt x="78" y="254"/>
                  <a:pt x="76" y="259"/>
                  <a:pt x="74" y="265"/>
                </a:cubicBezTo>
                <a:cubicBezTo>
                  <a:pt x="73" y="265"/>
                  <a:pt x="73" y="266"/>
                  <a:pt x="73" y="267"/>
                </a:cubicBezTo>
                <a:cubicBezTo>
                  <a:pt x="73" y="271"/>
                  <a:pt x="73" y="274"/>
                  <a:pt x="76" y="277"/>
                </a:cubicBezTo>
                <a:cubicBezTo>
                  <a:pt x="78" y="281"/>
                  <a:pt x="81" y="283"/>
                  <a:pt x="85" y="283"/>
                </a:cubicBezTo>
                <a:cubicBezTo>
                  <a:pt x="86" y="283"/>
                  <a:pt x="87" y="283"/>
                  <a:pt x="87" y="283"/>
                </a:cubicBezTo>
                <a:cubicBezTo>
                  <a:pt x="95" y="283"/>
                  <a:pt x="100" y="278"/>
                  <a:pt x="102" y="271"/>
                </a:cubicBezTo>
                <a:cubicBezTo>
                  <a:pt x="102" y="268"/>
                  <a:pt x="103" y="264"/>
                  <a:pt x="105" y="260"/>
                </a:cubicBezTo>
                <a:cubicBezTo>
                  <a:pt x="106" y="256"/>
                  <a:pt x="108" y="252"/>
                  <a:pt x="109" y="248"/>
                </a:cubicBezTo>
                <a:cubicBezTo>
                  <a:pt x="113" y="241"/>
                  <a:pt x="117" y="233"/>
                  <a:pt x="122" y="227"/>
                </a:cubicBezTo>
                <a:cubicBezTo>
                  <a:pt x="128" y="221"/>
                  <a:pt x="134" y="215"/>
                  <a:pt x="141" y="211"/>
                </a:cubicBezTo>
                <a:cubicBezTo>
                  <a:pt x="149" y="207"/>
                  <a:pt x="157" y="204"/>
                  <a:pt x="165" y="202"/>
                </a:cubicBezTo>
                <a:cubicBezTo>
                  <a:pt x="168" y="201"/>
                  <a:pt x="171" y="199"/>
                  <a:pt x="171" y="195"/>
                </a:cubicBezTo>
                <a:close/>
                <a:moveTo>
                  <a:pt x="191" y="205"/>
                </a:moveTo>
                <a:cubicBezTo>
                  <a:pt x="187" y="203"/>
                  <a:pt x="183" y="204"/>
                  <a:pt x="181" y="207"/>
                </a:cubicBezTo>
                <a:cubicBezTo>
                  <a:pt x="175" y="217"/>
                  <a:pt x="172" y="225"/>
                  <a:pt x="170" y="233"/>
                </a:cubicBezTo>
                <a:cubicBezTo>
                  <a:pt x="167" y="242"/>
                  <a:pt x="165" y="250"/>
                  <a:pt x="163" y="260"/>
                </a:cubicBezTo>
                <a:cubicBezTo>
                  <a:pt x="161" y="269"/>
                  <a:pt x="160" y="278"/>
                  <a:pt x="160" y="287"/>
                </a:cubicBezTo>
                <a:cubicBezTo>
                  <a:pt x="159" y="292"/>
                  <a:pt x="159" y="297"/>
                  <a:pt x="159" y="301"/>
                </a:cubicBezTo>
                <a:cubicBezTo>
                  <a:pt x="160" y="305"/>
                  <a:pt x="160" y="310"/>
                  <a:pt x="160" y="316"/>
                </a:cubicBezTo>
                <a:cubicBezTo>
                  <a:pt x="161" y="316"/>
                  <a:pt x="161" y="317"/>
                  <a:pt x="161" y="318"/>
                </a:cubicBezTo>
                <a:cubicBezTo>
                  <a:pt x="163" y="324"/>
                  <a:pt x="168" y="328"/>
                  <a:pt x="175" y="328"/>
                </a:cubicBezTo>
                <a:cubicBezTo>
                  <a:pt x="176" y="328"/>
                  <a:pt x="178" y="328"/>
                  <a:pt x="179" y="328"/>
                </a:cubicBezTo>
                <a:cubicBezTo>
                  <a:pt x="186" y="325"/>
                  <a:pt x="191" y="317"/>
                  <a:pt x="189" y="310"/>
                </a:cubicBezTo>
                <a:cubicBezTo>
                  <a:pt x="188" y="306"/>
                  <a:pt x="187" y="301"/>
                  <a:pt x="186" y="299"/>
                </a:cubicBezTo>
                <a:cubicBezTo>
                  <a:pt x="186" y="295"/>
                  <a:pt x="185" y="291"/>
                  <a:pt x="185" y="287"/>
                </a:cubicBezTo>
                <a:cubicBezTo>
                  <a:pt x="184" y="278"/>
                  <a:pt x="184" y="270"/>
                  <a:pt x="184" y="262"/>
                </a:cubicBezTo>
                <a:cubicBezTo>
                  <a:pt x="185" y="253"/>
                  <a:pt x="185" y="245"/>
                  <a:pt x="187" y="237"/>
                </a:cubicBezTo>
                <a:cubicBezTo>
                  <a:pt x="189" y="228"/>
                  <a:pt x="191" y="221"/>
                  <a:pt x="194" y="214"/>
                </a:cubicBezTo>
                <a:cubicBezTo>
                  <a:pt x="195" y="211"/>
                  <a:pt x="194" y="207"/>
                  <a:pt x="191" y="205"/>
                </a:cubicBezTo>
                <a:close/>
                <a:moveTo>
                  <a:pt x="263" y="333"/>
                </a:moveTo>
                <a:cubicBezTo>
                  <a:pt x="261" y="333"/>
                  <a:pt x="260" y="333"/>
                  <a:pt x="258" y="334"/>
                </a:cubicBezTo>
                <a:cubicBezTo>
                  <a:pt x="254" y="335"/>
                  <a:pt x="250" y="338"/>
                  <a:pt x="248" y="342"/>
                </a:cubicBezTo>
                <a:cubicBezTo>
                  <a:pt x="246" y="345"/>
                  <a:pt x="245" y="350"/>
                  <a:pt x="246" y="354"/>
                </a:cubicBezTo>
                <a:cubicBezTo>
                  <a:pt x="248" y="362"/>
                  <a:pt x="255" y="367"/>
                  <a:pt x="262" y="367"/>
                </a:cubicBezTo>
                <a:cubicBezTo>
                  <a:pt x="264" y="367"/>
                  <a:pt x="265" y="366"/>
                  <a:pt x="267" y="366"/>
                </a:cubicBezTo>
                <a:cubicBezTo>
                  <a:pt x="276" y="364"/>
                  <a:pt x="281" y="354"/>
                  <a:pt x="279" y="345"/>
                </a:cubicBezTo>
                <a:cubicBezTo>
                  <a:pt x="277" y="338"/>
                  <a:pt x="270" y="333"/>
                  <a:pt x="263" y="333"/>
                </a:cubicBezTo>
                <a:close/>
                <a:moveTo>
                  <a:pt x="356" y="230"/>
                </a:moveTo>
                <a:cubicBezTo>
                  <a:pt x="347" y="232"/>
                  <a:pt x="341" y="240"/>
                  <a:pt x="343" y="249"/>
                </a:cubicBezTo>
                <a:cubicBezTo>
                  <a:pt x="345" y="257"/>
                  <a:pt x="351" y="263"/>
                  <a:pt x="359" y="263"/>
                </a:cubicBezTo>
                <a:cubicBezTo>
                  <a:pt x="360" y="263"/>
                  <a:pt x="362" y="263"/>
                  <a:pt x="363" y="263"/>
                </a:cubicBezTo>
                <a:cubicBezTo>
                  <a:pt x="367" y="262"/>
                  <a:pt x="371" y="259"/>
                  <a:pt x="373" y="256"/>
                </a:cubicBezTo>
                <a:cubicBezTo>
                  <a:pt x="376" y="252"/>
                  <a:pt x="377" y="247"/>
                  <a:pt x="376" y="243"/>
                </a:cubicBezTo>
                <a:cubicBezTo>
                  <a:pt x="374" y="234"/>
                  <a:pt x="365" y="228"/>
                  <a:pt x="356" y="230"/>
                </a:cubicBezTo>
                <a:close/>
                <a:moveTo>
                  <a:pt x="383" y="114"/>
                </a:moveTo>
                <a:cubicBezTo>
                  <a:pt x="381" y="110"/>
                  <a:pt x="376" y="108"/>
                  <a:pt x="372" y="108"/>
                </a:cubicBezTo>
                <a:cubicBezTo>
                  <a:pt x="363" y="107"/>
                  <a:pt x="355" y="114"/>
                  <a:pt x="354" y="123"/>
                </a:cubicBezTo>
                <a:cubicBezTo>
                  <a:pt x="354" y="128"/>
                  <a:pt x="355" y="132"/>
                  <a:pt x="358" y="136"/>
                </a:cubicBezTo>
                <a:cubicBezTo>
                  <a:pt x="361" y="139"/>
                  <a:pt x="365" y="141"/>
                  <a:pt x="370" y="141"/>
                </a:cubicBezTo>
                <a:cubicBezTo>
                  <a:pt x="370" y="141"/>
                  <a:pt x="370" y="141"/>
                  <a:pt x="371" y="141"/>
                </a:cubicBezTo>
                <a:cubicBezTo>
                  <a:pt x="380" y="141"/>
                  <a:pt x="387" y="134"/>
                  <a:pt x="388" y="126"/>
                </a:cubicBezTo>
                <a:cubicBezTo>
                  <a:pt x="388" y="121"/>
                  <a:pt x="386" y="117"/>
                  <a:pt x="383" y="114"/>
                </a:cubicBezTo>
                <a:close/>
                <a:moveTo>
                  <a:pt x="281" y="35"/>
                </a:moveTo>
                <a:cubicBezTo>
                  <a:pt x="283" y="35"/>
                  <a:pt x="284" y="35"/>
                  <a:pt x="285" y="35"/>
                </a:cubicBezTo>
                <a:cubicBezTo>
                  <a:pt x="294" y="33"/>
                  <a:pt x="300" y="24"/>
                  <a:pt x="298" y="15"/>
                </a:cubicBezTo>
                <a:cubicBezTo>
                  <a:pt x="296" y="6"/>
                  <a:pt x="287" y="0"/>
                  <a:pt x="278" y="2"/>
                </a:cubicBezTo>
                <a:cubicBezTo>
                  <a:pt x="274" y="3"/>
                  <a:pt x="270" y="5"/>
                  <a:pt x="268" y="9"/>
                </a:cubicBezTo>
                <a:cubicBezTo>
                  <a:pt x="265" y="13"/>
                  <a:pt x="264" y="17"/>
                  <a:pt x="265" y="21"/>
                </a:cubicBezTo>
                <a:cubicBezTo>
                  <a:pt x="267" y="29"/>
                  <a:pt x="274" y="35"/>
                  <a:pt x="281" y="35"/>
                </a:cubicBezTo>
                <a:close/>
                <a:moveTo>
                  <a:pt x="32" y="120"/>
                </a:moveTo>
                <a:cubicBezTo>
                  <a:pt x="33" y="120"/>
                  <a:pt x="34" y="120"/>
                  <a:pt x="36" y="119"/>
                </a:cubicBezTo>
                <a:cubicBezTo>
                  <a:pt x="45" y="117"/>
                  <a:pt x="50" y="108"/>
                  <a:pt x="48" y="99"/>
                </a:cubicBezTo>
                <a:cubicBezTo>
                  <a:pt x="46" y="92"/>
                  <a:pt x="40" y="86"/>
                  <a:pt x="32" y="86"/>
                </a:cubicBezTo>
                <a:cubicBezTo>
                  <a:pt x="30" y="86"/>
                  <a:pt x="29" y="86"/>
                  <a:pt x="28" y="87"/>
                </a:cubicBezTo>
                <a:cubicBezTo>
                  <a:pt x="24" y="88"/>
                  <a:pt x="20" y="90"/>
                  <a:pt x="18" y="94"/>
                </a:cubicBezTo>
                <a:cubicBezTo>
                  <a:pt x="15" y="98"/>
                  <a:pt x="14" y="103"/>
                  <a:pt x="16" y="107"/>
                </a:cubicBezTo>
                <a:cubicBezTo>
                  <a:pt x="17" y="114"/>
                  <a:pt x="24" y="120"/>
                  <a:pt x="32" y="120"/>
                </a:cubicBezTo>
                <a:close/>
                <a:moveTo>
                  <a:pt x="71" y="288"/>
                </a:moveTo>
                <a:cubicBezTo>
                  <a:pt x="69" y="288"/>
                  <a:pt x="66" y="289"/>
                  <a:pt x="64" y="290"/>
                </a:cubicBezTo>
                <a:cubicBezTo>
                  <a:pt x="60" y="292"/>
                  <a:pt x="57" y="296"/>
                  <a:pt x="55" y="300"/>
                </a:cubicBezTo>
                <a:cubicBezTo>
                  <a:pt x="54" y="304"/>
                  <a:pt x="54" y="309"/>
                  <a:pt x="56" y="313"/>
                </a:cubicBezTo>
                <a:cubicBezTo>
                  <a:pt x="59" y="318"/>
                  <a:pt x="65" y="322"/>
                  <a:pt x="71" y="322"/>
                </a:cubicBezTo>
                <a:cubicBezTo>
                  <a:pt x="74" y="322"/>
                  <a:pt x="76" y="321"/>
                  <a:pt x="79" y="320"/>
                </a:cubicBezTo>
                <a:cubicBezTo>
                  <a:pt x="83" y="318"/>
                  <a:pt x="86" y="315"/>
                  <a:pt x="87" y="311"/>
                </a:cubicBezTo>
                <a:cubicBezTo>
                  <a:pt x="89" y="306"/>
                  <a:pt x="88" y="302"/>
                  <a:pt x="86" y="298"/>
                </a:cubicBezTo>
                <a:cubicBezTo>
                  <a:pt x="84" y="292"/>
                  <a:pt x="78" y="288"/>
                  <a:pt x="71" y="288"/>
                </a:cubicBezTo>
                <a:close/>
                <a:moveTo>
                  <a:pt x="170" y="341"/>
                </a:moveTo>
                <a:cubicBezTo>
                  <a:pt x="168" y="341"/>
                  <a:pt x="167" y="341"/>
                  <a:pt x="166" y="342"/>
                </a:cubicBezTo>
                <a:cubicBezTo>
                  <a:pt x="157" y="344"/>
                  <a:pt x="151" y="353"/>
                  <a:pt x="154" y="362"/>
                </a:cubicBezTo>
                <a:cubicBezTo>
                  <a:pt x="156" y="369"/>
                  <a:pt x="162" y="374"/>
                  <a:pt x="170" y="374"/>
                </a:cubicBezTo>
                <a:cubicBezTo>
                  <a:pt x="171" y="374"/>
                  <a:pt x="173" y="374"/>
                  <a:pt x="174" y="374"/>
                </a:cubicBezTo>
                <a:cubicBezTo>
                  <a:pt x="179" y="373"/>
                  <a:pt x="182" y="370"/>
                  <a:pt x="184" y="366"/>
                </a:cubicBezTo>
                <a:cubicBezTo>
                  <a:pt x="187" y="362"/>
                  <a:pt x="187" y="358"/>
                  <a:pt x="186" y="353"/>
                </a:cubicBezTo>
                <a:cubicBezTo>
                  <a:pt x="184" y="346"/>
                  <a:pt x="177" y="341"/>
                  <a:pt x="170" y="341"/>
                </a:cubicBezTo>
                <a:close/>
                <a:moveTo>
                  <a:pt x="65" y="193"/>
                </a:moveTo>
                <a:cubicBezTo>
                  <a:pt x="65" y="193"/>
                  <a:pt x="66" y="191"/>
                  <a:pt x="68" y="190"/>
                </a:cubicBezTo>
                <a:cubicBezTo>
                  <a:pt x="69" y="188"/>
                  <a:pt x="71" y="187"/>
                  <a:pt x="72" y="186"/>
                </a:cubicBezTo>
                <a:cubicBezTo>
                  <a:pt x="75" y="183"/>
                  <a:pt x="79" y="181"/>
                  <a:pt x="82" y="179"/>
                </a:cubicBezTo>
                <a:cubicBezTo>
                  <a:pt x="89" y="175"/>
                  <a:pt x="97" y="172"/>
                  <a:pt x="105" y="170"/>
                </a:cubicBezTo>
                <a:cubicBezTo>
                  <a:pt x="113" y="169"/>
                  <a:pt x="122" y="168"/>
                  <a:pt x="130" y="168"/>
                </a:cubicBezTo>
                <a:cubicBezTo>
                  <a:pt x="131" y="168"/>
                  <a:pt x="131" y="168"/>
                  <a:pt x="131" y="168"/>
                </a:cubicBezTo>
                <a:cubicBezTo>
                  <a:pt x="141" y="168"/>
                  <a:pt x="150" y="169"/>
                  <a:pt x="157" y="172"/>
                </a:cubicBezTo>
                <a:cubicBezTo>
                  <a:pt x="160" y="173"/>
                  <a:pt x="163" y="171"/>
                  <a:pt x="165" y="169"/>
                </a:cubicBezTo>
                <a:cubicBezTo>
                  <a:pt x="167" y="166"/>
                  <a:pt x="165" y="162"/>
                  <a:pt x="162" y="160"/>
                </a:cubicBezTo>
                <a:cubicBezTo>
                  <a:pt x="152" y="154"/>
                  <a:pt x="142" y="152"/>
                  <a:pt x="133" y="151"/>
                </a:cubicBezTo>
                <a:cubicBezTo>
                  <a:pt x="123" y="149"/>
                  <a:pt x="113" y="149"/>
                  <a:pt x="102" y="150"/>
                </a:cubicBezTo>
                <a:cubicBezTo>
                  <a:pt x="92" y="150"/>
                  <a:pt x="81" y="153"/>
                  <a:pt x="71" y="157"/>
                </a:cubicBezTo>
                <a:cubicBezTo>
                  <a:pt x="66" y="159"/>
                  <a:pt x="61" y="161"/>
                  <a:pt x="57" y="164"/>
                </a:cubicBezTo>
                <a:cubicBezTo>
                  <a:pt x="54" y="165"/>
                  <a:pt x="52" y="167"/>
                  <a:pt x="50" y="169"/>
                </a:cubicBezTo>
                <a:cubicBezTo>
                  <a:pt x="47" y="171"/>
                  <a:pt x="45" y="172"/>
                  <a:pt x="43" y="175"/>
                </a:cubicBezTo>
                <a:cubicBezTo>
                  <a:pt x="42" y="175"/>
                  <a:pt x="42" y="175"/>
                  <a:pt x="42" y="175"/>
                </a:cubicBezTo>
                <a:cubicBezTo>
                  <a:pt x="41" y="176"/>
                  <a:pt x="41" y="177"/>
                  <a:pt x="40" y="178"/>
                </a:cubicBezTo>
                <a:cubicBezTo>
                  <a:pt x="36" y="184"/>
                  <a:pt x="38" y="193"/>
                  <a:pt x="45" y="198"/>
                </a:cubicBezTo>
                <a:cubicBezTo>
                  <a:pt x="47" y="199"/>
                  <a:pt x="50" y="200"/>
                  <a:pt x="52" y="200"/>
                </a:cubicBezTo>
                <a:cubicBezTo>
                  <a:pt x="57" y="200"/>
                  <a:pt x="62" y="197"/>
                  <a:pt x="65" y="193"/>
                </a:cubicBezTo>
                <a:close/>
                <a:moveTo>
                  <a:pt x="6" y="203"/>
                </a:moveTo>
                <a:cubicBezTo>
                  <a:pt x="0" y="210"/>
                  <a:pt x="1" y="221"/>
                  <a:pt x="8" y="227"/>
                </a:cubicBezTo>
                <a:cubicBezTo>
                  <a:pt x="11" y="229"/>
                  <a:pt x="15" y="231"/>
                  <a:pt x="19" y="231"/>
                </a:cubicBezTo>
                <a:cubicBezTo>
                  <a:pt x="24" y="231"/>
                  <a:pt x="29" y="229"/>
                  <a:pt x="32" y="225"/>
                </a:cubicBezTo>
                <a:cubicBezTo>
                  <a:pt x="38" y="218"/>
                  <a:pt x="37" y="207"/>
                  <a:pt x="30" y="201"/>
                </a:cubicBezTo>
                <a:cubicBezTo>
                  <a:pt x="23" y="196"/>
                  <a:pt x="12" y="197"/>
                  <a:pt x="6" y="203"/>
                </a:cubicBezTo>
                <a:close/>
              </a:path>
            </a:pathLst>
          </a:custGeom>
          <a:solidFill>
            <a:srgbClr val="FCD116"/>
          </a:solidFill>
          <a:ln>
            <a:noFill/>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latin typeface="Segoe UI"/>
            </a:endParaRPr>
          </a:p>
        </p:txBody>
      </p:sp>
      <p:sp>
        <p:nvSpPr>
          <p:cNvPr id="3" name="Explosion 1 2"/>
          <p:cNvSpPr/>
          <p:nvPr/>
        </p:nvSpPr>
        <p:spPr bwMode="auto">
          <a:xfrm>
            <a:off x="8269854" y="2610610"/>
            <a:ext cx="3599705" cy="3599705"/>
          </a:xfrm>
          <a:prstGeom prst="irregularSeal1">
            <a:avLst/>
          </a:prstGeom>
          <a:solidFill>
            <a:srgbClr val="FFF100">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Explosion 1 4"/>
          <p:cNvSpPr/>
          <p:nvPr/>
        </p:nvSpPr>
        <p:spPr bwMode="auto">
          <a:xfrm rot="9900000">
            <a:off x="8713831" y="2986092"/>
            <a:ext cx="2647030" cy="2647030"/>
          </a:xfrm>
          <a:prstGeom prst="irregularSeal1">
            <a:avLst/>
          </a:prstGeom>
          <a:solidFill>
            <a:srgbClr val="FFB9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Explosion 1 5"/>
          <p:cNvSpPr/>
          <p:nvPr/>
        </p:nvSpPr>
        <p:spPr bwMode="auto">
          <a:xfrm rot="5400000">
            <a:off x="9233043" y="3473801"/>
            <a:ext cx="1878949" cy="1878949"/>
          </a:xfrm>
          <a:prstGeom prst="irregularSeal1">
            <a:avLst/>
          </a:prstGeom>
          <a:solidFill>
            <a:srgbClr val="DC3C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2" name="Picture 31"/>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301975" y="2168603"/>
            <a:ext cx="644823" cy="3936215"/>
          </a:xfrm>
          <a:prstGeom prst="rect">
            <a:avLst/>
          </a:prstGeom>
        </p:spPr>
      </p:pic>
      <p:grpSp>
        <p:nvGrpSpPr>
          <p:cNvPr id="104" name="Group 103"/>
          <p:cNvGrpSpPr/>
          <p:nvPr/>
        </p:nvGrpSpPr>
        <p:grpSpPr>
          <a:xfrm flipH="1">
            <a:off x="4763463" y="3331734"/>
            <a:ext cx="1047820" cy="2656941"/>
            <a:chOff x="4688198" y="3398046"/>
            <a:chExt cx="1068831" cy="2710218"/>
          </a:xfrm>
        </p:grpSpPr>
        <p:grpSp>
          <p:nvGrpSpPr>
            <p:cNvPr id="99" name="Group 98"/>
            <p:cNvGrpSpPr/>
            <p:nvPr/>
          </p:nvGrpSpPr>
          <p:grpSpPr>
            <a:xfrm>
              <a:off x="4852988" y="3398046"/>
              <a:ext cx="475067" cy="754744"/>
              <a:chOff x="4966893" y="3238521"/>
              <a:chExt cx="393700" cy="625475"/>
            </a:xfrm>
          </p:grpSpPr>
          <p:sp>
            <p:nvSpPr>
              <p:cNvPr id="39" name="Rectangle 7"/>
              <p:cNvSpPr>
                <a:spLocks noChangeArrowheads="1"/>
              </p:cNvSpPr>
              <p:nvPr/>
            </p:nvSpPr>
            <p:spPr bwMode="auto">
              <a:xfrm>
                <a:off x="5003405" y="3641746"/>
                <a:ext cx="322263" cy="193675"/>
              </a:xfrm>
              <a:prstGeom prst="rect">
                <a:avLst/>
              </a:prstGeom>
              <a:solidFill>
                <a:srgbClr val="6D4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67" name="Freeform 8"/>
              <p:cNvSpPr>
                <a:spLocks/>
              </p:cNvSpPr>
              <p:nvPr/>
            </p:nvSpPr>
            <p:spPr bwMode="auto">
              <a:xfrm>
                <a:off x="4966893" y="3457596"/>
                <a:ext cx="393700" cy="82550"/>
              </a:xfrm>
              <a:custGeom>
                <a:avLst/>
                <a:gdLst>
                  <a:gd name="T0" fmla="*/ 172 w 172"/>
                  <a:gd name="T1" fmla="*/ 27 h 36"/>
                  <a:gd name="T2" fmla="*/ 164 w 172"/>
                  <a:gd name="T3" fmla="*/ 36 h 36"/>
                  <a:gd name="T4" fmla="*/ 9 w 172"/>
                  <a:gd name="T5" fmla="*/ 36 h 36"/>
                  <a:gd name="T6" fmla="*/ 0 w 172"/>
                  <a:gd name="T7" fmla="*/ 27 h 36"/>
                  <a:gd name="T8" fmla="*/ 0 w 172"/>
                  <a:gd name="T9" fmla="*/ 8 h 36"/>
                  <a:gd name="T10" fmla="*/ 9 w 172"/>
                  <a:gd name="T11" fmla="*/ 0 h 36"/>
                  <a:gd name="T12" fmla="*/ 164 w 172"/>
                  <a:gd name="T13" fmla="*/ 0 h 36"/>
                  <a:gd name="T14" fmla="*/ 172 w 172"/>
                  <a:gd name="T15" fmla="*/ 8 h 36"/>
                  <a:gd name="T16" fmla="*/ 172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172" y="27"/>
                    </a:moveTo>
                    <a:cubicBezTo>
                      <a:pt x="172" y="32"/>
                      <a:pt x="168" y="36"/>
                      <a:pt x="164" y="36"/>
                    </a:cubicBezTo>
                    <a:cubicBezTo>
                      <a:pt x="9" y="36"/>
                      <a:pt x="9" y="36"/>
                      <a:pt x="9" y="36"/>
                    </a:cubicBezTo>
                    <a:cubicBezTo>
                      <a:pt x="4" y="36"/>
                      <a:pt x="0" y="32"/>
                      <a:pt x="0" y="27"/>
                    </a:cubicBezTo>
                    <a:cubicBezTo>
                      <a:pt x="0" y="8"/>
                      <a:pt x="0" y="8"/>
                      <a:pt x="0" y="8"/>
                    </a:cubicBezTo>
                    <a:cubicBezTo>
                      <a:pt x="0" y="3"/>
                      <a:pt x="4" y="0"/>
                      <a:pt x="9" y="0"/>
                    </a:cubicBezTo>
                    <a:cubicBezTo>
                      <a:pt x="164" y="0"/>
                      <a:pt x="164" y="0"/>
                      <a:pt x="164" y="0"/>
                    </a:cubicBezTo>
                    <a:cubicBezTo>
                      <a:pt x="168" y="0"/>
                      <a:pt x="172" y="3"/>
                      <a:pt x="172" y="8"/>
                    </a:cubicBezTo>
                    <a:lnTo>
                      <a:pt x="172"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68" name="Freeform 9"/>
              <p:cNvSpPr>
                <a:spLocks/>
              </p:cNvSpPr>
              <p:nvPr/>
            </p:nvSpPr>
            <p:spPr bwMode="auto">
              <a:xfrm>
                <a:off x="5095481" y="3638571"/>
                <a:ext cx="136525" cy="225425"/>
              </a:xfrm>
              <a:custGeom>
                <a:avLst/>
                <a:gdLst>
                  <a:gd name="T0" fmla="*/ 43 w 86"/>
                  <a:gd name="T1" fmla="*/ 142 h 142"/>
                  <a:gd name="T2" fmla="*/ 0 w 86"/>
                  <a:gd name="T3" fmla="*/ 100 h 142"/>
                  <a:gd name="T4" fmla="*/ 0 w 86"/>
                  <a:gd name="T5" fmla="*/ 0 h 142"/>
                  <a:gd name="T6" fmla="*/ 86 w 86"/>
                  <a:gd name="T7" fmla="*/ 0 h 142"/>
                  <a:gd name="T8" fmla="*/ 86 w 86"/>
                  <a:gd name="T9" fmla="*/ 100 h 142"/>
                  <a:gd name="T10" fmla="*/ 43 w 86"/>
                  <a:gd name="T11" fmla="*/ 142 h 142"/>
                </a:gdLst>
                <a:ahLst/>
                <a:cxnLst>
                  <a:cxn ang="0">
                    <a:pos x="T0" y="T1"/>
                  </a:cxn>
                  <a:cxn ang="0">
                    <a:pos x="T2" y="T3"/>
                  </a:cxn>
                  <a:cxn ang="0">
                    <a:pos x="T4" y="T5"/>
                  </a:cxn>
                  <a:cxn ang="0">
                    <a:pos x="T6" y="T7"/>
                  </a:cxn>
                  <a:cxn ang="0">
                    <a:pos x="T8" y="T9"/>
                  </a:cxn>
                  <a:cxn ang="0">
                    <a:pos x="T10" y="T11"/>
                  </a:cxn>
                </a:cxnLst>
                <a:rect l="0" t="0" r="r" b="b"/>
                <a:pathLst>
                  <a:path w="86" h="142">
                    <a:moveTo>
                      <a:pt x="43" y="142"/>
                    </a:moveTo>
                    <a:lnTo>
                      <a:pt x="0" y="100"/>
                    </a:lnTo>
                    <a:lnTo>
                      <a:pt x="0" y="0"/>
                    </a:lnTo>
                    <a:lnTo>
                      <a:pt x="86" y="0"/>
                    </a:lnTo>
                    <a:lnTo>
                      <a:pt x="86" y="100"/>
                    </a:lnTo>
                    <a:lnTo>
                      <a:pt x="43" y="142"/>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69" name="Freeform 10"/>
              <p:cNvSpPr>
                <a:spLocks/>
              </p:cNvSpPr>
              <p:nvPr/>
            </p:nvSpPr>
            <p:spPr bwMode="auto">
              <a:xfrm>
                <a:off x="5095481" y="3603646"/>
                <a:ext cx="136525" cy="119063"/>
              </a:xfrm>
              <a:custGeom>
                <a:avLst/>
                <a:gdLst>
                  <a:gd name="T0" fmla="*/ 0 w 60"/>
                  <a:gd name="T1" fmla="*/ 48 h 52"/>
                  <a:gd name="T2" fmla="*/ 30 w 60"/>
                  <a:gd name="T3" fmla="*/ 52 h 52"/>
                  <a:gd name="T4" fmla="*/ 60 w 60"/>
                  <a:gd name="T5" fmla="*/ 48 h 52"/>
                  <a:gd name="T6" fmla="*/ 60 w 60"/>
                  <a:gd name="T7" fmla="*/ 0 h 52"/>
                  <a:gd name="T8" fmla="*/ 0 w 60"/>
                  <a:gd name="T9" fmla="*/ 0 h 52"/>
                  <a:gd name="T10" fmla="*/ 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0" y="48"/>
                    </a:moveTo>
                    <a:cubicBezTo>
                      <a:pt x="10" y="51"/>
                      <a:pt x="19" y="52"/>
                      <a:pt x="30" y="52"/>
                    </a:cubicBezTo>
                    <a:cubicBezTo>
                      <a:pt x="40" y="52"/>
                      <a:pt x="50" y="51"/>
                      <a:pt x="60" y="48"/>
                    </a:cubicBezTo>
                    <a:cubicBezTo>
                      <a:pt x="60" y="0"/>
                      <a:pt x="60" y="0"/>
                      <a:pt x="60" y="0"/>
                    </a:cubicBezTo>
                    <a:cubicBezTo>
                      <a:pt x="0" y="0"/>
                      <a:pt x="0" y="0"/>
                      <a:pt x="0" y="0"/>
                    </a:cubicBezTo>
                    <a:lnTo>
                      <a:pt x="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70" name="Freeform 11"/>
              <p:cNvSpPr>
                <a:spLocks/>
              </p:cNvSpPr>
              <p:nvPr/>
            </p:nvSpPr>
            <p:spPr bwMode="auto">
              <a:xfrm>
                <a:off x="5003405" y="3392509"/>
                <a:ext cx="322263" cy="301625"/>
              </a:xfrm>
              <a:custGeom>
                <a:avLst/>
                <a:gdLst>
                  <a:gd name="T0" fmla="*/ 0 w 141"/>
                  <a:gd name="T1" fmla="*/ 0 h 133"/>
                  <a:gd name="T2" fmla="*/ 0 w 141"/>
                  <a:gd name="T3" fmla="*/ 110 h 133"/>
                  <a:gd name="T4" fmla="*/ 70 w 141"/>
                  <a:gd name="T5" fmla="*/ 133 h 133"/>
                  <a:gd name="T6" fmla="*/ 141 w 141"/>
                  <a:gd name="T7" fmla="*/ 110 h 133"/>
                  <a:gd name="T8" fmla="*/ 141 w 141"/>
                  <a:gd name="T9" fmla="*/ 110 h 133"/>
                  <a:gd name="T10" fmla="*/ 141 w 141"/>
                  <a:gd name="T11" fmla="*/ 0 h 133"/>
                  <a:gd name="T12" fmla="*/ 0 w 141"/>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41" h="133">
                    <a:moveTo>
                      <a:pt x="0" y="0"/>
                    </a:moveTo>
                    <a:cubicBezTo>
                      <a:pt x="0" y="110"/>
                      <a:pt x="0" y="110"/>
                      <a:pt x="0" y="110"/>
                    </a:cubicBezTo>
                    <a:cubicBezTo>
                      <a:pt x="19" y="125"/>
                      <a:pt x="44" y="133"/>
                      <a:pt x="70" y="133"/>
                    </a:cubicBezTo>
                    <a:cubicBezTo>
                      <a:pt x="96" y="133"/>
                      <a:pt x="122" y="125"/>
                      <a:pt x="141" y="110"/>
                    </a:cubicBezTo>
                    <a:cubicBezTo>
                      <a:pt x="141" y="110"/>
                      <a:pt x="141" y="110"/>
                      <a:pt x="141" y="110"/>
                    </a:cubicBezTo>
                    <a:cubicBezTo>
                      <a:pt x="141" y="0"/>
                      <a:pt x="141" y="0"/>
                      <a:pt x="141" y="0"/>
                    </a:cubicBezTo>
                    <a:lnTo>
                      <a:pt x="0"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71" name="Freeform 12"/>
              <p:cNvSpPr>
                <a:spLocks/>
              </p:cNvSpPr>
              <p:nvPr/>
            </p:nvSpPr>
            <p:spPr bwMode="auto">
              <a:xfrm>
                <a:off x="5001818" y="3238521"/>
                <a:ext cx="228600" cy="242888"/>
              </a:xfrm>
              <a:custGeom>
                <a:avLst/>
                <a:gdLst>
                  <a:gd name="T0" fmla="*/ 100 w 100"/>
                  <a:gd name="T1" fmla="*/ 6 h 106"/>
                  <a:gd name="T2" fmla="*/ 71 w 100"/>
                  <a:gd name="T3" fmla="*/ 0 h 106"/>
                  <a:gd name="T4" fmla="*/ 0 w 100"/>
                  <a:gd name="T5" fmla="*/ 71 h 106"/>
                  <a:gd name="T6" fmla="*/ 0 w 100"/>
                  <a:gd name="T7" fmla="*/ 106 h 106"/>
                  <a:gd name="T8" fmla="*/ 100 w 100"/>
                  <a:gd name="T9" fmla="*/ 6 h 106"/>
                </a:gdLst>
                <a:ahLst/>
                <a:cxnLst>
                  <a:cxn ang="0">
                    <a:pos x="T0" y="T1"/>
                  </a:cxn>
                  <a:cxn ang="0">
                    <a:pos x="T2" y="T3"/>
                  </a:cxn>
                  <a:cxn ang="0">
                    <a:pos x="T4" y="T5"/>
                  </a:cxn>
                  <a:cxn ang="0">
                    <a:pos x="T6" y="T7"/>
                  </a:cxn>
                  <a:cxn ang="0">
                    <a:pos x="T8" y="T9"/>
                  </a:cxn>
                </a:cxnLst>
                <a:rect l="0" t="0" r="r" b="b"/>
                <a:pathLst>
                  <a:path w="100" h="106">
                    <a:moveTo>
                      <a:pt x="100" y="6"/>
                    </a:moveTo>
                    <a:cubicBezTo>
                      <a:pt x="91" y="2"/>
                      <a:pt x="82" y="0"/>
                      <a:pt x="71" y="0"/>
                    </a:cubicBezTo>
                    <a:cubicBezTo>
                      <a:pt x="32" y="0"/>
                      <a:pt x="0" y="32"/>
                      <a:pt x="0" y="71"/>
                    </a:cubicBezTo>
                    <a:cubicBezTo>
                      <a:pt x="0" y="106"/>
                      <a:pt x="0" y="106"/>
                      <a:pt x="0" y="106"/>
                    </a:cubicBezTo>
                    <a:cubicBezTo>
                      <a:pt x="53" y="100"/>
                      <a:pt x="94" y="58"/>
                      <a:pt x="100" y="6"/>
                    </a:cubicBezTo>
                    <a:close/>
                  </a:path>
                </a:pathLst>
              </a:custGeom>
              <a:solidFill>
                <a:srgbClr val="6D4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72" name="Freeform 13"/>
              <p:cNvSpPr>
                <a:spLocks/>
              </p:cNvSpPr>
              <p:nvPr/>
            </p:nvSpPr>
            <p:spPr bwMode="auto">
              <a:xfrm>
                <a:off x="5097068" y="3238521"/>
                <a:ext cx="228600" cy="242888"/>
              </a:xfrm>
              <a:custGeom>
                <a:avLst/>
                <a:gdLst>
                  <a:gd name="T0" fmla="*/ 0 w 100"/>
                  <a:gd name="T1" fmla="*/ 6 h 106"/>
                  <a:gd name="T2" fmla="*/ 29 w 100"/>
                  <a:gd name="T3" fmla="*/ 0 h 106"/>
                  <a:gd name="T4" fmla="*/ 100 w 100"/>
                  <a:gd name="T5" fmla="*/ 71 h 106"/>
                  <a:gd name="T6" fmla="*/ 100 w 100"/>
                  <a:gd name="T7" fmla="*/ 106 h 106"/>
                  <a:gd name="T8" fmla="*/ 0 w 100"/>
                  <a:gd name="T9" fmla="*/ 6 h 106"/>
                </a:gdLst>
                <a:ahLst/>
                <a:cxnLst>
                  <a:cxn ang="0">
                    <a:pos x="T0" y="T1"/>
                  </a:cxn>
                  <a:cxn ang="0">
                    <a:pos x="T2" y="T3"/>
                  </a:cxn>
                  <a:cxn ang="0">
                    <a:pos x="T4" y="T5"/>
                  </a:cxn>
                  <a:cxn ang="0">
                    <a:pos x="T6" y="T7"/>
                  </a:cxn>
                  <a:cxn ang="0">
                    <a:pos x="T8" y="T9"/>
                  </a:cxn>
                </a:cxnLst>
                <a:rect l="0" t="0" r="r" b="b"/>
                <a:pathLst>
                  <a:path w="100" h="106">
                    <a:moveTo>
                      <a:pt x="0" y="6"/>
                    </a:moveTo>
                    <a:cubicBezTo>
                      <a:pt x="9" y="2"/>
                      <a:pt x="19" y="0"/>
                      <a:pt x="29" y="0"/>
                    </a:cubicBezTo>
                    <a:cubicBezTo>
                      <a:pt x="68" y="0"/>
                      <a:pt x="100" y="32"/>
                      <a:pt x="100" y="71"/>
                    </a:cubicBezTo>
                    <a:cubicBezTo>
                      <a:pt x="100" y="106"/>
                      <a:pt x="100" y="106"/>
                      <a:pt x="100" y="106"/>
                    </a:cubicBezTo>
                    <a:cubicBezTo>
                      <a:pt x="48" y="100"/>
                      <a:pt x="6" y="58"/>
                      <a:pt x="0" y="6"/>
                    </a:cubicBezTo>
                    <a:close/>
                  </a:path>
                </a:pathLst>
              </a:custGeom>
              <a:solidFill>
                <a:srgbClr val="6D4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grpSp>
        <p:sp>
          <p:nvSpPr>
            <p:cNvPr id="51" name="Freeform 7"/>
            <p:cNvSpPr>
              <a:spLocks/>
            </p:cNvSpPr>
            <p:nvPr/>
          </p:nvSpPr>
          <p:spPr bwMode="auto">
            <a:xfrm>
              <a:off x="4857230" y="4851619"/>
              <a:ext cx="466120" cy="1128590"/>
            </a:xfrm>
            <a:custGeom>
              <a:avLst/>
              <a:gdLst>
                <a:gd name="T0" fmla="*/ 0 w 273"/>
                <a:gd name="T1" fmla="*/ 0 h 661"/>
                <a:gd name="T2" fmla="*/ 0 w 273"/>
                <a:gd name="T3" fmla="*/ 0 h 661"/>
                <a:gd name="T4" fmla="*/ 71 w 273"/>
                <a:gd name="T5" fmla="*/ 0 h 661"/>
                <a:gd name="T6" fmla="*/ 202 w 273"/>
                <a:gd name="T7" fmla="*/ 0 h 661"/>
                <a:gd name="T8" fmla="*/ 273 w 273"/>
                <a:gd name="T9" fmla="*/ 0 h 661"/>
                <a:gd name="T10" fmla="*/ 273 w 273"/>
                <a:gd name="T11" fmla="*/ 90 h 661"/>
                <a:gd name="T12" fmla="*/ 273 w 273"/>
                <a:gd name="T13" fmla="*/ 661 h 661"/>
                <a:gd name="T14" fmla="*/ 202 w 273"/>
                <a:gd name="T15" fmla="*/ 661 h 661"/>
                <a:gd name="T16" fmla="*/ 202 w 273"/>
                <a:gd name="T17" fmla="*/ 90 h 661"/>
                <a:gd name="T18" fmla="*/ 71 w 273"/>
                <a:gd name="T19" fmla="*/ 90 h 661"/>
                <a:gd name="T20" fmla="*/ 71 w 273"/>
                <a:gd name="T21" fmla="*/ 661 h 661"/>
                <a:gd name="T22" fmla="*/ 0 w 273"/>
                <a:gd name="T23" fmla="*/ 661 h 661"/>
                <a:gd name="T24" fmla="*/ 0 w 273"/>
                <a:gd name="T25" fmla="*/ 90 h 661"/>
                <a:gd name="T26" fmla="*/ 0 w 273"/>
                <a:gd name="T27" fmla="*/ 90 h 661"/>
                <a:gd name="T28" fmla="*/ 0 w 273"/>
                <a:gd name="T29" fmla="*/ 0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3" h="661">
                  <a:moveTo>
                    <a:pt x="0" y="0"/>
                  </a:moveTo>
                  <a:lnTo>
                    <a:pt x="0" y="0"/>
                  </a:lnTo>
                  <a:lnTo>
                    <a:pt x="71" y="0"/>
                  </a:lnTo>
                  <a:lnTo>
                    <a:pt x="202" y="0"/>
                  </a:lnTo>
                  <a:lnTo>
                    <a:pt x="273" y="0"/>
                  </a:lnTo>
                  <a:lnTo>
                    <a:pt x="273" y="90"/>
                  </a:lnTo>
                  <a:lnTo>
                    <a:pt x="273" y="661"/>
                  </a:lnTo>
                  <a:lnTo>
                    <a:pt x="202" y="661"/>
                  </a:lnTo>
                  <a:lnTo>
                    <a:pt x="202" y="90"/>
                  </a:lnTo>
                  <a:lnTo>
                    <a:pt x="71" y="90"/>
                  </a:lnTo>
                  <a:lnTo>
                    <a:pt x="71" y="661"/>
                  </a:lnTo>
                  <a:lnTo>
                    <a:pt x="0" y="661"/>
                  </a:lnTo>
                  <a:lnTo>
                    <a:pt x="0" y="90"/>
                  </a:lnTo>
                  <a:lnTo>
                    <a:pt x="0" y="90"/>
                  </a:lnTo>
                  <a:lnTo>
                    <a:pt x="0" y="0"/>
                  </a:lnTo>
                  <a:close/>
                </a:path>
              </a:pathLst>
            </a:custGeom>
            <a:solidFill>
              <a:srgbClr val="16264D"/>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57" name="Freeform 10"/>
            <p:cNvSpPr>
              <a:spLocks/>
            </p:cNvSpPr>
            <p:nvPr/>
          </p:nvSpPr>
          <p:spPr bwMode="auto">
            <a:xfrm>
              <a:off x="5345546" y="4330863"/>
              <a:ext cx="286843" cy="430264"/>
            </a:xfrm>
            <a:custGeom>
              <a:avLst/>
              <a:gdLst>
                <a:gd name="T0" fmla="*/ 44 w 116"/>
                <a:gd name="T1" fmla="*/ 174 h 174"/>
                <a:gd name="T2" fmla="*/ 116 w 116"/>
                <a:gd name="T3" fmla="*/ 174 h 174"/>
                <a:gd name="T4" fmla="*/ 116 w 116"/>
                <a:gd name="T5" fmla="*/ 124 h 174"/>
                <a:gd name="T6" fmla="*/ 51 w 116"/>
                <a:gd name="T7" fmla="*/ 124 h 174"/>
                <a:gd name="T8" fmla="*/ 51 w 116"/>
                <a:gd name="T9" fmla="*/ 0 h 174"/>
                <a:gd name="T10" fmla="*/ 0 w 116"/>
                <a:gd name="T11" fmla="*/ 0 h 174"/>
                <a:gd name="T12" fmla="*/ 0 w 116"/>
                <a:gd name="T13" fmla="*/ 131 h 174"/>
                <a:gd name="T14" fmla="*/ 44 w 116"/>
                <a:gd name="T15" fmla="*/ 174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74">
                  <a:moveTo>
                    <a:pt x="44" y="174"/>
                  </a:moveTo>
                  <a:cubicBezTo>
                    <a:pt x="116" y="174"/>
                    <a:pt x="116" y="174"/>
                    <a:pt x="116" y="174"/>
                  </a:cubicBezTo>
                  <a:cubicBezTo>
                    <a:pt x="116" y="124"/>
                    <a:pt x="116" y="124"/>
                    <a:pt x="116" y="124"/>
                  </a:cubicBezTo>
                  <a:cubicBezTo>
                    <a:pt x="51" y="124"/>
                    <a:pt x="51" y="124"/>
                    <a:pt x="51" y="124"/>
                  </a:cubicBezTo>
                  <a:cubicBezTo>
                    <a:pt x="51" y="0"/>
                    <a:pt x="51" y="0"/>
                    <a:pt x="51" y="0"/>
                  </a:cubicBezTo>
                  <a:cubicBezTo>
                    <a:pt x="0" y="0"/>
                    <a:pt x="0" y="0"/>
                    <a:pt x="0" y="0"/>
                  </a:cubicBezTo>
                  <a:cubicBezTo>
                    <a:pt x="0" y="131"/>
                    <a:pt x="0" y="131"/>
                    <a:pt x="0" y="131"/>
                  </a:cubicBezTo>
                  <a:cubicBezTo>
                    <a:pt x="0" y="155"/>
                    <a:pt x="20" y="174"/>
                    <a:pt x="44" y="174"/>
                  </a:cubicBezTo>
                  <a:close/>
                </a:path>
              </a:pathLst>
            </a:custGeom>
            <a:solidFill>
              <a:srgbClr val="DFBA8D"/>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58" name="Rectangle 11"/>
            <p:cNvSpPr>
              <a:spLocks noChangeArrowheads="1"/>
            </p:cNvSpPr>
            <p:nvPr/>
          </p:nvSpPr>
          <p:spPr bwMode="auto">
            <a:xfrm>
              <a:off x="4710393" y="4330863"/>
              <a:ext cx="122933" cy="746133"/>
            </a:xfrm>
            <a:prstGeom prst="rect">
              <a:avLst/>
            </a:prstGeom>
            <a:solidFill>
              <a:srgbClr val="DFBA8D"/>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59" name="Freeform 12"/>
            <p:cNvSpPr>
              <a:spLocks/>
            </p:cNvSpPr>
            <p:nvPr/>
          </p:nvSpPr>
          <p:spPr bwMode="auto">
            <a:xfrm>
              <a:off x="4706979" y="4948941"/>
              <a:ext cx="126347" cy="254402"/>
            </a:xfrm>
            <a:custGeom>
              <a:avLst/>
              <a:gdLst>
                <a:gd name="T0" fmla="*/ 51 w 51"/>
                <a:gd name="T1" fmla="*/ 0 h 103"/>
                <a:gd name="T2" fmla="*/ 51 w 51"/>
                <a:gd name="T3" fmla="*/ 103 h 103"/>
                <a:gd name="T4" fmla="*/ 0 w 51"/>
                <a:gd name="T5" fmla="*/ 52 h 103"/>
                <a:gd name="T6" fmla="*/ 51 w 51"/>
                <a:gd name="T7" fmla="*/ 0 h 103"/>
              </a:gdLst>
              <a:ahLst/>
              <a:cxnLst>
                <a:cxn ang="0">
                  <a:pos x="T0" y="T1"/>
                </a:cxn>
                <a:cxn ang="0">
                  <a:pos x="T2" y="T3"/>
                </a:cxn>
                <a:cxn ang="0">
                  <a:pos x="T4" y="T5"/>
                </a:cxn>
                <a:cxn ang="0">
                  <a:pos x="T6" y="T7"/>
                </a:cxn>
              </a:cxnLst>
              <a:rect l="0" t="0" r="r" b="b"/>
              <a:pathLst>
                <a:path w="51" h="103">
                  <a:moveTo>
                    <a:pt x="51" y="0"/>
                  </a:moveTo>
                  <a:cubicBezTo>
                    <a:pt x="51" y="103"/>
                    <a:pt x="51" y="103"/>
                    <a:pt x="51" y="103"/>
                  </a:cubicBezTo>
                  <a:cubicBezTo>
                    <a:pt x="23" y="103"/>
                    <a:pt x="0" y="80"/>
                    <a:pt x="0" y="52"/>
                  </a:cubicBezTo>
                  <a:cubicBezTo>
                    <a:pt x="0" y="23"/>
                    <a:pt x="23" y="0"/>
                    <a:pt x="51" y="0"/>
                  </a:cubicBezTo>
                  <a:close/>
                </a:path>
              </a:pathLst>
            </a:custGeom>
            <a:solidFill>
              <a:srgbClr val="DFBA8D"/>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60" name="Freeform 13"/>
            <p:cNvSpPr>
              <a:spLocks/>
            </p:cNvSpPr>
            <p:nvPr/>
          </p:nvSpPr>
          <p:spPr bwMode="auto">
            <a:xfrm>
              <a:off x="5506041" y="4634780"/>
              <a:ext cx="250988" cy="126347"/>
            </a:xfrm>
            <a:custGeom>
              <a:avLst/>
              <a:gdLst>
                <a:gd name="T0" fmla="*/ 0 w 102"/>
                <a:gd name="T1" fmla="*/ 0 h 51"/>
                <a:gd name="T2" fmla="*/ 102 w 102"/>
                <a:gd name="T3" fmla="*/ 0 h 51"/>
                <a:gd name="T4" fmla="*/ 51 w 102"/>
                <a:gd name="T5" fmla="*/ 51 h 51"/>
                <a:gd name="T6" fmla="*/ 0 w 102"/>
                <a:gd name="T7" fmla="*/ 0 h 51"/>
              </a:gdLst>
              <a:ahLst/>
              <a:cxnLst>
                <a:cxn ang="0">
                  <a:pos x="T0" y="T1"/>
                </a:cxn>
                <a:cxn ang="0">
                  <a:pos x="T2" y="T3"/>
                </a:cxn>
                <a:cxn ang="0">
                  <a:pos x="T4" y="T5"/>
                </a:cxn>
                <a:cxn ang="0">
                  <a:pos x="T6" y="T7"/>
                </a:cxn>
              </a:cxnLst>
              <a:rect l="0" t="0" r="r" b="b"/>
              <a:pathLst>
                <a:path w="102" h="51">
                  <a:moveTo>
                    <a:pt x="0" y="0"/>
                  </a:moveTo>
                  <a:cubicBezTo>
                    <a:pt x="102" y="0"/>
                    <a:pt x="102" y="0"/>
                    <a:pt x="102" y="0"/>
                  </a:cubicBezTo>
                  <a:cubicBezTo>
                    <a:pt x="102" y="28"/>
                    <a:pt x="79" y="51"/>
                    <a:pt x="51" y="51"/>
                  </a:cubicBezTo>
                  <a:cubicBezTo>
                    <a:pt x="23" y="51"/>
                    <a:pt x="0" y="28"/>
                    <a:pt x="0" y="0"/>
                  </a:cubicBezTo>
                  <a:close/>
                </a:path>
              </a:pathLst>
            </a:custGeom>
            <a:solidFill>
              <a:srgbClr val="DFBA8D"/>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65" name="Rectangle 21"/>
            <p:cNvSpPr>
              <a:spLocks noChangeArrowheads="1"/>
            </p:cNvSpPr>
            <p:nvPr/>
          </p:nvSpPr>
          <p:spPr bwMode="auto">
            <a:xfrm>
              <a:off x="4710393" y="4330863"/>
              <a:ext cx="122933" cy="37563"/>
            </a:xfrm>
            <a:prstGeom prst="rect">
              <a:avLst/>
            </a:prstGeom>
            <a:solidFill>
              <a:srgbClr val="C3A47C"/>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66" name="Rectangle 22"/>
            <p:cNvSpPr>
              <a:spLocks noChangeArrowheads="1"/>
            </p:cNvSpPr>
            <p:nvPr/>
          </p:nvSpPr>
          <p:spPr bwMode="auto">
            <a:xfrm>
              <a:off x="5345546" y="4330863"/>
              <a:ext cx="126347" cy="37563"/>
            </a:xfrm>
            <a:prstGeom prst="rect">
              <a:avLst/>
            </a:prstGeom>
            <a:solidFill>
              <a:srgbClr val="C3A47C"/>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1" name="Freeform 100"/>
            <p:cNvSpPr/>
            <p:nvPr/>
          </p:nvSpPr>
          <p:spPr bwMode="auto">
            <a:xfrm>
              <a:off x="4688198" y="4018410"/>
              <a:ext cx="805892" cy="833210"/>
            </a:xfrm>
            <a:custGeom>
              <a:avLst/>
              <a:gdLst>
                <a:gd name="connsiteX0" fmla="*/ 170572 w 805892"/>
                <a:gd name="connsiteY0" fmla="*/ 0 h 833210"/>
                <a:gd name="connsiteX1" fmla="*/ 252379 w 805892"/>
                <a:gd name="connsiteY1" fmla="*/ 0 h 833210"/>
                <a:gd name="connsiteX2" fmla="*/ 319176 w 805892"/>
                <a:gd name="connsiteY2" fmla="*/ 0 h 833210"/>
                <a:gd name="connsiteX3" fmla="*/ 321764 w 805892"/>
                <a:gd name="connsiteY3" fmla="*/ 9339 h 833210"/>
                <a:gd name="connsiteX4" fmla="*/ 402946 w 805892"/>
                <a:gd name="connsiteY4" fmla="*/ 48535 h 833210"/>
                <a:gd name="connsiteX5" fmla="*/ 484128 w 805892"/>
                <a:gd name="connsiteY5" fmla="*/ 9339 h 833210"/>
                <a:gd name="connsiteX6" fmla="*/ 486717 w 805892"/>
                <a:gd name="connsiteY6" fmla="*/ 0 h 833210"/>
                <a:gd name="connsiteX7" fmla="*/ 521856 w 805892"/>
                <a:gd name="connsiteY7" fmla="*/ 0 h 833210"/>
                <a:gd name="connsiteX8" fmla="*/ 635320 w 805892"/>
                <a:gd name="connsiteY8" fmla="*/ 0 h 833210"/>
                <a:gd name="connsiteX9" fmla="*/ 805892 w 805892"/>
                <a:gd name="connsiteY9" fmla="*/ 170093 h 833210"/>
                <a:gd name="connsiteX10" fmla="*/ 805892 w 805892"/>
                <a:gd name="connsiteY10" fmla="*/ 313070 h 833210"/>
                <a:gd name="connsiteX11" fmla="*/ 635320 w 805892"/>
                <a:gd name="connsiteY11" fmla="*/ 313070 h 833210"/>
                <a:gd name="connsiteX12" fmla="*/ 635320 w 805892"/>
                <a:gd name="connsiteY12" fmla="*/ 833210 h 833210"/>
                <a:gd name="connsiteX13" fmla="*/ 170572 w 805892"/>
                <a:gd name="connsiteY13" fmla="*/ 833210 h 833210"/>
                <a:gd name="connsiteX14" fmla="*/ 170572 w 805892"/>
                <a:gd name="connsiteY14" fmla="*/ 313070 h 833210"/>
                <a:gd name="connsiteX15" fmla="*/ 0 w 805892"/>
                <a:gd name="connsiteY15" fmla="*/ 313070 h 833210"/>
                <a:gd name="connsiteX16" fmla="*/ 0 w 805892"/>
                <a:gd name="connsiteY16" fmla="*/ 170093 h 833210"/>
                <a:gd name="connsiteX17" fmla="*/ 170572 w 805892"/>
                <a:gd name="connsiteY17" fmla="*/ 0 h 833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5892" h="833210">
                  <a:moveTo>
                    <a:pt x="170572" y="0"/>
                  </a:moveTo>
                  <a:cubicBezTo>
                    <a:pt x="199619" y="0"/>
                    <a:pt x="226850" y="0"/>
                    <a:pt x="252379" y="0"/>
                  </a:cubicBezTo>
                  <a:lnTo>
                    <a:pt x="319176" y="0"/>
                  </a:lnTo>
                  <a:lnTo>
                    <a:pt x="321764" y="9339"/>
                  </a:lnTo>
                  <a:cubicBezTo>
                    <a:pt x="335139" y="32373"/>
                    <a:pt x="366451" y="48535"/>
                    <a:pt x="402946" y="48535"/>
                  </a:cubicBezTo>
                  <a:cubicBezTo>
                    <a:pt x="439441" y="48535"/>
                    <a:pt x="470753" y="32373"/>
                    <a:pt x="484128" y="9339"/>
                  </a:cubicBezTo>
                  <a:lnTo>
                    <a:pt x="486717" y="0"/>
                  </a:lnTo>
                  <a:lnTo>
                    <a:pt x="521856" y="0"/>
                  </a:lnTo>
                  <a:cubicBezTo>
                    <a:pt x="635320" y="0"/>
                    <a:pt x="635320" y="0"/>
                    <a:pt x="635320" y="0"/>
                  </a:cubicBezTo>
                  <a:cubicBezTo>
                    <a:pt x="729258" y="0"/>
                    <a:pt x="805892" y="76419"/>
                    <a:pt x="805892" y="170093"/>
                  </a:cubicBezTo>
                  <a:cubicBezTo>
                    <a:pt x="805892" y="313070"/>
                    <a:pt x="805892" y="313070"/>
                    <a:pt x="805892" y="313070"/>
                  </a:cubicBezTo>
                  <a:cubicBezTo>
                    <a:pt x="635320" y="313070"/>
                    <a:pt x="635320" y="313070"/>
                    <a:pt x="635320" y="313070"/>
                  </a:cubicBezTo>
                  <a:cubicBezTo>
                    <a:pt x="635320" y="833210"/>
                    <a:pt x="635320" y="833210"/>
                    <a:pt x="635320" y="833210"/>
                  </a:cubicBezTo>
                  <a:cubicBezTo>
                    <a:pt x="170572" y="833210"/>
                    <a:pt x="170572" y="833210"/>
                    <a:pt x="170572" y="833210"/>
                  </a:cubicBezTo>
                  <a:cubicBezTo>
                    <a:pt x="170572" y="313070"/>
                    <a:pt x="170572" y="313070"/>
                    <a:pt x="170572" y="313070"/>
                  </a:cubicBezTo>
                  <a:cubicBezTo>
                    <a:pt x="0" y="313070"/>
                    <a:pt x="0" y="313070"/>
                    <a:pt x="0" y="313070"/>
                  </a:cubicBezTo>
                  <a:cubicBezTo>
                    <a:pt x="0" y="170093"/>
                    <a:pt x="0" y="170093"/>
                    <a:pt x="0" y="170093"/>
                  </a:cubicBezTo>
                  <a:cubicBezTo>
                    <a:pt x="0" y="76419"/>
                    <a:pt x="76634" y="0"/>
                    <a:pt x="170572" y="0"/>
                  </a:cubicBezTo>
                  <a:close/>
                </a:path>
              </a:pathLst>
            </a:custGeom>
            <a:solidFill>
              <a:srgbClr val="231F2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Freeform 6"/>
            <p:cNvSpPr>
              <a:spLocks/>
            </p:cNvSpPr>
            <p:nvPr/>
          </p:nvSpPr>
          <p:spPr bwMode="auto">
            <a:xfrm>
              <a:off x="5202124" y="5963136"/>
              <a:ext cx="278306" cy="145128"/>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050708"/>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54" name="Freeform 8"/>
            <p:cNvSpPr>
              <a:spLocks/>
            </p:cNvSpPr>
            <p:nvPr/>
          </p:nvSpPr>
          <p:spPr bwMode="auto">
            <a:xfrm>
              <a:off x="4857230" y="5963136"/>
              <a:ext cx="278306" cy="145128"/>
            </a:xfrm>
            <a:custGeom>
              <a:avLst/>
              <a:gdLst>
                <a:gd name="T0" fmla="*/ 48 w 112"/>
                <a:gd name="T1" fmla="*/ 0 h 59"/>
                <a:gd name="T2" fmla="*/ 112 w 112"/>
                <a:gd name="T3" fmla="*/ 59 h 59"/>
                <a:gd name="T4" fmla="*/ 48 w 112"/>
                <a:gd name="T5" fmla="*/ 59 h 59"/>
                <a:gd name="T6" fmla="*/ 0 w 112"/>
                <a:gd name="T7" fmla="*/ 59 h 59"/>
                <a:gd name="T8" fmla="*/ 0 w 112"/>
                <a:gd name="T9" fmla="*/ 0 h 59"/>
                <a:gd name="T10" fmla="*/ 48 w 112"/>
                <a:gd name="T11" fmla="*/ 0 h 59"/>
              </a:gdLst>
              <a:ahLst/>
              <a:cxnLst>
                <a:cxn ang="0">
                  <a:pos x="T0" y="T1"/>
                </a:cxn>
                <a:cxn ang="0">
                  <a:pos x="T2" y="T3"/>
                </a:cxn>
                <a:cxn ang="0">
                  <a:pos x="T4" y="T5"/>
                </a:cxn>
                <a:cxn ang="0">
                  <a:pos x="T6" y="T7"/>
                </a:cxn>
                <a:cxn ang="0">
                  <a:pos x="T8" y="T9"/>
                </a:cxn>
                <a:cxn ang="0">
                  <a:pos x="T10" y="T11"/>
                </a:cxn>
              </a:cxnLst>
              <a:rect l="0" t="0" r="r" b="b"/>
              <a:pathLst>
                <a:path w="112" h="59">
                  <a:moveTo>
                    <a:pt x="48" y="0"/>
                  </a:moveTo>
                  <a:cubicBezTo>
                    <a:pt x="82" y="0"/>
                    <a:pt x="109" y="26"/>
                    <a:pt x="112" y="59"/>
                  </a:cubicBezTo>
                  <a:cubicBezTo>
                    <a:pt x="48" y="59"/>
                    <a:pt x="48" y="59"/>
                    <a:pt x="48" y="59"/>
                  </a:cubicBezTo>
                  <a:cubicBezTo>
                    <a:pt x="0" y="59"/>
                    <a:pt x="0" y="59"/>
                    <a:pt x="0" y="59"/>
                  </a:cubicBezTo>
                  <a:cubicBezTo>
                    <a:pt x="0" y="0"/>
                    <a:pt x="0" y="0"/>
                    <a:pt x="0" y="0"/>
                  </a:cubicBezTo>
                  <a:lnTo>
                    <a:pt x="48" y="0"/>
                  </a:lnTo>
                  <a:close/>
                </a:path>
              </a:pathLst>
            </a:custGeom>
            <a:solidFill>
              <a:srgbClr val="050708"/>
            </a:solidFill>
            <a:ln>
              <a:noFill/>
            </a:ln>
          </p:spPr>
          <p:txBody>
            <a:bodyPr vert="horz" wrap="square" lIns="89642" tIns="44821" rIns="89642" bIns="44821" numCol="1" anchor="t" anchorCtr="0" compatLnSpc="1">
              <a:prstTxWarp prst="textNoShape">
                <a:avLst/>
              </a:prstTxWarp>
            </a:bodyPr>
            <a:lstStyle/>
            <a:p>
              <a:endParaRPr lang="en-US" sz="1765"/>
            </a:p>
          </p:txBody>
        </p:sp>
      </p:grpSp>
      <p:sp>
        <p:nvSpPr>
          <p:cNvPr id="105" name="TextBox 104"/>
          <p:cNvSpPr txBox="1"/>
          <p:nvPr/>
        </p:nvSpPr>
        <p:spPr>
          <a:xfrm>
            <a:off x="1174288" y="4031266"/>
            <a:ext cx="751236" cy="506901"/>
          </a:xfrm>
          <a:prstGeom prst="rect">
            <a:avLst/>
          </a:prstGeom>
          <a:noFill/>
        </p:spPr>
        <p:txBody>
          <a:bodyPr wrap="none" lIns="179285" tIns="143428" rIns="179285" bIns="143428" rtlCol="0">
            <a:spAutoFit/>
          </a:bodyPr>
          <a:lstStyle/>
          <a:p>
            <a:pPr>
              <a:lnSpc>
                <a:spcPct val="90000"/>
              </a:lnSpc>
              <a:spcAft>
                <a:spcPts val="588"/>
              </a:spcAft>
            </a:pPr>
            <a:r>
              <a:rPr lang="en-US" sz="1568" b="1" dirty="0">
                <a:gradFill>
                  <a:gsLst>
                    <a:gs pos="2917">
                      <a:schemeClr val="tx1">
                        <a:lumMod val="50000"/>
                      </a:schemeClr>
                    </a:gs>
                    <a:gs pos="30000">
                      <a:schemeClr val="tx1">
                        <a:lumMod val="50000"/>
                      </a:schemeClr>
                    </a:gs>
                  </a:gsLst>
                  <a:lin ang="5400000" scaled="0"/>
                </a:gradFill>
              </a:rPr>
              <a:t>DEV</a:t>
            </a:r>
          </a:p>
        </p:txBody>
      </p:sp>
      <p:sp>
        <p:nvSpPr>
          <p:cNvPr id="106" name="TextBox 105"/>
          <p:cNvSpPr txBox="1"/>
          <p:nvPr/>
        </p:nvSpPr>
        <p:spPr>
          <a:xfrm>
            <a:off x="5037490" y="4059152"/>
            <a:ext cx="751802" cy="506901"/>
          </a:xfrm>
          <a:prstGeom prst="rect">
            <a:avLst/>
          </a:prstGeom>
          <a:noFill/>
        </p:spPr>
        <p:txBody>
          <a:bodyPr wrap="none" lIns="179285" tIns="143428" rIns="179285" bIns="143428" rtlCol="0">
            <a:spAutoFit/>
          </a:bodyPr>
          <a:lstStyle/>
          <a:p>
            <a:pPr>
              <a:lnSpc>
                <a:spcPct val="90000"/>
              </a:lnSpc>
              <a:spcAft>
                <a:spcPts val="588"/>
              </a:spcAft>
            </a:pPr>
            <a:r>
              <a:rPr lang="en-US" sz="1568" b="1" dirty="0">
                <a:gradFill>
                  <a:gsLst>
                    <a:gs pos="2917">
                      <a:schemeClr val="bg1"/>
                    </a:gs>
                    <a:gs pos="30000">
                      <a:schemeClr val="bg1"/>
                    </a:gs>
                  </a:gsLst>
                  <a:lin ang="5400000" scaled="0"/>
                </a:gradFill>
              </a:rPr>
              <a:t>OPS</a:t>
            </a:r>
          </a:p>
        </p:txBody>
      </p:sp>
      <p:grpSp>
        <p:nvGrpSpPr>
          <p:cNvPr id="108" name="Group 107"/>
          <p:cNvGrpSpPr/>
          <p:nvPr/>
        </p:nvGrpSpPr>
        <p:grpSpPr>
          <a:xfrm>
            <a:off x="1812197" y="3944878"/>
            <a:ext cx="642246" cy="662752"/>
            <a:chOff x="2131981" y="4023484"/>
            <a:chExt cx="655124" cy="676042"/>
          </a:xfrm>
        </p:grpSpPr>
        <p:sp>
          <p:nvSpPr>
            <p:cNvPr id="33" name="Freeform 32"/>
            <p:cNvSpPr/>
            <p:nvPr/>
          </p:nvSpPr>
          <p:spPr bwMode="auto">
            <a:xfrm>
              <a:off x="2150521" y="4053569"/>
              <a:ext cx="615863" cy="596815"/>
            </a:xfrm>
            <a:custGeom>
              <a:avLst/>
              <a:gdLst>
                <a:gd name="connsiteX0" fmla="*/ 0 w 615950"/>
                <a:gd name="connsiteY0" fmla="*/ 400050 h 596900"/>
                <a:gd name="connsiteX1" fmla="*/ 25400 w 615950"/>
                <a:gd name="connsiteY1" fmla="*/ 101600 h 596900"/>
                <a:gd name="connsiteX2" fmla="*/ 336550 w 615950"/>
                <a:gd name="connsiteY2" fmla="*/ 0 h 596900"/>
                <a:gd name="connsiteX3" fmla="*/ 615950 w 615950"/>
                <a:gd name="connsiteY3" fmla="*/ 209550 h 596900"/>
                <a:gd name="connsiteX4" fmla="*/ 590550 w 615950"/>
                <a:gd name="connsiteY4" fmla="*/ 469900 h 596900"/>
                <a:gd name="connsiteX5" fmla="*/ 228600 w 615950"/>
                <a:gd name="connsiteY5" fmla="*/ 596900 h 596900"/>
                <a:gd name="connsiteX6" fmla="*/ 0 w 615950"/>
                <a:gd name="connsiteY6" fmla="*/ 40005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50" h="596900">
                  <a:moveTo>
                    <a:pt x="0" y="400050"/>
                  </a:moveTo>
                  <a:lnTo>
                    <a:pt x="25400" y="101600"/>
                  </a:lnTo>
                  <a:lnTo>
                    <a:pt x="336550" y="0"/>
                  </a:lnTo>
                  <a:lnTo>
                    <a:pt x="615950" y="209550"/>
                  </a:lnTo>
                  <a:lnTo>
                    <a:pt x="590550" y="469900"/>
                  </a:lnTo>
                  <a:lnTo>
                    <a:pt x="228600" y="596900"/>
                  </a:lnTo>
                  <a:lnTo>
                    <a:pt x="0" y="400050"/>
                  </a:lnTo>
                  <a:close/>
                </a:path>
              </a:pathLst>
            </a:cu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Freeform 57"/>
            <p:cNvSpPr>
              <a:spLocks noEditPoints="1"/>
            </p:cNvSpPr>
            <p:nvPr/>
          </p:nvSpPr>
          <p:spPr bwMode="auto">
            <a:xfrm>
              <a:off x="2131981" y="4023484"/>
              <a:ext cx="655124" cy="67604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rgbClr val="68217A"/>
            </a:solidFill>
            <a:ln>
              <a:noFill/>
            </a:ln>
          </p:spPr>
          <p:txBody>
            <a:bodyPr vert="horz" wrap="square" lIns="89630" tIns="44814" rIns="89630" bIns="44814" numCol="1" anchor="t" anchorCtr="0" compatLnSpc="1">
              <a:prstTxWarp prst="textNoShape">
                <a:avLst/>
              </a:prstTxWarp>
            </a:bodyPr>
            <a:lstStyle/>
            <a:p>
              <a:pPr defTabSz="896003">
                <a:defRPr/>
              </a:pPr>
              <a:endParaRPr lang="en-US" sz="1667" kern="0">
                <a:solidFill>
                  <a:srgbClr val="000000"/>
                </a:solidFill>
              </a:endParaRPr>
            </a:p>
          </p:txBody>
        </p:sp>
      </p:grpSp>
    </p:spTree>
    <p:extLst>
      <p:ext uri="{BB962C8B-B14F-4D97-AF65-F5344CB8AC3E}">
        <p14:creationId xmlns:p14="http://schemas.microsoft.com/office/powerpoint/2010/main" val="105437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fill="hold" nodeType="withEffect">
                                  <p:stCondLst>
                                    <p:cond delay="0"/>
                                  </p:stCondLst>
                                  <p:childTnLst>
                                    <p:animMotion origin="layout" path="M 1.26628E-6 2.00182E-6 C 0.00485 -0.13595 0.0374 -0.41648 0.12216 -0.40627 C 0.20475 -0.4074 0.22351 -0.15933 0.22185 0.00885 " pathEditMode="relative" rAng="0" ptsTypes="AAA">
                                      <p:cBhvr>
                                        <p:cTn id="6" dur="2000" fill="hold"/>
                                        <p:tgtEl>
                                          <p:spTgt spid="108"/>
                                        </p:tgtEl>
                                        <p:attrNameLst>
                                          <p:attrName>ppt_x</p:attrName>
                                          <p:attrName>ppt_y</p:attrName>
                                        </p:attrNameLst>
                                      </p:cBhvr>
                                      <p:rCtr x="11093" y="-19882"/>
                                    </p:animMotion>
                                  </p:childTnLst>
                                </p:cTn>
                              </p:par>
                            </p:childTnLst>
                          </p:cTn>
                        </p:par>
                        <p:par>
                          <p:cTn id="7" fill="hold">
                            <p:stCondLst>
                              <p:cond delay="2000"/>
                            </p:stCondLst>
                            <p:childTnLst>
                              <p:par>
                                <p:cTn id="8" presetID="10" presetClass="entr" presetSubtype="0" fill="hold" nodeType="afterEffect">
                                  <p:stCondLst>
                                    <p:cond delay="3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2800"/>
                            </p:stCondLst>
                            <p:childTnLst>
                              <p:par>
                                <p:cTn id="12" presetID="10" presetClass="entr" presetSubtype="0" fill="hold" nodeType="afterEffect">
                                  <p:stCondLst>
                                    <p:cond delay="30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1" nodeType="withEffect">
                                  <p:stCondLst>
                                    <p:cond delay="3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22" presetClass="exit" presetSubtype="1" fill="hold" grpId="0" nodeType="withEffect">
                                  <p:stCondLst>
                                    <p:cond delay="300"/>
                                  </p:stCondLst>
                                  <p:childTnLst>
                                    <p:animEffect transition="out" filter="wipe(up)">
                                      <p:cBhvr>
                                        <p:cTn id="19" dur="3000"/>
                                        <p:tgtEl>
                                          <p:spTgt spid="16"/>
                                        </p:tgtEl>
                                      </p:cBhvr>
                                    </p:animEffect>
                                    <p:set>
                                      <p:cBhvr>
                                        <p:cTn id="20" dur="1" fill="hold">
                                          <p:stCondLst>
                                            <p:cond delay="2999"/>
                                          </p:stCondLst>
                                        </p:cTn>
                                        <p:tgtEl>
                                          <p:spTgt spid="16"/>
                                        </p:tgtEl>
                                        <p:attrNameLst>
                                          <p:attrName>style.visibility</p:attrName>
                                        </p:attrNameLst>
                                      </p:cBhvr>
                                      <p:to>
                                        <p:strVal val="hidden"/>
                                      </p:to>
                                    </p:set>
                                  </p:childTnLst>
                                </p:cTn>
                              </p:par>
                              <p:par>
                                <p:cTn id="21" presetID="10" presetClass="entr" presetSubtype="0" fill="hold" grpId="1" nodeType="withEffect">
                                  <p:stCondLst>
                                    <p:cond delay="3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0" presetClass="path" presetSubtype="0" accel="50000" decel="50000" fill="hold" grpId="0" nodeType="withEffect">
                                  <p:stCondLst>
                                    <p:cond delay="300"/>
                                  </p:stCondLst>
                                  <p:childTnLst>
                                    <p:animMotion origin="layout" path="M -1.1616E-6 -3.6768E-7 L -0.01302 0.03336 L -0.00996 0.04017 L 0.00268 0.05197 L 0.00332 0.06082 L 0.00038 0.07557 L -0.00383 0.08919 " pathEditMode="relative" ptsTypes="AAAAAAA">
                                      <p:cBhvr>
                                        <p:cTn id="25" dur="3000" fill="hold"/>
                                        <p:tgtEl>
                                          <p:spTgt spid="17"/>
                                        </p:tgtEl>
                                        <p:attrNameLst>
                                          <p:attrName>ppt_x</p:attrName>
                                          <p:attrName>ppt_y</p:attrName>
                                        </p:attrNameLst>
                                      </p:cBhvr>
                                    </p:animMotion>
                                  </p:childTnLst>
                                </p:cTn>
                              </p:par>
                              <p:par>
                                <p:cTn id="26" presetID="26" presetClass="emph" presetSubtype="0" repeatCount="10000" fill="hold" grpId="2" nodeType="withEffect">
                                  <p:stCondLst>
                                    <p:cond delay="300"/>
                                  </p:stCondLst>
                                  <p:childTnLst>
                                    <p:animEffect transition="out" filter="fade">
                                      <p:cBhvr>
                                        <p:cTn id="27" dur="300" tmFilter="0, 0; .2, .5; .8, .5; 1, 0"/>
                                        <p:tgtEl>
                                          <p:spTgt spid="17"/>
                                        </p:tgtEl>
                                      </p:cBhvr>
                                    </p:animEffect>
                                    <p:animScale>
                                      <p:cBhvr>
                                        <p:cTn id="28" dur="150" autoRev="1" fill="hold"/>
                                        <p:tgtEl>
                                          <p:spTgt spid="17"/>
                                        </p:tgtEl>
                                      </p:cBhvr>
                                      <p:by x="105000" y="105000"/>
                                    </p:animScale>
                                  </p:childTnLst>
                                </p:cTn>
                              </p:par>
                              <p:par>
                                <p:cTn id="29" presetID="27" presetClass="emph" presetSubtype="0" repeatCount="10000" fill="remove" grpId="3" nodeType="withEffect">
                                  <p:stCondLst>
                                    <p:cond delay="300"/>
                                  </p:stCondLst>
                                  <p:childTnLst>
                                    <p:animClr clrSpc="rgb" dir="cw">
                                      <p:cBhvr override="childStyle">
                                        <p:cTn id="30" dur="150" autoRev="1" fill="remove"/>
                                        <p:tgtEl>
                                          <p:spTgt spid="17"/>
                                        </p:tgtEl>
                                        <p:attrNameLst>
                                          <p:attrName>style.color</p:attrName>
                                        </p:attrNameLst>
                                      </p:cBhvr>
                                      <p:to>
                                        <a:srgbClr val="FFFF00"/>
                                      </p:to>
                                    </p:animClr>
                                    <p:animClr clrSpc="rgb" dir="cw">
                                      <p:cBhvr>
                                        <p:cTn id="31" dur="150" autoRev="1" fill="remove"/>
                                        <p:tgtEl>
                                          <p:spTgt spid="17"/>
                                        </p:tgtEl>
                                        <p:attrNameLst>
                                          <p:attrName>fillcolor</p:attrName>
                                        </p:attrNameLst>
                                      </p:cBhvr>
                                      <p:to>
                                        <a:srgbClr val="FFFF00"/>
                                      </p:to>
                                    </p:animClr>
                                    <p:set>
                                      <p:cBhvr>
                                        <p:cTn id="32" dur="150" autoRev="1" fill="remove"/>
                                        <p:tgtEl>
                                          <p:spTgt spid="17"/>
                                        </p:tgtEl>
                                        <p:attrNameLst>
                                          <p:attrName>fill.type</p:attrName>
                                        </p:attrNameLst>
                                      </p:cBhvr>
                                      <p:to>
                                        <p:strVal val="solid"/>
                                      </p:to>
                                    </p:set>
                                    <p:set>
                                      <p:cBhvr>
                                        <p:cTn id="33" dur="150" autoRev="1" fill="remove"/>
                                        <p:tgtEl>
                                          <p:spTgt spid="17"/>
                                        </p:tgtEl>
                                        <p:attrNameLst>
                                          <p:attrName>fill.on</p:attrName>
                                        </p:attrNameLst>
                                      </p:cBhvr>
                                      <p:to>
                                        <p:strVal val="true"/>
                                      </p:to>
                                    </p:set>
                                  </p:childTnLst>
                                </p:cTn>
                              </p:par>
                              <p:par>
                                <p:cTn id="34" presetID="53" presetClass="entr" presetSubtype="16" fill="hold" grpId="0" nodeType="withEffect">
                                  <p:stCondLst>
                                    <p:cond delay="2900"/>
                                  </p:stCondLst>
                                  <p:childTnLst>
                                    <p:set>
                                      <p:cBhvr>
                                        <p:cTn id="35" dur="1" fill="hold">
                                          <p:stCondLst>
                                            <p:cond delay="0"/>
                                          </p:stCondLst>
                                        </p:cTn>
                                        <p:tgtEl>
                                          <p:spTgt spid="3"/>
                                        </p:tgtEl>
                                        <p:attrNameLst>
                                          <p:attrName>style.visibility</p:attrName>
                                        </p:attrNameLst>
                                      </p:cBhvr>
                                      <p:to>
                                        <p:strVal val="visible"/>
                                      </p:to>
                                    </p:set>
                                    <p:anim calcmode="lin" valueType="num">
                                      <p:cBhvr>
                                        <p:cTn id="36" dur="500" fill="hold"/>
                                        <p:tgtEl>
                                          <p:spTgt spid="3"/>
                                        </p:tgtEl>
                                        <p:attrNameLst>
                                          <p:attrName>ppt_w</p:attrName>
                                        </p:attrNameLst>
                                      </p:cBhvr>
                                      <p:tavLst>
                                        <p:tav tm="0">
                                          <p:val>
                                            <p:fltVal val="0"/>
                                          </p:val>
                                        </p:tav>
                                        <p:tav tm="100000">
                                          <p:val>
                                            <p:strVal val="#ppt_w"/>
                                          </p:val>
                                        </p:tav>
                                      </p:tavLst>
                                    </p:anim>
                                    <p:anim calcmode="lin" valueType="num">
                                      <p:cBhvr>
                                        <p:cTn id="37" dur="500" fill="hold"/>
                                        <p:tgtEl>
                                          <p:spTgt spid="3"/>
                                        </p:tgtEl>
                                        <p:attrNameLst>
                                          <p:attrName>ppt_h</p:attrName>
                                        </p:attrNameLst>
                                      </p:cBhvr>
                                      <p:tavLst>
                                        <p:tav tm="0">
                                          <p:val>
                                            <p:fltVal val="0"/>
                                          </p:val>
                                        </p:tav>
                                        <p:tav tm="100000">
                                          <p:val>
                                            <p:strVal val="#ppt_h"/>
                                          </p:val>
                                        </p:tav>
                                      </p:tavLst>
                                    </p:anim>
                                    <p:animEffect transition="in" filter="fade">
                                      <p:cBhvr>
                                        <p:cTn id="38" dur="500"/>
                                        <p:tgtEl>
                                          <p:spTgt spid="3"/>
                                        </p:tgtEl>
                                      </p:cBhvr>
                                    </p:animEffect>
                                  </p:childTnLst>
                                </p:cTn>
                              </p:par>
                              <p:par>
                                <p:cTn id="39" presetID="53" presetClass="entr" presetSubtype="16" fill="hold" grpId="0" nodeType="withEffect">
                                  <p:stCondLst>
                                    <p:cond delay="3200"/>
                                  </p:stCondLst>
                                  <p:childTnLst>
                                    <p:set>
                                      <p:cBhvr>
                                        <p:cTn id="40" dur="1" fill="hold">
                                          <p:stCondLst>
                                            <p:cond delay="0"/>
                                          </p:stCondLst>
                                        </p:cTn>
                                        <p:tgtEl>
                                          <p:spTgt spid="5"/>
                                        </p:tgtEl>
                                        <p:attrNameLst>
                                          <p:attrName>style.visibility</p:attrName>
                                        </p:attrNameLst>
                                      </p:cBhvr>
                                      <p:to>
                                        <p:strVal val="visible"/>
                                      </p:to>
                                    </p:set>
                                    <p:anim calcmode="lin" valueType="num">
                                      <p:cBhvr>
                                        <p:cTn id="41" dur="500" fill="hold"/>
                                        <p:tgtEl>
                                          <p:spTgt spid="5"/>
                                        </p:tgtEl>
                                        <p:attrNameLst>
                                          <p:attrName>ppt_w</p:attrName>
                                        </p:attrNameLst>
                                      </p:cBhvr>
                                      <p:tavLst>
                                        <p:tav tm="0">
                                          <p:val>
                                            <p:fltVal val="0"/>
                                          </p:val>
                                        </p:tav>
                                        <p:tav tm="100000">
                                          <p:val>
                                            <p:strVal val="#ppt_w"/>
                                          </p:val>
                                        </p:tav>
                                      </p:tavLst>
                                    </p:anim>
                                    <p:anim calcmode="lin" valueType="num">
                                      <p:cBhvr>
                                        <p:cTn id="42" dur="500" fill="hold"/>
                                        <p:tgtEl>
                                          <p:spTgt spid="5"/>
                                        </p:tgtEl>
                                        <p:attrNameLst>
                                          <p:attrName>ppt_h</p:attrName>
                                        </p:attrNameLst>
                                      </p:cBhvr>
                                      <p:tavLst>
                                        <p:tav tm="0">
                                          <p:val>
                                            <p:fltVal val="0"/>
                                          </p:val>
                                        </p:tav>
                                        <p:tav tm="100000">
                                          <p:val>
                                            <p:strVal val="#ppt_h"/>
                                          </p:val>
                                        </p:tav>
                                      </p:tavLst>
                                    </p:anim>
                                    <p:animEffect transition="in" filter="fade">
                                      <p:cBhvr>
                                        <p:cTn id="43" dur="500"/>
                                        <p:tgtEl>
                                          <p:spTgt spid="5"/>
                                        </p:tgtEl>
                                      </p:cBhvr>
                                    </p:animEffect>
                                  </p:childTnLst>
                                </p:cTn>
                              </p:par>
                              <p:par>
                                <p:cTn id="44" presetID="53" presetClass="entr" presetSubtype="16" fill="hold" grpId="0" nodeType="withEffect">
                                  <p:stCondLst>
                                    <p:cond delay="3500"/>
                                  </p:stCondLst>
                                  <p:childTnLst>
                                    <p:set>
                                      <p:cBhvr>
                                        <p:cTn id="45" dur="1" fill="hold">
                                          <p:stCondLst>
                                            <p:cond delay="0"/>
                                          </p:stCondLst>
                                        </p:cTn>
                                        <p:tgtEl>
                                          <p:spTgt spid="6"/>
                                        </p:tgtEl>
                                        <p:attrNameLst>
                                          <p:attrName>style.visibility</p:attrName>
                                        </p:attrNameLst>
                                      </p:cBhvr>
                                      <p:to>
                                        <p:strVal val="visible"/>
                                      </p:to>
                                    </p:set>
                                    <p:anim calcmode="lin" valueType="num">
                                      <p:cBhvr>
                                        <p:cTn id="46" dur="500" fill="hold"/>
                                        <p:tgtEl>
                                          <p:spTgt spid="6"/>
                                        </p:tgtEl>
                                        <p:attrNameLst>
                                          <p:attrName>ppt_w</p:attrName>
                                        </p:attrNameLst>
                                      </p:cBhvr>
                                      <p:tavLst>
                                        <p:tav tm="0">
                                          <p:val>
                                            <p:fltVal val="0"/>
                                          </p:val>
                                        </p:tav>
                                        <p:tav tm="100000">
                                          <p:val>
                                            <p:strVal val="#ppt_w"/>
                                          </p:val>
                                        </p:tav>
                                      </p:tavLst>
                                    </p:anim>
                                    <p:anim calcmode="lin" valueType="num">
                                      <p:cBhvr>
                                        <p:cTn id="47" dur="500" fill="hold"/>
                                        <p:tgtEl>
                                          <p:spTgt spid="6"/>
                                        </p:tgtEl>
                                        <p:attrNameLst>
                                          <p:attrName>ppt_h</p:attrName>
                                        </p:attrNameLst>
                                      </p:cBhvr>
                                      <p:tavLst>
                                        <p:tav tm="0">
                                          <p:val>
                                            <p:fltVal val="0"/>
                                          </p:val>
                                        </p:tav>
                                        <p:tav tm="100000">
                                          <p:val>
                                            <p:strVal val="#ppt_h"/>
                                          </p:val>
                                        </p:tav>
                                      </p:tavLst>
                                    </p:anim>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7" grpId="2" animBg="1"/>
      <p:bldP spid="17" grpId="3" animBg="1"/>
      <p:bldP spid="3"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Что такое </a:t>
            </a:r>
            <a:r>
              <a:rPr lang="en-US" dirty="0"/>
              <a:t>Azure Stack?</a:t>
            </a:r>
            <a:endParaRPr lang="ru-RU" dirty="0"/>
          </a:p>
        </p:txBody>
      </p:sp>
      <p:sp>
        <p:nvSpPr>
          <p:cNvPr id="5" name="Text Placeholder 4"/>
          <p:cNvSpPr>
            <a:spLocks noGrp="1"/>
          </p:cNvSpPr>
          <p:nvPr>
            <p:ph type="body" sz="quarter" idx="10"/>
          </p:nvPr>
        </p:nvSpPr>
        <p:spPr/>
        <p:txBody>
          <a:bodyPr/>
          <a:lstStyle/>
          <a:p>
            <a:r>
              <a:rPr lang="ru-RU" dirty="0"/>
              <a:t>Как выделить ресурсы?</a:t>
            </a:r>
          </a:p>
        </p:txBody>
      </p:sp>
      <p:sp>
        <p:nvSpPr>
          <p:cNvPr id="6" name="Text Placeholder 5"/>
          <p:cNvSpPr>
            <a:spLocks noGrp="1"/>
          </p:cNvSpPr>
          <p:nvPr>
            <p:ph type="body" sz="quarter" idx="11"/>
          </p:nvPr>
        </p:nvSpPr>
        <p:spPr>
          <a:xfrm>
            <a:off x="7970158" y="2053965"/>
            <a:ext cx="3885842" cy="1325563"/>
          </a:xfrm>
        </p:spPr>
        <p:txBody>
          <a:bodyPr/>
          <a:lstStyle/>
          <a:p>
            <a:r>
              <a:rPr lang="ru-RU" dirty="0"/>
              <a:t>Как развернуть инфраструктуру?</a:t>
            </a:r>
          </a:p>
        </p:txBody>
      </p:sp>
      <p:sp>
        <p:nvSpPr>
          <p:cNvPr id="7" name="Text Placeholder 6"/>
          <p:cNvSpPr>
            <a:spLocks noGrp="1"/>
          </p:cNvSpPr>
          <p:nvPr>
            <p:ph type="body" sz="quarter" idx="12"/>
          </p:nvPr>
        </p:nvSpPr>
        <p:spPr/>
        <p:txBody>
          <a:bodyPr/>
          <a:lstStyle/>
          <a:p>
            <a:r>
              <a:rPr lang="ru-RU" dirty="0"/>
              <a:t>Выделение ресурсов с помощью планов и предложений, подписка на ресурсы для последующего использования</a:t>
            </a:r>
          </a:p>
        </p:txBody>
      </p:sp>
      <p:sp>
        <p:nvSpPr>
          <p:cNvPr id="8" name="Text Placeholder 7"/>
          <p:cNvSpPr>
            <a:spLocks noGrp="1"/>
          </p:cNvSpPr>
          <p:nvPr>
            <p:ph type="body" sz="quarter" idx="13"/>
          </p:nvPr>
        </p:nvSpPr>
        <p:spPr/>
        <p:txBody>
          <a:bodyPr/>
          <a:lstStyle/>
          <a:p>
            <a:r>
              <a:rPr lang="ru-RU" dirty="0"/>
              <a:t>Реализация подхода </a:t>
            </a:r>
            <a:r>
              <a:rPr lang="en-US" dirty="0"/>
              <a:t>Infrastructure as a Code </a:t>
            </a:r>
            <a:r>
              <a:rPr lang="ru-RU" dirty="0"/>
              <a:t>на основе </a:t>
            </a:r>
            <a:r>
              <a:rPr lang="en-US" dirty="0"/>
              <a:t>Azure Stack </a:t>
            </a:r>
            <a:endParaRPr lang="ru-RU" dirty="0"/>
          </a:p>
        </p:txBody>
      </p:sp>
      <p:sp>
        <p:nvSpPr>
          <p:cNvPr id="9" name="Text Placeholder 8"/>
          <p:cNvSpPr>
            <a:spLocks noGrp="1"/>
          </p:cNvSpPr>
          <p:nvPr>
            <p:ph type="body" sz="quarter" idx="14"/>
          </p:nvPr>
        </p:nvSpPr>
        <p:spPr/>
        <p:txBody>
          <a:bodyPr/>
          <a:lstStyle/>
          <a:p>
            <a:r>
              <a:rPr lang="ru-RU" dirty="0"/>
              <a:t>Краткий обзор </a:t>
            </a:r>
            <a:r>
              <a:rPr lang="en-US" dirty="0"/>
              <a:t>Azure Stack</a:t>
            </a:r>
            <a:r>
              <a:rPr lang="ru-RU" dirty="0"/>
              <a:t>, его сравнение с </a:t>
            </a:r>
            <a:r>
              <a:rPr lang="en-US" dirty="0"/>
              <a:t>Windows Azure Pack </a:t>
            </a:r>
            <a:r>
              <a:rPr lang="ru-RU" dirty="0"/>
              <a:t>и </a:t>
            </a:r>
            <a:r>
              <a:rPr lang="en-US" dirty="0"/>
              <a:t>Microsoft Azure</a:t>
            </a:r>
            <a:endParaRPr lang="ru-RU" dirty="0"/>
          </a:p>
        </p:txBody>
      </p:sp>
    </p:spTree>
    <p:extLst>
      <p:ext uri="{BB962C8B-B14F-4D97-AF65-F5344CB8AC3E}">
        <p14:creationId xmlns:p14="http://schemas.microsoft.com/office/powerpoint/2010/main" val="3592351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Что такое частное облако?</a:t>
            </a:r>
          </a:p>
        </p:txBody>
      </p:sp>
      <p:sp>
        <p:nvSpPr>
          <p:cNvPr id="5" name="Content Placeholder 4"/>
          <p:cNvSpPr>
            <a:spLocks noGrp="1"/>
          </p:cNvSpPr>
          <p:nvPr>
            <p:ph idx="1"/>
          </p:nvPr>
        </p:nvSpPr>
        <p:spPr>
          <a:xfrm>
            <a:off x="696000" y="1449000"/>
            <a:ext cx="10515600" cy="4351338"/>
          </a:xfrm>
        </p:spPr>
        <p:txBody>
          <a:bodyPr/>
          <a:lstStyle/>
          <a:p>
            <a:r>
              <a:rPr lang="ru-RU" sz="2745" dirty="0"/>
              <a:t>Частное облако – новая модель предоставления ИТ</a:t>
            </a:r>
            <a:r>
              <a:rPr lang="en-US" sz="2745" dirty="0"/>
              <a:t>. </a:t>
            </a:r>
            <a:r>
              <a:rPr lang="ru-RU" sz="2745" dirty="0"/>
              <a:t>Она трансформирует инфраструктурные ресурсы ЦОД в единое «облако», обеспечивая следующие ключевые преимущества</a:t>
            </a:r>
            <a:r>
              <a:rPr lang="en-US" sz="2745" dirty="0"/>
              <a:t>:</a:t>
            </a:r>
          </a:p>
          <a:p>
            <a:endParaRPr lang="en-US" sz="1961" dirty="0"/>
          </a:p>
          <a:p>
            <a:pPr lvl="1"/>
            <a:r>
              <a:rPr lang="ru-RU" dirty="0"/>
              <a:t>Ресурсы в виде пулов</a:t>
            </a:r>
            <a:endParaRPr lang="en-US" dirty="0"/>
          </a:p>
          <a:p>
            <a:pPr lvl="1"/>
            <a:r>
              <a:rPr lang="ru-RU" dirty="0"/>
              <a:t>Самообслуживание </a:t>
            </a:r>
            <a:endParaRPr lang="en-US" dirty="0"/>
          </a:p>
          <a:p>
            <a:pPr lvl="1"/>
            <a:r>
              <a:rPr lang="ru-RU" dirty="0"/>
              <a:t>Эластичность </a:t>
            </a:r>
            <a:endParaRPr lang="en-US" dirty="0"/>
          </a:p>
          <a:p>
            <a:pPr lvl="1"/>
            <a:r>
              <a:rPr lang="ru-RU" dirty="0"/>
              <a:t>Учет использования</a:t>
            </a:r>
          </a:p>
          <a:p>
            <a:pPr marL="451306" lvl="1"/>
            <a:endParaRPr lang="en-US" sz="1961" dirty="0"/>
          </a:p>
          <a:p>
            <a:r>
              <a:rPr lang="ru-RU" sz="2745" dirty="0"/>
              <a:t>Частное облако </a:t>
            </a:r>
            <a:r>
              <a:rPr lang="en-US" sz="2745" dirty="0"/>
              <a:t>Microsoft </a:t>
            </a:r>
            <a:r>
              <a:rPr lang="ru-RU" sz="2745" dirty="0"/>
              <a:t>основано на технологиях </a:t>
            </a:r>
            <a:r>
              <a:rPr lang="en-US" sz="2745" dirty="0"/>
              <a:t>Windows Server </a:t>
            </a:r>
            <a:r>
              <a:rPr lang="ru-RU" sz="2745" dirty="0"/>
              <a:t>и </a:t>
            </a:r>
            <a:r>
              <a:rPr lang="en-US" sz="2745" dirty="0"/>
              <a:t>System Center</a:t>
            </a:r>
            <a:r>
              <a:rPr lang="ru-RU" sz="2745" dirty="0"/>
              <a:t> и обеспечивает предоставление приложений в виде стандартизованных ИТ-сервисов</a:t>
            </a:r>
            <a:endParaRPr lang="en-US" sz="2745" dirty="0"/>
          </a:p>
          <a:p>
            <a:pPr algn="r"/>
            <a:r>
              <a:rPr lang="en-US" sz="1961" i="1" dirty="0"/>
              <a:t>-</a:t>
            </a:r>
            <a:endParaRPr lang="en-US" sz="1961" dirty="0"/>
          </a:p>
          <a:p>
            <a:endParaRPr lang="ru-RU" dirty="0"/>
          </a:p>
        </p:txBody>
      </p:sp>
      <p:grpSp>
        <p:nvGrpSpPr>
          <p:cNvPr id="6" name="Group 5"/>
          <p:cNvGrpSpPr/>
          <p:nvPr/>
        </p:nvGrpSpPr>
        <p:grpSpPr>
          <a:xfrm>
            <a:off x="3936000" y="3069000"/>
            <a:ext cx="6755605" cy="1384849"/>
            <a:chOff x="2100214" y="5265109"/>
            <a:chExt cx="7880398" cy="1516691"/>
          </a:xfrm>
        </p:grpSpPr>
        <p:sp>
          <p:nvSpPr>
            <p:cNvPr id="7" name="Rectangle 6"/>
            <p:cNvSpPr/>
            <p:nvPr/>
          </p:nvSpPr>
          <p:spPr bwMode="auto">
            <a:xfrm>
              <a:off x="2100214" y="5360626"/>
              <a:ext cx="7880398" cy="1421174"/>
            </a:xfrm>
            <a:prstGeom prst="rect">
              <a:avLst/>
            </a:prstGeom>
            <a:solidFill>
              <a:srgbClr val="8E499C"/>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defTabSz="896091" fontAlgn="base">
                <a:spcBef>
                  <a:spcPct val="0"/>
                </a:spcBef>
                <a:spcAft>
                  <a:spcPct val="0"/>
                </a:spcAft>
                <a:defRPr/>
              </a:pPr>
              <a:endParaRPr lang="en-US" sz="1765" kern="0" spc="-49" dirty="0">
                <a:gradFill>
                  <a:gsLst>
                    <a:gs pos="0">
                      <a:srgbClr val="FFFFFF"/>
                    </a:gs>
                    <a:gs pos="100000">
                      <a:srgbClr val="FFFFFF"/>
                    </a:gs>
                  </a:gsLst>
                  <a:lin ang="5400000" scaled="0"/>
                </a:gradFill>
                <a:ea typeface="Segoe UI" pitchFamily="34" charset="0"/>
                <a:cs typeface="Segoe UI" pitchFamily="34" charset="0"/>
              </a:endParaRPr>
            </a:p>
          </p:txBody>
        </p:sp>
        <p:sp>
          <p:nvSpPr>
            <p:cNvPr id="8" name="Left-Right Arrow 7"/>
            <p:cNvSpPr/>
            <p:nvPr/>
          </p:nvSpPr>
          <p:spPr>
            <a:xfrm>
              <a:off x="6471753" y="5685345"/>
              <a:ext cx="1092076" cy="234929"/>
            </a:xfrm>
            <a:prstGeom prst="leftRightArrow">
              <a:avLst/>
            </a:prstGeom>
            <a:solidFill>
              <a:srgbClr val="FFFFFF"/>
            </a:solidFill>
            <a:ln w="25400" cap="flat" cmpd="sng" algn="ctr">
              <a:noFill/>
              <a:prstDash val="solid"/>
            </a:ln>
            <a:effectLst/>
          </p:spPr>
          <p:txBody>
            <a:bodyPr rtlCol="0" anchor="ctr"/>
            <a:lstStyle/>
            <a:p>
              <a:pPr algn="ctr" defTabSz="896350">
                <a:defRPr/>
              </a:pPr>
              <a:endParaRPr lang="en-US" sz="1765" kern="0">
                <a:solidFill>
                  <a:srgbClr val="FFFFFF"/>
                </a:solidFill>
              </a:endParaRPr>
            </a:p>
          </p:txBody>
        </p:sp>
        <p:pic>
          <p:nvPicPr>
            <p:cNvPr id="9" name="Picture 4" descr="\\MAGNUM\Projects\Microsoft\Cloud Power FY12\Design\Icons\PNGs\Scalable_Elastic_4.png"/>
            <p:cNvPicPr>
              <a:picLocks noChangeAspect="1" noChangeArrowheads="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bwMode="auto">
            <a:xfrm>
              <a:off x="8487513" y="5369182"/>
              <a:ext cx="1112096" cy="1006588"/>
            </a:xfrm>
            <a:prstGeom prst="rect">
              <a:avLst/>
            </a:prstGeom>
            <a:noFill/>
          </p:spPr>
        </p:pic>
        <p:pic>
          <p:nvPicPr>
            <p:cNvPr id="10" name="Picture 5" descr="\\MAGNUM\Projects\Microsoft\Cloud Power FY12\Design\Icons\PNGs\Self_Service.png"/>
            <p:cNvPicPr>
              <a:picLocks noChangeAspect="1" noChangeArrowheads="1"/>
            </p:cNvPicPr>
            <p:nvPr/>
          </p:nvPicPr>
          <p:blipFill>
            <a:blip r:embed="rId4" cstate="screen">
              <a:extLst>
                <a:ext uri="{BEBA8EAE-BF5A-486C-A8C5-ECC9F3942E4B}">
                  <a14:imgProps xmlns:a14="http://schemas.microsoft.com/office/drawing/2010/main">
                    <a14:imgLayer r:embed="rId5">
                      <a14:imgEffect>
                        <a14:brightnessContrast bright="100000"/>
                      </a14:imgEffect>
                    </a14:imgLayer>
                  </a14:imgProps>
                </a:ext>
              </a:extLst>
            </a:blip>
            <a:srcRect/>
            <a:stretch>
              <a:fillRect/>
            </a:stretch>
          </p:blipFill>
          <p:spPr bwMode="auto">
            <a:xfrm>
              <a:off x="4470962" y="5296502"/>
              <a:ext cx="1279259" cy="975347"/>
            </a:xfrm>
            <a:prstGeom prst="rect">
              <a:avLst/>
            </a:prstGeom>
            <a:noFill/>
          </p:spPr>
        </p:pic>
        <p:pic>
          <p:nvPicPr>
            <p:cNvPr id="11" name="Picture 7" descr="\\MAGNUM\Projects\Microsoft\Cloud Power FY12\Design\Icons\PNGs\Metering.png"/>
            <p:cNvPicPr>
              <a:picLocks noChangeAspect="1" noChangeArrowheads="1"/>
            </p:cNvPicPr>
            <p:nvPr/>
          </p:nvPicPr>
          <p:blipFill>
            <a:blip r:embed="rId6" cstate="screen">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bwMode="auto">
            <a:xfrm>
              <a:off x="2565663" y="5265109"/>
              <a:ext cx="1363982" cy="1039942"/>
            </a:xfrm>
            <a:prstGeom prst="rect">
              <a:avLst/>
            </a:prstGeom>
            <a:noFill/>
          </p:spPr>
        </p:pic>
        <p:sp>
          <p:nvSpPr>
            <p:cNvPr id="12" name="Rectangle 11"/>
            <p:cNvSpPr/>
            <p:nvPr/>
          </p:nvSpPr>
          <p:spPr bwMode="auto">
            <a:xfrm>
              <a:off x="2287208" y="6416424"/>
              <a:ext cx="2248465" cy="36537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defTabSz="896091" fontAlgn="base">
                <a:spcBef>
                  <a:spcPct val="0"/>
                </a:spcBef>
                <a:spcAft>
                  <a:spcPct val="0"/>
                </a:spcAft>
                <a:defRPr/>
              </a:pPr>
              <a:r>
                <a:rPr lang="ru-RU" sz="1765" kern="0" spc="-49" dirty="0">
                  <a:gradFill>
                    <a:gsLst>
                      <a:gs pos="0">
                        <a:srgbClr val="FFFFFF"/>
                      </a:gs>
                      <a:gs pos="100000">
                        <a:srgbClr val="FFFFFF"/>
                      </a:gs>
                    </a:gsLst>
                    <a:lin ang="5400000" scaled="0"/>
                  </a:gradFill>
                  <a:ea typeface="Segoe UI" pitchFamily="34" charset="0"/>
                  <a:cs typeface="Segoe UI" pitchFamily="34" charset="0"/>
                </a:rPr>
                <a:t>Пулы ресурсов</a:t>
              </a:r>
              <a:endParaRPr lang="en-US" sz="1765" kern="0" spc="-49"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3888477" y="6416424"/>
              <a:ext cx="2444227" cy="36537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defRPr/>
              </a:pPr>
              <a:r>
                <a:rPr lang="ru-RU" sz="1765" kern="0" spc="-49" dirty="0" err="1">
                  <a:gradFill>
                    <a:gsLst>
                      <a:gs pos="0">
                        <a:srgbClr val="FFFFFF"/>
                      </a:gs>
                      <a:gs pos="100000">
                        <a:srgbClr val="FFFFFF"/>
                      </a:gs>
                    </a:gsLst>
                    <a:lin ang="5400000" scaled="0"/>
                  </a:gradFill>
                  <a:ea typeface="Segoe UI" pitchFamily="34" charset="0"/>
                  <a:cs typeface="Segoe UI" pitchFamily="34" charset="0"/>
                </a:rPr>
                <a:t>Самообслу-живание</a:t>
              </a:r>
              <a:r>
                <a:rPr lang="ru-RU" sz="1765" kern="0" spc="-49" dirty="0">
                  <a:gradFill>
                    <a:gsLst>
                      <a:gs pos="0">
                        <a:srgbClr val="FFFFFF"/>
                      </a:gs>
                      <a:gs pos="100000">
                        <a:srgbClr val="FFFFFF"/>
                      </a:gs>
                    </a:gsLst>
                    <a:lin ang="5400000" scaled="0"/>
                  </a:gradFill>
                  <a:ea typeface="Segoe UI" pitchFamily="34" charset="0"/>
                  <a:cs typeface="Segoe UI" pitchFamily="34" charset="0"/>
                </a:rPr>
                <a:t> </a:t>
              </a:r>
              <a:endParaRPr lang="en-US" sz="1765" kern="0" spc="-49"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6070598" y="6416424"/>
              <a:ext cx="1878374" cy="36537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defRPr/>
              </a:pPr>
              <a:r>
                <a:rPr lang="ru-RU" sz="1765" kern="0" spc="-49" dirty="0">
                  <a:gradFill>
                    <a:gsLst>
                      <a:gs pos="0">
                        <a:srgbClr val="FFFFFF"/>
                      </a:gs>
                      <a:gs pos="100000">
                        <a:srgbClr val="FFFFFF"/>
                      </a:gs>
                    </a:gsLst>
                    <a:lin ang="5400000" scaled="0"/>
                  </a:gradFill>
                  <a:ea typeface="Segoe UI" pitchFamily="34" charset="0"/>
                  <a:cs typeface="Segoe UI" pitchFamily="34" charset="0"/>
                </a:rPr>
                <a:t>Эластичность </a:t>
              </a:r>
              <a:endParaRPr lang="en-US" sz="1765" kern="0" spc="-49"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7948972" y="6416424"/>
              <a:ext cx="2019300" cy="36537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defRPr/>
              </a:pPr>
              <a:r>
                <a:rPr lang="ru-RU" sz="1765" kern="0" spc="-49" dirty="0">
                  <a:gradFill>
                    <a:gsLst>
                      <a:gs pos="0">
                        <a:srgbClr val="FFFFFF"/>
                      </a:gs>
                      <a:gs pos="100000">
                        <a:srgbClr val="FFFFFF"/>
                      </a:gs>
                    </a:gsLst>
                    <a:lin ang="5400000" scaled="0"/>
                  </a:gradFill>
                  <a:ea typeface="Segoe UI" pitchFamily="34" charset="0"/>
                  <a:cs typeface="Segoe UI" pitchFamily="34" charset="0"/>
                </a:rPr>
                <a:t>Учет использования</a:t>
              </a:r>
              <a:endParaRPr lang="en-US" sz="1765" kern="0" spc="-49"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00298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Построение частного облака </a:t>
            </a:r>
          </a:p>
        </p:txBody>
      </p:sp>
      <p:sp>
        <p:nvSpPr>
          <p:cNvPr id="5" name="TextBox 4"/>
          <p:cNvSpPr txBox="1"/>
          <p:nvPr/>
        </p:nvSpPr>
        <p:spPr>
          <a:xfrm>
            <a:off x="265810" y="3261851"/>
            <a:ext cx="6275028" cy="615522"/>
          </a:xfrm>
          <a:prstGeom prst="rect">
            <a:avLst/>
          </a:prstGeom>
          <a:noFill/>
        </p:spPr>
        <p:txBody>
          <a:bodyPr wrap="none" lIns="179285" tIns="143428" rIns="179285" bIns="143428" rtlCol="0">
            <a:spAutoFit/>
          </a:bodyPr>
          <a:lstStyle/>
          <a:p>
            <a:pPr defTabSz="896386" fontAlgn="base">
              <a:lnSpc>
                <a:spcPct val="90000"/>
              </a:lnSpc>
              <a:spcBef>
                <a:spcPct val="0"/>
              </a:spcBef>
              <a:spcAft>
                <a:spcPct val="0"/>
              </a:spcAft>
            </a:pPr>
            <a:r>
              <a:rPr lang="ru-RU" sz="2353" spc="-49" dirty="0">
                <a:gradFill>
                  <a:gsLst>
                    <a:gs pos="2917">
                      <a:srgbClr val="505050"/>
                    </a:gs>
                    <a:gs pos="30000">
                      <a:srgbClr val="505050"/>
                    </a:gs>
                  </a:gsLst>
                  <a:lin ang="5400000" scaled="0"/>
                </a:gradFill>
                <a:cs typeface="Segoe UI" pitchFamily="34" charset="0"/>
              </a:rPr>
              <a:t>Назначение выделенных и общих ресурсов </a:t>
            </a:r>
            <a:endParaRPr lang="en-US" sz="2353" spc="-49" dirty="0">
              <a:gradFill>
                <a:gsLst>
                  <a:gs pos="2917">
                    <a:srgbClr val="505050"/>
                  </a:gs>
                  <a:gs pos="30000">
                    <a:srgbClr val="505050"/>
                  </a:gs>
                </a:gsLst>
                <a:lin ang="5400000" scaled="0"/>
              </a:gradFill>
              <a:cs typeface="Segoe UI" pitchFamily="34" charset="0"/>
            </a:endParaRPr>
          </a:p>
        </p:txBody>
      </p:sp>
      <p:sp>
        <p:nvSpPr>
          <p:cNvPr id="6" name="Freeform 8"/>
          <p:cNvSpPr>
            <a:spLocks noEditPoints="1"/>
          </p:cNvSpPr>
          <p:nvPr/>
        </p:nvSpPr>
        <p:spPr bwMode="auto">
          <a:xfrm>
            <a:off x="1511203" y="3096094"/>
            <a:ext cx="649148" cy="646530"/>
          </a:xfrm>
          <a:custGeom>
            <a:avLst/>
            <a:gdLst>
              <a:gd name="T0" fmla="*/ 68 w 150"/>
              <a:gd name="T1" fmla="*/ 61 h 149"/>
              <a:gd name="T2" fmla="*/ 46 w 150"/>
              <a:gd name="T3" fmla="*/ 84 h 149"/>
              <a:gd name="T4" fmla="*/ 46 w 150"/>
              <a:gd name="T5" fmla="*/ 65 h 149"/>
              <a:gd name="T6" fmla="*/ 75 w 150"/>
              <a:gd name="T7" fmla="*/ 34 h 149"/>
              <a:gd name="T8" fmla="*/ 104 w 150"/>
              <a:gd name="T9" fmla="*/ 65 h 149"/>
              <a:gd name="T10" fmla="*/ 104 w 150"/>
              <a:gd name="T11" fmla="*/ 84 h 149"/>
              <a:gd name="T12" fmla="*/ 82 w 150"/>
              <a:gd name="T13" fmla="*/ 61 h 149"/>
              <a:gd name="T14" fmla="*/ 82 w 150"/>
              <a:gd name="T15" fmla="*/ 113 h 149"/>
              <a:gd name="T16" fmla="*/ 68 w 150"/>
              <a:gd name="T17" fmla="*/ 113 h 149"/>
              <a:gd name="T18" fmla="*/ 68 w 150"/>
              <a:gd name="T19" fmla="*/ 61 h 149"/>
              <a:gd name="T20" fmla="*/ 10 w 150"/>
              <a:gd name="T21" fmla="*/ 75 h 149"/>
              <a:gd name="T22" fmla="*/ 75 w 150"/>
              <a:gd name="T23" fmla="*/ 9 h 149"/>
              <a:gd name="T24" fmla="*/ 140 w 150"/>
              <a:gd name="T25" fmla="*/ 75 h 149"/>
              <a:gd name="T26" fmla="*/ 75 w 150"/>
              <a:gd name="T27" fmla="*/ 140 h 149"/>
              <a:gd name="T28" fmla="*/ 10 w 150"/>
              <a:gd name="T29" fmla="*/ 75 h 149"/>
              <a:gd name="T30" fmla="*/ 0 w 150"/>
              <a:gd name="T31" fmla="*/ 75 h 149"/>
              <a:gd name="T32" fmla="*/ 75 w 150"/>
              <a:gd name="T33" fmla="*/ 149 h 149"/>
              <a:gd name="T34" fmla="*/ 150 w 150"/>
              <a:gd name="T35" fmla="*/ 75 h 149"/>
              <a:gd name="T36" fmla="*/ 75 w 150"/>
              <a:gd name="T37" fmla="*/ 0 h 149"/>
              <a:gd name="T38" fmla="*/ 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8" y="61"/>
                </a:moveTo>
                <a:cubicBezTo>
                  <a:pt x="46" y="84"/>
                  <a:pt x="46" y="84"/>
                  <a:pt x="46" y="84"/>
                </a:cubicBezTo>
                <a:cubicBezTo>
                  <a:pt x="46" y="65"/>
                  <a:pt x="46" y="65"/>
                  <a:pt x="46" y="65"/>
                </a:cubicBezTo>
                <a:cubicBezTo>
                  <a:pt x="75" y="34"/>
                  <a:pt x="75" y="34"/>
                  <a:pt x="75" y="34"/>
                </a:cubicBezTo>
                <a:cubicBezTo>
                  <a:pt x="104" y="65"/>
                  <a:pt x="104" y="65"/>
                  <a:pt x="104" y="65"/>
                </a:cubicBezTo>
                <a:cubicBezTo>
                  <a:pt x="104" y="84"/>
                  <a:pt x="104" y="84"/>
                  <a:pt x="104" y="84"/>
                </a:cubicBezTo>
                <a:cubicBezTo>
                  <a:pt x="82" y="61"/>
                  <a:pt x="82" y="61"/>
                  <a:pt x="82" y="61"/>
                </a:cubicBezTo>
                <a:cubicBezTo>
                  <a:pt x="82" y="113"/>
                  <a:pt x="82" y="113"/>
                  <a:pt x="82" y="113"/>
                </a:cubicBezTo>
                <a:cubicBezTo>
                  <a:pt x="68" y="113"/>
                  <a:pt x="68" y="113"/>
                  <a:pt x="68" y="113"/>
                </a:cubicBezTo>
                <a:lnTo>
                  <a:pt x="68" y="61"/>
                </a:lnTo>
                <a:close/>
                <a:moveTo>
                  <a:pt x="10" y="75"/>
                </a:moveTo>
                <a:cubicBezTo>
                  <a:pt x="10" y="39"/>
                  <a:pt x="39" y="9"/>
                  <a:pt x="75" y="9"/>
                </a:cubicBezTo>
                <a:cubicBezTo>
                  <a:pt x="111" y="9"/>
                  <a:pt x="140" y="39"/>
                  <a:pt x="140" y="75"/>
                </a:cubicBezTo>
                <a:cubicBezTo>
                  <a:pt x="140" y="111"/>
                  <a:pt x="111" y="140"/>
                  <a:pt x="75" y="140"/>
                </a:cubicBezTo>
                <a:cubicBezTo>
                  <a:pt x="39" y="140"/>
                  <a:pt x="10" y="111"/>
                  <a:pt x="10" y="75"/>
                </a:cubicBezTo>
                <a:moveTo>
                  <a:pt x="0" y="75"/>
                </a:moveTo>
                <a:cubicBezTo>
                  <a:pt x="0" y="116"/>
                  <a:pt x="34" y="149"/>
                  <a:pt x="75" y="149"/>
                </a:cubicBezTo>
                <a:cubicBezTo>
                  <a:pt x="116" y="149"/>
                  <a:pt x="150" y="116"/>
                  <a:pt x="150" y="75"/>
                </a:cubicBezTo>
                <a:cubicBezTo>
                  <a:pt x="150" y="33"/>
                  <a:pt x="116" y="0"/>
                  <a:pt x="75" y="0"/>
                </a:cubicBezTo>
                <a:cubicBezTo>
                  <a:pt x="34" y="0"/>
                  <a:pt x="0" y="33"/>
                  <a:pt x="0" y="75"/>
                </a:cubicBezTo>
              </a:path>
            </a:pathLst>
          </a:custGeom>
          <a:solidFill>
            <a:schemeClr val="bg1">
              <a:lumMod val="90000"/>
            </a:schemeClr>
          </a:solidFill>
          <a:ln>
            <a:noFill/>
          </a:ln>
          <a:extLst/>
        </p:spPr>
        <p:txBody>
          <a:bodyPr vert="horz" wrap="square" lIns="89642" tIns="44821" rIns="89642" bIns="44821" numCol="1" anchor="t" anchorCtr="0" compatLnSpc="1">
            <a:prstTxWarp prst="textNoShape">
              <a:avLst/>
            </a:prstTxWarp>
          </a:bodyPr>
          <a:lstStyle/>
          <a:p>
            <a:pPr defTabSz="896350" fontAlgn="base">
              <a:spcBef>
                <a:spcPct val="0"/>
              </a:spcBef>
              <a:spcAft>
                <a:spcPct val="0"/>
              </a:spcAft>
            </a:pPr>
            <a:endParaRPr lang="en-US" sz="1765">
              <a:solidFill>
                <a:srgbClr val="FFFFFF"/>
              </a:solidFill>
              <a:cs typeface="Segoe UI" pitchFamily="34" charset="0"/>
            </a:endParaRPr>
          </a:p>
        </p:txBody>
      </p:sp>
      <p:sp>
        <p:nvSpPr>
          <p:cNvPr id="7" name="Freeform 8"/>
          <p:cNvSpPr>
            <a:spLocks noEditPoints="1"/>
          </p:cNvSpPr>
          <p:nvPr/>
        </p:nvSpPr>
        <p:spPr bwMode="auto">
          <a:xfrm>
            <a:off x="4608283" y="3096094"/>
            <a:ext cx="649148" cy="646530"/>
          </a:xfrm>
          <a:custGeom>
            <a:avLst/>
            <a:gdLst>
              <a:gd name="T0" fmla="*/ 68 w 150"/>
              <a:gd name="T1" fmla="*/ 61 h 149"/>
              <a:gd name="T2" fmla="*/ 46 w 150"/>
              <a:gd name="T3" fmla="*/ 84 h 149"/>
              <a:gd name="T4" fmla="*/ 46 w 150"/>
              <a:gd name="T5" fmla="*/ 65 h 149"/>
              <a:gd name="T6" fmla="*/ 75 w 150"/>
              <a:gd name="T7" fmla="*/ 34 h 149"/>
              <a:gd name="T8" fmla="*/ 104 w 150"/>
              <a:gd name="T9" fmla="*/ 65 h 149"/>
              <a:gd name="T10" fmla="*/ 104 w 150"/>
              <a:gd name="T11" fmla="*/ 84 h 149"/>
              <a:gd name="T12" fmla="*/ 82 w 150"/>
              <a:gd name="T13" fmla="*/ 61 h 149"/>
              <a:gd name="T14" fmla="*/ 82 w 150"/>
              <a:gd name="T15" fmla="*/ 113 h 149"/>
              <a:gd name="T16" fmla="*/ 68 w 150"/>
              <a:gd name="T17" fmla="*/ 113 h 149"/>
              <a:gd name="T18" fmla="*/ 68 w 150"/>
              <a:gd name="T19" fmla="*/ 61 h 149"/>
              <a:gd name="T20" fmla="*/ 10 w 150"/>
              <a:gd name="T21" fmla="*/ 75 h 149"/>
              <a:gd name="T22" fmla="*/ 75 w 150"/>
              <a:gd name="T23" fmla="*/ 9 h 149"/>
              <a:gd name="T24" fmla="*/ 140 w 150"/>
              <a:gd name="T25" fmla="*/ 75 h 149"/>
              <a:gd name="T26" fmla="*/ 75 w 150"/>
              <a:gd name="T27" fmla="*/ 140 h 149"/>
              <a:gd name="T28" fmla="*/ 10 w 150"/>
              <a:gd name="T29" fmla="*/ 75 h 149"/>
              <a:gd name="T30" fmla="*/ 0 w 150"/>
              <a:gd name="T31" fmla="*/ 75 h 149"/>
              <a:gd name="T32" fmla="*/ 75 w 150"/>
              <a:gd name="T33" fmla="*/ 149 h 149"/>
              <a:gd name="T34" fmla="*/ 150 w 150"/>
              <a:gd name="T35" fmla="*/ 75 h 149"/>
              <a:gd name="T36" fmla="*/ 75 w 150"/>
              <a:gd name="T37" fmla="*/ 0 h 149"/>
              <a:gd name="T38" fmla="*/ 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8" y="61"/>
                </a:moveTo>
                <a:cubicBezTo>
                  <a:pt x="46" y="84"/>
                  <a:pt x="46" y="84"/>
                  <a:pt x="46" y="84"/>
                </a:cubicBezTo>
                <a:cubicBezTo>
                  <a:pt x="46" y="65"/>
                  <a:pt x="46" y="65"/>
                  <a:pt x="46" y="65"/>
                </a:cubicBezTo>
                <a:cubicBezTo>
                  <a:pt x="75" y="34"/>
                  <a:pt x="75" y="34"/>
                  <a:pt x="75" y="34"/>
                </a:cubicBezTo>
                <a:cubicBezTo>
                  <a:pt x="104" y="65"/>
                  <a:pt x="104" y="65"/>
                  <a:pt x="104" y="65"/>
                </a:cubicBezTo>
                <a:cubicBezTo>
                  <a:pt x="104" y="84"/>
                  <a:pt x="104" y="84"/>
                  <a:pt x="104" y="84"/>
                </a:cubicBezTo>
                <a:cubicBezTo>
                  <a:pt x="82" y="61"/>
                  <a:pt x="82" y="61"/>
                  <a:pt x="82" y="61"/>
                </a:cubicBezTo>
                <a:cubicBezTo>
                  <a:pt x="82" y="113"/>
                  <a:pt x="82" y="113"/>
                  <a:pt x="82" y="113"/>
                </a:cubicBezTo>
                <a:cubicBezTo>
                  <a:pt x="68" y="113"/>
                  <a:pt x="68" y="113"/>
                  <a:pt x="68" y="113"/>
                </a:cubicBezTo>
                <a:lnTo>
                  <a:pt x="68" y="61"/>
                </a:lnTo>
                <a:close/>
                <a:moveTo>
                  <a:pt x="10" y="75"/>
                </a:moveTo>
                <a:cubicBezTo>
                  <a:pt x="10" y="39"/>
                  <a:pt x="39" y="9"/>
                  <a:pt x="75" y="9"/>
                </a:cubicBezTo>
                <a:cubicBezTo>
                  <a:pt x="111" y="9"/>
                  <a:pt x="140" y="39"/>
                  <a:pt x="140" y="75"/>
                </a:cubicBezTo>
                <a:cubicBezTo>
                  <a:pt x="140" y="111"/>
                  <a:pt x="111" y="140"/>
                  <a:pt x="75" y="140"/>
                </a:cubicBezTo>
                <a:cubicBezTo>
                  <a:pt x="39" y="140"/>
                  <a:pt x="10" y="111"/>
                  <a:pt x="10" y="75"/>
                </a:cubicBezTo>
                <a:moveTo>
                  <a:pt x="0" y="75"/>
                </a:moveTo>
                <a:cubicBezTo>
                  <a:pt x="0" y="116"/>
                  <a:pt x="34" y="149"/>
                  <a:pt x="75" y="149"/>
                </a:cubicBezTo>
                <a:cubicBezTo>
                  <a:pt x="116" y="149"/>
                  <a:pt x="150" y="116"/>
                  <a:pt x="150" y="75"/>
                </a:cubicBezTo>
                <a:cubicBezTo>
                  <a:pt x="150" y="33"/>
                  <a:pt x="116" y="0"/>
                  <a:pt x="75" y="0"/>
                </a:cubicBezTo>
                <a:cubicBezTo>
                  <a:pt x="34" y="0"/>
                  <a:pt x="0" y="33"/>
                  <a:pt x="0" y="75"/>
                </a:cubicBezTo>
              </a:path>
            </a:pathLst>
          </a:custGeom>
          <a:solidFill>
            <a:schemeClr val="bg1">
              <a:lumMod val="90000"/>
            </a:schemeClr>
          </a:solidFill>
          <a:ln>
            <a:noFill/>
          </a:ln>
          <a:extLst/>
        </p:spPr>
        <p:txBody>
          <a:bodyPr vert="horz" wrap="square" lIns="89642" tIns="44821" rIns="89642" bIns="44821" numCol="1" anchor="t" anchorCtr="0" compatLnSpc="1">
            <a:prstTxWarp prst="textNoShape">
              <a:avLst/>
            </a:prstTxWarp>
          </a:bodyPr>
          <a:lstStyle/>
          <a:p>
            <a:pPr defTabSz="896350" fontAlgn="base">
              <a:spcBef>
                <a:spcPct val="0"/>
              </a:spcBef>
              <a:spcAft>
                <a:spcPct val="0"/>
              </a:spcAft>
            </a:pPr>
            <a:endParaRPr lang="en-US" sz="1765">
              <a:solidFill>
                <a:srgbClr val="FFFFFF"/>
              </a:solidFill>
              <a:cs typeface="Segoe UI" pitchFamily="34" charset="0"/>
            </a:endParaRPr>
          </a:p>
        </p:txBody>
      </p:sp>
      <p:sp>
        <p:nvSpPr>
          <p:cNvPr id="8" name="Freeform 8"/>
          <p:cNvSpPr>
            <a:spLocks noEditPoints="1"/>
          </p:cNvSpPr>
          <p:nvPr/>
        </p:nvSpPr>
        <p:spPr bwMode="auto">
          <a:xfrm>
            <a:off x="7586688" y="3096094"/>
            <a:ext cx="649148" cy="646530"/>
          </a:xfrm>
          <a:custGeom>
            <a:avLst/>
            <a:gdLst>
              <a:gd name="T0" fmla="*/ 68 w 150"/>
              <a:gd name="T1" fmla="*/ 61 h 149"/>
              <a:gd name="T2" fmla="*/ 46 w 150"/>
              <a:gd name="T3" fmla="*/ 84 h 149"/>
              <a:gd name="T4" fmla="*/ 46 w 150"/>
              <a:gd name="T5" fmla="*/ 65 h 149"/>
              <a:gd name="T6" fmla="*/ 75 w 150"/>
              <a:gd name="T7" fmla="*/ 34 h 149"/>
              <a:gd name="T8" fmla="*/ 104 w 150"/>
              <a:gd name="T9" fmla="*/ 65 h 149"/>
              <a:gd name="T10" fmla="*/ 104 w 150"/>
              <a:gd name="T11" fmla="*/ 84 h 149"/>
              <a:gd name="T12" fmla="*/ 82 w 150"/>
              <a:gd name="T13" fmla="*/ 61 h 149"/>
              <a:gd name="T14" fmla="*/ 82 w 150"/>
              <a:gd name="T15" fmla="*/ 113 h 149"/>
              <a:gd name="T16" fmla="*/ 68 w 150"/>
              <a:gd name="T17" fmla="*/ 113 h 149"/>
              <a:gd name="T18" fmla="*/ 68 w 150"/>
              <a:gd name="T19" fmla="*/ 61 h 149"/>
              <a:gd name="T20" fmla="*/ 10 w 150"/>
              <a:gd name="T21" fmla="*/ 75 h 149"/>
              <a:gd name="T22" fmla="*/ 75 w 150"/>
              <a:gd name="T23" fmla="*/ 9 h 149"/>
              <a:gd name="T24" fmla="*/ 140 w 150"/>
              <a:gd name="T25" fmla="*/ 75 h 149"/>
              <a:gd name="T26" fmla="*/ 75 w 150"/>
              <a:gd name="T27" fmla="*/ 140 h 149"/>
              <a:gd name="T28" fmla="*/ 10 w 150"/>
              <a:gd name="T29" fmla="*/ 75 h 149"/>
              <a:gd name="T30" fmla="*/ 0 w 150"/>
              <a:gd name="T31" fmla="*/ 75 h 149"/>
              <a:gd name="T32" fmla="*/ 75 w 150"/>
              <a:gd name="T33" fmla="*/ 149 h 149"/>
              <a:gd name="T34" fmla="*/ 150 w 150"/>
              <a:gd name="T35" fmla="*/ 75 h 149"/>
              <a:gd name="T36" fmla="*/ 75 w 150"/>
              <a:gd name="T37" fmla="*/ 0 h 149"/>
              <a:gd name="T38" fmla="*/ 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8" y="61"/>
                </a:moveTo>
                <a:cubicBezTo>
                  <a:pt x="46" y="84"/>
                  <a:pt x="46" y="84"/>
                  <a:pt x="46" y="84"/>
                </a:cubicBezTo>
                <a:cubicBezTo>
                  <a:pt x="46" y="65"/>
                  <a:pt x="46" y="65"/>
                  <a:pt x="46" y="65"/>
                </a:cubicBezTo>
                <a:cubicBezTo>
                  <a:pt x="75" y="34"/>
                  <a:pt x="75" y="34"/>
                  <a:pt x="75" y="34"/>
                </a:cubicBezTo>
                <a:cubicBezTo>
                  <a:pt x="104" y="65"/>
                  <a:pt x="104" y="65"/>
                  <a:pt x="104" y="65"/>
                </a:cubicBezTo>
                <a:cubicBezTo>
                  <a:pt x="104" y="84"/>
                  <a:pt x="104" y="84"/>
                  <a:pt x="104" y="84"/>
                </a:cubicBezTo>
                <a:cubicBezTo>
                  <a:pt x="82" y="61"/>
                  <a:pt x="82" y="61"/>
                  <a:pt x="82" y="61"/>
                </a:cubicBezTo>
                <a:cubicBezTo>
                  <a:pt x="82" y="113"/>
                  <a:pt x="82" y="113"/>
                  <a:pt x="82" y="113"/>
                </a:cubicBezTo>
                <a:cubicBezTo>
                  <a:pt x="68" y="113"/>
                  <a:pt x="68" y="113"/>
                  <a:pt x="68" y="113"/>
                </a:cubicBezTo>
                <a:lnTo>
                  <a:pt x="68" y="61"/>
                </a:lnTo>
                <a:close/>
                <a:moveTo>
                  <a:pt x="10" y="75"/>
                </a:moveTo>
                <a:cubicBezTo>
                  <a:pt x="10" y="39"/>
                  <a:pt x="39" y="9"/>
                  <a:pt x="75" y="9"/>
                </a:cubicBezTo>
                <a:cubicBezTo>
                  <a:pt x="111" y="9"/>
                  <a:pt x="140" y="39"/>
                  <a:pt x="140" y="75"/>
                </a:cubicBezTo>
                <a:cubicBezTo>
                  <a:pt x="140" y="111"/>
                  <a:pt x="111" y="140"/>
                  <a:pt x="75" y="140"/>
                </a:cubicBezTo>
                <a:cubicBezTo>
                  <a:pt x="39" y="140"/>
                  <a:pt x="10" y="111"/>
                  <a:pt x="10" y="75"/>
                </a:cubicBezTo>
                <a:moveTo>
                  <a:pt x="0" y="75"/>
                </a:moveTo>
                <a:cubicBezTo>
                  <a:pt x="0" y="116"/>
                  <a:pt x="34" y="149"/>
                  <a:pt x="75" y="149"/>
                </a:cubicBezTo>
                <a:cubicBezTo>
                  <a:pt x="116" y="149"/>
                  <a:pt x="150" y="116"/>
                  <a:pt x="150" y="75"/>
                </a:cubicBezTo>
                <a:cubicBezTo>
                  <a:pt x="150" y="33"/>
                  <a:pt x="116" y="0"/>
                  <a:pt x="75" y="0"/>
                </a:cubicBezTo>
                <a:cubicBezTo>
                  <a:pt x="34" y="0"/>
                  <a:pt x="0" y="33"/>
                  <a:pt x="0" y="75"/>
                </a:cubicBezTo>
              </a:path>
            </a:pathLst>
          </a:custGeom>
          <a:solidFill>
            <a:schemeClr val="bg1">
              <a:lumMod val="90000"/>
            </a:schemeClr>
          </a:solidFill>
          <a:ln>
            <a:noFill/>
          </a:ln>
          <a:extLst/>
        </p:spPr>
        <p:txBody>
          <a:bodyPr vert="horz" wrap="square" lIns="89642" tIns="44821" rIns="89642" bIns="44821" numCol="1" anchor="t" anchorCtr="0" compatLnSpc="1">
            <a:prstTxWarp prst="textNoShape">
              <a:avLst/>
            </a:prstTxWarp>
          </a:bodyPr>
          <a:lstStyle/>
          <a:p>
            <a:pPr defTabSz="896350" fontAlgn="base">
              <a:spcBef>
                <a:spcPct val="0"/>
              </a:spcBef>
              <a:spcAft>
                <a:spcPct val="0"/>
              </a:spcAft>
            </a:pPr>
            <a:endParaRPr lang="en-US" sz="1765">
              <a:solidFill>
                <a:srgbClr val="FFFFFF"/>
              </a:solidFill>
              <a:cs typeface="Segoe UI" pitchFamily="34" charset="0"/>
            </a:endParaRPr>
          </a:p>
        </p:txBody>
      </p:sp>
      <p:grpSp>
        <p:nvGrpSpPr>
          <p:cNvPr id="9" name="Group 8"/>
          <p:cNvGrpSpPr/>
          <p:nvPr/>
        </p:nvGrpSpPr>
        <p:grpSpPr>
          <a:xfrm>
            <a:off x="295133" y="1605748"/>
            <a:ext cx="3770548" cy="1518445"/>
            <a:chOff x="301050" y="1558793"/>
            <a:chExt cx="3846155" cy="1548893"/>
          </a:xfrm>
        </p:grpSpPr>
        <p:pic>
          <p:nvPicPr>
            <p:cNvPr id="10" name="Picture 99" descr="Cloud"/>
            <p:cNvPicPr>
              <a:picLocks noChangeAspect="1" noChangeArrowheads="1"/>
            </p:cNvPicPr>
            <p:nvPr/>
          </p:nvPicPr>
          <p:blipFill>
            <a:blip r:embed="rId2" cstate="print">
              <a:duotone>
                <a:prstClr val="black"/>
                <a:schemeClr val="bg2">
                  <a:tint val="45000"/>
                  <a:satMod val="400000"/>
                </a:schemeClr>
              </a:duotone>
            </a:blip>
            <a:srcRect/>
            <a:stretch>
              <a:fillRect/>
            </a:stretch>
          </p:blipFill>
          <p:spPr bwMode="auto">
            <a:xfrm>
              <a:off x="373660" y="1558793"/>
              <a:ext cx="3773545" cy="1548893"/>
            </a:xfrm>
            <a:prstGeom prst="rect">
              <a:avLst/>
            </a:prstGeom>
            <a:noFill/>
            <a:ln w="9525">
              <a:noFill/>
              <a:miter lim="800000"/>
              <a:headEnd/>
              <a:tailEnd/>
            </a:ln>
          </p:spPr>
        </p:pic>
        <p:sp>
          <p:nvSpPr>
            <p:cNvPr id="11" name="TextBox 10"/>
            <p:cNvSpPr txBox="1"/>
            <p:nvPr/>
          </p:nvSpPr>
          <p:spPr>
            <a:xfrm>
              <a:off x="301050" y="2141653"/>
              <a:ext cx="1621331" cy="572460"/>
            </a:xfrm>
            <a:prstGeom prst="rect">
              <a:avLst/>
            </a:prstGeom>
            <a:noFill/>
          </p:spPr>
          <p:txBody>
            <a:bodyPr wrap="none" lIns="179285" tIns="143428" rIns="179285" bIns="143428" rtlCol="0">
              <a:spAutoFit/>
            </a:bodyPr>
            <a:lstStyle/>
            <a:p>
              <a:pPr defTabSz="896386" fontAlgn="base">
                <a:lnSpc>
                  <a:spcPct val="90000"/>
                </a:lnSpc>
                <a:spcBef>
                  <a:spcPct val="0"/>
                </a:spcBef>
                <a:spcAft>
                  <a:spcPct val="0"/>
                </a:spcAft>
              </a:pPr>
              <a:r>
                <a:rPr lang="ru-RU" sz="1961" spc="-49" dirty="0">
                  <a:gradFill>
                    <a:gsLst>
                      <a:gs pos="40000">
                        <a:srgbClr val="00188F"/>
                      </a:gs>
                      <a:gs pos="30000">
                        <a:srgbClr val="00188F"/>
                      </a:gs>
                    </a:gsLst>
                    <a:lin ang="5400000" scaled="0"/>
                  </a:gradFill>
                  <a:cs typeface="Segoe UI" pitchFamily="34" charset="0"/>
                </a:rPr>
                <a:t>Разработка</a:t>
              </a:r>
              <a:endParaRPr lang="en-US" sz="1961" spc="-49" dirty="0">
                <a:gradFill>
                  <a:gsLst>
                    <a:gs pos="40000">
                      <a:srgbClr val="00188F"/>
                    </a:gs>
                    <a:gs pos="30000">
                      <a:srgbClr val="00188F"/>
                    </a:gs>
                  </a:gsLst>
                  <a:lin ang="5400000" scaled="0"/>
                </a:gradFill>
                <a:cs typeface="Segoe UI" pitchFamily="34" charset="0"/>
              </a:endParaRPr>
            </a:p>
          </p:txBody>
        </p:sp>
      </p:grpSp>
      <p:grpSp>
        <p:nvGrpSpPr>
          <p:cNvPr id="12" name="Group 11"/>
          <p:cNvGrpSpPr/>
          <p:nvPr/>
        </p:nvGrpSpPr>
        <p:grpSpPr>
          <a:xfrm>
            <a:off x="4067586" y="1309555"/>
            <a:ext cx="5117944" cy="2082320"/>
            <a:chOff x="4149149" y="1256661"/>
            <a:chExt cx="5220569" cy="2124075"/>
          </a:xfrm>
        </p:grpSpPr>
        <p:pic>
          <p:nvPicPr>
            <p:cNvPr id="13" name="Picture 98" descr="Cloud"/>
            <p:cNvPicPr>
              <a:picLocks noChangeAspect="1" noChangeArrowheads="1"/>
            </p:cNvPicPr>
            <p:nvPr/>
          </p:nvPicPr>
          <p:blipFill>
            <a:blip r:embed="rId3" cstate="print">
              <a:duotone>
                <a:prstClr val="black"/>
                <a:schemeClr val="bg2">
                  <a:tint val="45000"/>
                  <a:satMod val="400000"/>
                </a:schemeClr>
              </a:duotone>
            </a:blip>
            <a:srcRect/>
            <a:stretch>
              <a:fillRect/>
            </a:stretch>
          </p:blipFill>
          <p:spPr bwMode="auto">
            <a:xfrm>
              <a:off x="4149149" y="1256661"/>
              <a:ext cx="5181600" cy="2124075"/>
            </a:xfrm>
            <a:prstGeom prst="rect">
              <a:avLst/>
            </a:prstGeom>
            <a:noFill/>
            <a:ln w="9525">
              <a:noFill/>
              <a:miter lim="800000"/>
              <a:headEnd/>
              <a:tailEnd/>
            </a:ln>
          </p:spPr>
        </p:pic>
        <p:sp>
          <p:nvSpPr>
            <p:cNvPr id="14" name="TextBox 13"/>
            <p:cNvSpPr txBox="1"/>
            <p:nvPr/>
          </p:nvSpPr>
          <p:spPr>
            <a:xfrm>
              <a:off x="7394113" y="2242846"/>
              <a:ext cx="1975605" cy="572464"/>
            </a:xfrm>
            <a:prstGeom prst="rect">
              <a:avLst/>
            </a:prstGeom>
            <a:noFill/>
          </p:spPr>
          <p:txBody>
            <a:bodyPr wrap="none" lIns="179285" tIns="143428" rIns="179285" bIns="143428" rtlCol="0">
              <a:spAutoFit/>
            </a:bodyPr>
            <a:lstStyle/>
            <a:p>
              <a:pPr defTabSz="896386" fontAlgn="base">
                <a:lnSpc>
                  <a:spcPct val="90000"/>
                </a:lnSpc>
                <a:spcBef>
                  <a:spcPct val="0"/>
                </a:spcBef>
                <a:spcAft>
                  <a:spcPct val="0"/>
                </a:spcAft>
              </a:pPr>
              <a:r>
                <a:rPr lang="ru-RU" sz="1961" spc="-49" dirty="0">
                  <a:gradFill>
                    <a:gsLst>
                      <a:gs pos="2917">
                        <a:srgbClr val="FF8C00"/>
                      </a:gs>
                      <a:gs pos="30000">
                        <a:srgbClr val="FF8C00"/>
                      </a:gs>
                    </a:gsLst>
                    <a:lin ang="5400000" scaled="0"/>
                  </a:gradFill>
                  <a:cs typeface="Segoe UI" pitchFamily="34" charset="0"/>
                </a:rPr>
                <a:t>Производство</a:t>
              </a:r>
              <a:endParaRPr lang="en-US" sz="1961" spc="-49" dirty="0">
                <a:gradFill>
                  <a:gsLst>
                    <a:gs pos="2917">
                      <a:srgbClr val="FF8C00"/>
                    </a:gs>
                    <a:gs pos="30000">
                      <a:srgbClr val="FF8C00"/>
                    </a:gs>
                  </a:gsLst>
                  <a:lin ang="5400000" scaled="0"/>
                </a:gradFill>
                <a:cs typeface="Segoe UI" pitchFamily="34" charset="0"/>
              </a:endParaRPr>
            </a:p>
          </p:txBody>
        </p:sp>
      </p:grpSp>
      <p:sp>
        <p:nvSpPr>
          <p:cNvPr id="15" name="Rectangle 14"/>
          <p:cNvSpPr/>
          <p:nvPr/>
        </p:nvSpPr>
        <p:spPr bwMode="auto">
          <a:xfrm>
            <a:off x="269240" y="3877373"/>
            <a:ext cx="6230152" cy="2689115"/>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896091" fontAlgn="base">
              <a:lnSpc>
                <a:spcPct val="90000"/>
              </a:lnSpc>
              <a:spcBef>
                <a:spcPct val="0"/>
              </a:spcBef>
              <a:spcAft>
                <a:spcPct val="0"/>
              </a:spcAft>
            </a:pPr>
            <a:r>
              <a:rPr lang="ru-RU" sz="1961" spc="-49" dirty="0">
                <a:gradFill>
                  <a:gsLst>
                    <a:gs pos="1250">
                      <a:srgbClr val="505050"/>
                    </a:gs>
                    <a:gs pos="10417">
                      <a:srgbClr val="505050"/>
                    </a:gs>
                  </a:gsLst>
                  <a:lin ang="5400000" scaled="0"/>
                </a:gradFill>
              </a:rPr>
              <a:t>ЦОД 1</a:t>
            </a:r>
            <a:endParaRPr lang="en-US" sz="1961" spc="-49" dirty="0">
              <a:gradFill>
                <a:gsLst>
                  <a:gs pos="1250">
                    <a:srgbClr val="505050"/>
                  </a:gs>
                  <a:gs pos="10417">
                    <a:srgbClr val="505050"/>
                  </a:gs>
                </a:gsLst>
                <a:lin ang="5400000" scaled="0"/>
              </a:gradFill>
            </a:endParaRPr>
          </a:p>
        </p:txBody>
      </p:sp>
      <p:sp>
        <p:nvSpPr>
          <p:cNvPr id="16" name="Rectangle 15"/>
          <p:cNvSpPr/>
          <p:nvPr/>
        </p:nvSpPr>
        <p:spPr bwMode="auto">
          <a:xfrm>
            <a:off x="6589035" y="3877373"/>
            <a:ext cx="2644453" cy="2689115"/>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896091" fontAlgn="base">
              <a:lnSpc>
                <a:spcPct val="90000"/>
              </a:lnSpc>
              <a:spcBef>
                <a:spcPct val="0"/>
              </a:spcBef>
              <a:spcAft>
                <a:spcPct val="0"/>
              </a:spcAft>
            </a:pPr>
            <a:r>
              <a:rPr lang="ru-RU" sz="1961" spc="-49" dirty="0">
                <a:gradFill>
                  <a:gsLst>
                    <a:gs pos="1250">
                      <a:srgbClr val="505050"/>
                    </a:gs>
                    <a:gs pos="10417">
                      <a:srgbClr val="505050"/>
                    </a:gs>
                  </a:gsLst>
                  <a:lin ang="5400000" scaled="0"/>
                </a:gradFill>
              </a:rPr>
              <a:t>ЦОД 2</a:t>
            </a:r>
            <a:endParaRPr lang="en-US" sz="1961" spc="-49" dirty="0">
              <a:gradFill>
                <a:gsLst>
                  <a:gs pos="1250">
                    <a:srgbClr val="505050"/>
                  </a:gs>
                  <a:gs pos="10417">
                    <a:srgbClr val="505050"/>
                  </a:gs>
                </a:gsLst>
                <a:lin ang="5400000" scaled="0"/>
              </a:gradFill>
            </a:endParaRPr>
          </a:p>
        </p:txBody>
      </p:sp>
      <p:grpSp>
        <p:nvGrpSpPr>
          <p:cNvPr id="17" name="DC 2"/>
          <p:cNvGrpSpPr/>
          <p:nvPr/>
        </p:nvGrpSpPr>
        <p:grpSpPr>
          <a:xfrm>
            <a:off x="3068895" y="5232197"/>
            <a:ext cx="630841" cy="999736"/>
            <a:chOff x="3130432" y="5336616"/>
            <a:chExt cx="643491" cy="1019783"/>
          </a:xfrm>
        </p:grpSpPr>
        <p:sp>
          <p:nvSpPr>
            <p:cNvPr id="18" name="server 2"/>
            <p:cNvSpPr>
              <a:spLocks noChangeAspect="1" noEditPoints="1"/>
            </p:cNvSpPr>
            <p:nvPr/>
          </p:nvSpPr>
          <p:spPr bwMode="gray">
            <a:xfrm>
              <a:off x="3140159" y="5336616"/>
              <a:ext cx="624036" cy="526413"/>
            </a:xfrm>
            <a:custGeom>
              <a:avLst/>
              <a:gdLst>
                <a:gd name="T0" fmla="*/ 1302 w 1483"/>
                <a:gd name="T1" fmla="*/ 290 h 1251"/>
                <a:gd name="T2" fmla="*/ 1011 w 1483"/>
                <a:gd name="T3" fmla="*/ 177 h 1251"/>
                <a:gd name="T4" fmla="*/ 581 w 1483"/>
                <a:gd name="T5" fmla="*/ 0 h 1251"/>
                <a:gd name="T6" fmla="*/ 0 w 1483"/>
                <a:gd name="T7" fmla="*/ 243 h 1251"/>
                <a:gd name="T8" fmla="*/ 942 w 1483"/>
                <a:gd name="T9" fmla="*/ 1029 h 1251"/>
                <a:gd name="T10" fmla="*/ 1252 w 1483"/>
                <a:gd name="T11" fmla="*/ 892 h 1251"/>
                <a:gd name="T12" fmla="*/ 1483 w 1483"/>
                <a:gd name="T13" fmla="*/ 781 h 1251"/>
                <a:gd name="T14" fmla="*/ 600 w 1483"/>
                <a:gd name="T15" fmla="*/ 42 h 1251"/>
                <a:gd name="T16" fmla="*/ 600 w 1483"/>
                <a:gd name="T17" fmla="*/ 80 h 1251"/>
                <a:gd name="T18" fmla="*/ 942 w 1483"/>
                <a:gd name="T19" fmla="*/ 312 h 1251"/>
                <a:gd name="T20" fmla="*/ 583 w 1483"/>
                <a:gd name="T21" fmla="*/ 160 h 1251"/>
                <a:gd name="T22" fmla="*/ 942 w 1483"/>
                <a:gd name="T23" fmla="*/ 467 h 1251"/>
                <a:gd name="T24" fmla="*/ 583 w 1483"/>
                <a:gd name="T25" fmla="*/ 472 h 1251"/>
                <a:gd name="T26" fmla="*/ 583 w 1483"/>
                <a:gd name="T27" fmla="*/ 548 h 1251"/>
                <a:gd name="T28" fmla="*/ 942 w 1483"/>
                <a:gd name="T29" fmla="*/ 626 h 1251"/>
                <a:gd name="T30" fmla="*/ 583 w 1483"/>
                <a:gd name="T31" fmla="*/ 633 h 1251"/>
                <a:gd name="T32" fmla="*/ 942 w 1483"/>
                <a:gd name="T33" fmla="*/ 781 h 1251"/>
                <a:gd name="T34" fmla="*/ 583 w 1483"/>
                <a:gd name="T35" fmla="*/ 944 h 1251"/>
                <a:gd name="T36" fmla="*/ 583 w 1483"/>
                <a:gd name="T37" fmla="*/ 1022 h 1251"/>
                <a:gd name="T38" fmla="*/ 583 w 1483"/>
                <a:gd name="T39" fmla="*/ 1105 h 1251"/>
                <a:gd name="T40" fmla="*/ 583 w 1483"/>
                <a:gd name="T41" fmla="*/ 1178 h 1251"/>
                <a:gd name="T42" fmla="*/ 1252 w 1483"/>
                <a:gd name="T43" fmla="*/ 349 h 1251"/>
                <a:gd name="T44" fmla="*/ 1011 w 1483"/>
                <a:gd name="T45" fmla="*/ 288 h 1251"/>
                <a:gd name="T46" fmla="*/ 1011 w 1483"/>
                <a:gd name="T47" fmla="*/ 340 h 1251"/>
                <a:gd name="T48" fmla="*/ 1252 w 1483"/>
                <a:gd name="T49" fmla="*/ 465 h 1251"/>
                <a:gd name="T50" fmla="*/ 1011 w 1483"/>
                <a:gd name="T51" fmla="*/ 397 h 1251"/>
                <a:gd name="T52" fmla="*/ 1252 w 1483"/>
                <a:gd name="T53" fmla="*/ 571 h 1251"/>
                <a:gd name="T54" fmla="*/ 1011 w 1483"/>
                <a:gd name="T55" fmla="*/ 614 h 1251"/>
                <a:gd name="T56" fmla="*/ 1011 w 1483"/>
                <a:gd name="T57" fmla="*/ 663 h 1251"/>
                <a:gd name="T58" fmla="*/ 1252 w 1483"/>
                <a:gd name="T59" fmla="*/ 685 h 1251"/>
                <a:gd name="T60" fmla="*/ 1011 w 1483"/>
                <a:gd name="T61" fmla="*/ 722 h 1251"/>
                <a:gd name="T62" fmla="*/ 1252 w 1483"/>
                <a:gd name="T63" fmla="*/ 791 h 1251"/>
                <a:gd name="T64" fmla="*/ 1011 w 1483"/>
                <a:gd name="T65" fmla="*/ 989 h 1251"/>
                <a:gd name="T66" fmla="*/ 1252 w 1483"/>
                <a:gd name="T67" fmla="*/ 864 h 1251"/>
                <a:gd name="T68" fmla="*/ 1476 w 1483"/>
                <a:gd name="T69" fmla="*/ 401 h 1251"/>
                <a:gd name="T70" fmla="*/ 1311 w 1483"/>
                <a:gd name="T71" fmla="*/ 309 h 1251"/>
                <a:gd name="T72" fmla="*/ 1302 w 1483"/>
                <a:gd name="T73" fmla="*/ 824 h 1251"/>
                <a:gd name="T74" fmla="*/ 1481 w 1483"/>
                <a:gd name="T75" fmla="*/ 715 h 1251"/>
                <a:gd name="T76" fmla="*/ 1481 w 1483"/>
                <a:gd name="T77" fmla="*/ 692 h 1251"/>
                <a:gd name="T78" fmla="*/ 1302 w 1483"/>
                <a:gd name="T79" fmla="*/ 706 h 1251"/>
                <a:gd name="T80" fmla="*/ 1481 w 1483"/>
                <a:gd name="T81" fmla="*/ 666 h 1251"/>
                <a:gd name="T82" fmla="*/ 1302 w 1483"/>
                <a:gd name="T83" fmla="*/ 595 h 1251"/>
                <a:gd name="T84" fmla="*/ 1481 w 1483"/>
                <a:gd name="T85" fmla="*/ 567 h 1251"/>
                <a:gd name="T86" fmla="*/ 1481 w 1483"/>
                <a:gd name="T87" fmla="*/ 543 h 1251"/>
                <a:gd name="T88" fmla="*/ 1302 w 1483"/>
                <a:gd name="T89" fmla="*/ 479 h 1251"/>
                <a:gd name="T90" fmla="*/ 1481 w 1483"/>
                <a:gd name="T91" fmla="*/ 517 h 1251"/>
                <a:gd name="T92" fmla="*/ 1302 w 1483"/>
                <a:gd name="T93" fmla="*/ 368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83" h="1251">
                  <a:moveTo>
                    <a:pt x="1481" y="425"/>
                  </a:moveTo>
                  <a:lnTo>
                    <a:pt x="1481" y="394"/>
                  </a:lnTo>
                  <a:lnTo>
                    <a:pt x="1302" y="290"/>
                  </a:lnTo>
                  <a:lnTo>
                    <a:pt x="1252" y="304"/>
                  </a:lnTo>
                  <a:lnTo>
                    <a:pt x="1252" y="316"/>
                  </a:lnTo>
                  <a:lnTo>
                    <a:pt x="1011" y="177"/>
                  </a:lnTo>
                  <a:lnTo>
                    <a:pt x="942" y="200"/>
                  </a:lnTo>
                  <a:lnTo>
                    <a:pt x="942" y="208"/>
                  </a:lnTo>
                  <a:lnTo>
                    <a:pt x="581" y="0"/>
                  </a:lnTo>
                  <a:lnTo>
                    <a:pt x="26" y="177"/>
                  </a:lnTo>
                  <a:lnTo>
                    <a:pt x="26" y="236"/>
                  </a:lnTo>
                  <a:lnTo>
                    <a:pt x="0" y="243"/>
                  </a:lnTo>
                  <a:lnTo>
                    <a:pt x="0" y="1067"/>
                  </a:lnTo>
                  <a:lnTo>
                    <a:pt x="560" y="1251"/>
                  </a:lnTo>
                  <a:lnTo>
                    <a:pt x="942" y="1029"/>
                  </a:lnTo>
                  <a:lnTo>
                    <a:pt x="942" y="1041"/>
                  </a:lnTo>
                  <a:lnTo>
                    <a:pt x="994" y="1041"/>
                  </a:lnTo>
                  <a:lnTo>
                    <a:pt x="1252" y="892"/>
                  </a:lnTo>
                  <a:lnTo>
                    <a:pt x="1252" y="895"/>
                  </a:lnTo>
                  <a:lnTo>
                    <a:pt x="1290" y="895"/>
                  </a:lnTo>
                  <a:lnTo>
                    <a:pt x="1483" y="781"/>
                  </a:lnTo>
                  <a:lnTo>
                    <a:pt x="1483" y="427"/>
                  </a:lnTo>
                  <a:lnTo>
                    <a:pt x="1481" y="425"/>
                  </a:lnTo>
                  <a:close/>
                  <a:moveTo>
                    <a:pt x="600" y="42"/>
                  </a:moveTo>
                  <a:lnTo>
                    <a:pt x="942" y="229"/>
                  </a:lnTo>
                  <a:lnTo>
                    <a:pt x="942" y="255"/>
                  </a:lnTo>
                  <a:lnTo>
                    <a:pt x="600" y="80"/>
                  </a:lnTo>
                  <a:lnTo>
                    <a:pt x="600" y="42"/>
                  </a:lnTo>
                  <a:close/>
                  <a:moveTo>
                    <a:pt x="583" y="160"/>
                  </a:moveTo>
                  <a:lnTo>
                    <a:pt x="942" y="312"/>
                  </a:lnTo>
                  <a:lnTo>
                    <a:pt x="942" y="363"/>
                  </a:lnTo>
                  <a:lnTo>
                    <a:pt x="583" y="234"/>
                  </a:lnTo>
                  <a:lnTo>
                    <a:pt x="583" y="160"/>
                  </a:lnTo>
                  <a:close/>
                  <a:moveTo>
                    <a:pt x="583" y="316"/>
                  </a:moveTo>
                  <a:lnTo>
                    <a:pt x="942" y="418"/>
                  </a:lnTo>
                  <a:lnTo>
                    <a:pt x="942" y="467"/>
                  </a:lnTo>
                  <a:lnTo>
                    <a:pt x="583" y="394"/>
                  </a:lnTo>
                  <a:lnTo>
                    <a:pt x="583" y="316"/>
                  </a:lnTo>
                  <a:close/>
                  <a:moveTo>
                    <a:pt x="583" y="472"/>
                  </a:moveTo>
                  <a:lnTo>
                    <a:pt x="942" y="524"/>
                  </a:lnTo>
                  <a:lnTo>
                    <a:pt x="942" y="571"/>
                  </a:lnTo>
                  <a:lnTo>
                    <a:pt x="583" y="548"/>
                  </a:lnTo>
                  <a:lnTo>
                    <a:pt x="583" y="472"/>
                  </a:lnTo>
                  <a:close/>
                  <a:moveTo>
                    <a:pt x="583" y="633"/>
                  </a:moveTo>
                  <a:lnTo>
                    <a:pt x="942" y="626"/>
                  </a:lnTo>
                  <a:lnTo>
                    <a:pt x="942" y="678"/>
                  </a:lnTo>
                  <a:lnTo>
                    <a:pt x="583" y="706"/>
                  </a:lnTo>
                  <a:lnTo>
                    <a:pt x="583" y="633"/>
                  </a:lnTo>
                  <a:close/>
                  <a:moveTo>
                    <a:pt x="583" y="789"/>
                  </a:moveTo>
                  <a:lnTo>
                    <a:pt x="942" y="732"/>
                  </a:lnTo>
                  <a:lnTo>
                    <a:pt x="942" y="781"/>
                  </a:lnTo>
                  <a:lnTo>
                    <a:pt x="583" y="862"/>
                  </a:lnTo>
                  <a:lnTo>
                    <a:pt x="583" y="789"/>
                  </a:lnTo>
                  <a:close/>
                  <a:moveTo>
                    <a:pt x="583" y="944"/>
                  </a:moveTo>
                  <a:lnTo>
                    <a:pt x="942" y="838"/>
                  </a:lnTo>
                  <a:lnTo>
                    <a:pt x="942" y="885"/>
                  </a:lnTo>
                  <a:lnTo>
                    <a:pt x="583" y="1022"/>
                  </a:lnTo>
                  <a:lnTo>
                    <a:pt x="583" y="944"/>
                  </a:lnTo>
                  <a:close/>
                  <a:moveTo>
                    <a:pt x="583" y="1178"/>
                  </a:moveTo>
                  <a:lnTo>
                    <a:pt x="583" y="1105"/>
                  </a:lnTo>
                  <a:lnTo>
                    <a:pt x="942" y="940"/>
                  </a:lnTo>
                  <a:lnTo>
                    <a:pt x="942" y="992"/>
                  </a:lnTo>
                  <a:lnTo>
                    <a:pt x="583" y="1178"/>
                  </a:lnTo>
                  <a:close/>
                  <a:moveTo>
                    <a:pt x="1023" y="208"/>
                  </a:moveTo>
                  <a:lnTo>
                    <a:pt x="1252" y="333"/>
                  </a:lnTo>
                  <a:lnTo>
                    <a:pt x="1252" y="349"/>
                  </a:lnTo>
                  <a:lnTo>
                    <a:pt x="1023" y="234"/>
                  </a:lnTo>
                  <a:lnTo>
                    <a:pt x="1023" y="208"/>
                  </a:lnTo>
                  <a:close/>
                  <a:moveTo>
                    <a:pt x="1011" y="288"/>
                  </a:moveTo>
                  <a:lnTo>
                    <a:pt x="1252" y="389"/>
                  </a:lnTo>
                  <a:lnTo>
                    <a:pt x="1252" y="427"/>
                  </a:lnTo>
                  <a:lnTo>
                    <a:pt x="1011" y="340"/>
                  </a:lnTo>
                  <a:lnTo>
                    <a:pt x="1011" y="288"/>
                  </a:lnTo>
                  <a:close/>
                  <a:moveTo>
                    <a:pt x="1011" y="397"/>
                  </a:moveTo>
                  <a:lnTo>
                    <a:pt x="1252" y="465"/>
                  </a:lnTo>
                  <a:lnTo>
                    <a:pt x="1252" y="498"/>
                  </a:lnTo>
                  <a:lnTo>
                    <a:pt x="1011" y="448"/>
                  </a:lnTo>
                  <a:lnTo>
                    <a:pt x="1011" y="397"/>
                  </a:lnTo>
                  <a:close/>
                  <a:moveTo>
                    <a:pt x="1011" y="503"/>
                  </a:moveTo>
                  <a:lnTo>
                    <a:pt x="1252" y="538"/>
                  </a:lnTo>
                  <a:lnTo>
                    <a:pt x="1252" y="571"/>
                  </a:lnTo>
                  <a:lnTo>
                    <a:pt x="1011" y="555"/>
                  </a:lnTo>
                  <a:lnTo>
                    <a:pt x="1011" y="503"/>
                  </a:lnTo>
                  <a:close/>
                  <a:moveTo>
                    <a:pt x="1011" y="614"/>
                  </a:moveTo>
                  <a:lnTo>
                    <a:pt x="1252" y="609"/>
                  </a:lnTo>
                  <a:lnTo>
                    <a:pt x="1252" y="645"/>
                  </a:lnTo>
                  <a:lnTo>
                    <a:pt x="1011" y="663"/>
                  </a:lnTo>
                  <a:lnTo>
                    <a:pt x="1011" y="614"/>
                  </a:lnTo>
                  <a:close/>
                  <a:moveTo>
                    <a:pt x="1011" y="722"/>
                  </a:moveTo>
                  <a:lnTo>
                    <a:pt x="1252" y="685"/>
                  </a:lnTo>
                  <a:lnTo>
                    <a:pt x="1252" y="718"/>
                  </a:lnTo>
                  <a:lnTo>
                    <a:pt x="1011" y="772"/>
                  </a:lnTo>
                  <a:lnTo>
                    <a:pt x="1011" y="722"/>
                  </a:lnTo>
                  <a:close/>
                  <a:moveTo>
                    <a:pt x="1011" y="829"/>
                  </a:moveTo>
                  <a:lnTo>
                    <a:pt x="1252" y="756"/>
                  </a:lnTo>
                  <a:lnTo>
                    <a:pt x="1252" y="791"/>
                  </a:lnTo>
                  <a:lnTo>
                    <a:pt x="1011" y="883"/>
                  </a:lnTo>
                  <a:lnTo>
                    <a:pt x="1011" y="829"/>
                  </a:lnTo>
                  <a:close/>
                  <a:moveTo>
                    <a:pt x="1011" y="989"/>
                  </a:moveTo>
                  <a:lnTo>
                    <a:pt x="1011" y="940"/>
                  </a:lnTo>
                  <a:lnTo>
                    <a:pt x="1252" y="829"/>
                  </a:lnTo>
                  <a:lnTo>
                    <a:pt x="1252" y="864"/>
                  </a:lnTo>
                  <a:lnTo>
                    <a:pt x="1011" y="989"/>
                  </a:lnTo>
                  <a:close/>
                  <a:moveTo>
                    <a:pt x="1311" y="309"/>
                  </a:moveTo>
                  <a:lnTo>
                    <a:pt x="1476" y="401"/>
                  </a:lnTo>
                  <a:lnTo>
                    <a:pt x="1476" y="413"/>
                  </a:lnTo>
                  <a:lnTo>
                    <a:pt x="1311" y="328"/>
                  </a:lnTo>
                  <a:lnTo>
                    <a:pt x="1311" y="309"/>
                  </a:lnTo>
                  <a:close/>
                  <a:moveTo>
                    <a:pt x="1481" y="767"/>
                  </a:moveTo>
                  <a:lnTo>
                    <a:pt x="1302" y="859"/>
                  </a:lnTo>
                  <a:lnTo>
                    <a:pt x="1302" y="824"/>
                  </a:lnTo>
                  <a:lnTo>
                    <a:pt x="1481" y="741"/>
                  </a:lnTo>
                  <a:lnTo>
                    <a:pt x="1481" y="767"/>
                  </a:lnTo>
                  <a:close/>
                  <a:moveTo>
                    <a:pt x="1481" y="715"/>
                  </a:moveTo>
                  <a:lnTo>
                    <a:pt x="1302" y="784"/>
                  </a:lnTo>
                  <a:lnTo>
                    <a:pt x="1302" y="746"/>
                  </a:lnTo>
                  <a:lnTo>
                    <a:pt x="1481" y="692"/>
                  </a:lnTo>
                  <a:lnTo>
                    <a:pt x="1481" y="715"/>
                  </a:lnTo>
                  <a:close/>
                  <a:moveTo>
                    <a:pt x="1481" y="666"/>
                  </a:moveTo>
                  <a:lnTo>
                    <a:pt x="1302" y="706"/>
                  </a:lnTo>
                  <a:lnTo>
                    <a:pt x="1302" y="670"/>
                  </a:lnTo>
                  <a:lnTo>
                    <a:pt x="1481" y="642"/>
                  </a:lnTo>
                  <a:lnTo>
                    <a:pt x="1481" y="666"/>
                  </a:lnTo>
                  <a:close/>
                  <a:moveTo>
                    <a:pt x="1481" y="616"/>
                  </a:moveTo>
                  <a:lnTo>
                    <a:pt x="1302" y="630"/>
                  </a:lnTo>
                  <a:lnTo>
                    <a:pt x="1302" y="595"/>
                  </a:lnTo>
                  <a:lnTo>
                    <a:pt x="1481" y="593"/>
                  </a:lnTo>
                  <a:lnTo>
                    <a:pt x="1481" y="616"/>
                  </a:lnTo>
                  <a:close/>
                  <a:moveTo>
                    <a:pt x="1481" y="567"/>
                  </a:moveTo>
                  <a:lnTo>
                    <a:pt x="1302" y="555"/>
                  </a:lnTo>
                  <a:lnTo>
                    <a:pt x="1302" y="519"/>
                  </a:lnTo>
                  <a:lnTo>
                    <a:pt x="1481" y="543"/>
                  </a:lnTo>
                  <a:lnTo>
                    <a:pt x="1481" y="567"/>
                  </a:lnTo>
                  <a:close/>
                  <a:moveTo>
                    <a:pt x="1481" y="517"/>
                  </a:moveTo>
                  <a:lnTo>
                    <a:pt x="1302" y="479"/>
                  </a:lnTo>
                  <a:lnTo>
                    <a:pt x="1302" y="444"/>
                  </a:lnTo>
                  <a:lnTo>
                    <a:pt x="1481" y="493"/>
                  </a:lnTo>
                  <a:lnTo>
                    <a:pt x="1481" y="517"/>
                  </a:lnTo>
                  <a:close/>
                  <a:moveTo>
                    <a:pt x="1481" y="467"/>
                  </a:moveTo>
                  <a:lnTo>
                    <a:pt x="1302" y="404"/>
                  </a:lnTo>
                  <a:lnTo>
                    <a:pt x="1302" y="368"/>
                  </a:lnTo>
                  <a:lnTo>
                    <a:pt x="1481" y="444"/>
                  </a:lnTo>
                  <a:lnTo>
                    <a:pt x="1481" y="467"/>
                  </a:ln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nvGrpSpPr>
            <p:cNvPr id="19" name="data 2"/>
            <p:cNvGrpSpPr/>
            <p:nvPr/>
          </p:nvGrpSpPr>
          <p:grpSpPr>
            <a:xfrm>
              <a:off x="3130432" y="6126744"/>
              <a:ext cx="643491" cy="229655"/>
              <a:chOff x="4086516" y="6102630"/>
              <a:chExt cx="778624" cy="277882"/>
            </a:xfrm>
            <a:solidFill>
              <a:schemeClr val="accent2"/>
            </a:solidFill>
          </p:grpSpPr>
          <p:sp>
            <p:nvSpPr>
              <p:cNvPr id="20" name="Freeform 11"/>
              <p:cNvSpPr>
                <a:spLocks noChangeAspect="1" noEditPoints="1"/>
              </p:cNvSpPr>
              <p:nvPr/>
            </p:nvSpPr>
            <p:spPr bwMode="auto">
              <a:xfrm>
                <a:off x="4086516" y="6102630"/>
                <a:ext cx="245293" cy="214663"/>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grp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21" name="Freeform 11"/>
              <p:cNvSpPr>
                <a:spLocks noChangeAspect="1" noEditPoints="1"/>
              </p:cNvSpPr>
              <p:nvPr/>
            </p:nvSpPr>
            <p:spPr bwMode="auto">
              <a:xfrm>
                <a:off x="4619847" y="6102630"/>
                <a:ext cx="245293" cy="214663"/>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grp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22" name="Freeform 11"/>
              <p:cNvSpPr>
                <a:spLocks noChangeAspect="1" noEditPoints="1"/>
              </p:cNvSpPr>
              <p:nvPr/>
            </p:nvSpPr>
            <p:spPr bwMode="auto">
              <a:xfrm>
                <a:off x="4353181" y="6165849"/>
                <a:ext cx="245293" cy="214663"/>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grp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grpSp>
      <p:grpSp>
        <p:nvGrpSpPr>
          <p:cNvPr id="23" name="DC1"/>
          <p:cNvGrpSpPr/>
          <p:nvPr/>
        </p:nvGrpSpPr>
        <p:grpSpPr>
          <a:xfrm>
            <a:off x="727658" y="4594879"/>
            <a:ext cx="1756140" cy="1637054"/>
            <a:chOff x="742249" y="4686519"/>
            <a:chExt cx="1791354" cy="1669880"/>
          </a:xfrm>
        </p:grpSpPr>
        <p:grpSp>
          <p:nvGrpSpPr>
            <p:cNvPr id="24" name="server 1"/>
            <p:cNvGrpSpPr/>
            <p:nvPr/>
          </p:nvGrpSpPr>
          <p:grpSpPr>
            <a:xfrm>
              <a:off x="742249" y="5336616"/>
              <a:ext cx="1791354" cy="526413"/>
              <a:chOff x="920153" y="5252796"/>
              <a:chExt cx="1791354" cy="526413"/>
            </a:xfrm>
            <a:solidFill>
              <a:schemeClr val="tx1"/>
            </a:solidFill>
          </p:grpSpPr>
          <p:sp>
            <p:nvSpPr>
              <p:cNvPr id="30" name="Freeform 28"/>
              <p:cNvSpPr>
                <a:spLocks noChangeAspect="1" noEditPoints="1"/>
              </p:cNvSpPr>
              <p:nvPr/>
            </p:nvSpPr>
            <p:spPr bwMode="gray">
              <a:xfrm>
                <a:off x="2087472" y="5252796"/>
                <a:ext cx="624035" cy="526413"/>
              </a:xfrm>
              <a:custGeom>
                <a:avLst/>
                <a:gdLst>
                  <a:gd name="T0" fmla="*/ 1302 w 1483"/>
                  <a:gd name="T1" fmla="*/ 290 h 1251"/>
                  <a:gd name="T2" fmla="*/ 1011 w 1483"/>
                  <a:gd name="T3" fmla="*/ 177 h 1251"/>
                  <a:gd name="T4" fmla="*/ 581 w 1483"/>
                  <a:gd name="T5" fmla="*/ 0 h 1251"/>
                  <a:gd name="T6" fmla="*/ 0 w 1483"/>
                  <a:gd name="T7" fmla="*/ 243 h 1251"/>
                  <a:gd name="T8" fmla="*/ 942 w 1483"/>
                  <a:gd name="T9" fmla="*/ 1029 h 1251"/>
                  <a:gd name="T10" fmla="*/ 1252 w 1483"/>
                  <a:gd name="T11" fmla="*/ 892 h 1251"/>
                  <a:gd name="T12" fmla="*/ 1483 w 1483"/>
                  <a:gd name="T13" fmla="*/ 781 h 1251"/>
                  <a:gd name="T14" fmla="*/ 600 w 1483"/>
                  <a:gd name="T15" fmla="*/ 42 h 1251"/>
                  <a:gd name="T16" fmla="*/ 600 w 1483"/>
                  <a:gd name="T17" fmla="*/ 80 h 1251"/>
                  <a:gd name="T18" fmla="*/ 942 w 1483"/>
                  <a:gd name="T19" fmla="*/ 312 h 1251"/>
                  <a:gd name="T20" fmla="*/ 583 w 1483"/>
                  <a:gd name="T21" fmla="*/ 160 h 1251"/>
                  <a:gd name="T22" fmla="*/ 942 w 1483"/>
                  <a:gd name="T23" fmla="*/ 467 h 1251"/>
                  <a:gd name="T24" fmla="*/ 583 w 1483"/>
                  <a:gd name="T25" fmla="*/ 472 h 1251"/>
                  <a:gd name="T26" fmla="*/ 583 w 1483"/>
                  <a:gd name="T27" fmla="*/ 548 h 1251"/>
                  <a:gd name="T28" fmla="*/ 942 w 1483"/>
                  <a:gd name="T29" fmla="*/ 626 h 1251"/>
                  <a:gd name="T30" fmla="*/ 583 w 1483"/>
                  <a:gd name="T31" fmla="*/ 633 h 1251"/>
                  <a:gd name="T32" fmla="*/ 942 w 1483"/>
                  <a:gd name="T33" fmla="*/ 781 h 1251"/>
                  <a:gd name="T34" fmla="*/ 583 w 1483"/>
                  <a:gd name="T35" fmla="*/ 944 h 1251"/>
                  <a:gd name="T36" fmla="*/ 583 w 1483"/>
                  <a:gd name="T37" fmla="*/ 1022 h 1251"/>
                  <a:gd name="T38" fmla="*/ 583 w 1483"/>
                  <a:gd name="T39" fmla="*/ 1105 h 1251"/>
                  <a:gd name="T40" fmla="*/ 583 w 1483"/>
                  <a:gd name="T41" fmla="*/ 1178 h 1251"/>
                  <a:gd name="T42" fmla="*/ 1252 w 1483"/>
                  <a:gd name="T43" fmla="*/ 349 h 1251"/>
                  <a:gd name="T44" fmla="*/ 1011 w 1483"/>
                  <a:gd name="T45" fmla="*/ 288 h 1251"/>
                  <a:gd name="T46" fmla="*/ 1011 w 1483"/>
                  <a:gd name="T47" fmla="*/ 340 h 1251"/>
                  <a:gd name="T48" fmla="*/ 1252 w 1483"/>
                  <a:gd name="T49" fmla="*/ 465 h 1251"/>
                  <a:gd name="T50" fmla="*/ 1011 w 1483"/>
                  <a:gd name="T51" fmla="*/ 397 h 1251"/>
                  <a:gd name="T52" fmla="*/ 1252 w 1483"/>
                  <a:gd name="T53" fmla="*/ 571 h 1251"/>
                  <a:gd name="T54" fmla="*/ 1011 w 1483"/>
                  <a:gd name="T55" fmla="*/ 614 h 1251"/>
                  <a:gd name="T56" fmla="*/ 1011 w 1483"/>
                  <a:gd name="T57" fmla="*/ 663 h 1251"/>
                  <a:gd name="T58" fmla="*/ 1252 w 1483"/>
                  <a:gd name="T59" fmla="*/ 685 h 1251"/>
                  <a:gd name="T60" fmla="*/ 1011 w 1483"/>
                  <a:gd name="T61" fmla="*/ 722 h 1251"/>
                  <a:gd name="T62" fmla="*/ 1252 w 1483"/>
                  <a:gd name="T63" fmla="*/ 791 h 1251"/>
                  <a:gd name="T64" fmla="*/ 1011 w 1483"/>
                  <a:gd name="T65" fmla="*/ 989 h 1251"/>
                  <a:gd name="T66" fmla="*/ 1252 w 1483"/>
                  <a:gd name="T67" fmla="*/ 864 h 1251"/>
                  <a:gd name="T68" fmla="*/ 1476 w 1483"/>
                  <a:gd name="T69" fmla="*/ 401 h 1251"/>
                  <a:gd name="T70" fmla="*/ 1311 w 1483"/>
                  <a:gd name="T71" fmla="*/ 309 h 1251"/>
                  <a:gd name="T72" fmla="*/ 1302 w 1483"/>
                  <a:gd name="T73" fmla="*/ 824 h 1251"/>
                  <a:gd name="T74" fmla="*/ 1481 w 1483"/>
                  <a:gd name="T75" fmla="*/ 715 h 1251"/>
                  <a:gd name="T76" fmla="*/ 1481 w 1483"/>
                  <a:gd name="T77" fmla="*/ 692 h 1251"/>
                  <a:gd name="T78" fmla="*/ 1302 w 1483"/>
                  <a:gd name="T79" fmla="*/ 706 h 1251"/>
                  <a:gd name="T80" fmla="*/ 1481 w 1483"/>
                  <a:gd name="T81" fmla="*/ 666 h 1251"/>
                  <a:gd name="T82" fmla="*/ 1302 w 1483"/>
                  <a:gd name="T83" fmla="*/ 595 h 1251"/>
                  <a:gd name="T84" fmla="*/ 1481 w 1483"/>
                  <a:gd name="T85" fmla="*/ 567 h 1251"/>
                  <a:gd name="T86" fmla="*/ 1481 w 1483"/>
                  <a:gd name="T87" fmla="*/ 543 h 1251"/>
                  <a:gd name="T88" fmla="*/ 1302 w 1483"/>
                  <a:gd name="T89" fmla="*/ 479 h 1251"/>
                  <a:gd name="T90" fmla="*/ 1481 w 1483"/>
                  <a:gd name="T91" fmla="*/ 517 h 1251"/>
                  <a:gd name="T92" fmla="*/ 1302 w 1483"/>
                  <a:gd name="T93" fmla="*/ 368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83" h="1251">
                    <a:moveTo>
                      <a:pt x="1481" y="425"/>
                    </a:moveTo>
                    <a:lnTo>
                      <a:pt x="1481" y="394"/>
                    </a:lnTo>
                    <a:lnTo>
                      <a:pt x="1302" y="290"/>
                    </a:lnTo>
                    <a:lnTo>
                      <a:pt x="1252" y="304"/>
                    </a:lnTo>
                    <a:lnTo>
                      <a:pt x="1252" y="316"/>
                    </a:lnTo>
                    <a:lnTo>
                      <a:pt x="1011" y="177"/>
                    </a:lnTo>
                    <a:lnTo>
                      <a:pt x="942" y="200"/>
                    </a:lnTo>
                    <a:lnTo>
                      <a:pt x="942" y="208"/>
                    </a:lnTo>
                    <a:lnTo>
                      <a:pt x="581" y="0"/>
                    </a:lnTo>
                    <a:lnTo>
                      <a:pt x="26" y="177"/>
                    </a:lnTo>
                    <a:lnTo>
                      <a:pt x="26" y="236"/>
                    </a:lnTo>
                    <a:lnTo>
                      <a:pt x="0" y="243"/>
                    </a:lnTo>
                    <a:lnTo>
                      <a:pt x="0" y="1067"/>
                    </a:lnTo>
                    <a:lnTo>
                      <a:pt x="560" y="1251"/>
                    </a:lnTo>
                    <a:lnTo>
                      <a:pt x="942" y="1029"/>
                    </a:lnTo>
                    <a:lnTo>
                      <a:pt x="942" y="1041"/>
                    </a:lnTo>
                    <a:lnTo>
                      <a:pt x="994" y="1041"/>
                    </a:lnTo>
                    <a:lnTo>
                      <a:pt x="1252" y="892"/>
                    </a:lnTo>
                    <a:lnTo>
                      <a:pt x="1252" y="895"/>
                    </a:lnTo>
                    <a:lnTo>
                      <a:pt x="1290" y="895"/>
                    </a:lnTo>
                    <a:lnTo>
                      <a:pt x="1483" y="781"/>
                    </a:lnTo>
                    <a:lnTo>
                      <a:pt x="1483" y="427"/>
                    </a:lnTo>
                    <a:lnTo>
                      <a:pt x="1481" y="425"/>
                    </a:lnTo>
                    <a:close/>
                    <a:moveTo>
                      <a:pt x="600" y="42"/>
                    </a:moveTo>
                    <a:lnTo>
                      <a:pt x="942" y="229"/>
                    </a:lnTo>
                    <a:lnTo>
                      <a:pt x="942" y="255"/>
                    </a:lnTo>
                    <a:lnTo>
                      <a:pt x="600" y="80"/>
                    </a:lnTo>
                    <a:lnTo>
                      <a:pt x="600" y="42"/>
                    </a:lnTo>
                    <a:close/>
                    <a:moveTo>
                      <a:pt x="583" y="160"/>
                    </a:moveTo>
                    <a:lnTo>
                      <a:pt x="942" y="312"/>
                    </a:lnTo>
                    <a:lnTo>
                      <a:pt x="942" y="363"/>
                    </a:lnTo>
                    <a:lnTo>
                      <a:pt x="583" y="234"/>
                    </a:lnTo>
                    <a:lnTo>
                      <a:pt x="583" y="160"/>
                    </a:lnTo>
                    <a:close/>
                    <a:moveTo>
                      <a:pt x="583" y="316"/>
                    </a:moveTo>
                    <a:lnTo>
                      <a:pt x="942" y="418"/>
                    </a:lnTo>
                    <a:lnTo>
                      <a:pt x="942" y="467"/>
                    </a:lnTo>
                    <a:lnTo>
                      <a:pt x="583" y="394"/>
                    </a:lnTo>
                    <a:lnTo>
                      <a:pt x="583" y="316"/>
                    </a:lnTo>
                    <a:close/>
                    <a:moveTo>
                      <a:pt x="583" y="472"/>
                    </a:moveTo>
                    <a:lnTo>
                      <a:pt x="942" y="524"/>
                    </a:lnTo>
                    <a:lnTo>
                      <a:pt x="942" y="571"/>
                    </a:lnTo>
                    <a:lnTo>
                      <a:pt x="583" y="548"/>
                    </a:lnTo>
                    <a:lnTo>
                      <a:pt x="583" y="472"/>
                    </a:lnTo>
                    <a:close/>
                    <a:moveTo>
                      <a:pt x="583" y="633"/>
                    </a:moveTo>
                    <a:lnTo>
                      <a:pt x="942" y="626"/>
                    </a:lnTo>
                    <a:lnTo>
                      <a:pt x="942" y="678"/>
                    </a:lnTo>
                    <a:lnTo>
                      <a:pt x="583" y="706"/>
                    </a:lnTo>
                    <a:lnTo>
                      <a:pt x="583" y="633"/>
                    </a:lnTo>
                    <a:close/>
                    <a:moveTo>
                      <a:pt x="583" y="789"/>
                    </a:moveTo>
                    <a:lnTo>
                      <a:pt x="942" y="732"/>
                    </a:lnTo>
                    <a:lnTo>
                      <a:pt x="942" y="781"/>
                    </a:lnTo>
                    <a:lnTo>
                      <a:pt x="583" y="862"/>
                    </a:lnTo>
                    <a:lnTo>
                      <a:pt x="583" y="789"/>
                    </a:lnTo>
                    <a:close/>
                    <a:moveTo>
                      <a:pt x="583" y="944"/>
                    </a:moveTo>
                    <a:lnTo>
                      <a:pt x="942" y="838"/>
                    </a:lnTo>
                    <a:lnTo>
                      <a:pt x="942" y="885"/>
                    </a:lnTo>
                    <a:lnTo>
                      <a:pt x="583" y="1022"/>
                    </a:lnTo>
                    <a:lnTo>
                      <a:pt x="583" y="944"/>
                    </a:lnTo>
                    <a:close/>
                    <a:moveTo>
                      <a:pt x="583" y="1178"/>
                    </a:moveTo>
                    <a:lnTo>
                      <a:pt x="583" y="1105"/>
                    </a:lnTo>
                    <a:lnTo>
                      <a:pt x="942" y="940"/>
                    </a:lnTo>
                    <a:lnTo>
                      <a:pt x="942" y="992"/>
                    </a:lnTo>
                    <a:lnTo>
                      <a:pt x="583" y="1178"/>
                    </a:lnTo>
                    <a:close/>
                    <a:moveTo>
                      <a:pt x="1023" y="208"/>
                    </a:moveTo>
                    <a:lnTo>
                      <a:pt x="1252" y="333"/>
                    </a:lnTo>
                    <a:lnTo>
                      <a:pt x="1252" y="349"/>
                    </a:lnTo>
                    <a:lnTo>
                      <a:pt x="1023" y="234"/>
                    </a:lnTo>
                    <a:lnTo>
                      <a:pt x="1023" y="208"/>
                    </a:lnTo>
                    <a:close/>
                    <a:moveTo>
                      <a:pt x="1011" y="288"/>
                    </a:moveTo>
                    <a:lnTo>
                      <a:pt x="1252" y="389"/>
                    </a:lnTo>
                    <a:lnTo>
                      <a:pt x="1252" y="427"/>
                    </a:lnTo>
                    <a:lnTo>
                      <a:pt x="1011" y="340"/>
                    </a:lnTo>
                    <a:lnTo>
                      <a:pt x="1011" y="288"/>
                    </a:lnTo>
                    <a:close/>
                    <a:moveTo>
                      <a:pt x="1011" y="397"/>
                    </a:moveTo>
                    <a:lnTo>
                      <a:pt x="1252" y="465"/>
                    </a:lnTo>
                    <a:lnTo>
                      <a:pt x="1252" y="498"/>
                    </a:lnTo>
                    <a:lnTo>
                      <a:pt x="1011" y="448"/>
                    </a:lnTo>
                    <a:lnTo>
                      <a:pt x="1011" y="397"/>
                    </a:lnTo>
                    <a:close/>
                    <a:moveTo>
                      <a:pt x="1011" y="503"/>
                    </a:moveTo>
                    <a:lnTo>
                      <a:pt x="1252" y="538"/>
                    </a:lnTo>
                    <a:lnTo>
                      <a:pt x="1252" y="571"/>
                    </a:lnTo>
                    <a:lnTo>
                      <a:pt x="1011" y="555"/>
                    </a:lnTo>
                    <a:lnTo>
                      <a:pt x="1011" y="503"/>
                    </a:lnTo>
                    <a:close/>
                    <a:moveTo>
                      <a:pt x="1011" y="614"/>
                    </a:moveTo>
                    <a:lnTo>
                      <a:pt x="1252" y="609"/>
                    </a:lnTo>
                    <a:lnTo>
                      <a:pt x="1252" y="645"/>
                    </a:lnTo>
                    <a:lnTo>
                      <a:pt x="1011" y="663"/>
                    </a:lnTo>
                    <a:lnTo>
                      <a:pt x="1011" y="614"/>
                    </a:lnTo>
                    <a:close/>
                    <a:moveTo>
                      <a:pt x="1011" y="722"/>
                    </a:moveTo>
                    <a:lnTo>
                      <a:pt x="1252" y="685"/>
                    </a:lnTo>
                    <a:lnTo>
                      <a:pt x="1252" y="718"/>
                    </a:lnTo>
                    <a:lnTo>
                      <a:pt x="1011" y="772"/>
                    </a:lnTo>
                    <a:lnTo>
                      <a:pt x="1011" y="722"/>
                    </a:lnTo>
                    <a:close/>
                    <a:moveTo>
                      <a:pt x="1011" y="829"/>
                    </a:moveTo>
                    <a:lnTo>
                      <a:pt x="1252" y="756"/>
                    </a:lnTo>
                    <a:lnTo>
                      <a:pt x="1252" y="791"/>
                    </a:lnTo>
                    <a:lnTo>
                      <a:pt x="1011" y="883"/>
                    </a:lnTo>
                    <a:lnTo>
                      <a:pt x="1011" y="829"/>
                    </a:lnTo>
                    <a:close/>
                    <a:moveTo>
                      <a:pt x="1011" y="989"/>
                    </a:moveTo>
                    <a:lnTo>
                      <a:pt x="1011" y="940"/>
                    </a:lnTo>
                    <a:lnTo>
                      <a:pt x="1252" y="829"/>
                    </a:lnTo>
                    <a:lnTo>
                      <a:pt x="1252" y="864"/>
                    </a:lnTo>
                    <a:lnTo>
                      <a:pt x="1011" y="989"/>
                    </a:lnTo>
                    <a:close/>
                    <a:moveTo>
                      <a:pt x="1311" y="309"/>
                    </a:moveTo>
                    <a:lnTo>
                      <a:pt x="1476" y="401"/>
                    </a:lnTo>
                    <a:lnTo>
                      <a:pt x="1476" y="413"/>
                    </a:lnTo>
                    <a:lnTo>
                      <a:pt x="1311" y="328"/>
                    </a:lnTo>
                    <a:lnTo>
                      <a:pt x="1311" y="309"/>
                    </a:lnTo>
                    <a:close/>
                    <a:moveTo>
                      <a:pt x="1481" y="767"/>
                    </a:moveTo>
                    <a:lnTo>
                      <a:pt x="1302" y="859"/>
                    </a:lnTo>
                    <a:lnTo>
                      <a:pt x="1302" y="824"/>
                    </a:lnTo>
                    <a:lnTo>
                      <a:pt x="1481" y="741"/>
                    </a:lnTo>
                    <a:lnTo>
                      <a:pt x="1481" y="767"/>
                    </a:lnTo>
                    <a:close/>
                    <a:moveTo>
                      <a:pt x="1481" y="715"/>
                    </a:moveTo>
                    <a:lnTo>
                      <a:pt x="1302" y="784"/>
                    </a:lnTo>
                    <a:lnTo>
                      <a:pt x="1302" y="746"/>
                    </a:lnTo>
                    <a:lnTo>
                      <a:pt x="1481" y="692"/>
                    </a:lnTo>
                    <a:lnTo>
                      <a:pt x="1481" y="715"/>
                    </a:lnTo>
                    <a:close/>
                    <a:moveTo>
                      <a:pt x="1481" y="666"/>
                    </a:moveTo>
                    <a:lnTo>
                      <a:pt x="1302" y="706"/>
                    </a:lnTo>
                    <a:lnTo>
                      <a:pt x="1302" y="670"/>
                    </a:lnTo>
                    <a:lnTo>
                      <a:pt x="1481" y="642"/>
                    </a:lnTo>
                    <a:lnTo>
                      <a:pt x="1481" y="666"/>
                    </a:lnTo>
                    <a:close/>
                    <a:moveTo>
                      <a:pt x="1481" y="616"/>
                    </a:moveTo>
                    <a:lnTo>
                      <a:pt x="1302" y="630"/>
                    </a:lnTo>
                    <a:lnTo>
                      <a:pt x="1302" y="595"/>
                    </a:lnTo>
                    <a:lnTo>
                      <a:pt x="1481" y="593"/>
                    </a:lnTo>
                    <a:lnTo>
                      <a:pt x="1481" y="616"/>
                    </a:lnTo>
                    <a:close/>
                    <a:moveTo>
                      <a:pt x="1481" y="567"/>
                    </a:moveTo>
                    <a:lnTo>
                      <a:pt x="1302" y="555"/>
                    </a:lnTo>
                    <a:lnTo>
                      <a:pt x="1302" y="519"/>
                    </a:lnTo>
                    <a:lnTo>
                      <a:pt x="1481" y="543"/>
                    </a:lnTo>
                    <a:lnTo>
                      <a:pt x="1481" y="567"/>
                    </a:lnTo>
                    <a:close/>
                    <a:moveTo>
                      <a:pt x="1481" y="517"/>
                    </a:moveTo>
                    <a:lnTo>
                      <a:pt x="1302" y="479"/>
                    </a:lnTo>
                    <a:lnTo>
                      <a:pt x="1302" y="444"/>
                    </a:lnTo>
                    <a:lnTo>
                      <a:pt x="1481" y="493"/>
                    </a:lnTo>
                    <a:lnTo>
                      <a:pt x="1481" y="517"/>
                    </a:lnTo>
                    <a:close/>
                    <a:moveTo>
                      <a:pt x="1481" y="467"/>
                    </a:moveTo>
                    <a:lnTo>
                      <a:pt x="1302" y="404"/>
                    </a:lnTo>
                    <a:lnTo>
                      <a:pt x="1302" y="368"/>
                    </a:lnTo>
                    <a:lnTo>
                      <a:pt x="1481" y="444"/>
                    </a:lnTo>
                    <a:lnTo>
                      <a:pt x="1481" y="4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31" name="Freeform 28"/>
              <p:cNvSpPr>
                <a:spLocks noChangeAspect="1" noEditPoints="1"/>
              </p:cNvSpPr>
              <p:nvPr/>
            </p:nvSpPr>
            <p:spPr bwMode="gray">
              <a:xfrm>
                <a:off x="920153" y="5252796"/>
                <a:ext cx="624035" cy="526413"/>
              </a:xfrm>
              <a:custGeom>
                <a:avLst/>
                <a:gdLst>
                  <a:gd name="T0" fmla="*/ 1302 w 1483"/>
                  <a:gd name="T1" fmla="*/ 290 h 1251"/>
                  <a:gd name="T2" fmla="*/ 1011 w 1483"/>
                  <a:gd name="T3" fmla="*/ 177 h 1251"/>
                  <a:gd name="T4" fmla="*/ 581 w 1483"/>
                  <a:gd name="T5" fmla="*/ 0 h 1251"/>
                  <a:gd name="T6" fmla="*/ 0 w 1483"/>
                  <a:gd name="T7" fmla="*/ 243 h 1251"/>
                  <a:gd name="T8" fmla="*/ 942 w 1483"/>
                  <a:gd name="T9" fmla="*/ 1029 h 1251"/>
                  <a:gd name="T10" fmla="*/ 1252 w 1483"/>
                  <a:gd name="T11" fmla="*/ 892 h 1251"/>
                  <a:gd name="T12" fmla="*/ 1483 w 1483"/>
                  <a:gd name="T13" fmla="*/ 781 h 1251"/>
                  <a:gd name="T14" fmla="*/ 600 w 1483"/>
                  <a:gd name="T15" fmla="*/ 42 h 1251"/>
                  <a:gd name="T16" fmla="*/ 600 w 1483"/>
                  <a:gd name="T17" fmla="*/ 80 h 1251"/>
                  <a:gd name="T18" fmla="*/ 942 w 1483"/>
                  <a:gd name="T19" fmla="*/ 312 h 1251"/>
                  <a:gd name="T20" fmla="*/ 583 w 1483"/>
                  <a:gd name="T21" fmla="*/ 160 h 1251"/>
                  <a:gd name="T22" fmla="*/ 942 w 1483"/>
                  <a:gd name="T23" fmla="*/ 467 h 1251"/>
                  <a:gd name="T24" fmla="*/ 583 w 1483"/>
                  <a:gd name="T25" fmla="*/ 472 h 1251"/>
                  <a:gd name="T26" fmla="*/ 583 w 1483"/>
                  <a:gd name="T27" fmla="*/ 548 h 1251"/>
                  <a:gd name="T28" fmla="*/ 942 w 1483"/>
                  <a:gd name="T29" fmla="*/ 626 h 1251"/>
                  <a:gd name="T30" fmla="*/ 583 w 1483"/>
                  <a:gd name="T31" fmla="*/ 633 h 1251"/>
                  <a:gd name="T32" fmla="*/ 942 w 1483"/>
                  <a:gd name="T33" fmla="*/ 781 h 1251"/>
                  <a:gd name="T34" fmla="*/ 583 w 1483"/>
                  <a:gd name="T35" fmla="*/ 944 h 1251"/>
                  <a:gd name="T36" fmla="*/ 583 w 1483"/>
                  <a:gd name="T37" fmla="*/ 1022 h 1251"/>
                  <a:gd name="T38" fmla="*/ 583 w 1483"/>
                  <a:gd name="T39" fmla="*/ 1105 h 1251"/>
                  <a:gd name="T40" fmla="*/ 583 w 1483"/>
                  <a:gd name="T41" fmla="*/ 1178 h 1251"/>
                  <a:gd name="T42" fmla="*/ 1252 w 1483"/>
                  <a:gd name="T43" fmla="*/ 349 h 1251"/>
                  <a:gd name="T44" fmla="*/ 1011 w 1483"/>
                  <a:gd name="T45" fmla="*/ 288 h 1251"/>
                  <a:gd name="T46" fmla="*/ 1011 w 1483"/>
                  <a:gd name="T47" fmla="*/ 340 h 1251"/>
                  <a:gd name="T48" fmla="*/ 1252 w 1483"/>
                  <a:gd name="T49" fmla="*/ 465 h 1251"/>
                  <a:gd name="T50" fmla="*/ 1011 w 1483"/>
                  <a:gd name="T51" fmla="*/ 397 h 1251"/>
                  <a:gd name="T52" fmla="*/ 1252 w 1483"/>
                  <a:gd name="T53" fmla="*/ 571 h 1251"/>
                  <a:gd name="T54" fmla="*/ 1011 w 1483"/>
                  <a:gd name="T55" fmla="*/ 614 h 1251"/>
                  <a:gd name="T56" fmla="*/ 1011 w 1483"/>
                  <a:gd name="T57" fmla="*/ 663 h 1251"/>
                  <a:gd name="T58" fmla="*/ 1252 w 1483"/>
                  <a:gd name="T59" fmla="*/ 685 h 1251"/>
                  <a:gd name="T60" fmla="*/ 1011 w 1483"/>
                  <a:gd name="T61" fmla="*/ 722 h 1251"/>
                  <a:gd name="T62" fmla="*/ 1252 w 1483"/>
                  <a:gd name="T63" fmla="*/ 791 h 1251"/>
                  <a:gd name="T64" fmla="*/ 1011 w 1483"/>
                  <a:gd name="T65" fmla="*/ 989 h 1251"/>
                  <a:gd name="T66" fmla="*/ 1252 w 1483"/>
                  <a:gd name="T67" fmla="*/ 864 h 1251"/>
                  <a:gd name="T68" fmla="*/ 1476 w 1483"/>
                  <a:gd name="T69" fmla="*/ 401 h 1251"/>
                  <a:gd name="T70" fmla="*/ 1311 w 1483"/>
                  <a:gd name="T71" fmla="*/ 309 h 1251"/>
                  <a:gd name="T72" fmla="*/ 1302 w 1483"/>
                  <a:gd name="T73" fmla="*/ 824 h 1251"/>
                  <a:gd name="T74" fmla="*/ 1481 w 1483"/>
                  <a:gd name="T75" fmla="*/ 715 h 1251"/>
                  <a:gd name="T76" fmla="*/ 1481 w 1483"/>
                  <a:gd name="T77" fmla="*/ 692 h 1251"/>
                  <a:gd name="T78" fmla="*/ 1302 w 1483"/>
                  <a:gd name="T79" fmla="*/ 706 h 1251"/>
                  <a:gd name="T80" fmla="*/ 1481 w 1483"/>
                  <a:gd name="T81" fmla="*/ 666 h 1251"/>
                  <a:gd name="T82" fmla="*/ 1302 w 1483"/>
                  <a:gd name="T83" fmla="*/ 595 h 1251"/>
                  <a:gd name="T84" fmla="*/ 1481 w 1483"/>
                  <a:gd name="T85" fmla="*/ 567 h 1251"/>
                  <a:gd name="T86" fmla="*/ 1481 w 1483"/>
                  <a:gd name="T87" fmla="*/ 543 h 1251"/>
                  <a:gd name="T88" fmla="*/ 1302 w 1483"/>
                  <a:gd name="T89" fmla="*/ 479 h 1251"/>
                  <a:gd name="T90" fmla="*/ 1481 w 1483"/>
                  <a:gd name="T91" fmla="*/ 517 h 1251"/>
                  <a:gd name="T92" fmla="*/ 1302 w 1483"/>
                  <a:gd name="T93" fmla="*/ 368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83" h="1251">
                    <a:moveTo>
                      <a:pt x="1481" y="425"/>
                    </a:moveTo>
                    <a:lnTo>
                      <a:pt x="1481" y="394"/>
                    </a:lnTo>
                    <a:lnTo>
                      <a:pt x="1302" y="290"/>
                    </a:lnTo>
                    <a:lnTo>
                      <a:pt x="1252" y="304"/>
                    </a:lnTo>
                    <a:lnTo>
                      <a:pt x="1252" y="316"/>
                    </a:lnTo>
                    <a:lnTo>
                      <a:pt x="1011" y="177"/>
                    </a:lnTo>
                    <a:lnTo>
                      <a:pt x="942" y="200"/>
                    </a:lnTo>
                    <a:lnTo>
                      <a:pt x="942" y="208"/>
                    </a:lnTo>
                    <a:lnTo>
                      <a:pt x="581" y="0"/>
                    </a:lnTo>
                    <a:lnTo>
                      <a:pt x="26" y="177"/>
                    </a:lnTo>
                    <a:lnTo>
                      <a:pt x="26" y="236"/>
                    </a:lnTo>
                    <a:lnTo>
                      <a:pt x="0" y="243"/>
                    </a:lnTo>
                    <a:lnTo>
                      <a:pt x="0" y="1067"/>
                    </a:lnTo>
                    <a:lnTo>
                      <a:pt x="560" y="1251"/>
                    </a:lnTo>
                    <a:lnTo>
                      <a:pt x="942" y="1029"/>
                    </a:lnTo>
                    <a:lnTo>
                      <a:pt x="942" y="1041"/>
                    </a:lnTo>
                    <a:lnTo>
                      <a:pt x="994" y="1041"/>
                    </a:lnTo>
                    <a:lnTo>
                      <a:pt x="1252" y="892"/>
                    </a:lnTo>
                    <a:lnTo>
                      <a:pt x="1252" y="895"/>
                    </a:lnTo>
                    <a:lnTo>
                      <a:pt x="1290" y="895"/>
                    </a:lnTo>
                    <a:lnTo>
                      <a:pt x="1483" y="781"/>
                    </a:lnTo>
                    <a:lnTo>
                      <a:pt x="1483" y="427"/>
                    </a:lnTo>
                    <a:lnTo>
                      <a:pt x="1481" y="425"/>
                    </a:lnTo>
                    <a:close/>
                    <a:moveTo>
                      <a:pt x="600" y="42"/>
                    </a:moveTo>
                    <a:lnTo>
                      <a:pt x="942" y="229"/>
                    </a:lnTo>
                    <a:lnTo>
                      <a:pt x="942" y="255"/>
                    </a:lnTo>
                    <a:lnTo>
                      <a:pt x="600" y="80"/>
                    </a:lnTo>
                    <a:lnTo>
                      <a:pt x="600" y="42"/>
                    </a:lnTo>
                    <a:close/>
                    <a:moveTo>
                      <a:pt x="583" y="160"/>
                    </a:moveTo>
                    <a:lnTo>
                      <a:pt x="942" y="312"/>
                    </a:lnTo>
                    <a:lnTo>
                      <a:pt x="942" y="363"/>
                    </a:lnTo>
                    <a:lnTo>
                      <a:pt x="583" y="234"/>
                    </a:lnTo>
                    <a:lnTo>
                      <a:pt x="583" y="160"/>
                    </a:lnTo>
                    <a:close/>
                    <a:moveTo>
                      <a:pt x="583" y="316"/>
                    </a:moveTo>
                    <a:lnTo>
                      <a:pt x="942" y="418"/>
                    </a:lnTo>
                    <a:lnTo>
                      <a:pt x="942" y="467"/>
                    </a:lnTo>
                    <a:lnTo>
                      <a:pt x="583" y="394"/>
                    </a:lnTo>
                    <a:lnTo>
                      <a:pt x="583" y="316"/>
                    </a:lnTo>
                    <a:close/>
                    <a:moveTo>
                      <a:pt x="583" y="472"/>
                    </a:moveTo>
                    <a:lnTo>
                      <a:pt x="942" y="524"/>
                    </a:lnTo>
                    <a:lnTo>
                      <a:pt x="942" y="571"/>
                    </a:lnTo>
                    <a:lnTo>
                      <a:pt x="583" y="548"/>
                    </a:lnTo>
                    <a:lnTo>
                      <a:pt x="583" y="472"/>
                    </a:lnTo>
                    <a:close/>
                    <a:moveTo>
                      <a:pt x="583" y="633"/>
                    </a:moveTo>
                    <a:lnTo>
                      <a:pt x="942" y="626"/>
                    </a:lnTo>
                    <a:lnTo>
                      <a:pt x="942" y="678"/>
                    </a:lnTo>
                    <a:lnTo>
                      <a:pt x="583" y="706"/>
                    </a:lnTo>
                    <a:lnTo>
                      <a:pt x="583" y="633"/>
                    </a:lnTo>
                    <a:close/>
                    <a:moveTo>
                      <a:pt x="583" y="789"/>
                    </a:moveTo>
                    <a:lnTo>
                      <a:pt x="942" y="732"/>
                    </a:lnTo>
                    <a:lnTo>
                      <a:pt x="942" y="781"/>
                    </a:lnTo>
                    <a:lnTo>
                      <a:pt x="583" y="862"/>
                    </a:lnTo>
                    <a:lnTo>
                      <a:pt x="583" y="789"/>
                    </a:lnTo>
                    <a:close/>
                    <a:moveTo>
                      <a:pt x="583" y="944"/>
                    </a:moveTo>
                    <a:lnTo>
                      <a:pt x="942" y="838"/>
                    </a:lnTo>
                    <a:lnTo>
                      <a:pt x="942" y="885"/>
                    </a:lnTo>
                    <a:lnTo>
                      <a:pt x="583" y="1022"/>
                    </a:lnTo>
                    <a:lnTo>
                      <a:pt x="583" y="944"/>
                    </a:lnTo>
                    <a:close/>
                    <a:moveTo>
                      <a:pt x="583" y="1178"/>
                    </a:moveTo>
                    <a:lnTo>
                      <a:pt x="583" y="1105"/>
                    </a:lnTo>
                    <a:lnTo>
                      <a:pt x="942" y="940"/>
                    </a:lnTo>
                    <a:lnTo>
                      <a:pt x="942" y="992"/>
                    </a:lnTo>
                    <a:lnTo>
                      <a:pt x="583" y="1178"/>
                    </a:lnTo>
                    <a:close/>
                    <a:moveTo>
                      <a:pt x="1023" y="208"/>
                    </a:moveTo>
                    <a:lnTo>
                      <a:pt x="1252" y="333"/>
                    </a:lnTo>
                    <a:lnTo>
                      <a:pt x="1252" y="349"/>
                    </a:lnTo>
                    <a:lnTo>
                      <a:pt x="1023" y="234"/>
                    </a:lnTo>
                    <a:lnTo>
                      <a:pt x="1023" y="208"/>
                    </a:lnTo>
                    <a:close/>
                    <a:moveTo>
                      <a:pt x="1011" y="288"/>
                    </a:moveTo>
                    <a:lnTo>
                      <a:pt x="1252" y="389"/>
                    </a:lnTo>
                    <a:lnTo>
                      <a:pt x="1252" y="427"/>
                    </a:lnTo>
                    <a:lnTo>
                      <a:pt x="1011" y="340"/>
                    </a:lnTo>
                    <a:lnTo>
                      <a:pt x="1011" y="288"/>
                    </a:lnTo>
                    <a:close/>
                    <a:moveTo>
                      <a:pt x="1011" y="397"/>
                    </a:moveTo>
                    <a:lnTo>
                      <a:pt x="1252" y="465"/>
                    </a:lnTo>
                    <a:lnTo>
                      <a:pt x="1252" y="498"/>
                    </a:lnTo>
                    <a:lnTo>
                      <a:pt x="1011" y="448"/>
                    </a:lnTo>
                    <a:lnTo>
                      <a:pt x="1011" y="397"/>
                    </a:lnTo>
                    <a:close/>
                    <a:moveTo>
                      <a:pt x="1011" y="503"/>
                    </a:moveTo>
                    <a:lnTo>
                      <a:pt x="1252" y="538"/>
                    </a:lnTo>
                    <a:lnTo>
                      <a:pt x="1252" y="571"/>
                    </a:lnTo>
                    <a:lnTo>
                      <a:pt x="1011" y="555"/>
                    </a:lnTo>
                    <a:lnTo>
                      <a:pt x="1011" y="503"/>
                    </a:lnTo>
                    <a:close/>
                    <a:moveTo>
                      <a:pt x="1011" y="614"/>
                    </a:moveTo>
                    <a:lnTo>
                      <a:pt x="1252" y="609"/>
                    </a:lnTo>
                    <a:lnTo>
                      <a:pt x="1252" y="645"/>
                    </a:lnTo>
                    <a:lnTo>
                      <a:pt x="1011" y="663"/>
                    </a:lnTo>
                    <a:lnTo>
                      <a:pt x="1011" y="614"/>
                    </a:lnTo>
                    <a:close/>
                    <a:moveTo>
                      <a:pt x="1011" y="722"/>
                    </a:moveTo>
                    <a:lnTo>
                      <a:pt x="1252" y="685"/>
                    </a:lnTo>
                    <a:lnTo>
                      <a:pt x="1252" y="718"/>
                    </a:lnTo>
                    <a:lnTo>
                      <a:pt x="1011" y="772"/>
                    </a:lnTo>
                    <a:lnTo>
                      <a:pt x="1011" y="722"/>
                    </a:lnTo>
                    <a:close/>
                    <a:moveTo>
                      <a:pt x="1011" y="829"/>
                    </a:moveTo>
                    <a:lnTo>
                      <a:pt x="1252" y="756"/>
                    </a:lnTo>
                    <a:lnTo>
                      <a:pt x="1252" y="791"/>
                    </a:lnTo>
                    <a:lnTo>
                      <a:pt x="1011" y="883"/>
                    </a:lnTo>
                    <a:lnTo>
                      <a:pt x="1011" y="829"/>
                    </a:lnTo>
                    <a:close/>
                    <a:moveTo>
                      <a:pt x="1011" y="989"/>
                    </a:moveTo>
                    <a:lnTo>
                      <a:pt x="1011" y="940"/>
                    </a:lnTo>
                    <a:lnTo>
                      <a:pt x="1252" y="829"/>
                    </a:lnTo>
                    <a:lnTo>
                      <a:pt x="1252" y="864"/>
                    </a:lnTo>
                    <a:lnTo>
                      <a:pt x="1011" y="989"/>
                    </a:lnTo>
                    <a:close/>
                    <a:moveTo>
                      <a:pt x="1311" y="309"/>
                    </a:moveTo>
                    <a:lnTo>
                      <a:pt x="1476" y="401"/>
                    </a:lnTo>
                    <a:lnTo>
                      <a:pt x="1476" y="413"/>
                    </a:lnTo>
                    <a:lnTo>
                      <a:pt x="1311" y="328"/>
                    </a:lnTo>
                    <a:lnTo>
                      <a:pt x="1311" y="309"/>
                    </a:lnTo>
                    <a:close/>
                    <a:moveTo>
                      <a:pt x="1481" y="767"/>
                    </a:moveTo>
                    <a:lnTo>
                      <a:pt x="1302" y="859"/>
                    </a:lnTo>
                    <a:lnTo>
                      <a:pt x="1302" y="824"/>
                    </a:lnTo>
                    <a:lnTo>
                      <a:pt x="1481" y="741"/>
                    </a:lnTo>
                    <a:lnTo>
                      <a:pt x="1481" y="767"/>
                    </a:lnTo>
                    <a:close/>
                    <a:moveTo>
                      <a:pt x="1481" y="715"/>
                    </a:moveTo>
                    <a:lnTo>
                      <a:pt x="1302" y="784"/>
                    </a:lnTo>
                    <a:lnTo>
                      <a:pt x="1302" y="746"/>
                    </a:lnTo>
                    <a:lnTo>
                      <a:pt x="1481" y="692"/>
                    </a:lnTo>
                    <a:lnTo>
                      <a:pt x="1481" y="715"/>
                    </a:lnTo>
                    <a:close/>
                    <a:moveTo>
                      <a:pt x="1481" y="666"/>
                    </a:moveTo>
                    <a:lnTo>
                      <a:pt x="1302" y="706"/>
                    </a:lnTo>
                    <a:lnTo>
                      <a:pt x="1302" y="670"/>
                    </a:lnTo>
                    <a:lnTo>
                      <a:pt x="1481" y="642"/>
                    </a:lnTo>
                    <a:lnTo>
                      <a:pt x="1481" y="666"/>
                    </a:lnTo>
                    <a:close/>
                    <a:moveTo>
                      <a:pt x="1481" y="616"/>
                    </a:moveTo>
                    <a:lnTo>
                      <a:pt x="1302" y="630"/>
                    </a:lnTo>
                    <a:lnTo>
                      <a:pt x="1302" y="595"/>
                    </a:lnTo>
                    <a:lnTo>
                      <a:pt x="1481" y="593"/>
                    </a:lnTo>
                    <a:lnTo>
                      <a:pt x="1481" y="616"/>
                    </a:lnTo>
                    <a:close/>
                    <a:moveTo>
                      <a:pt x="1481" y="567"/>
                    </a:moveTo>
                    <a:lnTo>
                      <a:pt x="1302" y="555"/>
                    </a:lnTo>
                    <a:lnTo>
                      <a:pt x="1302" y="519"/>
                    </a:lnTo>
                    <a:lnTo>
                      <a:pt x="1481" y="543"/>
                    </a:lnTo>
                    <a:lnTo>
                      <a:pt x="1481" y="567"/>
                    </a:lnTo>
                    <a:close/>
                    <a:moveTo>
                      <a:pt x="1481" y="517"/>
                    </a:moveTo>
                    <a:lnTo>
                      <a:pt x="1302" y="479"/>
                    </a:lnTo>
                    <a:lnTo>
                      <a:pt x="1302" y="444"/>
                    </a:lnTo>
                    <a:lnTo>
                      <a:pt x="1481" y="493"/>
                    </a:lnTo>
                    <a:lnTo>
                      <a:pt x="1481" y="517"/>
                    </a:lnTo>
                    <a:close/>
                    <a:moveTo>
                      <a:pt x="1481" y="467"/>
                    </a:moveTo>
                    <a:lnTo>
                      <a:pt x="1302" y="404"/>
                    </a:lnTo>
                    <a:lnTo>
                      <a:pt x="1302" y="368"/>
                    </a:lnTo>
                    <a:lnTo>
                      <a:pt x="1481" y="444"/>
                    </a:lnTo>
                    <a:lnTo>
                      <a:pt x="1481" y="4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grpSp>
          <p:nvGrpSpPr>
            <p:cNvPr id="25" name="data 1"/>
            <p:cNvGrpSpPr/>
            <p:nvPr/>
          </p:nvGrpSpPr>
          <p:grpSpPr>
            <a:xfrm>
              <a:off x="1316181" y="6126744"/>
              <a:ext cx="643491" cy="229655"/>
              <a:chOff x="4086516" y="6102630"/>
              <a:chExt cx="778624" cy="277882"/>
            </a:xfrm>
            <a:solidFill>
              <a:schemeClr val="bg1">
                <a:lumMod val="50000"/>
              </a:schemeClr>
            </a:solidFill>
          </p:grpSpPr>
          <p:sp>
            <p:nvSpPr>
              <p:cNvPr id="27" name="Freeform 11"/>
              <p:cNvSpPr>
                <a:spLocks noChangeAspect="1" noEditPoints="1"/>
              </p:cNvSpPr>
              <p:nvPr/>
            </p:nvSpPr>
            <p:spPr bwMode="auto">
              <a:xfrm>
                <a:off x="4086516" y="6102630"/>
                <a:ext cx="245293" cy="214663"/>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grp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28" name="Freeform 11"/>
              <p:cNvSpPr>
                <a:spLocks noChangeAspect="1" noEditPoints="1"/>
              </p:cNvSpPr>
              <p:nvPr/>
            </p:nvSpPr>
            <p:spPr bwMode="auto">
              <a:xfrm>
                <a:off x="4619847" y="6102630"/>
                <a:ext cx="245293" cy="214663"/>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grp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29" name="Freeform 11"/>
              <p:cNvSpPr>
                <a:spLocks noChangeAspect="1" noEditPoints="1"/>
              </p:cNvSpPr>
              <p:nvPr/>
            </p:nvSpPr>
            <p:spPr bwMode="auto">
              <a:xfrm>
                <a:off x="4353181" y="6165849"/>
                <a:ext cx="245293" cy="214663"/>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grp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sp>
          <p:nvSpPr>
            <p:cNvPr id="26" name="network 1"/>
            <p:cNvSpPr>
              <a:spLocks noChangeAspect="1" noEditPoints="1"/>
            </p:cNvSpPr>
            <p:nvPr/>
          </p:nvSpPr>
          <p:spPr bwMode="auto">
            <a:xfrm>
              <a:off x="1344901" y="4686519"/>
              <a:ext cx="586051" cy="425649"/>
            </a:xfrm>
            <a:custGeom>
              <a:avLst/>
              <a:gdLst>
                <a:gd name="T0" fmla="*/ 138 w 277"/>
                <a:gd name="T1" fmla="*/ 0 h 201"/>
                <a:gd name="T2" fmla="*/ 0 w 277"/>
                <a:gd name="T3" fmla="*/ 119 h 201"/>
                <a:gd name="T4" fmla="*/ 138 w 277"/>
                <a:gd name="T5" fmla="*/ 201 h 201"/>
                <a:gd name="T6" fmla="*/ 277 w 277"/>
                <a:gd name="T7" fmla="*/ 81 h 201"/>
                <a:gd name="T8" fmla="*/ 4 w 277"/>
                <a:gd name="T9" fmla="*/ 117 h 201"/>
                <a:gd name="T10" fmla="*/ 4 w 277"/>
                <a:gd name="T11" fmla="*/ 88 h 201"/>
                <a:gd name="T12" fmla="*/ 134 w 277"/>
                <a:gd name="T13" fmla="*/ 194 h 201"/>
                <a:gd name="T14" fmla="*/ 4 w 277"/>
                <a:gd name="T15" fmla="*/ 84 h 201"/>
                <a:gd name="T16" fmla="*/ 273 w 277"/>
                <a:gd name="T17" fmla="*/ 84 h 201"/>
                <a:gd name="T18" fmla="*/ 119 w 277"/>
                <a:gd name="T19" fmla="*/ 181 h 201"/>
                <a:gd name="T20" fmla="*/ 128 w 277"/>
                <a:gd name="T21" fmla="*/ 177 h 201"/>
                <a:gd name="T22" fmla="*/ 112 w 277"/>
                <a:gd name="T23" fmla="*/ 169 h 201"/>
                <a:gd name="T24" fmla="*/ 117 w 277"/>
                <a:gd name="T25" fmla="*/ 167 h 201"/>
                <a:gd name="T26" fmla="*/ 125 w 277"/>
                <a:gd name="T27" fmla="*/ 177 h 201"/>
                <a:gd name="T28" fmla="*/ 121 w 277"/>
                <a:gd name="T29" fmla="*/ 178 h 201"/>
                <a:gd name="T30" fmla="*/ 117 w 277"/>
                <a:gd name="T31" fmla="*/ 167 h 201"/>
                <a:gd name="T32" fmla="*/ 103 w 277"/>
                <a:gd name="T33" fmla="*/ 169 h 201"/>
                <a:gd name="T34" fmla="*/ 101 w 277"/>
                <a:gd name="T35" fmla="*/ 153 h 201"/>
                <a:gd name="T36" fmla="*/ 99 w 277"/>
                <a:gd name="T37" fmla="*/ 168 h 201"/>
                <a:gd name="T38" fmla="*/ 99 w 277"/>
                <a:gd name="T39" fmla="*/ 156 h 201"/>
                <a:gd name="T40" fmla="*/ 103 w 277"/>
                <a:gd name="T41" fmla="*/ 166 h 201"/>
                <a:gd name="T42" fmla="*/ 95 w 277"/>
                <a:gd name="T43" fmla="*/ 157 h 201"/>
                <a:gd name="T44" fmla="*/ 78 w 277"/>
                <a:gd name="T45" fmla="*/ 156 h 201"/>
                <a:gd name="T46" fmla="*/ 87 w 277"/>
                <a:gd name="T47" fmla="*/ 152 h 201"/>
                <a:gd name="T48" fmla="*/ 71 w 277"/>
                <a:gd name="T49" fmla="*/ 145 h 201"/>
                <a:gd name="T50" fmla="*/ 76 w 277"/>
                <a:gd name="T51" fmla="*/ 143 h 201"/>
                <a:gd name="T52" fmla="*/ 83 w 277"/>
                <a:gd name="T53" fmla="*/ 152 h 201"/>
                <a:gd name="T54" fmla="*/ 80 w 277"/>
                <a:gd name="T55" fmla="*/ 153 h 201"/>
                <a:gd name="T56" fmla="*/ 76 w 277"/>
                <a:gd name="T57" fmla="*/ 143 h 201"/>
                <a:gd name="T58" fmla="*/ 17 w 277"/>
                <a:gd name="T59" fmla="*/ 105 h 201"/>
                <a:gd name="T60" fmla="*/ 17 w 277"/>
                <a:gd name="T61" fmla="*/ 117 h 201"/>
                <a:gd name="T62" fmla="*/ 37 w 277"/>
                <a:gd name="T63" fmla="*/ 131 h 201"/>
                <a:gd name="T64" fmla="*/ 45 w 277"/>
                <a:gd name="T65" fmla="*/ 127 h 201"/>
                <a:gd name="T66" fmla="*/ 30 w 277"/>
                <a:gd name="T67" fmla="*/ 120 h 201"/>
                <a:gd name="T68" fmla="*/ 34 w 277"/>
                <a:gd name="T69" fmla="*/ 118 h 201"/>
                <a:gd name="T70" fmla="*/ 42 w 277"/>
                <a:gd name="T71" fmla="*/ 127 h 201"/>
                <a:gd name="T72" fmla="*/ 38 w 277"/>
                <a:gd name="T73" fmla="*/ 128 h 201"/>
                <a:gd name="T74" fmla="*/ 34 w 277"/>
                <a:gd name="T75" fmla="*/ 118 h 201"/>
                <a:gd name="T76" fmla="*/ 62 w 277"/>
                <a:gd name="T77" fmla="*/ 145 h 201"/>
                <a:gd name="T78" fmla="*/ 59 w 277"/>
                <a:gd name="T79" fmla="*/ 128 h 201"/>
                <a:gd name="T80" fmla="*/ 58 w 277"/>
                <a:gd name="T81" fmla="*/ 144 h 201"/>
                <a:gd name="T82" fmla="*/ 58 w 277"/>
                <a:gd name="T83" fmla="*/ 131 h 201"/>
                <a:gd name="T84" fmla="*/ 62 w 277"/>
                <a:gd name="T85" fmla="*/ 142 h 201"/>
                <a:gd name="T86" fmla="*/ 54 w 277"/>
                <a:gd name="T87" fmla="*/ 132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7" h="201">
                  <a:moveTo>
                    <a:pt x="277" y="81"/>
                  </a:moveTo>
                  <a:cubicBezTo>
                    <a:pt x="138" y="0"/>
                    <a:pt x="138" y="0"/>
                    <a:pt x="138" y="0"/>
                  </a:cubicBezTo>
                  <a:cubicBezTo>
                    <a:pt x="0" y="81"/>
                    <a:pt x="0" y="81"/>
                    <a:pt x="0" y="81"/>
                  </a:cubicBezTo>
                  <a:cubicBezTo>
                    <a:pt x="0" y="119"/>
                    <a:pt x="0" y="119"/>
                    <a:pt x="0" y="119"/>
                  </a:cubicBezTo>
                  <a:cubicBezTo>
                    <a:pt x="5" y="122"/>
                    <a:pt x="21" y="132"/>
                    <a:pt x="21" y="132"/>
                  </a:cubicBezTo>
                  <a:cubicBezTo>
                    <a:pt x="138" y="201"/>
                    <a:pt x="138" y="201"/>
                    <a:pt x="138" y="201"/>
                  </a:cubicBezTo>
                  <a:cubicBezTo>
                    <a:pt x="202" y="163"/>
                    <a:pt x="277" y="119"/>
                    <a:pt x="277" y="119"/>
                  </a:cubicBezTo>
                  <a:cubicBezTo>
                    <a:pt x="277" y="81"/>
                    <a:pt x="277" y="81"/>
                    <a:pt x="277" y="81"/>
                  </a:cubicBezTo>
                  <a:close/>
                  <a:moveTo>
                    <a:pt x="134" y="194"/>
                  </a:moveTo>
                  <a:cubicBezTo>
                    <a:pt x="4" y="117"/>
                    <a:pt x="4" y="117"/>
                    <a:pt x="4" y="117"/>
                  </a:cubicBezTo>
                  <a:cubicBezTo>
                    <a:pt x="4" y="112"/>
                    <a:pt x="4" y="112"/>
                    <a:pt x="4" y="112"/>
                  </a:cubicBezTo>
                  <a:cubicBezTo>
                    <a:pt x="4" y="88"/>
                    <a:pt x="4" y="88"/>
                    <a:pt x="4" y="88"/>
                  </a:cubicBezTo>
                  <a:cubicBezTo>
                    <a:pt x="134" y="165"/>
                    <a:pt x="134" y="165"/>
                    <a:pt x="134" y="165"/>
                  </a:cubicBezTo>
                  <a:cubicBezTo>
                    <a:pt x="134" y="194"/>
                    <a:pt x="134" y="194"/>
                    <a:pt x="134" y="194"/>
                  </a:cubicBezTo>
                  <a:close/>
                  <a:moveTo>
                    <a:pt x="138" y="163"/>
                  </a:moveTo>
                  <a:cubicBezTo>
                    <a:pt x="4" y="84"/>
                    <a:pt x="4" y="84"/>
                    <a:pt x="4" y="84"/>
                  </a:cubicBezTo>
                  <a:cubicBezTo>
                    <a:pt x="138" y="4"/>
                    <a:pt x="138" y="4"/>
                    <a:pt x="138" y="4"/>
                  </a:cubicBezTo>
                  <a:cubicBezTo>
                    <a:pt x="273" y="84"/>
                    <a:pt x="273" y="84"/>
                    <a:pt x="273" y="84"/>
                  </a:cubicBezTo>
                  <a:cubicBezTo>
                    <a:pt x="138" y="163"/>
                    <a:pt x="138" y="163"/>
                    <a:pt x="138" y="163"/>
                  </a:cubicBezTo>
                  <a:close/>
                  <a:moveTo>
                    <a:pt x="119" y="181"/>
                  </a:moveTo>
                  <a:cubicBezTo>
                    <a:pt x="121" y="182"/>
                    <a:pt x="122" y="182"/>
                    <a:pt x="123" y="182"/>
                  </a:cubicBezTo>
                  <a:cubicBezTo>
                    <a:pt x="126" y="182"/>
                    <a:pt x="128" y="180"/>
                    <a:pt x="128" y="177"/>
                  </a:cubicBezTo>
                  <a:cubicBezTo>
                    <a:pt x="128" y="172"/>
                    <a:pt x="125" y="167"/>
                    <a:pt x="121" y="165"/>
                  </a:cubicBezTo>
                  <a:cubicBezTo>
                    <a:pt x="116" y="162"/>
                    <a:pt x="112" y="164"/>
                    <a:pt x="112" y="169"/>
                  </a:cubicBezTo>
                  <a:cubicBezTo>
                    <a:pt x="112" y="173"/>
                    <a:pt x="115" y="179"/>
                    <a:pt x="119" y="181"/>
                  </a:cubicBezTo>
                  <a:close/>
                  <a:moveTo>
                    <a:pt x="117" y="167"/>
                  </a:moveTo>
                  <a:cubicBezTo>
                    <a:pt x="117" y="167"/>
                    <a:pt x="118" y="167"/>
                    <a:pt x="119" y="167"/>
                  </a:cubicBezTo>
                  <a:cubicBezTo>
                    <a:pt x="122" y="169"/>
                    <a:pt x="125" y="173"/>
                    <a:pt x="125" y="177"/>
                  </a:cubicBezTo>
                  <a:cubicBezTo>
                    <a:pt x="125" y="179"/>
                    <a:pt x="124" y="179"/>
                    <a:pt x="123" y="179"/>
                  </a:cubicBezTo>
                  <a:cubicBezTo>
                    <a:pt x="123" y="179"/>
                    <a:pt x="122" y="179"/>
                    <a:pt x="121" y="178"/>
                  </a:cubicBezTo>
                  <a:cubicBezTo>
                    <a:pt x="118" y="177"/>
                    <a:pt x="115" y="172"/>
                    <a:pt x="115" y="169"/>
                  </a:cubicBezTo>
                  <a:cubicBezTo>
                    <a:pt x="115" y="167"/>
                    <a:pt x="116" y="167"/>
                    <a:pt x="117" y="167"/>
                  </a:cubicBezTo>
                  <a:close/>
                  <a:moveTo>
                    <a:pt x="99" y="168"/>
                  </a:moveTo>
                  <a:cubicBezTo>
                    <a:pt x="101" y="168"/>
                    <a:pt x="102" y="169"/>
                    <a:pt x="103" y="169"/>
                  </a:cubicBezTo>
                  <a:cubicBezTo>
                    <a:pt x="106" y="169"/>
                    <a:pt x="107" y="167"/>
                    <a:pt x="107" y="164"/>
                  </a:cubicBezTo>
                  <a:cubicBezTo>
                    <a:pt x="107" y="161"/>
                    <a:pt x="105" y="156"/>
                    <a:pt x="101" y="153"/>
                  </a:cubicBezTo>
                  <a:cubicBezTo>
                    <a:pt x="96" y="151"/>
                    <a:pt x="92" y="153"/>
                    <a:pt x="92" y="157"/>
                  </a:cubicBezTo>
                  <a:cubicBezTo>
                    <a:pt x="92" y="161"/>
                    <a:pt x="95" y="165"/>
                    <a:pt x="99" y="168"/>
                  </a:cubicBezTo>
                  <a:close/>
                  <a:moveTo>
                    <a:pt x="97" y="155"/>
                  </a:moveTo>
                  <a:cubicBezTo>
                    <a:pt x="97" y="155"/>
                    <a:pt x="98" y="155"/>
                    <a:pt x="99" y="156"/>
                  </a:cubicBezTo>
                  <a:cubicBezTo>
                    <a:pt x="102" y="158"/>
                    <a:pt x="105" y="161"/>
                    <a:pt x="105" y="164"/>
                  </a:cubicBezTo>
                  <a:cubicBezTo>
                    <a:pt x="105" y="166"/>
                    <a:pt x="104" y="166"/>
                    <a:pt x="103" y="166"/>
                  </a:cubicBezTo>
                  <a:cubicBezTo>
                    <a:pt x="103" y="166"/>
                    <a:pt x="102" y="166"/>
                    <a:pt x="101" y="165"/>
                  </a:cubicBezTo>
                  <a:cubicBezTo>
                    <a:pt x="98" y="163"/>
                    <a:pt x="95" y="160"/>
                    <a:pt x="95" y="157"/>
                  </a:cubicBezTo>
                  <a:cubicBezTo>
                    <a:pt x="95" y="155"/>
                    <a:pt x="97" y="155"/>
                    <a:pt x="97" y="155"/>
                  </a:cubicBezTo>
                  <a:close/>
                  <a:moveTo>
                    <a:pt x="78" y="156"/>
                  </a:moveTo>
                  <a:cubicBezTo>
                    <a:pt x="80" y="157"/>
                    <a:pt x="80" y="157"/>
                    <a:pt x="81" y="157"/>
                  </a:cubicBezTo>
                  <a:cubicBezTo>
                    <a:pt x="84" y="157"/>
                    <a:pt x="87" y="155"/>
                    <a:pt x="87" y="152"/>
                  </a:cubicBezTo>
                  <a:cubicBezTo>
                    <a:pt x="87" y="148"/>
                    <a:pt x="83" y="143"/>
                    <a:pt x="80" y="141"/>
                  </a:cubicBezTo>
                  <a:cubicBezTo>
                    <a:pt x="76" y="138"/>
                    <a:pt x="71" y="140"/>
                    <a:pt x="71" y="145"/>
                  </a:cubicBezTo>
                  <a:cubicBezTo>
                    <a:pt x="71" y="149"/>
                    <a:pt x="75" y="154"/>
                    <a:pt x="78" y="156"/>
                  </a:cubicBezTo>
                  <a:close/>
                  <a:moveTo>
                    <a:pt x="76" y="143"/>
                  </a:moveTo>
                  <a:cubicBezTo>
                    <a:pt x="77" y="143"/>
                    <a:pt x="77" y="143"/>
                    <a:pt x="78" y="143"/>
                  </a:cubicBezTo>
                  <a:cubicBezTo>
                    <a:pt x="80" y="145"/>
                    <a:pt x="83" y="149"/>
                    <a:pt x="83" y="152"/>
                  </a:cubicBezTo>
                  <a:cubicBezTo>
                    <a:pt x="83" y="154"/>
                    <a:pt x="82" y="154"/>
                    <a:pt x="81" y="154"/>
                  </a:cubicBezTo>
                  <a:cubicBezTo>
                    <a:pt x="81" y="154"/>
                    <a:pt x="80" y="154"/>
                    <a:pt x="80" y="153"/>
                  </a:cubicBezTo>
                  <a:cubicBezTo>
                    <a:pt x="77" y="152"/>
                    <a:pt x="75" y="148"/>
                    <a:pt x="75" y="145"/>
                  </a:cubicBezTo>
                  <a:cubicBezTo>
                    <a:pt x="75" y="143"/>
                    <a:pt x="76" y="143"/>
                    <a:pt x="76" y="143"/>
                  </a:cubicBezTo>
                  <a:close/>
                  <a:moveTo>
                    <a:pt x="10" y="107"/>
                  </a:moveTo>
                  <a:cubicBezTo>
                    <a:pt x="10" y="104"/>
                    <a:pt x="13" y="103"/>
                    <a:pt x="17" y="105"/>
                  </a:cubicBezTo>
                  <a:cubicBezTo>
                    <a:pt x="20" y="107"/>
                    <a:pt x="23" y="111"/>
                    <a:pt x="23" y="115"/>
                  </a:cubicBezTo>
                  <a:cubicBezTo>
                    <a:pt x="23" y="118"/>
                    <a:pt x="20" y="119"/>
                    <a:pt x="17" y="117"/>
                  </a:cubicBezTo>
                  <a:cubicBezTo>
                    <a:pt x="13" y="115"/>
                    <a:pt x="10" y="111"/>
                    <a:pt x="10" y="107"/>
                  </a:cubicBezTo>
                  <a:close/>
                  <a:moveTo>
                    <a:pt x="37" y="131"/>
                  </a:moveTo>
                  <a:cubicBezTo>
                    <a:pt x="38" y="132"/>
                    <a:pt x="39" y="132"/>
                    <a:pt x="41" y="132"/>
                  </a:cubicBezTo>
                  <a:cubicBezTo>
                    <a:pt x="44" y="132"/>
                    <a:pt x="45" y="130"/>
                    <a:pt x="45" y="127"/>
                  </a:cubicBezTo>
                  <a:cubicBezTo>
                    <a:pt x="45" y="123"/>
                    <a:pt x="42" y="118"/>
                    <a:pt x="38" y="116"/>
                  </a:cubicBezTo>
                  <a:cubicBezTo>
                    <a:pt x="34" y="113"/>
                    <a:pt x="30" y="115"/>
                    <a:pt x="30" y="120"/>
                  </a:cubicBezTo>
                  <a:cubicBezTo>
                    <a:pt x="30" y="124"/>
                    <a:pt x="33" y="129"/>
                    <a:pt x="37" y="131"/>
                  </a:cubicBezTo>
                  <a:close/>
                  <a:moveTo>
                    <a:pt x="34" y="118"/>
                  </a:moveTo>
                  <a:cubicBezTo>
                    <a:pt x="35" y="118"/>
                    <a:pt x="36" y="118"/>
                    <a:pt x="37" y="118"/>
                  </a:cubicBezTo>
                  <a:cubicBezTo>
                    <a:pt x="40" y="120"/>
                    <a:pt x="42" y="124"/>
                    <a:pt x="42" y="127"/>
                  </a:cubicBezTo>
                  <a:cubicBezTo>
                    <a:pt x="42" y="129"/>
                    <a:pt x="41" y="129"/>
                    <a:pt x="41" y="129"/>
                  </a:cubicBezTo>
                  <a:cubicBezTo>
                    <a:pt x="40" y="129"/>
                    <a:pt x="39" y="129"/>
                    <a:pt x="38" y="128"/>
                  </a:cubicBezTo>
                  <a:cubicBezTo>
                    <a:pt x="35" y="127"/>
                    <a:pt x="33" y="123"/>
                    <a:pt x="33" y="120"/>
                  </a:cubicBezTo>
                  <a:cubicBezTo>
                    <a:pt x="33" y="118"/>
                    <a:pt x="34" y="118"/>
                    <a:pt x="34" y="118"/>
                  </a:cubicBezTo>
                  <a:close/>
                  <a:moveTo>
                    <a:pt x="58" y="144"/>
                  </a:moveTo>
                  <a:cubicBezTo>
                    <a:pt x="59" y="144"/>
                    <a:pt x="60" y="145"/>
                    <a:pt x="62" y="145"/>
                  </a:cubicBezTo>
                  <a:cubicBezTo>
                    <a:pt x="64" y="145"/>
                    <a:pt x="66" y="143"/>
                    <a:pt x="66" y="140"/>
                  </a:cubicBezTo>
                  <a:cubicBezTo>
                    <a:pt x="66" y="136"/>
                    <a:pt x="63" y="131"/>
                    <a:pt x="59" y="128"/>
                  </a:cubicBezTo>
                  <a:cubicBezTo>
                    <a:pt x="55" y="126"/>
                    <a:pt x="50" y="128"/>
                    <a:pt x="50" y="132"/>
                  </a:cubicBezTo>
                  <a:cubicBezTo>
                    <a:pt x="50" y="136"/>
                    <a:pt x="54" y="141"/>
                    <a:pt x="58" y="144"/>
                  </a:cubicBezTo>
                  <a:close/>
                  <a:moveTo>
                    <a:pt x="55" y="130"/>
                  </a:moveTo>
                  <a:cubicBezTo>
                    <a:pt x="56" y="130"/>
                    <a:pt x="56" y="130"/>
                    <a:pt x="58" y="131"/>
                  </a:cubicBezTo>
                  <a:cubicBezTo>
                    <a:pt x="61" y="133"/>
                    <a:pt x="63" y="137"/>
                    <a:pt x="63" y="140"/>
                  </a:cubicBezTo>
                  <a:cubicBezTo>
                    <a:pt x="63" y="142"/>
                    <a:pt x="62" y="142"/>
                    <a:pt x="62" y="142"/>
                  </a:cubicBezTo>
                  <a:cubicBezTo>
                    <a:pt x="61" y="142"/>
                    <a:pt x="60" y="142"/>
                    <a:pt x="59" y="141"/>
                  </a:cubicBezTo>
                  <a:cubicBezTo>
                    <a:pt x="56" y="139"/>
                    <a:pt x="54" y="135"/>
                    <a:pt x="54" y="132"/>
                  </a:cubicBezTo>
                  <a:cubicBezTo>
                    <a:pt x="54" y="130"/>
                    <a:pt x="55" y="130"/>
                    <a:pt x="55" y="130"/>
                  </a:cubicBezTo>
                  <a:close/>
                </a:path>
              </a:pathLst>
            </a:custGeom>
            <a:solidFill>
              <a:schemeClr val="bg1">
                <a:lumMod val="50000"/>
              </a:schemeClr>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grpSp>
        <p:nvGrpSpPr>
          <p:cNvPr id="32" name="DC 3"/>
          <p:cNvGrpSpPr/>
          <p:nvPr/>
        </p:nvGrpSpPr>
        <p:grpSpPr>
          <a:xfrm>
            <a:off x="4065681" y="4594879"/>
            <a:ext cx="2216267" cy="1637054"/>
            <a:chOff x="4147206" y="4686519"/>
            <a:chExt cx="2260708" cy="1669880"/>
          </a:xfrm>
        </p:grpSpPr>
        <p:grpSp>
          <p:nvGrpSpPr>
            <p:cNvPr id="33" name="server 3"/>
            <p:cNvGrpSpPr/>
            <p:nvPr/>
          </p:nvGrpSpPr>
          <p:grpSpPr>
            <a:xfrm>
              <a:off x="4147206" y="5336616"/>
              <a:ext cx="2260708" cy="526413"/>
              <a:chOff x="4147206" y="5336616"/>
              <a:chExt cx="2260708" cy="526413"/>
            </a:xfrm>
          </p:grpSpPr>
          <p:sp>
            <p:nvSpPr>
              <p:cNvPr id="50" name="Freeform 28"/>
              <p:cNvSpPr>
                <a:spLocks noChangeAspect="1" noEditPoints="1"/>
              </p:cNvSpPr>
              <p:nvPr/>
            </p:nvSpPr>
            <p:spPr bwMode="gray">
              <a:xfrm>
                <a:off x="4147206" y="5336616"/>
                <a:ext cx="624036" cy="526413"/>
              </a:xfrm>
              <a:custGeom>
                <a:avLst/>
                <a:gdLst>
                  <a:gd name="T0" fmla="*/ 1302 w 1483"/>
                  <a:gd name="T1" fmla="*/ 290 h 1251"/>
                  <a:gd name="T2" fmla="*/ 1011 w 1483"/>
                  <a:gd name="T3" fmla="*/ 177 h 1251"/>
                  <a:gd name="T4" fmla="*/ 581 w 1483"/>
                  <a:gd name="T5" fmla="*/ 0 h 1251"/>
                  <a:gd name="T6" fmla="*/ 0 w 1483"/>
                  <a:gd name="T7" fmla="*/ 243 h 1251"/>
                  <a:gd name="T8" fmla="*/ 942 w 1483"/>
                  <a:gd name="T9" fmla="*/ 1029 h 1251"/>
                  <a:gd name="T10" fmla="*/ 1252 w 1483"/>
                  <a:gd name="T11" fmla="*/ 892 h 1251"/>
                  <a:gd name="T12" fmla="*/ 1483 w 1483"/>
                  <a:gd name="T13" fmla="*/ 781 h 1251"/>
                  <a:gd name="T14" fmla="*/ 600 w 1483"/>
                  <a:gd name="T15" fmla="*/ 42 h 1251"/>
                  <a:gd name="T16" fmla="*/ 600 w 1483"/>
                  <a:gd name="T17" fmla="*/ 80 h 1251"/>
                  <a:gd name="T18" fmla="*/ 942 w 1483"/>
                  <a:gd name="T19" fmla="*/ 312 h 1251"/>
                  <a:gd name="T20" fmla="*/ 583 w 1483"/>
                  <a:gd name="T21" fmla="*/ 160 h 1251"/>
                  <a:gd name="T22" fmla="*/ 942 w 1483"/>
                  <a:gd name="T23" fmla="*/ 467 h 1251"/>
                  <a:gd name="T24" fmla="*/ 583 w 1483"/>
                  <a:gd name="T25" fmla="*/ 472 h 1251"/>
                  <a:gd name="T26" fmla="*/ 583 w 1483"/>
                  <a:gd name="T27" fmla="*/ 548 h 1251"/>
                  <a:gd name="T28" fmla="*/ 942 w 1483"/>
                  <a:gd name="T29" fmla="*/ 626 h 1251"/>
                  <a:gd name="T30" fmla="*/ 583 w 1483"/>
                  <a:gd name="T31" fmla="*/ 633 h 1251"/>
                  <a:gd name="T32" fmla="*/ 942 w 1483"/>
                  <a:gd name="T33" fmla="*/ 781 h 1251"/>
                  <a:gd name="T34" fmla="*/ 583 w 1483"/>
                  <a:gd name="T35" fmla="*/ 944 h 1251"/>
                  <a:gd name="T36" fmla="*/ 583 w 1483"/>
                  <a:gd name="T37" fmla="*/ 1022 h 1251"/>
                  <a:gd name="T38" fmla="*/ 583 w 1483"/>
                  <a:gd name="T39" fmla="*/ 1105 h 1251"/>
                  <a:gd name="T40" fmla="*/ 583 w 1483"/>
                  <a:gd name="T41" fmla="*/ 1178 h 1251"/>
                  <a:gd name="T42" fmla="*/ 1252 w 1483"/>
                  <a:gd name="T43" fmla="*/ 349 h 1251"/>
                  <a:gd name="T44" fmla="*/ 1011 w 1483"/>
                  <a:gd name="T45" fmla="*/ 288 h 1251"/>
                  <a:gd name="T46" fmla="*/ 1011 w 1483"/>
                  <a:gd name="T47" fmla="*/ 340 h 1251"/>
                  <a:gd name="T48" fmla="*/ 1252 w 1483"/>
                  <a:gd name="T49" fmla="*/ 465 h 1251"/>
                  <a:gd name="T50" fmla="*/ 1011 w 1483"/>
                  <a:gd name="T51" fmla="*/ 397 h 1251"/>
                  <a:gd name="T52" fmla="*/ 1252 w 1483"/>
                  <a:gd name="T53" fmla="*/ 571 h 1251"/>
                  <a:gd name="T54" fmla="*/ 1011 w 1483"/>
                  <a:gd name="T55" fmla="*/ 614 h 1251"/>
                  <a:gd name="T56" fmla="*/ 1011 w 1483"/>
                  <a:gd name="T57" fmla="*/ 663 h 1251"/>
                  <a:gd name="T58" fmla="*/ 1252 w 1483"/>
                  <a:gd name="T59" fmla="*/ 685 h 1251"/>
                  <a:gd name="T60" fmla="*/ 1011 w 1483"/>
                  <a:gd name="T61" fmla="*/ 722 h 1251"/>
                  <a:gd name="T62" fmla="*/ 1252 w 1483"/>
                  <a:gd name="T63" fmla="*/ 791 h 1251"/>
                  <a:gd name="T64" fmla="*/ 1011 w 1483"/>
                  <a:gd name="T65" fmla="*/ 989 h 1251"/>
                  <a:gd name="T66" fmla="*/ 1252 w 1483"/>
                  <a:gd name="T67" fmla="*/ 864 h 1251"/>
                  <a:gd name="T68" fmla="*/ 1476 w 1483"/>
                  <a:gd name="T69" fmla="*/ 401 h 1251"/>
                  <a:gd name="T70" fmla="*/ 1311 w 1483"/>
                  <a:gd name="T71" fmla="*/ 309 h 1251"/>
                  <a:gd name="T72" fmla="*/ 1302 w 1483"/>
                  <a:gd name="T73" fmla="*/ 824 h 1251"/>
                  <a:gd name="T74" fmla="*/ 1481 w 1483"/>
                  <a:gd name="T75" fmla="*/ 715 h 1251"/>
                  <a:gd name="T76" fmla="*/ 1481 w 1483"/>
                  <a:gd name="T77" fmla="*/ 692 h 1251"/>
                  <a:gd name="T78" fmla="*/ 1302 w 1483"/>
                  <a:gd name="T79" fmla="*/ 706 h 1251"/>
                  <a:gd name="T80" fmla="*/ 1481 w 1483"/>
                  <a:gd name="T81" fmla="*/ 666 h 1251"/>
                  <a:gd name="T82" fmla="*/ 1302 w 1483"/>
                  <a:gd name="T83" fmla="*/ 595 h 1251"/>
                  <a:gd name="T84" fmla="*/ 1481 w 1483"/>
                  <a:gd name="T85" fmla="*/ 567 h 1251"/>
                  <a:gd name="T86" fmla="*/ 1481 w 1483"/>
                  <a:gd name="T87" fmla="*/ 543 h 1251"/>
                  <a:gd name="T88" fmla="*/ 1302 w 1483"/>
                  <a:gd name="T89" fmla="*/ 479 h 1251"/>
                  <a:gd name="T90" fmla="*/ 1481 w 1483"/>
                  <a:gd name="T91" fmla="*/ 517 h 1251"/>
                  <a:gd name="T92" fmla="*/ 1302 w 1483"/>
                  <a:gd name="T93" fmla="*/ 368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83" h="1251">
                    <a:moveTo>
                      <a:pt x="1481" y="425"/>
                    </a:moveTo>
                    <a:lnTo>
                      <a:pt x="1481" y="394"/>
                    </a:lnTo>
                    <a:lnTo>
                      <a:pt x="1302" y="290"/>
                    </a:lnTo>
                    <a:lnTo>
                      <a:pt x="1252" y="304"/>
                    </a:lnTo>
                    <a:lnTo>
                      <a:pt x="1252" y="316"/>
                    </a:lnTo>
                    <a:lnTo>
                      <a:pt x="1011" y="177"/>
                    </a:lnTo>
                    <a:lnTo>
                      <a:pt x="942" y="200"/>
                    </a:lnTo>
                    <a:lnTo>
                      <a:pt x="942" y="208"/>
                    </a:lnTo>
                    <a:lnTo>
                      <a:pt x="581" y="0"/>
                    </a:lnTo>
                    <a:lnTo>
                      <a:pt x="26" y="177"/>
                    </a:lnTo>
                    <a:lnTo>
                      <a:pt x="26" y="236"/>
                    </a:lnTo>
                    <a:lnTo>
                      <a:pt x="0" y="243"/>
                    </a:lnTo>
                    <a:lnTo>
                      <a:pt x="0" y="1067"/>
                    </a:lnTo>
                    <a:lnTo>
                      <a:pt x="560" y="1251"/>
                    </a:lnTo>
                    <a:lnTo>
                      <a:pt x="942" y="1029"/>
                    </a:lnTo>
                    <a:lnTo>
                      <a:pt x="942" y="1041"/>
                    </a:lnTo>
                    <a:lnTo>
                      <a:pt x="994" y="1041"/>
                    </a:lnTo>
                    <a:lnTo>
                      <a:pt x="1252" y="892"/>
                    </a:lnTo>
                    <a:lnTo>
                      <a:pt x="1252" y="895"/>
                    </a:lnTo>
                    <a:lnTo>
                      <a:pt x="1290" y="895"/>
                    </a:lnTo>
                    <a:lnTo>
                      <a:pt x="1483" y="781"/>
                    </a:lnTo>
                    <a:lnTo>
                      <a:pt x="1483" y="427"/>
                    </a:lnTo>
                    <a:lnTo>
                      <a:pt x="1481" y="425"/>
                    </a:lnTo>
                    <a:close/>
                    <a:moveTo>
                      <a:pt x="600" y="42"/>
                    </a:moveTo>
                    <a:lnTo>
                      <a:pt x="942" y="229"/>
                    </a:lnTo>
                    <a:lnTo>
                      <a:pt x="942" y="255"/>
                    </a:lnTo>
                    <a:lnTo>
                      <a:pt x="600" y="80"/>
                    </a:lnTo>
                    <a:lnTo>
                      <a:pt x="600" y="42"/>
                    </a:lnTo>
                    <a:close/>
                    <a:moveTo>
                      <a:pt x="583" y="160"/>
                    </a:moveTo>
                    <a:lnTo>
                      <a:pt x="942" y="312"/>
                    </a:lnTo>
                    <a:lnTo>
                      <a:pt x="942" y="363"/>
                    </a:lnTo>
                    <a:lnTo>
                      <a:pt x="583" y="234"/>
                    </a:lnTo>
                    <a:lnTo>
                      <a:pt x="583" y="160"/>
                    </a:lnTo>
                    <a:close/>
                    <a:moveTo>
                      <a:pt x="583" y="316"/>
                    </a:moveTo>
                    <a:lnTo>
                      <a:pt x="942" y="418"/>
                    </a:lnTo>
                    <a:lnTo>
                      <a:pt x="942" y="467"/>
                    </a:lnTo>
                    <a:lnTo>
                      <a:pt x="583" y="394"/>
                    </a:lnTo>
                    <a:lnTo>
                      <a:pt x="583" y="316"/>
                    </a:lnTo>
                    <a:close/>
                    <a:moveTo>
                      <a:pt x="583" y="472"/>
                    </a:moveTo>
                    <a:lnTo>
                      <a:pt x="942" y="524"/>
                    </a:lnTo>
                    <a:lnTo>
                      <a:pt x="942" y="571"/>
                    </a:lnTo>
                    <a:lnTo>
                      <a:pt x="583" y="548"/>
                    </a:lnTo>
                    <a:lnTo>
                      <a:pt x="583" y="472"/>
                    </a:lnTo>
                    <a:close/>
                    <a:moveTo>
                      <a:pt x="583" y="633"/>
                    </a:moveTo>
                    <a:lnTo>
                      <a:pt x="942" y="626"/>
                    </a:lnTo>
                    <a:lnTo>
                      <a:pt x="942" y="678"/>
                    </a:lnTo>
                    <a:lnTo>
                      <a:pt x="583" y="706"/>
                    </a:lnTo>
                    <a:lnTo>
                      <a:pt x="583" y="633"/>
                    </a:lnTo>
                    <a:close/>
                    <a:moveTo>
                      <a:pt x="583" y="789"/>
                    </a:moveTo>
                    <a:lnTo>
                      <a:pt x="942" y="732"/>
                    </a:lnTo>
                    <a:lnTo>
                      <a:pt x="942" y="781"/>
                    </a:lnTo>
                    <a:lnTo>
                      <a:pt x="583" y="862"/>
                    </a:lnTo>
                    <a:lnTo>
                      <a:pt x="583" y="789"/>
                    </a:lnTo>
                    <a:close/>
                    <a:moveTo>
                      <a:pt x="583" y="944"/>
                    </a:moveTo>
                    <a:lnTo>
                      <a:pt x="942" y="838"/>
                    </a:lnTo>
                    <a:lnTo>
                      <a:pt x="942" y="885"/>
                    </a:lnTo>
                    <a:lnTo>
                      <a:pt x="583" y="1022"/>
                    </a:lnTo>
                    <a:lnTo>
                      <a:pt x="583" y="944"/>
                    </a:lnTo>
                    <a:close/>
                    <a:moveTo>
                      <a:pt x="583" y="1178"/>
                    </a:moveTo>
                    <a:lnTo>
                      <a:pt x="583" y="1105"/>
                    </a:lnTo>
                    <a:lnTo>
                      <a:pt x="942" y="940"/>
                    </a:lnTo>
                    <a:lnTo>
                      <a:pt x="942" y="992"/>
                    </a:lnTo>
                    <a:lnTo>
                      <a:pt x="583" y="1178"/>
                    </a:lnTo>
                    <a:close/>
                    <a:moveTo>
                      <a:pt x="1023" y="208"/>
                    </a:moveTo>
                    <a:lnTo>
                      <a:pt x="1252" y="333"/>
                    </a:lnTo>
                    <a:lnTo>
                      <a:pt x="1252" y="349"/>
                    </a:lnTo>
                    <a:lnTo>
                      <a:pt x="1023" y="234"/>
                    </a:lnTo>
                    <a:lnTo>
                      <a:pt x="1023" y="208"/>
                    </a:lnTo>
                    <a:close/>
                    <a:moveTo>
                      <a:pt x="1011" y="288"/>
                    </a:moveTo>
                    <a:lnTo>
                      <a:pt x="1252" y="389"/>
                    </a:lnTo>
                    <a:lnTo>
                      <a:pt x="1252" y="427"/>
                    </a:lnTo>
                    <a:lnTo>
                      <a:pt x="1011" y="340"/>
                    </a:lnTo>
                    <a:lnTo>
                      <a:pt x="1011" y="288"/>
                    </a:lnTo>
                    <a:close/>
                    <a:moveTo>
                      <a:pt x="1011" y="397"/>
                    </a:moveTo>
                    <a:lnTo>
                      <a:pt x="1252" y="465"/>
                    </a:lnTo>
                    <a:lnTo>
                      <a:pt x="1252" y="498"/>
                    </a:lnTo>
                    <a:lnTo>
                      <a:pt x="1011" y="448"/>
                    </a:lnTo>
                    <a:lnTo>
                      <a:pt x="1011" y="397"/>
                    </a:lnTo>
                    <a:close/>
                    <a:moveTo>
                      <a:pt x="1011" y="503"/>
                    </a:moveTo>
                    <a:lnTo>
                      <a:pt x="1252" y="538"/>
                    </a:lnTo>
                    <a:lnTo>
                      <a:pt x="1252" y="571"/>
                    </a:lnTo>
                    <a:lnTo>
                      <a:pt x="1011" y="555"/>
                    </a:lnTo>
                    <a:lnTo>
                      <a:pt x="1011" y="503"/>
                    </a:lnTo>
                    <a:close/>
                    <a:moveTo>
                      <a:pt x="1011" y="614"/>
                    </a:moveTo>
                    <a:lnTo>
                      <a:pt x="1252" y="609"/>
                    </a:lnTo>
                    <a:lnTo>
                      <a:pt x="1252" y="645"/>
                    </a:lnTo>
                    <a:lnTo>
                      <a:pt x="1011" y="663"/>
                    </a:lnTo>
                    <a:lnTo>
                      <a:pt x="1011" y="614"/>
                    </a:lnTo>
                    <a:close/>
                    <a:moveTo>
                      <a:pt x="1011" y="722"/>
                    </a:moveTo>
                    <a:lnTo>
                      <a:pt x="1252" y="685"/>
                    </a:lnTo>
                    <a:lnTo>
                      <a:pt x="1252" y="718"/>
                    </a:lnTo>
                    <a:lnTo>
                      <a:pt x="1011" y="772"/>
                    </a:lnTo>
                    <a:lnTo>
                      <a:pt x="1011" y="722"/>
                    </a:lnTo>
                    <a:close/>
                    <a:moveTo>
                      <a:pt x="1011" y="829"/>
                    </a:moveTo>
                    <a:lnTo>
                      <a:pt x="1252" y="756"/>
                    </a:lnTo>
                    <a:lnTo>
                      <a:pt x="1252" y="791"/>
                    </a:lnTo>
                    <a:lnTo>
                      <a:pt x="1011" y="883"/>
                    </a:lnTo>
                    <a:lnTo>
                      <a:pt x="1011" y="829"/>
                    </a:lnTo>
                    <a:close/>
                    <a:moveTo>
                      <a:pt x="1011" y="989"/>
                    </a:moveTo>
                    <a:lnTo>
                      <a:pt x="1011" y="940"/>
                    </a:lnTo>
                    <a:lnTo>
                      <a:pt x="1252" y="829"/>
                    </a:lnTo>
                    <a:lnTo>
                      <a:pt x="1252" y="864"/>
                    </a:lnTo>
                    <a:lnTo>
                      <a:pt x="1011" y="989"/>
                    </a:lnTo>
                    <a:close/>
                    <a:moveTo>
                      <a:pt x="1311" y="309"/>
                    </a:moveTo>
                    <a:lnTo>
                      <a:pt x="1476" y="401"/>
                    </a:lnTo>
                    <a:lnTo>
                      <a:pt x="1476" y="413"/>
                    </a:lnTo>
                    <a:lnTo>
                      <a:pt x="1311" y="328"/>
                    </a:lnTo>
                    <a:lnTo>
                      <a:pt x="1311" y="309"/>
                    </a:lnTo>
                    <a:close/>
                    <a:moveTo>
                      <a:pt x="1481" y="767"/>
                    </a:moveTo>
                    <a:lnTo>
                      <a:pt x="1302" y="859"/>
                    </a:lnTo>
                    <a:lnTo>
                      <a:pt x="1302" y="824"/>
                    </a:lnTo>
                    <a:lnTo>
                      <a:pt x="1481" y="741"/>
                    </a:lnTo>
                    <a:lnTo>
                      <a:pt x="1481" y="767"/>
                    </a:lnTo>
                    <a:close/>
                    <a:moveTo>
                      <a:pt x="1481" y="715"/>
                    </a:moveTo>
                    <a:lnTo>
                      <a:pt x="1302" y="784"/>
                    </a:lnTo>
                    <a:lnTo>
                      <a:pt x="1302" y="746"/>
                    </a:lnTo>
                    <a:lnTo>
                      <a:pt x="1481" y="692"/>
                    </a:lnTo>
                    <a:lnTo>
                      <a:pt x="1481" y="715"/>
                    </a:lnTo>
                    <a:close/>
                    <a:moveTo>
                      <a:pt x="1481" y="666"/>
                    </a:moveTo>
                    <a:lnTo>
                      <a:pt x="1302" y="706"/>
                    </a:lnTo>
                    <a:lnTo>
                      <a:pt x="1302" y="670"/>
                    </a:lnTo>
                    <a:lnTo>
                      <a:pt x="1481" y="642"/>
                    </a:lnTo>
                    <a:lnTo>
                      <a:pt x="1481" y="666"/>
                    </a:lnTo>
                    <a:close/>
                    <a:moveTo>
                      <a:pt x="1481" y="616"/>
                    </a:moveTo>
                    <a:lnTo>
                      <a:pt x="1302" y="630"/>
                    </a:lnTo>
                    <a:lnTo>
                      <a:pt x="1302" y="595"/>
                    </a:lnTo>
                    <a:lnTo>
                      <a:pt x="1481" y="593"/>
                    </a:lnTo>
                    <a:lnTo>
                      <a:pt x="1481" y="616"/>
                    </a:lnTo>
                    <a:close/>
                    <a:moveTo>
                      <a:pt x="1481" y="567"/>
                    </a:moveTo>
                    <a:lnTo>
                      <a:pt x="1302" y="555"/>
                    </a:lnTo>
                    <a:lnTo>
                      <a:pt x="1302" y="519"/>
                    </a:lnTo>
                    <a:lnTo>
                      <a:pt x="1481" y="543"/>
                    </a:lnTo>
                    <a:lnTo>
                      <a:pt x="1481" y="567"/>
                    </a:lnTo>
                    <a:close/>
                    <a:moveTo>
                      <a:pt x="1481" y="517"/>
                    </a:moveTo>
                    <a:lnTo>
                      <a:pt x="1302" y="479"/>
                    </a:lnTo>
                    <a:lnTo>
                      <a:pt x="1302" y="444"/>
                    </a:lnTo>
                    <a:lnTo>
                      <a:pt x="1481" y="493"/>
                    </a:lnTo>
                    <a:lnTo>
                      <a:pt x="1481" y="517"/>
                    </a:lnTo>
                    <a:close/>
                    <a:moveTo>
                      <a:pt x="1481" y="467"/>
                    </a:moveTo>
                    <a:lnTo>
                      <a:pt x="1302" y="404"/>
                    </a:lnTo>
                    <a:lnTo>
                      <a:pt x="1302" y="368"/>
                    </a:lnTo>
                    <a:lnTo>
                      <a:pt x="1481" y="444"/>
                    </a:lnTo>
                    <a:lnTo>
                      <a:pt x="1481" y="467"/>
                    </a:ln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51" name="Freeform 28"/>
              <p:cNvSpPr>
                <a:spLocks noChangeAspect="1" noEditPoints="1"/>
              </p:cNvSpPr>
              <p:nvPr/>
            </p:nvSpPr>
            <p:spPr bwMode="gray">
              <a:xfrm>
                <a:off x="4965542" y="5336616"/>
                <a:ext cx="624036" cy="526413"/>
              </a:xfrm>
              <a:custGeom>
                <a:avLst/>
                <a:gdLst>
                  <a:gd name="T0" fmla="*/ 1302 w 1483"/>
                  <a:gd name="T1" fmla="*/ 290 h 1251"/>
                  <a:gd name="T2" fmla="*/ 1011 w 1483"/>
                  <a:gd name="T3" fmla="*/ 177 h 1251"/>
                  <a:gd name="T4" fmla="*/ 581 w 1483"/>
                  <a:gd name="T5" fmla="*/ 0 h 1251"/>
                  <a:gd name="T6" fmla="*/ 0 w 1483"/>
                  <a:gd name="T7" fmla="*/ 243 h 1251"/>
                  <a:gd name="T8" fmla="*/ 942 w 1483"/>
                  <a:gd name="T9" fmla="*/ 1029 h 1251"/>
                  <a:gd name="T10" fmla="*/ 1252 w 1483"/>
                  <a:gd name="T11" fmla="*/ 892 h 1251"/>
                  <a:gd name="T12" fmla="*/ 1483 w 1483"/>
                  <a:gd name="T13" fmla="*/ 781 h 1251"/>
                  <a:gd name="T14" fmla="*/ 600 w 1483"/>
                  <a:gd name="T15" fmla="*/ 42 h 1251"/>
                  <a:gd name="T16" fmla="*/ 600 w 1483"/>
                  <a:gd name="T17" fmla="*/ 80 h 1251"/>
                  <a:gd name="T18" fmla="*/ 942 w 1483"/>
                  <a:gd name="T19" fmla="*/ 312 h 1251"/>
                  <a:gd name="T20" fmla="*/ 583 w 1483"/>
                  <a:gd name="T21" fmla="*/ 160 h 1251"/>
                  <a:gd name="T22" fmla="*/ 942 w 1483"/>
                  <a:gd name="T23" fmla="*/ 467 h 1251"/>
                  <a:gd name="T24" fmla="*/ 583 w 1483"/>
                  <a:gd name="T25" fmla="*/ 472 h 1251"/>
                  <a:gd name="T26" fmla="*/ 583 w 1483"/>
                  <a:gd name="T27" fmla="*/ 548 h 1251"/>
                  <a:gd name="T28" fmla="*/ 942 w 1483"/>
                  <a:gd name="T29" fmla="*/ 626 h 1251"/>
                  <a:gd name="T30" fmla="*/ 583 w 1483"/>
                  <a:gd name="T31" fmla="*/ 633 h 1251"/>
                  <a:gd name="T32" fmla="*/ 942 w 1483"/>
                  <a:gd name="T33" fmla="*/ 781 h 1251"/>
                  <a:gd name="T34" fmla="*/ 583 w 1483"/>
                  <a:gd name="T35" fmla="*/ 944 h 1251"/>
                  <a:gd name="T36" fmla="*/ 583 w 1483"/>
                  <a:gd name="T37" fmla="*/ 1022 h 1251"/>
                  <a:gd name="T38" fmla="*/ 583 w 1483"/>
                  <a:gd name="T39" fmla="*/ 1105 h 1251"/>
                  <a:gd name="T40" fmla="*/ 583 w 1483"/>
                  <a:gd name="T41" fmla="*/ 1178 h 1251"/>
                  <a:gd name="T42" fmla="*/ 1252 w 1483"/>
                  <a:gd name="T43" fmla="*/ 349 h 1251"/>
                  <a:gd name="T44" fmla="*/ 1011 w 1483"/>
                  <a:gd name="T45" fmla="*/ 288 h 1251"/>
                  <a:gd name="T46" fmla="*/ 1011 w 1483"/>
                  <a:gd name="T47" fmla="*/ 340 h 1251"/>
                  <a:gd name="T48" fmla="*/ 1252 w 1483"/>
                  <a:gd name="T49" fmla="*/ 465 h 1251"/>
                  <a:gd name="T50" fmla="*/ 1011 w 1483"/>
                  <a:gd name="T51" fmla="*/ 397 h 1251"/>
                  <a:gd name="T52" fmla="*/ 1252 w 1483"/>
                  <a:gd name="T53" fmla="*/ 571 h 1251"/>
                  <a:gd name="T54" fmla="*/ 1011 w 1483"/>
                  <a:gd name="T55" fmla="*/ 614 h 1251"/>
                  <a:gd name="T56" fmla="*/ 1011 w 1483"/>
                  <a:gd name="T57" fmla="*/ 663 h 1251"/>
                  <a:gd name="T58" fmla="*/ 1252 w 1483"/>
                  <a:gd name="T59" fmla="*/ 685 h 1251"/>
                  <a:gd name="T60" fmla="*/ 1011 w 1483"/>
                  <a:gd name="T61" fmla="*/ 722 h 1251"/>
                  <a:gd name="T62" fmla="*/ 1252 w 1483"/>
                  <a:gd name="T63" fmla="*/ 791 h 1251"/>
                  <a:gd name="T64" fmla="*/ 1011 w 1483"/>
                  <a:gd name="T65" fmla="*/ 989 h 1251"/>
                  <a:gd name="T66" fmla="*/ 1252 w 1483"/>
                  <a:gd name="T67" fmla="*/ 864 h 1251"/>
                  <a:gd name="T68" fmla="*/ 1476 w 1483"/>
                  <a:gd name="T69" fmla="*/ 401 h 1251"/>
                  <a:gd name="T70" fmla="*/ 1311 w 1483"/>
                  <a:gd name="T71" fmla="*/ 309 h 1251"/>
                  <a:gd name="T72" fmla="*/ 1302 w 1483"/>
                  <a:gd name="T73" fmla="*/ 824 h 1251"/>
                  <a:gd name="T74" fmla="*/ 1481 w 1483"/>
                  <a:gd name="T75" fmla="*/ 715 h 1251"/>
                  <a:gd name="T76" fmla="*/ 1481 w 1483"/>
                  <a:gd name="T77" fmla="*/ 692 h 1251"/>
                  <a:gd name="T78" fmla="*/ 1302 w 1483"/>
                  <a:gd name="T79" fmla="*/ 706 h 1251"/>
                  <a:gd name="T80" fmla="*/ 1481 w 1483"/>
                  <a:gd name="T81" fmla="*/ 666 h 1251"/>
                  <a:gd name="T82" fmla="*/ 1302 w 1483"/>
                  <a:gd name="T83" fmla="*/ 595 h 1251"/>
                  <a:gd name="T84" fmla="*/ 1481 w 1483"/>
                  <a:gd name="T85" fmla="*/ 567 h 1251"/>
                  <a:gd name="T86" fmla="*/ 1481 w 1483"/>
                  <a:gd name="T87" fmla="*/ 543 h 1251"/>
                  <a:gd name="T88" fmla="*/ 1302 w 1483"/>
                  <a:gd name="T89" fmla="*/ 479 h 1251"/>
                  <a:gd name="T90" fmla="*/ 1481 w 1483"/>
                  <a:gd name="T91" fmla="*/ 517 h 1251"/>
                  <a:gd name="T92" fmla="*/ 1302 w 1483"/>
                  <a:gd name="T93" fmla="*/ 368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83" h="1251">
                    <a:moveTo>
                      <a:pt x="1481" y="425"/>
                    </a:moveTo>
                    <a:lnTo>
                      <a:pt x="1481" y="394"/>
                    </a:lnTo>
                    <a:lnTo>
                      <a:pt x="1302" y="290"/>
                    </a:lnTo>
                    <a:lnTo>
                      <a:pt x="1252" y="304"/>
                    </a:lnTo>
                    <a:lnTo>
                      <a:pt x="1252" y="316"/>
                    </a:lnTo>
                    <a:lnTo>
                      <a:pt x="1011" y="177"/>
                    </a:lnTo>
                    <a:lnTo>
                      <a:pt x="942" y="200"/>
                    </a:lnTo>
                    <a:lnTo>
                      <a:pt x="942" y="208"/>
                    </a:lnTo>
                    <a:lnTo>
                      <a:pt x="581" y="0"/>
                    </a:lnTo>
                    <a:lnTo>
                      <a:pt x="26" y="177"/>
                    </a:lnTo>
                    <a:lnTo>
                      <a:pt x="26" y="236"/>
                    </a:lnTo>
                    <a:lnTo>
                      <a:pt x="0" y="243"/>
                    </a:lnTo>
                    <a:lnTo>
                      <a:pt x="0" y="1067"/>
                    </a:lnTo>
                    <a:lnTo>
                      <a:pt x="560" y="1251"/>
                    </a:lnTo>
                    <a:lnTo>
                      <a:pt x="942" y="1029"/>
                    </a:lnTo>
                    <a:lnTo>
                      <a:pt x="942" y="1041"/>
                    </a:lnTo>
                    <a:lnTo>
                      <a:pt x="994" y="1041"/>
                    </a:lnTo>
                    <a:lnTo>
                      <a:pt x="1252" y="892"/>
                    </a:lnTo>
                    <a:lnTo>
                      <a:pt x="1252" y="895"/>
                    </a:lnTo>
                    <a:lnTo>
                      <a:pt x="1290" y="895"/>
                    </a:lnTo>
                    <a:lnTo>
                      <a:pt x="1483" y="781"/>
                    </a:lnTo>
                    <a:lnTo>
                      <a:pt x="1483" y="427"/>
                    </a:lnTo>
                    <a:lnTo>
                      <a:pt x="1481" y="425"/>
                    </a:lnTo>
                    <a:close/>
                    <a:moveTo>
                      <a:pt x="600" y="42"/>
                    </a:moveTo>
                    <a:lnTo>
                      <a:pt x="942" y="229"/>
                    </a:lnTo>
                    <a:lnTo>
                      <a:pt x="942" y="255"/>
                    </a:lnTo>
                    <a:lnTo>
                      <a:pt x="600" y="80"/>
                    </a:lnTo>
                    <a:lnTo>
                      <a:pt x="600" y="42"/>
                    </a:lnTo>
                    <a:close/>
                    <a:moveTo>
                      <a:pt x="583" y="160"/>
                    </a:moveTo>
                    <a:lnTo>
                      <a:pt x="942" y="312"/>
                    </a:lnTo>
                    <a:lnTo>
                      <a:pt x="942" y="363"/>
                    </a:lnTo>
                    <a:lnTo>
                      <a:pt x="583" y="234"/>
                    </a:lnTo>
                    <a:lnTo>
                      <a:pt x="583" y="160"/>
                    </a:lnTo>
                    <a:close/>
                    <a:moveTo>
                      <a:pt x="583" y="316"/>
                    </a:moveTo>
                    <a:lnTo>
                      <a:pt x="942" y="418"/>
                    </a:lnTo>
                    <a:lnTo>
                      <a:pt x="942" y="467"/>
                    </a:lnTo>
                    <a:lnTo>
                      <a:pt x="583" y="394"/>
                    </a:lnTo>
                    <a:lnTo>
                      <a:pt x="583" y="316"/>
                    </a:lnTo>
                    <a:close/>
                    <a:moveTo>
                      <a:pt x="583" y="472"/>
                    </a:moveTo>
                    <a:lnTo>
                      <a:pt x="942" y="524"/>
                    </a:lnTo>
                    <a:lnTo>
                      <a:pt x="942" y="571"/>
                    </a:lnTo>
                    <a:lnTo>
                      <a:pt x="583" y="548"/>
                    </a:lnTo>
                    <a:lnTo>
                      <a:pt x="583" y="472"/>
                    </a:lnTo>
                    <a:close/>
                    <a:moveTo>
                      <a:pt x="583" y="633"/>
                    </a:moveTo>
                    <a:lnTo>
                      <a:pt x="942" y="626"/>
                    </a:lnTo>
                    <a:lnTo>
                      <a:pt x="942" y="678"/>
                    </a:lnTo>
                    <a:lnTo>
                      <a:pt x="583" y="706"/>
                    </a:lnTo>
                    <a:lnTo>
                      <a:pt x="583" y="633"/>
                    </a:lnTo>
                    <a:close/>
                    <a:moveTo>
                      <a:pt x="583" y="789"/>
                    </a:moveTo>
                    <a:lnTo>
                      <a:pt x="942" y="732"/>
                    </a:lnTo>
                    <a:lnTo>
                      <a:pt x="942" y="781"/>
                    </a:lnTo>
                    <a:lnTo>
                      <a:pt x="583" y="862"/>
                    </a:lnTo>
                    <a:lnTo>
                      <a:pt x="583" y="789"/>
                    </a:lnTo>
                    <a:close/>
                    <a:moveTo>
                      <a:pt x="583" y="944"/>
                    </a:moveTo>
                    <a:lnTo>
                      <a:pt x="942" y="838"/>
                    </a:lnTo>
                    <a:lnTo>
                      <a:pt x="942" y="885"/>
                    </a:lnTo>
                    <a:lnTo>
                      <a:pt x="583" y="1022"/>
                    </a:lnTo>
                    <a:lnTo>
                      <a:pt x="583" y="944"/>
                    </a:lnTo>
                    <a:close/>
                    <a:moveTo>
                      <a:pt x="583" y="1178"/>
                    </a:moveTo>
                    <a:lnTo>
                      <a:pt x="583" y="1105"/>
                    </a:lnTo>
                    <a:lnTo>
                      <a:pt x="942" y="940"/>
                    </a:lnTo>
                    <a:lnTo>
                      <a:pt x="942" y="992"/>
                    </a:lnTo>
                    <a:lnTo>
                      <a:pt x="583" y="1178"/>
                    </a:lnTo>
                    <a:close/>
                    <a:moveTo>
                      <a:pt x="1023" y="208"/>
                    </a:moveTo>
                    <a:lnTo>
                      <a:pt x="1252" y="333"/>
                    </a:lnTo>
                    <a:lnTo>
                      <a:pt x="1252" y="349"/>
                    </a:lnTo>
                    <a:lnTo>
                      <a:pt x="1023" y="234"/>
                    </a:lnTo>
                    <a:lnTo>
                      <a:pt x="1023" y="208"/>
                    </a:lnTo>
                    <a:close/>
                    <a:moveTo>
                      <a:pt x="1011" y="288"/>
                    </a:moveTo>
                    <a:lnTo>
                      <a:pt x="1252" y="389"/>
                    </a:lnTo>
                    <a:lnTo>
                      <a:pt x="1252" y="427"/>
                    </a:lnTo>
                    <a:lnTo>
                      <a:pt x="1011" y="340"/>
                    </a:lnTo>
                    <a:lnTo>
                      <a:pt x="1011" y="288"/>
                    </a:lnTo>
                    <a:close/>
                    <a:moveTo>
                      <a:pt x="1011" y="397"/>
                    </a:moveTo>
                    <a:lnTo>
                      <a:pt x="1252" y="465"/>
                    </a:lnTo>
                    <a:lnTo>
                      <a:pt x="1252" y="498"/>
                    </a:lnTo>
                    <a:lnTo>
                      <a:pt x="1011" y="448"/>
                    </a:lnTo>
                    <a:lnTo>
                      <a:pt x="1011" y="397"/>
                    </a:lnTo>
                    <a:close/>
                    <a:moveTo>
                      <a:pt x="1011" y="503"/>
                    </a:moveTo>
                    <a:lnTo>
                      <a:pt x="1252" y="538"/>
                    </a:lnTo>
                    <a:lnTo>
                      <a:pt x="1252" y="571"/>
                    </a:lnTo>
                    <a:lnTo>
                      <a:pt x="1011" y="555"/>
                    </a:lnTo>
                    <a:lnTo>
                      <a:pt x="1011" y="503"/>
                    </a:lnTo>
                    <a:close/>
                    <a:moveTo>
                      <a:pt x="1011" y="614"/>
                    </a:moveTo>
                    <a:lnTo>
                      <a:pt x="1252" y="609"/>
                    </a:lnTo>
                    <a:lnTo>
                      <a:pt x="1252" y="645"/>
                    </a:lnTo>
                    <a:lnTo>
                      <a:pt x="1011" y="663"/>
                    </a:lnTo>
                    <a:lnTo>
                      <a:pt x="1011" y="614"/>
                    </a:lnTo>
                    <a:close/>
                    <a:moveTo>
                      <a:pt x="1011" y="722"/>
                    </a:moveTo>
                    <a:lnTo>
                      <a:pt x="1252" y="685"/>
                    </a:lnTo>
                    <a:lnTo>
                      <a:pt x="1252" y="718"/>
                    </a:lnTo>
                    <a:lnTo>
                      <a:pt x="1011" y="772"/>
                    </a:lnTo>
                    <a:lnTo>
                      <a:pt x="1011" y="722"/>
                    </a:lnTo>
                    <a:close/>
                    <a:moveTo>
                      <a:pt x="1011" y="829"/>
                    </a:moveTo>
                    <a:lnTo>
                      <a:pt x="1252" y="756"/>
                    </a:lnTo>
                    <a:lnTo>
                      <a:pt x="1252" y="791"/>
                    </a:lnTo>
                    <a:lnTo>
                      <a:pt x="1011" y="883"/>
                    </a:lnTo>
                    <a:lnTo>
                      <a:pt x="1011" y="829"/>
                    </a:lnTo>
                    <a:close/>
                    <a:moveTo>
                      <a:pt x="1011" y="989"/>
                    </a:moveTo>
                    <a:lnTo>
                      <a:pt x="1011" y="940"/>
                    </a:lnTo>
                    <a:lnTo>
                      <a:pt x="1252" y="829"/>
                    </a:lnTo>
                    <a:lnTo>
                      <a:pt x="1252" y="864"/>
                    </a:lnTo>
                    <a:lnTo>
                      <a:pt x="1011" y="989"/>
                    </a:lnTo>
                    <a:close/>
                    <a:moveTo>
                      <a:pt x="1311" y="309"/>
                    </a:moveTo>
                    <a:lnTo>
                      <a:pt x="1476" y="401"/>
                    </a:lnTo>
                    <a:lnTo>
                      <a:pt x="1476" y="413"/>
                    </a:lnTo>
                    <a:lnTo>
                      <a:pt x="1311" y="328"/>
                    </a:lnTo>
                    <a:lnTo>
                      <a:pt x="1311" y="309"/>
                    </a:lnTo>
                    <a:close/>
                    <a:moveTo>
                      <a:pt x="1481" y="767"/>
                    </a:moveTo>
                    <a:lnTo>
                      <a:pt x="1302" y="859"/>
                    </a:lnTo>
                    <a:lnTo>
                      <a:pt x="1302" y="824"/>
                    </a:lnTo>
                    <a:lnTo>
                      <a:pt x="1481" y="741"/>
                    </a:lnTo>
                    <a:lnTo>
                      <a:pt x="1481" y="767"/>
                    </a:lnTo>
                    <a:close/>
                    <a:moveTo>
                      <a:pt x="1481" y="715"/>
                    </a:moveTo>
                    <a:lnTo>
                      <a:pt x="1302" y="784"/>
                    </a:lnTo>
                    <a:lnTo>
                      <a:pt x="1302" y="746"/>
                    </a:lnTo>
                    <a:lnTo>
                      <a:pt x="1481" y="692"/>
                    </a:lnTo>
                    <a:lnTo>
                      <a:pt x="1481" y="715"/>
                    </a:lnTo>
                    <a:close/>
                    <a:moveTo>
                      <a:pt x="1481" y="666"/>
                    </a:moveTo>
                    <a:lnTo>
                      <a:pt x="1302" y="706"/>
                    </a:lnTo>
                    <a:lnTo>
                      <a:pt x="1302" y="670"/>
                    </a:lnTo>
                    <a:lnTo>
                      <a:pt x="1481" y="642"/>
                    </a:lnTo>
                    <a:lnTo>
                      <a:pt x="1481" y="666"/>
                    </a:lnTo>
                    <a:close/>
                    <a:moveTo>
                      <a:pt x="1481" y="616"/>
                    </a:moveTo>
                    <a:lnTo>
                      <a:pt x="1302" y="630"/>
                    </a:lnTo>
                    <a:lnTo>
                      <a:pt x="1302" y="595"/>
                    </a:lnTo>
                    <a:lnTo>
                      <a:pt x="1481" y="593"/>
                    </a:lnTo>
                    <a:lnTo>
                      <a:pt x="1481" y="616"/>
                    </a:lnTo>
                    <a:close/>
                    <a:moveTo>
                      <a:pt x="1481" y="567"/>
                    </a:moveTo>
                    <a:lnTo>
                      <a:pt x="1302" y="555"/>
                    </a:lnTo>
                    <a:lnTo>
                      <a:pt x="1302" y="519"/>
                    </a:lnTo>
                    <a:lnTo>
                      <a:pt x="1481" y="543"/>
                    </a:lnTo>
                    <a:lnTo>
                      <a:pt x="1481" y="567"/>
                    </a:lnTo>
                    <a:close/>
                    <a:moveTo>
                      <a:pt x="1481" y="517"/>
                    </a:moveTo>
                    <a:lnTo>
                      <a:pt x="1302" y="479"/>
                    </a:lnTo>
                    <a:lnTo>
                      <a:pt x="1302" y="444"/>
                    </a:lnTo>
                    <a:lnTo>
                      <a:pt x="1481" y="493"/>
                    </a:lnTo>
                    <a:lnTo>
                      <a:pt x="1481" y="517"/>
                    </a:lnTo>
                    <a:close/>
                    <a:moveTo>
                      <a:pt x="1481" y="467"/>
                    </a:moveTo>
                    <a:lnTo>
                      <a:pt x="1302" y="404"/>
                    </a:lnTo>
                    <a:lnTo>
                      <a:pt x="1302" y="368"/>
                    </a:lnTo>
                    <a:lnTo>
                      <a:pt x="1481" y="444"/>
                    </a:lnTo>
                    <a:lnTo>
                      <a:pt x="1481" y="467"/>
                    </a:ln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52" name="Freeform 28"/>
              <p:cNvSpPr>
                <a:spLocks noChangeAspect="1" noEditPoints="1"/>
              </p:cNvSpPr>
              <p:nvPr/>
            </p:nvSpPr>
            <p:spPr bwMode="gray">
              <a:xfrm>
                <a:off x="5783878" y="5336616"/>
                <a:ext cx="624036" cy="526413"/>
              </a:xfrm>
              <a:custGeom>
                <a:avLst/>
                <a:gdLst>
                  <a:gd name="T0" fmla="*/ 1302 w 1483"/>
                  <a:gd name="T1" fmla="*/ 290 h 1251"/>
                  <a:gd name="T2" fmla="*/ 1011 w 1483"/>
                  <a:gd name="T3" fmla="*/ 177 h 1251"/>
                  <a:gd name="T4" fmla="*/ 581 w 1483"/>
                  <a:gd name="T5" fmla="*/ 0 h 1251"/>
                  <a:gd name="T6" fmla="*/ 0 w 1483"/>
                  <a:gd name="T7" fmla="*/ 243 h 1251"/>
                  <a:gd name="T8" fmla="*/ 942 w 1483"/>
                  <a:gd name="T9" fmla="*/ 1029 h 1251"/>
                  <a:gd name="T10" fmla="*/ 1252 w 1483"/>
                  <a:gd name="T11" fmla="*/ 892 h 1251"/>
                  <a:gd name="T12" fmla="*/ 1483 w 1483"/>
                  <a:gd name="T13" fmla="*/ 781 h 1251"/>
                  <a:gd name="T14" fmla="*/ 600 w 1483"/>
                  <a:gd name="T15" fmla="*/ 42 h 1251"/>
                  <a:gd name="T16" fmla="*/ 600 w 1483"/>
                  <a:gd name="T17" fmla="*/ 80 h 1251"/>
                  <a:gd name="T18" fmla="*/ 942 w 1483"/>
                  <a:gd name="T19" fmla="*/ 312 h 1251"/>
                  <a:gd name="T20" fmla="*/ 583 w 1483"/>
                  <a:gd name="T21" fmla="*/ 160 h 1251"/>
                  <a:gd name="T22" fmla="*/ 942 w 1483"/>
                  <a:gd name="T23" fmla="*/ 467 h 1251"/>
                  <a:gd name="T24" fmla="*/ 583 w 1483"/>
                  <a:gd name="T25" fmla="*/ 472 h 1251"/>
                  <a:gd name="T26" fmla="*/ 583 w 1483"/>
                  <a:gd name="T27" fmla="*/ 548 h 1251"/>
                  <a:gd name="T28" fmla="*/ 942 w 1483"/>
                  <a:gd name="T29" fmla="*/ 626 h 1251"/>
                  <a:gd name="T30" fmla="*/ 583 w 1483"/>
                  <a:gd name="T31" fmla="*/ 633 h 1251"/>
                  <a:gd name="T32" fmla="*/ 942 w 1483"/>
                  <a:gd name="T33" fmla="*/ 781 h 1251"/>
                  <a:gd name="T34" fmla="*/ 583 w 1483"/>
                  <a:gd name="T35" fmla="*/ 944 h 1251"/>
                  <a:gd name="T36" fmla="*/ 583 w 1483"/>
                  <a:gd name="T37" fmla="*/ 1022 h 1251"/>
                  <a:gd name="T38" fmla="*/ 583 w 1483"/>
                  <a:gd name="T39" fmla="*/ 1105 h 1251"/>
                  <a:gd name="T40" fmla="*/ 583 w 1483"/>
                  <a:gd name="T41" fmla="*/ 1178 h 1251"/>
                  <a:gd name="T42" fmla="*/ 1252 w 1483"/>
                  <a:gd name="T43" fmla="*/ 349 h 1251"/>
                  <a:gd name="T44" fmla="*/ 1011 w 1483"/>
                  <a:gd name="T45" fmla="*/ 288 h 1251"/>
                  <a:gd name="T46" fmla="*/ 1011 w 1483"/>
                  <a:gd name="T47" fmla="*/ 340 h 1251"/>
                  <a:gd name="T48" fmla="*/ 1252 w 1483"/>
                  <a:gd name="T49" fmla="*/ 465 h 1251"/>
                  <a:gd name="T50" fmla="*/ 1011 w 1483"/>
                  <a:gd name="T51" fmla="*/ 397 h 1251"/>
                  <a:gd name="T52" fmla="*/ 1252 w 1483"/>
                  <a:gd name="T53" fmla="*/ 571 h 1251"/>
                  <a:gd name="T54" fmla="*/ 1011 w 1483"/>
                  <a:gd name="T55" fmla="*/ 614 h 1251"/>
                  <a:gd name="T56" fmla="*/ 1011 w 1483"/>
                  <a:gd name="T57" fmla="*/ 663 h 1251"/>
                  <a:gd name="T58" fmla="*/ 1252 w 1483"/>
                  <a:gd name="T59" fmla="*/ 685 h 1251"/>
                  <a:gd name="T60" fmla="*/ 1011 w 1483"/>
                  <a:gd name="T61" fmla="*/ 722 h 1251"/>
                  <a:gd name="T62" fmla="*/ 1252 w 1483"/>
                  <a:gd name="T63" fmla="*/ 791 h 1251"/>
                  <a:gd name="T64" fmla="*/ 1011 w 1483"/>
                  <a:gd name="T65" fmla="*/ 989 h 1251"/>
                  <a:gd name="T66" fmla="*/ 1252 w 1483"/>
                  <a:gd name="T67" fmla="*/ 864 h 1251"/>
                  <a:gd name="T68" fmla="*/ 1476 w 1483"/>
                  <a:gd name="T69" fmla="*/ 401 h 1251"/>
                  <a:gd name="T70" fmla="*/ 1311 w 1483"/>
                  <a:gd name="T71" fmla="*/ 309 h 1251"/>
                  <a:gd name="T72" fmla="*/ 1302 w 1483"/>
                  <a:gd name="T73" fmla="*/ 824 h 1251"/>
                  <a:gd name="T74" fmla="*/ 1481 w 1483"/>
                  <a:gd name="T75" fmla="*/ 715 h 1251"/>
                  <a:gd name="T76" fmla="*/ 1481 w 1483"/>
                  <a:gd name="T77" fmla="*/ 692 h 1251"/>
                  <a:gd name="T78" fmla="*/ 1302 w 1483"/>
                  <a:gd name="T79" fmla="*/ 706 h 1251"/>
                  <a:gd name="T80" fmla="*/ 1481 w 1483"/>
                  <a:gd name="T81" fmla="*/ 666 h 1251"/>
                  <a:gd name="T82" fmla="*/ 1302 w 1483"/>
                  <a:gd name="T83" fmla="*/ 595 h 1251"/>
                  <a:gd name="T84" fmla="*/ 1481 w 1483"/>
                  <a:gd name="T85" fmla="*/ 567 h 1251"/>
                  <a:gd name="T86" fmla="*/ 1481 w 1483"/>
                  <a:gd name="T87" fmla="*/ 543 h 1251"/>
                  <a:gd name="T88" fmla="*/ 1302 w 1483"/>
                  <a:gd name="T89" fmla="*/ 479 h 1251"/>
                  <a:gd name="T90" fmla="*/ 1481 w 1483"/>
                  <a:gd name="T91" fmla="*/ 517 h 1251"/>
                  <a:gd name="T92" fmla="*/ 1302 w 1483"/>
                  <a:gd name="T93" fmla="*/ 368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83" h="1251">
                    <a:moveTo>
                      <a:pt x="1481" y="425"/>
                    </a:moveTo>
                    <a:lnTo>
                      <a:pt x="1481" y="394"/>
                    </a:lnTo>
                    <a:lnTo>
                      <a:pt x="1302" y="290"/>
                    </a:lnTo>
                    <a:lnTo>
                      <a:pt x="1252" y="304"/>
                    </a:lnTo>
                    <a:lnTo>
                      <a:pt x="1252" y="316"/>
                    </a:lnTo>
                    <a:lnTo>
                      <a:pt x="1011" y="177"/>
                    </a:lnTo>
                    <a:lnTo>
                      <a:pt x="942" y="200"/>
                    </a:lnTo>
                    <a:lnTo>
                      <a:pt x="942" y="208"/>
                    </a:lnTo>
                    <a:lnTo>
                      <a:pt x="581" y="0"/>
                    </a:lnTo>
                    <a:lnTo>
                      <a:pt x="26" y="177"/>
                    </a:lnTo>
                    <a:lnTo>
                      <a:pt x="26" y="236"/>
                    </a:lnTo>
                    <a:lnTo>
                      <a:pt x="0" y="243"/>
                    </a:lnTo>
                    <a:lnTo>
                      <a:pt x="0" y="1067"/>
                    </a:lnTo>
                    <a:lnTo>
                      <a:pt x="560" y="1251"/>
                    </a:lnTo>
                    <a:lnTo>
                      <a:pt x="942" y="1029"/>
                    </a:lnTo>
                    <a:lnTo>
                      <a:pt x="942" y="1041"/>
                    </a:lnTo>
                    <a:lnTo>
                      <a:pt x="994" y="1041"/>
                    </a:lnTo>
                    <a:lnTo>
                      <a:pt x="1252" y="892"/>
                    </a:lnTo>
                    <a:lnTo>
                      <a:pt x="1252" y="895"/>
                    </a:lnTo>
                    <a:lnTo>
                      <a:pt x="1290" y="895"/>
                    </a:lnTo>
                    <a:lnTo>
                      <a:pt x="1483" y="781"/>
                    </a:lnTo>
                    <a:lnTo>
                      <a:pt x="1483" y="427"/>
                    </a:lnTo>
                    <a:lnTo>
                      <a:pt x="1481" y="425"/>
                    </a:lnTo>
                    <a:close/>
                    <a:moveTo>
                      <a:pt x="600" y="42"/>
                    </a:moveTo>
                    <a:lnTo>
                      <a:pt x="942" y="229"/>
                    </a:lnTo>
                    <a:lnTo>
                      <a:pt x="942" y="255"/>
                    </a:lnTo>
                    <a:lnTo>
                      <a:pt x="600" y="80"/>
                    </a:lnTo>
                    <a:lnTo>
                      <a:pt x="600" y="42"/>
                    </a:lnTo>
                    <a:close/>
                    <a:moveTo>
                      <a:pt x="583" y="160"/>
                    </a:moveTo>
                    <a:lnTo>
                      <a:pt x="942" y="312"/>
                    </a:lnTo>
                    <a:lnTo>
                      <a:pt x="942" y="363"/>
                    </a:lnTo>
                    <a:lnTo>
                      <a:pt x="583" y="234"/>
                    </a:lnTo>
                    <a:lnTo>
                      <a:pt x="583" y="160"/>
                    </a:lnTo>
                    <a:close/>
                    <a:moveTo>
                      <a:pt x="583" y="316"/>
                    </a:moveTo>
                    <a:lnTo>
                      <a:pt x="942" y="418"/>
                    </a:lnTo>
                    <a:lnTo>
                      <a:pt x="942" y="467"/>
                    </a:lnTo>
                    <a:lnTo>
                      <a:pt x="583" y="394"/>
                    </a:lnTo>
                    <a:lnTo>
                      <a:pt x="583" y="316"/>
                    </a:lnTo>
                    <a:close/>
                    <a:moveTo>
                      <a:pt x="583" y="472"/>
                    </a:moveTo>
                    <a:lnTo>
                      <a:pt x="942" y="524"/>
                    </a:lnTo>
                    <a:lnTo>
                      <a:pt x="942" y="571"/>
                    </a:lnTo>
                    <a:lnTo>
                      <a:pt x="583" y="548"/>
                    </a:lnTo>
                    <a:lnTo>
                      <a:pt x="583" y="472"/>
                    </a:lnTo>
                    <a:close/>
                    <a:moveTo>
                      <a:pt x="583" y="633"/>
                    </a:moveTo>
                    <a:lnTo>
                      <a:pt x="942" y="626"/>
                    </a:lnTo>
                    <a:lnTo>
                      <a:pt x="942" y="678"/>
                    </a:lnTo>
                    <a:lnTo>
                      <a:pt x="583" y="706"/>
                    </a:lnTo>
                    <a:lnTo>
                      <a:pt x="583" y="633"/>
                    </a:lnTo>
                    <a:close/>
                    <a:moveTo>
                      <a:pt x="583" y="789"/>
                    </a:moveTo>
                    <a:lnTo>
                      <a:pt x="942" y="732"/>
                    </a:lnTo>
                    <a:lnTo>
                      <a:pt x="942" y="781"/>
                    </a:lnTo>
                    <a:lnTo>
                      <a:pt x="583" y="862"/>
                    </a:lnTo>
                    <a:lnTo>
                      <a:pt x="583" y="789"/>
                    </a:lnTo>
                    <a:close/>
                    <a:moveTo>
                      <a:pt x="583" y="944"/>
                    </a:moveTo>
                    <a:lnTo>
                      <a:pt x="942" y="838"/>
                    </a:lnTo>
                    <a:lnTo>
                      <a:pt x="942" y="885"/>
                    </a:lnTo>
                    <a:lnTo>
                      <a:pt x="583" y="1022"/>
                    </a:lnTo>
                    <a:lnTo>
                      <a:pt x="583" y="944"/>
                    </a:lnTo>
                    <a:close/>
                    <a:moveTo>
                      <a:pt x="583" y="1178"/>
                    </a:moveTo>
                    <a:lnTo>
                      <a:pt x="583" y="1105"/>
                    </a:lnTo>
                    <a:lnTo>
                      <a:pt x="942" y="940"/>
                    </a:lnTo>
                    <a:lnTo>
                      <a:pt x="942" y="992"/>
                    </a:lnTo>
                    <a:lnTo>
                      <a:pt x="583" y="1178"/>
                    </a:lnTo>
                    <a:close/>
                    <a:moveTo>
                      <a:pt x="1023" y="208"/>
                    </a:moveTo>
                    <a:lnTo>
                      <a:pt x="1252" y="333"/>
                    </a:lnTo>
                    <a:lnTo>
                      <a:pt x="1252" y="349"/>
                    </a:lnTo>
                    <a:lnTo>
                      <a:pt x="1023" y="234"/>
                    </a:lnTo>
                    <a:lnTo>
                      <a:pt x="1023" y="208"/>
                    </a:lnTo>
                    <a:close/>
                    <a:moveTo>
                      <a:pt x="1011" y="288"/>
                    </a:moveTo>
                    <a:lnTo>
                      <a:pt x="1252" y="389"/>
                    </a:lnTo>
                    <a:lnTo>
                      <a:pt x="1252" y="427"/>
                    </a:lnTo>
                    <a:lnTo>
                      <a:pt x="1011" y="340"/>
                    </a:lnTo>
                    <a:lnTo>
                      <a:pt x="1011" y="288"/>
                    </a:lnTo>
                    <a:close/>
                    <a:moveTo>
                      <a:pt x="1011" y="397"/>
                    </a:moveTo>
                    <a:lnTo>
                      <a:pt x="1252" y="465"/>
                    </a:lnTo>
                    <a:lnTo>
                      <a:pt x="1252" y="498"/>
                    </a:lnTo>
                    <a:lnTo>
                      <a:pt x="1011" y="448"/>
                    </a:lnTo>
                    <a:lnTo>
                      <a:pt x="1011" y="397"/>
                    </a:lnTo>
                    <a:close/>
                    <a:moveTo>
                      <a:pt x="1011" y="503"/>
                    </a:moveTo>
                    <a:lnTo>
                      <a:pt x="1252" y="538"/>
                    </a:lnTo>
                    <a:lnTo>
                      <a:pt x="1252" y="571"/>
                    </a:lnTo>
                    <a:lnTo>
                      <a:pt x="1011" y="555"/>
                    </a:lnTo>
                    <a:lnTo>
                      <a:pt x="1011" y="503"/>
                    </a:lnTo>
                    <a:close/>
                    <a:moveTo>
                      <a:pt x="1011" y="614"/>
                    </a:moveTo>
                    <a:lnTo>
                      <a:pt x="1252" y="609"/>
                    </a:lnTo>
                    <a:lnTo>
                      <a:pt x="1252" y="645"/>
                    </a:lnTo>
                    <a:lnTo>
                      <a:pt x="1011" y="663"/>
                    </a:lnTo>
                    <a:lnTo>
                      <a:pt x="1011" y="614"/>
                    </a:lnTo>
                    <a:close/>
                    <a:moveTo>
                      <a:pt x="1011" y="722"/>
                    </a:moveTo>
                    <a:lnTo>
                      <a:pt x="1252" y="685"/>
                    </a:lnTo>
                    <a:lnTo>
                      <a:pt x="1252" y="718"/>
                    </a:lnTo>
                    <a:lnTo>
                      <a:pt x="1011" y="772"/>
                    </a:lnTo>
                    <a:lnTo>
                      <a:pt x="1011" y="722"/>
                    </a:lnTo>
                    <a:close/>
                    <a:moveTo>
                      <a:pt x="1011" y="829"/>
                    </a:moveTo>
                    <a:lnTo>
                      <a:pt x="1252" y="756"/>
                    </a:lnTo>
                    <a:lnTo>
                      <a:pt x="1252" y="791"/>
                    </a:lnTo>
                    <a:lnTo>
                      <a:pt x="1011" y="883"/>
                    </a:lnTo>
                    <a:lnTo>
                      <a:pt x="1011" y="829"/>
                    </a:lnTo>
                    <a:close/>
                    <a:moveTo>
                      <a:pt x="1011" y="989"/>
                    </a:moveTo>
                    <a:lnTo>
                      <a:pt x="1011" y="940"/>
                    </a:lnTo>
                    <a:lnTo>
                      <a:pt x="1252" y="829"/>
                    </a:lnTo>
                    <a:lnTo>
                      <a:pt x="1252" y="864"/>
                    </a:lnTo>
                    <a:lnTo>
                      <a:pt x="1011" y="989"/>
                    </a:lnTo>
                    <a:close/>
                    <a:moveTo>
                      <a:pt x="1311" y="309"/>
                    </a:moveTo>
                    <a:lnTo>
                      <a:pt x="1476" y="401"/>
                    </a:lnTo>
                    <a:lnTo>
                      <a:pt x="1476" y="413"/>
                    </a:lnTo>
                    <a:lnTo>
                      <a:pt x="1311" y="328"/>
                    </a:lnTo>
                    <a:lnTo>
                      <a:pt x="1311" y="309"/>
                    </a:lnTo>
                    <a:close/>
                    <a:moveTo>
                      <a:pt x="1481" y="767"/>
                    </a:moveTo>
                    <a:lnTo>
                      <a:pt x="1302" y="859"/>
                    </a:lnTo>
                    <a:lnTo>
                      <a:pt x="1302" y="824"/>
                    </a:lnTo>
                    <a:lnTo>
                      <a:pt x="1481" y="741"/>
                    </a:lnTo>
                    <a:lnTo>
                      <a:pt x="1481" y="767"/>
                    </a:lnTo>
                    <a:close/>
                    <a:moveTo>
                      <a:pt x="1481" y="715"/>
                    </a:moveTo>
                    <a:lnTo>
                      <a:pt x="1302" y="784"/>
                    </a:lnTo>
                    <a:lnTo>
                      <a:pt x="1302" y="746"/>
                    </a:lnTo>
                    <a:lnTo>
                      <a:pt x="1481" y="692"/>
                    </a:lnTo>
                    <a:lnTo>
                      <a:pt x="1481" y="715"/>
                    </a:lnTo>
                    <a:close/>
                    <a:moveTo>
                      <a:pt x="1481" y="666"/>
                    </a:moveTo>
                    <a:lnTo>
                      <a:pt x="1302" y="706"/>
                    </a:lnTo>
                    <a:lnTo>
                      <a:pt x="1302" y="670"/>
                    </a:lnTo>
                    <a:lnTo>
                      <a:pt x="1481" y="642"/>
                    </a:lnTo>
                    <a:lnTo>
                      <a:pt x="1481" y="666"/>
                    </a:lnTo>
                    <a:close/>
                    <a:moveTo>
                      <a:pt x="1481" y="616"/>
                    </a:moveTo>
                    <a:lnTo>
                      <a:pt x="1302" y="630"/>
                    </a:lnTo>
                    <a:lnTo>
                      <a:pt x="1302" y="595"/>
                    </a:lnTo>
                    <a:lnTo>
                      <a:pt x="1481" y="593"/>
                    </a:lnTo>
                    <a:lnTo>
                      <a:pt x="1481" y="616"/>
                    </a:lnTo>
                    <a:close/>
                    <a:moveTo>
                      <a:pt x="1481" y="567"/>
                    </a:moveTo>
                    <a:lnTo>
                      <a:pt x="1302" y="555"/>
                    </a:lnTo>
                    <a:lnTo>
                      <a:pt x="1302" y="519"/>
                    </a:lnTo>
                    <a:lnTo>
                      <a:pt x="1481" y="543"/>
                    </a:lnTo>
                    <a:lnTo>
                      <a:pt x="1481" y="567"/>
                    </a:lnTo>
                    <a:close/>
                    <a:moveTo>
                      <a:pt x="1481" y="517"/>
                    </a:moveTo>
                    <a:lnTo>
                      <a:pt x="1302" y="479"/>
                    </a:lnTo>
                    <a:lnTo>
                      <a:pt x="1302" y="444"/>
                    </a:lnTo>
                    <a:lnTo>
                      <a:pt x="1481" y="493"/>
                    </a:lnTo>
                    <a:lnTo>
                      <a:pt x="1481" y="517"/>
                    </a:lnTo>
                    <a:close/>
                    <a:moveTo>
                      <a:pt x="1481" y="467"/>
                    </a:moveTo>
                    <a:lnTo>
                      <a:pt x="1302" y="404"/>
                    </a:lnTo>
                    <a:lnTo>
                      <a:pt x="1302" y="368"/>
                    </a:lnTo>
                    <a:lnTo>
                      <a:pt x="1481" y="444"/>
                    </a:lnTo>
                    <a:lnTo>
                      <a:pt x="1481" y="467"/>
                    </a:ln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grpSp>
          <p:nvGrpSpPr>
            <p:cNvPr id="34" name="data 3"/>
            <p:cNvGrpSpPr/>
            <p:nvPr/>
          </p:nvGrpSpPr>
          <p:grpSpPr>
            <a:xfrm>
              <a:off x="4149149" y="6126744"/>
              <a:ext cx="2256823" cy="229655"/>
              <a:chOff x="4149149" y="6126744"/>
              <a:chExt cx="2256823" cy="229655"/>
            </a:xfrm>
          </p:grpSpPr>
          <p:grpSp>
            <p:nvGrpSpPr>
              <p:cNvPr id="38" name="Group 37"/>
              <p:cNvGrpSpPr/>
              <p:nvPr/>
            </p:nvGrpSpPr>
            <p:grpSpPr>
              <a:xfrm>
                <a:off x="4149149" y="6126744"/>
                <a:ext cx="643491" cy="229655"/>
                <a:chOff x="4086516" y="6102630"/>
                <a:chExt cx="778624" cy="277882"/>
              </a:xfrm>
            </p:grpSpPr>
            <p:sp>
              <p:nvSpPr>
                <p:cNvPr id="47" name="Freeform 11"/>
                <p:cNvSpPr>
                  <a:spLocks noChangeAspect="1" noEditPoints="1"/>
                </p:cNvSpPr>
                <p:nvPr/>
              </p:nvSpPr>
              <p:spPr bwMode="auto">
                <a:xfrm>
                  <a:off x="4086516" y="6102630"/>
                  <a:ext cx="245293" cy="214663"/>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solidFill>
                  <a:schemeClr val="accent2"/>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48" name="Freeform 11"/>
                <p:cNvSpPr>
                  <a:spLocks noChangeAspect="1" noEditPoints="1"/>
                </p:cNvSpPr>
                <p:nvPr/>
              </p:nvSpPr>
              <p:spPr bwMode="auto">
                <a:xfrm>
                  <a:off x="4619847" y="6102630"/>
                  <a:ext cx="245293" cy="214663"/>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solidFill>
                  <a:schemeClr val="accent2"/>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49" name="Freeform 11"/>
                <p:cNvSpPr>
                  <a:spLocks noChangeAspect="1" noEditPoints="1"/>
                </p:cNvSpPr>
                <p:nvPr/>
              </p:nvSpPr>
              <p:spPr bwMode="auto">
                <a:xfrm>
                  <a:off x="4353181" y="6165849"/>
                  <a:ext cx="245293" cy="214663"/>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solidFill>
                  <a:schemeClr val="accent2"/>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grpSp>
            <p:nvGrpSpPr>
              <p:cNvPr id="39" name="Group 38"/>
              <p:cNvGrpSpPr/>
              <p:nvPr/>
            </p:nvGrpSpPr>
            <p:grpSpPr>
              <a:xfrm>
                <a:off x="4955815" y="6126744"/>
                <a:ext cx="643491" cy="229655"/>
                <a:chOff x="4086516" y="6102630"/>
                <a:chExt cx="778624" cy="277882"/>
              </a:xfrm>
              <a:solidFill>
                <a:schemeClr val="bg1">
                  <a:lumMod val="50000"/>
                </a:schemeClr>
              </a:solidFill>
            </p:grpSpPr>
            <p:sp>
              <p:nvSpPr>
                <p:cNvPr id="44" name="Freeform 11"/>
                <p:cNvSpPr>
                  <a:spLocks noChangeAspect="1" noEditPoints="1"/>
                </p:cNvSpPr>
                <p:nvPr/>
              </p:nvSpPr>
              <p:spPr bwMode="auto">
                <a:xfrm>
                  <a:off x="4086516" y="6102630"/>
                  <a:ext cx="245293" cy="214663"/>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grp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45" name="Freeform 11"/>
                <p:cNvSpPr>
                  <a:spLocks noChangeAspect="1" noEditPoints="1"/>
                </p:cNvSpPr>
                <p:nvPr/>
              </p:nvSpPr>
              <p:spPr bwMode="auto">
                <a:xfrm>
                  <a:off x="4619847" y="6102630"/>
                  <a:ext cx="245293" cy="214663"/>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grp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46" name="Freeform 11"/>
                <p:cNvSpPr>
                  <a:spLocks noChangeAspect="1" noEditPoints="1"/>
                </p:cNvSpPr>
                <p:nvPr/>
              </p:nvSpPr>
              <p:spPr bwMode="auto">
                <a:xfrm>
                  <a:off x="4353181" y="6165849"/>
                  <a:ext cx="245293" cy="214663"/>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grp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grpSp>
            <p:nvGrpSpPr>
              <p:cNvPr id="40" name="Group 39"/>
              <p:cNvGrpSpPr/>
              <p:nvPr/>
            </p:nvGrpSpPr>
            <p:grpSpPr>
              <a:xfrm>
                <a:off x="5762481" y="6126744"/>
                <a:ext cx="643491" cy="229655"/>
                <a:chOff x="4086516" y="6102630"/>
                <a:chExt cx="778624" cy="277882"/>
              </a:xfrm>
              <a:solidFill>
                <a:schemeClr val="accent2"/>
              </a:solidFill>
            </p:grpSpPr>
            <p:sp>
              <p:nvSpPr>
                <p:cNvPr id="41" name="Freeform 11"/>
                <p:cNvSpPr>
                  <a:spLocks noChangeAspect="1" noEditPoints="1"/>
                </p:cNvSpPr>
                <p:nvPr/>
              </p:nvSpPr>
              <p:spPr bwMode="auto">
                <a:xfrm>
                  <a:off x="4086516" y="6102630"/>
                  <a:ext cx="245293" cy="214663"/>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grp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42" name="Freeform 11"/>
                <p:cNvSpPr>
                  <a:spLocks noChangeAspect="1" noEditPoints="1"/>
                </p:cNvSpPr>
                <p:nvPr/>
              </p:nvSpPr>
              <p:spPr bwMode="auto">
                <a:xfrm>
                  <a:off x="4619847" y="6102630"/>
                  <a:ext cx="245293" cy="214663"/>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grp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43" name="Freeform 11"/>
                <p:cNvSpPr>
                  <a:spLocks noChangeAspect="1" noEditPoints="1"/>
                </p:cNvSpPr>
                <p:nvPr/>
              </p:nvSpPr>
              <p:spPr bwMode="auto">
                <a:xfrm>
                  <a:off x="4353181" y="6165849"/>
                  <a:ext cx="245293" cy="214663"/>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grp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grpSp>
        <p:grpSp>
          <p:nvGrpSpPr>
            <p:cNvPr id="35" name="network 2"/>
            <p:cNvGrpSpPr/>
            <p:nvPr/>
          </p:nvGrpSpPr>
          <p:grpSpPr>
            <a:xfrm>
              <a:off x="4575367" y="4686519"/>
              <a:ext cx="1404387" cy="425649"/>
              <a:chOff x="4575367" y="4686519"/>
              <a:chExt cx="1404387" cy="425649"/>
            </a:xfrm>
          </p:grpSpPr>
          <p:sp>
            <p:nvSpPr>
              <p:cNvPr id="36" name="Freeform 35"/>
              <p:cNvSpPr>
                <a:spLocks noChangeAspect="1" noEditPoints="1"/>
              </p:cNvSpPr>
              <p:nvPr/>
            </p:nvSpPr>
            <p:spPr bwMode="auto">
              <a:xfrm>
                <a:off x="4575367" y="4686519"/>
                <a:ext cx="586051" cy="425649"/>
              </a:xfrm>
              <a:custGeom>
                <a:avLst/>
                <a:gdLst>
                  <a:gd name="T0" fmla="*/ 138 w 277"/>
                  <a:gd name="T1" fmla="*/ 0 h 201"/>
                  <a:gd name="T2" fmla="*/ 0 w 277"/>
                  <a:gd name="T3" fmla="*/ 119 h 201"/>
                  <a:gd name="T4" fmla="*/ 138 w 277"/>
                  <a:gd name="T5" fmla="*/ 201 h 201"/>
                  <a:gd name="T6" fmla="*/ 277 w 277"/>
                  <a:gd name="T7" fmla="*/ 81 h 201"/>
                  <a:gd name="T8" fmla="*/ 4 w 277"/>
                  <a:gd name="T9" fmla="*/ 117 h 201"/>
                  <a:gd name="T10" fmla="*/ 4 w 277"/>
                  <a:gd name="T11" fmla="*/ 88 h 201"/>
                  <a:gd name="T12" fmla="*/ 134 w 277"/>
                  <a:gd name="T13" fmla="*/ 194 h 201"/>
                  <a:gd name="T14" fmla="*/ 4 w 277"/>
                  <a:gd name="T15" fmla="*/ 84 h 201"/>
                  <a:gd name="T16" fmla="*/ 273 w 277"/>
                  <a:gd name="T17" fmla="*/ 84 h 201"/>
                  <a:gd name="T18" fmla="*/ 119 w 277"/>
                  <a:gd name="T19" fmla="*/ 181 h 201"/>
                  <a:gd name="T20" fmla="*/ 128 w 277"/>
                  <a:gd name="T21" fmla="*/ 177 h 201"/>
                  <a:gd name="T22" fmla="*/ 112 w 277"/>
                  <a:gd name="T23" fmla="*/ 169 h 201"/>
                  <a:gd name="T24" fmla="*/ 117 w 277"/>
                  <a:gd name="T25" fmla="*/ 167 h 201"/>
                  <a:gd name="T26" fmla="*/ 125 w 277"/>
                  <a:gd name="T27" fmla="*/ 177 h 201"/>
                  <a:gd name="T28" fmla="*/ 121 w 277"/>
                  <a:gd name="T29" fmla="*/ 178 h 201"/>
                  <a:gd name="T30" fmla="*/ 117 w 277"/>
                  <a:gd name="T31" fmla="*/ 167 h 201"/>
                  <a:gd name="T32" fmla="*/ 103 w 277"/>
                  <a:gd name="T33" fmla="*/ 169 h 201"/>
                  <a:gd name="T34" fmla="*/ 101 w 277"/>
                  <a:gd name="T35" fmla="*/ 153 h 201"/>
                  <a:gd name="T36" fmla="*/ 99 w 277"/>
                  <a:gd name="T37" fmla="*/ 168 h 201"/>
                  <a:gd name="T38" fmla="*/ 99 w 277"/>
                  <a:gd name="T39" fmla="*/ 156 h 201"/>
                  <a:gd name="T40" fmla="*/ 103 w 277"/>
                  <a:gd name="T41" fmla="*/ 166 h 201"/>
                  <a:gd name="T42" fmla="*/ 95 w 277"/>
                  <a:gd name="T43" fmla="*/ 157 h 201"/>
                  <a:gd name="T44" fmla="*/ 78 w 277"/>
                  <a:gd name="T45" fmla="*/ 156 h 201"/>
                  <a:gd name="T46" fmla="*/ 87 w 277"/>
                  <a:gd name="T47" fmla="*/ 152 h 201"/>
                  <a:gd name="T48" fmla="*/ 71 w 277"/>
                  <a:gd name="T49" fmla="*/ 145 h 201"/>
                  <a:gd name="T50" fmla="*/ 76 w 277"/>
                  <a:gd name="T51" fmla="*/ 143 h 201"/>
                  <a:gd name="T52" fmla="*/ 83 w 277"/>
                  <a:gd name="T53" fmla="*/ 152 h 201"/>
                  <a:gd name="T54" fmla="*/ 80 w 277"/>
                  <a:gd name="T55" fmla="*/ 153 h 201"/>
                  <a:gd name="T56" fmla="*/ 76 w 277"/>
                  <a:gd name="T57" fmla="*/ 143 h 201"/>
                  <a:gd name="T58" fmla="*/ 17 w 277"/>
                  <a:gd name="T59" fmla="*/ 105 h 201"/>
                  <a:gd name="T60" fmla="*/ 17 w 277"/>
                  <a:gd name="T61" fmla="*/ 117 h 201"/>
                  <a:gd name="T62" fmla="*/ 37 w 277"/>
                  <a:gd name="T63" fmla="*/ 131 h 201"/>
                  <a:gd name="T64" fmla="*/ 45 w 277"/>
                  <a:gd name="T65" fmla="*/ 127 h 201"/>
                  <a:gd name="T66" fmla="*/ 30 w 277"/>
                  <a:gd name="T67" fmla="*/ 120 h 201"/>
                  <a:gd name="T68" fmla="*/ 34 w 277"/>
                  <a:gd name="T69" fmla="*/ 118 h 201"/>
                  <a:gd name="T70" fmla="*/ 42 w 277"/>
                  <a:gd name="T71" fmla="*/ 127 h 201"/>
                  <a:gd name="T72" fmla="*/ 38 w 277"/>
                  <a:gd name="T73" fmla="*/ 128 h 201"/>
                  <a:gd name="T74" fmla="*/ 34 w 277"/>
                  <a:gd name="T75" fmla="*/ 118 h 201"/>
                  <a:gd name="T76" fmla="*/ 62 w 277"/>
                  <a:gd name="T77" fmla="*/ 145 h 201"/>
                  <a:gd name="T78" fmla="*/ 59 w 277"/>
                  <a:gd name="T79" fmla="*/ 128 h 201"/>
                  <a:gd name="T80" fmla="*/ 58 w 277"/>
                  <a:gd name="T81" fmla="*/ 144 h 201"/>
                  <a:gd name="T82" fmla="*/ 58 w 277"/>
                  <a:gd name="T83" fmla="*/ 131 h 201"/>
                  <a:gd name="T84" fmla="*/ 62 w 277"/>
                  <a:gd name="T85" fmla="*/ 142 h 201"/>
                  <a:gd name="T86" fmla="*/ 54 w 277"/>
                  <a:gd name="T87" fmla="*/ 132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7" h="201">
                    <a:moveTo>
                      <a:pt x="277" y="81"/>
                    </a:moveTo>
                    <a:cubicBezTo>
                      <a:pt x="138" y="0"/>
                      <a:pt x="138" y="0"/>
                      <a:pt x="138" y="0"/>
                    </a:cubicBezTo>
                    <a:cubicBezTo>
                      <a:pt x="0" y="81"/>
                      <a:pt x="0" y="81"/>
                      <a:pt x="0" y="81"/>
                    </a:cubicBezTo>
                    <a:cubicBezTo>
                      <a:pt x="0" y="119"/>
                      <a:pt x="0" y="119"/>
                      <a:pt x="0" y="119"/>
                    </a:cubicBezTo>
                    <a:cubicBezTo>
                      <a:pt x="5" y="122"/>
                      <a:pt x="21" y="132"/>
                      <a:pt x="21" y="132"/>
                    </a:cubicBezTo>
                    <a:cubicBezTo>
                      <a:pt x="138" y="201"/>
                      <a:pt x="138" y="201"/>
                      <a:pt x="138" y="201"/>
                    </a:cubicBezTo>
                    <a:cubicBezTo>
                      <a:pt x="202" y="163"/>
                      <a:pt x="277" y="119"/>
                      <a:pt x="277" y="119"/>
                    </a:cubicBezTo>
                    <a:cubicBezTo>
                      <a:pt x="277" y="81"/>
                      <a:pt x="277" y="81"/>
                      <a:pt x="277" y="81"/>
                    </a:cubicBezTo>
                    <a:close/>
                    <a:moveTo>
                      <a:pt x="134" y="194"/>
                    </a:moveTo>
                    <a:cubicBezTo>
                      <a:pt x="4" y="117"/>
                      <a:pt x="4" y="117"/>
                      <a:pt x="4" y="117"/>
                    </a:cubicBezTo>
                    <a:cubicBezTo>
                      <a:pt x="4" y="112"/>
                      <a:pt x="4" y="112"/>
                      <a:pt x="4" y="112"/>
                    </a:cubicBezTo>
                    <a:cubicBezTo>
                      <a:pt x="4" y="88"/>
                      <a:pt x="4" y="88"/>
                      <a:pt x="4" y="88"/>
                    </a:cubicBezTo>
                    <a:cubicBezTo>
                      <a:pt x="134" y="165"/>
                      <a:pt x="134" y="165"/>
                      <a:pt x="134" y="165"/>
                    </a:cubicBezTo>
                    <a:cubicBezTo>
                      <a:pt x="134" y="194"/>
                      <a:pt x="134" y="194"/>
                      <a:pt x="134" y="194"/>
                    </a:cubicBezTo>
                    <a:close/>
                    <a:moveTo>
                      <a:pt x="138" y="163"/>
                    </a:moveTo>
                    <a:cubicBezTo>
                      <a:pt x="4" y="84"/>
                      <a:pt x="4" y="84"/>
                      <a:pt x="4" y="84"/>
                    </a:cubicBezTo>
                    <a:cubicBezTo>
                      <a:pt x="138" y="4"/>
                      <a:pt x="138" y="4"/>
                      <a:pt x="138" y="4"/>
                    </a:cubicBezTo>
                    <a:cubicBezTo>
                      <a:pt x="273" y="84"/>
                      <a:pt x="273" y="84"/>
                      <a:pt x="273" y="84"/>
                    </a:cubicBezTo>
                    <a:cubicBezTo>
                      <a:pt x="138" y="163"/>
                      <a:pt x="138" y="163"/>
                      <a:pt x="138" y="163"/>
                    </a:cubicBezTo>
                    <a:close/>
                    <a:moveTo>
                      <a:pt x="119" y="181"/>
                    </a:moveTo>
                    <a:cubicBezTo>
                      <a:pt x="121" y="182"/>
                      <a:pt x="122" y="182"/>
                      <a:pt x="123" y="182"/>
                    </a:cubicBezTo>
                    <a:cubicBezTo>
                      <a:pt x="126" y="182"/>
                      <a:pt x="128" y="180"/>
                      <a:pt x="128" y="177"/>
                    </a:cubicBezTo>
                    <a:cubicBezTo>
                      <a:pt x="128" y="172"/>
                      <a:pt x="125" y="167"/>
                      <a:pt x="121" y="165"/>
                    </a:cubicBezTo>
                    <a:cubicBezTo>
                      <a:pt x="116" y="162"/>
                      <a:pt x="112" y="164"/>
                      <a:pt x="112" y="169"/>
                    </a:cubicBezTo>
                    <a:cubicBezTo>
                      <a:pt x="112" y="173"/>
                      <a:pt x="115" y="179"/>
                      <a:pt x="119" y="181"/>
                    </a:cubicBezTo>
                    <a:close/>
                    <a:moveTo>
                      <a:pt x="117" y="167"/>
                    </a:moveTo>
                    <a:cubicBezTo>
                      <a:pt x="117" y="167"/>
                      <a:pt x="118" y="167"/>
                      <a:pt x="119" y="167"/>
                    </a:cubicBezTo>
                    <a:cubicBezTo>
                      <a:pt x="122" y="169"/>
                      <a:pt x="125" y="173"/>
                      <a:pt x="125" y="177"/>
                    </a:cubicBezTo>
                    <a:cubicBezTo>
                      <a:pt x="125" y="179"/>
                      <a:pt x="124" y="179"/>
                      <a:pt x="123" y="179"/>
                    </a:cubicBezTo>
                    <a:cubicBezTo>
                      <a:pt x="123" y="179"/>
                      <a:pt x="122" y="179"/>
                      <a:pt x="121" y="178"/>
                    </a:cubicBezTo>
                    <a:cubicBezTo>
                      <a:pt x="118" y="177"/>
                      <a:pt x="115" y="172"/>
                      <a:pt x="115" y="169"/>
                    </a:cubicBezTo>
                    <a:cubicBezTo>
                      <a:pt x="115" y="167"/>
                      <a:pt x="116" y="167"/>
                      <a:pt x="117" y="167"/>
                    </a:cubicBezTo>
                    <a:close/>
                    <a:moveTo>
                      <a:pt x="99" y="168"/>
                    </a:moveTo>
                    <a:cubicBezTo>
                      <a:pt x="101" y="168"/>
                      <a:pt x="102" y="169"/>
                      <a:pt x="103" y="169"/>
                    </a:cubicBezTo>
                    <a:cubicBezTo>
                      <a:pt x="106" y="169"/>
                      <a:pt x="107" y="167"/>
                      <a:pt x="107" y="164"/>
                    </a:cubicBezTo>
                    <a:cubicBezTo>
                      <a:pt x="107" y="161"/>
                      <a:pt x="105" y="156"/>
                      <a:pt x="101" y="153"/>
                    </a:cubicBezTo>
                    <a:cubicBezTo>
                      <a:pt x="96" y="151"/>
                      <a:pt x="92" y="153"/>
                      <a:pt x="92" y="157"/>
                    </a:cubicBezTo>
                    <a:cubicBezTo>
                      <a:pt x="92" y="161"/>
                      <a:pt x="95" y="165"/>
                      <a:pt x="99" y="168"/>
                    </a:cubicBezTo>
                    <a:close/>
                    <a:moveTo>
                      <a:pt x="97" y="155"/>
                    </a:moveTo>
                    <a:cubicBezTo>
                      <a:pt x="97" y="155"/>
                      <a:pt x="98" y="155"/>
                      <a:pt x="99" y="156"/>
                    </a:cubicBezTo>
                    <a:cubicBezTo>
                      <a:pt x="102" y="158"/>
                      <a:pt x="105" y="161"/>
                      <a:pt x="105" y="164"/>
                    </a:cubicBezTo>
                    <a:cubicBezTo>
                      <a:pt x="105" y="166"/>
                      <a:pt x="104" y="166"/>
                      <a:pt x="103" y="166"/>
                    </a:cubicBezTo>
                    <a:cubicBezTo>
                      <a:pt x="103" y="166"/>
                      <a:pt x="102" y="166"/>
                      <a:pt x="101" y="165"/>
                    </a:cubicBezTo>
                    <a:cubicBezTo>
                      <a:pt x="98" y="163"/>
                      <a:pt x="95" y="160"/>
                      <a:pt x="95" y="157"/>
                    </a:cubicBezTo>
                    <a:cubicBezTo>
                      <a:pt x="95" y="155"/>
                      <a:pt x="97" y="155"/>
                      <a:pt x="97" y="155"/>
                    </a:cubicBezTo>
                    <a:close/>
                    <a:moveTo>
                      <a:pt x="78" y="156"/>
                    </a:moveTo>
                    <a:cubicBezTo>
                      <a:pt x="80" y="157"/>
                      <a:pt x="80" y="157"/>
                      <a:pt x="81" y="157"/>
                    </a:cubicBezTo>
                    <a:cubicBezTo>
                      <a:pt x="84" y="157"/>
                      <a:pt x="87" y="155"/>
                      <a:pt x="87" y="152"/>
                    </a:cubicBezTo>
                    <a:cubicBezTo>
                      <a:pt x="87" y="148"/>
                      <a:pt x="83" y="143"/>
                      <a:pt x="80" y="141"/>
                    </a:cubicBezTo>
                    <a:cubicBezTo>
                      <a:pt x="76" y="138"/>
                      <a:pt x="71" y="140"/>
                      <a:pt x="71" y="145"/>
                    </a:cubicBezTo>
                    <a:cubicBezTo>
                      <a:pt x="71" y="149"/>
                      <a:pt x="75" y="154"/>
                      <a:pt x="78" y="156"/>
                    </a:cubicBezTo>
                    <a:close/>
                    <a:moveTo>
                      <a:pt x="76" y="143"/>
                    </a:moveTo>
                    <a:cubicBezTo>
                      <a:pt x="77" y="143"/>
                      <a:pt x="77" y="143"/>
                      <a:pt x="78" y="143"/>
                    </a:cubicBezTo>
                    <a:cubicBezTo>
                      <a:pt x="80" y="145"/>
                      <a:pt x="83" y="149"/>
                      <a:pt x="83" y="152"/>
                    </a:cubicBezTo>
                    <a:cubicBezTo>
                      <a:pt x="83" y="154"/>
                      <a:pt x="82" y="154"/>
                      <a:pt x="81" y="154"/>
                    </a:cubicBezTo>
                    <a:cubicBezTo>
                      <a:pt x="81" y="154"/>
                      <a:pt x="80" y="154"/>
                      <a:pt x="80" y="153"/>
                    </a:cubicBezTo>
                    <a:cubicBezTo>
                      <a:pt x="77" y="152"/>
                      <a:pt x="75" y="148"/>
                      <a:pt x="75" y="145"/>
                    </a:cubicBezTo>
                    <a:cubicBezTo>
                      <a:pt x="75" y="143"/>
                      <a:pt x="76" y="143"/>
                      <a:pt x="76" y="143"/>
                    </a:cubicBezTo>
                    <a:close/>
                    <a:moveTo>
                      <a:pt x="10" y="107"/>
                    </a:moveTo>
                    <a:cubicBezTo>
                      <a:pt x="10" y="104"/>
                      <a:pt x="13" y="103"/>
                      <a:pt x="17" y="105"/>
                    </a:cubicBezTo>
                    <a:cubicBezTo>
                      <a:pt x="20" y="107"/>
                      <a:pt x="23" y="111"/>
                      <a:pt x="23" y="115"/>
                    </a:cubicBezTo>
                    <a:cubicBezTo>
                      <a:pt x="23" y="118"/>
                      <a:pt x="20" y="119"/>
                      <a:pt x="17" y="117"/>
                    </a:cubicBezTo>
                    <a:cubicBezTo>
                      <a:pt x="13" y="115"/>
                      <a:pt x="10" y="111"/>
                      <a:pt x="10" y="107"/>
                    </a:cubicBezTo>
                    <a:close/>
                    <a:moveTo>
                      <a:pt x="37" y="131"/>
                    </a:moveTo>
                    <a:cubicBezTo>
                      <a:pt x="38" y="132"/>
                      <a:pt x="39" y="132"/>
                      <a:pt x="41" y="132"/>
                    </a:cubicBezTo>
                    <a:cubicBezTo>
                      <a:pt x="44" y="132"/>
                      <a:pt x="45" y="130"/>
                      <a:pt x="45" y="127"/>
                    </a:cubicBezTo>
                    <a:cubicBezTo>
                      <a:pt x="45" y="123"/>
                      <a:pt x="42" y="118"/>
                      <a:pt x="38" y="116"/>
                    </a:cubicBezTo>
                    <a:cubicBezTo>
                      <a:pt x="34" y="113"/>
                      <a:pt x="30" y="115"/>
                      <a:pt x="30" y="120"/>
                    </a:cubicBezTo>
                    <a:cubicBezTo>
                      <a:pt x="30" y="124"/>
                      <a:pt x="33" y="129"/>
                      <a:pt x="37" y="131"/>
                    </a:cubicBezTo>
                    <a:close/>
                    <a:moveTo>
                      <a:pt x="34" y="118"/>
                    </a:moveTo>
                    <a:cubicBezTo>
                      <a:pt x="35" y="118"/>
                      <a:pt x="36" y="118"/>
                      <a:pt x="37" y="118"/>
                    </a:cubicBezTo>
                    <a:cubicBezTo>
                      <a:pt x="40" y="120"/>
                      <a:pt x="42" y="124"/>
                      <a:pt x="42" y="127"/>
                    </a:cubicBezTo>
                    <a:cubicBezTo>
                      <a:pt x="42" y="129"/>
                      <a:pt x="41" y="129"/>
                      <a:pt x="41" y="129"/>
                    </a:cubicBezTo>
                    <a:cubicBezTo>
                      <a:pt x="40" y="129"/>
                      <a:pt x="39" y="129"/>
                      <a:pt x="38" y="128"/>
                    </a:cubicBezTo>
                    <a:cubicBezTo>
                      <a:pt x="35" y="127"/>
                      <a:pt x="33" y="123"/>
                      <a:pt x="33" y="120"/>
                    </a:cubicBezTo>
                    <a:cubicBezTo>
                      <a:pt x="33" y="118"/>
                      <a:pt x="34" y="118"/>
                      <a:pt x="34" y="118"/>
                    </a:cubicBezTo>
                    <a:close/>
                    <a:moveTo>
                      <a:pt x="58" y="144"/>
                    </a:moveTo>
                    <a:cubicBezTo>
                      <a:pt x="59" y="144"/>
                      <a:pt x="60" y="145"/>
                      <a:pt x="62" y="145"/>
                    </a:cubicBezTo>
                    <a:cubicBezTo>
                      <a:pt x="64" y="145"/>
                      <a:pt x="66" y="143"/>
                      <a:pt x="66" y="140"/>
                    </a:cubicBezTo>
                    <a:cubicBezTo>
                      <a:pt x="66" y="136"/>
                      <a:pt x="63" y="131"/>
                      <a:pt x="59" y="128"/>
                    </a:cubicBezTo>
                    <a:cubicBezTo>
                      <a:pt x="55" y="126"/>
                      <a:pt x="50" y="128"/>
                      <a:pt x="50" y="132"/>
                    </a:cubicBezTo>
                    <a:cubicBezTo>
                      <a:pt x="50" y="136"/>
                      <a:pt x="54" y="141"/>
                      <a:pt x="58" y="144"/>
                    </a:cubicBezTo>
                    <a:close/>
                    <a:moveTo>
                      <a:pt x="55" y="130"/>
                    </a:moveTo>
                    <a:cubicBezTo>
                      <a:pt x="56" y="130"/>
                      <a:pt x="56" y="130"/>
                      <a:pt x="58" y="131"/>
                    </a:cubicBezTo>
                    <a:cubicBezTo>
                      <a:pt x="61" y="133"/>
                      <a:pt x="63" y="137"/>
                      <a:pt x="63" y="140"/>
                    </a:cubicBezTo>
                    <a:cubicBezTo>
                      <a:pt x="63" y="142"/>
                      <a:pt x="62" y="142"/>
                      <a:pt x="62" y="142"/>
                    </a:cubicBezTo>
                    <a:cubicBezTo>
                      <a:pt x="61" y="142"/>
                      <a:pt x="60" y="142"/>
                      <a:pt x="59" y="141"/>
                    </a:cubicBezTo>
                    <a:cubicBezTo>
                      <a:pt x="56" y="139"/>
                      <a:pt x="54" y="135"/>
                      <a:pt x="54" y="132"/>
                    </a:cubicBezTo>
                    <a:cubicBezTo>
                      <a:pt x="54" y="130"/>
                      <a:pt x="55" y="130"/>
                      <a:pt x="55" y="130"/>
                    </a:cubicBezTo>
                    <a:close/>
                  </a:path>
                </a:pathLst>
              </a:custGeom>
              <a:solidFill>
                <a:schemeClr val="bg1">
                  <a:lumMod val="50000"/>
                </a:schemeClr>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37" name="Freeform 36"/>
              <p:cNvSpPr>
                <a:spLocks noChangeAspect="1" noEditPoints="1"/>
              </p:cNvSpPr>
              <p:nvPr/>
            </p:nvSpPr>
            <p:spPr bwMode="auto">
              <a:xfrm>
                <a:off x="5393703" y="4686519"/>
                <a:ext cx="586051" cy="425649"/>
              </a:xfrm>
              <a:custGeom>
                <a:avLst/>
                <a:gdLst>
                  <a:gd name="T0" fmla="*/ 138 w 277"/>
                  <a:gd name="T1" fmla="*/ 0 h 201"/>
                  <a:gd name="T2" fmla="*/ 0 w 277"/>
                  <a:gd name="T3" fmla="*/ 119 h 201"/>
                  <a:gd name="T4" fmla="*/ 138 w 277"/>
                  <a:gd name="T5" fmla="*/ 201 h 201"/>
                  <a:gd name="T6" fmla="*/ 277 w 277"/>
                  <a:gd name="T7" fmla="*/ 81 h 201"/>
                  <a:gd name="T8" fmla="*/ 4 w 277"/>
                  <a:gd name="T9" fmla="*/ 117 h 201"/>
                  <a:gd name="T10" fmla="*/ 4 w 277"/>
                  <a:gd name="T11" fmla="*/ 88 h 201"/>
                  <a:gd name="T12" fmla="*/ 134 w 277"/>
                  <a:gd name="T13" fmla="*/ 194 h 201"/>
                  <a:gd name="T14" fmla="*/ 4 w 277"/>
                  <a:gd name="T15" fmla="*/ 84 h 201"/>
                  <a:gd name="T16" fmla="*/ 273 w 277"/>
                  <a:gd name="T17" fmla="*/ 84 h 201"/>
                  <a:gd name="T18" fmla="*/ 119 w 277"/>
                  <a:gd name="T19" fmla="*/ 181 h 201"/>
                  <a:gd name="T20" fmla="*/ 128 w 277"/>
                  <a:gd name="T21" fmla="*/ 177 h 201"/>
                  <a:gd name="T22" fmla="*/ 112 w 277"/>
                  <a:gd name="T23" fmla="*/ 169 h 201"/>
                  <a:gd name="T24" fmla="*/ 117 w 277"/>
                  <a:gd name="T25" fmla="*/ 167 h 201"/>
                  <a:gd name="T26" fmla="*/ 125 w 277"/>
                  <a:gd name="T27" fmla="*/ 177 h 201"/>
                  <a:gd name="T28" fmla="*/ 121 w 277"/>
                  <a:gd name="T29" fmla="*/ 178 h 201"/>
                  <a:gd name="T30" fmla="*/ 117 w 277"/>
                  <a:gd name="T31" fmla="*/ 167 h 201"/>
                  <a:gd name="T32" fmla="*/ 103 w 277"/>
                  <a:gd name="T33" fmla="*/ 169 h 201"/>
                  <a:gd name="T34" fmla="*/ 101 w 277"/>
                  <a:gd name="T35" fmla="*/ 153 h 201"/>
                  <a:gd name="T36" fmla="*/ 99 w 277"/>
                  <a:gd name="T37" fmla="*/ 168 h 201"/>
                  <a:gd name="T38" fmla="*/ 99 w 277"/>
                  <a:gd name="T39" fmla="*/ 156 h 201"/>
                  <a:gd name="T40" fmla="*/ 103 w 277"/>
                  <a:gd name="T41" fmla="*/ 166 h 201"/>
                  <a:gd name="T42" fmla="*/ 95 w 277"/>
                  <a:gd name="T43" fmla="*/ 157 h 201"/>
                  <a:gd name="T44" fmla="*/ 78 w 277"/>
                  <a:gd name="T45" fmla="*/ 156 h 201"/>
                  <a:gd name="T46" fmla="*/ 87 w 277"/>
                  <a:gd name="T47" fmla="*/ 152 h 201"/>
                  <a:gd name="T48" fmla="*/ 71 w 277"/>
                  <a:gd name="T49" fmla="*/ 145 h 201"/>
                  <a:gd name="T50" fmla="*/ 76 w 277"/>
                  <a:gd name="T51" fmla="*/ 143 h 201"/>
                  <a:gd name="T52" fmla="*/ 83 w 277"/>
                  <a:gd name="T53" fmla="*/ 152 h 201"/>
                  <a:gd name="T54" fmla="*/ 80 w 277"/>
                  <a:gd name="T55" fmla="*/ 153 h 201"/>
                  <a:gd name="T56" fmla="*/ 76 w 277"/>
                  <a:gd name="T57" fmla="*/ 143 h 201"/>
                  <a:gd name="T58" fmla="*/ 17 w 277"/>
                  <a:gd name="T59" fmla="*/ 105 h 201"/>
                  <a:gd name="T60" fmla="*/ 17 w 277"/>
                  <a:gd name="T61" fmla="*/ 117 h 201"/>
                  <a:gd name="T62" fmla="*/ 37 w 277"/>
                  <a:gd name="T63" fmla="*/ 131 h 201"/>
                  <a:gd name="T64" fmla="*/ 45 w 277"/>
                  <a:gd name="T65" fmla="*/ 127 h 201"/>
                  <a:gd name="T66" fmla="*/ 30 w 277"/>
                  <a:gd name="T67" fmla="*/ 120 h 201"/>
                  <a:gd name="T68" fmla="*/ 34 w 277"/>
                  <a:gd name="T69" fmla="*/ 118 h 201"/>
                  <a:gd name="T70" fmla="*/ 42 w 277"/>
                  <a:gd name="T71" fmla="*/ 127 h 201"/>
                  <a:gd name="T72" fmla="*/ 38 w 277"/>
                  <a:gd name="T73" fmla="*/ 128 h 201"/>
                  <a:gd name="T74" fmla="*/ 34 w 277"/>
                  <a:gd name="T75" fmla="*/ 118 h 201"/>
                  <a:gd name="T76" fmla="*/ 62 w 277"/>
                  <a:gd name="T77" fmla="*/ 145 h 201"/>
                  <a:gd name="T78" fmla="*/ 59 w 277"/>
                  <a:gd name="T79" fmla="*/ 128 h 201"/>
                  <a:gd name="T80" fmla="*/ 58 w 277"/>
                  <a:gd name="T81" fmla="*/ 144 h 201"/>
                  <a:gd name="T82" fmla="*/ 58 w 277"/>
                  <a:gd name="T83" fmla="*/ 131 h 201"/>
                  <a:gd name="T84" fmla="*/ 62 w 277"/>
                  <a:gd name="T85" fmla="*/ 142 h 201"/>
                  <a:gd name="T86" fmla="*/ 54 w 277"/>
                  <a:gd name="T87" fmla="*/ 132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7" h="201">
                    <a:moveTo>
                      <a:pt x="277" y="81"/>
                    </a:moveTo>
                    <a:cubicBezTo>
                      <a:pt x="138" y="0"/>
                      <a:pt x="138" y="0"/>
                      <a:pt x="138" y="0"/>
                    </a:cubicBezTo>
                    <a:cubicBezTo>
                      <a:pt x="0" y="81"/>
                      <a:pt x="0" y="81"/>
                      <a:pt x="0" y="81"/>
                    </a:cubicBezTo>
                    <a:cubicBezTo>
                      <a:pt x="0" y="119"/>
                      <a:pt x="0" y="119"/>
                      <a:pt x="0" y="119"/>
                    </a:cubicBezTo>
                    <a:cubicBezTo>
                      <a:pt x="5" y="122"/>
                      <a:pt x="21" y="132"/>
                      <a:pt x="21" y="132"/>
                    </a:cubicBezTo>
                    <a:cubicBezTo>
                      <a:pt x="138" y="201"/>
                      <a:pt x="138" y="201"/>
                      <a:pt x="138" y="201"/>
                    </a:cubicBezTo>
                    <a:cubicBezTo>
                      <a:pt x="202" y="163"/>
                      <a:pt x="277" y="119"/>
                      <a:pt x="277" y="119"/>
                    </a:cubicBezTo>
                    <a:cubicBezTo>
                      <a:pt x="277" y="81"/>
                      <a:pt x="277" y="81"/>
                      <a:pt x="277" y="81"/>
                    </a:cubicBezTo>
                    <a:close/>
                    <a:moveTo>
                      <a:pt x="134" y="194"/>
                    </a:moveTo>
                    <a:cubicBezTo>
                      <a:pt x="4" y="117"/>
                      <a:pt x="4" y="117"/>
                      <a:pt x="4" y="117"/>
                    </a:cubicBezTo>
                    <a:cubicBezTo>
                      <a:pt x="4" y="112"/>
                      <a:pt x="4" y="112"/>
                      <a:pt x="4" y="112"/>
                    </a:cubicBezTo>
                    <a:cubicBezTo>
                      <a:pt x="4" y="88"/>
                      <a:pt x="4" y="88"/>
                      <a:pt x="4" y="88"/>
                    </a:cubicBezTo>
                    <a:cubicBezTo>
                      <a:pt x="134" y="165"/>
                      <a:pt x="134" y="165"/>
                      <a:pt x="134" y="165"/>
                    </a:cubicBezTo>
                    <a:cubicBezTo>
                      <a:pt x="134" y="194"/>
                      <a:pt x="134" y="194"/>
                      <a:pt x="134" y="194"/>
                    </a:cubicBezTo>
                    <a:close/>
                    <a:moveTo>
                      <a:pt x="138" y="163"/>
                    </a:moveTo>
                    <a:cubicBezTo>
                      <a:pt x="4" y="84"/>
                      <a:pt x="4" y="84"/>
                      <a:pt x="4" y="84"/>
                    </a:cubicBezTo>
                    <a:cubicBezTo>
                      <a:pt x="138" y="4"/>
                      <a:pt x="138" y="4"/>
                      <a:pt x="138" y="4"/>
                    </a:cubicBezTo>
                    <a:cubicBezTo>
                      <a:pt x="273" y="84"/>
                      <a:pt x="273" y="84"/>
                      <a:pt x="273" y="84"/>
                    </a:cubicBezTo>
                    <a:cubicBezTo>
                      <a:pt x="138" y="163"/>
                      <a:pt x="138" y="163"/>
                      <a:pt x="138" y="163"/>
                    </a:cubicBezTo>
                    <a:close/>
                    <a:moveTo>
                      <a:pt x="119" y="181"/>
                    </a:moveTo>
                    <a:cubicBezTo>
                      <a:pt x="121" y="182"/>
                      <a:pt x="122" y="182"/>
                      <a:pt x="123" y="182"/>
                    </a:cubicBezTo>
                    <a:cubicBezTo>
                      <a:pt x="126" y="182"/>
                      <a:pt x="128" y="180"/>
                      <a:pt x="128" y="177"/>
                    </a:cubicBezTo>
                    <a:cubicBezTo>
                      <a:pt x="128" y="172"/>
                      <a:pt x="125" y="167"/>
                      <a:pt x="121" y="165"/>
                    </a:cubicBezTo>
                    <a:cubicBezTo>
                      <a:pt x="116" y="162"/>
                      <a:pt x="112" y="164"/>
                      <a:pt x="112" y="169"/>
                    </a:cubicBezTo>
                    <a:cubicBezTo>
                      <a:pt x="112" y="173"/>
                      <a:pt x="115" y="179"/>
                      <a:pt x="119" y="181"/>
                    </a:cubicBezTo>
                    <a:close/>
                    <a:moveTo>
                      <a:pt x="117" y="167"/>
                    </a:moveTo>
                    <a:cubicBezTo>
                      <a:pt x="117" y="167"/>
                      <a:pt x="118" y="167"/>
                      <a:pt x="119" y="167"/>
                    </a:cubicBezTo>
                    <a:cubicBezTo>
                      <a:pt x="122" y="169"/>
                      <a:pt x="125" y="173"/>
                      <a:pt x="125" y="177"/>
                    </a:cubicBezTo>
                    <a:cubicBezTo>
                      <a:pt x="125" y="179"/>
                      <a:pt x="124" y="179"/>
                      <a:pt x="123" y="179"/>
                    </a:cubicBezTo>
                    <a:cubicBezTo>
                      <a:pt x="123" y="179"/>
                      <a:pt x="122" y="179"/>
                      <a:pt x="121" y="178"/>
                    </a:cubicBezTo>
                    <a:cubicBezTo>
                      <a:pt x="118" y="177"/>
                      <a:pt x="115" y="172"/>
                      <a:pt x="115" y="169"/>
                    </a:cubicBezTo>
                    <a:cubicBezTo>
                      <a:pt x="115" y="167"/>
                      <a:pt x="116" y="167"/>
                      <a:pt x="117" y="167"/>
                    </a:cubicBezTo>
                    <a:close/>
                    <a:moveTo>
                      <a:pt x="99" y="168"/>
                    </a:moveTo>
                    <a:cubicBezTo>
                      <a:pt x="101" y="168"/>
                      <a:pt x="102" y="169"/>
                      <a:pt x="103" y="169"/>
                    </a:cubicBezTo>
                    <a:cubicBezTo>
                      <a:pt x="106" y="169"/>
                      <a:pt x="107" y="167"/>
                      <a:pt x="107" y="164"/>
                    </a:cubicBezTo>
                    <a:cubicBezTo>
                      <a:pt x="107" y="161"/>
                      <a:pt x="105" y="156"/>
                      <a:pt x="101" y="153"/>
                    </a:cubicBezTo>
                    <a:cubicBezTo>
                      <a:pt x="96" y="151"/>
                      <a:pt x="92" y="153"/>
                      <a:pt x="92" y="157"/>
                    </a:cubicBezTo>
                    <a:cubicBezTo>
                      <a:pt x="92" y="161"/>
                      <a:pt x="95" y="165"/>
                      <a:pt x="99" y="168"/>
                    </a:cubicBezTo>
                    <a:close/>
                    <a:moveTo>
                      <a:pt x="97" y="155"/>
                    </a:moveTo>
                    <a:cubicBezTo>
                      <a:pt x="97" y="155"/>
                      <a:pt x="98" y="155"/>
                      <a:pt x="99" y="156"/>
                    </a:cubicBezTo>
                    <a:cubicBezTo>
                      <a:pt x="102" y="158"/>
                      <a:pt x="105" y="161"/>
                      <a:pt x="105" y="164"/>
                    </a:cubicBezTo>
                    <a:cubicBezTo>
                      <a:pt x="105" y="166"/>
                      <a:pt x="104" y="166"/>
                      <a:pt x="103" y="166"/>
                    </a:cubicBezTo>
                    <a:cubicBezTo>
                      <a:pt x="103" y="166"/>
                      <a:pt x="102" y="166"/>
                      <a:pt x="101" y="165"/>
                    </a:cubicBezTo>
                    <a:cubicBezTo>
                      <a:pt x="98" y="163"/>
                      <a:pt x="95" y="160"/>
                      <a:pt x="95" y="157"/>
                    </a:cubicBezTo>
                    <a:cubicBezTo>
                      <a:pt x="95" y="155"/>
                      <a:pt x="97" y="155"/>
                      <a:pt x="97" y="155"/>
                    </a:cubicBezTo>
                    <a:close/>
                    <a:moveTo>
                      <a:pt x="78" y="156"/>
                    </a:moveTo>
                    <a:cubicBezTo>
                      <a:pt x="80" y="157"/>
                      <a:pt x="80" y="157"/>
                      <a:pt x="81" y="157"/>
                    </a:cubicBezTo>
                    <a:cubicBezTo>
                      <a:pt x="84" y="157"/>
                      <a:pt x="87" y="155"/>
                      <a:pt x="87" y="152"/>
                    </a:cubicBezTo>
                    <a:cubicBezTo>
                      <a:pt x="87" y="148"/>
                      <a:pt x="83" y="143"/>
                      <a:pt x="80" y="141"/>
                    </a:cubicBezTo>
                    <a:cubicBezTo>
                      <a:pt x="76" y="138"/>
                      <a:pt x="71" y="140"/>
                      <a:pt x="71" y="145"/>
                    </a:cubicBezTo>
                    <a:cubicBezTo>
                      <a:pt x="71" y="149"/>
                      <a:pt x="75" y="154"/>
                      <a:pt x="78" y="156"/>
                    </a:cubicBezTo>
                    <a:close/>
                    <a:moveTo>
                      <a:pt x="76" y="143"/>
                    </a:moveTo>
                    <a:cubicBezTo>
                      <a:pt x="77" y="143"/>
                      <a:pt x="77" y="143"/>
                      <a:pt x="78" y="143"/>
                    </a:cubicBezTo>
                    <a:cubicBezTo>
                      <a:pt x="80" y="145"/>
                      <a:pt x="83" y="149"/>
                      <a:pt x="83" y="152"/>
                    </a:cubicBezTo>
                    <a:cubicBezTo>
                      <a:pt x="83" y="154"/>
                      <a:pt x="82" y="154"/>
                      <a:pt x="81" y="154"/>
                    </a:cubicBezTo>
                    <a:cubicBezTo>
                      <a:pt x="81" y="154"/>
                      <a:pt x="80" y="154"/>
                      <a:pt x="80" y="153"/>
                    </a:cubicBezTo>
                    <a:cubicBezTo>
                      <a:pt x="77" y="152"/>
                      <a:pt x="75" y="148"/>
                      <a:pt x="75" y="145"/>
                    </a:cubicBezTo>
                    <a:cubicBezTo>
                      <a:pt x="75" y="143"/>
                      <a:pt x="76" y="143"/>
                      <a:pt x="76" y="143"/>
                    </a:cubicBezTo>
                    <a:close/>
                    <a:moveTo>
                      <a:pt x="10" y="107"/>
                    </a:moveTo>
                    <a:cubicBezTo>
                      <a:pt x="10" y="104"/>
                      <a:pt x="13" y="103"/>
                      <a:pt x="17" y="105"/>
                    </a:cubicBezTo>
                    <a:cubicBezTo>
                      <a:pt x="20" y="107"/>
                      <a:pt x="23" y="111"/>
                      <a:pt x="23" y="115"/>
                    </a:cubicBezTo>
                    <a:cubicBezTo>
                      <a:pt x="23" y="118"/>
                      <a:pt x="20" y="119"/>
                      <a:pt x="17" y="117"/>
                    </a:cubicBezTo>
                    <a:cubicBezTo>
                      <a:pt x="13" y="115"/>
                      <a:pt x="10" y="111"/>
                      <a:pt x="10" y="107"/>
                    </a:cubicBezTo>
                    <a:close/>
                    <a:moveTo>
                      <a:pt x="37" y="131"/>
                    </a:moveTo>
                    <a:cubicBezTo>
                      <a:pt x="38" y="132"/>
                      <a:pt x="39" y="132"/>
                      <a:pt x="41" y="132"/>
                    </a:cubicBezTo>
                    <a:cubicBezTo>
                      <a:pt x="44" y="132"/>
                      <a:pt x="45" y="130"/>
                      <a:pt x="45" y="127"/>
                    </a:cubicBezTo>
                    <a:cubicBezTo>
                      <a:pt x="45" y="123"/>
                      <a:pt x="42" y="118"/>
                      <a:pt x="38" y="116"/>
                    </a:cubicBezTo>
                    <a:cubicBezTo>
                      <a:pt x="34" y="113"/>
                      <a:pt x="30" y="115"/>
                      <a:pt x="30" y="120"/>
                    </a:cubicBezTo>
                    <a:cubicBezTo>
                      <a:pt x="30" y="124"/>
                      <a:pt x="33" y="129"/>
                      <a:pt x="37" y="131"/>
                    </a:cubicBezTo>
                    <a:close/>
                    <a:moveTo>
                      <a:pt x="34" y="118"/>
                    </a:moveTo>
                    <a:cubicBezTo>
                      <a:pt x="35" y="118"/>
                      <a:pt x="36" y="118"/>
                      <a:pt x="37" y="118"/>
                    </a:cubicBezTo>
                    <a:cubicBezTo>
                      <a:pt x="40" y="120"/>
                      <a:pt x="42" y="124"/>
                      <a:pt x="42" y="127"/>
                    </a:cubicBezTo>
                    <a:cubicBezTo>
                      <a:pt x="42" y="129"/>
                      <a:pt x="41" y="129"/>
                      <a:pt x="41" y="129"/>
                    </a:cubicBezTo>
                    <a:cubicBezTo>
                      <a:pt x="40" y="129"/>
                      <a:pt x="39" y="129"/>
                      <a:pt x="38" y="128"/>
                    </a:cubicBezTo>
                    <a:cubicBezTo>
                      <a:pt x="35" y="127"/>
                      <a:pt x="33" y="123"/>
                      <a:pt x="33" y="120"/>
                    </a:cubicBezTo>
                    <a:cubicBezTo>
                      <a:pt x="33" y="118"/>
                      <a:pt x="34" y="118"/>
                      <a:pt x="34" y="118"/>
                    </a:cubicBezTo>
                    <a:close/>
                    <a:moveTo>
                      <a:pt x="58" y="144"/>
                    </a:moveTo>
                    <a:cubicBezTo>
                      <a:pt x="59" y="144"/>
                      <a:pt x="60" y="145"/>
                      <a:pt x="62" y="145"/>
                    </a:cubicBezTo>
                    <a:cubicBezTo>
                      <a:pt x="64" y="145"/>
                      <a:pt x="66" y="143"/>
                      <a:pt x="66" y="140"/>
                    </a:cubicBezTo>
                    <a:cubicBezTo>
                      <a:pt x="66" y="136"/>
                      <a:pt x="63" y="131"/>
                      <a:pt x="59" y="128"/>
                    </a:cubicBezTo>
                    <a:cubicBezTo>
                      <a:pt x="55" y="126"/>
                      <a:pt x="50" y="128"/>
                      <a:pt x="50" y="132"/>
                    </a:cubicBezTo>
                    <a:cubicBezTo>
                      <a:pt x="50" y="136"/>
                      <a:pt x="54" y="141"/>
                      <a:pt x="58" y="144"/>
                    </a:cubicBezTo>
                    <a:close/>
                    <a:moveTo>
                      <a:pt x="55" y="130"/>
                    </a:moveTo>
                    <a:cubicBezTo>
                      <a:pt x="56" y="130"/>
                      <a:pt x="56" y="130"/>
                      <a:pt x="58" y="131"/>
                    </a:cubicBezTo>
                    <a:cubicBezTo>
                      <a:pt x="61" y="133"/>
                      <a:pt x="63" y="137"/>
                      <a:pt x="63" y="140"/>
                    </a:cubicBezTo>
                    <a:cubicBezTo>
                      <a:pt x="63" y="142"/>
                      <a:pt x="62" y="142"/>
                      <a:pt x="62" y="142"/>
                    </a:cubicBezTo>
                    <a:cubicBezTo>
                      <a:pt x="61" y="142"/>
                      <a:pt x="60" y="142"/>
                      <a:pt x="59" y="141"/>
                    </a:cubicBezTo>
                    <a:cubicBezTo>
                      <a:pt x="56" y="139"/>
                      <a:pt x="54" y="135"/>
                      <a:pt x="54" y="132"/>
                    </a:cubicBezTo>
                    <a:cubicBezTo>
                      <a:pt x="54" y="130"/>
                      <a:pt x="55" y="130"/>
                      <a:pt x="55" y="130"/>
                    </a:cubicBezTo>
                    <a:close/>
                  </a:path>
                </a:pathLst>
              </a:custGeom>
              <a:solidFill>
                <a:schemeClr val="bg1">
                  <a:lumMod val="50000"/>
                </a:schemeClr>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grpSp>
      <p:grpSp>
        <p:nvGrpSpPr>
          <p:cNvPr id="53" name="DC 4"/>
          <p:cNvGrpSpPr/>
          <p:nvPr/>
        </p:nvGrpSpPr>
        <p:grpSpPr>
          <a:xfrm>
            <a:off x="7222872" y="4594879"/>
            <a:ext cx="1376780" cy="1637054"/>
            <a:chOff x="7367705" y="4686519"/>
            <a:chExt cx="1404387" cy="1669880"/>
          </a:xfrm>
        </p:grpSpPr>
        <p:grpSp>
          <p:nvGrpSpPr>
            <p:cNvPr id="54" name="data 4"/>
            <p:cNvGrpSpPr/>
            <p:nvPr/>
          </p:nvGrpSpPr>
          <p:grpSpPr>
            <a:xfrm>
              <a:off x="7748153" y="6126744"/>
              <a:ext cx="643491" cy="229655"/>
              <a:chOff x="4086516" y="6102630"/>
              <a:chExt cx="778624" cy="277882"/>
            </a:xfrm>
            <a:solidFill>
              <a:schemeClr val="accent2"/>
            </a:solidFill>
          </p:grpSpPr>
          <p:sp>
            <p:nvSpPr>
              <p:cNvPr id="59" name="Freeform 11"/>
              <p:cNvSpPr>
                <a:spLocks noChangeAspect="1" noEditPoints="1"/>
              </p:cNvSpPr>
              <p:nvPr/>
            </p:nvSpPr>
            <p:spPr bwMode="auto">
              <a:xfrm>
                <a:off x="4086516" y="6102630"/>
                <a:ext cx="245293" cy="214663"/>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grp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60" name="Freeform 11"/>
              <p:cNvSpPr>
                <a:spLocks noChangeAspect="1" noEditPoints="1"/>
              </p:cNvSpPr>
              <p:nvPr/>
            </p:nvSpPr>
            <p:spPr bwMode="auto">
              <a:xfrm>
                <a:off x="4619847" y="6102630"/>
                <a:ext cx="245293" cy="214663"/>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grp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61" name="Freeform 11"/>
              <p:cNvSpPr>
                <a:spLocks noChangeAspect="1" noEditPoints="1"/>
              </p:cNvSpPr>
              <p:nvPr/>
            </p:nvSpPr>
            <p:spPr bwMode="auto">
              <a:xfrm>
                <a:off x="4353181" y="6165849"/>
                <a:ext cx="245293" cy="214663"/>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grp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sp>
          <p:nvSpPr>
            <p:cNvPr id="55" name="server 4"/>
            <p:cNvSpPr>
              <a:spLocks noChangeAspect="1" noEditPoints="1"/>
            </p:cNvSpPr>
            <p:nvPr/>
          </p:nvSpPr>
          <p:spPr bwMode="gray">
            <a:xfrm>
              <a:off x="7757880" y="5336616"/>
              <a:ext cx="624036" cy="526413"/>
            </a:xfrm>
            <a:custGeom>
              <a:avLst/>
              <a:gdLst>
                <a:gd name="T0" fmla="*/ 1302 w 1483"/>
                <a:gd name="T1" fmla="*/ 290 h 1251"/>
                <a:gd name="T2" fmla="*/ 1011 w 1483"/>
                <a:gd name="T3" fmla="*/ 177 h 1251"/>
                <a:gd name="T4" fmla="*/ 581 w 1483"/>
                <a:gd name="T5" fmla="*/ 0 h 1251"/>
                <a:gd name="T6" fmla="*/ 0 w 1483"/>
                <a:gd name="T7" fmla="*/ 243 h 1251"/>
                <a:gd name="T8" fmla="*/ 942 w 1483"/>
                <a:gd name="T9" fmla="*/ 1029 h 1251"/>
                <a:gd name="T10" fmla="*/ 1252 w 1483"/>
                <a:gd name="T11" fmla="*/ 892 h 1251"/>
                <a:gd name="T12" fmla="*/ 1483 w 1483"/>
                <a:gd name="T13" fmla="*/ 781 h 1251"/>
                <a:gd name="T14" fmla="*/ 600 w 1483"/>
                <a:gd name="T15" fmla="*/ 42 h 1251"/>
                <a:gd name="T16" fmla="*/ 600 w 1483"/>
                <a:gd name="T17" fmla="*/ 80 h 1251"/>
                <a:gd name="T18" fmla="*/ 942 w 1483"/>
                <a:gd name="T19" fmla="*/ 312 h 1251"/>
                <a:gd name="T20" fmla="*/ 583 w 1483"/>
                <a:gd name="T21" fmla="*/ 160 h 1251"/>
                <a:gd name="T22" fmla="*/ 942 w 1483"/>
                <a:gd name="T23" fmla="*/ 467 h 1251"/>
                <a:gd name="T24" fmla="*/ 583 w 1483"/>
                <a:gd name="T25" fmla="*/ 472 h 1251"/>
                <a:gd name="T26" fmla="*/ 583 w 1483"/>
                <a:gd name="T27" fmla="*/ 548 h 1251"/>
                <a:gd name="T28" fmla="*/ 942 w 1483"/>
                <a:gd name="T29" fmla="*/ 626 h 1251"/>
                <a:gd name="T30" fmla="*/ 583 w 1483"/>
                <a:gd name="T31" fmla="*/ 633 h 1251"/>
                <a:gd name="T32" fmla="*/ 942 w 1483"/>
                <a:gd name="T33" fmla="*/ 781 h 1251"/>
                <a:gd name="T34" fmla="*/ 583 w 1483"/>
                <a:gd name="T35" fmla="*/ 944 h 1251"/>
                <a:gd name="T36" fmla="*/ 583 w 1483"/>
                <a:gd name="T37" fmla="*/ 1022 h 1251"/>
                <a:gd name="T38" fmla="*/ 583 w 1483"/>
                <a:gd name="T39" fmla="*/ 1105 h 1251"/>
                <a:gd name="T40" fmla="*/ 583 w 1483"/>
                <a:gd name="T41" fmla="*/ 1178 h 1251"/>
                <a:gd name="T42" fmla="*/ 1252 w 1483"/>
                <a:gd name="T43" fmla="*/ 349 h 1251"/>
                <a:gd name="T44" fmla="*/ 1011 w 1483"/>
                <a:gd name="T45" fmla="*/ 288 h 1251"/>
                <a:gd name="T46" fmla="*/ 1011 w 1483"/>
                <a:gd name="T47" fmla="*/ 340 h 1251"/>
                <a:gd name="T48" fmla="*/ 1252 w 1483"/>
                <a:gd name="T49" fmla="*/ 465 h 1251"/>
                <a:gd name="T50" fmla="*/ 1011 w 1483"/>
                <a:gd name="T51" fmla="*/ 397 h 1251"/>
                <a:gd name="T52" fmla="*/ 1252 w 1483"/>
                <a:gd name="T53" fmla="*/ 571 h 1251"/>
                <a:gd name="T54" fmla="*/ 1011 w 1483"/>
                <a:gd name="T55" fmla="*/ 614 h 1251"/>
                <a:gd name="T56" fmla="*/ 1011 w 1483"/>
                <a:gd name="T57" fmla="*/ 663 h 1251"/>
                <a:gd name="T58" fmla="*/ 1252 w 1483"/>
                <a:gd name="T59" fmla="*/ 685 h 1251"/>
                <a:gd name="T60" fmla="*/ 1011 w 1483"/>
                <a:gd name="T61" fmla="*/ 722 h 1251"/>
                <a:gd name="T62" fmla="*/ 1252 w 1483"/>
                <a:gd name="T63" fmla="*/ 791 h 1251"/>
                <a:gd name="T64" fmla="*/ 1011 w 1483"/>
                <a:gd name="T65" fmla="*/ 989 h 1251"/>
                <a:gd name="T66" fmla="*/ 1252 w 1483"/>
                <a:gd name="T67" fmla="*/ 864 h 1251"/>
                <a:gd name="T68" fmla="*/ 1476 w 1483"/>
                <a:gd name="T69" fmla="*/ 401 h 1251"/>
                <a:gd name="T70" fmla="*/ 1311 w 1483"/>
                <a:gd name="T71" fmla="*/ 309 h 1251"/>
                <a:gd name="T72" fmla="*/ 1302 w 1483"/>
                <a:gd name="T73" fmla="*/ 824 h 1251"/>
                <a:gd name="T74" fmla="*/ 1481 w 1483"/>
                <a:gd name="T75" fmla="*/ 715 h 1251"/>
                <a:gd name="T76" fmla="*/ 1481 w 1483"/>
                <a:gd name="T77" fmla="*/ 692 h 1251"/>
                <a:gd name="T78" fmla="*/ 1302 w 1483"/>
                <a:gd name="T79" fmla="*/ 706 h 1251"/>
                <a:gd name="T80" fmla="*/ 1481 w 1483"/>
                <a:gd name="T81" fmla="*/ 666 h 1251"/>
                <a:gd name="T82" fmla="*/ 1302 w 1483"/>
                <a:gd name="T83" fmla="*/ 595 h 1251"/>
                <a:gd name="T84" fmla="*/ 1481 w 1483"/>
                <a:gd name="T85" fmla="*/ 567 h 1251"/>
                <a:gd name="T86" fmla="*/ 1481 w 1483"/>
                <a:gd name="T87" fmla="*/ 543 h 1251"/>
                <a:gd name="T88" fmla="*/ 1302 w 1483"/>
                <a:gd name="T89" fmla="*/ 479 h 1251"/>
                <a:gd name="T90" fmla="*/ 1481 w 1483"/>
                <a:gd name="T91" fmla="*/ 517 h 1251"/>
                <a:gd name="T92" fmla="*/ 1302 w 1483"/>
                <a:gd name="T93" fmla="*/ 368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83" h="1251">
                  <a:moveTo>
                    <a:pt x="1481" y="425"/>
                  </a:moveTo>
                  <a:lnTo>
                    <a:pt x="1481" y="394"/>
                  </a:lnTo>
                  <a:lnTo>
                    <a:pt x="1302" y="290"/>
                  </a:lnTo>
                  <a:lnTo>
                    <a:pt x="1252" y="304"/>
                  </a:lnTo>
                  <a:lnTo>
                    <a:pt x="1252" y="316"/>
                  </a:lnTo>
                  <a:lnTo>
                    <a:pt x="1011" y="177"/>
                  </a:lnTo>
                  <a:lnTo>
                    <a:pt x="942" y="200"/>
                  </a:lnTo>
                  <a:lnTo>
                    <a:pt x="942" y="208"/>
                  </a:lnTo>
                  <a:lnTo>
                    <a:pt x="581" y="0"/>
                  </a:lnTo>
                  <a:lnTo>
                    <a:pt x="26" y="177"/>
                  </a:lnTo>
                  <a:lnTo>
                    <a:pt x="26" y="236"/>
                  </a:lnTo>
                  <a:lnTo>
                    <a:pt x="0" y="243"/>
                  </a:lnTo>
                  <a:lnTo>
                    <a:pt x="0" y="1067"/>
                  </a:lnTo>
                  <a:lnTo>
                    <a:pt x="560" y="1251"/>
                  </a:lnTo>
                  <a:lnTo>
                    <a:pt x="942" y="1029"/>
                  </a:lnTo>
                  <a:lnTo>
                    <a:pt x="942" y="1041"/>
                  </a:lnTo>
                  <a:lnTo>
                    <a:pt x="994" y="1041"/>
                  </a:lnTo>
                  <a:lnTo>
                    <a:pt x="1252" y="892"/>
                  </a:lnTo>
                  <a:lnTo>
                    <a:pt x="1252" y="895"/>
                  </a:lnTo>
                  <a:lnTo>
                    <a:pt x="1290" y="895"/>
                  </a:lnTo>
                  <a:lnTo>
                    <a:pt x="1483" y="781"/>
                  </a:lnTo>
                  <a:lnTo>
                    <a:pt x="1483" y="427"/>
                  </a:lnTo>
                  <a:lnTo>
                    <a:pt x="1481" y="425"/>
                  </a:lnTo>
                  <a:close/>
                  <a:moveTo>
                    <a:pt x="600" y="42"/>
                  </a:moveTo>
                  <a:lnTo>
                    <a:pt x="942" y="229"/>
                  </a:lnTo>
                  <a:lnTo>
                    <a:pt x="942" y="255"/>
                  </a:lnTo>
                  <a:lnTo>
                    <a:pt x="600" y="80"/>
                  </a:lnTo>
                  <a:lnTo>
                    <a:pt x="600" y="42"/>
                  </a:lnTo>
                  <a:close/>
                  <a:moveTo>
                    <a:pt x="583" y="160"/>
                  </a:moveTo>
                  <a:lnTo>
                    <a:pt x="942" y="312"/>
                  </a:lnTo>
                  <a:lnTo>
                    <a:pt x="942" y="363"/>
                  </a:lnTo>
                  <a:lnTo>
                    <a:pt x="583" y="234"/>
                  </a:lnTo>
                  <a:lnTo>
                    <a:pt x="583" y="160"/>
                  </a:lnTo>
                  <a:close/>
                  <a:moveTo>
                    <a:pt x="583" y="316"/>
                  </a:moveTo>
                  <a:lnTo>
                    <a:pt x="942" y="418"/>
                  </a:lnTo>
                  <a:lnTo>
                    <a:pt x="942" y="467"/>
                  </a:lnTo>
                  <a:lnTo>
                    <a:pt x="583" y="394"/>
                  </a:lnTo>
                  <a:lnTo>
                    <a:pt x="583" y="316"/>
                  </a:lnTo>
                  <a:close/>
                  <a:moveTo>
                    <a:pt x="583" y="472"/>
                  </a:moveTo>
                  <a:lnTo>
                    <a:pt x="942" y="524"/>
                  </a:lnTo>
                  <a:lnTo>
                    <a:pt x="942" y="571"/>
                  </a:lnTo>
                  <a:lnTo>
                    <a:pt x="583" y="548"/>
                  </a:lnTo>
                  <a:lnTo>
                    <a:pt x="583" y="472"/>
                  </a:lnTo>
                  <a:close/>
                  <a:moveTo>
                    <a:pt x="583" y="633"/>
                  </a:moveTo>
                  <a:lnTo>
                    <a:pt x="942" y="626"/>
                  </a:lnTo>
                  <a:lnTo>
                    <a:pt x="942" y="678"/>
                  </a:lnTo>
                  <a:lnTo>
                    <a:pt x="583" y="706"/>
                  </a:lnTo>
                  <a:lnTo>
                    <a:pt x="583" y="633"/>
                  </a:lnTo>
                  <a:close/>
                  <a:moveTo>
                    <a:pt x="583" y="789"/>
                  </a:moveTo>
                  <a:lnTo>
                    <a:pt x="942" y="732"/>
                  </a:lnTo>
                  <a:lnTo>
                    <a:pt x="942" y="781"/>
                  </a:lnTo>
                  <a:lnTo>
                    <a:pt x="583" y="862"/>
                  </a:lnTo>
                  <a:lnTo>
                    <a:pt x="583" y="789"/>
                  </a:lnTo>
                  <a:close/>
                  <a:moveTo>
                    <a:pt x="583" y="944"/>
                  </a:moveTo>
                  <a:lnTo>
                    <a:pt x="942" y="838"/>
                  </a:lnTo>
                  <a:lnTo>
                    <a:pt x="942" y="885"/>
                  </a:lnTo>
                  <a:lnTo>
                    <a:pt x="583" y="1022"/>
                  </a:lnTo>
                  <a:lnTo>
                    <a:pt x="583" y="944"/>
                  </a:lnTo>
                  <a:close/>
                  <a:moveTo>
                    <a:pt x="583" y="1178"/>
                  </a:moveTo>
                  <a:lnTo>
                    <a:pt x="583" y="1105"/>
                  </a:lnTo>
                  <a:lnTo>
                    <a:pt x="942" y="940"/>
                  </a:lnTo>
                  <a:lnTo>
                    <a:pt x="942" y="992"/>
                  </a:lnTo>
                  <a:lnTo>
                    <a:pt x="583" y="1178"/>
                  </a:lnTo>
                  <a:close/>
                  <a:moveTo>
                    <a:pt x="1023" y="208"/>
                  </a:moveTo>
                  <a:lnTo>
                    <a:pt x="1252" y="333"/>
                  </a:lnTo>
                  <a:lnTo>
                    <a:pt x="1252" y="349"/>
                  </a:lnTo>
                  <a:lnTo>
                    <a:pt x="1023" y="234"/>
                  </a:lnTo>
                  <a:lnTo>
                    <a:pt x="1023" y="208"/>
                  </a:lnTo>
                  <a:close/>
                  <a:moveTo>
                    <a:pt x="1011" y="288"/>
                  </a:moveTo>
                  <a:lnTo>
                    <a:pt x="1252" y="389"/>
                  </a:lnTo>
                  <a:lnTo>
                    <a:pt x="1252" y="427"/>
                  </a:lnTo>
                  <a:lnTo>
                    <a:pt x="1011" y="340"/>
                  </a:lnTo>
                  <a:lnTo>
                    <a:pt x="1011" y="288"/>
                  </a:lnTo>
                  <a:close/>
                  <a:moveTo>
                    <a:pt x="1011" y="397"/>
                  </a:moveTo>
                  <a:lnTo>
                    <a:pt x="1252" y="465"/>
                  </a:lnTo>
                  <a:lnTo>
                    <a:pt x="1252" y="498"/>
                  </a:lnTo>
                  <a:lnTo>
                    <a:pt x="1011" y="448"/>
                  </a:lnTo>
                  <a:lnTo>
                    <a:pt x="1011" y="397"/>
                  </a:lnTo>
                  <a:close/>
                  <a:moveTo>
                    <a:pt x="1011" y="503"/>
                  </a:moveTo>
                  <a:lnTo>
                    <a:pt x="1252" y="538"/>
                  </a:lnTo>
                  <a:lnTo>
                    <a:pt x="1252" y="571"/>
                  </a:lnTo>
                  <a:lnTo>
                    <a:pt x="1011" y="555"/>
                  </a:lnTo>
                  <a:lnTo>
                    <a:pt x="1011" y="503"/>
                  </a:lnTo>
                  <a:close/>
                  <a:moveTo>
                    <a:pt x="1011" y="614"/>
                  </a:moveTo>
                  <a:lnTo>
                    <a:pt x="1252" y="609"/>
                  </a:lnTo>
                  <a:lnTo>
                    <a:pt x="1252" y="645"/>
                  </a:lnTo>
                  <a:lnTo>
                    <a:pt x="1011" y="663"/>
                  </a:lnTo>
                  <a:lnTo>
                    <a:pt x="1011" y="614"/>
                  </a:lnTo>
                  <a:close/>
                  <a:moveTo>
                    <a:pt x="1011" y="722"/>
                  </a:moveTo>
                  <a:lnTo>
                    <a:pt x="1252" y="685"/>
                  </a:lnTo>
                  <a:lnTo>
                    <a:pt x="1252" y="718"/>
                  </a:lnTo>
                  <a:lnTo>
                    <a:pt x="1011" y="772"/>
                  </a:lnTo>
                  <a:lnTo>
                    <a:pt x="1011" y="722"/>
                  </a:lnTo>
                  <a:close/>
                  <a:moveTo>
                    <a:pt x="1011" y="829"/>
                  </a:moveTo>
                  <a:lnTo>
                    <a:pt x="1252" y="756"/>
                  </a:lnTo>
                  <a:lnTo>
                    <a:pt x="1252" y="791"/>
                  </a:lnTo>
                  <a:lnTo>
                    <a:pt x="1011" y="883"/>
                  </a:lnTo>
                  <a:lnTo>
                    <a:pt x="1011" y="829"/>
                  </a:lnTo>
                  <a:close/>
                  <a:moveTo>
                    <a:pt x="1011" y="989"/>
                  </a:moveTo>
                  <a:lnTo>
                    <a:pt x="1011" y="940"/>
                  </a:lnTo>
                  <a:lnTo>
                    <a:pt x="1252" y="829"/>
                  </a:lnTo>
                  <a:lnTo>
                    <a:pt x="1252" y="864"/>
                  </a:lnTo>
                  <a:lnTo>
                    <a:pt x="1011" y="989"/>
                  </a:lnTo>
                  <a:close/>
                  <a:moveTo>
                    <a:pt x="1311" y="309"/>
                  </a:moveTo>
                  <a:lnTo>
                    <a:pt x="1476" y="401"/>
                  </a:lnTo>
                  <a:lnTo>
                    <a:pt x="1476" y="413"/>
                  </a:lnTo>
                  <a:lnTo>
                    <a:pt x="1311" y="328"/>
                  </a:lnTo>
                  <a:lnTo>
                    <a:pt x="1311" y="309"/>
                  </a:lnTo>
                  <a:close/>
                  <a:moveTo>
                    <a:pt x="1481" y="767"/>
                  </a:moveTo>
                  <a:lnTo>
                    <a:pt x="1302" y="859"/>
                  </a:lnTo>
                  <a:lnTo>
                    <a:pt x="1302" y="824"/>
                  </a:lnTo>
                  <a:lnTo>
                    <a:pt x="1481" y="741"/>
                  </a:lnTo>
                  <a:lnTo>
                    <a:pt x="1481" y="767"/>
                  </a:lnTo>
                  <a:close/>
                  <a:moveTo>
                    <a:pt x="1481" y="715"/>
                  </a:moveTo>
                  <a:lnTo>
                    <a:pt x="1302" y="784"/>
                  </a:lnTo>
                  <a:lnTo>
                    <a:pt x="1302" y="746"/>
                  </a:lnTo>
                  <a:lnTo>
                    <a:pt x="1481" y="692"/>
                  </a:lnTo>
                  <a:lnTo>
                    <a:pt x="1481" y="715"/>
                  </a:lnTo>
                  <a:close/>
                  <a:moveTo>
                    <a:pt x="1481" y="666"/>
                  </a:moveTo>
                  <a:lnTo>
                    <a:pt x="1302" y="706"/>
                  </a:lnTo>
                  <a:lnTo>
                    <a:pt x="1302" y="670"/>
                  </a:lnTo>
                  <a:lnTo>
                    <a:pt x="1481" y="642"/>
                  </a:lnTo>
                  <a:lnTo>
                    <a:pt x="1481" y="666"/>
                  </a:lnTo>
                  <a:close/>
                  <a:moveTo>
                    <a:pt x="1481" y="616"/>
                  </a:moveTo>
                  <a:lnTo>
                    <a:pt x="1302" y="630"/>
                  </a:lnTo>
                  <a:lnTo>
                    <a:pt x="1302" y="595"/>
                  </a:lnTo>
                  <a:lnTo>
                    <a:pt x="1481" y="593"/>
                  </a:lnTo>
                  <a:lnTo>
                    <a:pt x="1481" y="616"/>
                  </a:lnTo>
                  <a:close/>
                  <a:moveTo>
                    <a:pt x="1481" y="567"/>
                  </a:moveTo>
                  <a:lnTo>
                    <a:pt x="1302" y="555"/>
                  </a:lnTo>
                  <a:lnTo>
                    <a:pt x="1302" y="519"/>
                  </a:lnTo>
                  <a:lnTo>
                    <a:pt x="1481" y="543"/>
                  </a:lnTo>
                  <a:lnTo>
                    <a:pt x="1481" y="567"/>
                  </a:lnTo>
                  <a:close/>
                  <a:moveTo>
                    <a:pt x="1481" y="517"/>
                  </a:moveTo>
                  <a:lnTo>
                    <a:pt x="1302" y="479"/>
                  </a:lnTo>
                  <a:lnTo>
                    <a:pt x="1302" y="444"/>
                  </a:lnTo>
                  <a:lnTo>
                    <a:pt x="1481" y="493"/>
                  </a:lnTo>
                  <a:lnTo>
                    <a:pt x="1481" y="517"/>
                  </a:lnTo>
                  <a:close/>
                  <a:moveTo>
                    <a:pt x="1481" y="467"/>
                  </a:moveTo>
                  <a:lnTo>
                    <a:pt x="1302" y="404"/>
                  </a:lnTo>
                  <a:lnTo>
                    <a:pt x="1302" y="368"/>
                  </a:lnTo>
                  <a:lnTo>
                    <a:pt x="1481" y="444"/>
                  </a:lnTo>
                  <a:lnTo>
                    <a:pt x="1481" y="467"/>
                  </a:ln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nvGrpSpPr>
            <p:cNvPr id="56" name="network 3"/>
            <p:cNvGrpSpPr/>
            <p:nvPr/>
          </p:nvGrpSpPr>
          <p:grpSpPr>
            <a:xfrm>
              <a:off x="7367705" y="4686519"/>
              <a:ext cx="1404387" cy="425649"/>
              <a:chOff x="7352923" y="4686519"/>
              <a:chExt cx="1404387" cy="425649"/>
            </a:xfrm>
          </p:grpSpPr>
          <p:sp>
            <p:nvSpPr>
              <p:cNvPr id="57" name="Freeform 56"/>
              <p:cNvSpPr>
                <a:spLocks noChangeAspect="1" noEditPoints="1"/>
              </p:cNvSpPr>
              <p:nvPr/>
            </p:nvSpPr>
            <p:spPr bwMode="auto">
              <a:xfrm>
                <a:off x="7352923" y="4686519"/>
                <a:ext cx="586051" cy="425649"/>
              </a:xfrm>
              <a:custGeom>
                <a:avLst/>
                <a:gdLst>
                  <a:gd name="T0" fmla="*/ 138 w 277"/>
                  <a:gd name="T1" fmla="*/ 0 h 201"/>
                  <a:gd name="T2" fmla="*/ 0 w 277"/>
                  <a:gd name="T3" fmla="*/ 119 h 201"/>
                  <a:gd name="T4" fmla="*/ 138 w 277"/>
                  <a:gd name="T5" fmla="*/ 201 h 201"/>
                  <a:gd name="T6" fmla="*/ 277 w 277"/>
                  <a:gd name="T7" fmla="*/ 81 h 201"/>
                  <a:gd name="T8" fmla="*/ 4 w 277"/>
                  <a:gd name="T9" fmla="*/ 117 h 201"/>
                  <a:gd name="T10" fmla="*/ 4 w 277"/>
                  <a:gd name="T11" fmla="*/ 88 h 201"/>
                  <a:gd name="T12" fmla="*/ 134 w 277"/>
                  <a:gd name="T13" fmla="*/ 194 h 201"/>
                  <a:gd name="T14" fmla="*/ 4 w 277"/>
                  <a:gd name="T15" fmla="*/ 84 h 201"/>
                  <a:gd name="T16" fmla="*/ 273 w 277"/>
                  <a:gd name="T17" fmla="*/ 84 h 201"/>
                  <a:gd name="T18" fmla="*/ 119 w 277"/>
                  <a:gd name="T19" fmla="*/ 181 h 201"/>
                  <a:gd name="T20" fmla="*/ 128 w 277"/>
                  <a:gd name="T21" fmla="*/ 177 h 201"/>
                  <a:gd name="T22" fmla="*/ 112 w 277"/>
                  <a:gd name="T23" fmla="*/ 169 h 201"/>
                  <a:gd name="T24" fmla="*/ 117 w 277"/>
                  <a:gd name="T25" fmla="*/ 167 h 201"/>
                  <a:gd name="T26" fmla="*/ 125 w 277"/>
                  <a:gd name="T27" fmla="*/ 177 h 201"/>
                  <a:gd name="T28" fmla="*/ 121 w 277"/>
                  <a:gd name="T29" fmla="*/ 178 h 201"/>
                  <a:gd name="T30" fmla="*/ 117 w 277"/>
                  <a:gd name="T31" fmla="*/ 167 h 201"/>
                  <a:gd name="T32" fmla="*/ 103 w 277"/>
                  <a:gd name="T33" fmla="*/ 169 h 201"/>
                  <a:gd name="T34" fmla="*/ 101 w 277"/>
                  <a:gd name="T35" fmla="*/ 153 h 201"/>
                  <a:gd name="T36" fmla="*/ 99 w 277"/>
                  <a:gd name="T37" fmla="*/ 168 h 201"/>
                  <a:gd name="T38" fmla="*/ 99 w 277"/>
                  <a:gd name="T39" fmla="*/ 156 h 201"/>
                  <a:gd name="T40" fmla="*/ 103 w 277"/>
                  <a:gd name="T41" fmla="*/ 166 h 201"/>
                  <a:gd name="T42" fmla="*/ 95 w 277"/>
                  <a:gd name="T43" fmla="*/ 157 h 201"/>
                  <a:gd name="T44" fmla="*/ 78 w 277"/>
                  <a:gd name="T45" fmla="*/ 156 h 201"/>
                  <a:gd name="T46" fmla="*/ 87 w 277"/>
                  <a:gd name="T47" fmla="*/ 152 h 201"/>
                  <a:gd name="T48" fmla="*/ 71 w 277"/>
                  <a:gd name="T49" fmla="*/ 145 h 201"/>
                  <a:gd name="T50" fmla="*/ 76 w 277"/>
                  <a:gd name="T51" fmla="*/ 143 h 201"/>
                  <a:gd name="T52" fmla="*/ 83 w 277"/>
                  <a:gd name="T53" fmla="*/ 152 h 201"/>
                  <a:gd name="T54" fmla="*/ 80 w 277"/>
                  <a:gd name="T55" fmla="*/ 153 h 201"/>
                  <a:gd name="T56" fmla="*/ 76 w 277"/>
                  <a:gd name="T57" fmla="*/ 143 h 201"/>
                  <a:gd name="T58" fmla="*/ 17 w 277"/>
                  <a:gd name="T59" fmla="*/ 105 h 201"/>
                  <a:gd name="T60" fmla="*/ 17 w 277"/>
                  <a:gd name="T61" fmla="*/ 117 h 201"/>
                  <a:gd name="T62" fmla="*/ 37 w 277"/>
                  <a:gd name="T63" fmla="*/ 131 h 201"/>
                  <a:gd name="T64" fmla="*/ 45 w 277"/>
                  <a:gd name="T65" fmla="*/ 127 h 201"/>
                  <a:gd name="T66" fmla="*/ 30 w 277"/>
                  <a:gd name="T67" fmla="*/ 120 h 201"/>
                  <a:gd name="T68" fmla="*/ 34 w 277"/>
                  <a:gd name="T69" fmla="*/ 118 h 201"/>
                  <a:gd name="T70" fmla="*/ 42 w 277"/>
                  <a:gd name="T71" fmla="*/ 127 h 201"/>
                  <a:gd name="T72" fmla="*/ 38 w 277"/>
                  <a:gd name="T73" fmla="*/ 128 h 201"/>
                  <a:gd name="T74" fmla="*/ 34 w 277"/>
                  <a:gd name="T75" fmla="*/ 118 h 201"/>
                  <a:gd name="T76" fmla="*/ 62 w 277"/>
                  <a:gd name="T77" fmla="*/ 145 h 201"/>
                  <a:gd name="T78" fmla="*/ 59 w 277"/>
                  <a:gd name="T79" fmla="*/ 128 h 201"/>
                  <a:gd name="T80" fmla="*/ 58 w 277"/>
                  <a:gd name="T81" fmla="*/ 144 h 201"/>
                  <a:gd name="T82" fmla="*/ 58 w 277"/>
                  <a:gd name="T83" fmla="*/ 131 h 201"/>
                  <a:gd name="T84" fmla="*/ 62 w 277"/>
                  <a:gd name="T85" fmla="*/ 142 h 201"/>
                  <a:gd name="T86" fmla="*/ 54 w 277"/>
                  <a:gd name="T87" fmla="*/ 132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7" h="201">
                    <a:moveTo>
                      <a:pt x="277" y="81"/>
                    </a:moveTo>
                    <a:cubicBezTo>
                      <a:pt x="138" y="0"/>
                      <a:pt x="138" y="0"/>
                      <a:pt x="138" y="0"/>
                    </a:cubicBezTo>
                    <a:cubicBezTo>
                      <a:pt x="0" y="81"/>
                      <a:pt x="0" y="81"/>
                      <a:pt x="0" y="81"/>
                    </a:cubicBezTo>
                    <a:cubicBezTo>
                      <a:pt x="0" y="119"/>
                      <a:pt x="0" y="119"/>
                      <a:pt x="0" y="119"/>
                    </a:cubicBezTo>
                    <a:cubicBezTo>
                      <a:pt x="5" y="122"/>
                      <a:pt x="21" y="132"/>
                      <a:pt x="21" y="132"/>
                    </a:cubicBezTo>
                    <a:cubicBezTo>
                      <a:pt x="138" y="201"/>
                      <a:pt x="138" y="201"/>
                      <a:pt x="138" y="201"/>
                    </a:cubicBezTo>
                    <a:cubicBezTo>
                      <a:pt x="202" y="163"/>
                      <a:pt x="277" y="119"/>
                      <a:pt x="277" y="119"/>
                    </a:cubicBezTo>
                    <a:cubicBezTo>
                      <a:pt x="277" y="81"/>
                      <a:pt x="277" y="81"/>
                      <a:pt x="277" y="81"/>
                    </a:cubicBezTo>
                    <a:close/>
                    <a:moveTo>
                      <a:pt x="134" y="194"/>
                    </a:moveTo>
                    <a:cubicBezTo>
                      <a:pt x="4" y="117"/>
                      <a:pt x="4" y="117"/>
                      <a:pt x="4" y="117"/>
                    </a:cubicBezTo>
                    <a:cubicBezTo>
                      <a:pt x="4" y="112"/>
                      <a:pt x="4" y="112"/>
                      <a:pt x="4" y="112"/>
                    </a:cubicBezTo>
                    <a:cubicBezTo>
                      <a:pt x="4" y="88"/>
                      <a:pt x="4" y="88"/>
                      <a:pt x="4" y="88"/>
                    </a:cubicBezTo>
                    <a:cubicBezTo>
                      <a:pt x="134" y="165"/>
                      <a:pt x="134" y="165"/>
                      <a:pt x="134" y="165"/>
                    </a:cubicBezTo>
                    <a:cubicBezTo>
                      <a:pt x="134" y="194"/>
                      <a:pt x="134" y="194"/>
                      <a:pt x="134" y="194"/>
                    </a:cubicBezTo>
                    <a:close/>
                    <a:moveTo>
                      <a:pt x="138" y="163"/>
                    </a:moveTo>
                    <a:cubicBezTo>
                      <a:pt x="4" y="84"/>
                      <a:pt x="4" y="84"/>
                      <a:pt x="4" y="84"/>
                    </a:cubicBezTo>
                    <a:cubicBezTo>
                      <a:pt x="138" y="4"/>
                      <a:pt x="138" y="4"/>
                      <a:pt x="138" y="4"/>
                    </a:cubicBezTo>
                    <a:cubicBezTo>
                      <a:pt x="273" y="84"/>
                      <a:pt x="273" y="84"/>
                      <a:pt x="273" y="84"/>
                    </a:cubicBezTo>
                    <a:cubicBezTo>
                      <a:pt x="138" y="163"/>
                      <a:pt x="138" y="163"/>
                      <a:pt x="138" y="163"/>
                    </a:cubicBezTo>
                    <a:close/>
                    <a:moveTo>
                      <a:pt x="119" y="181"/>
                    </a:moveTo>
                    <a:cubicBezTo>
                      <a:pt x="121" y="182"/>
                      <a:pt x="122" y="182"/>
                      <a:pt x="123" y="182"/>
                    </a:cubicBezTo>
                    <a:cubicBezTo>
                      <a:pt x="126" y="182"/>
                      <a:pt x="128" y="180"/>
                      <a:pt x="128" y="177"/>
                    </a:cubicBezTo>
                    <a:cubicBezTo>
                      <a:pt x="128" y="172"/>
                      <a:pt x="125" y="167"/>
                      <a:pt x="121" y="165"/>
                    </a:cubicBezTo>
                    <a:cubicBezTo>
                      <a:pt x="116" y="162"/>
                      <a:pt x="112" y="164"/>
                      <a:pt x="112" y="169"/>
                    </a:cubicBezTo>
                    <a:cubicBezTo>
                      <a:pt x="112" y="173"/>
                      <a:pt x="115" y="179"/>
                      <a:pt x="119" y="181"/>
                    </a:cubicBezTo>
                    <a:close/>
                    <a:moveTo>
                      <a:pt x="117" y="167"/>
                    </a:moveTo>
                    <a:cubicBezTo>
                      <a:pt x="117" y="167"/>
                      <a:pt x="118" y="167"/>
                      <a:pt x="119" y="167"/>
                    </a:cubicBezTo>
                    <a:cubicBezTo>
                      <a:pt x="122" y="169"/>
                      <a:pt x="125" y="173"/>
                      <a:pt x="125" y="177"/>
                    </a:cubicBezTo>
                    <a:cubicBezTo>
                      <a:pt x="125" y="179"/>
                      <a:pt x="124" y="179"/>
                      <a:pt x="123" y="179"/>
                    </a:cubicBezTo>
                    <a:cubicBezTo>
                      <a:pt x="123" y="179"/>
                      <a:pt x="122" y="179"/>
                      <a:pt x="121" y="178"/>
                    </a:cubicBezTo>
                    <a:cubicBezTo>
                      <a:pt x="118" y="177"/>
                      <a:pt x="115" y="172"/>
                      <a:pt x="115" y="169"/>
                    </a:cubicBezTo>
                    <a:cubicBezTo>
                      <a:pt x="115" y="167"/>
                      <a:pt x="116" y="167"/>
                      <a:pt x="117" y="167"/>
                    </a:cubicBezTo>
                    <a:close/>
                    <a:moveTo>
                      <a:pt x="99" y="168"/>
                    </a:moveTo>
                    <a:cubicBezTo>
                      <a:pt x="101" y="168"/>
                      <a:pt x="102" y="169"/>
                      <a:pt x="103" y="169"/>
                    </a:cubicBezTo>
                    <a:cubicBezTo>
                      <a:pt x="106" y="169"/>
                      <a:pt x="107" y="167"/>
                      <a:pt x="107" y="164"/>
                    </a:cubicBezTo>
                    <a:cubicBezTo>
                      <a:pt x="107" y="161"/>
                      <a:pt x="105" y="156"/>
                      <a:pt x="101" y="153"/>
                    </a:cubicBezTo>
                    <a:cubicBezTo>
                      <a:pt x="96" y="151"/>
                      <a:pt x="92" y="153"/>
                      <a:pt x="92" y="157"/>
                    </a:cubicBezTo>
                    <a:cubicBezTo>
                      <a:pt x="92" y="161"/>
                      <a:pt x="95" y="165"/>
                      <a:pt x="99" y="168"/>
                    </a:cubicBezTo>
                    <a:close/>
                    <a:moveTo>
                      <a:pt x="97" y="155"/>
                    </a:moveTo>
                    <a:cubicBezTo>
                      <a:pt x="97" y="155"/>
                      <a:pt x="98" y="155"/>
                      <a:pt x="99" y="156"/>
                    </a:cubicBezTo>
                    <a:cubicBezTo>
                      <a:pt x="102" y="158"/>
                      <a:pt x="105" y="161"/>
                      <a:pt x="105" y="164"/>
                    </a:cubicBezTo>
                    <a:cubicBezTo>
                      <a:pt x="105" y="166"/>
                      <a:pt x="104" y="166"/>
                      <a:pt x="103" y="166"/>
                    </a:cubicBezTo>
                    <a:cubicBezTo>
                      <a:pt x="103" y="166"/>
                      <a:pt x="102" y="166"/>
                      <a:pt x="101" y="165"/>
                    </a:cubicBezTo>
                    <a:cubicBezTo>
                      <a:pt x="98" y="163"/>
                      <a:pt x="95" y="160"/>
                      <a:pt x="95" y="157"/>
                    </a:cubicBezTo>
                    <a:cubicBezTo>
                      <a:pt x="95" y="155"/>
                      <a:pt x="97" y="155"/>
                      <a:pt x="97" y="155"/>
                    </a:cubicBezTo>
                    <a:close/>
                    <a:moveTo>
                      <a:pt x="78" y="156"/>
                    </a:moveTo>
                    <a:cubicBezTo>
                      <a:pt x="80" y="157"/>
                      <a:pt x="80" y="157"/>
                      <a:pt x="81" y="157"/>
                    </a:cubicBezTo>
                    <a:cubicBezTo>
                      <a:pt x="84" y="157"/>
                      <a:pt x="87" y="155"/>
                      <a:pt x="87" y="152"/>
                    </a:cubicBezTo>
                    <a:cubicBezTo>
                      <a:pt x="87" y="148"/>
                      <a:pt x="83" y="143"/>
                      <a:pt x="80" y="141"/>
                    </a:cubicBezTo>
                    <a:cubicBezTo>
                      <a:pt x="76" y="138"/>
                      <a:pt x="71" y="140"/>
                      <a:pt x="71" y="145"/>
                    </a:cubicBezTo>
                    <a:cubicBezTo>
                      <a:pt x="71" y="149"/>
                      <a:pt x="75" y="154"/>
                      <a:pt x="78" y="156"/>
                    </a:cubicBezTo>
                    <a:close/>
                    <a:moveTo>
                      <a:pt x="76" y="143"/>
                    </a:moveTo>
                    <a:cubicBezTo>
                      <a:pt x="77" y="143"/>
                      <a:pt x="77" y="143"/>
                      <a:pt x="78" y="143"/>
                    </a:cubicBezTo>
                    <a:cubicBezTo>
                      <a:pt x="80" y="145"/>
                      <a:pt x="83" y="149"/>
                      <a:pt x="83" y="152"/>
                    </a:cubicBezTo>
                    <a:cubicBezTo>
                      <a:pt x="83" y="154"/>
                      <a:pt x="82" y="154"/>
                      <a:pt x="81" y="154"/>
                    </a:cubicBezTo>
                    <a:cubicBezTo>
                      <a:pt x="81" y="154"/>
                      <a:pt x="80" y="154"/>
                      <a:pt x="80" y="153"/>
                    </a:cubicBezTo>
                    <a:cubicBezTo>
                      <a:pt x="77" y="152"/>
                      <a:pt x="75" y="148"/>
                      <a:pt x="75" y="145"/>
                    </a:cubicBezTo>
                    <a:cubicBezTo>
                      <a:pt x="75" y="143"/>
                      <a:pt x="76" y="143"/>
                      <a:pt x="76" y="143"/>
                    </a:cubicBezTo>
                    <a:close/>
                    <a:moveTo>
                      <a:pt x="10" y="107"/>
                    </a:moveTo>
                    <a:cubicBezTo>
                      <a:pt x="10" y="104"/>
                      <a:pt x="13" y="103"/>
                      <a:pt x="17" y="105"/>
                    </a:cubicBezTo>
                    <a:cubicBezTo>
                      <a:pt x="20" y="107"/>
                      <a:pt x="23" y="111"/>
                      <a:pt x="23" y="115"/>
                    </a:cubicBezTo>
                    <a:cubicBezTo>
                      <a:pt x="23" y="118"/>
                      <a:pt x="20" y="119"/>
                      <a:pt x="17" y="117"/>
                    </a:cubicBezTo>
                    <a:cubicBezTo>
                      <a:pt x="13" y="115"/>
                      <a:pt x="10" y="111"/>
                      <a:pt x="10" y="107"/>
                    </a:cubicBezTo>
                    <a:close/>
                    <a:moveTo>
                      <a:pt x="37" y="131"/>
                    </a:moveTo>
                    <a:cubicBezTo>
                      <a:pt x="38" y="132"/>
                      <a:pt x="39" y="132"/>
                      <a:pt x="41" y="132"/>
                    </a:cubicBezTo>
                    <a:cubicBezTo>
                      <a:pt x="44" y="132"/>
                      <a:pt x="45" y="130"/>
                      <a:pt x="45" y="127"/>
                    </a:cubicBezTo>
                    <a:cubicBezTo>
                      <a:pt x="45" y="123"/>
                      <a:pt x="42" y="118"/>
                      <a:pt x="38" y="116"/>
                    </a:cubicBezTo>
                    <a:cubicBezTo>
                      <a:pt x="34" y="113"/>
                      <a:pt x="30" y="115"/>
                      <a:pt x="30" y="120"/>
                    </a:cubicBezTo>
                    <a:cubicBezTo>
                      <a:pt x="30" y="124"/>
                      <a:pt x="33" y="129"/>
                      <a:pt x="37" y="131"/>
                    </a:cubicBezTo>
                    <a:close/>
                    <a:moveTo>
                      <a:pt x="34" y="118"/>
                    </a:moveTo>
                    <a:cubicBezTo>
                      <a:pt x="35" y="118"/>
                      <a:pt x="36" y="118"/>
                      <a:pt x="37" y="118"/>
                    </a:cubicBezTo>
                    <a:cubicBezTo>
                      <a:pt x="40" y="120"/>
                      <a:pt x="42" y="124"/>
                      <a:pt x="42" y="127"/>
                    </a:cubicBezTo>
                    <a:cubicBezTo>
                      <a:pt x="42" y="129"/>
                      <a:pt x="41" y="129"/>
                      <a:pt x="41" y="129"/>
                    </a:cubicBezTo>
                    <a:cubicBezTo>
                      <a:pt x="40" y="129"/>
                      <a:pt x="39" y="129"/>
                      <a:pt x="38" y="128"/>
                    </a:cubicBezTo>
                    <a:cubicBezTo>
                      <a:pt x="35" y="127"/>
                      <a:pt x="33" y="123"/>
                      <a:pt x="33" y="120"/>
                    </a:cubicBezTo>
                    <a:cubicBezTo>
                      <a:pt x="33" y="118"/>
                      <a:pt x="34" y="118"/>
                      <a:pt x="34" y="118"/>
                    </a:cubicBezTo>
                    <a:close/>
                    <a:moveTo>
                      <a:pt x="58" y="144"/>
                    </a:moveTo>
                    <a:cubicBezTo>
                      <a:pt x="59" y="144"/>
                      <a:pt x="60" y="145"/>
                      <a:pt x="62" y="145"/>
                    </a:cubicBezTo>
                    <a:cubicBezTo>
                      <a:pt x="64" y="145"/>
                      <a:pt x="66" y="143"/>
                      <a:pt x="66" y="140"/>
                    </a:cubicBezTo>
                    <a:cubicBezTo>
                      <a:pt x="66" y="136"/>
                      <a:pt x="63" y="131"/>
                      <a:pt x="59" y="128"/>
                    </a:cubicBezTo>
                    <a:cubicBezTo>
                      <a:pt x="55" y="126"/>
                      <a:pt x="50" y="128"/>
                      <a:pt x="50" y="132"/>
                    </a:cubicBezTo>
                    <a:cubicBezTo>
                      <a:pt x="50" y="136"/>
                      <a:pt x="54" y="141"/>
                      <a:pt x="58" y="144"/>
                    </a:cubicBezTo>
                    <a:close/>
                    <a:moveTo>
                      <a:pt x="55" y="130"/>
                    </a:moveTo>
                    <a:cubicBezTo>
                      <a:pt x="56" y="130"/>
                      <a:pt x="56" y="130"/>
                      <a:pt x="58" y="131"/>
                    </a:cubicBezTo>
                    <a:cubicBezTo>
                      <a:pt x="61" y="133"/>
                      <a:pt x="63" y="137"/>
                      <a:pt x="63" y="140"/>
                    </a:cubicBezTo>
                    <a:cubicBezTo>
                      <a:pt x="63" y="142"/>
                      <a:pt x="62" y="142"/>
                      <a:pt x="62" y="142"/>
                    </a:cubicBezTo>
                    <a:cubicBezTo>
                      <a:pt x="61" y="142"/>
                      <a:pt x="60" y="142"/>
                      <a:pt x="59" y="141"/>
                    </a:cubicBezTo>
                    <a:cubicBezTo>
                      <a:pt x="56" y="139"/>
                      <a:pt x="54" y="135"/>
                      <a:pt x="54" y="132"/>
                    </a:cubicBezTo>
                    <a:cubicBezTo>
                      <a:pt x="54" y="130"/>
                      <a:pt x="55" y="130"/>
                      <a:pt x="55" y="130"/>
                    </a:cubicBezTo>
                    <a:close/>
                  </a:path>
                </a:pathLst>
              </a:custGeom>
              <a:solidFill>
                <a:schemeClr val="bg1">
                  <a:lumMod val="50000"/>
                </a:schemeClr>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58" name="Freeform 57"/>
              <p:cNvSpPr>
                <a:spLocks noChangeAspect="1" noEditPoints="1"/>
              </p:cNvSpPr>
              <p:nvPr/>
            </p:nvSpPr>
            <p:spPr bwMode="auto">
              <a:xfrm>
                <a:off x="8171259" y="4686519"/>
                <a:ext cx="586051" cy="425649"/>
              </a:xfrm>
              <a:custGeom>
                <a:avLst/>
                <a:gdLst>
                  <a:gd name="T0" fmla="*/ 138 w 277"/>
                  <a:gd name="T1" fmla="*/ 0 h 201"/>
                  <a:gd name="T2" fmla="*/ 0 w 277"/>
                  <a:gd name="T3" fmla="*/ 119 h 201"/>
                  <a:gd name="T4" fmla="*/ 138 w 277"/>
                  <a:gd name="T5" fmla="*/ 201 h 201"/>
                  <a:gd name="T6" fmla="*/ 277 w 277"/>
                  <a:gd name="T7" fmla="*/ 81 h 201"/>
                  <a:gd name="T8" fmla="*/ 4 w 277"/>
                  <a:gd name="T9" fmla="*/ 117 h 201"/>
                  <a:gd name="T10" fmla="*/ 4 w 277"/>
                  <a:gd name="T11" fmla="*/ 88 h 201"/>
                  <a:gd name="T12" fmla="*/ 134 w 277"/>
                  <a:gd name="T13" fmla="*/ 194 h 201"/>
                  <a:gd name="T14" fmla="*/ 4 w 277"/>
                  <a:gd name="T15" fmla="*/ 84 h 201"/>
                  <a:gd name="T16" fmla="*/ 273 w 277"/>
                  <a:gd name="T17" fmla="*/ 84 h 201"/>
                  <a:gd name="T18" fmla="*/ 119 w 277"/>
                  <a:gd name="T19" fmla="*/ 181 h 201"/>
                  <a:gd name="T20" fmla="*/ 128 w 277"/>
                  <a:gd name="T21" fmla="*/ 177 h 201"/>
                  <a:gd name="T22" fmla="*/ 112 w 277"/>
                  <a:gd name="T23" fmla="*/ 169 h 201"/>
                  <a:gd name="T24" fmla="*/ 117 w 277"/>
                  <a:gd name="T25" fmla="*/ 167 h 201"/>
                  <a:gd name="T26" fmla="*/ 125 w 277"/>
                  <a:gd name="T27" fmla="*/ 177 h 201"/>
                  <a:gd name="T28" fmla="*/ 121 w 277"/>
                  <a:gd name="T29" fmla="*/ 178 h 201"/>
                  <a:gd name="T30" fmla="*/ 117 w 277"/>
                  <a:gd name="T31" fmla="*/ 167 h 201"/>
                  <a:gd name="T32" fmla="*/ 103 w 277"/>
                  <a:gd name="T33" fmla="*/ 169 h 201"/>
                  <a:gd name="T34" fmla="*/ 101 w 277"/>
                  <a:gd name="T35" fmla="*/ 153 h 201"/>
                  <a:gd name="T36" fmla="*/ 99 w 277"/>
                  <a:gd name="T37" fmla="*/ 168 h 201"/>
                  <a:gd name="T38" fmla="*/ 99 w 277"/>
                  <a:gd name="T39" fmla="*/ 156 h 201"/>
                  <a:gd name="T40" fmla="*/ 103 w 277"/>
                  <a:gd name="T41" fmla="*/ 166 h 201"/>
                  <a:gd name="T42" fmla="*/ 95 w 277"/>
                  <a:gd name="T43" fmla="*/ 157 h 201"/>
                  <a:gd name="T44" fmla="*/ 78 w 277"/>
                  <a:gd name="T45" fmla="*/ 156 h 201"/>
                  <a:gd name="T46" fmla="*/ 87 w 277"/>
                  <a:gd name="T47" fmla="*/ 152 h 201"/>
                  <a:gd name="T48" fmla="*/ 71 w 277"/>
                  <a:gd name="T49" fmla="*/ 145 h 201"/>
                  <a:gd name="T50" fmla="*/ 76 w 277"/>
                  <a:gd name="T51" fmla="*/ 143 h 201"/>
                  <a:gd name="T52" fmla="*/ 83 w 277"/>
                  <a:gd name="T53" fmla="*/ 152 h 201"/>
                  <a:gd name="T54" fmla="*/ 80 w 277"/>
                  <a:gd name="T55" fmla="*/ 153 h 201"/>
                  <a:gd name="T56" fmla="*/ 76 w 277"/>
                  <a:gd name="T57" fmla="*/ 143 h 201"/>
                  <a:gd name="T58" fmla="*/ 17 w 277"/>
                  <a:gd name="T59" fmla="*/ 105 h 201"/>
                  <a:gd name="T60" fmla="*/ 17 w 277"/>
                  <a:gd name="T61" fmla="*/ 117 h 201"/>
                  <a:gd name="T62" fmla="*/ 37 w 277"/>
                  <a:gd name="T63" fmla="*/ 131 h 201"/>
                  <a:gd name="T64" fmla="*/ 45 w 277"/>
                  <a:gd name="T65" fmla="*/ 127 h 201"/>
                  <a:gd name="T66" fmla="*/ 30 w 277"/>
                  <a:gd name="T67" fmla="*/ 120 h 201"/>
                  <a:gd name="T68" fmla="*/ 34 w 277"/>
                  <a:gd name="T69" fmla="*/ 118 h 201"/>
                  <a:gd name="T70" fmla="*/ 42 w 277"/>
                  <a:gd name="T71" fmla="*/ 127 h 201"/>
                  <a:gd name="T72" fmla="*/ 38 w 277"/>
                  <a:gd name="T73" fmla="*/ 128 h 201"/>
                  <a:gd name="T74" fmla="*/ 34 w 277"/>
                  <a:gd name="T75" fmla="*/ 118 h 201"/>
                  <a:gd name="T76" fmla="*/ 62 w 277"/>
                  <a:gd name="T77" fmla="*/ 145 h 201"/>
                  <a:gd name="T78" fmla="*/ 59 w 277"/>
                  <a:gd name="T79" fmla="*/ 128 h 201"/>
                  <a:gd name="T80" fmla="*/ 58 w 277"/>
                  <a:gd name="T81" fmla="*/ 144 h 201"/>
                  <a:gd name="T82" fmla="*/ 58 w 277"/>
                  <a:gd name="T83" fmla="*/ 131 h 201"/>
                  <a:gd name="T84" fmla="*/ 62 w 277"/>
                  <a:gd name="T85" fmla="*/ 142 h 201"/>
                  <a:gd name="T86" fmla="*/ 54 w 277"/>
                  <a:gd name="T87" fmla="*/ 132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7" h="201">
                    <a:moveTo>
                      <a:pt x="277" y="81"/>
                    </a:moveTo>
                    <a:cubicBezTo>
                      <a:pt x="138" y="0"/>
                      <a:pt x="138" y="0"/>
                      <a:pt x="138" y="0"/>
                    </a:cubicBezTo>
                    <a:cubicBezTo>
                      <a:pt x="0" y="81"/>
                      <a:pt x="0" y="81"/>
                      <a:pt x="0" y="81"/>
                    </a:cubicBezTo>
                    <a:cubicBezTo>
                      <a:pt x="0" y="119"/>
                      <a:pt x="0" y="119"/>
                      <a:pt x="0" y="119"/>
                    </a:cubicBezTo>
                    <a:cubicBezTo>
                      <a:pt x="5" y="122"/>
                      <a:pt x="21" y="132"/>
                      <a:pt x="21" y="132"/>
                    </a:cubicBezTo>
                    <a:cubicBezTo>
                      <a:pt x="138" y="201"/>
                      <a:pt x="138" y="201"/>
                      <a:pt x="138" y="201"/>
                    </a:cubicBezTo>
                    <a:cubicBezTo>
                      <a:pt x="202" y="163"/>
                      <a:pt x="277" y="119"/>
                      <a:pt x="277" y="119"/>
                    </a:cubicBezTo>
                    <a:cubicBezTo>
                      <a:pt x="277" y="81"/>
                      <a:pt x="277" y="81"/>
                      <a:pt x="277" y="81"/>
                    </a:cubicBezTo>
                    <a:close/>
                    <a:moveTo>
                      <a:pt x="134" y="194"/>
                    </a:moveTo>
                    <a:cubicBezTo>
                      <a:pt x="4" y="117"/>
                      <a:pt x="4" y="117"/>
                      <a:pt x="4" y="117"/>
                    </a:cubicBezTo>
                    <a:cubicBezTo>
                      <a:pt x="4" y="112"/>
                      <a:pt x="4" y="112"/>
                      <a:pt x="4" y="112"/>
                    </a:cubicBezTo>
                    <a:cubicBezTo>
                      <a:pt x="4" y="88"/>
                      <a:pt x="4" y="88"/>
                      <a:pt x="4" y="88"/>
                    </a:cubicBezTo>
                    <a:cubicBezTo>
                      <a:pt x="134" y="165"/>
                      <a:pt x="134" y="165"/>
                      <a:pt x="134" y="165"/>
                    </a:cubicBezTo>
                    <a:cubicBezTo>
                      <a:pt x="134" y="194"/>
                      <a:pt x="134" y="194"/>
                      <a:pt x="134" y="194"/>
                    </a:cubicBezTo>
                    <a:close/>
                    <a:moveTo>
                      <a:pt x="138" y="163"/>
                    </a:moveTo>
                    <a:cubicBezTo>
                      <a:pt x="4" y="84"/>
                      <a:pt x="4" y="84"/>
                      <a:pt x="4" y="84"/>
                    </a:cubicBezTo>
                    <a:cubicBezTo>
                      <a:pt x="138" y="4"/>
                      <a:pt x="138" y="4"/>
                      <a:pt x="138" y="4"/>
                    </a:cubicBezTo>
                    <a:cubicBezTo>
                      <a:pt x="273" y="84"/>
                      <a:pt x="273" y="84"/>
                      <a:pt x="273" y="84"/>
                    </a:cubicBezTo>
                    <a:cubicBezTo>
                      <a:pt x="138" y="163"/>
                      <a:pt x="138" y="163"/>
                      <a:pt x="138" y="163"/>
                    </a:cubicBezTo>
                    <a:close/>
                    <a:moveTo>
                      <a:pt x="119" y="181"/>
                    </a:moveTo>
                    <a:cubicBezTo>
                      <a:pt x="121" y="182"/>
                      <a:pt x="122" y="182"/>
                      <a:pt x="123" y="182"/>
                    </a:cubicBezTo>
                    <a:cubicBezTo>
                      <a:pt x="126" y="182"/>
                      <a:pt x="128" y="180"/>
                      <a:pt x="128" y="177"/>
                    </a:cubicBezTo>
                    <a:cubicBezTo>
                      <a:pt x="128" y="172"/>
                      <a:pt x="125" y="167"/>
                      <a:pt x="121" y="165"/>
                    </a:cubicBezTo>
                    <a:cubicBezTo>
                      <a:pt x="116" y="162"/>
                      <a:pt x="112" y="164"/>
                      <a:pt x="112" y="169"/>
                    </a:cubicBezTo>
                    <a:cubicBezTo>
                      <a:pt x="112" y="173"/>
                      <a:pt x="115" y="179"/>
                      <a:pt x="119" y="181"/>
                    </a:cubicBezTo>
                    <a:close/>
                    <a:moveTo>
                      <a:pt x="117" y="167"/>
                    </a:moveTo>
                    <a:cubicBezTo>
                      <a:pt x="117" y="167"/>
                      <a:pt x="118" y="167"/>
                      <a:pt x="119" y="167"/>
                    </a:cubicBezTo>
                    <a:cubicBezTo>
                      <a:pt x="122" y="169"/>
                      <a:pt x="125" y="173"/>
                      <a:pt x="125" y="177"/>
                    </a:cubicBezTo>
                    <a:cubicBezTo>
                      <a:pt x="125" y="179"/>
                      <a:pt x="124" y="179"/>
                      <a:pt x="123" y="179"/>
                    </a:cubicBezTo>
                    <a:cubicBezTo>
                      <a:pt x="123" y="179"/>
                      <a:pt x="122" y="179"/>
                      <a:pt x="121" y="178"/>
                    </a:cubicBezTo>
                    <a:cubicBezTo>
                      <a:pt x="118" y="177"/>
                      <a:pt x="115" y="172"/>
                      <a:pt x="115" y="169"/>
                    </a:cubicBezTo>
                    <a:cubicBezTo>
                      <a:pt x="115" y="167"/>
                      <a:pt x="116" y="167"/>
                      <a:pt x="117" y="167"/>
                    </a:cubicBezTo>
                    <a:close/>
                    <a:moveTo>
                      <a:pt x="99" y="168"/>
                    </a:moveTo>
                    <a:cubicBezTo>
                      <a:pt x="101" y="168"/>
                      <a:pt x="102" y="169"/>
                      <a:pt x="103" y="169"/>
                    </a:cubicBezTo>
                    <a:cubicBezTo>
                      <a:pt x="106" y="169"/>
                      <a:pt x="107" y="167"/>
                      <a:pt x="107" y="164"/>
                    </a:cubicBezTo>
                    <a:cubicBezTo>
                      <a:pt x="107" y="161"/>
                      <a:pt x="105" y="156"/>
                      <a:pt x="101" y="153"/>
                    </a:cubicBezTo>
                    <a:cubicBezTo>
                      <a:pt x="96" y="151"/>
                      <a:pt x="92" y="153"/>
                      <a:pt x="92" y="157"/>
                    </a:cubicBezTo>
                    <a:cubicBezTo>
                      <a:pt x="92" y="161"/>
                      <a:pt x="95" y="165"/>
                      <a:pt x="99" y="168"/>
                    </a:cubicBezTo>
                    <a:close/>
                    <a:moveTo>
                      <a:pt x="97" y="155"/>
                    </a:moveTo>
                    <a:cubicBezTo>
                      <a:pt x="97" y="155"/>
                      <a:pt x="98" y="155"/>
                      <a:pt x="99" y="156"/>
                    </a:cubicBezTo>
                    <a:cubicBezTo>
                      <a:pt x="102" y="158"/>
                      <a:pt x="105" y="161"/>
                      <a:pt x="105" y="164"/>
                    </a:cubicBezTo>
                    <a:cubicBezTo>
                      <a:pt x="105" y="166"/>
                      <a:pt x="104" y="166"/>
                      <a:pt x="103" y="166"/>
                    </a:cubicBezTo>
                    <a:cubicBezTo>
                      <a:pt x="103" y="166"/>
                      <a:pt x="102" y="166"/>
                      <a:pt x="101" y="165"/>
                    </a:cubicBezTo>
                    <a:cubicBezTo>
                      <a:pt x="98" y="163"/>
                      <a:pt x="95" y="160"/>
                      <a:pt x="95" y="157"/>
                    </a:cubicBezTo>
                    <a:cubicBezTo>
                      <a:pt x="95" y="155"/>
                      <a:pt x="97" y="155"/>
                      <a:pt x="97" y="155"/>
                    </a:cubicBezTo>
                    <a:close/>
                    <a:moveTo>
                      <a:pt x="78" y="156"/>
                    </a:moveTo>
                    <a:cubicBezTo>
                      <a:pt x="80" y="157"/>
                      <a:pt x="80" y="157"/>
                      <a:pt x="81" y="157"/>
                    </a:cubicBezTo>
                    <a:cubicBezTo>
                      <a:pt x="84" y="157"/>
                      <a:pt x="87" y="155"/>
                      <a:pt x="87" y="152"/>
                    </a:cubicBezTo>
                    <a:cubicBezTo>
                      <a:pt x="87" y="148"/>
                      <a:pt x="83" y="143"/>
                      <a:pt x="80" y="141"/>
                    </a:cubicBezTo>
                    <a:cubicBezTo>
                      <a:pt x="76" y="138"/>
                      <a:pt x="71" y="140"/>
                      <a:pt x="71" y="145"/>
                    </a:cubicBezTo>
                    <a:cubicBezTo>
                      <a:pt x="71" y="149"/>
                      <a:pt x="75" y="154"/>
                      <a:pt x="78" y="156"/>
                    </a:cubicBezTo>
                    <a:close/>
                    <a:moveTo>
                      <a:pt x="76" y="143"/>
                    </a:moveTo>
                    <a:cubicBezTo>
                      <a:pt x="77" y="143"/>
                      <a:pt x="77" y="143"/>
                      <a:pt x="78" y="143"/>
                    </a:cubicBezTo>
                    <a:cubicBezTo>
                      <a:pt x="80" y="145"/>
                      <a:pt x="83" y="149"/>
                      <a:pt x="83" y="152"/>
                    </a:cubicBezTo>
                    <a:cubicBezTo>
                      <a:pt x="83" y="154"/>
                      <a:pt x="82" y="154"/>
                      <a:pt x="81" y="154"/>
                    </a:cubicBezTo>
                    <a:cubicBezTo>
                      <a:pt x="81" y="154"/>
                      <a:pt x="80" y="154"/>
                      <a:pt x="80" y="153"/>
                    </a:cubicBezTo>
                    <a:cubicBezTo>
                      <a:pt x="77" y="152"/>
                      <a:pt x="75" y="148"/>
                      <a:pt x="75" y="145"/>
                    </a:cubicBezTo>
                    <a:cubicBezTo>
                      <a:pt x="75" y="143"/>
                      <a:pt x="76" y="143"/>
                      <a:pt x="76" y="143"/>
                    </a:cubicBezTo>
                    <a:close/>
                    <a:moveTo>
                      <a:pt x="10" y="107"/>
                    </a:moveTo>
                    <a:cubicBezTo>
                      <a:pt x="10" y="104"/>
                      <a:pt x="13" y="103"/>
                      <a:pt x="17" y="105"/>
                    </a:cubicBezTo>
                    <a:cubicBezTo>
                      <a:pt x="20" y="107"/>
                      <a:pt x="23" y="111"/>
                      <a:pt x="23" y="115"/>
                    </a:cubicBezTo>
                    <a:cubicBezTo>
                      <a:pt x="23" y="118"/>
                      <a:pt x="20" y="119"/>
                      <a:pt x="17" y="117"/>
                    </a:cubicBezTo>
                    <a:cubicBezTo>
                      <a:pt x="13" y="115"/>
                      <a:pt x="10" y="111"/>
                      <a:pt x="10" y="107"/>
                    </a:cubicBezTo>
                    <a:close/>
                    <a:moveTo>
                      <a:pt x="37" y="131"/>
                    </a:moveTo>
                    <a:cubicBezTo>
                      <a:pt x="38" y="132"/>
                      <a:pt x="39" y="132"/>
                      <a:pt x="41" y="132"/>
                    </a:cubicBezTo>
                    <a:cubicBezTo>
                      <a:pt x="44" y="132"/>
                      <a:pt x="45" y="130"/>
                      <a:pt x="45" y="127"/>
                    </a:cubicBezTo>
                    <a:cubicBezTo>
                      <a:pt x="45" y="123"/>
                      <a:pt x="42" y="118"/>
                      <a:pt x="38" y="116"/>
                    </a:cubicBezTo>
                    <a:cubicBezTo>
                      <a:pt x="34" y="113"/>
                      <a:pt x="30" y="115"/>
                      <a:pt x="30" y="120"/>
                    </a:cubicBezTo>
                    <a:cubicBezTo>
                      <a:pt x="30" y="124"/>
                      <a:pt x="33" y="129"/>
                      <a:pt x="37" y="131"/>
                    </a:cubicBezTo>
                    <a:close/>
                    <a:moveTo>
                      <a:pt x="34" y="118"/>
                    </a:moveTo>
                    <a:cubicBezTo>
                      <a:pt x="35" y="118"/>
                      <a:pt x="36" y="118"/>
                      <a:pt x="37" y="118"/>
                    </a:cubicBezTo>
                    <a:cubicBezTo>
                      <a:pt x="40" y="120"/>
                      <a:pt x="42" y="124"/>
                      <a:pt x="42" y="127"/>
                    </a:cubicBezTo>
                    <a:cubicBezTo>
                      <a:pt x="42" y="129"/>
                      <a:pt x="41" y="129"/>
                      <a:pt x="41" y="129"/>
                    </a:cubicBezTo>
                    <a:cubicBezTo>
                      <a:pt x="40" y="129"/>
                      <a:pt x="39" y="129"/>
                      <a:pt x="38" y="128"/>
                    </a:cubicBezTo>
                    <a:cubicBezTo>
                      <a:pt x="35" y="127"/>
                      <a:pt x="33" y="123"/>
                      <a:pt x="33" y="120"/>
                    </a:cubicBezTo>
                    <a:cubicBezTo>
                      <a:pt x="33" y="118"/>
                      <a:pt x="34" y="118"/>
                      <a:pt x="34" y="118"/>
                    </a:cubicBezTo>
                    <a:close/>
                    <a:moveTo>
                      <a:pt x="58" y="144"/>
                    </a:moveTo>
                    <a:cubicBezTo>
                      <a:pt x="59" y="144"/>
                      <a:pt x="60" y="145"/>
                      <a:pt x="62" y="145"/>
                    </a:cubicBezTo>
                    <a:cubicBezTo>
                      <a:pt x="64" y="145"/>
                      <a:pt x="66" y="143"/>
                      <a:pt x="66" y="140"/>
                    </a:cubicBezTo>
                    <a:cubicBezTo>
                      <a:pt x="66" y="136"/>
                      <a:pt x="63" y="131"/>
                      <a:pt x="59" y="128"/>
                    </a:cubicBezTo>
                    <a:cubicBezTo>
                      <a:pt x="55" y="126"/>
                      <a:pt x="50" y="128"/>
                      <a:pt x="50" y="132"/>
                    </a:cubicBezTo>
                    <a:cubicBezTo>
                      <a:pt x="50" y="136"/>
                      <a:pt x="54" y="141"/>
                      <a:pt x="58" y="144"/>
                    </a:cubicBezTo>
                    <a:close/>
                    <a:moveTo>
                      <a:pt x="55" y="130"/>
                    </a:moveTo>
                    <a:cubicBezTo>
                      <a:pt x="56" y="130"/>
                      <a:pt x="56" y="130"/>
                      <a:pt x="58" y="131"/>
                    </a:cubicBezTo>
                    <a:cubicBezTo>
                      <a:pt x="61" y="133"/>
                      <a:pt x="63" y="137"/>
                      <a:pt x="63" y="140"/>
                    </a:cubicBezTo>
                    <a:cubicBezTo>
                      <a:pt x="63" y="142"/>
                      <a:pt x="62" y="142"/>
                      <a:pt x="62" y="142"/>
                    </a:cubicBezTo>
                    <a:cubicBezTo>
                      <a:pt x="61" y="142"/>
                      <a:pt x="60" y="142"/>
                      <a:pt x="59" y="141"/>
                    </a:cubicBezTo>
                    <a:cubicBezTo>
                      <a:pt x="56" y="139"/>
                      <a:pt x="54" y="135"/>
                      <a:pt x="54" y="132"/>
                    </a:cubicBezTo>
                    <a:cubicBezTo>
                      <a:pt x="54" y="130"/>
                      <a:pt x="55" y="130"/>
                      <a:pt x="55" y="130"/>
                    </a:cubicBezTo>
                    <a:close/>
                  </a:path>
                </a:pathLst>
              </a:custGeom>
              <a:solidFill>
                <a:schemeClr val="bg1">
                  <a:lumMod val="50000"/>
                </a:schemeClr>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grpSp>
      <p:sp>
        <p:nvSpPr>
          <p:cNvPr id="62" name="split server left"/>
          <p:cNvSpPr>
            <a:spLocks noChangeAspect="1" noEditPoints="1"/>
          </p:cNvSpPr>
          <p:nvPr/>
        </p:nvSpPr>
        <p:spPr bwMode="gray">
          <a:xfrm>
            <a:off x="3078430" y="5232197"/>
            <a:ext cx="611769" cy="516065"/>
          </a:xfrm>
          <a:custGeom>
            <a:avLst/>
            <a:gdLst>
              <a:gd name="T0" fmla="*/ 1302 w 1483"/>
              <a:gd name="T1" fmla="*/ 290 h 1251"/>
              <a:gd name="T2" fmla="*/ 1011 w 1483"/>
              <a:gd name="T3" fmla="*/ 177 h 1251"/>
              <a:gd name="T4" fmla="*/ 581 w 1483"/>
              <a:gd name="T5" fmla="*/ 0 h 1251"/>
              <a:gd name="T6" fmla="*/ 0 w 1483"/>
              <a:gd name="T7" fmla="*/ 243 h 1251"/>
              <a:gd name="T8" fmla="*/ 942 w 1483"/>
              <a:gd name="T9" fmla="*/ 1029 h 1251"/>
              <a:gd name="T10" fmla="*/ 1252 w 1483"/>
              <a:gd name="T11" fmla="*/ 892 h 1251"/>
              <a:gd name="T12" fmla="*/ 1483 w 1483"/>
              <a:gd name="T13" fmla="*/ 781 h 1251"/>
              <a:gd name="T14" fmla="*/ 600 w 1483"/>
              <a:gd name="T15" fmla="*/ 42 h 1251"/>
              <a:gd name="T16" fmla="*/ 600 w 1483"/>
              <a:gd name="T17" fmla="*/ 80 h 1251"/>
              <a:gd name="T18" fmla="*/ 942 w 1483"/>
              <a:gd name="T19" fmla="*/ 312 h 1251"/>
              <a:gd name="T20" fmla="*/ 583 w 1483"/>
              <a:gd name="T21" fmla="*/ 160 h 1251"/>
              <a:gd name="T22" fmla="*/ 942 w 1483"/>
              <a:gd name="T23" fmla="*/ 467 h 1251"/>
              <a:gd name="T24" fmla="*/ 583 w 1483"/>
              <a:gd name="T25" fmla="*/ 472 h 1251"/>
              <a:gd name="T26" fmla="*/ 583 w 1483"/>
              <a:gd name="T27" fmla="*/ 548 h 1251"/>
              <a:gd name="T28" fmla="*/ 942 w 1483"/>
              <a:gd name="T29" fmla="*/ 626 h 1251"/>
              <a:gd name="T30" fmla="*/ 583 w 1483"/>
              <a:gd name="T31" fmla="*/ 633 h 1251"/>
              <a:gd name="T32" fmla="*/ 942 w 1483"/>
              <a:gd name="T33" fmla="*/ 781 h 1251"/>
              <a:gd name="T34" fmla="*/ 583 w 1483"/>
              <a:gd name="T35" fmla="*/ 944 h 1251"/>
              <a:gd name="T36" fmla="*/ 583 w 1483"/>
              <a:gd name="T37" fmla="*/ 1022 h 1251"/>
              <a:gd name="T38" fmla="*/ 583 w 1483"/>
              <a:gd name="T39" fmla="*/ 1105 h 1251"/>
              <a:gd name="T40" fmla="*/ 583 w 1483"/>
              <a:gd name="T41" fmla="*/ 1178 h 1251"/>
              <a:gd name="T42" fmla="*/ 1252 w 1483"/>
              <a:gd name="T43" fmla="*/ 349 h 1251"/>
              <a:gd name="T44" fmla="*/ 1011 w 1483"/>
              <a:gd name="T45" fmla="*/ 288 h 1251"/>
              <a:gd name="T46" fmla="*/ 1011 w 1483"/>
              <a:gd name="T47" fmla="*/ 340 h 1251"/>
              <a:gd name="T48" fmla="*/ 1252 w 1483"/>
              <a:gd name="T49" fmla="*/ 465 h 1251"/>
              <a:gd name="T50" fmla="*/ 1011 w 1483"/>
              <a:gd name="T51" fmla="*/ 397 h 1251"/>
              <a:gd name="T52" fmla="*/ 1252 w 1483"/>
              <a:gd name="T53" fmla="*/ 571 h 1251"/>
              <a:gd name="T54" fmla="*/ 1011 w 1483"/>
              <a:gd name="T55" fmla="*/ 614 h 1251"/>
              <a:gd name="T56" fmla="*/ 1011 w 1483"/>
              <a:gd name="T57" fmla="*/ 663 h 1251"/>
              <a:gd name="T58" fmla="*/ 1252 w 1483"/>
              <a:gd name="T59" fmla="*/ 685 h 1251"/>
              <a:gd name="T60" fmla="*/ 1011 w 1483"/>
              <a:gd name="T61" fmla="*/ 722 h 1251"/>
              <a:gd name="T62" fmla="*/ 1252 w 1483"/>
              <a:gd name="T63" fmla="*/ 791 h 1251"/>
              <a:gd name="T64" fmla="*/ 1011 w 1483"/>
              <a:gd name="T65" fmla="*/ 989 h 1251"/>
              <a:gd name="T66" fmla="*/ 1252 w 1483"/>
              <a:gd name="T67" fmla="*/ 864 h 1251"/>
              <a:gd name="T68" fmla="*/ 1476 w 1483"/>
              <a:gd name="T69" fmla="*/ 401 h 1251"/>
              <a:gd name="T70" fmla="*/ 1311 w 1483"/>
              <a:gd name="T71" fmla="*/ 309 h 1251"/>
              <a:gd name="T72" fmla="*/ 1302 w 1483"/>
              <a:gd name="T73" fmla="*/ 824 h 1251"/>
              <a:gd name="T74" fmla="*/ 1481 w 1483"/>
              <a:gd name="T75" fmla="*/ 715 h 1251"/>
              <a:gd name="T76" fmla="*/ 1481 w 1483"/>
              <a:gd name="T77" fmla="*/ 692 h 1251"/>
              <a:gd name="T78" fmla="*/ 1302 w 1483"/>
              <a:gd name="T79" fmla="*/ 706 h 1251"/>
              <a:gd name="T80" fmla="*/ 1481 w 1483"/>
              <a:gd name="T81" fmla="*/ 666 h 1251"/>
              <a:gd name="T82" fmla="*/ 1302 w 1483"/>
              <a:gd name="T83" fmla="*/ 595 h 1251"/>
              <a:gd name="T84" fmla="*/ 1481 w 1483"/>
              <a:gd name="T85" fmla="*/ 567 h 1251"/>
              <a:gd name="T86" fmla="*/ 1481 w 1483"/>
              <a:gd name="T87" fmla="*/ 543 h 1251"/>
              <a:gd name="T88" fmla="*/ 1302 w 1483"/>
              <a:gd name="T89" fmla="*/ 479 h 1251"/>
              <a:gd name="T90" fmla="*/ 1481 w 1483"/>
              <a:gd name="T91" fmla="*/ 517 h 1251"/>
              <a:gd name="T92" fmla="*/ 1302 w 1483"/>
              <a:gd name="T93" fmla="*/ 368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83" h="1251">
                <a:moveTo>
                  <a:pt x="1481" y="425"/>
                </a:moveTo>
                <a:lnTo>
                  <a:pt x="1481" y="394"/>
                </a:lnTo>
                <a:lnTo>
                  <a:pt x="1302" y="290"/>
                </a:lnTo>
                <a:lnTo>
                  <a:pt x="1252" y="304"/>
                </a:lnTo>
                <a:lnTo>
                  <a:pt x="1252" y="316"/>
                </a:lnTo>
                <a:lnTo>
                  <a:pt x="1011" y="177"/>
                </a:lnTo>
                <a:lnTo>
                  <a:pt x="942" y="200"/>
                </a:lnTo>
                <a:lnTo>
                  <a:pt x="942" y="208"/>
                </a:lnTo>
                <a:lnTo>
                  <a:pt x="581" y="0"/>
                </a:lnTo>
                <a:lnTo>
                  <a:pt x="26" y="177"/>
                </a:lnTo>
                <a:lnTo>
                  <a:pt x="26" y="236"/>
                </a:lnTo>
                <a:lnTo>
                  <a:pt x="0" y="243"/>
                </a:lnTo>
                <a:lnTo>
                  <a:pt x="0" y="1067"/>
                </a:lnTo>
                <a:lnTo>
                  <a:pt x="560" y="1251"/>
                </a:lnTo>
                <a:lnTo>
                  <a:pt x="942" y="1029"/>
                </a:lnTo>
                <a:lnTo>
                  <a:pt x="942" y="1041"/>
                </a:lnTo>
                <a:lnTo>
                  <a:pt x="994" y="1041"/>
                </a:lnTo>
                <a:lnTo>
                  <a:pt x="1252" y="892"/>
                </a:lnTo>
                <a:lnTo>
                  <a:pt x="1252" y="895"/>
                </a:lnTo>
                <a:lnTo>
                  <a:pt x="1290" y="895"/>
                </a:lnTo>
                <a:lnTo>
                  <a:pt x="1483" y="781"/>
                </a:lnTo>
                <a:lnTo>
                  <a:pt x="1483" y="427"/>
                </a:lnTo>
                <a:lnTo>
                  <a:pt x="1481" y="425"/>
                </a:lnTo>
                <a:close/>
                <a:moveTo>
                  <a:pt x="600" y="42"/>
                </a:moveTo>
                <a:lnTo>
                  <a:pt x="942" y="229"/>
                </a:lnTo>
                <a:lnTo>
                  <a:pt x="942" y="255"/>
                </a:lnTo>
                <a:lnTo>
                  <a:pt x="600" y="80"/>
                </a:lnTo>
                <a:lnTo>
                  <a:pt x="600" y="42"/>
                </a:lnTo>
                <a:close/>
                <a:moveTo>
                  <a:pt x="583" y="160"/>
                </a:moveTo>
                <a:lnTo>
                  <a:pt x="942" y="312"/>
                </a:lnTo>
                <a:lnTo>
                  <a:pt x="942" y="363"/>
                </a:lnTo>
                <a:lnTo>
                  <a:pt x="583" y="234"/>
                </a:lnTo>
                <a:lnTo>
                  <a:pt x="583" y="160"/>
                </a:lnTo>
                <a:close/>
                <a:moveTo>
                  <a:pt x="583" y="316"/>
                </a:moveTo>
                <a:lnTo>
                  <a:pt x="942" y="418"/>
                </a:lnTo>
                <a:lnTo>
                  <a:pt x="942" y="467"/>
                </a:lnTo>
                <a:lnTo>
                  <a:pt x="583" y="394"/>
                </a:lnTo>
                <a:lnTo>
                  <a:pt x="583" y="316"/>
                </a:lnTo>
                <a:close/>
                <a:moveTo>
                  <a:pt x="583" y="472"/>
                </a:moveTo>
                <a:lnTo>
                  <a:pt x="942" y="524"/>
                </a:lnTo>
                <a:lnTo>
                  <a:pt x="942" y="571"/>
                </a:lnTo>
                <a:lnTo>
                  <a:pt x="583" y="548"/>
                </a:lnTo>
                <a:lnTo>
                  <a:pt x="583" y="472"/>
                </a:lnTo>
                <a:close/>
                <a:moveTo>
                  <a:pt x="583" y="633"/>
                </a:moveTo>
                <a:lnTo>
                  <a:pt x="942" y="626"/>
                </a:lnTo>
                <a:lnTo>
                  <a:pt x="942" y="678"/>
                </a:lnTo>
                <a:lnTo>
                  <a:pt x="583" y="706"/>
                </a:lnTo>
                <a:lnTo>
                  <a:pt x="583" y="633"/>
                </a:lnTo>
                <a:close/>
                <a:moveTo>
                  <a:pt x="583" y="789"/>
                </a:moveTo>
                <a:lnTo>
                  <a:pt x="942" y="732"/>
                </a:lnTo>
                <a:lnTo>
                  <a:pt x="942" y="781"/>
                </a:lnTo>
                <a:lnTo>
                  <a:pt x="583" y="862"/>
                </a:lnTo>
                <a:lnTo>
                  <a:pt x="583" y="789"/>
                </a:lnTo>
                <a:close/>
                <a:moveTo>
                  <a:pt x="583" y="944"/>
                </a:moveTo>
                <a:lnTo>
                  <a:pt x="942" y="838"/>
                </a:lnTo>
                <a:lnTo>
                  <a:pt x="942" y="885"/>
                </a:lnTo>
                <a:lnTo>
                  <a:pt x="583" y="1022"/>
                </a:lnTo>
                <a:lnTo>
                  <a:pt x="583" y="944"/>
                </a:lnTo>
                <a:close/>
                <a:moveTo>
                  <a:pt x="583" y="1178"/>
                </a:moveTo>
                <a:lnTo>
                  <a:pt x="583" y="1105"/>
                </a:lnTo>
                <a:lnTo>
                  <a:pt x="942" y="940"/>
                </a:lnTo>
                <a:lnTo>
                  <a:pt x="942" y="992"/>
                </a:lnTo>
                <a:lnTo>
                  <a:pt x="583" y="1178"/>
                </a:lnTo>
                <a:close/>
                <a:moveTo>
                  <a:pt x="1023" y="208"/>
                </a:moveTo>
                <a:lnTo>
                  <a:pt x="1252" y="333"/>
                </a:lnTo>
                <a:lnTo>
                  <a:pt x="1252" y="349"/>
                </a:lnTo>
                <a:lnTo>
                  <a:pt x="1023" y="234"/>
                </a:lnTo>
                <a:lnTo>
                  <a:pt x="1023" y="208"/>
                </a:lnTo>
                <a:close/>
                <a:moveTo>
                  <a:pt x="1011" y="288"/>
                </a:moveTo>
                <a:lnTo>
                  <a:pt x="1252" y="389"/>
                </a:lnTo>
                <a:lnTo>
                  <a:pt x="1252" y="427"/>
                </a:lnTo>
                <a:lnTo>
                  <a:pt x="1011" y="340"/>
                </a:lnTo>
                <a:lnTo>
                  <a:pt x="1011" y="288"/>
                </a:lnTo>
                <a:close/>
                <a:moveTo>
                  <a:pt x="1011" y="397"/>
                </a:moveTo>
                <a:lnTo>
                  <a:pt x="1252" y="465"/>
                </a:lnTo>
                <a:lnTo>
                  <a:pt x="1252" y="498"/>
                </a:lnTo>
                <a:lnTo>
                  <a:pt x="1011" y="448"/>
                </a:lnTo>
                <a:lnTo>
                  <a:pt x="1011" y="397"/>
                </a:lnTo>
                <a:close/>
                <a:moveTo>
                  <a:pt x="1011" y="503"/>
                </a:moveTo>
                <a:lnTo>
                  <a:pt x="1252" y="538"/>
                </a:lnTo>
                <a:lnTo>
                  <a:pt x="1252" y="571"/>
                </a:lnTo>
                <a:lnTo>
                  <a:pt x="1011" y="555"/>
                </a:lnTo>
                <a:lnTo>
                  <a:pt x="1011" y="503"/>
                </a:lnTo>
                <a:close/>
                <a:moveTo>
                  <a:pt x="1011" y="614"/>
                </a:moveTo>
                <a:lnTo>
                  <a:pt x="1252" y="609"/>
                </a:lnTo>
                <a:lnTo>
                  <a:pt x="1252" y="645"/>
                </a:lnTo>
                <a:lnTo>
                  <a:pt x="1011" y="663"/>
                </a:lnTo>
                <a:lnTo>
                  <a:pt x="1011" y="614"/>
                </a:lnTo>
                <a:close/>
                <a:moveTo>
                  <a:pt x="1011" y="722"/>
                </a:moveTo>
                <a:lnTo>
                  <a:pt x="1252" y="685"/>
                </a:lnTo>
                <a:lnTo>
                  <a:pt x="1252" y="718"/>
                </a:lnTo>
                <a:lnTo>
                  <a:pt x="1011" y="772"/>
                </a:lnTo>
                <a:lnTo>
                  <a:pt x="1011" y="722"/>
                </a:lnTo>
                <a:close/>
                <a:moveTo>
                  <a:pt x="1011" y="829"/>
                </a:moveTo>
                <a:lnTo>
                  <a:pt x="1252" y="756"/>
                </a:lnTo>
                <a:lnTo>
                  <a:pt x="1252" y="791"/>
                </a:lnTo>
                <a:lnTo>
                  <a:pt x="1011" y="883"/>
                </a:lnTo>
                <a:lnTo>
                  <a:pt x="1011" y="829"/>
                </a:lnTo>
                <a:close/>
                <a:moveTo>
                  <a:pt x="1011" y="989"/>
                </a:moveTo>
                <a:lnTo>
                  <a:pt x="1011" y="940"/>
                </a:lnTo>
                <a:lnTo>
                  <a:pt x="1252" y="829"/>
                </a:lnTo>
                <a:lnTo>
                  <a:pt x="1252" y="864"/>
                </a:lnTo>
                <a:lnTo>
                  <a:pt x="1011" y="989"/>
                </a:lnTo>
                <a:close/>
                <a:moveTo>
                  <a:pt x="1311" y="309"/>
                </a:moveTo>
                <a:lnTo>
                  <a:pt x="1476" y="401"/>
                </a:lnTo>
                <a:lnTo>
                  <a:pt x="1476" y="413"/>
                </a:lnTo>
                <a:lnTo>
                  <a:pt x="1311" y="328"/>
                </a:lnTo>
                <a:lnTo>
                  <a:pt x="1311" y="309"/>
                </a:lnTo>
                <a:close/>
                <a:moveTo>
                  <a:pt x="1481" y="767"/>
                </a:moveTo>
                <a:lnTo>
                  <a:pt x="1302" y="859"/>
                </a:lnTo>
                <a:lnTo>
                  <a:pt x="1302" y="824"/>
                </a:lnTo>
                <a:lnTo>
                  <a:pt x="1481" y="741"/>
                </a:lnTo>
                <a:lnTo>
                  <a:pt x="1481" y="767"/>
                </a:lnTo>
                <a:close/>
                <a:moveTo>
                  <a:pt x="1481" y="715"/>
                </a:moveTo>
                <a:lnTo>
                  <a:pt x="1302" y="784"/>
                </a:lnTo>
                <a:lnTo>
                  <a:pt x="1302" y="746"/>
                </a:lnTo>
                <a:lnTo>
                  <a:pt x="1481" y="692"/>
                </a:lnTo>
                <a:lnTo>
                  <a:pt x="1481" y="715"/>
                </a:lnTo>
                <a:close/>
                <a:moveTo>
                  <a:pt x="1481" y="666"/>
                </a:moveTo>
                <a:lnTo>
                  <a:pt x="1302" y="706"/>
                </a:lnTo>
                <a:lnTo>
                  <a:pt x="1302" y="670"/>
                </a:lnTo>
                <a:lnTo>
                  <a:pt x="1481" y="642"/>
                </a:lnTo>
                <a:lnTo>
                  <a:pt x="1481" y="666"/>
                </a:lnTo>
                <a:close/>
                <a:moveTo>
                  <a:pt x="1481" y="616"/>
                </a:moveTo>
                <a:lnTo>
                  <a:pt x="1302" y="630"/>
                </a:lnTo>
                <a:lnTo>
                  <a:pt x="1302" y="595"/>
                </a:lnTo>
                <a:lnTo>
                  <a:pt x="1481" y="593"/>
                </a:lnTo>
                <a:lnTo>
                  <a:pt x="1481" y="616"/>
                </a:lnTo>
                <a:close/>
                <a:moveTo>
                  <a:pt x="1481" y="567"/>
                </a:moveTo>
                <a:lnTo>
                  <a:pt x="1302" y="555"/>
                </a:lnTo>
                <a:lnTo>
                  <a:pt x="1302" y="519"/>
                </a:lnTo>
                <a:lnTo>
                  <a:pt x="1481" y="543"/>
                </a:lnTo>
                <a:lnTo>
                  <a:pt x="1481" y="567"/>
                </a:lnTo>
                <a:close/>
                <a:moveTo>
                  <a:pt x="1481" y="517"/>
                </a:moveTo>
                <a:lnTo>
                  <a:pt x="1302" y="479"/>
                </a:lnTo>
                <a:lnTo>
                  <a:pt x="1302" y="444"/>
                </a:lnTo>
                <a:lnTo>
                  <a:pt x="1481" y="493"/>
                </a:lnTo>
                <a:lnTo>
                  <a:pt x="1481" y="517"/>
                </a:lnTo>
                <a:close/>
                <a:moveTo>
                  <a:pt x="1481" y="467"/>
                </a:moveTo>
                <a:lnTo>
                  <a:pt x="1302" y="404"/>
                </a:lnTo>
                <a:lnTo>
                  <a:pt x="1302" y="368"/>
                </a:lnTo>
                <a:lnTo>
                  <a:pt x="1481" y="444"/>
                </a:lnTo>
                <a:lnTo>
                  <a:pt x="1481" y="467"/>
                </a:ln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63" name="split server right"/>
          <p:cNvSpPr>
            <a:spLocks noChangeAspect="1" noEditPoints="1"/>
          </p:cNvSpPr>
          <p:nvPr/>
        </p:nvSpPr>
        <p:spPr bwMode="gray">
          <a:xfrm>
            <a:off x="3078430" y="5232197"/>
            <a:ext cx="611769" cy="516065"/>
          </a:xfrm>
          <a:custGeom>
            <a:avLst/>
            <a:gdLst>
              <a:gd name="T0" fmla="*/ 1302 w 1483"/>
              <a:gd name="T1" fmla="*/ 290 h 1251"/>
              <a:gd name="T2" fmla="*/ 1011 w 1483"/>
              <a:gd name="T3" fmla="*/ 177 h 1251"/>
              <a:gd name="T4" fmla="*/ 581 w 1483"/>
              <a:gd name="T5" fmla="*/ 0 h 1251"/>
              <a:gd name="T6" fmla="*/ 0 w 1483"/>
              <a:gd name="T7" fmla="*/ 243 h 1251"/>
              <a:gd name="T8" fmla="*/ 942 w 1483"/>
              <a:gd name="T9" fmla="*/ 1029 h 1251"/>
              <a:gd name="T10" fmla="*/ 1252 w 1483"/>
              <a:gd name="T11" fmla="*/ 892 h 1251"/>
              <a:gd name="T12" fmla="*/ 1483 w 1483"/>
              <a:gd name="T13" fmla="*/ 781 h 1251"/>
              <a:gd name="T14" fmla="*/ 600 w 1483"/>
              <a:gd name="T15" fmla="*/ 42 h 1251"/>
              <a:gd name="T16" fmla="*/ 600 w 1483"/>
              <a:gd name="T17" fmla="*/ 80 h 1251"/>
              <a:gd name="T18" fmla="*/ 942 w 1483"/>
              <a:gd name="T19" fmla="*/ 312 h 1251"/>
              <a:gd name="T20" fmla="*/ 583 w 1483"/>
              <a:gd name="T21" fmla="*/ 160 h 1251"/>
              <a:gd name="T22" fmla="*/ 942 w 1483"/>
              <a:gd name="T23" fmla="*/ 467 h 1251"/>
              <a:gd name="T24" fmla="*/ 583 w 1483"/>
              <a:gd name="T25" fmla="*/ 472 h 1251"/>
              <a:gd name="T26" fmla="*/ 583 w 1483"/>
              <a:gd name="T27" fmla="*/ 548 h 1251"/>
              <a:gd name="T28" fmla="*/ 942 w 1483"/>
              <a:gd name="T29" fmla="*/ 626 h 1251"/>
              <a:gd name="T30" fmla="*/ 583 w 1483"/>
              <a:gd name="T31" fmla="*/ 633 h 1251"/>
              <a:gd name="T32" fmla="*/ 942 w 1483"/>
              <a:gd name="T33" fmla="*/ 781 h 1251"/>
              <a:gd name="T34" fmla="*/ 583 w 1483"/>
              <a:gd name="T35" fmla="*/ 944 h 1251"/>
              <a:gd name="T36" fmla="*/ 583 w 1483"/>
              <a:gd name="T37" fmla="*/ 1022 h 1251"/>
              <a:gd name="T38" fmla="*/ 583 w 1483"/>
              <a:gd name="T39" fmla="*/ 1105 h 1251"/>
              <a:gd name="T40" fmla="*/ 583 w 1483"/>
              <a:gd name="T41" fmla="*/ 1178 h 1251"/>
              <a:gd name="T42" fmla="*/ 1252 w 1483"/>
              <a:gd name="T43" fmla="*/ 349 h 1251"/>
              <a:gd name="T44" fmla="*/ 1011 w 1483"/>
              <a:gd name="T45" fmla="*/ 288 h 1251"/>
              <a:gd name="T46" fmla="*/ 1011 w 1483"/>
              <a:gd name="T47" fmla="*/ 340 h 1251"/>
              <a:gd name="T48" fmla="*/ 1252 w 1483"/>
              <a:gd name="T49" fmla="*/ 465 h 1251"/>
              <a:gd name="T50" fmla="*/ 1011 w 1483"/>
              <a:gd name="T51" fmla="*/ 397 h 1251"/>
              <a:gd name="T52" fmla="*/ 1252 w 1483"/>
              <a:gd name="T53" fmla="*/ 571 h 1251"/>
              <a:gd name="T54" fmla="*/ 1011 w 1483"/>
              <a:gd name="T55" fmla="*/ 614 h 1251"/>
              <a:gd name="T56" fmla="*/ 1011 w 1483"/>
              <a:gd name="T57" fmla="*/ 663 h 1251"/>
              <a:gd name="T58" fmla="*/ 1252 w 1483"/>
              <a:gd name="T59" fmla="*/ 685 h 1251"/>
              <a:gd name="T60" fmla="*/ 1011 w 1483"/>
              <a:gd name="T61" fmla="*/ 722 h 1251"/>
              <a:gd name="T62" fmla="*/ 1252 w 1483"/>
              <a:gd name="T63" fmla="*/ 791 h 1251"/>
              <a:gd name="T64" fmla="*/ 1011 w 1483"/>
              <a:gd name="T65" fmla="*/ 989 h 1251"/>
              <a:gd name="T66" fmla="*/ 1252 w 1483"/>
              <a:gd name="T67" fmla="*/ 864 h 1251"/>
              <a:gd name="T68" fmla="*/ 1476 w 1483"/>
              <a:gd name="T69" fmla="*/ 401 h 1251"/>
              <a:gd name="T70" fmla="*/ 1311 w 1483"/>
              <a:gd name="T71" fmla="*/ 309 h 1251"/>
              <a:gd name="T72" fmla="*/ 1302 w 1483"/>
              <a:gd name="T73" fmla="*/ 824 h 1251"/>
              <a:gd name="T74" fmla="*/ 1481 w 1483"/>
              <a:gd name="T75" fmla="*/ 715 h 1251"/>
              <a:gd name="T76" fmla="*/ 1481 w 1483"/>
              <a:gd name="T77" fmla="*/ 692 h 1251"/>
              <a:gd name="T78" fmla="*/ 1302 w 1483"/>
              <a:gd name="T79" fmla="*/ 706 h 1251"/>
              <a:gd name="T80" fmla="*/ 1481 w 1483"/>
              <a:gd name="T81" fmla="*/ 666 h 1251"/>
              <a:gd name="T82" fmla="*/ 1302 w 1483"/>
              <a:gd name="T83" fmla="*/ 595 h 1251"/>
              <a:gd name="T84" fmla="*/ 1481 w 1483"/>
              <a:gd name="T85" fmla="*/ 567 h 1251"/>
              <a:gd name="T86" fmla="*/ 1481 w 1483"/>
              <a:gd name="T87" fmla="*/ 543 h 1251"/>
              <a:gd name="T88" fmla="*/ 1302 w 1483"/>
              <a:gd name="T89" fmla="*/ 479 h 1251"/>
              <a:gd name="T90" fmla="*/ 1481 w 1483"/>
              <a:gd name="T91" fmla="*/ 517 h 1251"/>
              <a:gd name="T92" fmla="*/ 1302 w 1483"/>
              <a:gd name="T93" fmla="*/ 368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83" h="1251">
                <a:moveTo>
                  <a:pt x="1481" y="425"/>
                </a:moveTo>
                <a:lnTo>
                  <a:pt x="1481" y="394"/>
                </a:lnTo>
                <a:lnTo>
                  <a:pt x="1302" y="290"/>
                </a:lnTo>
                <a:lnTo>
                  <a:pt x="1252" y="304"/>
                </a:lnTo>
                <a:lnTo>
                  <a:pt x="1252" y="316"/>
                </a:lnTo>
                <a:lnTo>
                  <a:pt x="1011" y="177"/>
                </a:lnTo>
                <a:lnTo>
                  <a:pt x="942" y="200"/>
                </a:lnTo>
                <a:lnTo>
                  <a:pt x="942" y="208"/>
                </a:lnTo>
                <a:lnTo>
                  <a:pt x="581" y="0"/>
                </a:lnTo>
                <a:lnTo>
                  <a:pt x="26" y="177"/>
                </a:lnTo>
                <a:lnTo>
                  <a:pt x="26" y="236"/>
                </a:lnTo>
                <a:lnTo>
                  <a:pt x="0" y="243"/>
                </a:lnTo>
                <a:lnTo>
                  <a:pt x="0" y="1067"/>
                </a:lnTo>
                <a:lnTo>
                  <a:pt x="560" y="1251"/>
                </a:lnTo>
                <a:lnTo>
                  <a:pt x="942" y="1029"/>
                </a:lnTo>
                <a:lnTo>
                  <a:pt x="942" y="1041"/>
                </a:lnTo>
                <a:lnTo>
                  <a:pt x="994" y="1041"/>
                </a:lnTo>
                <a:lnTo>
                  <a:pt x="1252" y="892"/>
                </a:lnTo>
                <a:lnTo>
                  <a:pt x="1252" y="895"/>
                </a:lnTo>
                <a:lnTo>
                  <a:pt x="1290" y="895"/>
                </a:lnTo>
                <a:lnTo>
                  <a:pt x="1483" y="781"/>
                </a:lnTo>
                <a:lnTo>
                  <a:pt x="1483" y="427"/>
                </a:lnTo>
                <a:lnTo>
                  <a:pt x="1481" y="425"/>
                </a:lnTo>
                <a:close/>
                <a:moveTo>
                  <a:pt x="600" y="42"/>
                </a:moveTo>
                <a:lnTo>
                  <a:pt x="942" y="229"/>
                </a:lnTo>
                <a:lnTo>
                  <a:pt x="942" y="255"/>
                </a:lnTo>
                <a:lnTo>
                  <a:pt x="600" y="80"/>
                </a:lnTo>
                <a:lnTo>
                  <a:pt x="600" y="42"/>
                </a:lnTo>
                <a:close/>
                <a:moveTo>
                  <a:pt x="583" y="160"/>
                </a:moveTo>
                <a:lnTo>
                  <a:pt x="942" y="312"/>
                </a:lnTo>
                <a:lnTo>
                  <a:pt x="942" y="363"/>
                </a:lnTo>
                <a:lnTo>
                  <a:pt x="583" y="234"/>
                </a:lnTo>
                <a:lnTo>
                  <a:pt x="583" y="160"/>
                </a:lnTo>
                <a:close/>
                <a:moveTo>
                  <a:pt x="583" y="316"/>
                </a:moveTo>
                <a:lnTo>
                  <a:pt x="942" y="418"/>
                </a:lnTo>
                <a:lnTo>
                  <a:pt x="942" y="467"/>
                </a:lnTo>
                <a:lnTo>
                  <a:pt x="583" y="394"/>
                </a:lnTo>
                <a:lnTo>
                  <a:pt x="583" y="316"/>
                </a:lnTo>
                <a:close/>
                <a:moveTo>
                  <a:pt x="583" y="472"/>
                </a:moveTo>
                <a:lnTo>
                  <a:pt x="942" y="524"/>
                </a:lnTo>
                <a:lnTo>
                  <a:pt x="942" y="571"/>
                </a:lnTo>
                <a:lnTo>
                  <a:pt x="583" y="548"/>
                </a:lnTo>
                <a:lnTo>
                  <a:pt x="583" y="472"/>
                </a:lnTo>
                <a:close/>
                <a:moveTo>
                  <a:pt x="583" y="633"/>
                </a:moveTo>
                <a:lnTo>
                  <a:pt x="942" y="626"/>
                </a:lnTo>
                <a:lnTo>
                  <a:pt x="942" y="678"/>
                </a:lnTo>
                <a:lnTo>
                  <a:pt x="583" y="706"/>
                </a:lnTo>
                <a:lnTo>
                  <a:pt x="583" y="633"/>
                </a:lnTo>
                <a:close/>
                <a:moveTo>
                  <a:pt x="583" y="789"/>
                </a:moveTo>
                <a:lnTo>
                  <a:pt x="942" y="732"/>
                </a:lnTo>
                <a:lnTo>
                  <a:pt x="942" y="781"/>
                </a:lnTo>
                <a:lnTo>
                  <a:pt x="583" y="862"/>
                </a:lnTo>
                <a:lnTo>
                  <a:pt x="583" y="789"/>
                </a:lnTo>
                <a:close/>
                <a:moveTo>
                  <a:pt x="583" y="944"/>
                </a:moveTo>
                <a:lnTo>
                  <a:pt x="942" y="838"/>
                </a:lnTo>
                <a:lnTo>
                  <a:pt x="942" y="885"/>
                </a:lnTo>
                <a:lnTo>
                  <a:pt x="583" y="1022"/>
                </a:lnTo>
                <a:lnTo>
                  <a:pt x="583" y="944"/>
                </a:lnTo>
                <a:close/>
                <a:moveTo>
                  <a:pt x="583" y="1178"/>
                </a:moveTo>
                <a:lnTo>
                  <a:pt x="583" y="1105"/>
                </a:lnTo>
                <a:lnTo>
                  <a:pt x="942" y="940"/>
                </a:lnTo>
                <a:lnTo>
                  <a:pt x="942" y="992"/>
                </a:lnTo>
                <a:lnTo>
                  <a:pt x="583" y="1178"/>
                </a:lnTo>
                <a:close/>
                <a:moveTo>
                  <a:pt x="1023" y="208"/>
                </a:moveTo>
                <a:lnTo>
                  <a:pt x="1252" y="333"/>
                </a:lnTo>
                <a:lnTo>
                  <a:pt x="1252" y="349"/>
                </a:lnTo>
                <a:lnTo>
                  <a:pt x="1023" y="234"/>
                </a:lnTo>
                <a:lnTo>
                  <a:pt x="1023" y="208"/>
                </a:lnTo>
                <a:close/>
                <a:moveTo>
                  <a:pt x="1011" y="288"/>
                </a:moveTo>
                <a:lnTo>
                  <a:pt x="1252" y="389"/>
                </a:lnTo>
                <a:lnTo>
                  <a:pt x="1252" y="427"/>
                </a:lnTo>
                <a:lnTo>
                  <a:pt x="1011" y="340"/>
                </a:lnTo>
                <a:lnTo>
                  <a:pt x="1011" y="288"/>
                </a:lnTo>
                <a:close/>
                <a:moveTo>
                  <a:pt x="1011" y="397"/>
                </a:moveTo>
                <a:lnTo>
                  <a:pt x="1252" y="465"/>
                </a:lnTo>
                <a:lnTo>
                  <a:pt x="1252" y="498"/>
                </a:lnTo>
                <a:lnTo>
                  <a:pt x="1011" y="448"/>
                </a:lnTo>
                <a:lnTo>
                  <a:pt x="1011" y="397"/>
                </a:lnTo>
                <a:close/>
                <a:moveTo>
                  <a:pt x="1011" y="503"/>
                </a:moveTo>
                <a:lnTo>
                  <a:pt x="1252" y="538"/>
                </a:lnTo>
                <a:lnTo>
                  <a:pt x="1252" y="571"/>
                </a:lnTo>
                <a:lnTo>
                  <a:pt x="1011" y="555"/>
                </a:lnTo>
                <a:lnTo>
                  <a:pt x="1011" y="503"/>
                </a:lnTo>
                <a:close/>
                <a:moveTo>
                  <a:pt x="1011" y="614"/>
                </a:moveTo>
                <a:lnTo>
                  <a:pt x="1252" y="609"/>
                </a:lnTo>
                <a:lnTo>
                  <a:pt x="1252" y="645"/>
                </a:lnTo>
                <a:lnTo>
                  <a:pt x="1011" y="663"/>
                </a:lnTo>
                <a:lnTo>
                  <a:pt x="1011" y="614"/>
                </a:lnTo>
                <a:close/>
                <a:moveTo>
                  <a:pt x="1011" y="722"/>
                </a:moveTo>
                <a:lnTo>
                  <a:pt x="1252" y="685"/>
                </a:lnTo>
                <a:lnTo>
                  <a:pt x="1252" y="718"/>
                </a:lnTo>
                <a:lnTo>
                  <a:pt x="1011" y="772"/>
                </a:lnTo>
                <a:lnTo>
                  <a:pt x="1011" y="722"/>
                </a:lnTo>
                <a:close/>
                <a:moveTo>
                  <a:pt x="1011" y="829"/>
                </a:moveTo>
                <a:lnTo>
                  <a:pt x="1252" y="756"/>
                </a:lnTo>
                <a:lnTo>
                  <a:pt x="1252" y="791"/>
                </a:lnTo>
                <a:lnTo>
                  <a:pt x="1011" y="883"/>
                </a:lnTo>
                <a:lnTo>
                  <a:pt x="1011" y="829"/>
                </a:lnTo>
                <a:close/>
                <a:moveTo>
                  <a:pt x="1011" y="989"/>
                </a:moveTo>
                <a:lnTo>
                  <a:pt x="1011" y="940"/>
                </a:lnTo>
                <a:lnTo>
                  <a:pt x="1252" y="829"/>
                </a:lnTo>
                <a:lnTo>
                  <a:pt x="1252" y="864"/>
                </a:lnTo>
                <a:lnTo>
                  <a:pt x="1011" y="989"/>
                </a:lnTo>
                <a:close/>
                <a:moveTo>
                  <a:pt x="1311" y="309"/>
                </a:moveTo>
                <a:lnTo>
                  <a:pt x="1476" y="401"/>
                </a:lnTo>
                <a:lnTo>
                  <a:pt x="1476" y="413"/>
                </a:lnTo>
                <a:lnTo>
                  <a:pt x="1311" y="328"/>
                </a:lnTo>
                <a:lnTo>
                  <a:pt x="1311" y="309"/>
                </a:lnTo>
                <a:close/>
                <a:moveTo>
                  <a:pt x="1481" y="767"/>
                </a:moveTo>
                <a:lnTo>
                  <a:pt x="1302" y="859"/>
                </a:lnTo>
                <a:lnTo>
                  <a:pt x="1302" y="824"/>
                </a:lnTo>
                <a:lnTo>
                  <a:pt x="1481" y="741"/>
                </a:lnTo>
                <a:lnTo>
                  <a:pt x="1481" y="767"/>
                </a:lnTo>
                <a:close/>
                <a:moveTo>
                  <a:pt x="1481" y="715"/>
                </a:moveTo>
                <a:lnTo>
                  <a:pt x="1302" y="784"/>
                </a:lnTo>
                <a:lnTo>
                  <a:pt x="1302" y="746"/>
                </a:lnTo>
                <a:lnTo>
                  <a:pt x="1481" y="692"/>
                </a:lnTo>
                <a:lnTo>
                  <a:pt x="1481" y="715"/>
                </a:lnTo>
                <a:close/>
                <a:moveTo>
                  <a:pt x="1481" y="666"/>
                </a:moveTo>
                <a:lnTo>
                  <a:pt x="1302" y="706"/>
                </a:lnTo>
                <a:lnTo>
                  <a:pt x="1302" y="670"/>
                </a:lnTo>
                <a:lnTo>
                  <a:pt x="1481" y="642"/>
                </a:lnTo>
                <a:lnTo>
                  <a:pt x="1481" y="666"/>
                </a:lnTo>
                <a:close/>
                <a:moveTo>
                  <a:pt x="1481" y="616"/>
                </a:moveTo>
                <a:lnTo>
                  <a:pt x="1302" y="630"/>
                </a:lnTo>
                <a:lnTo>
                  <a:pt x="1302" y="595"/>
                </a:lnTo>
                <a:lnTo>
                  <a:pt x="1481" y="593"/>
                </a:lnTo>
                <a:lnTo>
                  <a:pt x="1481" y="616"/>
                </a:lnTo>
                <a:close/>
                <a:moveTo>
                  <a:pt x="1481" y="567"/>
                </a:moveTo>
                <a:lnTo>
                  <a:pt x="1302" y="555"/>
                </a:lnTo>
                <a:lnTo>
                  <a:pt x="1302" y="519"/>
                </a:lnTo>
                <a:lnTo>
                  <a:pt x="1481" y="543"/>
                </a:lnTo>
                <a:lnTo>
                  <a:pt x="1481" y="567"/>
                </a:lnTo>
                <a:close/>
                <a:moveTo>
                  <a:pt x="1481" y="517"/>
                </a:moveTo>
                <a:lnTo>
                  <a:pt x="1302" y="479"/>
                </a:lnTo>
                <a:lnTo>
                  <a:pt x="1302" y="444"/>
                </a:lnTo>
                <a:lnTo>
                  <a:pt x="1481" y="493"/>
                </a:lnTo>
                <a:lnTo>
                  <a:pt x="1481" y="517"/>
                </a:lnTo>
                <a:close/>
                <a:moveTo>
                  <a:pt x="1481" y="467"/>
                </a:moveTo>
                <a:lnTo>
                  <a:pt x="1302" y="404"/>
                </a:lnTo>
                <a:lnTo>
                  <a:pt x="1302" y="368"/>
                </a:lnTo>
                <a:lnTo>
                  <a:pt x="1481" y="444"/>
                </a:lnTo>
                <a:lnTo>
                  <a:pt x="1481" y="467"/>
                </a:ln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64" name="STANDARDIZATION / LOGICALIZATION"/>
          <p:cNvSpPr>
            <a:spLocks noChangeArrowheads="1"/>
          </p:cNvSpPr>
          <p:nvPr/>
        </p:nvSpPr>
        <p:spPr bwMode="auto">
          <a:xfrm>
            <a:off x="9480877" y="3877373"/>
            <a:ext cx="2441886" cy="851604"/>
          </a:xfrm>
          <a:prstGeom prst="rect">
            <a:avLst/>
          </a:prstGeom>
          <a:solidFill>
            <a:schemeClr val="bg1"/>
          </a:solidFill>
          <a:ln w="9525" algn="ctr">
            <a:noFill/>
            <a:miter lim="800000"/>
            <a:headEnd/>
            <a:tailEnd/>
          </a:ln>
        </p:spPr>
        <p:txBody>
          <a:bodyPr lIns="179285" tIns="143428" rIns="179285" bIns="143428" anchor="ctr" anchorCtr="0"/>
          <a:lstStyle/>
          <a:p>
            <a:pPr defTabSz="912817" fontAlgn="base">
              <a:lnSpc>
                <a:spcPct val="90000"/>
              </a:lnSpc>
              <a:spcBef>
                <a:spcPct val="0"/>
              </a:spcBef>
              <a:spcAft>
                <a:spcPct val="0"/>
              </a:spcAft>
            </a:pPr>
            <a:r>
              <a:rPr lang="ru-RU" sz="1765" dirty="0">
                <a:gradFill>
                  <a:gsLst>
                    <a:gs pos="16667">
                      <a:srgbClr val="505050"/>
                    </a:gs>
                    <a:gs pos="72000">
                      <a:srgbClr val="505050"/>
                    </a:gs>
                  </a:gsLst>
                  <a:lin ang="5400000" scaled="0"/>
                </a:gradFill>
                <a:cs typeface="Segoe UI" pitchFamily="34" charset="0"/>
              </a:rPr>
              <a:t>Логическая и стандартизованная  инфраструктура </a:t>
            </a:r>
            <a:endParaRPr lang="en-US" sz="1765" dirty="0">
              <a:gradFill>
                <a:gsLst>
                  <a:gs pos="16667">
                    <a:srgbClr val="505050"/>
                  </a:gs>
                  <a:gs pos="72000">
                    <a:srgbClr val="505050"/>
                  </a:gs>
                </a:gsLst>
                <a:lin ang="5400000" scaled="0"/>
              </a:gradFill>
              <a:cs typeface="Segoe UI" pitchFamily="34" charset="0"/>
            </a:endParaRPr>
          </a:p>
        </p:txBody>
      </p:sp>
      <p:sp>
        <p:nvSpPr>
          <p:cNvPr id="65" name="DIVERSE INFRASTRUCTURE"/>
          <p:cNvSpPr>
            <a:spLocks noChangeArrowheads="1"/>
          </p:cNvSpPr>
          <p:nvPr/>
        </p:nvSpPr>
        <p:spPr bwMode="auto">
          <a:xfrm>
            <a:off x="9475701" y="4773638"/>
            <a:ext cx="2447062" cy="896425"/>
          </a:xfrm>
          <a:prstGeom prst="rect">
            <a:avLst/>
          </a:prstGeom>
          <a:solidFill>
            <a:schemeClr val="bg1"/>
          </a:solidFill>
          <a:ln w="9525" algn="ctr">
            <a:noFill/>
            <a:miter lim="800000"/>
            <a:headEnd/>
            <a:tailEnd/>
          </a:ln>
        </p:spPr>
        <p:txBody>
          <a:bodyPr lIns="179285" tIns="143428" rIns="0" bIns="143428" anchor="ctr" anchorCtr="0"/>
          <a:lstStyle/>
          <a:p>
            <a:pPr defTabSz="912817" fontAlgn="base">
              <a:lnSpc>
                <a:spcPct val="90000"/>
              </a:lnSpc>
              <a:spcBef>
                <a:spcPct val="0"/>
              </a:spcBef>
              <a:spcAft>
                <a:spcPct val="0"/>
              </a:spcAft>
            </a:pPr>
            <a:r>
              <a:rPr lang="ru-RU" sz="1765" dirty="0">
                <a:gradFill>
                  <a:gsLst>
                    <a:gs pos="16667">
                      <a:srgbClr val="505050"/>
                    </a:gs>
                    <a:gs pos="72000">
                      <a:srgbClr val="505050"/>
                    </a:gs>
                  </a:gsLst>
                  <a:lin ang="5400000" scaled="0"/>
                </a:gradFill>
                <a:cs typeface="Segoe UI" pitchFamily="34" charset="0"/>
              </a:rPr>
              <a:t>Разнородная инфраструктура  </a:t>
            </a:r>
            <a:endParaRPr lang="en-US" sz="1765" dirty="0">
              <a:gradFill>
                <a:gsLst>
                  <a:gs pos="16667">
                    <a:srgbClr val="505050"/>
                  </a:gs>
                  <a:gs pos="72000">
                    <a:srgbClr val="505050"/>
                  </a:gs>
                </a:gsLst>
                <a:lin ang="5400000" scaled="0"/>
              </a:gradFill>
              <a:cs typeface="Segoe UI" pitchFamily="34" charset="0"/>
            </a:endParaRPr>
          </a:p>
        </p:txBody>
      </p:sp>
      <p:sp>
        <p:nvSpPr>
          <p:cNvPr id="66" name="Rectangle 65"/>
          <p:cNvSpPr>
            <a:spLocks noChangeArrowheads="1"/>
          </p:cNvSpPr>
          <p:nvPr/>
        </p:nvSpPr>
        <p:spPr bwMode="auto">
          <a:xfrm>
            <a:off x="9480877" y="2981107"/>
            <a:ext cx="2441886" cy="851604"/>
          </a:xfrm>
          <a:prstGeom prst="rect">
            <a:avLst/>
          </a:prstGeom>
          <a:solidFill>
            <a:schemeClr val="bg1"/>
          </a:solidFill>
          <a:ln w="9525" algn="ctr">
            <a:noFill/>
            <a:miter lim="800000"/>
            <a:headEnd/>
            <a:tailEnd/>
          </a:ln>
        </p:spPr>
        <p:txBody>
          <a:bodyPr lIns="179285" tIns="143428" rIns="179285" bIns="143428" anchor="ctr" anchorCtr="0"/>
          <a:lstStyle/>
          <a:p>
            <a:pPr defTabSz="912817" fontAlgn="base">
              <a:lnSpc>
                <a:spcPct val="90000"/>
              </a:lnSpc>
              <a:spcBef>
                <a:spcPct val="0"/>
              </a:spcBef>
              <a:spcAft>
                <a:spcPct val="0"/>
              </a:spcAft>
            </a:pPr>
            <a:r>
              <a:rPr lang="ru-RU" sz="1765" dirty="0">
                <a:gradFill>
                  <a:gsLst>
                    <a:gs pos="16667">
                      <a:srgbClr val="505050"/>
                    </a:gs>
                    <a:gs pos="72000">
                      <a:srgbClr val="505050"/>
                    </a:gs>
                  </a:gsLst>
                  <a:lin ang="5400000" scaled="0"/>
                </a:gradFill>
                <a:cs typeface="Segoe UI" pitchFamily="34" charset="0"/>
              </a:rPr>
              <a:t>Облачная абстракция </a:t>
            </a:r>
            <a:endParaRPr lang="en-US" sz="1765" dirty="0">
              <a:gradFill>
                <a:gsLst>
                  <a:gs pos="16667">
                    <a:srgbClr val="505050"/>
                  </a:gs>
                  <a:gs pos="72000">
                    <a:srgbClr val="505050"/>
                  </a:gs>
                </a:gsLst>
                <a:lin ang="5400000" scaled="0"/>
              </a:gradFill>
              <a:cs typeface="Segoe UI" pitchFamily="34" charset="0"/>
            </a:endParaRPr>
          </a:p>
        </p:txBody>
      </p:sp>
      <p:sp>
        <p:nvSpPr>
          <p:cNvPr id="67" name="Rectangle 66"/>
          <p:cNvSpPr>
            <a:spLocks noChangeArrowheads="1"/>
          </p:cNvSpPr>
          <p:nvPr/>
        </p:nvSpPr>
        <p:spPr bwMode="auto">
          <a:xfrm>
            <a:off x="9475700" y="2084841"/>
            <a:ext cx="2447063" cy="851604"/>
          </a:xfrm>
          <a:prstGeom prst="rect">
            <a:avLst/>
          </a:prstGeom>
          <a:solidFill>
            <a:schemeClr val="bg1"/>
          </a:solidFill>
          <a:ln w="9525" algn="ctr">
            <a:noFill/>
            <a:miter lim="800000"/>
            <a:headEnd/>
            <a:tailEnd/>
          </a:ln>
        </p:spPr>
        <p:txBody>
          <a:bodyPr lIns="179285" tIns="143428" rIns="179285" bIns="143428" anchor="ctr" anchorCtr="0"/>
          <a:lstStyle/>
          <a:p>
            <a:pPr defTabSz="912817" fontAlgn="base">
              <a:lnSpc>
                <a:spcPct val="90000"/>
              </a:lnSpc>
              <a:spcBef>
                <a:spcPct val="0"/>
              </a:spcBef>
              <a:spcAft>
                <a:spcPct val="0"/>
              </a:spcAft>
            </a:pPr>
            <a:r>
              <a:rPr lang="ru-RU" sz="1765" dirty="0">
                <a:gradFill>
                  <a:gsLst>
                    <a:gs pos="16667">
                      <a:srgbClr val="505050"/>
                    </a:gs>
                    <a:gs pos="72000">
                      <a:srgbClr val="505050"/>
                    </a:gs>
                  </a:gsLst>
                  <a:lin ang="5400000" scaled="0"/>
                </a:gradFill>
                <a:cs typeface="Segoe UI" pitchFamily="34" charset="0"/>
              </a:rPr>
              <a:t>Делегированные объемы ресурсов</a:t>
            </a:r>
            <a:endParaRPr lang="en-US" sz="1765" dirty="0">
              <a:gradFill>
                <a:gsLst>
                  <a:gs pos="16667">
                    <a:srgbClr val="505050"/>
                  </a:gs>
                  <a:gs pos="72000">
                    <a:srgbClr val="505050"/>
                  </a:gs>
                </a:gsLst>
                <a:lin ang="5400000" scaled="0"/>
              </a:gradFill>
              <a:cs typeface="Segoe UI" pitchFamily="34" charset="0"/>
            </a:endParaRPr>
          </a:p>
        </p:txBody>
      </p:sp>
      <p:sp>
        <p:nvSpPr>
          <p:cNvPr id="68" name="Rectangle 67"/>
          <p:cNvSpPr>
            <a:spLocks noChangeArrowheads="1"/>
          </p:cNvSpPr>
          <p:nvPr/>
        </p:nvSpPr>
        <p:spPr bwMode="auto">
          <a:xfrm>
            <a:off x="9480876" y="1188575"/>
            <a:ext cx="2441887" cy="851604"/>
          </a:xfrm>
          <a:prstGeom prst="rect">
            <a:avLst/>
          </a:prstGeom>
          <a:solidFill>
            <a:schemeClr val="bg1"/>
          </a:solidFill>
          <a:ln w="9525" algn="ctr">
            <a:noFill/>
            <a:miter lim="800000"/>
            <a:headEnd/>
            <a:tailEnd/>
          </a:ln>
        </p:spPr>
        <p:txBody>
          <a:bodyPr lIns="179285" tIns="143428" rIns="179285" bIns="143428" anchor="ctr" anchorCtr="0"/>
          <a:lstStyle/>
          <a:p>
            <a:pPr defTabSz="912817" fontAlgn="base">
              <a:lnSpc>
                <a:spcPct val="90000"/>
              </a:lnSpc>
              <a:spcBef>
                <a:spcPct val="0"/>
              </a:spcBef>
              <a:spcAft>
                <a:spcPct val="0"/>
              </a:spcAft>
            </a:pPr>
            <a:r>
              <a:rPr lang="ru-RU" sz="1765" dirty="0">
                <a:gradFill>
                  <a:gsLst>
                    <a:gs pos="16667">
                      <a:srgbClr val="505050"/>
                    </a:gs>
                    <a:gs pos="72000">
                      <a:srgbClr val="505050"/>
                    </a:gs>
                  </a:gsLst>
                  <a:lin ang="5400000" scaled="0"/>
                </a:gradFill>
                <a:cs typeface="Segoe UI" pitchFamily="34" charset="0"/>
              </a:rPr>
              <a:t>Стандартизованные сервисы </a:t>
            </a:r>
            <a:endParaRPr lang="en-US" sz="1765" dirty="0">
              <a:gradFill>
                <a:gsLst>
                  <a:gs pos="16667">
                    <a:srgbClr val="505050"/>
                  </a:gs>
                  <a:gs pos="72000">
                    <a:srgbClr val="505050"/>
                  </a:gs>
                </a:gsLst>
                <a:lin ang="5400000" scaled="0"/>
              </a:gradFill>
              <a:cs typeface="Segoe UI" pitchFamily="34" charset="0"/>
            </a:endParaRPr>
          </a:p>
        </p:txBody>
      </p:sp>
      <p:sp>
        <p:nvSpPr>
          <p:cNvPr id="69" name="TextBox 68"/>
          <p:cNvSpPr txBox="1"/>
          <p:nvPr/>
        </p:nvSpPr>
        <p:spPr>
          <a:xfrm>
            <a:off x="9480877" y="5863206"/>
            <a:ext cx="2441886" cy="330390"/>
          </a:xfrm>
          <a:prstGeom prst="rect">
            <a:avLst/>
          </a:prstGeom>
          <a:solidFill>
            <a:schemeClr val="accent1"/>
          </a:solidFill>
        </p:spPr>
        <p:txBody>
          <a:bodyPr wrap="square" lIns="179285" tIns="89642" rIns="179285" bIns="89642" rtlCol="0">
            <a:spAutoFit/>
          </a:bodyPr>
          <a:lstStyle/>
          <a:p>
            <a:pPr defTabSz="896386" fontAlgn="base">
              <a:lnSpc>
                <a:spcPct val="90000"/>
              </a:lnSpc>
              <a:spcBef>
                <a:spcPct val="0"/>
              </a:spcBef>
              <a:spcAft>
                <a:spcPct val="0"/>
              </a:spcAft>
            </a:pPr>
            <a:r>
              <a:rPr lang="ru-RU" sz="1078" dirty="0">
                <a:gradFill>
                  <a:gsLst>
                    <a:gs pos="4583">
                      <a:srgbClr val="EFEFEF"/>
                    </a:gs>
                    <a:gs pos="16000">
                      <a:srgbClr val="EFEFEF"/>
                    </a:gs>
                  </a:gsLst>
                  <a:lin ang="5400000" scaled="0"/>
                </a:gradFill>
                <a:cs typeface="Segoe UI" pitchFamily="34" charset="0"/>
              </a:rPr>
              <a:t>Разработка </a:t>
            </a:r>
            <a:endParaRPr lang="en-US" sz="1078" dirty="0">
              <a:gradFill>
                <a:gsLst>
                  <a:gs pos="4583">
                    <a:srgbClr val="EFEFEF"/>
                  </a:gs>
                  <a:gs pos="16000">
                    <a:srgbClr val="EFEFEF"/>
                  </a:gs>
                </a:gsLst>
                <a:lin ang="5400000" scaled="0"/>
              </a:gradFill>
              <a:cs typeface="Segoe UI" pitchFamily="34" charset="0"/>
            </a:endParaRPr>
          </a:p>
        </p:txBody>
      </p:sp>
      <p:sp>
        <p:nvSpPr>
          <p:cNvPr id="70" name="TextBox 69"/>
          <p:cNvSpPr txBox="1"/>
          <p:nvPr/>
        </p:nvSpPr>
        <p:spPr>
          <a:xfrm>
            <a:off x="9480877" y="6236098"/>
            <a:ext cx="2441886" cy="330390"/>
          </a:xfrm>
          <a:prstGeom prst="rect">
            <a:avLst/>
          </a:prstGeom>
          <a:solidFill>
            <a:schemeClr val="accent3"/>
          </a:solidFill>
        </p:spPr>
        <p:txBody>
          <a:bodyPr wrap="square" lIns="179285" tIns="89642" rIns="179285" bIns="89642" rtlCol="0">
            <a:spAutoFit/>
          </a:bodyPr>
          <a:lstStyle/>
          <a:p>
            <a:pPr defTabSz="896386" fontAlgn="base">
              <a:lnSpc>
                <a:spcPct val="90000"/>
              </a:lnSpc>
              <a:spcBef>
                <a:spcPct val="0"/>
              </a:spcBef>
              <a:spcAft>
                <a:spcPct val="0"/>
              </a:spcAft>
            </a:pPr>
            <a:r>
              <a:rPr lang="ru-RU" sz="1078" dirty="0">
                <a:gradFill>
                  <a:gsLst>
                    <a:gs pos="4583">
                      <a:srgbClr val="EFEFEF"/>
                    </a:gs>
                    <a:gs pos="16000">
                      <a:srgbClr val="EFEFEF"/>
                    </a:gs>
                  </a:gsLst>
                  <a:lin ang="5400000" scaled="0"/>
                </a:gradFill>
                <a:cs typeface="Segoe UI" pitchFamily="34" charset="0"/>
              </a:rPr>
              <a:t>Производство </a:t>
            </a:r>
            <a:endParaRPr lang="en-US" sz="1078" dirty="0">
              <a:gradFill>
                <a:gsLst>
                  <a:gs pos="4583">
                    <a:srgbClr val="EFEFEF"/>
                  </a:gs>
                  <a:gs pos="16000">
                    <a:srgbClr val="EFEFEF"/>
                  </a:gs>
                </a:gsLst>
                <a:lin ang="5400000" scaled="0"/>
              </a:gradFill>
              <a:cs typeface="Segoe UI" pitchFamily="34" charset="0"/>
            </a:endParaRPr>
          </a:p>
        </p:txBody>
      </p:sp>
      <p:sp>
        <p:nvSpPr>
          <p:cNvPr id="71" name="Rectangle 70"/>
          <p:cNvSpPr/>
          <p:nvPr/>
        </p:nvSpPr>
        <p:spPr bwMode="auto">
          <a:xfrm>
            <a:off x="343230" y="4387246"/>
            <a:ext cx="3557172" cy="2088670"/>
          </a:xfrm>
          <a:prstGeom prst="rect">
            <a:avLst/>
          </a:prstGeom>
          <a:noFill/>
          <a:ln w="28575" cap="sq">
            <a:solidFill>
              <a:schemeClr val="accent1"/>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sp>
        <p:nvSpPr>
          <p:cNvPr id="72" name="Rectangle 71"/>
          <p:cNvSpPr/>
          <p:nvPr/>
        </p:nvSpPr>
        <p:spPr bwMode="auto">
          <a:xfrm>
            <a:off x="2868231" y="4387246"/>
            <a:ext cx="3557173" cy="2088670"/>
          </a:xfrm>
          <a:prstGeom prst="rect">
            <a:avLst/>
          </a:prstGeom>
          <a:noFill/>
          <a:ln w="28575" cap="sq">
            <a:solidFill>
              <a:schemeClr val="accent3"/>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sp>
        <p:nvSpPr>
          <p:cNvPr id="73" name="Rectangle 72"/>
          <p:cNvSpPr/>
          <p:nvPr/>
        </p:nvSpPr>
        <p:spPr bwMode="auto">
          <a:xfrm>
            <a:off x="6678677" y="4387246"/>
            <a:ext cx="2465168" cy="2088670"/>
          </a:xfrm>
          <a:prstGeom prst="rect">
            <a:avLst/>
          </a:prstGeom>
          <a:noFill/>
          <a:ln w="28575" cap="sq">
            <a:solidFill>
              <a:schemeClr val="accent3"/>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nvGrpSpPr>
          <p:cNvPr id="74" name="new DC1"/>
          <p:cNvGrpSpPr/>
          <p:nvPr/>
        </p:nvGrpSpPr>
        <p:grpSpPr>
          <a:xfrm>
            <a:off x="1188118" y="4668541"/>
            <a:ext cx="1295319" cy="1523807"/>
            <a:chOff x="1145876" y="4683940"/>
            <a:chExt cx="1453422" cy="1709799"/>
          </a:xfrm>
        </p:grpSpPr>
        <p:sp>
          <p:nvSpPr>
            <p:cNvPr id="75" name="Freeform 11"/>
            <p:cNvSpPr>
              <a:spLocks noChangeAspect="1" noEditPoints="1"/>
            </p:cNvSpPr>
            <p:nvPr/>
          </p:nvSpPr>
          <p:spPr bwMode="auto">
            <a:xfrm>
              <a:off x="1638082" y="5983294"/>
              <a:ext cx="469011" cy="410445"/>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solidFill>
              <a:schemeClr val="accent2"/>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nvGrpSpPr>
            <p:cNvPr id="76" name="Group 75"/>
            <p:cNvGrpSpPr/>
            <p:nvPr/>
          </p:nvGrpSpPr>
          <p:grpSpPr>
            <a:xfrm>
              <a:off x="1317117" y="4683940"/>
              <a:ext cx="1167535" cy="369846"/>
              <a:chOff x="1317117" y="4683940"/>
              <a:chExt cx="1167535" cy="369846"/>
            </a:xfrm>
          </p:grpSpPr>
          <p:sp>
            <p:nvSpPr>
              <p:cNvPr id="80" name="Freeform 21"/>
              <p:cNvSpPr>
                <a:spLocks noChangeAspect="1"/>
              </p:cNvSpPr>
              <p:nvPr/>
            </p:nvSpPr>
            <p:spPr bwMode="auto">
              <a:xfrm>
                <a:off x="1317117" y="4683940"/>
                <a:ext cx="404061" cy="369846"/>
              </a:xfrm>
              <a:custGeom>
                <a:avLst/>
                <a:gdLst>
                  <a:gd name="T0" fmla="*/ 496 w 496"/>
                  <a:gd name="T1" fmla="*/ 277 h 454"/>
                  <a:gd name="T2" fmla="*/ 347 w 496"/>
                  <a:gd name="T3" fmla="*/ 277 h 454"/>
                  <a:gd name="T4" fmla="*/ 347 w 496"/>
                  <a:gd name="T5" fmla="*/ 145 h 454"/>
                  <a:gd name="T6" fmla="*/ 267 w 496"/>
                  <a:gd name="T7" fmla="*/ 145 h 454"/>
                  <a:gd name="T8" fmla="*/ 267 w 496"/>
                  <a:gd name="T9" fmla="*/ 0 h 454"/>
                  <a:gd name="T10" fmla="*/ 229 w 496"/>
                  <a:gd name="T11" fmla="*/ 0 h 454"/>
                  <a:gd name="T12" fmla="*/ 229 w 496"/>
                  <a:gd name="T13" fmla="*/ 145 h 454"/>
                  <a:gd name="T14" fmla="*/ 149 w 496"/>
                  <a:gd name="T15" fmla="*/ 145 h 454"/>
                  <a:gd name="T16" fmla="*/ 149 w 496"/>
                  <a:gd name="T17" fmla="*/ 277 h 454"/>
                  <a:gd name="T18" fmla="*/ 0 w 496"/>
                  <a:gd name="T19" fmla="*/ 277 h 454"/>
                  <a:gd name="T20" fmla="*/ 0 w 496"/>
                  <a:gd name="T21" fmla="*/ 315 h 454"/>
                  <a:gd name="T22" fmla="*/ 71 w 496"/>
                  <a:gd name="T23" fmla="*/ 315 h 454"/>
                  <a:gd name="T24" fmla="*/ 71 w 496"/>
                  <a:gd name="T25" fmla="*/ 454 h 454"/>
                  <a:gd name="T26" fmla="*/ 109 w 496"/>
                  <a:gd name="T27" fmla="*/ 454 h 454"/>
                  <a:gd name="T28" fmla="*/ 109 w 496"/>
                  <a:gd name="T29" fmla="*/ 315 h 454"/>
                  <a:gd name="T30" fmla="*/ 229 w 496"/>
                  <a:gd name="T31" fmla="*/ 315 h 454"/>
                  <a:gd name="T32" fmla="*/ 229 w 496"/>
                  <a:gd name="T33" fmla="*/ 454 h 454"/>
                  <a:gd name="T34" fmla="*/ 267 w 496"/>
                  <a:gd name="T35" fmla="*/ 454 h 454"/>
                  <a:gd name="T36" fmla="*/ 267 w 496"/>
                  <a:gd name="T37" fmla="*/ 315 h 454"/>
                  <a:gd name="T38" fmla="*/ 385 w 496"/>
                  <a:gd name="T39" fmla="*/ 315 h 454"/>
                  <a:gd name="T40" fmla="*/ 385 w 496"/>
                  <a:gd name="T41" fmla="*/ 454 h 454"/>
                  <a:gd name="T42" fmla="*/ 423 w 496"/>
                  <a:gd name="T43" fmla="*/ 454 h 454"/>
                  <a:gd name="T44" fmla="*/ 423 w 496"/>
                  <a:gd name="T45" fmla="*/ 315 h 454"/>
                  <a:gd name="T46" fmla="*/ 496 w 496"/>
                  <a:gd name="T47" fmla="*/ 315 h 454"/>
                  <a:gd name="T48" fmla="*/ 496 w 496"/>
                  <a:gd name="T49" fmla="*/ 27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6" h="454">
                    <a:moveTo>
                      <a:pt x="496" y="277"/>
                    </a:moveTo>
                    <a:lnTo>
                      <a:pt x="347" y="277"/>
                    </a:lnTo>
                    <a:lnTo>
                      <a:pt x="347" y="145"/>
                    </a:lnTo>
                    <a:lnTo>
                      <a:pt x="267" y="145"/>
                    </a:lnTo>
                    <a:lnTo>
                      <a:pt x="267" y="0"/>
                    </a:lnTo>
                    <a:lnTo>
                      <a:pt x="229" y="0"/>
                    </a:lnTo>
                    <a:lnTo>
                      <a:pt x="229" y="145"/>
                    </a:lnTo>
                    <a:lnTo>
                      <a:pt x="149" y="145"/>
                    </a:lnTo>
                    <a:lnTo>
                      <a:pt x="149" y="277"/>
                    </a:lnTo>
                    <a:lnTo>
                      <a:pt x="0" y="277"/>
                    </a:lnTo>
                    <a:lnTo>
                      <a:pt x="0" y="315"/>
                    </a:lnTo>
                    <a:lnTo>
                      <a:pt x="71" y="315"/>
                    </a:lnTo>
                    <a:lnTo>
                      <a:pt x="71" y="454"/>
                    </a:lnTo>
                    <a:lnTo>
                      <a:pt x="109" y="454"/>
                    </a:lnTo>
                    <a:lnTo>
                      <a:pt x="109" y="315"/>
                    </a:lnTo>
                    <a:lnTo>
                      <a:pt x="229" y="315"/>
                    </a:lnTo>
                    <a:lnTo>
                      <a:pt x="229" y="454"/>
                    </a:lnTo>
                    <a:lnTo>
                      <a:pt x="267" y="454"/>
                    </a:lnTo>
                    <a:lnTo>
                      <a:pt x="267" y="315"/>
                    </a:lnTo>
                    <a:lnTo>
                      <a:pt x="385" y="315"/>
                    </a:lnTo>
                    <a:lnTo>
                      <a:pt x="385" y="454"/>
                    </a:lnTo>
                    <a:lnTo>
                      <a:pt x="423" y="454"/>
                    </a:lnTo>
                    <a:lnTo>
                      <a:pt x="423" y="315"/>
                    </a:lnTo>
                    <a:lnTo>
                      <a:pt x="496" y="315"/>
                    </a:lnTo>
                    <a:lnTo>
                      <a:pt x="496" y="277"/>
                    </a:lnTo>
                    <a:close/>
                  </a:path>
                </a:pathLst>
              </a:custGeom>
              <a:solidFill>
                <a:schemeClr val="bg1">
                  <a:lumMod val="50000"/>
                </a:schemeClr>
              </a:solidFill>
              <a:ln>
                <a:noFill/>
              </a:ln>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81" name="Freeform 21"/>
              <p:cNvSpPr>
                <a:spLocks noChangeAspect="1"/>
              </p:cNvSpPr>
              <p:nvPr/>
            </p:nvSpPr>
            <p:spPr bwMode="auto">
              <a:xfrm>
                <a:off x="2080591" y="4683940"/>
                <a:ext cx="404061" cy="369846"/>
              </a:xfrm>
              <a:custGeom>
                <a:avLst/>
                <a:gdLst>
                  <a:gd name="T0" fmla="*/ 496 w 496"/>
                  <a:gd name="T1" fmla="*/ 277 h 454"/>
                  <a:gd name="T2" fmla="*/ 347 w 496"/>
                  <a:gd name="T3" fmla="*/ 277 h 454"/>
                  <a:gd name="T4" fmla="*/ 347 w 496"/>
                  <a:gd name="T5" fmla="*/ 145 h 454"/>
                  <a:gd name="T6" fmla="*/ 267 w 496"/>
                  <a:gd name="T7" fmla="*/ 145 h 454"/>
                  <a:gd name="T8" fmla="*/ 267 w 496"/>
                  <a:gd name="T9" fmla="*/ 0 h 454"/>
                  <a:gd name="T10" fmla="*/ 229 w 496"/>
                  <a:gd name="T11" fmla="*/ 0 h 454"/>
                  <a:gd name="T12" fmla="*/ 229 w 496"/>
                  <a:gd name="T13" fmla="*/ 145 h 454"/>
                  <a:gd name="T14" fmla="*/ 149 w 496"/>
                  <a:gd name="T15" fmla="*/ 145 h 454"/>
                  <a:gd name="T16" fmla="*/ 149 w 496"/>
                  <a:gd name="T17" fmla="*/ 277 h 454"/>
                  <a:gd name="T18" fmla="*/ 0 w 496"/>
                  <a:gd name="T19" fmla="*/ 277 h 454"/>
                  <a:gd name="T20" fmla="*/ 0 w 496"/>
                  <a:gd name="T21" fmla="*/ 315 h 454"/>
                  <a:gd name="T22" fmla="*/ 71 w 496"/>
                  <a:gd name="T23" fmla="*/ 315 h 454"/>
                  <a:gd name="T24" fmla="*/ 71 w 496"/>
                  <a:gd name="T25" fmla="*/ 454 h 454"/>
                  <a:gd name="T26" fmla="*/ 109 w 496"/>
                  <a:gd name="T27" fmla="*/ 454 h 454"/>
                  <a:gd name="T28" fmla="*/ 109 w 496"/>
                  <a:gd name="T29" fmla="*/ 315 h 454"/>
                  <a:gd name="T30" fmla="*/ 229 w 496"/>
                  <a:gd name="T31" fmla="*/ 315 h 454"/>
                  <a:gd name="T32" fmla="*/ 229 w 496"/>
                  <a:gd name="T33" fmla="*/ 454 h 454"/>
                  <a:gd name="T34" fmla="*/ 267 w 496"/>
                  <a:gd name="T35" fmla="*/ 454 h 454"/>
                  <a:gd name="T36" fmla="*/ 267 w 496"/>
                  <a:gd name="T37" fmla="*/ 315 h 454"/>
                  <a:gd name="T38" fmla="*/ 385 w 496"/>
                  <a:gd name="T39" fmla="*/ 315 h 454"/>
                  <a:gd name="T40" fmla="*/ 385 w 496"/>
                  <a:gd name="T41" fmla="*/ 454 h 454"/>
                  <a:gd name="T42" fmla="*/ 423 w 496"/>
                  <a:gd name="T43" fmla="*/ 454 h 454"/>
                  <a:gd name="T44" fmla="*/ 423 w 496"/>
                  <a:gd name="T45" fmla="*/ 315 h 454"/>
                  <a:gd name="T46" fmla="*/ 496 w 496"/>
                  <a:gd name="T47" fmla="*/ 315 h 454"/>
                  <a:gd name="T48" fmla="*/ 496 w 496"/>
                  <a:gd name="T49" fmla="*/ 27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6" h="454">
                    <a:moveTo>
                      <a:pt x="496" y="277"/>
                    </a:moveTo>
                    <a:lnTo>
                      <a:pt x="347" y="277"/>
                    </a:lnTo>
                    <a:lnTo>
                      <a:pt x="347" y="145"/>
                    </a:lnTo>
                    <a:lnTo>
                      <a:pt x="267" y="145"/>
                    </a:lnTo>
                    <a:lnTo>
                      <a:pt x="267" y="0"/>
                    </a:lnTo>
                    <a:lnTo>
                      <a:pt x="229" y="0"/>
                    </a:lnTo>
                    <a:lnTo>
                      <a:pt x="229" y="145"/>
                    </a:lnTo>
                    <a:lnTo>
                      <a:pt x="149" y="145"/>
                    </a:lnTo>
                    <a:lnTo>
                      <a:pt x="149" y="277"/>
                    </a:lnTo>
                    <a:lnTo>
                      <a:pt x="0" y="277"/>
                    </a:lnTo>
                    <a:lnTo>
                      <a:pt x="0" y="315"/>
                    </a:lnTo>
                    <a:lnTo>
                      <a:pt x="71" y="315"/>
                    </a:lnTo>
                    <a:lnTo>
                      <a:pt x="71" y="454"/>
                    </a:lnTo>
                    <a:lnTo>
                      <a:pt x="109" y="454"/>
                    </a:lnTo>
                    <a:lnTo>
                      <a:pt x="109" y="315"/>
                    </a:lnTo>
                    <a:lnTo>
                      <a:pt x="229" y="315"/>
                    </a:lnTo>
                    <a:lnTo>
                      <a:pt x="229" y="454"/>
                    </a:lnTo>
                    <a:lnTo>
                      <a:pt x="267" y="454"/>
                    </a:lnTo>
                    <a:lnTo>
                      <a:pt x="267" y="315"/>
                    </a:lnTo>
                    <a:lnTo>
                      <a:pt x="385" y="315"/>
                    </a:lnTo>
                    <a:lnTo>
                      <a:pt x="385" y="454"/>
                    </a:lnTo>
                    <a:lnTo>
                      <a:pt x="423" y="454"/>
                    </a:lnTo>
                    <a:lnTo>
                      <a:pt x="423" y="315"/>
                    </a:lnTo>
                    <a:lnTo>
                      <a:pt x="496" y="315"/>
                    </a:lnTo>
                    <a:lnTo>
                      <a:pt x="496" y="277"/>
                    </a:lnTo>
                    <a:close/>
                  </a:path>
                </a:pathLst>
              </a:custGeom>
              <a:solidFill>
                <a:schemeClr val="bg1">
                  <a:lumMod val="50000"/>
                </a:schemeClr>
              </a:solidFill>
              <a:ln>
                <a:noFill/>
              </a:ln>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grpSp>
          <p:nvGrpSpPr>
            <p:cNvPr id="77" name="Group 76"/>
            <p:cNvGrpSpPr/>
            <p:nvPr/>
          </p:nvGrpSpPr>
          <p:grpSpPr>
            <a:xfrm>
              <a:off x="1145876" y="5265589"/>
              <a:ext cx="1453422" cy="517674"/>
              <a:chOff x="1080181" y="5067247"/>
              <a:chExt cx="1453422" cy="517674"/>
            </a:xfrm>
          </p:grpSpPr>
          <p:sp>
            <p:nvSpPr>
              <p:cNvPr id="78" name="Freeform 127"/>
              <p:cNvSpPr>
                <a:spLocks noChangeAspect="1" noEditPoints="1"/>
              </p:cNvSpPr>
              <p:nvPr/>
            </p:nvSpPr>
            <p:spPr bwMode="auto">
              <a:xfrm>
                <a:off x="1080181" y="5067247"/>
                <a:ext cx="670626" cy="517674"/>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79" name="Freeform 127"/>
              <p:cNvSpPr>
                <a:spLocks noChangeAspect="1" noEditPoints="1"/>
              </p:cNvSpPr>
              <p:nvPr/>
            </p:nvSpPr>
            <p:spPr bwMode="auto">
              <a:xfrm>
                <a:off x="1862977" y="5067247"/>
                <a:ext cx="670626" cy="517674"/>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grpSp>
      <p:grpSp>
        <p:nvGrpSpPr>
          <p:cNvPr id="82" name="new DC 2"/>
          <p:cNvGrpSpPr/>
          <p:nvPr/>
        </p:nvGrpSpPr>
        <p:grpSpPr>
          <a:xfrm>
            <a:off x="3949794" y="4668541"/>
            <a:ext cx="1992963" cy="1523807"/>
            <a:chOff x="3927349" y="4683940"/>
            <a:chExt cx="2236219" cy="1709799"/>
          </a:xfrm>
        </p:grpSpPr>
        <p:grpSp>
          <p:nvGrpSpPr>
            <p:cNvPr id="83" name="Group 82"/>
            <p:cNvGrpSpPr/>
            <p:nvPr/>
          </p:nvGrpSpPr>
          <p:grpSpPr>
            <a:xfrm>
              <a:off x="3927349" y="5265588"/>
              <a:ext cx="2236219" cy="517675"/>
              <a:chOff x="3927349" y="5142331"/>
              <a:chExt cx="2236219" cy="517675"/>
            </a:xfrm>
          </p:grpSpPr>
          <p:sp>
            <p:nvSpPr>
              <p:cNvPr id="90" name="Freeform 127"/>
              <p:cNvSpPr>
                <a:spLocks noChangeAspect="1" noEditPoints="1"/>
              </p:cNvSpPr>
              <p:nvPr/>
            </p:nvSpPr>
            <p:spPr bwMode="auto">
              <a:xfrm>
                <a:off x="3927349" y="5142331"/>
                <a:ext cx="670626" cy="517675"/>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91" name="Freeform 127"/>
              <p:cNvSpPr>
                <a:spLocks noChangeAspect="1" noEditPoints="1"/>
              </p:cNvSpPr>
              <p:nvPr/>
            </p:nvSpPr>
            <p:spPr bwMode="auto">
              <a:xfrm>
                <a:off x="4710146" y="5142332"/>
                <a:ext cx="670626" cy="517674"/>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92" name="Freeform 127"/>
              <p:cNvSpPr>
                <a:spLocks noChangeAspect="1" noEditPoints="1"/>
              </p:cNvSpPr>
              <p:nvPr/>
            </p:nvSpPr>
            <p:spPr bwMode="auto">
              <a:xfrm>
                <a:off x="5492942" y="5142332"/>
                <a:ext cx="670626" cy="517674"/>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grpSp>
          <p:nvGrpSpPr>
            <p:cNvPr id="84" name="Group 83"/>
            <p:cNvGrpSpPr/>
            <p:nvPr/>
          </p:nvGrpSpPr>
          <p:grpSpPr>
            <a:xfrm>
              <a:off x="4461691" y="4683940"/>
              <a:ext cx="1167535" cy="369846"/>
              <a:chOff x="1317117" y="4683940"/>
              <a:chExt cx="1167535" cy="369846"/>
            </a:xfrm>
          </p:grpSpPr>
          <p:sp>
            <p:nvSpPr>
              <p:cNvPr id="88" name="Freeform 21"/>
              <p:cNvSpPr>
                <a:spLocks noChangeAspect="1"/>
              </p:cNvSpPr>
              <p:nvPr/>
            </p:nvSpPr>
            <p:spPr bwMode="auto">
              <a:xfrm>
                <a:off x="1317117" y="4683940"/>
                <a:ext cx="404061" cy="369846"/>
              </a:xfrm>
              <a:custGeom>
                <a:avLst/>
                <a:gdLst>
                  <a:gd name="T0" fmla="*/ 496 w 496"/>
                  <a:gd name="T1" fmla="*/ 277 h 454"/>
                  <a:gd name="T2" fmla="*/ 347 w 496"/>
                  <a:gd name="T3" fmla="*/ 277 h 454"/>
                  <a:gd name="T4" fmla="*/ 347 w 496"/>
                  <a:gd name="T5" fmla="*/ 145 h 454"/>
                  <a:gd name="T6" fmla="*/ 267 w 496"/>
                  <a:gd name="T7" fmla="*/ 145 h 454"/>
                  <a:gd name="T8" fmla="*/ 267 w 496"/>
                  <a:gd name="T9" fmla="*/ 0 h 454"/>
                  <a:gd name="T10" fmla="*/ 229 w 496"/>
                  <a:gd name="T11" fmla="*/ 0 h 454"/>
                  <a:gd name="T12" fmla="*/ 229 w 496"/>
                  <a:gd name="T13" fmla="*/ 145 h 454"/>
                  <a:gd name="T14" fmla="*/ 149 w 496"/>
                  <a:gd name="T15" fmla="*/ 145 h 454"/>
                  <a:gd name="T16" fmla="*/ 149 w 496"/>
                  <a:gd name="T17" fmla="*/ 277 h 454"/>
                  <a:gd name="T18" fmla="*/ 0 w 496"/>
                  <a:gd name="T19" fmla="*/ 277 h 454"/>
                  <a:gd name="T20" fmla="*/ 0 w 496"/>
                  <a:gd name="T21" fmla="*/ 315 h 454"/>
                  <a:gd name="T22" fmla="*/ 71 w 496"/>
                  <a:gd name="T23" fmla="*/ 315 h 454"/>
                  <a:gd name="T24" fmla="*/ 71 w 496"/>
                  <a:gd name="T25" fmla="*/ 454 h 454"/>
                  <a:gd name="T26" fmla="*/ 109 w 496"/>
                  <a:gd name="T27" fmla="*/ 454 h 454"/>
                  <a:gd name="T28" fmla="*/ 109 w 496"/>
                  <a:gd name="T29" fmla="*/ 315 h 454"/>
                  <a:gd name="T30" fmla="*/ 229 w 496"/>
                  <a:gd name="T31" fmla="*/ 315 h 454"/>
                  <a:gd name="T32" fmla="*/ 229 w 496"/>
                  <a:gd name="T33" fmla="*/ 454 h 454"/>
                  <a:gd name="T34" fmla="*/ 267 w 496"/>
                  <a:gd name="T35" fmla="*/ 454 h 454"/>
                  <a:gd name="T36" fmla="*/ 267 w 496"/>
                  <a:gd name="T37" fmla="*/ 315 h 454"/>
                  <a:gd name="T38" fmla="*/ 385 w 496"/>
                  <a:gd name="T39" fmla="*/ 315 h 454"/>
                  <a:gd name="T40" fmla="*/ 385 w 496"/>
                  <a:gd name="T41" fmla="*/ 454 h 454"/>
                  <a:gd name="T42" fmla="*/ 423 w 496"/>
                  <a:gd name="T43" fmla="*/ 454 h 454"/>
                  <a:gd name="T44" fmla="*/ 423 w 496"/>
                  <a:gd name="T45" fmla="*/ 315 h 454"/>
                  <a:gd name="T46" fmla="*/ 496 w 496"/>
                  <a:gd name="T47" fmla="*/ 315 h 454"/>
                  <a:gd name="T48" fmla="*/ 496 w 496"/>
                  <a:gd name="T49" fmla="*/ 27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6" h="454">
                    <a:moveTo>
                      <a:pt x="496" y="277"/>
                    </a:moveTo>
                    <a:lnTo>
                      <a:pt x="347" y="277"/>
                    </a:lnTo>
                    <a:lnTo>
                      <a:pt x="347" y="145"/>
                    </a:lnTo>
                    <a:lnTo>
                      <a:pt x="267" y="145"/>
                    </a:lnTo>
                    <a:lnTo>
                      <a:pt x="267" y="0"/>
                    </a:lnTo>
                    <a:lnTo>
                      <a:pt x="229" y="0"/>
                    </a:lnTo>
                    <a:lnTo>
                      <a:pt x="229" y="145"/>
                    </a:lnTo>
                    <a:lnTo>
                      <a:pt x="149" y="145"/>
                    </a:lnTo>
                    <a:lnTo>
                      <a:pt x="149" y="277"/>
                    </a:lnTo>
                    <a:lnTo>
                      <a:pt x="0" y="277"/>
                    </a:lnTo>
                    <a:lnTo>
                      <a:pt x="0" y="315"/>
                    </a:lnTo>
                    <a:lnTo>
                      <a:pt x="71" y="315"/>
                    </a:lnTo>
                    <a:lnTo>
                      <a:pt x="71" y="454"/>
                    </a:lnTo>
                    <a:lnTo>
                      <a:pt x="109" y="454"/>
                    </a:lnTo>
                    <a:lnTo>
                      <a:pt x="109" y="315"/>
                    </a:lnTo>
                    <a:lnTo>
                      <a:pt x="229" y="315"/>
                    </a:lnTo>
                    <a:lnTo>
                      <a:pt x="229" y="454"/>
                    </a:lnTo>
                    <a:lnTo>
                      <a:pt x="267" y="454"/>
                    </a:lnTo>
                    <a:lnTo>
                      <a:pt x="267" y="315"/>
                    </a:lnTo>
                    <a:lnTo>
                      <a:pt x="385" y="315"/>
                    </a:lnTo>
                    <a:lnTo>
                      <a:pt x="385" y="454"/>
                    </a:lnTo>
                    <a:lnTo>
                      <a:pt x="423" y="454"/>
                    </a:lnTo>
                    <a:lnTo>
                      <a:pt x="423" y="315"/>
                    </a:lnTo>
                    <a:lnTo>
                      <a:pt x="496" y="315"/>
                    </a:lnTo>
                    <a:lnTo>
                      <a:pt x="496" y="277"/>
                    </a:lnTo>
                    <a:close/>
                  </a:path>
                </a:pathLst>
              </a:custGeom>
              <a:solidFill>
                <a:schemeClr val="bg1">
                  <a:lumMod val="50000"/>
                </a:schemeClr>
              </a:solidFill>
              <a:ln>
                <a:noFill/>
              </a:ln>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89" name="Freeform 21"/>
              <p:cNvSpPr>
                <a:spLocks noChangeAspect="1"/>
              </p:cNvSpPr>
              <p:nvPr/>
            </p:nvSpPr>
            <p:spPr bwMode="auto">
              <a:xfrm>
                <a:off x="2080591" y="4683940"/>
                <a:ext cx="404061" cy="369846"/>
              </a:xfrm>
              <a:custGeom>
                <a:avLst/>
                <a:gdLst>
                  <a:gd name="T0" fmla="*/ 496 w 496"/>
                  <a:gd name="T1" fmla="*/ 277 h 454"/>
                  <a:gd name="T2" fmla="*/ 347 w 496"/>
                  <a:gd name="T3" fmla="*/ 277 h 454"/>
                  <a:gd name="T4" fmla="*/ 347 w 496"/>
                  <a:gd name="T5" fmla="*/ 145 h 454"/>
                  <a:gd name="T6" fmla="*/ 267 w 496"/>
                  <a:gd name="T7" fmla="*/ 145 h 454"/>
                  <a:gd name="T8" fmla="*/ 267 w 496"/>
                  <a:gd name="T9" fmla="*/ 0 h 454"/>
                  <a:gd name="T10" fmla="*/ 229 w 496"/>
                  <a:gd name="T11" fmla="*/ 0 h 454"/>
                  <a:gd name="T12" fmla="*/ 229 w 496"/>
                  <a:gd name="T13" fmla="*/ 145 h 454"/>
                  <a:gd name="T14" fmla="*/ 149 w 496"/>
                  <a:gd name="T15" fmla="*/ 145 h 454"/>
                  <a:gd name="T16" fmla="*/ 149 w 496"/>
                  <a:gd name="T17" fmla="*/ 277 h 454"/>
                  <a:gd name="T18" fmla="*/ 0 w 496"/>
                  <a:gd name="T19" fmla="*/ 277 h 454"/>
                  <a:gd name="T20" fmla="*/ 0 w 496"/>
                  <a:gd name="T21" fmla="*/ 315 h 454"/>
                  <a:gd name="T22" fmla="*/ 71 w 496"/>
                  <a:gd name="T23" fmla="*/ 315 h 454"/>
                  <a:gd name="T24" fmla="*/ 71 w 496"/>
                  <a:gd name="T25" fmla="*/ 454 h 454"/>
                  <a:gd name="T26" fmla="*/ 109 w 496"/>
                  <a:gd name="T27" fmla="*/ 454 h 454"/>
                  <a:gd name="T28" fmla="*/ 109 w 496"/>
                  <a:gd name="T29" fmla="*/ 315 h 454"/>
                  <a:gd name="T30" fmla="*/ 229 w 496"/>
                  <a:gd name="T31" fmla="*/ 315 h 454"/>
                  <a:gd name="T32" fmla="*/ 229 w 496"/>
                  <a:gd name="T33" fmla="*/ 454 h 454"/>
                  <a:gd name="T34" fmla="*/ 267 w 496"/>
                  <a:gd name="T35" fmla="*/ 454 h 454"/>
                  <a:gd name="T36" fmla="*/ 267 w 496"/>
                  <a:gd name="T37" fmla="*/ 315 h 454"/>
                  <a:gd name="T38" fmla="*/ 385 w 496"/>
                  <a:gd name="T39" fmla="*/ 315 h 454"/>
                  <a:gd name="T40" fmla="*/ 385 w 496"/>
                  <a:gd name="T41" fmla="*/ 454 h 454"/>
                  <a:gd name="T42" fmla="*/ 423 w 496"/>
                  <a:gd name="T43" fmla="*/ 454 h 454"/>
                  <a:gd name="T44" fmla="*/ 423 w 496"/>
                  <a:gd name="T45" fmla="*/ 315 h 454"/>
                  <a:gd name="T46" fmla="*/ 496 w 496"/>
                  <a:gd name="T47" fmla="*/ 315 h 454"/>
                  <a:gd name="T48" fmla="*/ 496 w 496"/>
                  <a:gd name="T49" fmla="*/ 27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6" h="454">
                    <a:moveTo>
                      <a:pt x="496" y="277"/>
                    </a:moveTo>
                    <a:lnTo>
                      <a:pt x="347" y="277"/>
                    </a:lnTo>
                    <a:lnTo>
                      <a:pt x="347" y="145"/>
                    </a:lnTo>
                    <a:lnTo>
                      <a:pt x="267" y="145"/>
                    </a:lnTo>
                    <a:lnTo>
                      <a:pt x="267" y="0"/>
                    </a:lnTo>
                    <a:lnTo>
                      <a:pt x="229" y="0"/>
                    </a:lnTo>
                    <a:lnTo>
                      <a:pt x="229" y="145"/>
                    </a:lnTo>
                    <a:lnTo>
                      <a:pt x="149" y="145"/>
                    </a:lnTo>
                    <a:lnTo>
                      <a:pt x="149" y="277"/>
                    </a:lnTo>
                    <a:lnTo>
                      <a:pt x="0" y="277"/>
                    </a:lnTo>
                    <a:lnTo>
                      <a:pt x="0" y="315"/>
                    </a:lnTo>
                    <a:lnTo>
                      <a:pt x="71" y="315"/>
                    </a:lnTo>
                    <a:lnTo>
                      <a:pt x="71" y="454"/>
                    </a:lnTo>
                    <a:lnTo>
                      <a:pt x="109" y="454"/>
                    </a:lnTo>
                    <a:lnTo>
                      <a:pt x="109" y="315"/>
                    </a:lnTo>
                    <a:lnTo>
                      <a:pt x="229" y="315"/>
                    </a:lnTo>
                    <a:lnTo>
                      <a:pt x="229" y="454"/>
                    </a:lnTo>
                    <a:lnTo>
                      <a:pt x="267" y="454"/>
                    </a:lnTo>
                    <a:lnTo>
                      <a:pt x="267" y="315"/>
                    </a:lnTo>
                    <a:lnTo>
                      <a:pt x="385" y="315"/>
                    </a:lnTo>
                    <a:lnTo>
                      <a:pt x="385" y="454"/>
                    </a:lnTo>
                    <a:lnTo>
                      <a:pt x="423" y="454"/>
                    </a:lnTo>
                    <a:lnTo>
                      <a:pt x="423" y="315"/>
                    </a:lnTo>
                    <a:lnTo>
                      <a:pt x="496" y="315"/>
                    </a:lnTo>
                    <a:lnTo>
                      <a:pt x="496" y="277"/>
                    </a:lnTo>
                    <a:close/>
                  </a:path>
                </a:pathLst>
              </a:custGeom>
              <a:solidFill>
                <a:schemeClr val="bg1">
                  <a:lumMod val="50000"/>
                </a:schemeClr>
              </a:solidFill>
              <a:ln>
                <a:noFill/>
              </a:ln>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grpSp>
          <p:nvGrpSpPr>
            <p:cNvPr id="85" name="Group 84"/>
            <p:cNvGrpSpPr/>
            <p:nvPr/>
          </p:nvGrpSpPr>
          <p:grpSpPr>
            <a:xfrm>
              <a:off x="4478510" y="5983294"/>
              <a:ext cx="1133897" cy="410445"/>
              <a:chOff x="4106356" y="5973769"/>
              <a:chExt cx="1133897" cy="410445"/>
            </a:xfrm>
          </p:grpSpPr>
          <p:sp>
            <p:nvSpPr>
              <p:cNvPr id="86" name="Freeform 11"/>
              <p:cNvSpPr>
                <a:spLocks noChangeAspect="1" noEditPoints="1"/>
              </p:cNvSpPr>
              <p:nvPr/>
            </p:nvSpPr>
            <p:spPr bwMode="auto">
              <a:xfrm>
                <a:off x="4106356" y="5973769"/>
                <a:ext cx="469011" cy="410445"/>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solidFill>
                <a:schemeClr val="accent2"/>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87" name="Freeform 11"/>
              <p:cNvSpPr>
                <a:spLocks noChangeAspect="1" noEditPoints="1"/>
              </p:cNvSpPr>
              <p:nvPr/>
            </p:nvSpPr>
            <p:spPr bwMode="auto">
              <a:xfrm>
                <a:off x="4771242" y="5973769"/>
                <a:ext cx="469011" cy="410445"/>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solidFill>
                <a:schemeClr val="bg1">
                  <a:lumMod val="50000"/>
                </a:schemeClr>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grpSp>
      <p:grpSp>
        <p:nvGrpSpPr>
          <p:cNvPr id="93" name="new DC3"/>
          <p:cNvGrpSpPr/>
          <p:nvPr/>
        </p:nvGrpSpPr>
        <p:grpSpPr>
          <a:xfrm>
            <a:off x="7390997" y="4668541"/>
            <a:ext cx="1040530" cy="1523807"/>
            <a:chOff x="7486131" y="4683940"/>
            <a:chExt cx="1167535" cy="1709799"/>
          </a:xfrm>
        </p:grpSpPr>
        <p:sp>
          <p:nvSpPr>
            <p:cNvPr id="94" name="Freeform 127"/>
            <p:cNvSpPr>
              <a:spLocks noChangeAspect="1" noEditPoints="1"/>
            </p:cNvSpPr>
            <p:nvPr/>
          </p:nvSpPr>
          <p:spPr bwMode="auto">
            <a:xfrm>
              <a:off x="7734585" y="5265589"/>
              <a:ext cx="670626" cy="517674"/>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nvGrpSpPr>
            <p:cNvPr id="95" name="Group 94"/>
            <p:cNvGrpSpPr/>
            <p:nvPr/>
          </p:nvGrpSpPr>
          <p:grpSpPr>
            <a:xfrm>
              <a:off x="7486131" y="4683940"/>
              <a:ext cx="1167535" cy="369846"/>
              <a:chOff x="1317117" y="4683940"/>
              <a:chExt cx="1167535" cy="369846"/>
            </a:xfrm>
          </p:grpSpPr>
          <p:sp>
            <p:nvSpPr>
              <p:cNvPr id="97" name="Freeform 21"/>
              <p:cNvSpPr>
                <a:spLocks noChangeAspect="1"/>
              </p:cNvSpPr>
              <p:nvPr/>
            </p:nvSpPr>
            <p:spPr bwMode="auto">
              <a:xfrm>
                <a:off x="1317117" y="4683940"/>
                <a:ext cx="404061" cy="369846"/>
              </a:xfrm>
              <a:custGeom>
                <a:avLst/>
                <a:gdLst>
                  <a:gd name="T0" fmla="*/ 496 w 496"/>
                  <a:gd name="T1" fmla="*/ 277 h 454"/>
                  <a:gd name="T2" fmla="*/ 347 w 496"/>
                  <a:gd name="T3" fmla="*/ 277 h 454"/>
                  <a:gd name="T4" fmla="*/ 347 w 496"/>
                  <a:gd name="T5" fmla="*/ 145 h 454"/>
                  <a:gd name="T6" fmla="*/ 267 w 496"/>
                  <a:gd name="T7" fmla="*/ 145 h 454"/>
                  <a:gd name="T8" fmla="*/ 267 w 496"/>
                  <a:gd name="T9" fmla="*/ 0 h 454"/>
                  <a:gd name="T10" fmla="*/ 229 w 496"/>
                  <a:gd name="T11" fmla="*/ 0 h 454"/>
                  <a:gd name="T12" fmla="*/ 229 w 496"/>
                  <a:gd name="T13" fmla="*/ 145 h 454"/>
                  <a:gd name="T14" fmla="*/ 149 w 496"/>
                  <a:gd name="T15" fmla="*/ 145 h 454"/>
                  <a:gd name="T16" fmla="*/ 149 w 496"/>
                  <a:gd name="T17" fmla="*/ 277 h 454"/>
                  <a:gd name="T18" fmla="*/ 0 w 496"/>
                  <a:gd name="T19" fmla="*/ 277 h 454"/>
                  <a:gd name="T20" fmla="*/ 0 w 496"/>
                  <a:gd name="T21" fmla="*/ 315 h 454"/>
                  <a:gd name="T22" fmla="*/ 71 w 496"/>
                  <a:gd name="T23" fmla="*/ 315 h 454"/>
                  <a:gd name="T24" fmla="*/ 71 w 496"/>
                  <a:gd name="T25" fmla="*/ 454 h 454"/>
                  <a:gd name="T26" fmla="*/ 109 w 496"/>
                  <a:gd name="T27" fmla="*/ 454 h 454"/>
                  <a:gd name="T28" fmla="*/ 109 w 496"/>
                  <a:gd name="T29" fmla="*/ 315 h 454"/>
                  <a:gd name="T30" fmla="*/ 229 w 496"/>
                  <a:gd name="T31" fmla="*/ 315 h 454"/>
                  <a:gd name="T32" fmla="*/ 229 w 496"/>
                  <a:gd name="T33" fmla="*/ 454 h 454"/>
                  <a:gd name="T34" fmla="*/ 267 w 496"/>
                  <a:gd name="T35" fmla="*/ 454 h 454"/>
                  <a:gd name="T36" fmla="*/ 267 w 496"/>
                  <a:gd name="T37" fmla="*/ 315 h 454"/>
                  <a:gd name="T38" fmla="*/ 385 w 496"/>
                  <a:gd name="T39" fmla="*/ 315 h 454"/>
                  <a:gd name="T40" fmla="*/ 385 w 496"/>
                  <a:gd name="T41" fmla="*/ 454 h 454"/>
                  <a:gd name="T42" fmla="*/ 423 w 496"/>
                  <a:gd name="T43" fmla="*/ 454 h 454"/>
                  <a:gd name="T44" fmla="*/ 423 w 496"/>
                  <a:gd name="T45" fmla="*/ 315 h 454"/>
                  <a:gd name="T46" fmla="*/ 496 w 496"/>
                  <a:gd name="T47" fmla="*/ 315 h 454"/>
                  <a:gd name="T48" fmla="*/ 496 w 496"/>
                  <a:gd name="T49" fmla="*/ 27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6" h="454">
                    <a:moveTo>
                      <a:pt x="496" y="277"/>
                    </a:moveTo>
                    <a:lnTo>
                      <a:pt x="347" y="277"/>
                    </a:lnTo>
                    <a:lnTo>
                      <a:pt x="347" y="145"/>
                    </a:lnTo>
                    <a:lnTo>
                      <a:pt x="267" y="145"/>
                    </a:lnTo>
                    <a:lnTo>
                      <a:pt x="267" y="0"/>
                    </a:lnTo>
                    <a:lnTo>
                      <a:pt x="229" y="0"/>
                    </a:lnTo>
                    <a:lnTo>
                      <a:pt x="229" y="145"/>
                    </a:lnTo>
                    <a:lnTo>
                      <a:pt x="149" y="145"/>
                    </a:lnTo>
                    <a:lnTo>
                      <a:pt x="149" y="277"/>
                    </a:lnTo>
                    <a:lnTo>
                      <a:pt x="0" y="277"/>
                    </a:lnTo>
                    <a:lnTo>
                      <a:pt x="0" y="315"/>
                    </a:lnTo>
                    <a:lnTo>
                      <a:pt x="71" y="315"/>
                    </a:lnTo>
                    <a:lnTo>
                      <a:pt x="71" y="454"/>
                    </a:lnTo>
                    <a:lnTo>
                      <a:pt x="109" y="454"/>
                    </a:lnTo>
                    <a:lnTo>
                      <a:pt x="109" y="315"/>
                    </a:lnTo>
                    <a:lnTo>
                      <a:pt x="229" y="315"/>
                    </a:lnTo>
                    <a:lnTo>
                      <a:pt x="229" y="454"/>
                    </a:lnTo>
                    <a:lnTo>
                      <a:pt x="267" y="454"/>
                    </a:lnTo>
                    <a:lnTo>
                      <a:pt x="267" y="315"/>
                    </a:lnTo>
                    <a:lnTo>
                      <a:pt x="385" y="315"/>
                    </a:lnTo>
                    <a:lnTo>
                      <a:pt x="385" y="454"/>
                    </a:lnTo>
                    <a:lnTo>
                      <a:pt x="423" y="454"/>
                    </a:lnTo>
                    <a:lnTo>
                      <a:pt x="423" y="315"/>
                    </a:lnTo>
                    <a:lnTo>
                      <a:pt x="496" y="315"/>
                    </a:lnTo>
                    <a:lnTo>
                      <a:pt x="496" y="277"/>
                    </a:lnTo>
                    <a:close/>
                  </a:path>
                </a:pathLst>
              </a:custGeom>
              <a:solidFill>
                <a:schemeClr val="bg1">
                  <a:lumMod val="50000"/>
                </a:schemeClr>
              </a:solidFill>
              <a:ln>
                <a:noFill/>
              </a:ln>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98" name="Freeform 21"/>
              <p:cNvSpPr>
                <a:spLocks noChangeAspect="1"/>
              </p:cNvSpPr>
              <p:nvPr/>
            </p:nvSpPr>
            <p:spPr bwMode="auto">
              <a:xfrm>
                <a:off x="2080591" y="4683940"/>
                <a:ext cx="404061" cy="369846"/>
              </a:xfrm>
              <a:custGeom>
                <a:avLst/>
                <a:gdLst>
                  <a:gd name="T0" fmla="*/ 496 w 496"/>
                  <a:gd name="T1" fmla="*/ 277 h 454"/>
                  <a:gd name="T2" fmla="*/ 347 w 496"/>
                  <a:gd name="T3" fmla="*/ 277 h 454"/>
                  <a:gd name="T4" fmla="*/ 347 w 496"/>
                  <a:gd name="T5" fmla="*/ 145 h 454"/>
                  <a:gd name="T6" fmla="*/ 267 w 496"/>
                  <a:gd name="T7" fmla="*/ 145 h 454"/>
                  <a:gd name="T8" fmla="*/ 267 w 496"/>
                  <a:gd name="T9" fmla="*/ 0 h 454"/>
                  <a:gd name="T10" fmla="*/ 229 w 496"/>
                  <a:gd name="T11" fmla="*/ 0 h 454"/>
                  <a:gd name="T12" fmla="*/ 229 w 496"/>
                  <a:gd name="T13" fmla="*/ 145 h 454"/>
                  <a:gd name="T14" fmla="*/ 149 w 496"/>
                  <a:gd name="T15" fmla="*/ 145 h 454"/>
                  <a:gd name="T16" fmla="*/ 149 w 496"/>
                  <a:gd name="T17" fmla="*/ 277 h 454"/>
                  <a:gd name="T18" fmla="*/ 0 w 496"/>
                  <a:gd name="T19" fmla="*/ 277 h 454"/>
                  <a:gd name="T20" fmla="*/ 0 w 496"/>
                  <a:gd name="T21" fmla="*/ 315 h 454"/>
                  <a:gd name="T22" fmla="*/ 71 w 496"/>
                  <a:gd name="T23" fmla="*/ 315 h 454"/>
                  <a:gd name="T24" fmla="*/ 71 w 496"/>
                  <a:gd name="T25" fmla="*/ 454 h 454"/>
                  <a:gd name="T26" fmla="*/ 109 w 496"/>
                  <a:gd name="T27" fmla="*/ 454 h 454"/>
                  <a:gd name="T28" fmla="*/ 109 w 496"/>
                  <a:gd name="T29" fmla="*/ 315 h 454"/>
                  <a:gd name="T30" fmla="*/ 229 w 496"/>
                  <a:gd name="T31" fmla="*/ 315 h 454"/>
                  <a:gd name="T32" fmla="*/ 229 w 496"/>
                  <a:gd name="T33" fmla="*/ 454 h 454"/>
                  <a:gd name="T34" fmla="*/ 267 w 496"/>
                  <a:gd name="T35" fmla="*/ 454 h 454"/>
                  <a:gd name="T36" fmla="*/ 267 w 496"/>
                  <a:gd name="T37" fmla="*/ 315 h 454"/>
                  <a:gd name="T38" fmla="*/ 385 w 496"/>
                  <a:gd name="T39" fmla="*/ 315 h 454"/>
                  <a:gd name="T40" fmla="*/ 385 w 496"/>
                  <a:gd name="T41" fmla="*/ 454 h 454"/>
                  <a:gd name="T42" fmla="*/ 423 w 496"/>
                  <a:gd name="T43" fmla="*/ 454 h 454"/>
                  <a:gd name="T44" fmla="*/ 423 w 496"/>
                  <a:gd name="T45" fmla="*/ 315 h 454"/>
                  <a:gd name="T46" fmla="*/ 496 w 496"/>
                  <a:gd name="T47" fmla="*/ 315 h 454"/>
                  <a:gd name="T48" fmla="*/ 496 w 496"/>
                  <a:gd name="T49" fmla="*/ 27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6" h="454">
                    <a:moveTo>
                      <a:pt x="496" y="277"/>
                    </a:moveTo>
                    <a:lnTo>
                      <a:pt x="347" y="277"/>
                    </a:lnTo>
                    <a:lnTo>
                      <a:pt x="347" y="145"/>
                    </a:lnTo>
                    <a:lnTo>
                      <a:pt x="267" y="145"/>
                    </a:lnTo>
                    <a:lnTo>
                      <a:pt x="267" y="0"/>
                    </a:lnTo>
                    <a:lnTo>
                      <a:pt x="229" y="0"/>
                    </a:lnTo>
                    <a:lnTo>
                      <a:pt x="229" y="145"/>
                    </a:lnTo>
                    <a:lnTo>
                      <a:pt x="149" y="145"/>
                    </a:lnTo>
                    <a:lnTo>
                      <a:pt x="149" y="277"/>
                    </a:lnTo>
                    <a:lnTo>
                      <a:pt x="0" y="277"/>
                    </a:lnTo>
                    <a:lnTo>
                      <a:pt x="0" y="315"/>
                    </a:lnTo>
                    <a:lnTo>
                      <a:pt x="71" y="315"/>
                    </a:lnTo>
                    <a:lnTo>
                      <a:pt x="71" y="454"/>
                    </a:lnTo>
                    <a:lnTo>
                      <a:pt x="109" y="454"/>
                    </a:lnTo>
                    <a:lnTo>
                      <a:pt x="109" y="315"/>
                    </a:lnTo>
                    <a:lnTo>
                      <a:pt x="229" y="315"/>
                    </a:lnTo>
                    <a:lnTo>
                      <a:pt x="229" y="454"/>
                    </a:lnTo>
                    <a:lnTo>
                      <a:pt x="267" y="454"/>
                    </a:lnTo>
                    <a:lnTo>
                      <a:pt x="267" y="315"/>
                    </a:lnTo>
                    <a:lnTo>
                      <a:pt x="385" y="315"/>
                    </a:lnTo>
                    <a:lnTo>
                      <a:pt x="385" y="454"/>
                    </a:lnTo>
                    <a:lnTo>
                      <a:pt x="423" y="454"/>
                    </a:lnTo>
                    <a:lnTo>
                      <a:pt x="423" y="315"/>
                    </a:lnTo>
                    <a:lnTo>
                      <a:pt x="496" y="315"/>
                    </a:lnTo>
                    <a:lnTo>
                      <a:pt x="496" y="277"/>
                    </a:lnTo>
                    <a:close/>
                  </a:path>
                </a:pathLst>
              </a:custGeom>
              <a:solidFill>
                <a:schemeClr val="bg1">
                  <a:lumMod val="50000"/>
                </a:schemeClr>
              </a:solidFill>
              <a:ln>
                <a:noFill/>
              </a:ln>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sp>
          <p:nvSpPr>
            <p:cNvPr id="96" name="Freeform 11"/>
            <p:cNvSpPr>
              <a:spLocks noChangeAspect="1" noEditPoints="1"/>
            </p:cNvSpPr>
            <p:nvPr/>
          </p:nvSpPr>
          <p:spPr bwMode="auto">
            <a:xfrm>
              <a:off x="7835393" y="5983294"/>
              <a:ext cx="469011" cy="410445"/>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solidFill>
              <a:schemeClr val="bg1">
                <a:lumMod val="50000"/>
              </a:schemeClr>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grpSp>
        <p:nvGrpSpPr>
          <p:cNvPr id="99" name="Group 98"/>
          <p:cNvGrpSpPr/>
          <p:nvPr/>
        </p:nvGrpSpPr>
        <p:grpSpPr>
          <a:xfrm>
            <a:off x="5896247" y="1697505"/>
            <a:ext cx="1787356" cy="776908"/>
            <a:chOff x="6014479" y="1652390"/>
            <a:chExt cx="1823196" cy="792487"/>
          </a:xfrm>
        </p:grpSpPr>
        <p:pic>
          <p:nvPicPr>
            <p:cNvPr id="100" name="Picture 99" descr="Cloud"/>
            <p:cNvPicPr>
              <a:picLocks noChangeAspect="1" noChangeArrowheads="1"/>
            </p:cNvPicPr>
            <p:nvPr/>
          </p:nvPicPr>
          <p:blipFill>
            <a:blip r:embed="rId4" cstate="print">
              <a:duotone>
                <a:prstClr val="black"/>
                <a:schemeClr val="tx1">
                  <a:lumMod val="50000"/>
                  <a:tint val="45000"/>
                  <a:satMod val="400000"/>
                </a:schemeClr>
              </a:duotone>
            </a:blip>
            <a:srcRect/>
            <a:stretch>
              <a:fillRect/>
            </a:stretch>
          </p:blipFill>
          <p:spPr bwMode="auto">
            <a:xfrm>
              <a:off x="6014479" y="1652390"/>
              <a:ext cx="1791177" cy="735208"/>
            </a:xfrm>
            <a:prstGeom prst="rect">
              <a:avLst/>
            </a:prstGeom>
            <a:noFill/>
            <a:ln w="9525">
              <a:noFill/>
              <a:miter lim="800000"/>
              <a:headEnd/>
              <a:tailEnd/>
            </a:ln>
          </p:spPr>
        </p:pic>
        <p:sp>
          <p:nvSpPr>
            <p:cNvPr id="101" name="Freeform 237"/>
            <p:cNvSpPr>
              <a:spLocks noChangeAspect="1"/>
            </p:cNvSpPr>
            <p:nvPr/>
          </p:nvSpPr>
          <p:spPr bwMode="auto">
            <a:xfrm>
              <a:off x="7483785" y="2019994"/>
              <a:ext cx="353890" cy="316143"/>
            </a:xfrm>
            <a:custGeom>
              <a:avLst/>
              <a:gdLst>
                <a:gd name="T0" fmla="*/ 95 w 95"/>
                <a:gd name="T1" fmla="*/ 85 h 85"/>
                <a:gd name="T2" fmla="*/ 0 w 95"/>
                <a:gd name="T3" fmla="*/ 85 h 85"/>
                <a:gd name="T4" fmla="*/ 0 w 95"/>
                <a:gd name="T5" fmla="*/ 76 h 85"/>
                <a:gd name="T6" fmla="*/ 5 w 95"/>
                <a:gd name="T7" fmla="*/ 67 h 85"/>
                <a:gd name="T8" fmla="*/ 36 w 95"/>
                <a:gd name="T9" fmla="*/ 54 h 85"/>
                <a:gd name="T10" fmla="*/ 38 w 95"/>
                <a:gd name="T11" fmla="*/ 51 h 85"/>
                <a:gd name="T12" fmla="*/ 36 w 95"/>
                <a:gd name="T13" fmla="*/ 47 h 85"/>
                <a:gd name="T14" fmla="*/ 48 w 95"/>
                <a:gd name="T15" fmla="*/ 0 h 85"/>
                <a:gd name="T16" fmla="*/ 59 w 95"/>
                <a:gd name="T17" fmla="*/ 47 h 85"/>
                <a:gd name="T18" fmla="*/ 57 w 95"/>
                <a:gd name="T19" fmla="*/ 51 h 85"/>
                <a:gd name="T20" fmla="*/ 59 w 95"/>
                <a:gd name="T21" fmla="*/ 54 h 85"/>
                <a:gd name="T22" fmla="*/ 91 w 95"/>
                <a:gd name="T23" fmla="*/ 67 h 85"/>
                <a:gd name="T24" fmla="*/ 95 w 95"/>
                <a:gd name="T25" fmla="*/ 76 h 85"/>
                <a:gd name="T26" fmla="*/ 95 w 95"/>
                <a:gd name="T2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5">
                  <a:moveTo>
                    <a:pt x="95" y="85"/>
                  </a:moveTo>
                  <a:cubicBezTo>
                    <a:pt x="0" y="85"/>
                    <a:pt x="0" y="85"/>
                    <a:pt x="0" y="85"/>
                  </a:cubicBezTo>
                  <a:cubicBezTo>
                    <a:pt x="0" y="82"/>
                    <a:pt x="0" y="79"/>
                    <a:pt x="0" y="76"/>
                  </a:cubicBezTo>
                  <a:cubicBezTo>
                    <a:pt x="0" y="72"/>
                    <a:pt x="1" y="70"/>
                    <a:pt x="5" y="67"/>
                  </a:cubicBezTo>
                  <a:cubicBezTo>
                    <a:pt x="12" y="61"/>
                    <a:pt x="24" y="57"/>
                    <a:pt x="36" y="54"/>
                  </a:cubicBezTo>
                  <a:cubicBezTo>
                    <a:pt x="38" y="53"/>
                    <a:pt x="38" y="53"/>
                    <a:pt x="38" y="51"/>
                  </a:cubicBezTo>
                  <a:cubicBezTo>
                    <a:pt x="38" y="49"/>
                    <a:pt x="38" y="49"/>
                    <a:pt x="36" y="47"/>
                  </a:cubicBezTo>
                  <a:cubicBezTo>
                    <a:pt x="23" y="36"/>
                    <a:pt x="24" y="2"/>
                    <a:pt x="48" y="0"/>
                  </a:cubicBezTo>
                  <a:cubicBezTo>
                    <a:pt x="71" y="2"/>
                    <a:pt x="72" y="36"/>
                    <a:pt x="59" y="47"/>
                  </a:cubicBezTo>
                  <a:cubicBezTo>
                    <a:pt x="57" y="49"/>
                    <a:pt x="57" y="49"/>
                    <a:pt x="57" y="51"/>
                  </a:cubicBezTo>
                  <a:cubicBezTo>
                    <a:pt x="57" y="53"/>
                    <a:pt x="57" y="53"/>
                    <a:pt x="59" y="54"/>
                  </a:cubicBezTo>
                  <a:cubicBezTo>
                    <a:pt x="71" y="57"/>
                    <a:pt x="83" y="61"/>
                    <a:pt x="91" y="67"/>
                  </a:cubicBezTo>
                  <a:cubicBezTo>
                    <a:pt x="94" y="70"/>
                    <a:pt x="95" y="72"/>
                    <a:pt x="95" y="76"/>
                  </a:cubicBezTo>
                  <a:cubicBezTo>
                    <a:pt x="95" y="79"/>
                    <a:pt x="95" y="82"/>
                    <a:pt x="95" y="85"/>
                  </a:cubicBez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102" name="Freeform 237"/>
            <p:cNvSpPr>
              <a:spLocks noChangeAspect="1"/>
            </p:cNvSpPr>
            <p:nvPr/>
          </p:nvSpPr>
          <p:spPr bwMode="auto">
            <a:xfrm>
              <a:off x="7015216" y="2128734"/>
              <a:ext cx="353890" cy="316143"/>
            </a:xfrm>
            <a:custGeom>
              <a:avLst/>
              <a:gdLst>
                <a:gd name="T0" fmla="*/ 95 w 95"/>
                <a:gd name="T1" fmla="*/ 85 h 85"/>
                <a:gd name="T2" fmla="*/ 0 w 95"/>
                <a:gd name="T3" fmla="*/ 85 h 85"/>
                <a:gd name="T4" fmla="*/ 0 w 95"/>
                <a:gd name="T5" fmla="*/ 76 h 85"/>
                <a:gd name="T6" fmla="*/ 5 w 95"/>
                <a:gd name="T7" fmla="*/ 67 h 85"/>
                <a:gd name="T8" fmla="*/ 36 w 95"/>
                <a:gd name="T9" fmla="*/ 54 h 85"/>
                <a:gd name="T10" fmla="*/ 38 w 95"/>
                <a:gd name="T11" fmla="*/ 51 h 85"/>
                <a:gd name="T12" fmla="*/ 36 w 95"/>
                <a:gd name="T13" fmla="*/ 47 h 85"/>
                <a:gd name="T14" fmla="*/ 48 w 95"/>
                <a:gd name="T15" fmla="*/ 0 h 85"/>
                <a:gd name="T16" fmla="*/ 59 w 95"/>
                <a:gd name="T17" fmla="*/ 47 h 85"/>
                <a:gd name="T18" fmla="*/ 57 w 95"/>
                <a:gd name="T19" fmla="*/ 51 h 85"/>
                <a:gd name="T20" fmla="*/ 59 w 95"/>
                <a:gd name="T21" fmla="*/ 54 h 85"/>
                <a:gd name="T22" fmla="*/ 91 w 95"/>
                <a:gd name="T23" fmla="*/ 67 h 85"/>
                <a:gd name="T24" fmla="*/ 95 w 95"/>
                <a:gd name="T25" fmla="*/ 76 h 85"/>
                <a:gd name="T26" fmla="*/ 95 w 95"/>
                <a:gd name="T2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5">
                  <a:moveTo>
                    <a:pt x="95" y="85"/>
                  </a:moveTo>
                  <a:cubicBezTo>
                    <a:pt x="0" y="85"/>
                    <a:pt x="0" y="85"/>
                    <a:pt x="0" y="85"/>
                  </a:cubicBezTo>
                  <a:cubicBezTo>
                    <a:pt x="0" y="82"/>
                    <a:pt x="0" y="79"/>
                    <a:pt x="0" y="76"/>
                  </a:cubicBezTo>
                  <a:cubicBezTo>
                    <a:pt x="0" y="72"/>
                    <a:pt x="1" y="70"/>
                    <a:pt x="5" y="67"/>
                  </a:cubicBezTo>
                  <a:cubicBezTo>
                    <a:pt x="12" y="61"/>
                    <a:pt x="24" y="57"/>
                    <a:pt x="36" y="54"/>
                  </a:cubicBezTo>
                  <a:cubicBezTo>
                    <a:pt x="38" y="53"/>
                    <a:pt x="38" y="53"/>
                    <a:pt x="38" y="51"/>
                  </a:cubicBezTo>
                  <a:cubicBezTo>
                    <a:pt x="38" y="49"/>
                    <a:pt x="38" y="49"/>
                    <a:pt x="36" y="47"/>
                  </a:cubicBezTo>
                  <a:cubicBezTo>
                    <a:pt x="23" y="36"/>
                    <a:pt x="24" y="2"/>
                    <a:pt x="48" y="0"/>
                  </a:cubicBezTo>
                  <a:cubicBezTo>
                    <a:pt x="71" y="2"/>
                    <a:pt x="72" y="36"/>
                    <a:pt x="59" y="47"/>
                  </a:cubicBezTo>
                  <a:cubicBezTo>
                    <a:pt x="57" y="49"/>
                    <a:pt x="57" y="49"/>
                    <a:pt x="57" y="51"/>
                  </a:cubicBezTo>
                  <a:cubicBezTo>
                    <a:pt x="57" y="53"/>
                    <a:pt x="57" y="53"/>
                    <a:pt x="59" y="54"/>
                  </a:cubicBezTo>
                  <a:cubicBezTo>
                    <a:pt x="71" y="57"/>
                    <a:pt x="83" y="61"/>
                    <a:pt x="91" y="67"/>
                  </a:cubicBezTo>
                  <a:cubicBezTo>
                    <a:pt x="94" y="70"/>
                    <a:pt x="95" y="72"/>
                    <a:pt x="95" y="76"/>
                  </a:cubicBezTo>
                  <a:cubicBezTo>
                    <a:pt x="95" y="79"/>
                    <a:pt x="95" y="82"/>
                    <a:pt x="95" y="85"/>
                  </a:cubicBez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grpSp>
        <p:nvGrpSpPr>
          <p:cNvPr id="103" name="Group 102"/>
          <p:cNvGrpSpPr/>
          <p:nvPr/>
        </p:nvGrpSpPr>
        <p:grpSpPr>
          <a:xfrm>
            <a:off x="4351494" y="2177149"/>
            <a:ext cx="1800431" cy="720755"/>
            <a:chOff x="4438750" y="2141653"/>
            <a:chExt cx="1836533" cy="735208"/>
          </a:xfrm>
        </p:grpSpPr>
        <p:pic>
          <p:nvPicPr>
            <p:cNvPr id="104" name="Picture 99" descr="Cloud"/>
            <p:cNvPicPr>
              <a:picLocks noChangeAspect="1" noChangeArrowheads="1"/>
            </p:cNvPicPr>
            <p:nvPr/>
          </p:nvPicPr>
          <p:blipFill>
            <a:blip r:embed="rId4" cstate="print">
              <a:duotone>
                <a:prstClr val="black"/>
                <a:schemeClr val="tx1">
                  <a:lumMod val="50000"/>
                  <a:tint val="45000"/>
                  <a:satMod val="400000"/>
                </a:schemeClr>
              </a:duotone>
            </a:blip>
            <a:srcRect/>
            <a:stretch>
              <a:fillRect/>
            </a:stretch>
          </p:blipFill>
          <p:spPr bwMode="auto">
            <a:xfrm>
              <a:off x="4484106" y="2141653"/>
              <a:ext cx="1791177" cy="735208"/>
            </a:xfrm>
            <a:prstGeom prst="rect">
              <a:avLst/>
            </a:prstGeom>
            <a:noFill/>
            <a:ln w="9525">
              <a:noFill/>
              <a:miter lim="800000"/>
              <a:headEnd/>
              <a:tailEnd/>
            </a:ln>
          </p:spPr>
        </p:pic>
        <p:sp>
          <p:nvSpPr>
            <p:cNvPr id="105" name="Freeform 237"/>
            <p:cNvSpPr>
              <a:spLocks noChangeAspect="1"/>
            </p:cNvSpPr>
            <p:nvPr/>
          </p:nvSpPr>
          <p:spPr bwMode="auto">
            <a:xfrm>
              <a:off x="5906509" y="2259437"/>
              <a:ext cx="353890" cy="316143"/>
            </a:xfrm>
            <a:custGeom>
              <a:avLst/>
              <a:gdLst>
                <a:gd name="T0" fmla="*/ 95 w 95"/>
                <a:gd name="T1" fmla="*/ 85 h 85"/>
                <a:gd name="T2" fmla="*/ 0 w 95"/>
                <a:gd name="T3" fmla="*/ 85 h 85"/>
                <a:gd name="T4" fmla="*/ 0 w 95"/>
                <a:gd name="T5" fmla="*/ 76 h 85"/>
                <a:gd name="T6" fmla="*/ 5 w 95"/>
                <a:gd name="T7" fmla="*/ 67 h 85"/>
                <a:gd name="T8" fmla="*/ 36 w 95"/>
                <a:gd name="T9" fmla="*/ 54 h 85"/>
                <a:gd name="T10" fmla="*/ 38 w 95"/>
                <a:gd name="T11" fmla="*/ 51 h 85"/>
                <a:gd name="T12" fmla="*/ 36 w 95"/>
                <a:gd name="T13" fmla="*/ 47 h 85"/>
                <a:gd name="T14" fmla="*/ 48 w 95"/>
                <a:gd name="T15" fmla="*/ 0 h 85"/>
                <a:gd name="T16" fmla="*/ 59 w 95"/>
                <a:gd name="T17" fmla="*/ 47 h 85"/>
                <a:gd name="T18" fmla="*/ 57 w 95"/>
                <a:gd name="T19" fmla="*/ 51 h 85"/>
                <a:gd name="T20" fmla="*/ 59 w 95"/>
                <a:gd name="T21" fmla="*/ 54 h 85"/>
                <a:gd name="T22" fmla="*/ 91 w 95"/>
                <a:gd name="T23" fmla="*/ 67 h 85"/>
                <a:gd name="T24" fmla="*/ 95 w 95"/>
                <a:gd name="T25" fmla="*/ 76 h 85"/>
                <a:gd name="T26" fmla="*/ 95 w 95"/>
                <a:gd name="T2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5">
                  <a:moveTo>
                    <a:pt x="95" y="85"/>
                  </a:moveTo>
                  <a:cubicBezTo>
                    <a:pt x="0" y="85"/>
                    <a:pt x="0" y="85"/>
                    <a:pt x="0" y="85"/>
                  </a:cubicBezTo>
                  <a:cubicBezTo>
                    <a:pt x="0" y="82"/>
                    <a:pt x="0" y="79"/>
                    <a:pt x="0" y="76"/>
                  </a:cubicBezTo>
                  <a:cubicBezTo>
                    <a:pt x="0" y="72"/>
                    <a:pt x="1" y="70"/>
                    <a:pt x="5" y="67"/>
                  </a:cubicBezTo>
                  <a:cubicBezTo>
                    <a:pt x="12" y="61"/>
                    <a:pt x="24" y="57"/>
                    <a:pt x="36" y="54"/>
                  </a:cubicBezTo>
                  <a:cubicBezTo>
                    <a:pt x="38" y="53"/>
                    <a:pt x="38" y="53"/>
                    <a:pt x="38" y="51"/>
                  </a:cubicBezTo>
                  <a:cubicBezTo>
                    <a:pt x="38" y="49"/>
                    <a:pt x="38" y="49"/>
                    <a:pt x="36" y="47"/>
                  </a:cubicBezTo>
                  <a:cubicBezTo>
                    <a:pt x="23" y="36"/>
                    <a:pt x="24" y="2"/>
                    <a:pt x="48" y="0"/>
                  </a:cubicBezTo>
                  <a:cubicBezTo>
                    <a:pt x="71" y="2"/>
                    <a:pt x="72" y="36"/>
                    <a:pt x="59" y="47"/>
                  </a:cubicBezTo>
                  <a:cubicBezTo>
                    <a:pt x="57" y="49"/>
                    <a:pt x="57" y="49"/>
                    <a:pt x="57" y="51"/>
                  </a:cubicBezTo>
                  <a:cubicBezTo>
                    <a:pt x="57" y="53"/>
                    <a:pt x="57" y="53"/>
                    <a:pt x="59" y="54"/>
                  </a:cubicBezTo>
                  <a:cubicBezTo>
                    <a:pt x="71" y="57"/>
                    <a:pt x="83" y="61"/>
                    <a:pt x="91" y="67"/>
                  </a:cubicBezTo>
                  <a:cubicBezTo>
                    <a:pt x="94" y="70"/>
                    <a:pt x="95" y="72"/>
                    <a:pt x="95" y="76"/>
                  </a:cubicBezTo>
                  <a:cubicBezTo>
                    <a:pt x="95" y="79"/>
                    <a:pt x="95" y="82"/>
                    <a:pt x="95" y="85"/>
                  </a:cubicBez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106" name="Freeform 237"/>
            <p:cNvSpPr>
              <a:spLocks noChangeAspect="1"/>
            </p:cNvSpPr>
            <p:nvPr/>
          </p:nvSpPr>
          <p:spPr bwMode="auto">
            <a:xfrm>
              <a:off x="4438750" y="2387598"/>
              <a:ext cx="353890" cy="316143"/>
            </a:xfrm>
            <a:custGeom>
              <a:avLst/>
              <a:gdLst>
                <a:gd name="T0" fmla="*/ 95 w 95"/>
                <a:gd name="T1" fmla="*/ 85 h 85"/>
                <a:gd name="T2" fmla="*/ 0 w 95"/>
                <a:gd name="T3" fmla="*/ 85 h 85"/>
                <a:gd name="T4" fmla="*/ 0 w 95"/>
                <a:gd name="T5" fmla="*/ 76 h 85"/>
                <a:gd name="T6" fmla="*/ 5 w 95"/>
                <a:gd name="T7" fmla="*/ 67 h 85"/>
                <a:gd name="T8" fmla="*/ 36 w 95"/>
                <a:gd name="T9" fmla="*/ 54 h 85"/>
                <a:gd name="T10" fmla="*/ 38 w 95"/>
                <a:gd name="T11" fmla="*/ 51 h 85"/>
                <a:gd name="T12" fmla="*/ 36 w 95"/>
                <a:gd name="T13" fmla="*/ 47 h 85"/>
                <a:gd name="T14" fmla="*/ 48 w 95"/>
                <a:gd name="T15" fmla="*/ 0 h 85"/>
                <a:gd name="T16" fmla="*/ 59 w 95"/>
                <a:gd name="T17" fmla="*/ 47 h 85"/>
                <a:gd name="T18" fmla="*/ 57 w 95"/>
                <a:gd name="T19" fmla="*/ 51 h 85"/>
                <a:gd name="T20" fmla="*/ 59 w 95"/>
                <a:gd name="T21" fmla="*/ 54 h 85"/>
                <a:gd name="T22" fmla="*/ 91 w 95"/>
                <a:gd name="T23" fmla="*/ 67 h 85"/>
                <a:gd name="T24" fmla="*/ 95 w 95"/>
                <a:gd name="T25" fmla="*/ 76 h 85"/>
                <a:gd name="T26" fmla="*/ 95 w 95"/>
                <a:gd name="T2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5">
                  <a:moveTo>
                    <a:pt x="95" y="85"/>
                  </a:moveTo>
                  <a:cubicBezTo>
                    <a:pt x="0" y="85"/>
                    <a:pt x="0" y="85"/>
                    <a:pt x="0" y="85"/>
                  </a:cubicBezTo>
                  <a:cubicBezTo>
                    <a:pt x="0" y="82"/>
                    <a:pt x="0" y="79"/>
                    <a:pt x="0" y="76"/>
                  </a:cubicBezTo>
                  <a:cubicBezTo>
                    <a:pt x="0" y="72"/>
                    <a:pt x="1" y="70"/>
                    <a:pt x="5" y="67"/>
                  </a:cubicBezTo>
                  <a:cubicBezTo>
                    <a:pt x="12" y="61"/>
                    <a:pt x="24" y="57"/>
                    <a:pt x="36" y="54"/>
                  </a:cubicBezTo>
                  <a:cubicBezTo>
                    <a:pt x="38" y="53"/>
                    <a:pt x="38" y="53"/>
                    <a:pt x="38" y="51"/>
                  </a:cubicBezTo>
                  <a:cubicBezTo>
                    <a:pt x="38" y="49"/>
                    <a:pt x="38" y="49"/>
                    <a:pt x="36" y="47"/>
                  </a:cubicBezTo>
                  <a:cubicBezTo>
                    <a:pt x="23" y="36"/>
                    <a:pt x="24" y="2"/>
                    <a:pt x="48" y="0"/>
                  </a:cubicBezTo>
                  <a:cubicBezTo>
                    <a:pt x="71" y="2"/>
                    <a:pt x="72" y="36"/>
                    <a:pt x="59" y="47"/>
                  </a:cubicBezTo>
                  <a:cubicBezTo>
                    <a:pt x="57" y="49"/>
                    <a:pt x="57" y="49"/>
                    <a:pt x="57" y="51"/>
                  </a:cubicBezTo>
                  <a:cubicBezTo>
                    <a:pt x="57" y="53"/>
                    <a:pt x="57" y="53"/>
                    <a:pt x="59" y="54"/>
                  </a:cubicBezTo>
                  <a:cubicBezTo>
                    <a:pt x="71" y="57"/>
                    <a:pt x="83" y="61"/>
                    <a:pt x="91" y="67"/>
                  </a:cubicBezTo>
                  <a:cubicBezTo>
                    <a:pt x="94" y="70"/>
                    <a:pt x="95" y="72"/>
                    <a:pt x="95" y="76"/>
                  </a:cubicBezTo>
                  <a:cubicBezTo>
                    <a:pt x="95" y="79"/>
                    <a:pt x="95" y="82"/>
                    <a:pt x="95" y="85"/>
                  </a:cubicBez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grpSp>
        <p:nvGrpSpPr>
          <p:cNvPr id="107" name="Group 106"/>
          <p:cNvGrpSpPr/>
          <p:nvPr/>
        </p:nvGrpSpPr>
        <p:grpSpPr>
          <a:xfrm>
            <a:off x="2081102" y="2087205"/>
            <a:ext cx="1755966" cy="720755"/>
            <a:chOff x="2122831" y="2049905"/>
            <a:chExt cx="1791177" cy="735208"/>
          </a:xfrm>
        </p:grpSpPr>
        <p:pic>
          <p:nvPicPr>
            <p:cNvPr id="108" name="Picture 99" descr="Cloud"/>
            <p:cNvPicPr>
              <a:picLocks noChangeAspect="1" noChangeArrowheads="1"/>
            </p:cNvPicPr>
            <p:nvPr/>
          </p:nvPicPr>
          <p:blipFill>
            <a:blip r:embed="rId4" cstate="print">
              <a:duotone>
                <a:prstClr val="black"/>
                <a:schemeClr val="tx1">
                  <a:lumMod val="50000"/>
                  <a:tint val="45000"/>
                  <a:satMod val="400000"/>
                </a:schemeClr>
              </a:duotone>
            </a:blip>
            <a:srcRect/>
            <a:stretch>
              <a:fillRect/>
            </a:stretch>
          </p:blipFill>
          <p:spPr bwMode="auto">
            <a:xfrm>
              <a:off x="2122831" y="2049905"/>
              <a:ext cx="1791177" cy="735208"/>
            </a:xfrm>
            <a:prstGeom prst="rect">
              <a:avLst/>
            </a:prstGeom>
            <a:noFill/>
            <a:ln w="9525">
              <a:noFill/>
              <a:miter lim="800000"/>
              <a:headEnd/>
              <a:tailEnd/>
            </a:ln>
          </p:spPr>
        </p:pic>
        <p:sp>
          <p:nvSpPr>
            <p:cNvPr id="109" name="Freeform 237"/>
            <p:cNvSpPr>
              <a:spLocks noChangeAspect="1"/>
            </p:cNvSpPr>
            <p:nvPr/>
          </p:nvSpPr>
          <p:spPr bwMode="auto">
            <a:xfrm>
              <a:off x="3446711" y="2434573"/>
              <a:ext cx="353890" cy="316143"/>
            </a:xfrm>
            <a:custGeom>
              <a:avLst/>
              <a:gdLst>
                <a:gd name="T0" fmla="*/ 95 w 95"/>
                <a:gd name="T1" fmla="*/ 85 h 85"/>
                <a:gd name="T2" fmla="*/ 0 w 95"/>
                <a:gd name="T3" fmla="*/ 85 h 85"/>
                <a:gd name="T4" fmla="*/ 0 w 95"/>
                <a:gd name="T5" fmla="*/ 76 h 85"/>
                <a:gd name="T6" fmla="*/ 5 w 95"/>
                <a:gd name="T7" fmla="*/ 67 h 85"/>
                <a:gd name="T8" fmla="*/ 36 w 95"/>
                <a:gd name="T9" fmla="*/ 54 h 85"/>
                <a:gd name="T10" fmla="*/ 38 w 95"/>
                <a:gd name="T11" fmla="*/ 51 h 85"/>
                <a:gd name="T12" fmla="*/ 36 w 95"/>
                <a:gd name="T13" fmla="*/ 47 h 85"/>
                <a:gd name="T14" fmla="*/ 48 w 95"/>
                <a:gd name="T15" fmla="*/ 0 h 85"/>
                <a:gd name="T16" fmla="*/ 59 w 95"/>
                <a:gd name="T17" fmla="*/ 47 h 85"/>
                <a:gd name="T18" fmla="*/ 57 w 95"/>
                <a:gd name="T19" fmla="*/ 51 h 85"/>
                <a:gd name="T20" fmla="*/ 59 w 95"/>
                <a:gd name="T21" fmla="*/ 54 h 85"/>
                <a:gd name="T22" fmla="*/ 91 w 95"/>
                <a:gd name="T23" fmla="*/ 67 h 85"/>
                <a:gd name="T24" fmla="*/ 95 w 95"/>
                <a:gd name="T25" fmla="*/ 76 h 85"/>
                <a:gd name="T26" fmla="*/ 95 w 95"/>
                <a:gd name="T2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5">
                  <a:moveTo>
                    <a:pt x="95" y="85"/>
                  </a:moveTo>
                  <a:cubicBezTo>
                    <a:pt x="0" y="85"/>
                    <a:pt x="0" y="85"/>
                    <a:pt x="0" y="85"/>
                  </a:cubicBezTo>
                  <a:cubicBezTo>
                    <a:pt x="0" y="82"/>
                    <a:pt x="0" y="79"/>
                    <a:pt x="0" y="76"/>
                  </a:cubicBezTo>
                  <a:cubicBezTo>
                    <a:pt x="0" y="72"/>
                    <a:pt x="1" y="70"/>
                    <a:pt x="5" y="67"/>
                  </a:cubicBezTo>
                  <a:cubicBezTo>
                    <a:pt x="12" y="61"/>
                    <a:pt x="24" y="57"/>
                    <a:pt x="36" y="54"/>
                  </a:cubicBezTo>
                  <a:cubicBezTo>
                    <a:pt x="38" y="53"/>
                    <a:pt x="38" y="53"/>
                    <a:pt x="38" y="51"/>
                  </a:cubicBezTo>
                  <a:cubicBezTo>
                    <a:pt x="38" y="49"/>
                    <a:pt x="38" y="49"/>
                    <a:pt x="36" y="47"/>
                  </a:cubicBezTo>
                  <a:cubicBezTo>
                    <a:pt x="23" y="36"/>
                    <a:pt x="24" y="2"/>
                    <a:pt x="48" y="0"/>
                  </a:cubicBezTo>
                  <a:cubicBezTo>
                    <a:pt x="71" y="2"/>
                    <a:pt x="72" y="36"/>
                    <a:pt x="59" y="47"/>
                  </a:cubicBezTo>
                  <a:cubicBezTo>
                    <a:pt x="57" y="49"/>
                    <a:pt x="57" y="49"/>
                    <a:pt x="57" y="51"/>
                  </a:cubicBezTo>
                  <a:cubicBezTo>
                    <a:pt x="57" y="53"/>
                    <a:pt x="57" y="53"/>
                    <a:pt x="59" y="54"/>
                  </a:cubicBezTo>
                  <a:cubicBezTo>
                    <a:pt x="71" y="57"/>
                    <a:pt x="83" y="61"/>
                    <a:pt x="91" y="67"/>
                  </a:cubicBezTo>
                  <a:cubicBezTo>
                    <a:pt x="94" y="70"/>
                    <a:pt x="95" y="72"/>
                    <a:pt x="95" y="76"/>
                  </a:cubicBezTo>
                  <a:cubicBezTo>
                    <a:pt x="95" y="79"/>
                    <a:pt x="95" y="82"/>
                    <a:pt x="95" y="85"/>
                  </a:cubicBez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sp>
        <p:nvSpPr>
          <p:cNvPr id="110" name="Freeform 6"/>
          <p:cNvSpPr>
            <a:spLocks noChangeAspect="1" noEditPoints="1"/>
          </p:cNvSpPr>
          <p:nvPr/>
        </p:nvSpPr>
        <p:spPr bwMode="auto">
          <a:xfrm>
            <a:off x="4856681" y="2408741"/>
            <a:ext cx="320712" cy="278786"/>
          </a:xfrm>
          <a:custGeom>
            <a:avLst/>
            <a:gdLst>
              <a:gd name="T0" fmla="*/ 157 w 314"/>
              <a:gd name="T1" fmla="*/ 0 h 273"/>
              <a:gd name="T2" fmla="*/ 0 w 314"/>
              <a:gd name="T3" fmla="*/ 273 h 273"/>
              <a:gd name="T4" fmla="*/ 314 w 314"/>
              <a:gd name="T5" fmla="*/ 273 h 273"/>
              <a:gd name="T6" fmla="*/ 157 w 314"/>
              <a:gd name="T7" fmla="*/ 0 h 273"/>
              <a:gd name="T8" fmla="*/ 226 w 314"/>
              <a:gd name="T9" fmla="*/ 250 h 273"/>
              <a:gd name="T10" fmla="*/ 204 w 314"/>
              <a:gd name="T11" fmla="*/ 228 h 273"/>
              <a:gd name="T12" fmla="*/ 218 w 314"/>
              <a:gd name="T13" fmla="*/ 208 h 273"/>
              <a:gd name="T14" fmla="*/ 171 w 314"/>
              <a:gd name="T15" fmla="*/ 109 h 273"/>
              <a:gd name="T16" fmla="*/ 160 w 314"/>
              <a:gd name="T17" fmla="*/ 114 h 273"/>
              <a:gd name="T18" fmla="*/ 160 w 314"/>
              <a:gd name="T19" fmla="*/ 206 h 273"/>
              <a:gd name="T20" fmla="*/ 179 w 314"/>
              <a:gd name="T21" fmla="*/ 228 h 273"/>
              <a:gd name="T22" fmla="*/ 157 w 314"/>
              <a:gd name="T23" fmla="*/ 250 h 273"/>
              <a:gd name="T24" fmla="*/ 135 w 314"/>
              <a:gd name="T25" fmla="*/ 228 h 273"/>
              <a:gd name="T26" fmla="*/ 154 w 314"/>
              <a:gd name="T27" fmla="*/ 206 h 273"/>
              <a:gd name="T28" fmla="*/ 154 w 314"/>
              <a:gd name="T29" fmla="*/ 114 h 273"/>
              <a:gd name="T30" fmla="*/ 144 w 314"/>
              <a:gd name="T31" fmla="*/ 110 h 273"/>
              <a:gd name="T32" fmla="*/ 96 w 314"/>
              <a:gd name="T33" fmla="*/ 208 h 273"/>
              <a:gd name="T34" fmla="*/ 110 w 314"/>
              <a:gd name="T35" fmla="*/ 228 h 273"/>
              <a:gd name="T36" fmla="*/ 88 w 314"/>
              <a:gd name="T37" fmla="*/ 250 h 273"/>
              <a:gd name="T38" fmla="*/ 65 w 314"/>
              <a:gd name="T39" fmla="*/ 228 h 273"/>
              <a:gd name="T40" fmla="*/ 88 w 314"/>
              <a:gd name="T41" fmla="*/ 206 h 273"/>
              <a:gd name="T42" fmla="*/ 90 w 314"/>
              <a:gd name="T43" fmla="*/ 206 h 273"/>
              <a:gd name="T44" fmla="*/ 140 w 314"/>
              <a:gd name="T45" fmla="*/ 106 h 273"/>
              <a:gd name="T46" fmla="*/ 135 w 314"/>
              <a:gd name="T47" fmla="*/ 92 h 273"/>
              <a:gd name="T48" fmla="*/ 157 w 314"/>
              <a:gd name="T49" fmla="*/ 70 h 273"/>
              <a:gd name="T50" fmla="*/ 179 w 314"/>
              <a:gd name="T51" fmla="*/ 92 h 273"/>
              <a:gd name="T52" fmla="*/ 175 w 314"/>
              <a:gd name="T53" fmla="*/ 104 h 273"/>
              <a:gd name="T54" fmla="*/ 224 w 314"/>
              <a:gd name="T55" fmla="*/ 206 h 273"/>
              <a:gd name="T56" fmla="*/ 226 w 314"/>
              <a:gd name="T57" fmla="*/ 206 h 273"/>
              <a:gd name="T58" fmla="*/ 248 w 314"/>
              <a:gd name="T59" fmla="*/ 228 h 273"/>
              <a:gd name="T60" fmla="*/ 226 w 314"/>
              <a:gd name="T61" fmla="*/ 25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4" h="273">
                <a:moveTo>
                  <a:pt x="157" y="0"/>
                </a:moveTo>
                <a:cubicBezTo>
                  <a:pt x="0" y="273"/>
                  <a:pt x="0" y="273"/>
                  <a:pt x="0" y="273"/>
                </a:cubicBezTo>
                <a:cubicBezTo>
                  <a:pt x="314" y="273"/>
                  <a:pt x="314" y="273"/>
                  <a:pt x="314" y="273"/>
                </a:cubicBezTo>
                <a:lnTo>
                  <a:pt x="157" y="0"/>
                </a:lnTo>
                <a:close/>
                <a:moveTo>
                  <a:pt x="226" y="250"/>
                </a:moveTo>
                <a:cubicBezTo>
                  <a:pt x="214" y="250"/>
                  <a:pt x="204" y="240"/>
                  <a:pt x="204" y="228"/>
                </a:cubicBezTo>
                <a:cubicBezTo>
                  <a:pt x="204" y="219"/>
                  <a:pt x="210" y="211"/>
                  <a:pt x="218" y="208"/>
                </a:cubicBezTo>
                <a:cubicBezTo>
                  <a:pt x="171" y="109"/>
                  <a:pt x="171" y="109"/>
                  <a:pt x="171" y="109"/>
                </a:cubicBezTo>
                <a:cubicBezTo>
                  <a:pt x="168" y="112"/>
                  <a:pt x="164" y="113"/>
                  <a:pt x="160" y="114"/>
                </a:cubicBezTo>
                <a:cubicBezTo>
                  <a:pt x="160" y="206"/>
                  <a:pt x="160" y="206"/>
                  <a:pt x="160" y="206"/>
                </a:cubicBezTo>
                <a:cubicBezTo>
                  <a:pt x="171" y="208"/>
                  <a:pt x="179" y="217"/>
                  <a:pt x="179" y="228"/>
                </a:cubicBezTo>
                <a:cubicBezTo>
                  <a:pt x="179" y="240"/>
                  <a:pt x="169" y="250"/>
                  <a:pt x="157" y="250"/>
                </a:cubicBezTo>
                <a:cubicBezTo>
                  <a:pt x="145" y="250"/>
                  <a:pt x="135" y="240"/>
                  <a:pt x="135" y="228"/>
                </a:cubicBezTo>
                <a:cubicBezTo>
                  <a:pt x="135" y="217"/>
                  <a:pt x="143" y="208"/>
                  <a:pt x="154" y="206"/>
                </a:cubicBezTo>
                <a:cubicBezTo>
                  <a:pt x="154" y="114"/>
                  <a:pt x="154" y="114"/>
                  <a:pt x="154" y="114"/>
                </a:cubicBezTo>
                <a:cubicBezTo>
                  <a:pt x="150" y="113"/>
                  <a:pt x="147" y="112"/>
                  <a:pt x="144" y="110"/>
                </a:cubicBezTo>
                <a:cubicBezTo>
                  <a:pt x="96" y="208"/>
                  <a:pt x="96" y="208"/>
                  <a:pt x="96" y="208"/>
                </a:cubicBezTo>
                <a:cubicBezTo>
                  <a:pt x="104" y="211"/>
                  <a:pt x="110" y="219"/>
                  <a:pt x="110" y="228"/>
                </a:cubicBezTo>
                <a:cubicBezTo>
                  <a:pt x="110" y="240"/>
                  <a:pt x="100" y="250"/>
                  <a:pt x="88" y="250"/>
                </a:cubicBezTo>
                <a:cubicBezTo>
                  <a:pt x="75" y="250"/>
                  <a:pt x="65" y="240"/>
                  <a:pt x="65" y="228"/>
                </a:cubicBezTo>
                <a:cubicBezTo>
                  <a:pt x="65" y="216"/>
                  <a:pt x="75" y="206"/>
                  <a:pt x="88" y="206"/>
                </a:cubicBezTo>
                <a:cubicBezTo>
                  <a:pt x="89" y="206"/>
                  <a:pt x="90" y="206"/>
                  <a:pt x="90" y="206"/>
                </a:cubicBezTo>
                <a:cubicBezTo>
                  <a:pt x="140" y="106"/>
                  <a:pt x="140" y="106"/>
                  <a:pt x="140" y="106"/>
                </a:cubicBezTo>
                <a:cubicBezTo>
                  <a:pt x="137" y="102"/>
                  <a:pt x="135" y="97"/>
                  <a:pt x="135" y="92"/>
                </a:cubicBezTo>
                <a:cubicBezTo>
                  <a:pt x="135" y="80"/>
                  <a:pt x="145" y="70"/>
                  <a:pt x="157" y="70"/>
                </a:cubicBezTo>
                <a:cubicBezTo>
                  <a:pt x="169" y="70"/>
                  <a:pt x="179" y="80"/>
                  <a:pt x="179" y="92"/>
                </a:cubicBezTo>
                <a:cubicBezTo>
                  <a:pt x="179" y="97"/>
                  <a:pt x="178" y="101"/>
                  <a:pt x="175" y="104"/>
                </a:cubicBezTo>
                <a:cubicBezTo>
                  <a:pt x="224" y="206"/>
                  <a:pt x="224" y="206"/>
                  <a:pt x="224" y="206"/>
                </a:cubicBezTo>
                <a:cubicBezTo>
                  <a:pt x="224" y="206"/>
                  <a:pt x="225" y="206"/>
                  <a:pt x="226" y="206"/>
                </a:cubicBezTo>
                <a:cubicBezTo>
                  <a:pt x="238" y="206"/>
                  <a:pt x="248" y="216"/>
                  <a:pt x="248" y="228"/>
                </a:cubicBezTo>
                <a:cubicBezTo>
                  <a:pt x="248" y="240"/>
                  <a:pt x="238" y="250"/>
                  <a:pt x="226" y="250"/>
                </a:cubicBezTo>
                <a:close/>
              </a:path>
            </a:pathLst>
          </a:custGeom>
          <a:solidFill>
            <a:schemeClr val="accent2"/>
          </a:solidFill>
          <a:ln>
            <a:noFill/>
          </a:ln>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111" name="Freeform 6"/>
          <p:cNvSpPr>
            <a:spLocks noChangeAspect="1" noEditPoints="1"/>
          </p:cNvSpPr>
          <p:nvPr/>
        </p:nvSpPr>
        <p:spPr bwMode="auto">
          <a:xfrm>
            <a:off x="5227977" y="2320770"/>
            <a:ext cx="320712" cy="278786"/>
          </a:xfrm>
          <a:custGeom>
            <a:avLst/>
            <a:gdLst>
              <a:gd name="T0" fmla="*/ 157 w 314"/>
              <a:gd name="T1" fmla="*/ 0 h 273"/>
              <a:gd name="T2" fmla="*/ 0 w 314"/>
              <a:gd name="T3" fmla="*/ 273 h 273"/>
              <a:gd name="T4" fmla="*/ 314 w 314"/>
              <a:gd name="T5" fmla="*/ 273 h 273"/>
              <a:gd name="T6" fmla="*/ 157 w 314"/>
              <a:gd name="T7" fmla="*/ 0 h 273"/>
              <a:gd name="T8" fmla="*/ 226 w 314"/>
              <a:gd name="T9" fmla="*/ 250 h 273"/>
              <a:gd name="T10" fmla="*/ 204 w 314"/>
              <a:gd name="T11" fmla="*/ 228 h 273"/>
              <a:gd name="T12" fmla="*/ 218 w 314"/>
              <a:gd name="T13" fmla="*/ 208 h 273"/>
              <a:gd name="T14" fmla="*/ 171 w 314"/>
              <a:gd name="T15" fmla="*/ 109 h 273"/>
              <a:gd name="T16" fmla="*/ 160 w 314"/>
              <a:gd name="T17" fmla="*/ 114 h 273"/>
              <a:gd name="T18" fmla="*/ 160 w 314"/>
              <a:gd name="T19" fmla="*/ 206 h 273"/>
              <a:gd name="T20" fmla="*/ 179 w 314"/>
              <a:gd name="T21" fmla="*/ 228 h 273"/>
              <a:gd name="T22" fmla="*/ 157 w 314"/>
              <a:gd name="T23" fmla="*/ 250 h 273"/>
              <a:gd name="T24" fmla="*/ 135 w 314"/>
              <a:gd name="T25" fmla="*/ 228 h 273"/>
              <a:gd name="T26" fmla="*/ 154 w 314"/>
              <a:gd name="T27" fmla="*/ 206 h 273"/>
              <a:gd name="T28" fmla="*/ 154 w 314"/>
              <a:gd name="T29" fmla="*/ 114 h 273"/>
              <a:gd name="T30" fmla="*/ 144 w 314"/>
              <a:gd name="T31" fmla="*/ 110 h 273"/>
              <a:gd name="T32" fmla="*/ 96 w 314"/>
              <a:gd name="T33" fmla="*/ 208 h 273"/>
              <a:gd name="T34" fmla="*/ 110 w 314"/>
              <a:gd name="T35" fmla="*/ 228 h 273"/>
              <a:gd name="T36" fmla="*/ 88 w 314"/>
              <a:gd name="T37" fmla="*/ 250 h 273"/>
              <a:gd name="T38" fmla="*/ 65 w 314"/>
              <a:gd name="T39" fmla="*/ 228 h 273"/>
              <a:gd name="T40" fmla="*/ 88 w 314"/>
              <a:gd name="T41" fmla="*/ 206 h 273"/>
              <a:gd name="T42" fmla="*/ 90 w 314"/>
              <a:gd name="T43" fmla="*/ 206 h 273"/>
              <a:gd name="T44" fmla="*/ 140 w 314"/>
              <a:gd name="T45" fmla="*/ 106 h 273"/>
              <a:gd name="T46" fmla="*/ 135 w 314"/>
              <a:gd name="T47" fmla="*/ 92 h 273"/>
              <a:gd name="T48" fmla="*/ 157 w 314"/>
              <a:gd name="T49" fmla="*/ 70 h 273"/>
              <a:gd name="T50" fmla="*/ 179 w 314"/>
              <a:gd name="T51" fmla="*/ 92 h 273"/>
              <a:gd name="T52" fmla="*/ 175 w 314"/>
              <a:gd name="T53" fmla="*/ 104 h 273"/>
              <a:gd name="T54" fmla="*/ 224 w 314"/>
              <a:gd name="T55" fmla="*/ 206 h 273"/>
              <a:gd name="T56" fmla="*/ 226 w 314"/>
              <a:gd name="T57" fmla="*/ 206 h 273"/>
              <a:gd name="T58" fmla="*/ 248 w 314"/>
              <a:gd name="T59" fmla="*/ 228 h 273"/>
              <a:gd name="T60" fmla="*/ 226 w 314"/>
              <a:gd name="T61" fmla="*/ 25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4" h="273">
                <a:moveTo>
                  <a:pt x="157" y="0"/>
                </a:moveTo>
                <a:cubicBezTo>
                  <a:pt x="0" y="273"/>
                  <a:pt x="0" y="273"/>
                  <a:pt x="0" y="273"/>
                </a:cubicBezTo>
                <a:cubicBezTo>
                  <a:pt x="314" y="273"/>
                  <a:pt x="314" y="273"/>
                  <a:pt x="314" y="273"/>
                </a:cubicBezTo>
                <a:lnTo>
                  <a:pt x="157" y="0"/>
                </a:lnTo>
                <a:close/>
                <a:moveTo>
                  <a:pt x="226" y="250"/>
                </a:moveTo>
                <a:cubicBezTo>
                  <a:pt x="214" y="250"/>
                  <a:pt x="204" y="240"/>
                  <a:pt x="204" y="228"/>
                </a:cubicBezTo>
                <a:cubicBezTo>
                  <a:pt x="204" y="219"/>
                  <a:pt x="210" y="211"/>
                  <a:pt x="218" y="208"/>
                </a:cubicBezTo>
                <a:cubicBezTo>
                  <a:pt x="171" y="109"/>
                  <a:pt x="171" y="109"/>
                  <a:pt x="171" y="109"/>
                </a:cubicBezTo>
                <a:cubicBezTo>
                  <a:pt x="168" y="112"/>
                  <a:pt x="164" y="113"/>
                  <a:pt x="160" y="114"/>
                </a:cubicBezTo>
                <a:cubicBezTo>
                  <a:pt x="160" y="206"/>
                  <a:pt x="160" y="206"/>
                  <a:pt x="160" y="206"/>
                </a:cubicBezTo>
                <a:cubicBezTo>
                  <a:pt x="171" y="208"/>
                  <a:pt x="179" y="217"/>
                  <a:pt x="179" y="228"/>
                </a:cubicBezTo>
                <a:cubicBezTo>
                  <a:pt x="179" y="240"/>
                  <a:pt x="169" y="250"/>
                  <a:pt x="157" y="250"/>
                </a:cubicBezTo>
                <a:cubicBezTo>
                  <a:pt x="145" y="250"/>
                  <a:pt x="135" y="240"/>
                  <a:pt x="135" y="228"/>
                </a:cubicBezTo>
                <a:cubicBezTo>
                  <a:pt x="135" y="217"/>
                  <a:pt x="143" y="208"/>
                  <a:pt x="154" y="206"/>
                </a:cubicBezTo>
                <a:cubicBezTo>
                  <a:pt x="154" y="114"/>
                  <a:pt x="154" y="114"/>
                  <a:pt x="154" y="114"/>
                </a:cubicBezTo>
                <a:cubicBezTo>
                  <a:pt x="150" y="113"/>
                  <a:pt x="147" y="112"/>
                  <a:pt x="144" y="110"/>
                </a:cubicBezTo>
                <a:cubicBezTo>
                  <a:pt x="96" y="208"/>
                  <a:pt x="96" y="208"/>
                  <a:pt x="96" y="208"/>
                </a:cubicBezTo>
                <a:cubicBezTo>
                  <a:pt x="104" y="211"/>
                  <a:pt x="110" y="219"/>
                  <a:pt x="110" y="228"/>
                </a:cubicBezTo>
                <a:cubicBezTo>
                  <a:pt x="110" y="240"/>
                  <a:pt x="100" y="250"/>
                  <a:pt x="88" y="250"/>
                </a:cubicBezTo>
                <a:cubicBezTo>
                  <a:pt x="75" y="250"/>
                  <a:pt x="65" y="240"/>
                  <a:pt x="65" y="228"/>
                </a:cubicBezTo>
                <a:cubicBezTo>
                  <a:pt x="65" y="216"/>
                  <a:pt x="75" y="206"/>
                  <a:pt x="88" y="206"/>
                </a:cubicBezTo>
                <a:cubicBezTo>
                  <a:pt x="89" y="206"/>
                  <a:pt x="90" y="206"/>
                  <a:pt x="90" y="206"/>
                </a:cubicBezTo>
                <a:cubicBezTo>
                  <a:pt x="140" y="106"/>
                  <a:pt x="140" y="106"/>
                  <a:pt x="140" y="106"/>
                </a:cubicBezTo>
                <a:cubicBezTo>
                  <a:pt x="137" y="102"/>
                  <a:pt x="135" y="97"/>
                  <a:pt x="135" y="92"/>
                </a:cubicBezTo>
                <a:cubicBezTo>
                  <a:pt x="135" y="80"/>
                  <a:pt x="145" y="70"/>
                  <a:pt x="157" y="70"/>
                </a:cubicBezTo>
                <a:cubicBezTo>
                  <a:pt x="169" y="70"/>
                  <a:pt x="179" y="80"/>
                  <a:pt x="179" y="92"/>
                </a:cubicBezTo>
                <a:cubicBezTo>
                  <a:pt x="179" y="97"/>
                  <a:pt x="178" y="101"/>
                  <a:pt x="175" y="104"/>
                </a:cubicBezTo>
                <a:cubicBezTo>
                  <a:pt x="224" y="206"/>
                  <a:pt x="224" y="206"/>
                  <a:pt x="224" y="206"/>
                </a:cubicBezTo>
                <a:cubicBezTo>
                  <a:pt x="224" y="206"/>
                  <a:pt x="225" y="206"/>
                  <a:pt x="226" y="206"/>
                </a:cubicBezTo>
                <a:cubicBezTo>
                  <a:pt x="238" y="206"/>
                  <a:pt x="248" y="216"/>
                  <a:pt x="248" y="228"/>
                </a:cubicBezTo>
                <a:cubicBezTo>
                  <a:pt x="248" y="240"/>
                  <a:pt x="238" y="250"/>
                  <a:pt x="226" y="250"/>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112" name="Freeform 6"/>
          <p:cNvSpPr>
            <a:spLocks noChangeAspect="1" noEditPoints="1"/>
          </p:cNvSpPr>
          <p:nvPr/>
        </p:nvSpPr>
        <p:spPr bwMode="auto">
          <a:xfrm>
            <a:off x="6190459" y="1779096"/>
            <a:ext cx="320712" cy="278786"/>
          </a:xfrm>
          <a:custGeom>
            <a:avLst/>
            <a:gdLst>
              <a:gd name="T0" fmla="*/ 157 w 314"/>
              <a:gd name="T1" fmla="*/ 0 h 273"/>
              <a:gd name="T2" fmla="*/ 0 w 314"/>
              <a:gd name="T3" fmla="*/ 273 h 273"/>
              <a:gd name="T4" fmla="*/ 314 w 314"/>
              <a:gd name="T5" fmla="*/ 273 h 273"/>
              <a:gd name="T6" fmla="*/ 157 w 314"/>
              <a:gd name="T7" fmla="*/ 0 h 273"/>
              <a:gd name="T8" fmla="*/ 226 w 314"/>
              <a:gd name="T9" fmla="*/ 250 h 273"/>
              <a:gd name="T10" fmla="*/ 204 w 314"/>
              <a:gd name="T11" fmla="*/ 228 h 273"/>
              <a:gd name="T12" fmla="*/ 218 w 314"/>
              <a:gd name="T13" fmla="*/ 208 h 273"/>
              <a:gd name="T14" fmla="*/ 171 w 314"/>
              <a:gd name="T15" fmla="*/ 109 h 273"/>
              <a:gd name="T16" fmla="*/ 160 w 314"/>
              <a:gd name="T17" fmla="*/ 114 h 273"/>
              <a:gd name="T18" fmla="*/ 160 w 314"/>
              <a:gd name="T19" fmla="*/ 206 h 273"/>
              <a:gd name="T20" fmla="*/ 179 w 314"/>
              <a:gd name="T21" fmla="*/ 228 h 273"/>
              <a:gd name="T22" fmla="*/ 157 w 314"/>
              <a:gd name="T23" fmla="*/ 250 h 273"/>
              <a:gd name="T24" fmla="*/ 135 w 314"/>
              <a:gd name="T25" fmla="*/ 228 h 273"/>
              <a:gd name="T26" fmla="*/ 154 w 314"/>
              <a:gd name="T27" fmla="*/ 206 h 273"/>
              <a:gd name="T28" fmla="*/ 154 w 314"/>
              <a:gd name="T29" fmla="*/ 114 h 273"/>
              <a:gd name="T30" fmla="*/ 144 w 314"/>
              <a:gd name="T31" fmla="*/ 110 h 273"/>
              <a:gd name="T32" fmla="*/ 96 w 314"/>
              <a:gd name="T33" fmla="*/ 208 h 273"/>
              <a:gd name="T34" fmla="*/ 110 w 314"/>
              <a:gd name="T35" fmla="*/ 228 h 273"/>
              <a:gd name="T36" fmla="*/ 88 w 314"/>
              <a:gd name="T37" fmla="*/ 250 h 273"/>
              <a:gd name="T38" fmla="*/ 65 w 314"/>
              <a:gd name="T39" fmla="*/ 228 h 273"/>
              <a:gd name="T40" fmla="*/ 88 w 314"/>
              <a:gd name="T41" fmla="*/ 206 h 273"/>
              <a:gd name="T42" fmla="*/ 90 w 314"/>
              <a:gd name="T43" fmla="*/ 206 h 273"/>
              <a:gd name="T44" fmla="*/ 140 w 314"/>
              <a:gd name="T45" fmla="*/ 106 h 273"/>
              <a:gd name="T46" fmla="*/ 135 w 314"/>
              <a:gd name="T47" fmla="*/ 92 h 273"/>
              <a:gd name="T48" fmla="*/ 157 w 314"/>
              <a:gd name="T49" fmla="*/ 70 h 273"/>
              <a:gd name="T50" fmla="*/ 179 w 314"/>
              <a:gd name="T51" fmla="*/ 92 h 273"/>
              <a:gd name="T52" fmla="*/ 175 w 314"/>
              <a:gd name="T53" fmla="*/ 104 h 273"/>
              <a:gd name="T54" fmla="*/ 224 w 314"/>
              <a:gd name="T55" fmla="*/ 206 h 273"/>
              <a:gd name="T56" fmla="*/ 226 w 314"/>
              <a:gd name="T57" fmla="*/ 206 h 273"/>
              <a:gd name="T58" fmla="*/ 248 w 314"/>
              <a:gd name="T59" fmla="*/ 228 h 273"/>
              <a:gd name="T60" fmla="*/ 226 w 314"/>
              <a:gd name="T61" fmla="*/ 25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4" h="273">
                <a:moveTo>
                  <a:pt x="157" y="0"/>
                </a:moveTo>
                <a:cubicBezTo>
                  <a:pt x="0" y="273"/>
                  <a:pt x="0" y="273"/>
                  <a:pt x="0" y="273"/>
                </a:cubicBezTo>
                <a:cubicBezTo>
                  <a:pt x="314" y="273"/>
                  <a:pt x="314" y="273"/>
                  <a:pt x="314" y="273"/>
                </a:cubicBezTo>
                <a:lnTo>
                  <a:pt x="157" y="0"/>
                </a:lnTo>
                <a:close/>
                <a:moveTo>
                  <a:pt x="226" y="250"/>
                </a:moveTo>
                <a:cubicBezTo>
                  <a:pt x="214" y="250"/>
                  <a:pt x="204" y="240"/>
                  <a:pt x="204" y="228"/>
                </a:cubicBezTo>
                <a:cubicBezTo>
                  <a:pt x="204" y="219"/>
                  <a:pt x="210" y="211"/>
                  <a:pt x="218" y="208"/>
                </a:cubicBezTo>
                <a:cubicBezTo>
                  <a:pt x="171" y="109"/>
                  <a:pt x="171" y="109"/>
                  <a:pt x="171" y="109"/>
                </a:cubicBezTo>
                <a:cubicBezTo>
                  <a:pt x="168" y="112"/>
                  <a:pt x="164" y="113"/>
                  <a:pt x="160" y="114"/>
                </a:cubicBezTo>
                <a:cubicBezTo>
                  <a:pt x="160" y="206"/>
                  <a:pt x="160" y="206"/>
                  <a:pt x="160" y="206"/>
                </a:cubicBezTo>
                <a:cubicBezTo>
                  <a:pt x="171" y="208"/>
                  <a:pt x="179" y="217"/>
                  <a:pt x="179" y="228"/>
                </a:cubicBezTo>
                <a:cubicBezTo>
                  <a:pt x="179" y="240"/>
                  <a:pt x="169" y="250"/>
                  <a:pt x="157" y="250"/>
                </a:cubicBezTo>
                <a:cubicBezTo>
                  <a:pt x="145" y="250"/>
                  <a:pt x="135" y="240"/>
                  <a:pt x="135" y="228"/>
                </a:cubicBezTo>
                <a:cubicBezTo>
                  <a:pt x="135" y="217"/>
                  <a:pt x="143" y="208"/>
                  <a:pt x="154" y="206"/>
                </a:cubicBezTo>
                <a:cubicBezTo>
                  <a:pt x="154" y="114"/>
                  <a:pt x="154" y="114"/>
                  <a:pt x="154" y="114"/>
                </a:cubicBezTo>
                <a:cubicBezTo>
                  <a:pt x="150" y="113"/>
                  <a:pt x="147" y="112"/>
                  <a:pt x="144" y="110"/>
                </a:cubicBezTo>
                <a:cubicBezTo>
                  <a:pt x="96" y="208"/>
                  <a:pt x="96" y="208"/>
                  <a:pt x="96" y="208"/>
                </a:cubicBezTo>
                <a:cubicBezTo>
                  <a:pt x="104" y="211"/>
                  <a:pt x="110" y="219"/>
                  <a:pt x="110" y="228"/>
                </a:cubicBezTo>
                <a:cubicBezTo>
                  <a:pt x="110" y="240"/>
                  <a:pt x="100" y="250"/>
                  <a:pt x="88" y="250"/>
                </a:cubicBezTo>
                <a:cubicBezTo>
                  <a:pt x="75" y="250"/>
                  <a:pt x="65" y="240"/>
                  <a:pt x="65" y="228"/>
                </a:cubicBezTo>
                <a:cubicBezTo>
                  <a:pt x="65" y="216"/>
                  <a:pt x="75" y="206"/>
                  <a:pt x="88" y="206"/>
                </a:cubicBezTo>
                <a:cubicBezTo>
                  <a:pt x="89" y="206"/>
                  <a:pt x="90" y="206"/>
                  <a:pt x="90" y="206"/>
                </a:cubicBezTo>
                <a:cubicBezTo>
                  <a:pt x="140" y="106"/>
                  <a:pt x="140" y="106"/>
                  <a:pt x="140" y="106"/>
                </a:cubicBezTo>
                <a:cubicBezTo>
                  <a:pt x="137" y="102"/>
                  <a:pt x="135" y="97"/>
                  <a:pt x="135" y="92"/>
                </a:cubicBezTo>
                <a:cubicBezTo>
                  <a:pt x="135" y="80"/>
                  <a:pt x="145" y="70"/>
                  <a:pt x="157" y="70"/>
                </a:cubicBezTo>
                <a:cubicBezTo>
                  <a:pt x="169" y="70"/>
                  <a:pt x="179" y="80"/>
                  <a:pt x="179" y="92"/>
                </a:cubicBezTo>
                <a:cubicBezTo>
                  <a:pt x="179" y="97"/>
                  <a:pt x="178" y="101"/>
                  <a:pt x="175" y="104"/>
                </a:cubicBezTo>
                <a:cubicBezTo>
                  <a:pt x="224" y="206"/>
                  <a:pt x="224" y="206"/>
                  <a:pt x="224" y="206"/>
                </a:cubicBezTo>
                <a:cubicBezTo>
                  <a:pt x="224" y="206"/>
                  <a:pt x="225" y="206"/>
                  <a:pt x="226" y="206"/>
                </a:cubicBezTo>
                <a:cubicBezTo>
                  <a:pt x="238" y="206"/>
                  <a:pt x="248" y="216"/>
                  <a:pt x="248" y="228"/>
                </a:cubicBezTo>
                <a:cubicBezTo>
                  <a:pt x="248" y="240"/>
                  <a:pt x="238" y="250"/>
                  <a:pt x="226" y="250"/>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113" name="Freeform 6"/>
          <p:cNvSpPr>
            <a:spLocks noChangeAspect="1" noEditPoints="1"/>
          </p:cNvSpPr>
          <p:nvPr/>
        </p:nvSpPr>
        <p:spPr bwMode="auto">
          <a:xfrm>
            <a:off x="6572084" y="1918489"/>
            <a:ext cx="320712" cy="278786"/>
          </a:xfrm>
          <a:custGeom>
            <a:avLst/>
            <a:gdLst>
              <a:gd name="T0" fmla="*/ 157 w 314"/>
              <a:gd name="T1" fmla="*/ 0 h 273"/>
              <a:gd name="T2" fmla="*/ 0 w 314"/>
              <a:gd name="T3" fmla="*/ 273 h 273"/>
              <a:gd name="T4" fmla="*/ 314 w 314"/>
              <a:gd name="T5" fmla="*/ 273 h 273"/>
              <a:gd name="T6" fmla="*/ 157 w 314"/>
              <a:gd name="T7" fmla="*/ 0 h 273"/>
              <a:gd name="T8" fmla="*/ 226 w 314"/>
              <a:gd name="T9" fmla="*/ 250 h 273"/>
              <a:gd name="T10" fmla="*/ 204 w 314"/>
              <a:gd name="T11" fmla="*/ 228 h 273"/>
              <a:gd name="T12" fmla="*/ 218 w 314"/>
              <a:gd name="T13" fmla="*/ 208 h 273"/>
              <a:gd name="T14" fmla="*/ 171 w 314"/>
              <a:gd name="T15" fmla="*/ 109 h 273"/>
              <a:gd name="T16" fmla="*/ 160 w 314"/>
              <a:gd name="T17" fmla="*/ 114 h 273"/>
              <a:gd name="T18" fmla="*/ 160 w 314"/>
              <a:gd name="T19" fmla="*/ 206 h 273"/>
              <a:gd name="T20" fmla="*/ 179 w 314"/>
              <a:gd name="T21" fmla="*/ 228 h 273"/>
              <a:gd name="T22" fmla="*/ 157 w 314"/>
              <a:gd name="T23" fmla="*/ 250 h 273"/>
              <a:gd name="T24" fmla="*/ 135 w 314"/>
              <a:gd name="T25" fmla="*/ 228 h 273"/>
              <a:gd name="T26" fmla="*/ 154 w 314"/>
              <a:gd name="T27" fmla="*/ 206 h 273"/>
              <a:gd name="T28" fmla="*/ 154 w 314"/>
              <a:gd name="T29" fmla="*/ 114 h 273"/>
              <a:gd name="T30" fmla="*/ 144 w 314"/>
              <a:gd name="T31" fmla="*/ 110 h 273"/>
              <a:gd name="T32" fmla="*/ 96 w 314"/>
              <a:gd name="T33" fmla="*/ 208 h 273"/>
              <a:gd name="T34" fmla="*/ 110 w 314"/>
              <a:gd name="T35" fmla="*/ 228 h 273"/>
              <a:gd name="T36" fmla="*/ 88 w 314"/>
              <a:gd name="T37" fmla="*/ 250 h 273"/>
              <a:gd name="T38" fmla="*/ 65 w 314"/>
              <a:gd name="T39" fmla="*/ 228 h 273"/>
              <a:gd name="T40" fmla="*/ 88 w 314"/>
              <a:gd name="T41" fmla="*/ 206 h 273"/>
              <a:gd name="T42" fmla="*/ 90 w 314"/>
              <a:gd name="T43" fmla="*/ 206 h 273"/>
              <a:gd name="T44" fmla="*/ 140 w 314"/>
              <a:gd name="T45" fmla="*/ 106 h 273"/>
              <a:gd name="T46" fmla="*/ 135 w 314"/>
              <a:gd name="T47" fmla="*/ 92 h 273"/>
              <a:gd name="T48" fmla="*/ 157 w 314"/>
              <a:gd name="T49" fmla="*/ 70 h 273"/>
              <a:gd name="T50" fmla="*/ 179 w 314"/>
              <a:gd name="T51" fmla="*/ 92 h 273"/>
              <a:gd name="T52" fmla="*/ 175 w 314"/>
              <a:gd name="T53" fmla="*/ 104 h 273"/>
              <a:gd name="T54" fmla="*/ 224 w 314"/>
              <a:gd name="T55" fmla="*/ 206 h 273"/>
              <a:gd name="T56" fmla="*/ 226 w 314"/>
              <a:gd name="T57" fmla="*/ 206 h 273"/>
              <a:gd name="T58" fmla="*/ 248 w 314"/>
              <a:gd name="T59" fmla="*/ 228 h 273"/>
              <a:gd name="T60" fmla="*/ 226 w 314"/>
              <a:gd name="T61" fmla="*/ 25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4" h="273">
                <a:moveTo>
                  <a:pt x="157" y="0"/>
                </a:moveTo>
                <a:cubicBezTo>
                  <a:pt x="0" y="273"/>
                  <a:pt x="0" y="273"/>
                  <a:pt x="0" y="273"/>
                </a:cubicBezTo>
                <a:cubicBezTo>
                  <a:pt x="314" y="273"/>
                  <a:pt x="314" y="273"/>
                  <a:pt x="314" y="273"/>
                </a:cubicBezTo>
                <a:lnTo>
                  <a:pt x="157" y="0"/>
                </a:lnTo>
                <a:close/>
                <a:moveTo>
                  <a:pt x="226" y="250"/>
                </a:moveTo>
                <a:cubicBezTo>
                  <a:pt x="214" y="250"/>
                  <a:pt x="204" y="240"/>
                  <a:pt x="204" y="228"/>
                </a:cubicBezTo>
                <a:cubicBezTo>
                  <a:pt x="204" y="219"/>
                  <a:pt x="210" y="211"/>
                  <a:pt x="218" y="208"/>
                </a:cubicBezTo>
                <a:cubicBezTo>
                  <a:pt x="171" y="109"/>
                  <a:pt x="171" y="109"/>
                  <a:pt x="171" y="109"/>
                </a:cubicBezTo>
                <a:cubicBezTo>
                  <a:pt x="168" y="112"/>
                  <a:pt x="164" y="113"/>
                  <a:pt x="160" y="114"/>
                </a:cubicBezTo>
                <a:cubicBezTo>
                  <a:pt x="160" y="206"/>
                  <a:pt x="160" y="206"/>
                  <a:pt x="160" y="206"/>
                </a:cubicBezTo>
                <a:cubicBezTo>
                  <a:pt x="171" y="208"/>
                  <a:pt x="179" y="217"/>
                  <a:pt x="179" y="228"/>
                </a:cubicBezTo>
                <a:cubicBezTo>
                  <a:pt x="179" y="240"/>
                  <a:pt x="169" y="250"/>
                  <a:pt x="157" y="250"/>
                </a:cubicBezTo>
                <a:cubicBezTo>
                  <a:pt x="145" y="250"/>
                  <a:pt x="135" y="240"/>
                  <a:pt x="135" y="228"/>
                </a:cubicBezTo>
                <a:cubicBezTo>
                  <a:pt x="135" y="217"/>
                  <a:pt x="143" y="208"/>
                  <a:pt x="154" y="206"/>
                </a:cubicBezTo>
                <a:cubicBezTo>
                  <a:pt x="154" y="114"/>
                  <a:pt x="154" y="114"/>
                  <a:pt x="154" y="114"/>
                </a:cubicBezTo>
                <a:cubicBezTo>
                  <a:pt x="150" y="113"/>
                  <a:pt x="147" y="112"/>
                  <a:pt x="144" y="110"/>
                </a:cubicBezTo>
                <a:cubicBezTo>
                  <a:pt x="96" y="208"/>
                  <a:pt x="96" y="208"/>
                  <a:pt x="96" y="208"/>
                </a:cubicBezTo>
                <a:cubicBezTo>
                  <a:pt x="104" y="211"/>
                  <a:pt x="110" y="219"/>
                  <a:pt x="110" y="228"/>
                </a:cubicBezTo>
                <a:cubicBezTo>
                  <a:pt x="110" y="240"/>
                  <a:pt x="100" y="250"/>
                  <a:pt x="88" y="250"/>
                </a:cubicBezTo>
                <a:cubicBezTo>
                  <a:pt x="75" y="250"/>
                  <a:pt x="65" y="240"/>
                  <a:pt x="65" y="228"/>
                </a:cubicBezTo>
                <a:cubicBezTo>
                  <a:pt x="65" y="216"/>
                  <a:pt x="75" y="206"/>
                  <a:pt x="88" y="206"/>
                </a:cubicBezTo>
                <a:cubicBezTo>
                  <a:pt x="89" y="206"/>
                  <a:pt x="90" y="206"/>
                  <a:pt x="90" y="206"/>
                </a:cubicBezTo>
                <a:cubicBezTo>
                  <a:pt x="140" y="106"/>
                  <a:pt x="140" y="106"/>
                  <a:pt x="140" y="106"/>
                </a:cubicBezTo>
                <a:cubicBezTo>
                  <a:pt x="137" y="102"/>
                  <a:pt x="135" y="97"/>
                  <a:pt x="135" y="92"/>
                </a:cubicBezTo>
                <a:cubicBezTo>
                  <a:pt x="135" y="80"/>
                  <a:pt x="145" y="70"/>
                  <a:pt x="157" y="70"/>
                </a:cubicBezTo>
                <a:cubicBezTo>
                  <a:pt x="169" y="70"/>
                  <a:pt x="179" y="80"/>
                  <a:pt x="179" y="92"/>
                </a:cubicBezTo>
                <a:cubicBezTo>
                  <a:pt x="179" y="97"/>
                  <a:pt x="178" y="101"/>
                  <a:pt x="175" y="104"/>
                </a:cubicBezTo>
                <a:cubicBezTo>
                  <a:pt x="224" y="206"/>
                  <a:pt x="224" y="206"/>
                  <a:pt x="224" y="206"/>
                </a:cubicBezTo>
                <a:cubicBezTo>
                  <a:pt x="224" y="206"/>
                  <a:pt x="225" y="206"/>
                  <a:pt x="226" y="206"/>
                </a:cubicBezTo>
                <a:cubicBezTo>
                  <a:pt x="238" y="206"/>
                  <a:pt x="248" y="216"/>
                  <a:pt x="248" y="228"/>
                </a:cubicBezTo>
                <a:cubicBezTo>
                  <a:pt x="248" y="240"/>
                  <a:pt x="238" y="250"/>
                  <a:pt x="226" y="250"/>
                </a:cubicBezTo>
                <a:close/>
              </a:path>
            </a:pathLst>
          </a:custGeom>
          <a:solidFill>
            <a:schemeClr val="accent2"/>
          </a:solidFill>
          <a:ln>
            <a:noFill/>
          </a:ln>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114" name="Freeform 6"/>
          <p:cNvSpPr>
            <a:spLocks noChangeAspect="1" noEditPoints="1"/>
          </p:cNvSpPr>
          <p:nvPr/>
        </p:nvSpPr>
        <p:spPr bwMode="auto">
          <a:xfrm>
            <a:off x="6920841" y="1803481"/>
            <a:ext cx="320712" cy="278786"/>
          </a:xfrm>
          <a:custGeom>
            <a:avLst/>
            <a:gdLst>
              <a:gd name="T0" fmla="*/ 157 w 314"/>
              <a:gd name="T1" fmla="*/ 0 h 273"/>
              <a:gd name="T2" fmla="*/ 0 w 314"/>
              <a:gd name="T3" fmla="*/ 273 h 273"/>
              <a:gd name="T4" fmla="*/ 314 w 314"/>
              <a:gd name="T5" fmla="*/ 273 h 273"/>
              <a:gd name="T6" fmla="*/ 157 w 314"/>
              <a:gd name="T7" fmla="*/ 0 h 273"/>
              <a:gd name="T8" fmla="*/ 226 w 314"/>
              <a:gd name="T9" fmla="*/ 250 h 273"/>
              <a:gd name="T10" fmla="*/ 204 w 314"/>
              <a:gd name="T11" fmla="*/ 228 h 273"/>
              <a:gd name="T12" fmla="*/ 218 w 314"/>
              <a:gd name="T13" fmla="*/ 208 h 273"/>
              <a:gd name="T14" fmla="*/ 171 w 314"/>
              <a:gd name="T15" fmla="*/ 109 h 273"/>
              <a:gd name="T16" fmla="*/ 160 w 314"/>
              <a:gd name="T17" fmla="*/ 114 h 273"/>
              <a:gd name="T18" fmla="*/ 160 w 314"/>
              <a:gd name="T19" fmla="*/ 206 h 273"/>
              <a:gd name="T20" fmla="*/ 179 w 314"/>
              <a:gd name="T21" fmla="*/ 228 h 273"/>
              <a:gd name="T22" fmla="*/ 157 w 314"/>
              <a:gd name="T23" fmla="*/ 250 h 273"/>
              <a:gd name="T24" fmla="*/ 135 w 314"/>
              <a:gd name="T25" fmla="*/ 228 h 273"/>
              <a:gd name="T26" fmla="*/ 154 w 314"/>
              <a:gd name="T27" fmla="*/ 206 h 273"/>
              <a:gd name="T28" fmla="*/ 154 w 314"/>
              <a:gd name="T29" fmla="*/ 114 h 273"/>
              <a:gd name="T30" fmla="*/ 144 w 314"/>
              <a:gd name="T31" fmla="*/ 110 h 273"/>
              <a:gd name="T32" fmla="*/ 96 w 314"/>
              <a:gd name="T33" fmla="*/ 208 h 273"/>
              <a:gd name="T34" fmla="*/ 110 w 314"/>
              <a:gd name="T35" fmla="*/ 228 h 273"/>
              <a:gd name="T36" fmla="*/ 88 w 314"/>
              <a:gd name="T37" fmla="*/ 250 h 273"/>
              <a:gd name="T38" fmla="*/ 65 w 314"/>
              <a:gd name="T39" fmla="*/ 228 h 273"/>
              <a:gd name="T40" fmla="*/ 88 w 314"/>
              <a:gd name="T41" fmla="*/ 206 h 273"/>
              <a:gd name="T42" fmla="*/ 90 w 314"/>
              <a:gd name="T43" fmla="*/ 206 h 273"/>
              <a:gd name="T44" fmla="*/ 140 w 314"/>
              <a:gd name="T45" fmla="*/ 106 h 273"/>
              <a:gd name="T46" fmla="*/ 135 w 314"/>
              <a:gd name="T47" fmla="*/ 92 h 273"/>
              <a:gd name="T48" fmla="*/ 157 w 314"/>
              <a:gd name="T49" fmla="*/ 70 h 273"/>
              <a:gd name="T50" fmla="*/ 179 w 314"/>
              <a:gd name="T51" fmla="*/ 92 h 273"/>
              <a:gd name="T52" fmla="*/ 175 w 314"/>
              <a:gd name="T53" fmla="*/ 104 h 273"/>
              <a:gd name="T54" fmla="*/ 224 w 314"/>
              <a:gd name="T55" fmla="*/ 206 h 273"/>
              <a:gd name="T56" fmla="*/ 226 w 314"/>
              <a:gd name="T57" fmla="*/ 206 h 273"/>
              <a:gd name="T58" fmla="*/ 248 w 314"/>
              <a:gd name="T59" fmla="*/ 228 h 273"/>
              <a:gd name="T60" fmla="*/ 226 w 314"/>
              <a:gd name="T61" fmla="*/ 25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4" h="273">
                <a:moveTo>
                  <a:pt x="157" y="0"/>
                </a:moveTo>
                <a:cubicBezTo>
                  <a:pt x="0" y="273"/>
                  <a:pt x="0" y="273"/>
                  <a:pt x="0" y="273"/>
                </a:cubicBezTo>
                <a:cubicBezTo>
                  <a:pt x="314" y="273"/>
                  <a:pt x="314" y="273"/>
                  <a:pt x="314" y="273"/>
                </a:cubicBezTo>
                <a:lnTo>
                  <a:pt x="157" y="0"/>
                </a:lnTo>
                <a:close/>
                <a:moveTo>
                  <a:pt x="226" y="250"/>
                </a:moveTo>
                <a:cubicBezTo>
                  <a:pt x="214" y="250"/>
                  <a:pt x="204" y="240"/>
                  <a:pt x="204" y="228"/>
                </a:cubicBezTo>
                <a:cubicBezTo>
                  <a:pt x="204" y="219"/>
                  <a:pt x="210" y="211"/>
                  <a:pt x="218" y="208"/>
                </a:cubicBezTo>
                <a:cubicBezTo>
                  <a:pt x="171" y="109"/>
                  <a:pt x="171" y="109"/>
                  <a:pt x="171" y="109"/>
                </a:cubicBezTo>
                <a:cubicBezTo>
                  <a:pt x="168" y="112"/>
                  <a:pt x="164" y="113"/>
                  <a:pt x="160" y="114"/>
                </a:cubicBezTo>
                <a:cubicBezTo>
                  <a:pt x="160" y="206"/>
                  <a:pt x="160" y="206"/>
                  <a:pt x="160" y="206"/>
                </a:cubicBezTo>
                <a:cubicBezTo>
                  <a:pt x="171" y="208"/>
                  <a:pt x="179" y="217"/>
                  <a:pt x="179" y="228"/>
                </a:cubicBezTo>
                <a:cubicBezTo>
                  <a:pt x="179" y="240"/>
                  <a:pt x="169" y="250"/>
                  <a:pt x="157" y="250"/>
                </a:cubicBezTo>
                <a:cubicBezTo>
                  <a:pt x="145" y="250"/>
                  <a:pt x="135" y="240"/>
                  <a:pt x="135" y="228"/>
                </a:cubicBezTo>
                <a:cubicBezTo>
                  <a:pt x="135" y="217"/>
                  <a:pt x="143" y="208"/>
                  <a:pt x="154" y="206"/>
                </a:cubicBezTo>
                <a:cubicBezTo>
                  <a:pt x="154" y="114"/>
                  <a:pt x="154" y="114"/>
                  <a:pt x="154" y="114"/>
                </a:cubicBezTo>
                <a:cubicBezTo>
                  <a:pt x="150" y="113"/>
                  <a:pt x="147" y="112"/>
                  <a:pt x="144" y="110"/>
                </a:cubicBezTo>
                <a:cubicBezTo>
                  <a:pt x="96" y="208"/>
                  <a:pt x="96" y="208"/>
                  <a:pt x="96" y="208"/>
                </a:cubicBezTo>
                <a:cubicBezTo>
                  <a:pt x="104" y="211"/>
                  <a:pt x="110" y="219"/>
                  <a:pt x="110" y="228"/>
                </a:cubicBezTo>
                <a:cubicBezTo>
                  <a:pt x="110" y="240"/>
                  <a:pt x="100" y="250"/>
                  <a:pt x="88" y="250"/>
                </a:cubicBezTo>
                <a:cubicBezTo>
                  <a:pt x="75" y="250"/>
                  <a:pt x="65" y="240"/>
                  <a:pt x="65" y="228"/>
                </a:cubicBezTo>
                <a:cubicBezTo>
                  <a:pt x="65" y="216"/>
                  <a:pt x="75" y="206"/>
                  <a:pt x="88" y="206"/>
                </a:cubicBezTo>
                <a:cubicBezTo>
                  <a:pt x="89" y="206"/>
                  <a:pt x="90" y="206"/>
                  <a:pt x="90" y="206"/>
                </a:cubicBezTo>
                <a:cubicBezTo>
                  <a:pt x="140" y="106"/>
                  <a:pt x="140" y="106"/>
                  <a:pt x="140" y="106"/>
                </a:cubicBezTo>
                <a:cubicBezTo>
                  <a:pt x="137" y="102"/>
                  <a:pt x="135" y="97"/>
                  <a:pt x="135" y="92"/>
                </a:cubicBezTo>
                <a:cubicBezTo>
                  <a:pt x="135" y="80"/>
                  <a:pt x="145" y="70"/>
                  <a:pt x="157" y="70"/>
                </a:cubicBezTo>
                <a:cubicBezTo>
                  <a:pt x="169" y="70"/>
                  <a:pt x="179" y="80"/>
                  <a:pt x="179" y="92"/>
                </a:cubicBezTo>
                <a:cubicBezTo>
                  <a:pt x="179" y="97"/>
                  <a:pt x="178" y="101"/>
                  <a:pt x="175" y="104"/>
                </a:cubicBezTo>
                <a:cubicBezTo>
                  <a:pt x="224" y="206"/>
                  <a:pt x="224" y="206"/>
                  <a:pt x="224" y="206"/>
                </a:cubicBezTo>
                <a:cubicBezTo>
                  <a:pt x="224" y="206"/>
                  <a:pt x="225" y="206"/>
                  <a:pt x="226" y="206"/>
                </a:cubicBezTo>
                <a:cubicBezTo>
                  <a:pt x="238" y="206"/>
                  <a:pt x="248" y="216"/>
                  <a:pt x="248" y="228"/>
                </a:cubicBezTo>
                <a:cubicBezTo>
                  <a:pt x="248" y="240"/>
                  <a:pt x="238" y="250"/>
                  <a:pt x="226" y="250"/>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115" name="Freeform 6"/>
          <p:cNvSpPr>
            <a:spLocks noChangeAspect="1" noEditPoints="1"/>
          </p:cNvSpPr>
          <p:nvPr/>
        </p:nvSpPr>
        <p:spPr bwMode="auto">
          <a:xfrm>
            <a:off x="2534910" y="2284646"/>
            <a:ext cx="320712" cy="278786"/>
          </a:xfrm>
          <a:custGeom>
            <a:avLst/>
            <a:gdLst>
              <a:gd name="T0" fmla="*/ 157 w 314"/>
              <a:gd name="T1" fmla="*/ 0 h 273"/>
              <a:gd name="T2" fmla="*/ 0 w 314"/>
              <a:gd name="T3" fmla="*/ 273 h 273"/>
              <a:gd name="T4" fmla="*/ 314 w 314"/>
              <a:gd name="T5" fmla="*/ 273 h 273"/>
              <a:gd name="T6" fmla="*/ 157 w 314"/>
              <a:gd name="T7" fmla="*/ 0 h 273"/>
              <a:gd name="T8" fmla="*/ 226 w 314"/>
              <a:gd name="T9" fmla="*/ 250 h 273"/>
              <a:gd name="T10" fmla="*/ 204 w 314"/>
              <a:gd name="T11" fmla="*/ 228 h 273"/>
              <a:gd name="T12" fmla="*/ 218 w 314"/>
              <a:gd name="T13" fmla="*/ 208 h 273"/>
              <a:gd name="T14" fmla="*/ 171 w 314"/>
              <a:gd name="T15" fmla="*/ 109 h 273"/>
              <a:gd name="T16" fmla="*/ 160 w 314"/>
              <a:gd name="T17" fmla="*/ 114 h 273"/>
              <a:gd name="T18" fmla="*/ 160 w 314"/>
              <a:gd name="T19" fmla="*/ 206 h 273"/>
              <a:gd name="T20" fmla="*/ 179 w 314"/>
              <a:gd name="T21" fmla="*/ 228 h 273"/>
              <a:gd name="T22" fmla="*/ 157 w 314"/>
              <a:gd name="T23" fmla="*/ 250 h 273"/>
              <a:gd name="T24" fmla="*/ 135 w 314"/>
              <a:gd name="T25" fmla="*/ 228 h 273"/>
              <a:gd name="T26" fmla="*/ 154 w 314"/>
              <a:gd name="T27" fmla="*/ 206 h 273"/>
              <a:gd name="T28" fmla="*/ 154 w 314"/>
              <a:gd name="T29" fmla="*/ 114 h 273"/>
              <a:gd name="T30" fmla="*/ 144 w 314"/>
              <a:gd name="T31" fmla="*/ 110 h 273"/>
              <a:gd name="T32" fmla="*/ 96 w 314"/>
              <a:gd name="T33" fmla="*/ 208 h 273"/>
              <a:gd name="T34" fmla="*/ 110 w 314"/>
              <a:gd name="T35" fmla="*/ 228 h 273"/>
              <a:gd name="T36" fmla="*/ 88 w 314"/>
              <a:gd name="T37" fmla="*/ 250 h 273"/>
              <a:gd name="T38" fmla="*/ 65 w 314"/>
              <a:gd name="T39" fmla="*/ 228 h 273"/>
              <a:gd name="T40" fmla="*/ 88 w 314"/>
              <a:gd name="T41" fmla="*/ 206 h 273"/>
              <a:gd name="T42" fmla="*/ 90 w 314"/>
              <a:gd name="T43" fmla="*/ 206 h 273"/>
              <a:gd name="T44" fmla="*/ 140 w 314"/>
              <a:gd name="T45" fmla="*/ 106 h 273"/>
              <a:gd name="T46" fmla="*/ 135 w 314"/>
              <a:gd name="T47" fmla="*/ 92 h 273"/>
              <a:gd name="T48" fmla="*/ 157 w 314"/>
              <a:gd name="T49" fmla="*/ 70 h 273"/>
              <a:gd name="T50" fmla="*/ 179 w 314"/>
              <a:gd name="T51" fmla="*/ 92 h 273"/>
              <a:gd name="T52" fmla="*/ 175 w 314"/>
              <a:gd name="T53" fmla="*/ 104 h 273"/>
              <a:gd name="T54" fmla="*/ 224 w 314"/>
              <a:gd name="T55" fmla="*/ 206 h 273"/>
              <a:gd name="T56" fmla="*/ 226 w 314"/>
              <a:gd name="T57" fmla="*/ 206 h 273"/>
              <a:gd name="T58" fmla="*/ 248 w 314"/>
              <a:gd name="T59" fmla="*/ 228 h 273"/>
              <a:gd name="T60" fmla="*/ 226 w 314"/>
              <a:gd name="T61" fmla="*/ 25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4" h="273">
                <a:moveTo>
                  <a:pt x="157" y="0"/>
                </a:moveTo>
                <a:cubicBezTo>
                  <a:pt x="0" y="273"/>
                  <a:pt x="0" y="273"/>
                  <a:pt x="0" y="273"/>
                </a:cubicBezTo>
                <a:cubicBezTo>
                  <a:pt x="314" y="273"/>
                  <a:pt x="314" y="273"/>
                  <a:pt x="314" y="273"/>
                </a:cubicBezTo>
                <a:lnTo>
                  <a:pt x="157" y="0"/>
                </a:lnTo>
                <a:close/>
                <a:moveTo>
                  <a:pt x="226" y="250"/>
                </a:moveTo>
                <a:cubicBezTo>
                  <a:pt x="214" y="250"/>
                  <a:pt x="204" y="240"/>
                  <a:pt x="204" y="228"/>
                </a:cubicBezTo>
                <a:cubicBezTo>
                  <a:pt x="204" y="219"/>
                  <a:pt x="210" y="211"/>
                  <a:pt x="218" y="208"/>
                </a:cubicBezTo>
                <a:cubicBezTo>
                  <a:pt x="171" y="109"/>
                  <a:pt x="171" y="109"/>
                  <a:pt x="171" y="109"/>
                </a:cubicBezTo>
                <a:cubicBezTo>
                  <a:pt x="168" y="112"/>
                  <a:pt x="164" y="113"/>
                  <a:pt x="160" y="114"/>
                </a:cubicBezTo>
                <a:cubicBezTo>
                  <a:pt x="160" y="206"/>
                  <a:pt x="160" y="206"/>
                  <a:pt x="160" y="206"/>
                </a:cubicBezTo>
                <a:cubicBezTo>
                  <a:pt x="171" y="208"/>
                  <a:pt x="179" y="217"/>
                  <a:pt x="179" y="228"/>
                </a:cubicBezTo>
                <a:cubicBezTo>
                  <a:pt x="179" y="240"/>
                  <a:pt x="169" y="250"/>
                  <a:pt x="157" y="250"/>
                </a:cubicBezTo>
                <a:cubicBezTo>
                  <a:pt x="145" y="250"/>
                  <a:pt x="135" y="240"/>
                  <a:pt x="135" y="228"/>
                </a:cubicBezTo>
                <a:cubicBezTo>
                  <a:pt x="135" y="217"/>
                  <a:pt x="143" y="208"/>
                  <a:pt x="154" y="206"/>
                </a:cubicBezTo>
                <a:cubicBezTo>
                  <a:pt x="154" y="114"/>
                  <a:pt x="154" y="114"/>
                  <a:pt x="154" y="114"/>
                </a:cubicBezTo>
                <a:cubicBezTo>
                  <a:pt x="150" y="113"/>
                  <a:pt x="147" y="112"/>
                  <a:pt x="144" y="110"/>
                </a:cubicBezTo>
                <a:cubicBezTo>
                  <a:pt x="96" y="208"/>
                  <a:pt x="96" y="208"/>
                  <a:pt x="96" y="208"/>
                </a:cubicBezTo>
                <a:cubicBezTo>
                  <a:pt x="104" y="211"/>
                  <a:pt x="110" y="219"/>
                  <a:pt x="110" y="228"/>
                </a:cubicBezTo>
                <a:cubicBezTo>
                  <a:pt x="110" y="240"/>
                  <a:pt x="100" y="250"/>
                  <a:pt x="88" y="250"/>
                </a:cubicBezTo>
                <a:cubicBezTo>
                  <a:pt x="75" y="250"/>
                  <a:pt x="65" y="240"/>
                  <a:pt x="65" y="228"/>
                </a:cubicBezTo>
                <a:cubicBezTo>
                  <a:pt x="65" y="216"/>
                  <a:pt x="75" y="206"/>
                  <a:pt x="88" y="206"/>
                </a:cubicBezTo>
                <a:cubicBezTo>
                  <a:pt x="89" y="206"/>
                  <a:pt x="90" y="206"/>
                  <a:pt x="90" y="206"/>
                </a:cubicBezTo>
                <a:cubicBezTo>
                  <a:pt x="140" y="106"/>
                  <a:pt x="140" y="106"/>
                  <a:pt x="140" y="106"/>
                </a:cubicBezTo>
                <a:cubicBezTo>
                  <a:pt x="137" y="102"/>
                  <a:pt x="135" y="97"/>
                  <a:pt x="135" y="92"/>
                </a:cubicBezTo>
                <a:cubicBezTo>
                  <a:pt x="135" y="80"/>
                  <a:pt x="145" y="70"/>
                  <a:pt x="157" y="70"/>
                </a:cubicBezTo>
                <a:cubicBezTo>
                  <a:pt x="169" y="70"/>
                  <a:pt x="179" y="80"/>
                  <a:pt x="179" y="92"/>
                </a:cubicBezTo>
                <a:cubicBezTo>
                  <a:pt x="179" y="97"/>
                  <a:pt x="178" y="101"/>
                  <a:pt x="175" y="104"/>
                </a:cubicBezTo>
                <a:cubicBezTo>
                  <a:pt x="224" y="206"/>
                  <a:pt x="224" y="206"/>
                  <a:pt x="224" y="206"/>
                </a:cubicBezTo>
                <a:cubicBezTo>
                  <a:pt x="224" y="206"/>
                  <a:pt x="225" y="206"/>
                  <a:pt x="226" y="206"/>
                </a:cubicBezTo>
                <a:cubicBezTo>
                  <a:pt x="238" y="206"/>
                  <a:pt x="248" y="216"/>
                  <a:pt x="248" y="228"/>
                </a:cubicBezTo>
                <a:cubicBezTo>
                  <a:pt x="248" y="240"/>
                  <a:pt x="238" y="250"/>
                  <a:pt x="226" y="250"/>
                </a:cubicBezTo>
                <a:close/>
              </a:path>
            </a:pathLst>
          </a:custGeom>
          <a:solidFill>
            <a:schemeClr val="accent2"/>
          </a:solidFill>
          <a:ln>
            <a:noFill/>
          </a:ln>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116" name="Freeform 6"/>
          <p:cNvSpPr>
            <a:spLocks noChangeAspect="1" noEditPoints="1"/>
          </p:cNvSpPr>
          <p:nvPr/>
        </p:nvSpPr>
        <p:spPr bwMode="auto">
          <a:xfrm>
            <a:off x="2959084" y="2221281"/>
            <a:ext cx="320712" cy="278786"/>
          </a:xfrm>
          <a:custGeom>
            <a:avLst/>
            <a:gdLst>
              <a:gd name="T0" fmla="*/ 157 w 314"/>
              <a:gd name="T1" fmla="*/ 0 h 273"/>
              <a:gd name="T2" fmla="*/ 0 w 314"/>
              <a:gd name="T3" fmla="*/ 273 h 273"/>
              <a:gd name="T4" fmla="*/ 314 w 314"/>
              <a:gd name="T5" fmla="*/ 273 h 273"/>
              <a:gd name="T6" fmla="*/ 157 w 314"/>
              <a:gd name="T7" fmla="*/ 0 h 273"/>
              <a:gd name="T8" fmla="*/ 226 w 314"/>
              <a:gd name="T9" fmla="*/ 250 h 273"/>
              <a:gd name="T10" fmla="*/ 204 w 314"/>
              <a:gd name="T11" fmla="*/ 228 h 273"/>
              <a:gd name="T12" fmla="*/ 218 w 314"/>
              <a:gd name="T13" fmla="*/ 208 h 273"/>
              <a:gd name="T14" fmla="*/ 171 w 314"/>
              <a:gd name="T15" fmla="*/ 109 h 273"/>
              <a:gd name="T16" fmla="*/ 160 w 314"/>
              <a:gd name="T17" fmla="*/ 114 h 273"/>
              <a:gd name="T18" fmla="*/ 160 w 314"/>
              <a:gd name="T19" fmla="*/ 206 h 273"/>
              <a:gd name="T20" fmla="*/ 179 w 314"/>
              <a:gd name="T21" fmla="*/ 228 h 273"/>
              <a:gd name="T22" fmla="*/ 157 w 314"/>
              <a:gd name="T23" fmla="*/ 250 h 273"/>
              <a:gd name="T24" fmla="*/ 135 w 314"/>
              <a:gd name="T25" fmla="*/ 228 h 273"/>
              <a:gd name="T26" fmla="*/ 154 w 314"/>
              <a:gd name="T27" fmla="*/ 206 h 273"/>
              <a:gd name="T28" fmla="*/ 154 w 314"/>
              <a:gd name="T29" fmla="*/ 114 h 273"/>
              <a:gd name="T30" fmla="*/ 144 w 314"/>
              <a:gd name="T31" fmla="*/ 110 h 273"/>
              <a:gd name="T32" fmla="*/ 96 w 314"/>
              <a:gd name="T33" fmla="*/ 208 h 273"/>
              <a:gd name="T34" fmla="*/ 110 w 314"/>
              <a:gd name="T35" fmla="*/ 228 h 273"/>
              <a:gd name="T36" fmla="*/ 88 w 314"/>
              <a:gd name="T37" fmla="*/ 250 h 273"/>
              <a:gd name="T38" fmla="*/ 65 w 314"/>
              <a:gd name="T39" fmla="*/ 228 h 273"/>
              <a:gd name="T40" fmla="*/ 88 w 314"/>
              <a:gd name="T41" fmla="*/ 206 h 273"/>
              <a:gd name="T42" fmla="*/ 90 w 314"/>
              <a:gd name="T43" fmla="*/ 206 h 273"/>
              <a:gd name="T44" fmla="*/ 140 w 314"/>
              <a:gd name="T45" fmla="*/ 106 h 273"/>
              <a:gd name="T46" fmla="*/ 135 w 314"/>
              <a:gd name="T47" fmla="*/ 92 h 273"/>
              <a:gd name="T48" fmla="*/ 157 w 314"/>
              <a:gd name="T49" fmla="*/ 70 h 273"/>
              <a:gd name="T50" fmla="*/ 179 w 314"/>
              <a:gd name="T51" fmla="*/ 92 h 273"/>
              <a:gd name="T52" fmla="*/ 175 w 314"/>
              <a:gd name="T53" fmla="*/ 104 h 273"/>
              <a:gd name="T54" fmla="*/ 224 w 314"/>
              <a:gd name="T55" fmla="*/ 206 h 273"/>
              <a:gd name="T56" fmla="*/ 226 w 314"/>
              <a:gd name="T57" fmla="*/ 206 h 273"/>
              <a:gd name="T58" fmla="*/ 248 w 314"/>
              <a:gd name="T59" fmla="*/ 228 h 273"/>
              <a:gd name="T60" fmla="*/ 226 w 314"/>
              <a:gd name="T61" fmla="*/ 25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4" h="273">
                <a:moveTo>
                  <a:pt x="157" y="0"/>
                </a:moveTo>
                <a:cubicBezTo>
                  <a:pt x="0" y="273"/>
                  <a:pt x="0" y="273"/>
                  <a:pt x="0" y="273"/>
                </a:cubicBezTo>
                <a:cubicBezTo>
                  <a:pt x="314" y="273"/>
                  <a:pt x="314" y="273"/>
                  <a:pt x="314" y="273"/>
                </a:cubicBezTo>
                <a:lnTo>
                  <a:pt x="157" y="0"/>
                </a:lnTo>
                <a:close/>
                <a:moveTo>
                  <a:pt x="226" y="250"/>
                </a:moveTo>
                <a:cubicBezTo>
                  <a:pt x="214" y="250"/>
                  <a:pt x="204" y="240"/>
                  <a:pt x="204" y="228"/>
                </a:cubicBezTo>
                <a:cubicBezTo>
                  <a:pt x="204" y="219"/>
                  <a:pt x="210" y="211"/>
                  <a:pt x="218" y="208"/>
                </a:cubicBezTo>
                <a:cubicBezTo>
                  <a:pt x="171" y="109"/>
                  <a:pt x="171" y="109"/>
                  <a:pt x="171" y="109"/>
                </a:cubicBezTo>
                <a:cubicBezTo>
                  <a:pt x="168" y="112"/>
                  <a:pt x="164" y="113"/>
                  <a:pt x="160" y="114"/>
                </a:cubicBezTo>
                <a:cubicBezTo>
                  <a:pt x="160" y="206"/>
                  <a:pt x="160" y="206"/>
                  <a:pt x="160" y="206"/>
                </a:cubicBezTo>
                <a:cubicBezTo>
                  <a:pt x="171" y="208"/>
                  <a:pt x="179" y="217"/>
                  <a:pt x="179" y="228"/>
                </a:cubicBezTo>
                <a:cubicBezTo>
                  <a:pt x="179" y="240"/>
                  <a:pt x="169" y="250"/>
                  <a:pt x="157" y="250"/>
                </a:cubicBezTo>
                <a:cubicBezTo>
                  <a:pt x="145" y="250"/>
                  <a:pt x="135" y="240"/>
                  <a:pt x="135" y="228"/>
                </a:cubicBezTo>
                <a:cubicBezTo>
                  <a:pt x="135" y="217"/>
                  <a:pt x="143" y="208"/>
                  <a:pt x="154" y="206"/>
                </a:cubicBezTo>
                <a:cubicBezTo>
                  <a:pt x="154" y="114"/>
                  <a:pt x="154" y="114"/>
                  <a:pt x="154" y="114"/>
                </a:cubicBezTo>
                <a:cubicBezTo>
                  <a:pt x="150" y="113"/>
                  <a:pt x="147" y="112"/>
                  <a:pt x="144" y="110"/>
                </a:cubicBezTo>
                <a:cubicBezTo>
                  <a:pt x="96" y="208"/>
                  <a:pt x="96" y="208"/>
                  <a:pt x="96" y="208"/>
                </a:cubicBezTo>
                <a:cubicBezTo>
                  <a:pt x="104" y="211"/>
                  <a:pt x="110" y="219"/>
                  <a:pt x="110" y="228"/>
                </a:cubicBezTo>
                <a:cubicBezTo>
                  <a:pt x="110" y="240"/>
                  <a:pt x="100" y="250"/>
                  <a:pt x="88" y="250"/>
                </a:cubicBezTo>
                <a:cubicBezTo>
                  <a:pt x="75" y="250"/>
                  <a:pt x="65" y="240"/>
                  <a:pt x="65" y="228"/>
                </a:cubicBezTo>
                <a:cubicBezTo>
                  <a:pt x="65" y="216"/>
                  <a:pt x="75" y="206"/>
                  <a:pt x="88" y="206"/>
                </a:cubicBezTo>
                <a:cubicBezTo>
                  <a:pt x="89" y="206"/>
                  <a:pt x="90" y="206"/>
                  <a:pt x="90" y="206"/>
                </a:cubicBezTo>
                <a:cubicBezTo>
                  <a:pt x="140" y="106"/>
                  <a:pt x="140" y="106"/>
                  <a:pt x="140" y="106"/>
                </a:cubicBezTo>
                <a:cubicBezTo>
                  <a:pt x="137" y="102"/>
                  <a:pt x="135" y="97"/>
                  <a:pt x="135" y="92"/>
                </a:cubicBezTo>
                <a:cubicBezTo>
                  <a:pt x="135" y="80"/>
                  <a:pt x="145" y="70"/>
                  <a:pt x="157" y="70"/>
                </a:cubicBezTo>
                <a:cubicBezTo>
                  <a:pt x="169" y="70"/>
                  <a:pt x="179" y="80"/>
                  <a:pt x="179" y="92"/>
                </a:cubicBezTo>
                <a:cubicBezTo>
                  <a:pt x="179" y="97"/>
                  <a:pt x="178" y="101"/>
                  <a:pt x="175" y="104"/>
                </a:cubicBezTo>
                <a:cubicBezTo>
                  <a:pt x="224" y="206"/>
                  <a:pt x="224" y="206"/>
                  <a:pt x="224" y="206"/>
                </a:cubicBezTo>
                <a:cubicBezTo>
                  <a:pt x="224" y="206"/>
                  <a:pt x="225" y="206"/>
                  <a:pt x="226" y="206"/>
                </a:cubicBezTo>
                <a:cubicBezTo>
                  <a:pt x="238" y="206"/>
                  <a:pt x="248" y="216"/>
                  <a:pt x="248" y="228"/>
                </a:cubicBezTo>
                <a:cubicBezTo>
                  <a:pt x="248" y="240"/>
                  <a:pt x="238" y="250"/>
                  <a:pt x="226" y="250"/>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nvGrpSpPr>
          <p:cNvPr id="117" name="Group 116"/>
          <p:cNvGrpSpPr/>
          <p:nvPr/>
        </p:nvGrpSpPr>
        <p:grpSpPr>
          <a:xfrm>
            <a:off x="2699061" y="2849359"/>
            <a:ext cx="4461282" cy="331358"/>
            <a:chOff x="2753182" y="2905998"/>
            <a:chExt cx="4550740" cy="338002"/>
          </a:xfrm>
          <a:solidFill>
            <a:schemeClr val="accent5"/>
          </a:solidFill>
        </p:grpSpPr>
        <p:sp>
          <p:nvSpPr>
            <p:cNvPr id="118" name="Freeform 21"/>
            <p:cNvSpPr>
              <a:spLocks noChangeAspect="1"/>
            </p:cNvSpPr>
            <p:nvPr/>
          </p:nvSpPr>
          <p:spPr bwMode="auto">
            <a:xfrm>
              <a:off x="2753182" y="2905998"/>
              <a:ext cx="367328" cy="336224"/>
            </a:xfrm>
            <a:custGeom>
              <a:avLst/>
              <a:gdLst>
                <a:gd name="T0" fmla="*/ 496 w 496"/>
                <a:gd name="T1" fmla="*/ 277 h 454"/>
                <a:gd name="T2" fmla="*/ 347 w 496"/>
                <a:gd name="T3" fmla="*/ 277 h 454"/>
                <a:gd name="T4" fmla="*/ 347 w 496"/>
                <a:gd name="T5" fmla="*/ 145 h 454"/>
                <a:gd name="T6" fmla="*/ 267 w 496"/>
                <a:gd name="T7" fmla="*/ 145 h 454"/>
                <a:gd name="T8" fmla="*/ 267 w 496"/>
                <a:gd name="T9" fmla="*/ 0 h 454"/>
                <a:gd name="T10" fmla="*/ 229 w 496"/>
                <a:gd name="T11" fmla="*/ 0 h 454"/>
                <a:gd name="T12" fmla="*/ 229 w 496"/>
                <a:gd name="T13" fmla="*/ 145 h 454"/>
                <a:gd name="T14" fmla="*/ 149 w 496"/>
                <a:gd name="T15" fmla="*/ 145 h 454"/>
                <a:gd name="T16" fmla="*/ 149 w 496"/>
                <a:gd name="T17" fmla="*/ 277 h 454"/>
                <a:gd name="T18" fmla="*/ 0 w 496"/>
                <a:gd name="T19" fmla="*/ 277 h 454"/>
                <a:gd name="T20" fmla="*/ 0 w 496"/>
                <a:gd name="T21" fmla="*/ 315 h 454"/>
                <a:gd name="T22" fmla="*/ 71 w 496"/>
                <a:gd name="T23" fmla="*/ 315 h 454"/>
                <a:gd name="T24" fmla="*/ 71 w 496"/>
                <a:gd name="T25" fmla="*/ 454 h 454"/>
                <a:gd name="T26" fmla="*/ 109 w 496"/>
                <a:gd name="T27" fmla="*/ 454 h 454"/>
                <a:gd name="T28" fmla="*/ 109 w 496"/>
                <a:gd name="T29" fmla="*/ 315 h 454"/>
                <a:gd name="T30" fmla="*/ 229 w 496"/>
                <a:gd name="T31" fmla="*/ 315 h 454"/>
                <a:gd name="T32" fmla="*/ 229 w 496"/>
                <a:gd name="T33" fmla="*/ 454 h 454"/>
                <a:gd name="T34" fmla="*/ 267 w 496"/>
                <a:gd name="T35" fmla="*/ 454 h 454"/>
                <a:gd name="T36" fmla="*/ 267 w 496"/>
                <a:gd name="T37" fmla="*/ 315 h 454"/>
                <a:gd name="T38" fmla="*/ 385 w 496"/>
                <a:gd name="T39" fmla="*/ 315 h 454"/>
                <a:gd name="T40" fmla="*/ 385 w 496"/>
                <a:gd name="T41" fmla="*/ 454 h 454"/>
                <a:gd name="T42" fmla="*/ 423 w 496"/>
                <a:gd name="T43" fmla="*/ 454 h 454"/>
                <a:gd name="T44" fmla="*/ 423 w 496"/>
                <a:gd name="T45" fmla="*/ 315 h 454"/>
                <a:gd name="T46" fmla="*/ 496 w 496"/>
                <a:gd name="T47" fmla="*/ 315 h 454"/>
                <a:gd name="T48" fmla="*/ 496 w 496"/>
                <a:gd name="T49" fmla="*/ 27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6" h="454">
                  <a:moveTo>
                    <a:pt x="496" y="277"/>
                  </a:moveTo>
                  <a:lnTo>
                    <a:pt x="347" y="277"/>
                  </a:lnTo>
                  <a:lnTo>
                    <a:pt x="347" y="145"/>
                  </a:lnTo>
                  <a:lnTo>
                    <a:pt x="267" y="145"/>
                  </a:lnTo>
                  <a:lnTo>
                    <a:pt x="267" y="0"/>
                  </a:lnTo>
                  <a:lnTo>
                    <a:pt x="229" y="0"/>
                  </a:lnTo>
                  <a:lnTo>
                    <a:pt x="229" y="145"/>
                  </a:lnTo>
                  <a:lnTo>
                    <a:pt x="149" y="145"/>
                  </a:lnTo>
                  <a:lnTo>
                    <a:pt x="149" y="277"/>
                  </a:lnTo>
                  <a:lnTo>
                    <a:pt x="0" y="277"/>
                  </a:lnTo>
                  <a:lnTo>
                    <a:pt x="0" y="315"/>
                  </a:lnTo>
                  <a:lnTo>
                    <a:pt x="71" y="315"/>
                  </a:lnTo>
                  <a:lnTo>
                    <a:pt x="71" y="454"/>
                  </a:lnTo>
                  <a:lnTo>
                    <a:pt x="109" y="454"/>
                  </a:lnTo>
                  <a:lnTo>
                    <a:pt x="109" y="315"/>
                  </a:lnTo>
                  <a:lnTo>
                    <a:pt x="229" y="315"/>
                  </a:lnTo>
                  <a:lnTo>
                    <a:pt x="229" y="454"/>
                  </a:lnTo>
                  <a:lnTo>
                    <a:pt x="267" y="454"/>
                  </a:lnTo>
                  <a:lnTo>
                    <a:pt x="267" y="315"/>
                  </a:lnTo>
                  <a:lnTo>
                    <a:pt x="385" y="315"/>
                  </a:lnTo>
                  <a:lnTo>
                    <a:pt x="385" y="454"/>
                  </a:lnTo>
                  <a:lnTo>
                    <a:pt x="423" y="454"/>
                  </a:lnTo>
                  <a:lnTo>
                    <a:pt x="423" y="315"/>
                  </a:lnTo>
                  <a:lnTo>
                    <a:pt x="496" y="315"/>
                  </a:lnTo>
                  <a:lnTo>
                    <a:pt x="496" y="277"/>
                  </a:lnTo>
                  <a:close/>
                </a:path>
              </a:pathLst>
            </a:custGeom>
            <a:grpFill/>
            <a:ln>
              <a:noFill/>
            </a:ln>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119" name="Freeform 21"/>
            <p:cNvSpPr>
              <a:spLocks noChangeAspect="1"/>
            </p:cNvSpPr>
            <p:nvPr/>
          </p:nvSpPr>
          <p:spPr bwMode="auto">
            <a:xfrm>
              <a:off x="5697810" y="2905998"/>
              <a:ext cx="367328" cy="336224"/>
            </a:xfrm>
            <a:custGeom>
              <a:avLst/>
              <a:gdLst>
                <a:gd name="T0" fmla="*/ 496 w 496"/>
                <a:gd name="T1" fmla="*/ 277 h 454"/>
                <a:gd name="T2" fmla="*/ 347 w 496"/>
                <a:gd name="T3" fmla="*/ 277 h 454"/>
                <a:gd name="T4" fmla="*/ 347 w 496"/>
                <a:gd name="T5" fmla="*/ 145 h 454"/>
                <a:gd name="T6" fmla="*/ 267 w 496"/>
                <a:gd name="T7" fmla="*/ 145 h 454"/>
                <a:gd name="T8" fmla="*/ 267 w 496"/>
                <a:gd name="T9" fmla="*/ 0 h 454"/>
                <a:gd name="T10" fmla="*/ 229 w 496"/>
                <a:gd name="T11" fmla="*/ 0 h 454"/>
                <a:gd name="T12" fmla="*/ 229 w 496"/>
                <a:gd name="T13" fmla="*/ 145 h 454"/>
                <a:gd name="T14" fmla="*/ 149 w 496"/>
                <a:gd name="T15" fmla="*/ 145 h 454"/>
                <a:gd name="T16" fmla="*/ 149 w 496"/>
                <a:gd name="T17" fmla="*/ 277 h 454"/>
                <a:gd name="T18" fmla="*/ 0 w 496"/>
                <a:gd name="T19" fmla="*/ 277 h 454"/>
                <a:gd name="T20" fmla="*/ 0 w 496"/>
                <a:gd name="T21" fmla="*/ 315 h 454"/>
                <a:gd name="T22" fmla="*/ 71 w 496"/>
                <a:gd name="T23" fmla="*/ 315 h 454"/>
                <a:gd name="T24" fmla="*/ 71 w 496"/>
                <a:gd name="T25" fmla="*/ 454 h 454"/>
                <a:gd name="T26" fmla="*/ 109 w 496"/>
                <a:gd name="T27" fmla="*/ 454 h 454"/>
                <a:gd name="T28" fmla="*/ 109 w 496"/>
                <a:gd name="T29" fmla="*/ 315 h 454"/>
                <a:gd name="T30" fmla="*/ 229 w 496"/>
                <a:gd name="T31" fmla="*/ 315 h 454"/>
                <a:gd name="T32" fmla="*/ 229 w 496"/>
                <a:gd name="T33" fmla="*/ 454 h 454"/>
                <a:gd name="T34" fmla="*/ 267 w 496"/>
                <a:gd name="T35" fmla="*/ 454 h 454"/>
                <a:gd name="T36" fmla="*/ 267 w 496"/>
                <a:gd name="T37" fmla="*/ 315 h 454"/>
                <a:gd name="T38" fmla="*/ 385 w 496"/>
                <a:gd name="T39" fmla="*/ 315 h 454"/>
                <a:gd name="T40" fmla="*/ 385 w 496"/>
                <a:gd name="T41" fmla="*/ 454 h 454"/>
                <a:gd name="T42" fmla="*/ 423 w 496"/>
                <a:gd name="T43" fmla="*/ 454 h 454"/>
                <a:gd name="T44" fmla="*/ 423 w 496"/>
                <a:gd name="T45" fmla="*/ 315 h 454"/>
                <a:gd name="T46" fmla="*/ 496 w 496"/>
                <a:gd name="T47" fmla="*/ 315 h 454"/>
                <a:gd name="T48" fmla="*/ 496 w 496"/>
                <a:gd name="T49" fmla="*/ 27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6" h="454">
                  <a:moveTo>
                    <a:pt x="496" y="277"/>
                  </a:moveTo>
                  <a:lnTo>
                    <a:pt x="347" y="277"/>
                  </a:lnTo>
                  <a:lnTo>
                    <a:pt x="347" y="145"/>
                  </a:lnTo>
                  <a:lnTo>
                    <a:pt x="267" y="145"/>
                  </a:lnTo>
                  <a:lnTo>
                    <a:pt x="267" y="0"/>
                  </a:lnTo>
                  <a:lnTo>
                    <a:pt x="229" y="0"/>
                  </a:lnTo>
                  <a:lnTo>
                    <a:pt x="229" y="145"/>
                  </a:lnTo>
                  <a:lnTo>
                    <a:pt x="149" y="145"/>
                  </a:lnTo>
                  <a:lnTo>
                    <a:pt x="149" y="277"/>
                  </a:lnTo>
                  <a:lnTo>
                    <a:pt x="0" y="277"/>
                  </a:lnTo>
                  <a:lnTo>
                    <a:pt x="0" y="315"/>
                  </a:lnTo>
                  <a:lnTo>
                    <a:pt x="71" y="315"/>
                  </a:lnTo>
                  <a:lnTo>
                    <a:pt x="71" y="454"/>
                  </a:lnTo>
                  <a:lnTo>
                    <a:pt x="109" y="454"/>
                  </a:lnTo>
                  <a:lnTo>
                    <a:pt x="109" y="315"/>
                  </a:lnTo>
                  <a:lnTo>
                    <a:pt x="229" y="315"/>
                  </a:lnTo>
                  <a:lnTo>
                    <a:pt x="229" y="454"/>
                  </a:lnTo>
                  <a:lnTo>
                    <a:pt x="267" y="454"/>
                  </a:lnTo>
                  <a:lnTo>
                    <a:pt x="267" y="315"/>
                  </a:lnTo>
                  <a:lnTo>
                    <a:pt x="385" y="315"/>
                  </a:lnTo>
                  <a:lnTo>
                    <a:pt x="385" y="454"/>
                  </a:lnTo>
                  <a:lnTo>
                    <a:pt x="423" y="454"/>
                  </a:lnTo>
                  <a:lnTo>
                    <a:pt x="423" y="315"/>
                  </a:lnTo>
                  <a:lnTo>
                    <a:pt x="496" y="315"/>
                  </a:lnTo>
                  <a:lnTo>
                    <a:pt x="496" y="277"/>
                  </a:lnTo>
                  <a:close/>
                </a:path>
              </a:pathLst>
            </a:custGeom>
            <a:grpFill/>
            <a:ln>
              <a:noFill/>
            </a:ln>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sp>
          <p:nvSpPr>
            <p:cNvPr id="120" name="Freeform 21"/>
            <p:cNvSpPr>
              <a:spLocks noChangeAspect="1"/>
            </p:cNvSpPr>
            <p:nvPr/>
          </p:nvSpPr>
          <p:spPr bwMode="auto">
            <a:xfrm>
              <a:off x="6936594" y="2907776"/>
              <a:ext cx="367328" cy="336224"/>
            </a:xfrm>
            <a:custGeom>
              <a:avLst/>
              <a:gdLst>
                <a:gd name="T0" fmla="*/ 496 w 496"/>
                <a:gd name="T1" fmla="*/ 277 h 454"/>
                <a:gd name="T2" fmla="*/ 347 w 496"/>
                <a:gd name="T3" fmla="*/ 277 h 454"/>
                <a:gd name="T4" fmla="*/ 347 w 496"/>
                <a:gd name="T5" fmla="*/ 145 h 454"/>
                <a:gd name="T6" fmla="*/ 267 w 496"/>
                <a:gd name="T7" fmla="*/ 145 h 454"/>
                <a:gd name="T8" fmla="*/ 267 w 496"/>
                <a:gd name="T9" fmla="*/ 0 h 454"/>
                <a:gd name="T10" fmla="*/ 229 w 496"/>
                <a:gd name="T11" fmla="*/ 0 h 454"/>
                <a:gd name="T12" fmla="*/ 229 w 496"/>
                <a:gd name="T13" fmla="*/ 145 h 454"/>
                <a:gd name="T14" fmla="*/ 149 w 496"/>
                <a:gd name="T15" fmla="*/ 145 h 454"/>
                <a:gd name="T16" fmla="*/ 149 w 496"/>
                <a:gd name="T17" fmla="*/ 277 h 454"/>
                <a:gd name="T18" fmla="*/ 0 w 496"/>
                <a:gd name="T19" fmla="*/ 277 h 454"/>
                <a:gd name="T20" fmla="*/ 0 w 496"/>
                <a:gd name="T21" fmla="*/ 315 h 454"/>
                <a:gd name="T22" fmla="*/ 71 w 496"/>
                <a:gd name="T23" fmla="*/ 315 h 454"/>
                <a:gd name="T24" fmla="*/ 71 w 496"/>
                <a:gd name="T25" fmla="*/ 454 h 454"/>
                <a:gd name="T26" fmla="*/ 109 w 496"/>
                <a:gd name="T27" fmla="*/ 454 h 454"/>
                <a:gd name="T28" fmla="*/ 109 w 496"/>
                <a:gd name="T29" fmla="*/ 315 h 454"/>
                <a:gd name="T30" fmla="*/ 229 w 496"/>
                <a:gd name="T31" fmla="*/ 315 h 454"/>
                <a:gd name="T32" fmla="*/ 229 w 496"/>
                <a:gd name="T33" fmla="*/ 454 h 454"/>
                <a:gd name="T34" fmla="*/ 267 w 496"/>
                <a:gd name="T35" fmla="*/ 454 h 454"/>
                <a:gd name="T36" fmla="*/ 267 w 496"/>
                <a:gd name="T37" fmla="*/ 315 h 454"/>
                <a:gd name="T38" fmla="*/ 385 w 496"/>
                <a:gd name="T39" fmla="*/ 315 h 454"/>
                <a:gd name="T40" fmla="*/ 385 w 496"/>
                <a:gd name="T41" fmla="*/ 454 h 454"/>
                <a:gd name="T42" fmla="*/ 423 w 496"/>
                <a:gd name="T43" fmla="*/ 454 h 454"/>
                <a:gd name="T44" fmla="*/ 423 w 496"/>
                <a:gd name="T45" fmla="*/ 315 h 454"/>
                <a:gd name="T46" fmla="*/ 496 w 496"/>
                <a:gd name="T47" fmla="*/ 315 h 454"/>
                <a:gd name="T48" fmla="*/ 496 w 496"/>
                <a:gd name="T49" fmla="*/ 27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6" h="454">
                  <a:moveTo>
                    <a:pt x="496" y="277"/>
                  </a:moveTo>
                  <a:lnTo>
                    <a:pt x="347" y="277"/>
                  </a:lnTo>
                  <a:lnTo>
                    <a:pt x="347" y="145"/>
                  </a:lnTo>
                  <a:lnTo>
                    <a:pt x="267" y="145"/>
                  </a:lnTo>
                  <a:lnTo>
                    <a:pt x="267" y="0"/>
                  </a:lnTo>
                  <a:lnTo>
                    <a:pt x="229" y="0"/>
                  </a:lnTo>
                  <a:lnTo>
                    <a:pt x="229" y="145"/>
                  </a:lnTo>
                  <a:lnTo>
                    <a:pt x="149" y="145"/>
                  </a:lnTo>
                  <a:lnTo>
                    <a:pt x="149" y="277"/>
                  </a:lnTo>
                  <a:lnTo>
                    <a:pt x="0" y="277"/>
                  </a:lnTo>
                  <a:lnTo>
                    <a:pt x="0" y="315"/>
                  </a:lnTo>
                  <a:lnTo>
                    <a:pt x="71" y="315"/>
                  </a:lnTo>
                  <a:lnTo>
                    <a:pt x="71" y="454"/>
                  </a:lnTo>
                  <a:lnTo>
                    <a:pt x="109" y="454"/>
                  </a:lnTo>
                  <a:lnTo>
                    <a:pt x="109" y="315"/>
                  </a:lnTo>
                  <a:lnTo>
                    <a:pt x="229" y="315"/>
                  </a:lnTo>
                  <a:lnTo>
                    <a:pt x="229" y="454"/>
                  </a:lnTo>
                  <a:lnTo>
                    <a:pt x="267" y="454"/>
                  </a:lnTo>
                  <a:lnTo>
                    <a:pt x="267" y="315"/>
                  </a:lnTo>
                  <a:lnTo>
                    <a:pt x="385" y="315"/>
                  </a:lnTo>
                  <a:lnTo>
                    <a:pt x="385" y="454"/>
                  </a:lnTo>
                  <a:lnTo>
                    <a:pt x="423" y="454"/>
                  </a:lnTo>
                  <a:lnTo>
                    <a:pt x="423" y="315"/>
                  </a:lnTo>
                  <a:lnTo>
                    <a:pt x="496" y="315"/>
                  </a:lnTo>
                  <a:lnTo>
                    <a:pt x="496" y="277"/>
                  </a:lnTo>
                  <a:close/>
                </a:path>
              </a:pathLst>
            </a:custGeom>
            <a:grpFill/>
            <a:ln>
              <a:noFill/>
            </a:ln>
          </p:spPr>
          <p:txBody>
            <a:bodyPr vert="horz" wrap="square" lIns="89642" tIns="44821" rIns="89642" bIns="44821" numCol="1" anchor="t" anchorCtr="0" compatLnSpc="1">
              <a:prstTxWarp prst="textNoShape">
                <a:avLst/>
              </a:prstTxWarp>
            </a:bodyPr>
            <a:lstStyle/>
            <a:p>
              <a:pPr defTabSz="896386" fontAlgn="base">
                <a:spcBef>
                  <a:spcPct val="0"/>
                </a:spcBef>
                <a:spcAft>
                  <a:spcPct val="0"/>
                </a:spcAft>
              </a:pPr>
              <a:endParaRPr lang="en-US" sz="1765">
                <a:solidFill>
                  <a:srgbClr val="505050"/>
                </a:solidFill>
                <a:cs typeface="Segoe UI" pitchFamily="34" charset="0"/>
              </a:endParaRPr>
            </a:p>
          </p:txBody>
        </p:sp>
      </p:grpSp>
    </p:spTree>
    <p:extLst>
      <p:ext uri="{BB962C8B-B14F-4D97-AF65-F5344CB8AC3E}">
        <p14:creationId xmlns:p14="http://schemas.microsoft.com/office/powerpoint/2010/main" val="70067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750"/>
                                        <p:tgtEl>
                                          <p:spTgt spid="71"/>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72"/>
                                        </p:tgtEl>
                                        <p:attrNameLst>
                                          <p:attrName>style.visibility</p:attrName>
                                        </p:attrNameLst>
                                      </p:cBhvr>
                                      <p:to>
                                        <p:strVal val="visible"/>
                                      </p:to>
                                    </p:set>
                                    <p:animEffect transition="in" filter="fade">
                                      <p:cBhvr>
                                        <p:cTn id="13" dur="750"/>
                                        <p:tgtEl>
                                          <p:spTgt spid="7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decel="100000" fill="hold" grpId="0" nodeType="clickEffect">
                                  <p:stCondLst>
                                    <p:cond delay="0"/>
                                  </p:stCondLst>
                                  <p:childTnLst>
                                    <p:set>
                                      <p:cBhvr>
                                        <p:cTn id="17" dur="1" fill="hold">
                                          <p:stCondLst>
                                            <p:cond delay="0"/>
                                          </p:stCondLst>
                                        </p:cTn>
                                        <p:tgtEl>
                                          <p:spTgt spid="64"/>
                                        </p:tgtEl>
                                        <p:attrNameLst>
                                          <p:attrName>style.visibility</p:attrName>
                                        </p:attrNameLst>
                                      </p:cBhvr>
                                      <p:to>
                                        <p:strVal val="visible"/>
                                      </p:to>
                                    </p:set>
                                    <p:anim calcmode="lin" valueType="num">
                                      <p:cBhvr additive="base">
                                        <p:cTn id="18" dur="500" fill="hold"/>
                                        <p:tgtEl>
                                          <p:spTgt spid="64"/>
                                        </p:tgtEl>
                                        <p:attrNameLst>
                                          <p:attrName>ppt_x</p:attrName>
                                        </p:attrNameLst>
                                      </p:cBhvr>
                                      <p:tavLst>
                                        <p:tav tm="0">
                                          <p:val>
                                            <p:strVal val="1+#ppt_w/2"/>
                                          </p:val>
                                        </p:tav>
                                        <p:tav tm="100000">
                                          <p:val>
                                            <p:strVal val="#ppt_x"/>
                                          </p:val>
                                        </p:tav>
                                      </p:tavLst>
                                    </p:anim>
                                    <p:anim calcmode="lin" valueType="num">
                                      <p:cBhvr additive="base">
                                        <p:cTn id="19" dur="500" fill="hold"/>
                                        <p:tgtEl>
                                          <p:spTgt spid="64"/>
                                        </p:tgtEl>
                                        <p:attrNameLst>
                                          <p:attrName>ppt_y</p:attrName>
                                        </p:attrNameLst>
                                      </p:cBhvr>
                                      <p:tavLst>
                                        <p:tav tm="0">
                                          <p:val>
                                            <p:strVal val="#ppt_y"/>
                                          </p:val>
                                        </p:tav>
                                        <p:tav tm="100000">
                                          <p:val>
                                            <p:strVal val="#ppt_y"/>
                                          </p:val>
                                        </p:tav>
                                      </p:tavLst>
                                    </p:anim>
                                  </p:childTnLst>
                                </p:cTn>
                              </p:par>
                              <p:par>
                                <p:cTn id="20" presetID="10" presetClass="exit" presetSubtype="0" fill="hold" grpId="1" nodeType="with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fade">
                                      <p:cBhvr>
                                        <p:cTn id="25" dur="750"/>
                                        <p:tgtEl>
                                          <p:spTgt spid="73"/>
                                        </p:tgtEl>
                                      </p:cBhvr>
                                    </p:animEffect>
                                  </p:childTnLst>
                                </p:cTn>
                              </p:par>
                              <p:par>
                                <p:cTn id="26" presetID="6" presetClass="emph" presetSubtype="0" decel="100000" fill="hold" grpId="1" nodeType="withEffect">
                                  <p:stCondLst>
                                    <p:cond delay="0"/>
                                  </p:stCondLst>
                                  <p:childTnLst>
                                    <p:animScale>
                                      <p:cBhvr>
                                        <p:cTn id="27" dur="750" fill="hold"/>
                                        <p:tgtEl>
                                          <p:spTgt spid="71"/>
                                        </p:tgtEl>
                                      </p:cBhvr>
                                      <p:by x="83120" y="100000"/>
                                    </p:animScale>
                                  </p:childTnLst>
                                </p:cTn>
                              </p:par>
                              <p:par>
                                <p:cTn id="28" presetID="6" presetClass="emph" presetSubtype="0" decel="100000" fill="hold" grpId="1" nodeType="withEffect">
                                  <p:stCondLst>
                                    <p:cond delay="0"/>
                                  </p:stCondLst>
                                  <p:childTnLst>
                                    <p:animScale>
                                      <p:cBhvr>
                                        <p:cTn id="29" dur="750" fill="hold"/>
                                        <p:tgtEl>
                                          <p:spTgt spid="72"/>
                                        </p:tgtEl>
                                      </p:cBhvr>
                                      <p:by x="83120" y="100000"/>
                                    </p:animScale>
                                  </p:childTnLst>
                                </p:cTn>
                              </p:par>
                              <p:par>
                                <p:cTn id="30" presetID="35" presetClass="path" presetSubtype="0" decel="100000" fill="hold" grpId="2" nodeType="withEffect">
                                  <p:stCondLst>
                                    <p:cond delay="0"/>
                                  </p:stCondLst>
                                  <p:childTnLst>
                                    <p:animMotion origin="layout" path="M -3.08321E-6 -1.39873E-6 L -0.0245 -1.39873E-6 " pathEditMode="relative" rAng="0" ptsTypes="AA">
                                      <p:cBhvr>
                                        <p:cTn id="31" dur="750" fill="hold"/>
                                        <p:tgtEl>
                                          <p:spTgt spid="71"/>
                                        </p:tgtEl>
                                        <p:attrNameLst>
                                          <p:attrName>ppt_x</p:attrName>
                                          <p:attrName>ppt_y</p:attrName>
                                        </p:attrNameLst>
                                      </p:cBhvr>
                                      <p:rCtr x="-1225" y="0"/>
                                    </p:animMotion>
                                  </p:childTnLst>
                                </p:cTn>
                              </p:par>
                              <p:par>
                                <p:cTn id="32" presetID="35" presetClass="path" presetSubtype="0" decel="100000" fill="hold" grpId="2" nodeType="withEffect">
                                  <p:stCondLst>
                                    <p:cond delay="0"/>
                                  </p:stCondLst>
                                  <p:childTnLst>
                                    <p:animMotion origin="layout" path="M 5.30883E-7 -1.39873E-6 L 0.0245 -1.39873E-6 " pathEditMode="relative" rAng="0" ptsTypes="AA">
                                      <p:cBhvr>
                                        <p:cTn id="33" dur="750" fill="hold"/>
                                        <p:tgtEl>
                                          <p:spTgt spid="72"/>
                                        </p:tgtEl>
                                        <p:attrNameLst>
                                          <p:attrName>ppt_x</p:attrName>
                                          <p:attrName>ppt_y</p:attrName>
                                        </p:attrNameLst>
                                      </p:cBhvr>
                                      <p:rCtr x="1225" y="0"/>
                                    </p:animMotion>
                                  </p:childTnLst>
                                </p:cTn>
                              </p:par>
                              <p:par>
                                <p:cTn id="34" presetID="53" presetClass="exit" presetSubtype="32" fill="hold" nodeType="withEffect">
                                  <p:stCondLst>
                                    <p:cond delay="0"/>
                                  </p:stCondLst>
                                  <p:childTnLst>
                                    <p:anim calcmode="lin" valueType="num">
                                      <p:cBhvr>
                                        <p:cTn id="35" dur="750"/>
                                        <p:tgtEl>
                                          <p:spTgt spid="23"/>
                                        </p:tgtEl>
                                        <p:attrNameLst>
                                          <p:attrName>ppt_w</p:attrName>
                                        </p:attrNameLst>
                                      </p:cBhvr>
                                      <p:tavLst>
                                        <p:tav tm="0">
                                          <p:val>
                                            <p:strVal val="ppt_w"/>
                                          </p:val>
                                        </p:tav>
                                        <p:tav tm="100000">
                                          <p:val>
                                            <p:fltVal val="0"/>
                                          </p:val>
                                        </p:tav>
                                      </p:tavLst>
                                    </p:anim>
                                    <p:anim calcmode="lin" valueType="num">
                                      <p:cBhvr>
                                        <p:cTn id="36" dur="750"/>
                                        <p:tgtEl>
                                          <p:spTgt spid="23"/>
                                        </p:tgtEl>
                                        <p:attrNameLst>
                                          <p:attrName>ppt_h</p:attrName>
                                        </p:attrNameLst>
                                      </p:cBhvr>
                                      <p:tavLst>
                                        <p:tav tm="0">
                                          <p:val>
                                            <p:strVal val="ppt_h"/>
                                          </p:val>
                                        </p:tav>
                                        <p:tav tm="100000">
                                          <p:val>
                                            <p:fltVal val="0"/>
                                          </p:val>
                                        </p:tav>
                                      </p:tavLst>
                                    </p:anim>
                                    <p:animEffect transition="out" filter="fade">
                                      <p:cBhvr>
                                        <p:cTn id="37" dur="750"/>
                                        <p:tgtEl>
                                          <p:spTgt spid="23"/>
                                        </p:tgtEl>
                                      </p:cBhvr>
                                    </p:animEffect>
                                    <p:set>
                                      <p:cBhvr>
                                        <p:cTn id="38" dur="1" fill="hold">
                                          <p:stCondLst>
                                            <p:cond delay="749"/>
                                          </p:stCondLst>
                                        </p:cTn>
                                        <p:tgtEl>
                                          <p:spTgt spid="23"/>
                                        </p:tgtEl>
                                        <p:attrNameLst>
                                          <p:attrName>style.visibility</p:attrName>
                                        </p:attrNameLst>
                                      </p:cBhvr>
                                      <p:to>
                                        <p:strVal val="hidden"/>
                                      </p:to>
                                    </p:set>
                                  </p:childTnLst>
                                </p:cTn>
                              </p:par>
                              <p:par>
                                <p:cTn id="39" presetID="53" presetClass="exit" presetSubtype="32" fill="hold" nodeType="withEffect">
                                  <p:stCondLst>
                                    <p:cond delay="0"/>
                                  </p:stCondLst>
                                  <p:childTnLst>
                                    <p:anim calcmode="lin" valueType="num">
                                      <p:cBhvr>
                                        <p:cTn id="40" dur="750"/>
                                        <p:tgtEl>
                                          <p:spTgt spid="17"/>
                                        </p:tgtEl>
                                        <p:attrNameLst>
                                          <p:attrName>ppt_w</p:attrName>
                                        </p:attrNameLst>
                                      </p:cBhvr>
                                      <p:tavLst>
                                        <p:tav tm="0">
                                          <p:val>
                                            <p:strVal val="ppt_w"/>
                                          </p:val>
                                        </p:tav>
                                        <p:tav tm="100000">
                                          <p:val>
                                            <p:fltVal val="0"/>
                                          </p:val>
                                        </p:tav>
                                      </p:tavLst>
                                    </p:anim>
                                    <p:anim calcmode="lin" valueType="num">
                                      <p:cBhvr>
                                        <p:cTn id="41" dur="750"/>
                                        <p:tgtEl>
                                          <p:spTgt spid="17"/>
                                        </p:tgtEl>
                                        <p:attrNameLst>
                                          <p:attrName>ppt_h</p:attrName>
                                        </p:attrNameLst>
                                      </p:cBhvr>
                                      <p:tavLst>
                                        <p:tav tm="0">
                                          <p:val>
                                            <p:strVal val="ppt_h"/>
                                          </p:val>
                                        </p:tav>
                                        <p:tav tm="100000">
                                          <p:val>
                                            <p:fltVal val="0"/>
                                          </p:val>
                                        </p:tav>
                                      </p:tavLst>
                                    </p:anim>
                                    <p:animEffect transition="out" filter="fade">
                                      <p:cBhvr>
                                        <p:cTn id="42" dur="750"/>
                                        <p:tgtEl>
                                          <p:spTgt spid="17"/>
                                        </p:tgtEl>
                                      </p:cBhvr>
                                    </p:animEffect>
                                    <p:set>
                                      <p:cBhvr>
                                        <p:cTn id="43" dur="1" fill="hold">
                                          <p:stCondLst>
                                            <p:cond delay="749"/>
                                          </p:stCondLst>
                                        </p:cTn>
                                        <p:tgtEl>
                                          <p:spTgt spid="17"/>
                                        </p:tgtEl>
                                        <p:attrNameLst>
                                          <p:attrName>style.visibility</p:attrName>
                                        </p:attrNameLst>
                                      </p:cBhvr>
                                      <p:to>
                                        <p:strVal val="hidden"/>
                                      </p:to>
                                    </p:set>
                                  </p:childTnLst>
                                </p:cTn>
                              </p:par>
                              <p:par>
                                <p:cTn id="44" presetID="53" presetClass="exit" presetSubtype="32" fill="hold" nodeType="withEffect">
                                  <p:stCondLst>
                                    <p:cond delay="0"/>
                                  </p:stCondLst>
                                  <p:childTnLst>
                                    <p:anim calcmode="lin" valueType="num">
                                      <p:cBhvr>
                                        <p:cTn id="45" dur="750"/>
                                        <p:tgtEl>
                                          <p:spTgt spid="32"/>
                                        </p:tgtEl>
                                        <p:attrNameLst>
                                          <p:attrName>ppt_w</p:attrName>
                                        </p:attrNameLst>
                                      </p:cBhvr>
                                      <p:tavLst>
                                        <p:tav tm="0">
                                          <p:val>
                                            <p:strVal val="ppt_w"/>
                                          </p:val>
                                        </p:tav>
                                        <p:tav tm="100000">
                                          <p:val>
                                            <p:fltVal val="0"/>
                                          </p:val>
                                        </p:tav>
                                      </p:tavLst>
                                    </p:anim>
                                    <p:anim calcmode="lin" valueType="num">
                                      <p:cBhvr>
                                        <p:cTn id="46" dur="750"/>
                                        <p:tgtEl>
                                          <p:spTgt spid="32"/>
                                        </p:tgtEl>
                                        <p:attrNameLst>
                                          <p:attrName>ppt_h</p:attrName>
                                        </p:attrNameLst>
                                      </p:cBhvr>
                                      <p:tavLst>
                                        <p:tav tm="0">
                                          <p:val>
                                            <p:strVal val="ppt_h"/>
                                          </p:val>
                                        </p:tav>
                                        <p:tav tm="100000">
                                          <p:val>
                                            <p:fltVal val="0"/>
                                          </p:val>
                                        </p:tav>
                                      </p:tavLst>
                                    </p:anim>
                                    <p:animEffect transition="out" filter="fade">
                                      <p:cBhvr>
                                        <p:cTn id="47" dur="750"/>
                                        <p:tgtEl>
                                          <p:spTgt spid="32"/>
                                        </p:tgtEl>
                                      </p:cBhvr>
                                    </p:animEffect>
                                    <p:set>
                                      <p:cBhvr>
                                        <p:cTn id="48" dur="1" fill="hold">
                                          <p:stCondLst>
                                            <p:cond delay="749"/>
                                          </p:stCondLst>
                                        </p:cTn>
                                        <p:tgtEl>
                                          <p:spTgt spid="32"/>
                                        </p:tgtEl>
                                        <p:attrNameLst>
                                          <p:attrName>style.visibility</p:attrName>
                                        </p:attrNameLst>
                                      </p:cBhvr>
                                      <p:to>
                                        <p:strVal val="hidden"/>
                                      </p:to>
                                    </p:set>
                                  </p:childTnLst>
                                </p:cTn>
                              </p:par>
                              <p:par>
                                <p:cTn id="49" presetID="53" presetClass="exit" presetSubtype="32" fill="hold" nodeType="withEffect">
                                  <p:stCondLst>
                                    <p:cond delay="0"/>
                                  </p:stCondLst>
                                  <p:childTnLst>
                                    <p:anim calcmode="lin" valueType="num">
                                      <p:cBhvr>
                                        <p:cTn id="50" dur="750"/>
                                        <p:tgtEl>
                                          <p:spTgt spid="53"/>
                                        </p:tgtEl>
                                        <p:attrNameLst>
                                          <p:attrName>ppt_w</p:attrName>
                                        </p:attrNameLst>
                                      </p:cBhvr>
                                      <p:tavLst>
                                        <p:tav tm="0">
                                          <p:val>
                                            <p:strVal val="ppt_w"/>
                                          </p:val>
                                        </p:tav>
                                        <p:tav tm="100000">
                                          <p:val>
                                            <p:fltVal val="0"/>
                                          </p:val>
                                        </p:tav>
                                      </p:tavLst>
                                    </p:anim>
                                    <p:anim calcmode="lin" valueType="num">
                                      <p:cBhvr>
                                        <p:cTn id="51" dur="750"/>
                                        <p:tgtEl>
                                          <p:spTgt spid="53"/>
                                        </p:tgtEl>
                                        <p:attrNameLst>
                                          <p:attrName>ppt_h</p:attrName>
                                        </p:attrNameLst>
                                      </p:cBhvr>
                                      <p:tavLst>
                                        <p:tav tm="0">
                                          <p:val>
                                            <p:strVal val="ppt_h"/>
                                          </p:val>
                                        </p:tav>
                                        <p:tav tm="100000">
                                          <p:val>
                                            <p:fltVal val="0"/>
                                          </p:val>
                                        </p:tav>
                                      </p:tavLst>
                                    </p:anim>
                                    <p:animEffect transition="out" filter="fade">
                                      <p:cBhvr>
                                        <p:cTn id="52" dur="750"/>
                                        <p:tgtEl>
                                          <p:spTgt spid="53"/>
                                        </p:tgtEl>
                                      </p:cBhvr>
                                    </p:animEffect>
                                    <p:set>
                                      <p:cBhvr>
                                        <p:cTn id="53" dur="1" fill="hold">
                                          <p:stCondLst>
                                            <p:cond delay="749"/>
                                          </p:stCondLst>
                                        </p:cTn>
                                        <p:tgtEl>
                                          <p:spTgt spid="53"/>
                                        </p:tgtEl>
                                        <p:attrNameLst>
                                          <p:attrName>style.visibility</p:attrName>
                                        </p:attrNameLst>
                                      </p:cBhvr>
                                      <p:to>
                                        <p:strVal val="hidden"/>
                                      </p:to>
                                    </p:set>
                                  </p:childTnLst>
                                </p:cTn>
                              </p:par>
                              <p:par>
                                <p:cTn id="54" presetID="1" presetClass="entr" presetSubtype="0" fill="hold" grpId="1" nodeType="withEffect">
                                  <p:stCondLst>
                                    <p:cond delay="0"/>
                                  </p:stCondLst>
                                  <p:childTnLst>
                                    <p:set>
                                      <p:cBhvr>
                                        <p:cTn id="55" dur="1" fill="hold">
                                          <p:stCondLst>
                                            <p:cond delay="0"/>
                                          </p:stCondLst>
                                        </p:cTn>
                                        <p:tgtEl>
                                          <p:spTgt spid="62"/>
                                        </p:tgtEl>
                                        <p:attrNameLst>
                                          <p:attrName>style.visibility</p:attrName>
                                        </p:attrNameLst>
                                      </p:cBhvr>
                                      <p:to>
                                        <p:strVal val="visible"/>
                                      </p:to>
                                    </p:set>
                                  </p:childTnLst>
                                </p:cTn>
                              </p:par>
                              <p:par>
                                <p:cTn id="56" presetID="35" presetClass="path" presetSubtype="0" decel="100000" fill="hold" grpId="0" nodeType="withEffect">
                                  <p:stCondLst>
                                    <p:cond delay="0"/>
                                  </p:stCondLst>
                                  <p:childTnLst>
                                    <p:animMotion origin="layout" path="M -4.1807E-6 -1.39873E-6 L -0.08065 -1.39873E-6 " pathEditMode="relative" rAng="0" ptsTypes="AA">
                                      <p:cBhvr>
                                        <p:cTn id="57" dur="750" fill="hold"/>
                                        <p:tgtEl>
                                          <p:spTgt spid="62"/>
                                        </p:tgtEl>
                                        <p:attrNameLst>
                                          <p:attrName>ppt_x</p:attrName>
                                          <p:attrName>ppt_y</p:attrName>
                                        </p:attrNameLst>
                                      </p:cBhvr>
                                      <p:rCtr x="-4033" y="0"/>
                                    </p:animMotion>
                                  </p:childTnLst>
                                </p:cTn>
                              </p:par>
                              <p:par>
                                <p:cTn id="58" presetID="53" presetClass="exit" presetSubtype="32" fill="hold" grpId="2" nodeType="withEffect">
                                  <p:stCondLst>
                                    <p:cond delay="250"/>
                                  </p:stCondLst>
                                  <p:childTnLst>
                                    <p:anim calcmode="lin" valueType="num">
                                      <p:cBhvr>
                                        <p:cTn id="59" dur="500"/>
                                        <p:tgtEl>
                                          <p:spTgt spid="62"/>
                                        </p:tgtEl>
                                        <p:attrNameLst>
                                          <p:attrName>ppt_w</p:attrName>
                                        </p:attrNameLst>
                                      </p:cBhvr>
                                      <p:tavLst>
                                        <p:tav tm="0">
                                          <p:val>
                                            <p:strVal val="ppt_w"/>
                                          </p:val>
                                        </p:tav>
                                        <p:tav tm="100000">
                                          <p:val>
                                            <p:fltVal val="0"/>
                                          </p:val>
                                        </p:tav>
                                      </p:tavLst>
                                    </p:anim>
                                    <p:anim calcmode="lin" valueType="num">
                                      <p:cBhvr>
                                        <p:cTn id="60" dur="500"/>
                                        <p:tgtEl>
                                          <p:spTgt spid="62"/>
                                        </p:tgtEl>
                                        <p:attrNameLst>
                                          <p:attrName>ppt_h</p:attrName>
                                        </p:attrNameLst>
                                      </p:cBhvr>
                                      <p:tavLst>
                                        <p:tav tm="0">
                                          <p:val>
                                            <p:strVal val="ppt_h"/>
                                          </p:val>
                                        </p:tav>
                                        <p:tav tm="100000">
                                          <p:val>
                                            <p:fltVal val="0"/>
                                          </p:val>
                                        </p:tav>
                                      </p:tavLst>
                                    </p:anim>
                                    <p:animEffect transition="out" filter="fade">
                                      <p:cBhvr>
                                        <p:cTn id="61" dur="500"/>
                                        <p:tgtEl>
                                          <p:spTgt spid="62"/>
                                        </p:tgtEl>
                                      </p:cBhvr>
                                    </p:animEffect>
                                    <p:set>
                                      <p:cBhvr>
                                        <p:cTn id="62" dur="1" fill="hold">
                                          <p:stCondLst>
                                            <p:cond delay="499"/>
                                          </p:stCondLst>
                                        </p:cTn>
                                        <p:tgtEl>
                                          <p:spTgt spid="62"/>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par>
                                <p:cTn id="65" presetID="35" presetClass="path" presetSubtype="0" decel="100000" fill="hold" grpId="1" nodeType="withEffect">
                                  <p:stCondLst>
                                    <p:cond delay="0"/>
                                  </p:stCondLst>
                                  <p:childTnLst>
                                    <p:animMotion origin="layout" path="M 0.08065 2.88828E-6 L 2.5319E-6 2.88828E-6 " pathEditMode="relative" rAng="0" ptsTypes="AA">
                                      <p:cBhvr>
                                        <p:cTn id="66" dur="750" spd="-100000" fill="hold"/>
                                        <p:tgtEl>
                                          <p:spTgt spid="63"/>
                                        </p:tgtEl>
                                        <p:attrNameLst>
                                          <p:attrName>ppt_x</p:attrName>
                                          <p:attrName>ppt_y</p:attrName>
                                        </p:attrNameLst>
                                      </p:cBhvr>
                                      <p:rCtr x="-4033" y="0"/>
                                    </p:animMotion>
                                  </p:childTnLst>
                                </p:cTn>
                              </p:par>
                              <p:par>
                                <p:cTn id="67" presetID="53" presetClass="exit" presetSubtype="32" fill="hold" grpId="2" nodeType="withEffect">
                                  <p:stCondLst>
                                    <p:cond delay="250"/>
                                  </p:stCondLst>
                                  <p:childTnLst>
                                    <p:anim calcmode="lin" valueType="num">
                                      <p:cBhvr>
                                        <p:cTn id="68" dur="500"/>
                                        <p:tgtEl>
                                          <p:spTgt spid="63"/>
                                        </p:tgtEl>
                                        <p:attrNameLst>
                                          <p:attrName>ppt_w</p:attrName>
                                        </p:attrNameLst>
                                      </p:cBhvr>
                                      <p:tavLst>
                                        <p:tav tm="0">
                                          <p:val>
                                            <p:strVal val="ppt_w"/>
                                          </p:val>
                                        </p:tav>
                                        <p:tav tm="100000">
                                          <p:val>
                                            <p:fltVal val="0"/>
                                          </p:val>
                                        </p:tav>
                                      </p:tavLst>
                                    </p:anim>
                                    <p:anim calcmode="lin" valueType="num">
                                      <p:cBhvr>
                                        <p:cTn id="69" dur="500"/>
                                        <p:tgtEl>
                                          <p:spTgt spid="63"/>
                                        </p:tgtEl>
                                        <p:attrNameLst>
                                          <p:attrName>ppt_h</p:attrName>
                                        </p:attrNameLst>
                                      </p:cBhvr>
                                      <p:tavLst>
                                        <p:tav tm="0">
                                          <p:val>
                                            <p:strVal val="ppt_h"/>
                                          </p:val>
                                        </p:tav>
                                        <p:tav tm="100000">
                                          <p:val>
                                            <p:fltVal val="0"/>
                                          </p:val>
                                        </p:tav>
                                      </p:tavLst>
                                    </p:anim>
                                    <p:animEffect transition="out" filter="fade">
                                      <p:cBhvr>
                                        <p:cTn id="70" dur="500"/>
                                        <p:tgtEl>
                                          <p:spTgt spid="63"/>
                                        </p:tgtEl>
                                      </p:cBhvr>
                                    </p:animEffect>
                                    <p:set>
                                      <p:cBhvr>
                                        <p:cTn id="71" dur="1" fill="hold">
                                          <p:stCondLst>
                                            <p:cond delay="499"/>
                                          </p:stCondLst>
                                        </p:cTn>
                                        <p:tgtEl>
                                          <p:spTgt spid="63"/>
                                        </p:tgtEl>
                                        <p:attrNameLst>
                                          <p:attrName>style.visibility</p:attrName>
                                        </p:attrNameLst>
                                      </p:cBhvr>
                                      <p:to>
                                        <p:strVal val="hidden"/>
                                      </p:to>
                                    </p:set>
                                  </p:childTnLst>
                                </p:cTn>
                              </p:par>
                              <p:par>
                                <p:cTn id="72" presetID="53" presetClass="entr" presetSubtype="16" fill="hold" nodeType="withEffect">
                                  <p:stCondLst>
                                    <p:cond delay="350"/>
                                  </p:stCondLst>
                                  <p:childTnLst>
                                    <p:set>
                                      <p:cBhvr>
                                        <p:cTn id="73" dur="1" fill="hold">
                                          <p:stCondLst>
                                            <p:cond delay="0"/>
                                          </p:stCondLst>
                                        </p:cTn>
                                        <p:tgtEl>
                                          <p:spTgt spid="74"/>
                                        </p:tgtEl>
                                        <p:attrNameLst>
                                          <p:attrName>style.visibility</p:attrName>
                                        </p:attrNameLst>
                                      </p:cBhvr>
                                      <p:to>
                                        <p:strVal val="visible"/>
                                      </p:to>
                                    </p:set>
                                    <p:anim calcmode="lin" valueType="num">
                                      <p:cBhvr>
                                        <p:cTn id="74" dur="750" fill="hold"/>
                                        <p:tgtEl>
                                          <p:spTgt spid="74"/>
                                        </p:tgtEl>
                                        <p:attrNameLst>
                                          <p:attrName>ppt_w</p:attrName>
                                        </p:attrNameLst>
                                      </p:cBhvr>
                                      <p:tavLst>
                                        <p:tav tm="0">
                                          <p:val>
                                            <p:fltVal val="0"/>
                                          </p:val>
                                        </p:tav>
                                        <p:tav tm="100000">
                                          <p:val>
                                            <p:strVal val="#ppt_w"/>
                                          </p:val>
                                        </p:tav>
                                      </p:tavLst>
                                    </p:anim>
                                    <p:anim calcmode="lin" valueType="num">
                                      <p:cBhvr>
                                        <p:cTn id="75" dur="750" fill="hold"/>
                                        <p:tgtEl>
                                          <p:spTgt spid="74"/>
                                        </p:tgtEl>
                                        <p:attrNameLst>
                                          <p:attrName>ppt_h</p:attrName>
                                        </p:attrNameLst>
                                      </p:cBhvr>
                                      <p:tavLst>
                                        <p:tav tm="0">
                                          <p:val>
                                            <p:fltVal val="0"/>
                                          </p:val>
                                        </p:tav>
                                        <p:tav tm="100000">
                                          <p:val>
                                            <p:strVal val="#ppt_h"/>
                                          </p:val>
                                        </p:tav>
                                      </p:tavLst>
                                    </p:anim>
                                    <p:animEffect transition="in" filter="fade">
                                      <p:cBhvr>
                                        <p:cTn id="76" dur="750"/>
                                        <p:tgtEl>
                                          <p:spTgt spid="74"/>
                                        </p:tgtEl>
                                      </p:cBhvr>
                                    </p:animEffect>
                                  </p:childTnLst>
                                </p:cTn>
                              </p:par>
                              <p:par>
                                <p:cTn id="77" presetID="53" presetClass="entr" presetSubtype="16" fill="hold" nodeType="withEffect">
                                  <p:stCondLst>
                                    <p:cond delay="350"/>
                                  </p:stCondLst>
                                  <p:childTnLst>
                                    <p:set>
                                      <p:cBhvr>
                                        <p:cTn id="78" dur="1" fill="hold">
                                          <p:stCondLst>
                                            <p:cond delay="0"/>
                                          </p:stCondLst>
                                        </p:cTn>
                                        <p:tgtEl>
                                          <p:spTgt spid="82"/>
                                        </p:tgtEl>
                                        <p:attrNameLst>
                                          <p:attrName>style.visibility</p:attrName>
                                        </p:attrNameLst>
                                      </p:cBhvr>
                                      <p:to>
                                        <p:strVal val="visible"/>
                                      </p:to>
                                    </p:set>
                                    <p:anim calcmode="lin" valueType="num">
                                      <p:cBhvr>
                                        <p:cTn id="79" dur="750" fill="hold"/>
                                        <p:tgtEl>
                                          <p:spTgt spid="82"/>
                                        </p:tgtEl>
                                        <p:attrNameLst>
                                          <p:attrName>ppt_w</p:attrName>
                                        </p:attrNameLst>
                                      </p:cBhvr>
                                      <p:tavLst>
                                        <p:tav tm="0">
                                          <p:val>
                                            <p:fltVal val="0"/>
                                          </p:val>
                                        </p:tav>
                                        <p:tav tm="100000">
                                          <p:val>
                                            <p:strVal val="#ppt_w"/>
                                          </p:val>
                                        </p:tav>
                                      </p:tavLst>
                                    </p:anim>
                                    <p:anim calcmode="lin" valueType="num">
                                      <p:cBhvr>
                                        <p:cTn id="80" dur="750" fill="hold"/>
                                        <p:tgtEl>
                                          <p:spTgt spid="82"/>
                                        </p:tgtEl>
                                        <p:attrNameLst>
                                          <p:attrName>ppt_h</p:attrName>
                                        </p:attrNameLst>
                                      </p:cBhvr>
                                      <p:tavLst>
                                        <p:tav tm="0">
                                          <p:val>
                                            <p:fltVal val="0"/>
                                          </p:val>
                                        </p:tav>
                                        <p:tav tm="100000">
                                          <p:val>
                                            <p:strVal val="#ppt_h"/>
                                          </p:val>
                                        </p:tav>
                                      </p:tavLst>
                                    </p:anim>
                                    <p:animEffect transition="in" filter="fade">
                                      <p:cBhvr>
                                        <p:cTn id="81" dur="750"/>
                                        <p:tgtEl>
                                          <p:spTgt spid="82"/>
                                        </p:tgtEl>
                                      </p:cBhvr>
                                    </p:animEffect>
                                  </p:childTnLst>
                                </p:cTn>
                              </p:par>
                              <p:par>
                                <p:cTn id="82" presetID="53" presetClass="entr" presetSubtype="16" fill="hold" nodeType="withEffect">
                                  <p:stCondLst>
                                    <p:cond delay="350"/>
                                  </p:stCondLst>
                                  <p:childTnLst>
                                    <p:set>
                                      <p:cBhvr>
                                        <p:cTn id="83" dur="1" fill="hold">
                                          <p:stCondLst>
                                            <p:cond delay="0"/>
                                          </p:stCondLst>
                                        </p:cTn>
                                        <p:tgtEl>
                                          <p:spTgt spid="93"/>
                                        </p:tgtEl>
                                        <p:attrNameLst>
                                          <p:attrName>style.visibility</p:attrName>
                                        </p:attrNameLst>
                                      </p:cBhvr>
                                      <p:to>
                                        <p:strVal val="visible"/>
                                      </p:to>
                                    </p:set>
                                    <p:anim calcmode="lin" valueType="num">
                                      <p:cBhvr>
                                        <p:cTn id="84" dur="750" fill="hold"/>
                                        <p:tgtEl>
                                          <p:spTgt spid="93"/>
                                        </p:tgtEl>
                                        <p:attrNameLst>
                                          <p:attrName>ppt_w</p:attrName>
                                        </p:attrNameLst>
                                      </p:cBhvr>
                                      <p:tavLst>
                                        <p:tav tm="0">
                                          <p:val>
                                            <p:fltVal val="0"/>
                                          </p:val>
                                        </p:tav>
                                        <p:tav tm="100000">
                                          <p:val>
                                            <p:strVal val="#ppt_w"/>
                                          </p:val>
                                        </p:tav>
                                      </p:tavLst>
                                    </p:anim>
                                    <p:anim calcmode="lin" valueType="num">
                                      <p:cBhvr>
                                        <p:cTn id="85" dur="750" fill="hold"/>
                                        <p:tgtEl>
                                          <p:spTgt spid="93"/>
                                        </p:tgtEl>
                                        <p:attrNameLst>
                                          <p:attrName>ppt_h</p:attrName>
                                        </p:attrNameLst>
                                      </p:cBhvr>
                                      <p:tavLst>
                                        <p:tav tm="0">
                                          <p:val>
                                            <p:fltVal val="0"/>
                                          </p:val>
                                        </p:tav>
                                        <p:tav tm="100000">
                                          <p:val>
                                            <p:strVal val="#ppt_h"/>
                                          </p:val>
                                        </p:tav>
                                      </p:tavLst>
                                    </p:anim>
                                    <p:animEffect transition="in" filter="fade">
                                      <p:cBhvr>
                                        <p:cTn id="86" dur="750"/>
                                        <p:tgtEl>
                                          <p:spTgt spid="93"/>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2" decel="100000" fill="hold" grpId="0" nodeType="clickEffect">
                                  <p:stCondLst>
                                    <p:cond delay="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fill="hold"/>
                                        <p:tgtEl>
                                          <p:spTgt spid="66"/>
                                        </p:tgtEl>
                                        <p:attrNameLst>
                                          <p:attrName>ppt_x</p:attrName>
                                        </p:attrNameLst>
                                      </p:cBhvr>
                                      <p:tavLst>
                                        <p:tav tm="0">
                                          <p:val>
                                            <p:strVal val="1+#ppt_w/2"/>
                                          </p:val>
                                        </p:tav>
                                        <p:tav tm="100000">
                                          <p:val>
                                            <p:strVal val="#ppt_x"/>
                                          </p:val>
                                        </p:tav>
                                      </p:tavLst>
                                    </p:anim>
                                    <p:anim calcmode="lin" valueType="num">
                                      <p:cBhvr additive="base">
                                        <p:cTn id="92" dur="500" fill="hold"/>
                                        <p:tgtEl>
                                          <p:spTgt spid="66"/>
                                        </p:tgtEl>
                                        <p:attrNameLst>
                                          <p:attrName>ppt_y</p:attrName>
                                        </p:attrNameLst>
                                      </p:cBhvr>
                                      <p:tavLst>
                                        <p:tav tm="0">
                                          <p:val>
                                            <p:strVal val="#ppt_y"/>
                                          </p:val>
                                        </p:tav>
                                        <p:tav tm="100000">
                                          <p:val>
                                            <p:strVal val="#ppt_y"/>
                                          </p:val>
                                        </p:tav>
                                      </p:tavLst>
                                    </p:anim>
                                  </p:childTnLst>
                                </p:cTn>
                              </p:par>
                              <p:par>
                                <p:cTn id="93" presetID="10" presetClass="entr" presetSubtype="0" fill="hold" grpId="1" nodeType="withEffect">
                                  <p:stCondLst>
                                    <p:cond delay="0"/>
                                  </p:stCondLst>
                                  <p:childTnLst>
                                    <p:set>
                                      <p:cBhvr>
                                        <p:cTn id="94" dur="1" fill="hold">
                                          <p:stCondLst>
                                            <p:cond delay="0"/>
                                          </p:stCondLst>
                                        </p:cTn>
                                        <p:tgtEl>
                                          <p:spTgt spid="6"/>
                                        </p:tgtEl>
                                        <p:attrNameLst>
                                          <p:attrName>style.visibility</p:attrName>
                                        </p:attrNameLst>
                                      </p:cBhvr>
                                      <p:to>
                                        <p:strVal val="visible"/>
                                      </p:to>
                                    </p:set>
                                    <p:animEffect transition="in" filter="fade">
                                      <p:cBhvr>
                                        <p:cTn id="95" dur="500"/>
                                        <p:tgtEl>
                                          <p:spTgt spid="6"/>
                                        </p:tgtEl>
                                      </p:cBhvr>
                                    </p:animEffect>
                                  </p:childTnLst>
                                </p:cTn>
                              </p:par>
                              <p:par>
                                <p:cTn id="96" presetID="42" presetClass="path" presetSubtype="0" decel="100000" fill="hold" grpId="0" nodeType="withEffect">
                                  <p:stCondLst>
                                    <p:cond delay="0"/>
                                  </p:stCondLst>
                                  <p:childTnLst>
                                    <p:animMotion origin="layout" path="M 1.37843E-6 -4.66848E-6 L 1.37843E-6 0.05654 " pathEditMode="relative" rAng="0" ptsTypes="AA">
                                      <p:cBhvr>
                                        <p:cTn id="97" dur="500" spd="-100000" fill="hold"/>
                                        <p:tgtEl>
                                          <p:spTgt spid="6"/>
                                        </p:tgtEl>
                                        <p:attrNameLst>
                                          <p:attrName>ppt_x</p:attrName>
                                          <p:attrName>ppt_y</p:attrName>
                                        </p:attrNameLst>
                                      </p:cBhvr>
                                      <p:rCtr x="0" y="2816"/>
                                    </p:animMotion>
                                  </p:childTnLst>
                                </p:cTn>
                              </p:par>
                              <p:par>
                                <p:cTn id="98" presetID="10" presetClass="entr" presetSubtype="0" fill="hold" nodeType="withEffect">
                                  <p:stCondLst>
                                    <p:cond delay="0"/>
                                  </p:stCondLst>
                                  <p:childTnLst>
                                    <p:set>
                                      <p:cBhvr>
                                        <p:cTn id="99" dur="1" fill="hold">
                                          <p:stCondLst>
                                            <p:cond delay="0"/>
                                          </p:stCondLst>
                                        </p:cTn>
                                        <p:tgtEl>
                                          <p:spTgt spid="9"/>
                                        </p:tgtEl>
                                        <p:attrNameLst>
                                          <p:attrName>style.visibility</p:attrName>
                                        </p:attrNameLst>
                                      </p:cBhvr>
                                      <p:to>
                                        <p:strVal val="visible"/>
                                      </p:to>
                                    </p:set>
                                    <p:animEffect transition="in" filter="fade">
                                      <p:cBhvr>
                                        <p:cTn id="100" dur="500"/>
                                        <p:tgtEl>
                                          <p:spTgt spid="9"/>
                                        </p:tgtEl>
                                      </p:cBhvr>
                                    </p:animEffect>
                                  </p:childTnLst>
                                </p:cTn>
                              </p:par>
                              <p:par>
                                <p:cTn id="101" presetID="42" presetClass="path" presetSubtype="0" decel="100000" fill="hold" nodeType="withEffect">
                                  <p:stCondLst>
                                    <p:cond delay="0"/>
                                  </p:stCondLst>
                                  <p:childTnLst>
                                    <p:animMotion origin="layout" path="M 1.37843E-6 -4.66848E-6 L 1.37843E-6 0.05654 " pathEditMode="relative" rAng="0" ptsTypes="AA">
                                      <p:cBhvr>
                                        <p:cTn id="102" dur="500" spd="-100000" fill="hold"/>
                                        <p:tgtEl>
                                          <p:spTgt spid="9"/>
                                        </p:tgtEl>
                                        <p:attrNameLst>
                                          <p:attrName>ppt_x</p:attrName>
                                          <p:attrName>ppt_y</p:attrName>
                                        </p:attrNameLst>
                                      </p:cBhvr>
                                      <p:rCtr x="0" y="2816"/>
                                    </p:animMotion>
                                  </p:childTnLst>
                                </p:cTn>
                              </p:par>
                              <p:par>
                                <p:cTn id="103" presetID="10" presetClass="entr" presetSubtype="0" fill="hold" grpId="0" nodeType="withEffect">
                                  <p:stCondLst>
                                    <p:cond delay="100"/>
                                  </p:stCondLst>
                                  <p:childTnLst>
                                    <p:set>
                                      <p:cBhvr>
                                        <p:cTn id="104" dur="1" fill="hold">
                                          <p:stCondLst>
                                            <p:cond delay="0"/>
                                          </p:stCondLst>
                                        </p:cTn>
                                        <p:tgtEl>
                                          <p:spTgt spid="7"/>
                                        </p:tgtEl>
                                        <p:attrNameLst>
                                          <p:attrName>style.visibility</p:attrName>
                                        </p:attrNameLst>
                                      </p:cBhvr>
                                      <p:to>
                                        <p:strVal val="visible"/>
                                      </p:to>
                                    </p:set>
                                    <p:animEffect transition="in" filter="fade">
                                      <p:cBhvr>
                                        <p:cTn id="105" dur="500"/>
                                        <p:tgtEl>
                                          <p:spTgt spid="7"/>
                                        </p:tgtEl>
                                      </p:cBhvr>
                                    </p:animEffect>
                                  </p:childTnLst>
                                </p:cTn>
                              </p:par>
                              <p:par>
                                <p:cTn id="106" presetID="42" presetClass="path" presetSubtype="0" decel="100000" fill="hold" grpId="1" nodeType="withEffect">
                                  <p:stCondLst>
                                    <p:cond delay="100"/>
                                  </p:stCondLst>
                                  <p:childTnLst>
                                    <p:animMotion origin="layout" path="M 1.37843E-6 -4.66848E-6 L 1.37843E-6 0.05654 " pathEditMode="relative" rAng="0" ptsTypes="AA">
                                      <p:cBhvr>
                                        <p:cTn id="107" dur="500" spd="-100000" fill="hold"/>
                                        <p:tgtEl>
                                          <p:spTgt spid="7"/>
                                        </p:tgtEl>
                                        <p:attrNameLst>
                                          <p:attrName>ppt_x</p:attrName>
                                          <p:attrName>ppt_y</p:attrName>
                                        </p:attrNameLst>
                                      </p:cBhvr>
                                      <p:rCtr x="0" y="2816"/>
                                    </p:animMotion>
                                  </p:childTnLst>
                                </p:cTn>
                              </p:par>
                              <p:par>
                                <p:cTn id="108" presetID="10" presetClass="entr" presetSubtype="0" fill="hold" nodeType="withEffect">
                                  <p:stCondLst>
                                    <p:cond delay="100"/>
                                  </p:stCondLst>
                                  <p:childTnLst>
                                    <p:set>
                                      <p:cBhvr>
                                        <p:cTn id="109" dur="1" fill="hold">
                                          <p:stCondLst>
                                            <p:cond delay="0"/>
                                          </p:stCondLst>
                                        </p:cTn>
                                        <p:tgtEl>
                                          <p:spTgt spid="12"/>
                                        </p:tgtEl>
                                        <p:attrNameLst>
                                          <p:attrName>style.visibility</p:attrName>
                                        </p:attrNameLst>
                                      </p:cBhvr>
                                      <p:to>
                                        <p:strVal val="visible"/>
                                      </p:to>
                                    </p:set>
                                    <p:animEffect transition="in" filter="fade">
                                      <p:cBhvr>
                                        <p:cTn id="110" dur="500"/>
                                        <p:tgtEl>
                                          <p:spTgt spid="12"/>
                                        </p:tgtEl>
                                      </p:cBhvr>
                                    </p:animEffect>
                                  </p:childTnLst>
                                </p:cTn>
                              </p:par>
                              <p:par>
                                <p:cTn id="111" presetID="42" presetClass="path" presetSubtype="0" decel="100000" fill="hold" nodeType="withEffect">
                                  <p:stCondLst>
                                    <p:cond delay="100"/>
                                  </p:stCondLst>
                                  <p:childTnLst>
                                    <p:animMotion origin="layout" path="M 1.37843E-6 -4.66848E-6 L 1.37843E-6 0.05654 " pathEditMode="relative" rAng="0" ptsTypes="AA">
                                      <p:cBhvr>
                                        <p:cTn id="112" dur="500" spd="-100000" fill="hold"/>
                                        <p:tgtEl>
                                          <p:spTgt spid="12"/>
                                        </p:tgtEl>
                                        <p:attrNameLst>
                                          <p:attrName>ppt_x</p:attrName>
                                          <p:attrName>ppt_y</p:attrName>
                                        </p:attrNameLst>
                                      </p:cBhvr>
                                      <p:rCtr x="0" y="2816"/>
                                    </p:animMotion>
                                  </p:childTnLst>
                                </p:cTn>
                              </p:par>
                              <p:par>
                                <p:cTn id="113" presetID="10" presetClass="entr" presetSubtype="0" fill="hold" grpId="0" nodeType="withEffect">
                                  <p:stCondLst>
                                    <p:cond delay="200"/>
                                  </p:stCondLst>
                                  <p:childTnLst>
                                    <p:set>
                                      <p:cBhvr>
                                        <p:cTn id="114" dur="1" fill="hold">
                                          <p:stCondLst>
                                            <p:cond delay="0"/>
                                          </p:stCondLst>
                                        </p:cTn>
                                        <p:tgtEl>
                                          <p:spTgt spid="8"/>
                                        </p:tgtEl>
                                        <p:attrNameLst>
                                          <p:attrName>style.visibility</p:attrName>
                                        </p:attrNameLst>
                                      </p:cBhvr>
                                      <p:to>
                                        <p:strVal val="visible"/>
                                      </p:to>
                                    </p:set>
                                    <p:animEffect transition="in" filter="fade">
                                      <p:cBhvr>
                                        <p:cTn id="115" dur="500"/>
                                        <p:tgtEl>
                                          <p:spTgt spid="8"/>
                                        </p:tgtEl>
                                      </p:cBhvr>
                                    </p:animEffect>
                                  </p:childTnLst>
                                </p:cTn>
                              </p:par>
                              <p:par>
                                <p:cTn id="116" presetID="42" presetClass="path" presetSubtype="0" decel="100000" fill="hold" grpId="1" nodeType="withEffect">
                                  <p:stCondLst>
                                    <p:cond delay="200"/>
                                  </p:stCondLst>
                                  <p:childTnLst>
                                    <p:animMotion origin="layout" path="M 1.37843E-6 -4.66848E-6 L 1.37843E-6 0.05654 " pathEditMode="relative" rAng="0" ptsTypes="AA">
                                      <p:cBhvr>
                                        <p:cTn id="117" dur="500" spd="-100000" fill="hold"/>
                                        <p:tgtEl>
                                          <p:spTgt spid="8"/>
                                        </p:tgtEl>
                                        <p:attrNameLst>
                                          <p:attrName>ppt_x</p:attrName>
                                          <p:attrName>ppt_y</p:attrName>
                                        </p:attrNameLst>
                                      </p:cBhvr>
                                      <p:rCtr x="0" y="2816"/>
                                    </p:animMotion>
                                  </p:childTnLst>
                                </p:cTn>
                              </p:par>
                              <p:par>
                                <p:cTn id="118" presetID="10" presetClass="entr" presetSubtype="0" fill="hold" nodeType="withEffect">
                                  <p:stCondLst>
                                    <p:cond delay="200"/>
                                  </p:stCondLst>
                                  <p:childTnLst>
                                    <p:set>
                                      <p:cBhvr>
                                        <p:cTn id="119" dur="1" fill="hold">
                                          <p:stCondLst>
                                            <p:cond delay="0"/>
                                          </p:stCondLst>
                                        </p:cTn>
                                        <p:tgtEl>
                                          <p:spTgt spid="117"/>
                                        </p:tgtEl>
                                        <p:attrNameLst>
                                          <p:attrName>style.visibility</p:attrName>
                                        </p:attrNameLst>
                                      </p:cBhvr>
                                      <p:to>
                                        <p:strVal val="visible"/>
                                      </p:to>
                                    </p:set>
                                    <p:animEffect transition="in" filter="fade">
                                      <p:cBhvr>
                                        <p:cTn id="120" dur="500"/>
                                        <p:tgtEl>
                                          <p:spTgt spid="117"/>
                                        </p:tgtEl>
                                      </p:cBhvr>
                                    </p:animEffect>
                                  </p:childTnLst>
                                </p:cTn>
                              </p:par>
                            </p:childTnLst>
                          </p:cTn>
                        </p:par>
                      </p:childTnLst>
                    </p:cTn>
                  </p:par>
                  <p:par>
                    <p:cTn id="121" fill="hold">
                      <p:stCondLst>
                        <p:cond delay="indefinite"/>
                      </p:stCondLst>
                      <p:childTnLst>
                        <p:par>
                          <p:cTn id="122" fill="hold">
                            <p:stCondLst>
                              <p:cond delay="0"/>
                            </p:stCondLst>
                            <p:childTnLst>
                              <p:par>
                                <p:cTn id="123" presetID="2" presetClass="entr" presetSubtype="2" decel="100000" fill="hold" grpId="0" nodeType="clickEffect">
                                  <p:stCondLst>
                                    <p:cond delay="0"/>
                                  </p:stCondLst>
                                  <p:childTnLst>
                                    <p:set>
                                      <p:cBhvr>
                                        <p:cTn id="124" dur="1" fill="hold">
                                          <p:stCondLst>
                                            <p:cond delay="0"/>
                                          </p:stCondLst>
                                        </p:cTn>
                                        <p:tgtEl>
                                          <p:spTgt spid="67"/>
                                        </p:tgtEl>
                                        <p:attrNameLst>
                                          <p:attrName>style.visibility</p:attrName>
                                        </p:attrNameLst>
                                      </p:cBhvr>
                                      <p:to>
                                        <p:strVal val="visible"/>
                                      </p:to>
                                    </p:set>
                                    <p:anim calcmode="lin" valueType="num">
                                      <p:cBhvr additive="base">
                                        <p:cTn id="125" dur="500" fill="hold"/>
                                        <p:tgtEl>
                                          <p:spTgt spid="67"/>
                                        </p:tgtEl>
                                        <p:attrNameLst>
                                          <p:attrName>ppt_x</p:attrName>
                                        </p:attrNameLst>
                                      </p:cBhvr>
                                      <p:tavLst>
                                        <p:tav tm="0">
                                          <p:val>
                                            <p:strVal val="1+#ppt_w/2"/>
                                          </p:val>
                                        </p:tav>
                                        <p:tav tm="100000">
                                          <p:val>
                                            <p:strVal val="#ppt_x"/>
                                          </p:val>
                                        </p:tav>
                                      </p:tavLst>
                                    </p:anim>
                                    <p:anim calcmode="lin" valueType="num">
                                      <p:cBhvr additive="base">
                                        <p:cTn id="126" dur="500" fill="hold"/>
                                        <p:tgtEl>
                                          <p:spTgt spid="67"/>
                                        </p:tgtEl>
                                        <p:attrNameLst>
                                          <p:attrName>ppt_y</p:attrName>
                                        </p:attrNameLst>
                                      </p:cBhvr>
                                      <p:tavLst>
                                        <p:tav tm="0">
                                          <p:val>
                                            <p:strVal val="#ppt_y"/>
                                          </p:val>
                                        </p:tav>
                                        <p:tav tm="100000">
                                          <p:val>
                                            <p:strVal val="#ppt_y"/>
                                          </p:val>
                                        </p:tav>
                                      </p:tavLst>
                                    </p:anim>
                                  </p:childTnLst>
                                </p:cTn>
                              </p:par>
                              <p:par>
                                <p:cTn id="127" presetID="22" presetClass="exit" presetSubtype="4" fill="hold" grpId="2" nodeType="withEffect">
                                  <p:stCondLst>
                                    <p:cond delay="200"/>
                                  </p:stCondLst>
                                  <p:childTnLst>
                                    <p:animEffect transition="out" filter="wipe(down)">
                                      <p:cBhvr>
                                        <p:cTn id="128" dur="500"/>
                                        <p:tgtEl>
                                          <p:spTgt spid="6"/>
                                        </p:tgtEl>
                                      </p:cBhvr>
                                    </p:animEffect>
                                    <p:set>
                                      <p:cBhvr>
                                        <p:cTn id="129" dur="1" fill="hold">
                                          <p:stCondLst>
                                            <p:cond delay="499"/>
                                          </p:stCondLst>
                                        </p:cTn>
                                        <p:tgtEl>
                                          <p:spTgt spid="6"/>
                                        </p:tgtEl>
                                        <p:attrNameLst>
                                          <p:attrName>style.visibility</p:attrName>
                                        </p:attrNameLst>
                                      </p:cBhvr>
                                      <p:to>
                                        <p:strVal val="hidden"/>
                                      </p:to>
                                    </p:set>
                                  </p:childTnLst>
                                </p:cTn>
                              </p:par>
                              <p:par>
                                <p:cTn id="130" presetID="22" presetClass="exit" presetSubtype="4" fill="hold" grpId="2" nodeType="withEffect">
                                  <p:stCondLst>
                                    <p:cond delay="200"/>
                                  </p:stCondLst>
                                  <p:childTnLst>
                                    <p:animEffect transition="out" filter="wipe(down)">
                                      <p:cBhvr>
                                        <p:cTn id="131" dur="500"/>
                                        <p:tgtEl>
                                          <p:spTgt spid="7"/>
                                        </p:tgtEl>
                                      </p:cBhvr>
                                    </p:animEffect>
                                    <p:set>
                                      <p:cBhvr>
                                        <p:cTn id="132" dur="1" fill="hold">
                                          <p:stCondLst>
                                            <p:cond delay="499"/>
                                          </p:stCondLst>
                                        </p:cTn>
                                        <p:tgtEl>
                                          <p:spTgt spid="7"/>
                                        </p:tgtEl>
                                        <p:attrNameLst>
                                          <p:attrName>style.visibility</p:attrName>
                                        </p:attrNameLst>
                                      </p:cBhvr>
                                      <p:to>
                                        <p:strVal val="hidden"/>
                                      </p:to>
                                    </p:set>
                                  </p:childTnLst>
                                </p:cTn>
                              </p:par>
                              <p:par>
                                <p:cTn id="133" presetID="22" presetClass="exit" presetSubtype="4" fill="hold" grpId="2" nodeType="withEffect">
                                  <p:stCondLst>
                                    <p:cond delay="200"/>
                                  </p:stCondLst>
                                  <p:childTnLst>
                                    <p:animEffect transition="out" filter="wipe(down)">
                                      <p:cBhvr>
                                        <p:cTn id="134" dur="500"/>
                                        <p:tgtEl>
                                          <p:spTgt spid="8"/>
                                        </p:tgtEl>
                                      </p:cBhvr>
                                    </p:animEffect>
                                    <p:set>
                                      <p:cBhvr>
                                        <p:cTn id="135" dur="1" fill="hold">
                                          <p:stCondLst>
                                            <p:cond delay="499"/>
                                          </p:stCondLst>
                                        </p:cTn>
                                        <p:tgtEl>
                                          <p:spTgt spid="8"/>
                                        </p:tgtEl>
                                        <p:attrNameLst>
                                          <p:attrName>style.visibility</p:attrName>
                                        </p:attrNameLst>
                                      </p:cBhvr>
                                      <p:to>
                                        <p:strVal val="hidden"/>
                                      </p:to>
                                    </p:set>
                                  </p:childTnLst>
                                </p:cTn>
                              </p:par>
                              <p:par>
                                <p:cTn id="136" presetID="10" presetClass="entr" presetSubtype="0" fill="hold" nodeType="withEffect">
                                  <p:stCondLst>
                                    <p:cond delay="0"/>
                                  </p:stCondLst>
                                  <p:childTnLst>
                                    <p:set>
                                      <p:cBhvr>
                                        <p:cTn id="137" dur="1" fill="hold">
                                          <p:stCondLst>
                                            <p:cond delay="0"/>
                                          </p:stCondLst>
                                        </p:cTn>
                                        <p:tgtEl>
                                          <p:spTgt spid="107"/>
                                        </p:tgtEl>
                                        <p:attrNameLst>
                                          <p:attrName>style.visibility</p:attrName>
                                        </p:attrNameLst>
                                      </p:cBhvr>
                                      <p:to>
                                        <p:strVal val="visible"/>
                                      </p:to>
                                    </p:set>
                                    <p:animEffect transition="in" filter="fade">
                                      <p:cBhvr>
                                        <p:cTn id="138" dur="500"/>
                                        <p:tgtEl>
                                          <p:spTgt spid="107"/>
                                        </p:tgtEl>
                                      </p:cBhvr>
                                    </p:animEffect>
                                  </p:childTnLst>
                                </p:cTn>
                              </p:par>
                              <p:par>
                                <p:cTn id="139" presetID="10" presetClass="entr" presetSubtype="0" fill="hold" nodeType="withEffect">
                                  <p:stCondLst>
                                    <p:cond delay="0"/>
                                  </p:stCondLst>
                                  <p:childTnLst>
                                    <p:set>
                                      <p:cBhvr>
                                        <p:cTn id="140" dur="1" fill="hold">
                                          <p:stCondLst>
                                            <p:cond delay="0"/>
                                          </p:stCondLst>
                                        </p:cTn>
                                        <p:tgtEl>
                                          <p:spTgt spid="103"/>
                                        </p:tgtEl>
                                        <p:attrNameLst>
                                          <p:attrName>style.visibility</p:attrName>
                                        </p:attrNameLst>
                                      </p:cBhvr>
                                      <p:to>
                                        <p:strVal val="visible"/>
                                      </p:to>
                                    </p:set>
                                    <p:animEffect transition="in" filter="fade">
                                      <p:cBhvr>
                                        <p:cTn id="141" dur="500"/>
                                        <p:tgtEl>
                                          <p:spTgt spid="103"/>
                                        </p:tgtEl>
                                      </p:cBhvr>
                                    </p:animEffect>
                                  </p:childTnLst>
                                </p:cTn>
                              </p:par>
                              <p:par>
                                <p:cTn id="142" presetID="10" presetClass="entr" presetSubtype="0" fill="hold" nodeType="withEffect">
                                  <p:stCondLst>
                                    <p:cond delay="0"/>
                                  </p:stCondLst>
                                  <p:childTnLst>
                                    <p:set>
                                      <p:cBhvr>
                                        <p:cTn id="143" dur="1" fill="hold">
                                          <p:stCondLst>
                                            <p:cond delay="0"/>
                                          </p:stCondLst>
                                        </p:cTn>
                                        <p:tgtEl>
                                          <p:spTgt spid="99"/>
                                        </p:tgtEl>
                                        <p:attrNameLst>
                                          <p:attrName>style.visibility</p:attrName>
                                        </p:attrNameLst>
                                      </p:cBhvr>
                                      <p:to>
                                        <p:strVal val="visible"/>
                                      </p:to>
                                    </p:set>
                                    <p:animEffect transition="in" filter="fade">
                                      <p:cBhvr>
                                        <p:cTn id="144" dur="500"/>
                                        <p:tgtEl>
                                          <p:spTgt spid="99"/>
                                        </p:tgtEl>
                                      </p:cBhvr>
                                    </p:animEffect>
                                  </p:childTnLst>
                                </p:cTn>
                              </p:par>
                            </p:childTnLst>
                          </p:cTn>
                        </p:par>
                      </p:childTnLst>
                    </p:cTn>
                  </p:par>
                  <p:par>
                    <p:cTn id="145" fill="hold">
                      <p:stCondLst>
                        <p:cond delay="indefinite"/>
                      </p:stCondLst>
                      <p:childTnLst>
                        <p:par>
                          <p:cTn id="146" fill="hold">
                            <p:stCondLst>
                              <p:cond delay="0"/>
                            </p:stCondLst>
                            <p:childTnLst>
                              <p:par>
                                <p:cTn id="147" presetID="2" presetClass="entr" presetSubtype="2" decel="100000" fill="hold" grpId="0" nodeType="clickEffect">
                                  <p:stCondLst>
                                    <p:cond delay="0"/>
                                  </p:stCondLst>
                                  <p:childTnLst>
                                    <p:set>
                                      <p:cBhvr>
                                        <p:cTn id="148" dur="1" fill="hold">
                                          <p:stCondLst>
                                            <p:cond delay="0"/>
                                          </p:stCondLst>
                                        </p:cTn>
                                        <p:tgtEl>
                                          <p:spTgt spid="68"/>
                                        </p:tgtEl>
                                        <p:attrNameLst>
                                          <p:attrName>style.visibility</p:attrName>
                                        </p:attrNameLst>
                                      </p:cBhvr>
                                      <p:to>
                                        <p:strVal val="visible"/>
                                      </p:to>
                                    </p:set>
                                    <p:anim calcmode="lin" valueType="num">
                                      <p:cBhvr additive="base">
                                        <p:cTn id="149" dur="500" fill="hold"/>
                                        <p:tgtEl>
                                          <p:spTgt spid="68"/>
                                        </p:tgtEl>
                                        <p:attrNameLst>
                                          <p:attrName>ppt_x</p:attrName>
                                        </p:attrNameLst>
                                      </p:cBhvr>
                                      <p:tavLst>
                                        <p:tav tm="0">
                                          <p:val>
                                            <p:strVal val="1+#ppt_w/2"/>
                                          </p:val>
                                        </p:tav>
                                        <p:tav tm="100000">
                                          <p:val>
                                            <p:strVal val="#ppt_x"/>
                                          </p:val>
                                        </p:tav>
                                      </p:tavLst>
                                    </p:anim>
                                    <p:anim calcmode="lin" valueType="num">
                                      <p:cBhvr additive="base">
                                        <p:cTn id="150" dur="500" fill="hold"/>
                                        <p:tgtEl>
                                          <p:spTgt spid="68"/>
                                        </p:tgtEl>
                                        <p:attrNameLst>
                                          <p:attrName>ppt_y</p:attrName>
                                        </p:attrNameLst>
                                      </p:cBhvr>
                                      <p:tavLst>
                                        <p:tav tm="0">
                                          <p:val>
                                            <p:strVal val="#ppt_y"/>
                                          </p:val>
                                        </p:tav>
                                        <p:tav tm="100000">
                                          <p:val>
                                            <p:strVal val="#ppt_y"/>
                                          </p:val>
                                        </p:tav>
                                      </p:tavLst>
                                    </p:anim>
                                  </p:childTnLst>
                                </p:cTn>
                              </p:par>
                              <p:par>
                                <p:cTn id="151" presetID="10" presetClass="entr" presetSubtype="0" fill="hold" grpId="0" nodeType="withEffect">
                                  <p:stCondLst>
                                    <p:cond delay="0"/>
                                  </p:stCondLst>
                                  <p:childTnLst>
                                    <p:set>
                                      <p:cBhvr>
                                        <p:cTn id="152" dur="1" fill="hold">
                                          <p:stCondLst>
                                            <p:cond delay="0"/>
                                          </p:stCondLst>
                                        </p:cTn>
                                        <p:tgtEl>
                                          <p:spTgt spid="116"/>
                                        </p:tgtEl>
                                        <p:attrNameLst>
                                          <p:attrName>style.visibility</p:attrName>
                                        </p:attrNameLst>
                                      </p:cBhvr>
                                      <p:to>
                                        <p:strVal val="visible"/>
                                      </p:to>
                                    </p:set>
                                    <p:animEffect transition="in" filter="fade">
                                      <p:cBhvr>
                                        <p:cTn id="153" dur="500"/>
                                        <p:tgtEl>
                                          <p:spTgt spid="116"/>
                                        </p:tgtEl>
                                      </p:cBhvr>
                                    </p:animEffect>
                                  </p:childTnLst>
                                </p:cTn>
                              </p:par>
                              <p:par>
                                <p:cTn id="154" presetID="42" presetClass="path" presetSubtype="0" decel="100000" fill="hold" grpId="1" nodeType="withEffect">
                                  <p:stCondLst>
                                    <p:cond delay="0"/>
                                  </p:stCondLst>
                                  <p:childTnLst>
                                    <p:animMotion origin="layout" path="M 1.37843E-6 -4.66848E-6 L 1.37843E-6 0.05654 " pathEditMode="relative" rAng="0" ptsTypes="AA">
                                      <p:cBhvr>
                                        <p:cTn id="155" dur="500" spd="-100000" fill="hold"/>
                                        <p:tgtEl>
                                          <p:spTgt spid="116"/>
                                        </p:tgtEl>
                                        <p:attrNameLst>
                                          <p:attrName>ppt_x</p:attrName>
                                          <p:attrName>ppt_y</p:attrName>
                                        </p:attrNameLst>
                                      </p:cBhvr>
                                      <p:rCtr x="0" y="2816"/>
                                    </p:animMotion>
                                  </p:childTnLst>
                                </p:cTn>
                              </p:par>
                              <p:par>
                                <p:cTn id="156" presetID="10" presetClass="entr" presetSubtype="0" fill="hold" grpId="0" nodeType="withEffect">
                                  <p:stCondLst>
                                    <p:cond delay="100"/>
                                  </p:stCondLst>
                                  <p:childTnLst>
                                    <p:set>
                                      <p:cBhvr>
                                        <p:cTn id="157" dur="1" fill="hold">
                                          <p:stCondLst>
                                            <p:cond delay="0"/>
                                          </p:stCondLst>
                                        </p:cTn>
                                        <p:tgtEl>
                                          <p:spTgt spid="111"/>
                                        </p:tgtEl>
                                        <p:attrNameLst>
                                          <p:attrName>style.visibility</p:attrName>
                                        </p:attrNameLst>
                                      </p:cBhvr>
                                      <p:to>
                                        <p:strVal val="visible"/>
                                      </p:to>
                                    </p:set>
                                    <p:animEffect transition="in" filter="fade">
                                      <p:cBhvr>
                                        <p:cTn id="158" dur="500"/>
                                        <p:tgtEl>
                                          <p:spTgt spid="111"/>
                                        </p:tgtEl>
                                      </p:cBhvr>
                                    </p:animEffect>
                                  </p:childTnLst>
                                </p:cTn>
                              </p:par>
                              <p:par>
                                <p:cTn id="159" presetID="42" presetClass="path" presetSubtype="0" decel="100000" fill="hold" grpId="1" nodeType="withEffect">
                                  <p:stCondLst>
                                    <p:cond delay="100"/>
                                  </p:stCondLst>
                                  <p:childTnLst>
                                    <p:animMotion origin="layout" path="M 1.37843E-6 -4.66848E-6 L 1.37843E-6 0.05654 " pathEditMode="relative" rAng="0" ptsTypes="AA">
                                      <p:cBhvr>
                                        <p:cTn id="160" dur="500" spd="-100000" fill="hold"/>
                                        <p:tgtEl>
                                          <p:spTgt spid="111"/>
                                        </p:tgtEl>
                                        <p:attrNameLst>
                                          <p:attrName>ppt_x</p:attrName>
                                          <p:attrName>ppt_y</p:attrName>
                                        </p:attrNameLst>
                                      </p:cBhvr>
                                      <p:rCtr x="0" y="2816"/>
                                    </p:animMotion>
                                  </p:childTnLst>
                                </p:cTn>
                              </p:par>
                              <p:par>
                                <p:cTn id="161" presetID="10" presetClass="entr" presetSubtype="0" fill="hold" grpId="0" nodeType="withEffect">
                                  <p:stCondLst>
                                    <p:cond delay="200"/>
                                  </p:stCondLst>
                                  <p:childTnLst>
                                    <p:set>
                                      <p:cBhvr>
                                        <p:cTn id="162" dur="1" fill="hold">
                                          <p:stCondLst>
                                            <p:cond delay="0"/>
                                          </p:stCondLst>
                                        </p:cTn>
                                        <p:tgtEl>
                                          <p:spTgt spid="112"/>
                                        </p:tgtEl>
                                        <p:attrNameLst>
                                          <p:attrName>style.visibility</p:attrName>
                                        </p:attrNameLst>
                                      </p:cBhvr>
                                      <p:to>
                                        <p:strVal val="visible"/>
                                      </p:to>
                                    </p:set>
                                    <p:animEffect transition="in" filter="fade">
                                      <p:cBhvr>
                                        <p:cTn id="163" dur="500"/>
                                        <p:tgtEl>
                                          <p:spTgt spid="112"/>
                                        </p:tgtEl>
                                      </p:cBhvr>
                                    </p:animEffect>
                                  </p:childTnLst>
                                </p:cTn>
                              </p:par>
                              <p:par>
                                <p:cTn id="164" presetID="42" presetClass="path" presetSubtype="0" decel="100000" fill="hold" grpId="1" nodeType="withEffect">
                                  <p:stCondLst>
                                    <p:cond delay="200"/>
                                  </p:stCondLst>
                                  <p:childTnLst>
                                    <p:animMotion origin="layout" path="M 1.37843E-6 -4.66848E-6 L 1.37843E-6 0.05654 " pathEditMode="relative" rAng="0" ptsTypes="AA">
                                      <p:cBhvr>
                                        <p:cTn id="165" dur="500" spd="-100000" fill="hold"/>
                                        <p:tgtEl>
                                          <p:spTgt spid="112"/>
                                        </p:tgtEl>
                                        <p:attrNameLst>
                                          <p:attrName>ppt_x</p:attrName>
                                          <p:attrName>ppt_y</p:attrName>
                                        </p:attrNameLst>
                                      </p:cBhvr>
                                      <p:rCtr x="0" y="2816"/>
                                    </p:animMotion>
                                  </p:childTnLst>
                                </p:cTn>
                              </p:par>
                              <p:par>
                                <p:cTn id="166" presetID="10" presetClass="entr" presetSubtype="0" fill="hold" grpId="0" nodeType="withEffect">
                                  <p:stCondLst>
                                    <p:cond delay="300"/>
                                  </p:stCondLst>
                                  <p:childTnLst>
                                    <p:set>
                                      <p:cBhvr>
                                        <p:cTn id="167" dur="1" fill="hold">
                                          <p:stCondLst>
                                            <p:cond delay="0"/>
                                          </p:stCondLst>
                                        </p:cTn>
                                        <p:tgtEl>
                                          <p:spTgt spid="114"/>
                                        </p:tgtEl>
                                        <p:attrNameLst>
                                          <p:attrName>style.visibility</p:attrName>
                                        </p:attrNameLst>
                                      </p:cBhvr>
                                      <p:to>
                                        <p:strVal val="visible"/>
                                      </p:to>
                                    </p:set>
                                    <p:animEffect transition="in" filter="fade">
                                      <p:cBhvr>
                                        <p:cTn id="168" dur="500"/>
                                        <p:tgtEl>
                                          <p:spTgt spid="114"/>
                                        </p:tgtEl>
                                      </p:cBhvr>
                                    </p:animEffect>
                                  </p:childTnLst>
                                </p:cTn>
                              </p:par>
                              <p:par>
                                <p:cTn id="169" presetID="42" presetClass="path" presetSubtype="0" decel="100000" fill="hold" grpId="1" nodeType="withEffect">
                                  <p:stCondLst>
                                    <p:cond delay="300"/>
                                  </p:stCondLst>
                                  <p:childTnLst>
                                    <p:animMotion origin="layout" path="M 1.37843E-6 -4.66848E-6 L 1.37843E-6 0.05654 " pathEditMode="relative" rAng="0" ptsTypes="AA">
                                      <p:cBhvr>
                                        <p:cTn id="170" dur="500" spd="-100000" fill="hold"/>
                                        <p:tgtEl>
                                          <p:spTgt spid="114"/>
                                        </p:tgtEl>
                                        <p:attrNameLst>
                                          <p:attrName>ppt_x</p:attrName>
                                          <p:attrName>ppt_y</p:attrName>
                                        </p:attrNameLst>
                                      </p:cBhvr>
                                      <p:rCtr x="0" y="2816"/>
                                    </p:animMotion>
                                  </p:childTnLst>
                                </p:cTn>
                              </p:par>
                              <p:par>
                                <p:cTn id="171" presetID="10" presetClass="entr" presetSubtype="0" fill="hold" grpId="0" nodeType="withEffect">
                                  <p:stCondLst>
                                    <p:cond delay="700"/>
                                  </p:stCondLst>
                                  <p:childTnLst>
                                    <p:set>
                                      <p:cBhvr>
                                        <p:cTn id="172" dur="1" fill="hold">
                                          <p:stCondLst>
                                            <p:cond delay="0"/>
                                          </p:stCondLst>
                                        </p:cTn>
                                        <p:tgtEl>
                                          <p:spTgt spid="115"/>
                                        </p:tgtEl>
                                        <p:attrNameLst>
                                          <p:attrName>style.visibility</p:attrName>
                                        </p:attrNameLst>
                                      </p:cBhvr>
                                      <p:to>
                                        <p:strVal val="visible"/>
                                      </p:to>
                                    </p:set>
                                    <p:animEffect transition="in" filter="fade">
                                      <p:cBhvr>
                                        <p:cTn id="173" dur="500"/>
                                        <p:tgtEl>
                                          <p:spTgt spid="115"/>
                                        </p:tgtEl>
                                      </p:cBhvr>
                                    </p:animEffect>
                                  </p:childTnLst>
                                </p:cTn>
                              </p:par>
                              <p:par>
                                <p:cTn id="174" presetID="42" presetClass="path" presetSubtype="0" decel="100000" fill="hold" grpId="1" nodeType="withEffect">
                                  <p:stCondLst>
                                    <p:cond delay="700"/>
                                  </p:stCondLst>
                                  <p:childTnLst>
                                    <p:animMotion origin="layout" path="M 1.37843E-6 -4.66848E-6 L 1.37843E-6 0.05654 " pathEditMode="relative" rAng="0" ptsTypes="AA">
                                      <p:cBhvr>
                                        <p:cTn id="175" dur="500" spd="-100000" fill="hold"/>
                                        <p:tgtEl>
                                          <p:spTgt spid="115"/>
                                        </p:tgtEl>
                                        <p:attrNameLst>
                                          <p:attrName>ppt_x</p:attrName>
                                          <p:attrName>ppt_y</p:attrName>
                                        </p:attrNameLst>
                                      </p:cBhvr>
                                      <p:rCtr x="0" y="2816"/>
                                    </p:animMotion>
                                  </p:childTnLst>
                                </p:cTn>
                              </p:par>
                              <p:par>
                                <p:cTn id="176" presetID="10" presetClass="entr" presetSubtype="0" fill="hold" grpId="0" nodeType="withEffect">
                                  <p:stCondLst>
                                    <p:cond delay="800"/>
                                  </p:stCondLst>
                                  <p:childTnLst>
                                    <p:set>
                                      <p:cBhvr>
                                        <p:cTn id="177" dur="1" fill="hold">
                                          <p:stCondLst>
                                            <p:cond delay="0"/>
                                          </p:stCondLst>
                                        </p:cTn>
                                        <p:tgtEl>
                                          <p:spTgt spid="110"/>
                                        </p:tgtEl>
                                        <p:attrNameLst>
                                          <p:attrName>style.visibility</p:attrName>
                                        </p:attrNameLst>
                                      </p:cBhvr>
                                      <p:to>
                                        <p:strVal val="visible"/>
                                      </p:to>
                                    </p:set>
                                    <p:animEffect transition="in" filter="fade">
                                      <p:cBhvr>
                                        <p:cTn id="178" dur="500"/>
                                        <p:tgtEl>
                                          <p:spTgt spid="110"/>
                                        </p:tgtEl>
                                      </p:cBhvr>
                                    </p:animEffect>
                                  </p:childTnLst>
                                </p:cTn>
                              </p:par>
                              <p:par>
                                <p:cTn id="179" presetID="42" presetClass="path" presetSubtype="0" decel="100000" fill="hold" grpId="1" nodeType="withEffect">
                                  <p:stCondLst>
                                    <p:cond delay="800"/>
                                  </p:stCondLst>
                                  <p:childTnLst>
                                    <p:animMotion origin="layout" path="M 1.37843E-6 -4.66848E-6 L 1.37843E-6 0.05654 " pathEditMode="relative" rAng="0" ptsTypes="AA">
                                      <p:cBhvr>
                                        <p:cTn id="180" dur="500" spd="-100000" fill="hold"/>
                                        <p:tgtEl>
                                          <p:spTgt spid="110"/>
                                        </p:tgtEl>
                                        <p:attrNameLst>
                                          <p:attrName>ppt_x</p:attrName>
                                          <p:attrName>ppt_y</p:attrName>
                                        </p:attrNameLst>
                                      </p:cBhvr>
                                      <p:rCtr x="0" y="2816"/>
                                    </p:animMotion>
                                  </p:childTnLst>
                                </p:cTn>
                              </p:par>
                              <p:par>
                                <p:cTn id="181" presetID="10" presetClass="entr" presetSubtype="0" fill="hold" grpId="0" nodeType="withEffect">
                                  <p:stCondLst>
                                    <p:cond delay="900"/>
                                  </p:stCondLst>
                                  <p:childTnLst>
                                    <p:set>
                                      <p:cBhvr>
                                        <p:cTn id="182" dur="1" fill="hold">
                                          <p:stCondLst>
                                            <p:cond delay="0"/>
                                          </p:stCondLst>
                                        </p:cTn>
                                        <p:tgtEl>
                                          <p:spTgt spid="113"/>
                                        </p:tgtEl>
                                        <p:attrNameLst>
                                          <p:attrName>style.visibility</p:attrName>
                                        </p:attrNameLst>
                                      </p:cBhvr>
                                      <p:to>
                                        <p:strVal val="visible"/>
                                      </p:to>
                                    </p:set>
                                    <p:animEffect transition="in" filter="fade">
                                      <p:cBhvr>
                                        <p:cTn id="183" dur="500"/>
                                        <p:tgtEl>
                                          <p:spTgt spid="113"/>
                                        </p:tgtEl>
                                      </p:cBhvr>
                                    </p:animEffect>
                                  </p:childTnLst>
                                </p:cTn>
                              </p:par>
                              <p:par>
                                <p:cTn id="184" presetID="42" presetClass="path" presetSubtype="0" decel="100000" fill="hold" grpId="1" nodeType="withEffect">
                                  <p:stCondLst>
                                    <p:cond delay="900"/>
                                  </p:stCondLst>
                                  <p:childTnLst>
                                    <p:animMotion origin="layout" path="M 1.37843E-6 -4.66848E-6 L 1.37843E-6 0.05654 " pathEditMode="relative" rAng="0" ptsTypes="AA">
                                      <p:cBhvr>
                                        <p:cTn id="185" dur="500" spd="-100000" fill="hold"/>
                                        <p:tgtEl>
                                          <p:spTgt spid="113"/>
                                        </p:tgtEl>
                                        <p:attrNameLst>
                                          <p:attrName>ppt_x</p:attrName>
                                          <p:attrName>ppt_y</p:attrName>
                                        </p:attrNameLst>
                                      </p:cBhvr>
                                      <p:rCtr x="0" y="28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P spid="6" grpId="2" animBg="1"/>
      <p:bldP spid="7" grpId="0" animBg="1"/>
      <p:bldP spid="7" grpId="1" animBg="1"/>
      <p:bldP spid="7" grpId="2" animBg="1"/>
      <p:bldP spid="8" grpId="0" animBg="1"/>
      <p:bldP spid="8" grpId="1" animBg="1"/>
      <p:bldP spid="8" grpId="2" animBg="1"/>
      <p:bldP spid="62" grpId="0" animBg="1"/>
      <p:bldP spid="62" grpId="1" animBg="1"/>
      <p:bldP spid="62" grpId="2" animBg="1"/>
      <p:bldP spid="63" grpId="0" animBg="1"/>
      <p:bldP spid="63" grpId="1" animBg="1"/>
      <p:bldP spid="63" grpId="2" animBg="1"/>
      <p:bldP spid="64" grpId="0" animBg="1"/>
      <p:bldP spid="66" grpId="0" animBg="1"/>
      <p:bldP spid="67" grpId="0" animBg="1"/>
      <p:bldP spid="68" grpId="0" animBg="1"/>
      <p:bldP spid="71" grpId="0" animBg="1"/>
      <p:bldP spid="71" grpId="1" animBg="1"/>
      <p:bldP spid="71" grpId="2" animBg="1"/>
      <p:bldP spid="72" grpId="0" animBg="1"/>
      <p:bldP spid="72" grpId="1" animBg="1"/>
      <p:bldP spid="72" grpId="2" animBg="1"/>
      <p:bldP spid="73" grpId="0"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4" grpId="1" animBg="1"/>
      <p:bldP spid="115" grpId="0" animBg="1"/>
      <p:bldP spid="115" grpId="1" animBg="1"/>
      <p:bldP spid="116" grpId="0" animBg="1"/>
      <p:bldP spid="11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ru-RU" dirty="0"/>
              <a:t>Создание облака на базе </a:t>
            </a:r>
            <a:r>
              <a:rPr lang="en-US" dirty="0"/>
              <a:t>System Center</a:t>
            </a:r>
            <a:endParaRPr lang="ru-RU" dirty="0"/>
          </a:p>
        </p:txBody>
      </p:sp>
      <p:sp>
        <p:nvSpPr>
          <p:cNvPr id="4" name="Subtitle 3"/>
          <p:cNvSpPr>
            <a:spLocks noGrp="1"/>
          </p:cNvSpPr>
          <p:nvPr>
            <p:ph type="subTitle" idx="1"/>
          </p:nvPr>
        </p:nvSpPr>
        <p:spPr/>
        <p:txBody>
          <a:bodyPr/>
          <a:lstStyle/>
          <a:p>
            <a:endParaRPr lang="ru-RU"/>
          </a:p>
        </p:txBody>
      </p:sp>
    </p:spTree>
    <p:extLst>
      <p:ext uri="{BB962C8B-B14F-4D97-AF65-F5344CB8AC3E}">
        <p14:creationId xmlns:p14="http://schemas.microsoft.com/office/powerpoint/2010/main" val="420331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35347" y="5064706"/>
            <a:ext cx="2175529" cy="1581994"/>
            <a:chOff x="457580" y="4901059"/>
            <a:chExt cx="2219153" cy="1613716"/>
          </a:xfrm>
        </p:grpSpPr>
        <p:grpSp>
          <p:nvGrpSpPr>
            <p:cNvPr id="6" name="Group 5"/>
            <p:cNvGrpSpPr/>
            <p:nvPr/>
          </p:nvGrpSpPr>
          <p:grpSpPr>
            <a:xfrm>
              <a:off x="457580" y="4901059"/>
              <a:ext cx="2219153" cy="1613716"/>
              <a:chOff x="661504" y="-474054"/>
              <a:chExt cx="2735061" cy="2136377"/>
            </a:xfrm>
            <a:solidFill>
              <a:schemeClr val="bg2">
                <a:alpha val="60000"/>
              </a:schemeClr>
            </a:solidFill>
          </p:grpSpPr>
          <p:sp>
            <p:nvSpPr>
              <p:cNvPr id="31" name="Flowchart: Stored Data 30"/>
              <p:cNvSpPr/>
              <p:nvPr/>
            </p:nvSpPr>
            <p:spPr bwMode="auto">
              <a:xfrm rot="16200000">
                <a:off x="1148505" y="-583839"/>
                <a:ext cx="1759162" cy="2733161"/>
              </a:xfrm>
              <a:prstGeom prst="flowChartOnlineStorag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Oval 31"/>
              <p:cNvSpPr/>
              <p:nvPr/>
            </p:nvSpPr>
            <p:spPr bwMode="auto">
              <a:xfrm>
                <a:off x="661504" y="-474054"/>
                <a:ext cx="2735061" cy="61659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 name="Group 6"/>
            <p:cNvGrpSpPr/>
            <p:nvPr/>
          </p:nvGrpSpPr>
          <p:grpSpPr>
            <a:xfrm>
              <a:off x="1194359" y="4963076"/>
              <a:ext cx="591775" cy="805580"/>
              <a:chOff x="3598863" y="-100013"/>
              <a:chExt cx="5241925" cy="7135814"/>
            </a:xfrm>
          </p:grpSpPr>
          <p:grpSp>
            <p:nvGrpSpPr>
              <p:cNvPr id="8" name="Group 7"/>
              <p:cNvGrpSpPr/>
              <p:nvPr/>
            </p:nvGrpSpPr>
            <p:grpSpPr>
              <a:xfrm>
                <a:off x="3598863" y="4624388"/>
                <a:ext cx="5241925" cy="1708150"/>
                <a:chOff x="3598863" y="4624388"/>
                <a:chExt cx="5241925" cy="1708150"/>
              </a:xfrm>
            </p:grpSpPr>
            <p:sp>
              <p:nvSpPr>
                <p:cNvPr id="25" name="Freeform 9"/>
                <p:cNvSpPr>
                  <a:spLocks noEditPoints="1"/>
                </p:cNvSpPr>
                <p:nvPr/>
              </p:nvSpPr>
              <p:spPr bwMode="auto">
                <a:xfrm>
                  <a:off x="3598863" y="4910138"/>
                  <a:ext cx="830263" cy="1422400"/>
                </a:xfrm>
                <a:custGeom>
                  <a:avLst/>
                  <a:gdLst>
                    <a:gd name="T0" fmla="*/ 66 w 221"/>
                    <a:gd name="T1" fmla="*/ 267 h 379"/>
                    <a:gd name="T2" fmla="*/ 66 w 221"/>
                    <a:gd name="T3" fmla="*/ 369 h 379"/>
                    <a:gd name="T4" fmla="*/ 0 w 221"/>
                    <a:gd name="T5" fmla="*/ 379 h 379"/>
                    <a:gd name="T6" fmla="*/ 0 w 221"/>
                    <a:gd name="T7" fmla="*/ 9 h 379"/>
                    <a:gd name="T8" fmla="*/ 57 w 221"/>
                    <a:gd name="T9" fmla="*/ 20 h 379"/>
                    <a:gd name="T10" fmla="*/ 139 w 221"/>
                    <a:gd name="T11" fmla="*/ 3 h 379"/>
                    <a:gd name="T12" fmla="*/ 216 w 221"/>
                    <a:gd name="T13" fmla="*/ 66 h 379"/>
                    <a:gd name="T14" fmla="*/ 216 w 221"/>
                    <a:gd name="T15" fmla="*/ 205 h 379"/>
                    <a:gd name="T16" fmla="*/ 142 w 221"/>
                    <a:gd name="T17" fmla="*/ 270 h 379"/>
                    <a:gd name="T18" fmla="*/ 66 w 221"/>
                    <a:gd name="T19" fmla="*/ 267 h 379"/>
                    <a:gd name="T20" fmla="*/ 66 w 221"/>
                    <a:gd name="T21" fmla="*/ 142 h 379"/>
                    <a:gd name="T22" fmla="*/ 66 w 221"/>
                    <a:gd name="T23" fmla="*/ 160 h 379"/>
                    <a:gd name="T24" fmla="*/ 123 w 221"/>
                    <a:gd name="T25" fmla="*/ 214 h 379"/>
                    <a:gd name="T26" fmla="*/ 152 w 221"/>
                    <a:gd name="T27" fmla="*/ 186 h 379"/>
                    <a:gd name="T28" fmla="*/ 152 w 221"/>
                    <a:gd name="T29" fmla="*/ 85 h 379"/>
                    <a:gd name="T30" fmla="*/ 137 w 221"/>
                    <a:gd name="T31" fmla="*/ 62 h 379"/>
                    <a:gd name="T32" fmla="*/ 77 w 221"/>
                    <a:gd name="T33" fmla="*/ 72 h 379"/>
                    <a:gd name="T34" fmla="*/ 66 w 221"/>
                    <a:gd name="T35" fmla="*/ 104 h 379"/>
                    <a:gd name="T36" fmla="*/ 66 w 221"/>
                    <a:gd name="T37" fmla="*/ 142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1" h="379">
                      <a:moveTo>
                        <a:pt x="66" y="267"/>
                      </a:moveTo>
                      <a:cubicBezTo>
                        <a:pt x="66" y="301"/>
                        <a:pt x="66" y="335"/>
                        <a:pt x="66" y="369"/>
                      </a:cubicBezTo>
                      <a:cubicBezTo>
                        <a:pt x="44" y="373"/>
                        <a:pt x="23" y="376"/>
                        <a:pt x="0" y="379"/>
                      </a:cubicBezTo>
                      <a:cubicBezTo>
                        <a:pt x="0" y="254"/>
                        <a:pt x="0" y="132"/>
                        <a:pt x="0" y="9"/>
                      </a:cubicBezTo>
                      <a:cubicBezTo>
                        <a:pt x="37" y="1"/>
                        <a:pt x="50" y="4"/>
                        <a:pt x="57" y="20"/>
                      </a:cubicBezTo>
                      <a:cubicBezTo>
                        <a:pt x="85" y="14"/>
                        <a:pt x="112" y="4"/>
                        <a:pt x="139" y="3"/>
                      </a:cubicBezTo>
                      <a:cubicBezTo>
                        <a:pt x="184" y="0"/>
                        <a:pt x="212" y="22"/>
                        <a:pt x="216" y="66"/>
                      </a:cubicBezTo>
                      <a:cubicBezTo>
                        <a:pt x="221" y="112"/>
                        <a:pt x="221" y="159"/>
                        <a:pt x="216" y="205"/>
                      </a:cubicBezTo>
                      <a:cubicBezTo>
                        <a:pt x="212" y="248"/>
                        <a:pt x="185" y="269"/>
                        <a:pt x="142" y="270"/>
                      </a:cubicBezTo>
                      <a:cubicBezTo>
                        <a:pt x="117" y="271"/>
                        <a:pt x="93" y="268"/>
                        <a:pt x="66" y="267"/>
                      </a:cubicBezTo>
                      <a:close/>
                      <a:moveTo>
                        <a:pt x="66" y="142"/>
                      </a:moveTo>
                      <a:cubicBezTo>
                        <a:pt x="66" y="148"/>
                        <a:pt x="66" y="154"/>
                        <a:pt x="66" y="160"/>
                      </a:cubicBezTo>
                      <a:cubicBezTo>
                        <a:pt x="66" y="214"/>
                        <a:pt x="68" y="216"/>
                        <a:pt x="123" y="214"/>
                      </a:cubicBezTo>
                      <a:cubicBezTo>
                        <a:pt x="142" y="214"/>
                        <a:pt x="152" y="205"/>
                        <a:pt x="152" y="186"/>
                      </a:cubicBezTo>
                      <a:cubicBezTo>
                        <a:pt x="152" y="153"/>
                        <a:pt x="153" y="119"/>
                        <a:pt x="152" y="85"/>
                      </a:cubicBezTo>
                      <a:cubicBezTo>
                        <a:pt x="151" y="77"/>
                        <a:pt x="144" y="65"/>
                        <a:pt x="137" y="62"/>
                      </a:cubicBezTo>
                      <a:cubicBezTo>
                        <a:pt x="116" y="51"/>
                        <a:pt x="97" y="62"/>
                        <a:pt x="77" y="72"/>
                      </a:cubicBezTo>
                      <a:cubicBezTo>
                        <a:pt x="62" y="79"/>
                        <a:pt x="66" y="92"/>
                        <a:pt x="66" y="104"/>
                      </a:cubicBezTo>
                      <a:cubicBezTo>
                        <a:pt x="65" y="117"/>
                        <a:pt x="66" y="130"/>
                        <a:pt x="66" y="142"/>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6" name="Freeform 10"/>
                <p:cNvSpPr>
                  <a:spLocks noEditPoints="1"/>
                </p:cNvSpPr>
                <p:nvPr/>
              </p:nvSpPr>
              <p:spPr bwMode="auto">
                <a:xfrm>
                  <a:off x="5481638" y="4856163"/>
                  <a:ext cx="822325" cy="1439863"/>
                </a:xfrm>
                <a:custGeom>
                  <a:avLst/>
                  <a:gdLst>
                    <a:gd name="T0" fmla="*/ 65 w 219"/>
                    <a:gd name="T1" fmla="*/ 271 h 383"/>
                    <a:gd name="T2" fmla="*/ 65 w 219"/>
                    <a:gd name="T3" fmla="*/ 374 h 383"/>
                    <a:gd name="T4" fmla="*/ 0 w 219"/>
                    <a:gd name="T5" fmla="*/ 383 h 383"/>
                    <a:gd name="T6" fmla="*/ 0 w 219"/>
                    <a:gd name="T7" fmla="*/ 13 h 383"/>
                    <a:gd name="T8" fmla="*/ 51 w 219"/>
                    <a:gd name="T9" fmla="*/ 13 h 383"/>
                    <a:gd name="T10" fmla="*/ 56 w 219"/>
                    <a:gd name="T11" fmla="*/ 26 h 383"/>
                    <a:gd name="T12" fmla="*/ 129 w 219"/>
                    <a:gd name="T13" fmla="*/ 8 h 383"/>
                    <a:gd name="T14" fmla="*/ 218 w 219"/>
                    <a:gd name="T15" fmla="*/ 84 h 383"/>
                    <a:gd name="T16" fmla="*/ 218 w 219"/>
                    <a:gd name="T17" fmla="*/ 200 h 383"/>
                    <a:gd name="T18" fmla="*/ 140 w 219"/>
                    <a:gd name="T19" fmla="*/ 275 h 383"/>
                    <a:gd name="T20" fmla="*/ 65 w 219"/>
                    <a:gd name="T21" fmla="*/ 271 h 383"/>
                    <a:gd name="T22" fmla="*/ 66 w 219"/>
                    <a:gd name="T23" fmla="*/ 147 h 383"/>
                    <a:gd name="T24" fmla="*/ 66 w 219"/>
                    <a:gd name="T25" fmla="*/ 167 h 383"/>
                    <a:gd name="T26" fmla="*/ 118 w 219"/>
                    <a:gd name="T27" fmla="*/ 219 h 383"/>
                    <a:gd name="T28" fmla="*/ 153 w 219"/>
                    <a:gd name="T29" fmla="*/ 185 h 383"/>
                    <a:gd name="T30" fmla="*/ 153 w 219"/>
                    <a:gd name="T31" fmla="*/ 96 h 383"/>
                    <a:gd name="T32" fmla="*/ 141 w 219"/>
                    <a:gd name="T33" fmla="*/ 68 h 383"/>
                    <a:gd name="T34" fmla="*/ 82 w 219"/>
                    <a:gd name="T35" fmla="*/ 73 h 383"/>
                    <a:gd name="T36" fmla="*/ 65 w 219"/>
                    <a:gd name="T37" fmla="*/ 107 h 383"/>
                    <a:gd name="T38" fmla="*/ 66 w 219"/>
                    <a:gd name="T39" fmla="*/ 14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9" h="383">
                      <a:moveTo>
                        <a:pt x="65" y="271"/>
                      </a:moveTo>
                      <a:cubicBezTo>
                        <a:pt x="65" y="305"/>
                        <a:pt x="65" y="339"/>
                        <a:pt x="65" y="374"/>
                      </a:cubicBezTo>
                      <a:cubicBezTo>
                        <a:pt x="43" y="377"/>
                        <a:pt x="23" y="380"/>
                        <a:pt x="0" y="383"/>
                      </a:cubicBezTo>
                      <a:cubicBezTo>
                        <a:pt x="0" y="260"/>
                        <a:pt x="0" y="137"/>
                        <a:pt x="0" y="13"/>
                      </a:cubicBezTo>
                      <a:cubicBezTo>
                        <a:pt x="17" y="13"/>
                        <a:pt x="34" y="13"/>
                        <a:pt x="51" y="13"/>
                      </a:cubicBezTo>
                      <a:cubicBezTo>
                        <a:pt x="53" y="18"/>
                        <a:pt x="55" y="23"/>
                        <a:pt x="56" y="26"/>
                      </a:cubicBezTo>
                      <a:cubicBezTo>
                        <a:pt x="81" y="20"/>
                        <a:pt x="105" y="11"/>
                        <a:pt x="129" y="8"/>
                      </a:cubicBezTo>
                      <a:cubicBezTo>
                        <a:pt x="182" y="0"/>
                        <a:pt x="216" y="30"/>
                        <a:pt x="218" y="84"/>
                      </a:cubicBezTo>
                      <a:cubicBezTo>
                        <a:pt x="219" y="122"/>
                        <a:pt x="219" y="161"/>
                        <a:pt x="218" y="200"/>
                      </a:cubicBezTo>
                      <a:cubicBezTo>
                        <a:pt x="216" y="246"/>
                        <a:pt x="186" y="275"/>
                        <a:pt x="140" y="275"/>
                      </a:cubicBezTo>
                      <a:cubicBezTo>
                        <a:pt x="116" y="275"/>
                        <a:pt x="92" y="272"/>
                        <a:pt x="65" y="271"/>
                      </a:cubicBezTo>
                      <a:close/>
                      <a:moveTo>
                        <a:pt x="66" y="147"/>
                      </a:moveTo>
                      <a:cubicBezTo>
                        <a:pt x="66" y="154"/>
                        <a:pt x="66" y="161"/>
                        <a:pt x="66" y="167"/>
                      </a:cubicBezTo>
                      <a:cubicBezTo>
                        <a:pt x="66" y="219"/>
                        <a:pt x="67" y="220"/>
                        <a:pt x="118" y="219"/>
                      </a:cubicBezTo>
                      <a:cubicBezTo>
                        <a:pt x="143" y="219"/>
                        <a:pt x="152" y="210"/>
                        <a:pt x="153" y="185"/>
                      </a:cubicBezTo>
                      <a:cubicBezTo>
                        <a:pt x="154" y="156"/>
                        <a:pt x="154" y="125"/>
                        <a:pt x="153" y="96"/>
                      </a:cubicBezTo>
                      <a:cubicBezTo>
                        <a:pt x="152" y="86"/>
                        <a:pt x="148" y="72"/>
                        <a:pt x="141" y="68"/>
                      </a:cubicBezTo>
                      <a:cubicBezTo>
                        <a:pt x="121" y="56"/>
                        <a:pt x="101" y="65"/>
                        <a:pt x="82" y="73"/>
                      </a:cubicBezTo>
                      <a:cubicBezTo>
                        <a:pt x="66" y="80"/>
                        <a:pt x="65" y="93"/>
                        <a:pt x="65" y="107"/>
                      </a:cubicBezTo>
                      <a:cubicBezTo>
                        <a:pt x="66" y="121"/>
                        <a:pt x="66" y="134"/>
                        <a:pt x="66" y="147"/>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7" name="Freeform 11"/>
                <p:cNvSpPr>
                  <a:spLocks noEditPoints="1"/>
                </p:cNvSpPr>
                <p:nvPr/>
              </p:nvSpPr>
              <p:spPr bwMode="auto">
                <a:xfrm>
                  <a:off x="6421438" y="4868863"/>
                  <a:ext cx="822325" cy="1427163"/>
                </a:xfrm>
                <a:custGeom>
                  <a:avLst/>
                  <a:gdLst>
                    <a:gd name="T0" fmla="*/ 65 w 219"/>
                    <a:gd name="T1" fmla="*/ 371 h 380"/>
                    <a:gd name="T2" fmla="*/ 0 w 219"/>
                    <a:gd name="T3" fmla="*/ 380 h 380"/>
                    <a:gd name="T4" fmla="*/ 0 w 219"/>
                    <a:gd name="T5" fmla="*/ 9 h 380"/>
                    <a:gd name="T6" fmla="*/ 51 w 219"/>
                    <a:gd name="T7" fmla="*/ 9 h 380"/>
                    <a:gd name="T8" fmla="*/ 58 w 219"/>
                    <a:gd name="T9" fmla="*/ 28 h 380"/>
                    <a:gd name="T10" fmla="*/ 153 w 219"/>
                    <a:gd name="T11" fmla="*/ 4 h 380"/>
                    <a:gd name="T12" fmla="*/ 215 w 219"/>
                    <a:gd name="T13" fmla="*/ 62 h 380"/>
                    <a:gd name="T14" fmla="*/ 216 w 219"/>
                    <a:gd name="T15" fmla="*/ 207 h 380"/>
                    <a:gd name="T16" fmla="*/ 141 w 219"/>
                    <a:gd name="T17" fmla="*/ 272 h 380"/>
                    <a:gd name="T18" fmla="*/ 65 w 219"/>
                    <a:gd name="T19" fmla="*/ 268 h 380"/>
                    <a:gd name="T20" fmla="*/ 65 w 219"/>
                    <a:gd name="T21" fmla="*/ 371 h 380"/>
                    <a:gd name="T22" fmla="*/ 65 w 219"/>
                    <a:gd name="T23" fmla="*/ 210 h 380"/>
                    <a:gd name="T24" fmla="*/ 118 w 219"/>
                    <a:gd name="T25" fmla="*/ 216 h 380"/>
                    <a:gd name="T26" fmla="*/ 152 w 219"/>
                    <a:gd name="T27" fmla="*/ 182 h 380"/>
                    <a:gd name="T28" fmla="*/ 152 w 219"/>
                    <a:gd name="T29" fmla="*/ 99 h 380"/>
                    <a:gd name="T30" fmla="*/ 107 w 219"/>
                    <a:gd name="T31" fmla="*/ 61 h 380"/>
                    <a:gd name="T32" fmla="*/ 74 w 219"/>
                    <a:gd name="T33" fmla="*/ 76 h 380"/>
                    <a:gd name="T34" fmla="*/ 65 w 219"/>
                    <a:gd name="T35" fmla="*/ 92 h 380"/>
                    <a:gd name="T36" fmla="*/ 65 w 219"/>
                    <a:gd name="T37" fmla="*/ 21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9" h="380">
                      <a:moveTo>
                        <a:pt x="65" y="371"/>
                      </a:moveTo>
                      <a:cubicBezTo>
                        <a:pt x="42" y="374"/>
                        <a:pt x="22" y="377"/>
                        <a:pt x="0" y="380"/>
                      </a:cubicBezTo>
                      <a:cubicBezTo>
                        <a:pt x="0" y="256"/>
                        <a:pt x="0" y="133"/>
                        <a:pt x="0" y="9"/>
                      </a:cubicBezTo>
                      <a:cubicBezTo>
                        <a:pt x="18" y="9"/>
                        <a:pt x="34" y="9"/>
                        <a:pt x="51" y="9"/>
                      </a:cubicBezTo>
                      <a:cubicBezTo>
                        <a:pt x="53" y="15"/>
                        <a:pt x="56" y="21"/>
                        <a:pt x="58" y="28"/>
                      </a:cubicBezTo>
                      <a:cubicBezTo>
                        <a:pt x="88" y="9"/>
                        <a:pt x="119" y="0"/>
                        <a:pt x="153" y="4"/>
                      </a:cubicBezTo>
                      <a:cubicBezTo>
                        <a:pt x="187" y="8"/>
                        <a:pt x="212" y="28"/>
                        <a:pt x="215" y="62"/>
                      </a:cubicBezTo>
                      <a:cubicBezTo>
                        <a:pt x="218" y="110"/>
                        <a:pt x="219" y="159"/>
                        <a:pt x="216" y="207"/>
                      </a:cubicBezTo>
                      <a:cubicBezTo>
                        <a:pt x="212" y="249"/>
                        <a:pt x="183" y="272"/>
                        <a:pt x="141" y="272"/>
                      </a:cubicBezTo>
                      <a:cubicBezTo>
                        <a:pt x="117" y="272"/>
                        <a:pt x="92" y="269"/>
                        <a:pt x="65" y="268"/>
                      </a:cubicBezTo>
                      <a:cubicBezTo>
                        <a:pt x="65" y="301"/>
                        <a:pt x="65" y="335"/>
                        <a:pt x="65" y="371"/>
                      </a:cubicBezTo>
                      <a:close/>
                      <a:moveTo>
                        <a:pt x="65" y="210"/>
                      </a:moveTo>
                      <a:cubicBezTo>
                        <a:pt x="83" y="212"/>
                        <a:pt x="101" y="215"/>
                        <a:pt x="118" y="216"/>
                      </a:cubicBezTo>
                      <a:cubicBezTo>
                        <a:pt x="143" y="217"/>
                        <a:pt x="152" y="207"/>
                        <a:pt x="152" y="182"/>
                      </a:cubicBezTo>
                      <a:cubicBezTo>
                        <a:pt x="152" y="155"/>
                        <a:pt x="152" y="127"/>
                        <a:pt x="152" y="99"/>
                      </a:cubicBezTo>
                      <a:cubicBezTo>
                        <a:pt x="152" y="65"/>
                        <a:pt x="140" y="54"/>
                        <a:pt x="107" y="61"/>
                      </a:cubicBezTo>
                      <a:cubicBezTo>
                        <a:pt x="95" y="64"/>
                        <a:pt x="84" y="70"/>
                        <a:pt x="74" y="76"/>
                      </a:cubicBezTo>
                      <a:cubicBezTo>
                        <a:pt x="70" y="79"/>
                        <a:pt x="65" y="86"/>
                        <a:pt x="65" y="92"/>
                      </a:cubicBezTo>
                      <a:cubicBezTo>
                        <a:pt x="64" y="130"/>
                        <a:pt x="65" y="168"/>
                        <a:pt x="65" y="210"/>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8" name="Freeform 12"/>
                <p:cNvSpPr>
                  <a:spLocks noEditPoints="1"/>
                </p:cNvSpPr>
                <p:nvPr/>
              </p:nvSpPr>
              <p:spPr bwMode="auto">
                <a:xfrm>
                  <a:off x="7348538" y="4879975"/>
                  <a:ext cx="790575" cy="1006475"/>
                </a:xfrm>
                <a:custGeom>
                  <a:avLst/>
                  <a:gdLst>
                    <a:gd name="T0" fmla="*/ 207 w 210"/>
                    <a:gd name="T1" fmla="*/ 161 h 268"/>
                    <a:gd name="T2" fmla="*/ 67 w 210"/>
                    <a:gd name="T3" fmla="*/ 161 h 268"/>
                    <a:gd name="T4" fmla="*/ 114 w 210"/>
                    <a:gd name="T5" fmla="*/ 214 h 268"/>
                    <a:gd name="T6" fmla="*/ 154 w 210"/>
                    <a:gd name="T7" fmla="*/ 212 h 268"/>
                    <a:gd name="T8" fmla="*/ 194 w 210"/>
                    <a:gd name="T9" fmla="*/ 204 h 268"/>
                    <a:gd name="T10" fmla="*/ 197 w 210"/>
                    <a:gd name="T11" fmla="*/ 213 h 268"/>
                    <a:gd name="T12" fmla="*/ 166 w 210"/>
                    <a:gd name="T13" fmla="*/ 264 h 268"/>
                    <a:gd name="T14" fmla="*/ 71 w 210"/>
                    <a:gd name="T15" fmla="*/ 265 h 268"/>
                    <a:gd name="T16" fmla="*/ 5 w 210"/>
                    <a:gd name="T17" fmla="*/ 201 h 268"/>
                    <a:gd name="T18" fmla="*/ 5 w 210"/>
                    <a:gd name="T19" fmla="*/ 70 h 268"/>
                    <a:gd name="T20" fmla="*/ 76 w 210"/>
                    <a:gd name="T21" fmla="*/ 3 h 268"/>
                    <a:gd name="T22" fmla="*/ 139 w 210"/>
                    <a:gd name="T23" fmla="*/ 3 h 268"/>
                    <a:gd name="T24" fmla="*/ 206 w 210"/>
                    <a:gd name="T25" fmla="*/ 71 h 268"/>
                    <a:gd name="T26" fmla="*/ 207 w 210"/>
                    <a:gd name="T27" fmla="*/ 161 h 268"/>
                    <a:gd name="T28" fmla="*/ 66 w 210"/>
                    <a:gd name="T29" fmla="*/ 105 h 268"/>
                    <a:gd name="T30" fmla="*/ 147 w 210"/>
                    <a:gd name="T31" fmla="*/ 105 h 268"/>
                    <a:gd name="T32" fmla="*/ 111 w 210"/>
                    <a:gd name="T33" fmla="*/ 54 h 268"/>
                    <a:gd name="T34" fmla="*/ 66 w 210"/>
                    <a:gd name="T35" fmla="*/ 10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0" h="268">
                      <a:moveTo>
                        <a:pt x="207" y="161"/>
                      </a:moveTo>
                      <a:cubicBezTo>
                        <a:pt x="161" y="161"/>
                        <a:pt x="114" y="161"/>
                        <a:pt x="67" y="161"/>
                      </a:cubicBezTo>
                      <a:cubicBezTo>
                        <a:pt x="66" y="203"/>
                        <a:pt x="76" y="214"/>
                        <a:pt x="114" y="214"/>
                      </a:cubicBezTo>
                      <a:cubicBezTo>
                        <a:pt x="128" y="214"/>
                        <a:pt x="141" y="214"/>
                        <a:pt x="154" y="212"/>
                      </a:cubicBezTo>
                      <a:cubicBezTo>
                        <a:pt x="167" y="210"/>
                        <a:pt x="180" y="207"/>
                        <a:pt x="194" y="204"/>
                      </a:cubicBezTo>
                      <a:cubicBezTo>
                        <a:pt x="195" y="207"/>
                        <a:pt x="196" y="210"/>
                        <a:pt x="197" y="213"/>
                      </a:cubicBezTo>
                      <a:cubicBezTo>
                        <a:pt x="208" y="255"/>
                        <a:pt x="208" y="258"/>
                        <a:pt x="166" y="264"/>
                      </a:cubicBezTo>
                      <a:cubicBezTo>
                        <a:pt x="135" y="268"/>
                        <a:pt x="102" y="268"/>
                        <a:pt x="71" y="265"/>
                      </a:cubicBezTo>
                      <a:cubicBezTo>
                        <a:pt x="35" y="261"/>
                        <a:pt x="8" y="239"/>
                        <a:pt x="5" y="201"/>
                      </a:cubicBezTo>
                      <a:cubicBezTo>
                        <a:pt x="1" y="158"/>
                        <a:pt x="0" y="114"/>
                        <a:pt x="5" y="70"/>
                      </a:cubicBezTo>
                      <a:cubicBezTo>
                        <a:pt x="9" y="31"/>
                        <a:pt x="37" y="8"/>
                        <a:pt x="76" y="3"/>
                      </a:cubicBezTo>
                      <a:cubicBezTo>
                        <a:pt x="96" y="0"/>
                        <a:pt x="118" y="0"/>
                        <a:pt x="139" y="3"/>
                      </a:cubicBezTo>
                      <a:cubicBezTo>
                        <a:pt x="176" y="7"/>
                        <a:pt x="201" y="31"/>
                        <a:pt x="206" y="71"/>
                      </a:cubicBezTo>
                      <a:cubicBezTo>
                        <a:pt x="210" y="100"/>
                        <a:pt x="207" y="129"/>
                        <a:pt x="207" y="161"/>
                      </a:cubicBezTo>
                      <a:close/>
                      <a:moveTo>
                        <a:pt x="66" y="105"/>
                      </a:moveTo>
                      <a:cubicBezTo>
                        <a:pt x="94" y="105"/>
                        <a:pt x="121" y="105"/>
                        <a:pt x="147" y="105"/>
                      </a:cubicBezTo>
                      <a:cubicBezTo>
                        <a:pt x="149" y="70"/>
                        <a:pt x="138" y="55"/>
                        <a:pt x="111" y="54"/>
                      </a:cubicBezTo>
                      <a:cubicBezTo>
                        <a:pt x="80" y="53"/>
                        <a:pt x="67" y="67"/>
                        <a:pt x="66" y="105"/>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9" name="Freeform 13"/>
                <p:cNvSpPr>
                  <a:spLocks/>
                </p:cNvSpPr>
                <p:nvPr/>
              </p:nvSpPr>
              <p:spPr bwMode="auto">
                <a:xfrm>
                  <a:off x="4524376" y="4935538"/>
                  <a:ext cx="811213" cy="1028700"/>
                </a:xfrm>
                <a:custGeom>
                  <a:avLst/>
                  <a:gdLst>
                    <a:gd name="T0" fmla="*/ 216 w 216"/>
                    <a:gd name="T1" fmla="*/ 260 h 274"/>
                    <a:gd name="T2" fmla="*/ 161 w 216"/>
                    <a:gd name="T3" fmla="*/ 243 h 274"/>
                    <a:gd name="T4" fmla="*/ 62 w 216"/>
                    <a:gd name="T5" fmla="*/ 263 h 274"/>
                    <a:gd name="T6" fmla="*/ 2 w 216"/>
                    <a:gd name="T7" fmla="*/ 211 h 274"/>
                    <a:gd name="T8" fmla="*/ 1 w 216"/>
                    <a:gd name="T9" fmla="*/ 1 h 274"/>
                    <a:gd name="T10" fmla="*/ 65 w 216"/>
                    <a:gd name="T11" fmla="*/ 1 h 274"/>
                    <a:gd name="T12" fmla="*/ 66 w 216"/>
                    <a:gd name="T13" fmla="*/ 22 h 274"/>
                    <a:gd name="T14" fmla="*/ 66 w 216"/>
                    <a:gd name="T15" fmla="*/ 172 h 274"/>
                    <a:gd name="T16" fmla="*/ 97 w 216"/>
                    <a:gd name="T17" fmla="*/ 199 h 274"/>
                    <a:gd name="T18" fmla="*/ 103 w 216"/>
                    <a:gd name="T19" fmla="*/ 198 h 274"/>
                    <a:gd name="T20" fmla="*/ 152 w 216"/>
                    <a:gd name="T21" fmla="*/ 136 h 274"/>
                    <a:gd name="T22" fmla="*/ 152 w 216"/>
                    <a:gd name="T23" fmla="*/ 20 h 274"/>
                    <a:gd name="T24" fmla="*/ 153 w 216"/>
                    <a:gd name="T25" fmla="*/ 0 h 274"/>
                    <a:gd name="T26" fmla="*/ 216 w 216"/>
                    <a:gd name="T27" fmla="*/ 0 h 274"/>
                    <a:gd name="T28" fmla="*/ 216 w 216"/>
                    <a:gd name="T29" fmla="*/ 26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274">
                      <a:moveTo>
                        <a:pt x="216" y="260"/>
                      </a:moveTo>
                      <a:cubicBezTo>
                        <a:pt x="196" y="252"/>
                        <a:pt x="169" y="274"/>
                        <a:pt x="161" y="243"/>
                      </a:cubicBezTo>
                      <a:cubicBezTo>
                        <a:pt x="128" y="250"/>
                        <a:pt x="95" y="259"/>
                        <a:pt x="62" y="263"/>
                      </a:cubicBezTo>
                      <a:cubicBezTo>
                        <a:pt x="27" y="266"/>
                        <a:pt x="3" y="247"/>
                        <a:pt x="2" y="211"/>
                      </a:cubicBezTo>
                      <a:cubicBezTo>
                        <a:pt x="0" y="142"/>
                        <a:pt x="1" y="72"/>
                        <a:pt x="1" y="1"/>
                      </a:cubicBezTo>
                      <a:cubicBezTo>
                        <a:pt x="22" y="1"/>
                        <a:pt x="42" y="1"/>
                        <a:pt x="65" y="1"/>
                      </a:cubicBezTo>
                      <a:cubicBezTo>
                        <a:pt x="65" y="8"/>
                        <a:pt x="66" y="15"/>
                        <a:pt x="66" y="22"/>
                      </a:cubicBezTo>
                      <a:cubicBezTo>
                        <a:pt x="66" y="72"/>
                        <a:pt x="66" y="122"/>
                        <a:pt x="66" y="172"/>
                      </a:cubicBezTo>
                      <a:cubicBezTo>
                        <a:pt x="66" y="197"/>
                        <a:pt x="72" y="202"/>
                        <a:pt x="97" y="199"/>
                      </a:cubicBezTo>
                      <a:cubicBezTo>
                        <a:pt x="99" y="199"/>
                        <a:pt x="101" y="198"/>
                        <a:pt x="103" y="198"/>
                      </a:cubicBezTo>
                      <a:cubicBezTo>
                        <a:pt x="149" y="188"/>
                        <a:pt x="152" y="184"/>
                        <a:pt x="152" y="136"/>
                      </a:cubicBezTo>
                      <a:cubicBezTo>
                        <a:pt x="152" y="98"/>
                        <a:pt x="152" y="59"/>
                        <a:pt x="152" y="20"/>
                      </a:cubicBezTo>
                      <a:cubicBezTo>
                        <a:pt x="152" y="14"/>
                        <a:pt x="153" y="7"/>
                        <a:pt x="153" y="0"/>
                      </a:cubicBezTo>
                      <a:cubicBezTo>
                        <a:pt x="174" y="0"/>
                        <a:pt x="194" y="0"/>
                        <a:pt x="216" y="0"/>
                      </a:cubicBezTo>
                      <a:cubicBezTo>
                        <a:pt x="216" y="86"/>
                        <a:pt x="216" y="171"/>
                        <a:pt x="216" y="260"/>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30" name="Freeform 14"/>
                <p:cNvSpPr>
                  <a:spLocks/>
                </p:cNvSpPr>
                <p:nvPr/>
              </p:nvSpPr>
              <p:spPr bwMode="auto">
                <a:xfrm>
                  <a:off x="8205788" y="4624388"/>
                  <a:ext cx="635000" cy="1268413"/>
                </a:xfrm>
                <a:custGeom>
                  <a:avLst/>
                  <a:gdLst>
                    <a:gd name="T0" fmla="*/ 37 w 169"/>
                    <a:gd name="T1" fmla="*/ 126 h 338"/>
                    <a:gd name="T2" fmla="*/ 0 w 169"/>
                    <a:gd name="T3" fmla="*/ 126 h 338"/>
                    <a:gd name="T4" fmla="*/ 0 w 169"/>
                    <a:gd name="T5" fmla="*/ 74 h 338"/>
                    <a:gd name="T6" fmla="*/ 36 w 169"/>
                    <a:gd name="T7" fmla="*/ 74 h 338"/>
                    <a:gd name="T8" fmla="*/ 36 w 169"/>
                    <a:gd name="T9" fmla="*/ 9 h 338"/>
                    <a:gd name="T10" fmla="*/ 103 w 169"/>
                    <a:gd name="T11" fmla="*/ 0 h 338"/>
                    <a:gd name="T12" fmla="*/ 103 w 169"/>
                    <a:gd name="T13" fmla="*/ 73 h 338"/>
                    <a:gd name="T14" fmla="*/ 169 w 169"/>
                    <a:gd name="T15" fmla="*/ 73 h 338"/>
                    <a:gd name="T16" fmla="*/ 165 w 169"/>
                    <a:gd name="T17" fmla="*/ 125 h 338"/>
                    <a:gd name="T18" fmla="*/ 104 w 169"/>
                    <a:gd name="T19" fmla="*/ 125 h 338"/>
                    <a:gd name="T20" fmla="*/ 104 w 169"/>
                    <a:gd name="T21" fmla="*/ 263 h 338"/>
                    <a:gd name="T22" fmla="*/ 125 w 169"/>
                    <a:gd name="T23" fmla="*/ 282 h 338"/>
                    <a:gd name="T24" fmla="*/ 159 w 169"/>
                    <a:gd name="T25" fmla="*/ 278 h 338"/>
                    <a:gd name="T26" fmla="*/ 166 w 169"/>
                    <a:gd name="T27" fmla="*/ 331 h 338"/>
                    <a:gd name="T28" fmla="*/ 94 w 169"/>
                    <a:gd name="T29" fmla="*/ 336 h 338"/>
                    <a:gd name="T30" fmla="*/ 37 w 169"/>
                    <a:gd name="T31" fmla="*/ 272 h 338"/>
                    <a:gd name="T32" fmla="*/ 37 w 169"/>
                    <a:gd name="T33" fmla="*/ 126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 h="338">
                      <a:moveTo>
                        <a:pt x="37" y="126"/>
                      </a:moveTo>
                      <a:cubicBezTo>
                        <a:pt x="24" y="126"/>
                        <a:pt x="12" y="126"/>
                        <a:pt x="0" y="126"/>
                      </a:cubicBezTo>
                      <a:cubicBezTo>
                        <a:pt x="0" y="108"/>
                        <a:pt x="0" y="92"/>
                        <a:pt x="0" y="74"/>
                      </a:cubicBezTo>
                      <a:cubicBezTo>
                        <a:pt x="12" y="74"/>
                        <a:pt x="23" y="74"/>
                        <a:pt x="36" y="74"/>
                      </a:cubicBezTo>
                      <a:cubicBezTo>
                        <a:pt x="36" y="53"/>
                        <a:pt x="36" y="33"/>
                        <a:pt x="36" y="9"/>
                      </a:cubicBezTo>
                      <a:cubicBezTo>
                        <a:pt x="59" y="6"/>
                        <a:pt x="80" y="4"/>
                        <a:pt x="103" y="0"/>
                      </a:cubicBezTo>
                      <a:cubicBezTo>
                        <a:pt x="103" y="26"/>
                        <a:pt x="103" y="48"/>
                        <a:pt x="103" y="73"/>
                      </a:cubicBezTo>
                      <a:cubicBezTo>
                        <a:pt x="125" y="73"/>
                        <a:pt x="146" y="73"/>
                        <a:pt x="169" y="73"/>
                      </a:cubicBezTo>
                      <a:cubicBezTo>
                        <a:pt x="168" y="92"/>
                        <a:pt x="166" y="107"/>
                        <a:pt x="165" y="125"/>
                      </a:cubicBezTo>
                      <a:cubicBezTo>
                        <a:pt x="145" y="125"/>
                        <a:pt x="125" y="125"/>
                        <a:pt x="104" y="125"/>
                      </a:cubicBezTo>
                      <a:cubicBezTo>
                        <a:pt x="104" y="173"/>
                        <a:pt x="104" y="218"/>
                        <a:pt x="104" y="263"/>
                      </a:cubicBezTo>
                      <a:cubicBezTo>
                        <a:pt x="104" y="276"/>
                        <a:pt x="113" y="282"/>
                        <a:pt x="125" y="282"/>
                      </a:cubicBezTo>
                      <a:cubicBezTo>
                        <a:pt x="136" y="281"/>
                        <a:pt x="146" y="279"/>
                        <a:pt x="159" y="278"/>
                      </a:cubicBezTo>
                      <a:cubicBezTo>
                        <a:pt x="161" y="295"/>
                        <a:pt x="163" y="310"/>
                        <a:pt x="166" y="331"/>
                      </a:cubicBezTo>
                      <a:cubicBezTo>
                        <a:pt x="141" y="333"/>
                        <a:pt x="117" y="338"/>
                        <a:pt x="94" y="336"/>
                      </a:cubicBezTo>
                      <a:cubicBezTo>
                        <a:pt x="57" y="333"/>
                        <a:pt x="38" y="310"/>
                        <a:pt x="37" y="272"/>
                      </a:cubicBezTo>
                      <a:cubicBezTo>
                        <a:pt x="37" y="224"/>
                        <a:pt x="37" y="176"/>
                        <a:pt x="37" y="126"/>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endParaRPr lang="en-US" sz="1765"/>
                </a:p>
              </p:txBody>
            </p:sp>
          </p:grpSp>
          <p:grpSp>
            <p:nvGrpSpPr>
              <p:cNvPr id="9" name="Group 8"/>
              <p:cNvGrpSpPr/>
              <p:nvPr/>
            </p:nvGrpSpPr>
            <p:grpSpPr>
              <a:xfrm>
                <a:off x="6864351" y="6111875"/>
                <a:ext cx="1879600" cy="923926"/>
                <a:chOff x="6864351" y="6111875"/>
                <a:chExt cx="1879600" cy="923926"/>
              </a:xfrm>
            </p:grpSpPr>
            <p:sp>
              <p:nvSpPr>
                <p:cNvPr id="21" name="Freeform 16"/>
                <p:cNvSpPr>
                  <a:spLocks noEditPoints="1"/>
                </p:cNvSpPr>
                <p:nvPr/>
              </p:nvSpPr>
              <p:spPr bwMode="auto">
                <a:xfrm>
                  <a:off x="7675563" y="6111875"/>
                  <a:ext cx="533400" cy="915988"/>
                </a:xfrm>
                <a:custGeom>
                  <a:avLst/>
                  <a:gdLst>
                    <a:gd name="T0" fmla="*/ 41 w 142"/>
                    <a:gd name="T1" fmla="*/ 0 h 244"/>
                    <a:gd name="T2" fmla="*/ 41 w 142"/>
                    <a:gd name="T3" fmla="*/ 77 h 244"/>
                    <a:gd name="T4" fmla="*/ 87 w 142"/>
                    <a:gd name="T5" fmla="*/ 70 h 244"/>
                    <a:gd name="T6" fmla="*/ 141 w 142"/>
                    <a:gd name="T7" fmla="*/ 119 h 244"/>
                    <a:gd name="T8" fmla="*/ 141 w 142"/>
                    <a:gd name="T9" fmla="*/ 189 h 244"/>
                    <a:gd name="T10" fmla="*/ 92 w 142"/>
                    <a:gd name="T11" fmla="*/ 241 h 244"/>
                    <a:gd name="T12" fmla="*/ 14 w 142"/>
                    <a:gd name="T13" fmla="*/ 240 h 244"/>
                    <a:gd name="T14" fmla="*/ 1 w 142"/>
                    <a:gd name="T15" fmla="*/ 226 h 244"/>
                    <a:gd name="T16" fmla="*/ 1 w 142"/>
                    <a:gd name="T17" fmla="*/ 18 h 244"/>
                    <a:gd name="T18" fmla="*/ 15 w 142"/>
                    <a:gd name="T19" fmla="*/ 3 h 244"/>
                    <a:gd name="T20" fmla="*/ 41 w 142"/>
                    <a:gd name="T21" fmla="*/ 0 h 244"/>
                    <a:gd name="T22" fmla="*/ 42 w 142"/>
                    <a:gd name="T23" fmla="*/ 159 h 244"/>
                    <a:gd name="T24" fmla="*/ 42 w 142"/>
                    <a:gd name="T25" fmla="*/ 195 h 244"/>
                    <a:gd name="T26" fmla="*/ 45 w 142"/>
                    <a:gd name="T27" fmla="*/ 207 h 244"/>
                    <a:gd name="T28" fmla="*/ 99 w 142"/>
                    <a:gd name="T29" fmla="*/ 186 h 244"/>
                    <a:gd name="T30" fmla="*/ 99 w 142"/>
                    <a:gd name="T31" fmla="*/ 122 h 244"/>
                    <a:gd name="T32" fmla="*/ 91 w 142"/>
                    <a:gd name="T33" fmla="*/ 108 h 244"/>
                    <a:gd name="T34" fmla="*/ 42 w 142"/>
                    <a:gd name="T35" fmla="*/ 135 h 244"/>
                    <a:gd name="T36" fmla="*/ 42 w 142"/>
                    <a:gd name="T37" fmla="*/ 15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2" h="244">
                      <a:moveTo>
                        <a:pt x="41" y="0"/>
                      </a:moveTo>
                      <a:cubicBezTo>
                        <a:pt x="41" y="26"/>
                        <a:pt x="41" y="51"/>
                        <a:pt x="41" y="77"/>
                      </a:cubicBezTo>
                      <a:cubicBezTo>
                        <a:pt x="57" y="74"/>
                        <a:pt x="72" y="71"/>
                        <a:pt x="87" y="70"/>
                      </a:cubicBezTo>
                      <a:cubicBezTo>
                        <a:pt x="121" y="68"/>
                        <a:pt x="139" y="85"/>
                        <a:pt x="141" y="119"/>
                      </a:cubicBezTo>
                      <a:cubicBezTo>
                        <a:pt x="142" y="142"/>
                        <a:pt x="142" y="166"/>
                        <a:pt x="141" y="189"/>
                      </a:cubicBezTo>
                      <a:cubicBezTo>
                        <a:pt x="139" y="221"/>
                        <a:pt x="123" y="238"/>
                        <a:pt x="92" y="241"/>
                      </a:cubicBezTo>
                      <a:cubicBezTo>
                        <a:pt x="66" y="244"/>
                        <a:pt x="40" y="242"/>
                        <a:pt x="14" y="240"/>
                      </a:cubicBezTo>
                      <a:cubicBezTo>
                        <a:pt x="9" y="240"/>
                        <a:pt x="1" y="231"/>
                        <a:pt x="1" y="226"/>
                      </a:cubicBezTo>
                      <a:cubicBezTo>
                        <a:pt x="0" y="156"/>
                        <a:pt x="0" y="87"/>
                        <a:pt x="1" y="18"/>
                      </a:cubicBezTo>
                      <a:cubicBezTo>
                        <a:pt x="1" y="13"/>
                        <a:pt x="9" y="6"/>
                        <a:pt x="15" y="3"/>
                      </a:cubicBezTo>
                      <a:cubicBezTo>
                        <a:pt x="22" y="0"/>
                        <a:pt x="30" y="1"/>
                        <a:pt x="41" y="0"/>
                      </a:cubicBezTo>
                      <a:close/>
                      <a:moveTo>
                        <a:pt x="42" y="159"/>
                      </a:moveTo>
                      <a:cubicBezTo>
                        <a:pt x="42" y="171"/>
                        <a:pt x="41" y="183"/>
                        <a:pt x="42" y="195"/>
                      </a:cubicBezTo>
                      <a:cubicBezTo>
                        <a:pt x="42" y="199"/>
                        <a:pt x="43" y="205"/>
                        <a:pt x="45" y="207"/>
                      </a:cubicBezTo>
                      <a:cubicBezTo>
                        <a:pt x="61" y="220"/>
                        <a:pt x="98" y="205"/>
                        <a:pt x="99" y="186"/>
                      </a:cubicBezTo>
                      <a:cubicBezTo>
                        <a:pt x="101" y="165"/>
                        <a:pt x="100" y="143"/>
                        <a:pt x="99" y="122"/>
                      </a:cubicBezTo>
                      <a:cubicBezTo>
                        <a:pt x="99" y="117"/>
                        <a:pt x="95" y="110"/>
                        <a:pt x="91" y="108"/>
                      </a:cubicBezTo>
                      <a:cubicBezTo>
                        <a:pt x="71" y="95"/>
                        <a:pt x="42" y="112"/>
                        <a:pt x="42" y="135"/>
                      </a:cubicBezTo>
                      <a:cubicBezTo>
                        <a:pt x="42" y="143"/>
                        <a:pt x="42" y="151"/>
                        <a:pt x="42" y="159"/>
                      </a:cubicBezTo>
                      <a:close/>
                    </a:path>
                  </a:pathLst>
                </a:custGeom>
                <a:solidFill>
                  <a:srgbClr val="7E64AD"/>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2" name="Freeform 19"/>
                <p:cNvSpPr>
                  <a:spLocks noEditPoints="1"/>
                </p:cNvSpPr>
                <p:nvPr/>
              </p:nvSpPr>
              <p:spPr bwMode="auto">
                <a:xfrm>
                  <a:off x="7081838" y="6354763"/>
                  <a:ext cx="496888" cy="681038"/>
                </a:xfrm>
                <a:custGeom>
                  <a:avLst/>
                  <a:gdLst>
                    <a:gd name="T0" fmla="*/ 91 w 132"/>
                    <a:gd name="T1" fmla="*/ 82 h 181"/>
                    <a:gd name="T2" fmla="*/ 52 w 132"/>
                    <a:gd name="T3" fmla="*/ 38 h 181"/>
                    <a:gd name="T4" fmla="*/ 14 w 132"/>
                    <a:gd name="T5" fmla="*/ 42 h 181"/>
                    <a:gd name="T6" fmla="*/ 9 w 132"/>
                    <a:gd name="T7" fmla="*/ 13 h 181"/>
                    <a:gd name="T8" fmla="*/ 107 w 132"/>
                    <a:gd name="T9" fmla="*/ 11 h 181"/>
                    <a:gd name="T10" fmla="*/ 131 w 132"/>
                    <a:gd name="T11" fmla="*/ 47 h 181"/>
                    <a:gd name="T12" fmla="*/ 132 w 132"/>
                    <a:gd name="T13" fmla="*/ 178 h 181"/>
                    <a:gd name="T14" fmla="*/ 98 w 132"/>
                    <a:gd name="T15" fmla="*/ 170 h 181"/>
                    <a:gd name="T16" fmla="*/ 85 w 132"/>
                    <a:gd name="T17" fmla="*/ 170 h 181"/>
                    <a:gd name="T18" fmla="*/ 64 w 132"/>
                    <a:gd name="T19" fmla="*/ 177 h 181"/>
                    <a:gd name="T20" fmla="*/ 15 w 132"/>
                    <a:gd name="T21" fmla="*/ 165 h 181"/>
                    <a:gd name="T22" fmla="*/ 8 w 132"/>
                    <a:gd name="T23" fmla="*/ 105 h 181"/>
                    <a:gd name="T24" fmla="*/ 48 w 132"/>
                    <a:gd name="T25" fmla="*/ 82 h 181"/>
                    <a:gd name="T26" fmla="*/ 91 w 132"/>
                    <a:gd name="T27" fmla="*/ 82 h 181"/>
                    <a:gd name="T28" fmla="*/ 91 w 132"/>
                    <a:gd name="T29" fmla="*/ 113 h 181"/>
                    <a:gd name="T30" fmla="*/ 43 w 132"/>
                    <a:gd name="T31" fmla="*/ 128 h 181"/>
                    <a:gd name="T32" fmla="*/ 63 w 132"/>
                    <a:gd name="T33" fmla="*/ 147 h 181"/>
                    <a:gd name="T34" fmla="*/ 91 w 132"/>
                    <a:gd name="T35" fmla="*/ 1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81">
                      <a:moveTo>
                        <a:pt x="91" y="82"/>
                      </a:moveTo>
                      <a:cubicBezTo>
                        <a:pt x="94" y="43"/>
                        <a:pt x="88" y="36"/>
                        <a:pt x="52" y="38"/>
                      </a:cubicBezTo>
                      <a:cubicBezTo>
                        <a:pt x="40" y="39"/>
                        <a:pt x="28" y="41"/>
                        <a:pt x="14" y="42"/>
                      </a:cubicBezTo>
                      <a:cubicBezTo>
                        <a:pt x="13" y="32"/>
                        <a:pt x="11" y="24"/>
                        <a:pt x="9" y="13"/>
                      </a:cubicBezTo>
                      <a:cubicBezTo>
                        <a:pt x="42" y="4"/>
                        <a:pt x="75" y="0"/>
                        <a:pt x="107" y="11"/>
                      </a:cubicBezTo>
                      <a:cubicBezTo>
                        <a:pt x="123" y="17"/>
                        <a:pt x="131" y="31"/>
                        <a:pt x="131" y="47"/>
                      </a:cubicBezTo>
                      <a:cubicBezTo>
                        <a:pt x="132" y="89"/>
                        <a:pt x="132" y="131"/>
                        <a:pt x="132" y="178"/>
                      </a:cubicBezTo>
                      <a:cubicBezTo>
                        <a:pt x="120" y="175"/>
                        <a:pt x="109" y="172"/>
                        <a:pt x="98" y="170"/>
                      </a:cubicBezTo>
                      <a:cubicBezTo>
                        <a:pt x="94" y="169"/>
                        <a:pt x="89" y="169"/>
                        <a:pt x="85" y="170"/>
                      </a:cubicBezTo>
                      <a:cubicBezTo>
                        <a:pt x="78" y="172"/>
                        <a:pt x="71" y="175"/>
                        <a:pt x="64" y="177"/>
                      </a:cubicBezTo>
                      <a:cubicBezTo>
                        <a:pt x="46" y="181"/>
                        <a:pt x="28" y="181"/>
                        <a:pt x="15" y="165"/>
                      </a:cubicBezTo>
                      <a:cubicBezTo>
                        <a:pt x="0" y="147"/>
                        <a:pt x="1" y="126"/>
                        <a:pt x="8" y="105"/>
                      </a:cubicBezTo>
                      <a:cubicBezTo>
                        <a:pt x="14" y="86"/>
                        <a:pt x="32" y="84"/>
                        <a:pt x="48" y="82"/>
                      </a:cubicBezTo>
                      <a:cubicBezTo>
                        <a:pt x="62" y="81"/>
                        <a:pt x="76" y="82"/>
                        <a:pt x="91" y="82"/>
                      </a:cubicBezTo>
                      <a:close/>
                      <a:moveTo>
                        <a:pt x="91" y="113"/>
                      </a:moveTo>
                      <a:cubicBezTo>
                        <a:pt x="51" y="109"/>
                        <a:pt x="44" y="111"/>
                        <a:pt x="43" y="128"/>
                      </a:cubicBezTo>
                      <a:cubicBezTo>
                        <a:pt x="43" y="143"/>
                        <a:pt x="50" y="147"/>
                        <a:pt x="63" y="147"/>
                      </a:cubicBezTo>
                      <a:cubicBezTo>
                        <a:pt x="87" y="147"/>
                        <a:pt x="93" y="139"/>
                        <a:pt x="91" y="113"/>
                      </a:cubicBezTo>
                      <a:close/>
                    </a:path>
                  </a:pathLst>
                </a:custGeom>
                <a:solidFill>
                  <a:srgbClr val="7E64AD"/>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3" name="Freeform 20"/>
                <p:cNvSpPr>
                  <a:spLocks/>
                </p:cNvSpPr>
                <p:nvPr/>
              </p:nvSpPr>
              <p:spPr bwMode="auto">
                <a:xfrm>
                  <a:off x="8228013" y="6381750"/>
                  <a:ext cx="515938" cy="649288"/>
                </a:xfrm>
                <a:custGeom>
                  <a:avLst/>
                  <a:gdLst>
                    <a:gd name="T0" fmla="*/ 9 w 137"/>
                    <a:gd name="T1" fmla="*/ 163 h 173"/>
                    <a:gd name="T2" fmla="*/ 14 w 137"/>
                    <a:gd name="T3" fmla="*/ 135 h 173"/>
                    <a:gd name="T4" fmla="*/ 64 w 137"/>
                    <a:gd name="T5" fmla="*/ 138 h 173"/>
                    <a:gd name="T6" fmla="*/ 85 w 137"/>
                    <a:gd name="T7" fmla="*/ 126 h 173"/>
                    <a:gd name="T8" fmla="*/ 70 w 137"/>
                    <a:gd name="T9" fmla="*/ 103 h 173"/>
                    <a:gd name="T10" fmla="*/ 51 w 137"/>
                    <a:gd name="T11" fmla="*/ 97 h 173"/>
                    <a:gd name="T12" fmla="*/ 14 w 137"/>
                    <a:gd name="T13" fmla="*/ 27 h 173"/>
                    <a:gd name="T14" fmla="*/ 39 w 137"/>
                    <a:gd name="T15" fmla="*/ 3 h 173"/>
                    <a:gd name="T16" fmla="*/ 122 w 137"/>
                    <a:gd name="T17" fmla="*/ 2 h 173"/>
                    <a:gd name="T18" fmla="*/ 118 w 137"/>
                    <a:gd name="T19" fmla="*/ 34 h 173"/>
                    <a:gd name="T20" fmla="*/ 74 w 137"/>
                    <a:gd name="T21" fmla="*/ 30 h 173"/>
                    <a:gd name="T22" fmla="*/ 50 w 137"/>
                    <a:gd name="T23" fmla="*/ 45 h 173"/>
                    <a:gd name="T24" fmla="*/ 69 w 137"/>
                    <a:gd name="T25" fmla="*/ 66 h 173"/>
                    <a:gd name="T26" fmla="*/ 85 w 137"/>
                    <a:gd name="T27" fmla="*/ 70 h 173"/>
                    <a:gd name="T28" fmla="*/ 120 w 137"/>
                    <a:gd name="T29" fmla="*/ 148 h 173"/>
                    <a:gd name="T30" fmla="*/ 69 w 137"/>
                    <a:gd name="T31" fmla="*/ 172 h 173"/>
                    <a:gd name="T32" fmla="*/ 34 w 137"/>
                    <a:gd name="T33" fmla="*/ 169 h 173"/>
                    <a:gd name="T34" fmla="*/ 9 w 137"/>
                    <a:gd name="T35" fmla="*/ 16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 h="173">
                      <a:moveTo>
                        <a:pt x="9" y="163"/>
                      </a:moveTo>
                      <a:cubicBezTo>
                        <a:pt x="11" y="152"/>
                        <a:pt x="12" y="144"/>
                        <a:pt x="14" y="135"/>
                      </a:cubicBezTo>
                      <a:cubicBezTo>
                        <a:pt x="32" y="136"/>
                        <a:pt x="48" y="139"/>
                        <a:pt x="64" y="138"/>
                      </a:cubicBezTo>
                      <a:cubicBezTo>
                        <a:pt x="71" y="138"/>
                        <a:pt x="78" y="130"/>
                        <a:pt x="85" y="126"/>
                      </a:cubicBezTo>
                      <a:cubicBezTo>
                        <a:pt x="80" y="118"/>
                        <a:pt x="76" y="109"/>
                        <a:pt x="70" y="103"/>
                      </a:cubicBezTo>
                      <a:cubicBezTo>
                        <a:pt x="66" y="99"/>
                        <a:pt x="58" y="99"/>
                        <a:pt x="51" y="97"/>
                      </a:cubicBezTo>
                      <a:cubicBezTo>
                        <a:pt x="14" y="87"/>
                        <a:pt x="0" y="63"/>
                        <a:pt x="14" y="27"/>
                      </a:cubicBezTo>
                      <a:cubicBezTo>
                        <a:pt x="17" y="16"/>
                        <a:pt x="30" y="4"/>
                        <a:pt x="39" y="3"/>
                      </a:cubicBezTo>
                      <a:cubicBezTo>
                        <a:pt x="66" y="0"/>
                        <a:pt x="93" y="2"/>
                        <a:pt x="122" y="2"/>
                      </a:cubicBezTo>
                      <a:cubicBezTo>
                        <a:pt x="120" y="13"/>
                        <a:pt x="119" y="22"/>
                        <a:pt x="118" y="34"/>
                      </a:cubicBezTo>
                      <a:cubicBezTo>
                        <a:pt x="103" y="32"/>
                        <a:pt x="89" y="31"/>
                        <a:pt x="74" y="30"/>
                      </a:cubicBezTo>
                      <a:cubicBezTo>
                        <a:pt x="64" y="30"/>
                        <a:pt x="52" y="29"/>
                        <a:pt x="50" y="45"/>
                      </a:cubicBezTo>
                      <a:cubicBezTo>
                        <a:pt x="49" y="59"/>
                        <a:pt x="59" y="63"/>
                        <a:pt x="69" y="66"/>
                      </a:cubicBezTo>
                      <a:cubicBezTo>
                        <a:pt x="74" y="67"/>
                        <a:pt x="79" y="68"/>
                        <a:pt x="85" y="70"/>
                      </a:cubicBezTo>
                      <a:cubicBezTo>
                        <a:pt x="123" y="81"/>
                        <a:pt x="137" y="112"/>
                        <a:pt x="120" y="148"/>
                      </a:cubicBezTo>
                      <a:cubicBezTo>
                        <a:pt x="110" y="170"/>
                        <a:pt x="89" y="171"/>
                        <a:pt x="69" y="172"/>
                      </a:cubicBezTo>
                      <a:cubicBezTo>
                        <a:pt x="58" y="173"/>
                        <a:pt x="45" y="171"/>
                        <a:pt x="34" y="169"/>
                      </a:cubicBezTo>
                      <a:cubicBezTo>
                        <a:pt x="26" y="168"/>
                        <a:pt x="18" y="165"/>
                        <a:pt x="9" y="163"/>
                      </a:cubicBezTo>
                      <a:close/>
                    </a:path>
                  </a:pathLst>
                </a:custGeom>
                <a:solidFill>
                  <a:srgbClr val="7E64AD"/>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4" name="Freeform 21"/>
                <p:cNvSpPr>
                  <a:spLocks/>
                </p:cNvSpPr>
                <p:nvPr/>
              </p:nvSpPr>
              <p:spPr bwMode="auto">
                <a:xfrm>
                  <a:off x="6864351" y="6115050"/>
                  <a:ext cx="142875" cy="893763"/>
                </a:xfrm>
                <a:custGeom>
                  <a:avLst/>
                  <a:gdLst>
                    <a:gd name="T0" fmla="*/ 0 w 38"/>
                    <a:gd name="T1" fmla="*/ 5 h 238"/>
                    <a:gd name="T2" fmla="*/ 13 w 38"/>
                    <a:gd name="T3" fmla="*/ 2 h 238"/>
                    <a:gd name="T4" fmla="*/ 38 w 38"/>
                    <a:gd name="T5" fmla="*/ 0 h 238"/>
                    <a:gd name="T6" fmla="*/ 38 w 38"/>
                    <a:gd name="T7" fmla="*/ 238 h 238"/>
                    <a:gd name="T8" fmla="*/ 0 w 38"/>
                    <a:gd name="T9" fmla="*/ 238 h 238"/>
                    <a:gd name="T10" fmla="*/ 0 w 38"/>
                    <a:gd name="T11" fmla="*/ 5 h 238"/>
                  </a:gdLst>
                  <a:ahLst/>
                  <a:cxnLst>
                    <a:cxn ang="0">
                      <a:pos x="T0" y="T1"/>
                    </a:cxn>
                    <a:cxn ang="0">
                      <a:pos x="T2" y="T3"/>
                    </a:cxn>
                    <a:cxn ang="0">
                      <a:pos x="T4" y="T5"/>
                    </a:cxn>
                    <a:cxn ang="0">
                      <a:pos x="T6" y="T7"/>
                    </a:cxn>
                    <a:cxn ang="0">
                      <a:pos x="T8" y="T9"/>
                    </a:cxn>
                    <a:cxn ang="0">
                      <a:pos x="T10" y="T11"/>
                    </a:cxn>
                  </a:cxnLst>
                  <a:rect l="0" t="0" r="r" b="b"/>
                  <a:pathLst>
                    <a:path w="38" h="238">
                      <a:moveTo>
                        <a:pt x="0" y="5"/>
                      </a:moveTo>
                      <a:cubicBezTo>
                        <a:pt x="4" y="4"/>
                        <a:pt x="9" y="2"/>
                        <a:pt x="13" y="2"/>
                      </a:cubicBezTo>
                      <a:cubicBezTo>
                        <a:pt x="21" y="1"/>
                        <a:pt x="29" y="1"/>
                        <a:pt x="38" y="0"/>
                      </a:cubicBezTo>
                      <a:cubicBezTo>
                        <a:pt x="38" y="80"/>
                        <a:pt x="38" y="158"/>
                        <a:pt x="38" y="238"/>
                      </a:cubicBezTo>
                      <a:cubicBezTo>
                        <a:pt x="26" y="238"/>
                        <a:pt x="13" y="238"/>
                        <a:pt x="0" y="238"/>
                      </a:cubicBezTo>
                      <a:cubicBezTo>
                        <a:pt x="0" y="161"/>
                        <a:pt x="0" y="83"/>
                        <a:pt x="0" y="5"/>
                      </a:cubicBezTo>
                      <a:close/>
                    </a:path>
                  </a:pathLst>
                </a:custGeom>
                <a:solidFill>
                  <a:srgbClr val="7E64AD"/>
                </a:solidFill>
                <a:ln>
                  <a:noFill/>
                </a:ln>
              </p:spPr>
              <p:txBody>
                <a:bodyPr vert="horz" wrap="square" lIns="89642" tIns="44821" rIns="89642" bIns="44821" numCol="1" anchor="t" anchorCtr="0" compatLnSpc="1">
                  <a:prstTxWarp prst="textNoShape">
                    <a:avLst/>
                  </a:prstTxWarp>
                </a:bodyPr>
                <a:lstStyle/>
                <a:p>
                  <a:endParaRPr lang="en-US" sz="1765"/>
                </a:p>
              </p:txBody>
            </p:sp>
          </p:grpSp>
          <p:grpSp>
            <p:nvGrpSpPr>
              <p:cNvPr id="10" name="Group 9"/>
              <p:cNvGrpSpPr/>
              <p:nvPr/>
            </p:nvGrpSpPr>
            <p:grpSpPr>
              <a:xfrm>
                <a:off x="3805238" y="-100013"/>
                <a:ext cx="4529138" cy="4625976"/>
                <a:chOff x="3805238" y="-100013"/>
                <a:chExt cx="4529138" cy="4625976"/>
              </a:xfrm>
            </p:grpSpPr>
            <p:sp>
              <p:nvSpPr>
                <p:cNvPr id="11" name="Freeform 6"/>
                <p:cNvSpPr>
                  <a:spLocks/>
                </p:cNvSpPr>
                <p:nvPr/>
              </p:nvSpPr>
              <p:spPr bwMode="auto">
                <a:xfrm>
                  <a:off x="5294313" y="-100013"/>
                  <a:ext cx="2919413" cy="4108451"/>
                </a:xfrm>
                <a:custGeom>
                  <a:avLst/>
                  <a:gdLst>
                    <a:gd name="T0" fmla="*/ 440 w 777"/>
                    <a:gd name="T1" fmla="*/ 0 h 1094"/>
                    <a:gd name="T2" fmla="*/ 387 w 777"/>
                    <a:gd name="T3" fmla="*/ 198 h 1094"/>
                    <a:gd name="T4" fmla="*/ 389 w 777"/>
                    <a:gd name="T5" fmla="*/ 392 h 1094"/>
                    <a:gd name="T6" fmla="*/ 399 w 777"/>
                    <a:gd name="T7" fmla="*/ 433 h 1094"/>
                    <a:gd name="T8" fmla="*/ 766 w 777"/>
                    <a:gd name="T9" fmla="*/ 1069 h 1094"/>
                    <a:gd name="T10" fmla="*/ 777 w 777"/>
                    <a:gd name="T11" fmla="*/ 1091 h 1094"/>
                    <a:gd name="T12" fmla="*/ 694 w 777"/>
                    <a:gd name="T13" fmla="*/ 1091 h 1094"/>
                    <a:gd name="T14" fmla="*/ 640 w 777"/>
                    <a:gd name="T15" fmla="*/ 1061 h 1094"/>
                    <a:gd name="T16" fmla="*/ 285 w 777"/>
                    <a:gd name="T17" fmla="*/ 443 h 1094"/>
                    <a:gd name="T18" fmla="*/ 277 w 777"/>
                    <a:gd name="T19" fmla="*/ 413 h 1094"/>
                    <a:gd name="T20" fmla="*/ 277 w 777"/>
                    <a:gd name="T21" fmla="*/ 127 h 1094"/>
                    <a:gd name="T22" fmla="*/ 277 w 777"/>
                    <a:gd name="T23" fmla="*/ 104 h 1094"/>
                    <a:gd name="T24" fmla="*/ 153 w 777"/>
                    <a:gd name="T25" fmla="*/ 104 h 1094"/>
                    <a:gd name="T26" fmla="*/ 153 w 777"/>
                    <a:gd name="T27" fmla="*/ 173 h 1094"/>
                    <a:gd name="T28" fmla="*/ 143 w 777"/>
                    <a:gd name="T29" fmla="*/ 166 h 1094"/>
                    <a:gd name="T30" fmla="*/ 4 w 777"/>
                    <a:gd name="T31" fmla="*/ 9 h 1094"/>
                    <a:gd name="T32" fmla="*/ 0 w 777"/>
                    <a:gd name="T33" fmla="*/ 0 h 1094"/>
                    <a:gd name="T34" fmla="*/ 440 w 777"/>
                    <a:gd name="T35" fmla="*/ 0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7" h="1094">
                      <a:moveTo>
                        <a:pt x="440" y="0"/>
                      </a:moveTo>
                      <a:cubicBezTo>
                        <a:pt x="394" y="59"/>
                        <a:pt x="382" y="125"/>
                        <a:pt x="387" y="198"/>
                      </a:cubicBezTo>
                      <a:cubicBezTo>
                        <a:pt x="392" y="263"/>
                        <a:pt x="388" y="327"/>
                        <a:pt x="389" y="392"/>
                      </a:cubicBezTo>
                      <a:cubicBezTo>
                        <a:pt x="389" y="406"/>
                        <a:pt x="393" y="421"/>
                        <a:pt x="399" y="433"/>
                      </a:cubicBezTo>
                      <a:cubicBezTo>
                        <a:pt x="521" y="645"/>
                        <a:pt x="644" y="857"/>
                        <a:pt x="766" y="1069"/>
                      </a:cubicBezTo>
                      <a:cubicBezTo>
                        <a:pt x="769" y="1075"/>
                        <a:pt x="772" y="1081"/>
                        <a:pt x="777" y="1091"/>
                      </a:cubicBezTo>
                      <a:cubicBezTo>
                        <a:pt x="748" y="1091"/>
                        <a:pt x="721" y="1089"/>
                        <a:pt x="694" y="1091"/>
                      </a:cubicBezTo>
                      <a:cubicBezTo>
                        <a:pt x="668" y="1094"/>
                        <a:pt x="653" y="1085"/>
                        <a:pt x="640" y="1061"/>
                      </a:cubicBezTo>
                      <a:cubicBezTo>
                        <a:pt x="522" y="855"/>
                        <a:pt x="403" y="649"/>
                        <a:pt x="285" y="443"/>
                      </a:cubicBezTo>
                      <a:cubicBezTo>
                        <a:pt x="280" y="435"/>
                        <a:pt x="277" y="423"/>
                        <a:pt x="277" y="413"/>
                      </a:cubicBezTo>
                      <a:cubicBezTo>
                        <a:pt x="277" y="318"/>
                        <a:pt x="277" y="223"/>
                        <a:pt x="277" y="127"/>
                      </a:cubicBezTo>
                      <a:cubicBezTo>
                        <a:pt x="277" y="120"/>
                        <a:pt x="277" y="113"/>
                        <a:pt x="277" y="104"/>
                      </a:cubicBezTo>
                      <a:cubicBezTo>
                        <a:pt x="235" y="104"/>
                        <a:pt x="195" y="104"/>
                        <a:pt x="153" y="104"/>
                      </a:cubicBezTo>
                      <a:cubicBezTo>
                        <a:pt x="153" y="126"/>
                        <a:pt x="153" y="147"/>
                        <a:pt x="153" y="173"/>
                      </a:cubicBezTo>
                      <a:cubicBezTo>
                        <a:pt x="148" y="169"/>
                        <a:pt x="145" y="168"/>
                        <a:pt x="143" y="166"/>
                      </a:cubicBezTo>
                      <a:cubicBezTo>
                        <a:pt x="97" y="113"/>
                        <a:pt x="50" y="61"/>
                        <a:pt x="4" y="9"/>
                      </a:cubicBezTo>
                      <a:cubicBezTo>
                        <a:pt x="2" y="6"/>
                        <a:pt x="1" y="3"/>
                        <a:pt x="0" y="0"/>
                      </a:cubicBezTo>
                      <a:cubicBezTo>
                        <a:pt x="147" y="0"/>
                        <a:pt x="293" y="0"/>
                        <a:pt x="440" y="0"/>
                      </a:cubicBezTo>
                      <a:close/>
                    </a:path>
                  </a:pathLst>
                </a:custGeom>
                <a:solidFill>
                  <a:srgbClr val="7E64AD"/>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2" name="Freeform 7"/>
                <p:cNvSpPr>
                  <a:spLocks/>
                </p:cNvSpPr>
                <p:nvPr/>
              </p:nvSpPr>
              <p:spPr bwMode="auto">
                <a:xfrm>
                  <a:off x="4203701" y="4116388"/>
                  <a:ext cx="4130675" cy="409575"/>
                </a:xfrm>
                <a:custGeom>
                  <a:avLst/>
                  <a:gdLst>
                    <a:gd name="T0" fmla="*/ 0 w 1099"/>
                    <a:gd name="T1" fmla="*/ 108 h 109"/>
                    <a:gd name="T2" fmla="*/ 59 w 1099"/>
                    <a:gd name="T3" fmla="*/ 9 h 109"/>
                    <a:gd name="T4" fmla="*/ 82 w 1099"/>
                    <a:gd name="T5" fmla="*/ 4 h 109"/>
                    <a:gd name="T6" fmla="*/ 712 w 1099"/>
                    <a:gd name="T7" fmla="*/ 4 h 109"/>
                    <a:gd name="T8" fmla="*/ 1051 w 1099"/>
                    <a:gd name="T9" fmla="*/ 4 h 109"/>
                    <a:gd name="T10" fmla="*/ 1071 w 1099"/>
                    <a:gd name="T11" fmla="*/ 3 h 109"/>
                    <a:gd name="T12" fmla="*/ 1092 w 1099"/>
                    <a:gd name="T13" fmla="*/ 29 h 109"/>
                    <a:gd name="T14" fmla="*/ 1060 w 1099"/>
                    <a:gd name="T15" fmla="*/ 93 h 109"/>
                    <a:gd name="T16" fmla="*/ 1036 w 1099"/>
                    <a:gd name="T17" fmla="*/ 107 h 109"/>
                    <a:gd name="T18" fmla="*/ 1014 w 1099"/>
                    <a:gd name="T19" fmla="*/ 108 h 109"/>
                    <a:gd name="T20" fmla="*/ 23 w 1099"/>
                    <a:gd name="T21" fmla="*/ 108 h 109"/>
                    <a:gd name="T22" fmla="*/ 0 w 1099"/>
                    <a:gd name="T23"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9" h="109">
                      <a:moveTo>
                        <a:pt x="0" y="108"/>
                      </a:moveTo>
                      <a:cubicBezTo>
                        <a:pt x="21" y="73"/>
                        <a:pt x="39" y="40"/>
                        <a:pt x="59" y="9"/>
                      </a:cubicBezTo>
                      <a:cubicBezTo>
                        <a:pt x="62" y="5"/>
                        <a:pt x="74" y="4"/>
                        <a:pt x="82" y="4"/>
                      </a:cubicBezTo>
                      <a:cubicBezTo>
                        <a:pt x="292" y="4"/>
                        <a:pt x="502" y="4"/>
                        <a:pt x="712" y="4"/>
                      </a:cubicBezTo>
                      <a:cubicBezTo>
                        <a:pt x="825" y="4"/>
                        <a:pt x="938" y="4"/>
                        <a:pt x="1051" y="4"/>
                      </a:cubicBezTo>
                      <a:cubicBezTo>
                        <a:pt x="1058" y="4"/>
                        <a:pt x="1065" y="4"/>
                        <a:pt x="1071" y="3"/>
                      </a:cubicBezTo>
                      <a:cubicBezTo>
                        <a:pt x="1088" y="0"/>
                        <a:pt x="1099" y="13"/>
                        <a:pt x="1092" y="29"/>
                      </a:cubicBezTo>
                      <a:cubicBezTo>
                        <a:pt x="1083" y="51"/>
                        <a:pt x="1073" y="73"/>
                        <a:pt x="1060" y="93"/>
                      </a:cubicBezTo>
                      <a:cubicBezTo>
                        <a:pt x="1056" y="100"/>
                        <a:pt x="1044" y="104"/>
                        <a:pt x="1036" y="107"/>
                      </a:cubicBezTo>
                      <a:cubicBezTo>
                        <a:pt x="1029" y="109"/>
                        <a:pt x="1021" y="108"/>
                        <a:pt x="1014" y="108"/>
                      </a:cubicBezTo>
                      <a:cubicBezTo>
                        <a:pt x="683" y="108"/>
                        <a:pt x="353" y="108"/>
                        <a:pt x="23" y="108"/>
                      </a:cubicBezTo>
                      <a:cubicBezTo>
                        <a:pt x="17" y="108"/>
                        <a:pt x="11" y="108"/>
                        <a:pt x="0" y="108"/>
                      </a:cubicBezTo>
                      <a:close/>
                    </a:path>
                  </a:pathLst>
                </a:custGeom>
                <a:solidFill>
                  <a:srgbClr val="F0A82F"/>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3" name="Freeform 8"/>
                <p:cNvSpPr>
                  <a:spLocks/>
                </p:cNvSpPr>
                <p:nvPr/>
              </p:nvSpPr>
              <p:spPr bwMode="auto">
                <a:xfrm>
                  <a:off x="3805238" y="1363662"/>
                  <a:ext cx="2074863" cy="3155950"/>
                </a:xfrm>
                <a:custGeom>
                  <a:avLst/>
                  <a:gdLst>
                    <a:gd name="T0" fmla="*/ 552 w 552"/>
                    <a:gd name="T1" fmla="*/ 1 h 840"/>
                    <a:gd name="T2" fmla="*/ 496 w 552"/>
                    <a:gd name="T3" fmla="*/ 99 h 840"/>
                    <a:gd name="T4" fmla="*/ 79 w 552"/>
                    <a:gd name="T5" fmla="*/ 822 h 840"/>
                    <a:gd name="T6" fmla="*/ 61 w 552"/>
                    <a:gd name="T7" fmla="*/ 838 h 840"/>
                    <a:gd name="T8" fmla="*/ 34 w 552"/>
                    <a:gd name="T9" fmla="*/ 820 h 840"/>
                    <a:gd name="T10" fmla="*/ 15 w 552"/>
                    <a:gd name="T11" fmla="*/ 780 h 840"/>
                    <a:gd name="T12" fmla="*/ 18 w 552"/>
                    <a:gd name="T13" fmla="*/ 716 h 840"/>
                    <a:gd name="T14" fmla="*/ 422 w 552"/>
                    <a:gd name="T15" fmla="*/ 17 h 840"/>
                    <a:gd name="T16" fmla="*/ 449 w 552"/>
                    <a:gd name="T17" fmla="*/ 1 h 840"/>
                    <a:gd name="T18" fmla="*/ 552 w 552"/>
                    <a:gd name="T19" fmla="*/ 1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2" h="840">
                      <a:moveTo>
                        <a:pt x="552" y="1"/>
                      </a:moveTo>
                      <a:cubicBezTo>
                        <a:pt x="533" y="36"/>
                        <a:pt x="515" y="68"/>
                        <a:pt x="496" y="99"/>
                      </a:cubicBezTo>
                      <a:cubicBezTo>
                        <a:pt x="357" y="340"/>
                        <a:pt x="218" y="581"/>
                        <a:pt x="79" y="822"/>
                      </a:cubicBezTo>
                      <a:cubicBezTo>
                        <a:pt x="75" y="829"/>
                        <a:pt x="65" y="840"/>
                        <a:pt x="61" y="838"/>
                      </a:cubicBezTo>
                      <a:cubicBezTo>
                        <a:pt x="51" y="835"/>
                        <a:pt x="40" y="828"/>
                        <a:pt x="34" y="820"/>
                      </a:cubicBezTo>
                      <a:cubicBezTo>
                        <a:pt x="26" y="808"/>
                        <a:pt x="23" y="792"/>
                        <a:pt x="15" y="780"/>
                      </a:cubicBezTo>
                      <a:cubicBezTo>
                        <a:pt x="0" y="758"/>
                        <a:pt x="5" y="738"/>
                        <a:pt x="18" y="716"/>
                      </a:cubicBezTo>
                      <a:cubicBezTo>
                        <a:pt x="153" y="484"/>
                        <a:pt x="287" y="251"/>
                        <a:pt x="422" y="17"/>
                      </a:cubicBezTo>
                      <a:cubicBezTo>
                        <a:pt x="428" y="6"/>
                        <a:pt x="435" y="0"/>
                        <a:pt x="449" y="1"/>
                      </a:cubicBezTo>
                      <a:cubicBezTo>
                        <a:pt x="482" y="2"/>
                        <a:pt x="515" y="1"/>
                        <a:pt x="552" y="1"/>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endParaRPr lang="en-US" sz="1765"/>
                </a:p>
              </p:txBody>
            </p:sp>
            <p:grpSp>
              <p:nvGrpSpPr>
                <p:cNvPr id="14" name="Group 13"/>
                <p:cNvGrpSpPr/>
                <p:nvPr/>
              </p:nvGrpSpPr>
              <p:grpSpPr>
                <a:xfrm>
                  <a:off x="5072063" y="2025650"/>
                  <a:ext cx="1976438" cy="2005012"/>
                  <a:chOff x="5072063" y="2025650"/>
                  <a:chExt cx="1976438" cy="2005012"/>
                </a:xfrm>
              </p:grpSpPr>
              <p:sp>
                <p:nvSpPr>
                  <p:cNvPr id="15" name="Freeform 15"/>
                  <p:cNvSpPr>
                    <a:spLocks/>
                  </p:cNvSpPr>
                  <p:nvPr/>
                </p:nvSpPr>
                <p:spPr bwMode="auto">
                  <a:xfrm>
                    <a:off x="5072063" y="2471737"/>
                    <a:ext cx="681038" cy="1427163"/>
                  </a:xfrm>
                  <a:custGeom>
                    <a:avLst/>
                    <a:gdLst>
                      <a:gd name="T0" fmla="*/ 181 w 181"/>
                      <a:gd name="T1" fmla="*/ 0 h 380"/>
                      <a:gd name="T2" fmla="*/ 166 w 181"/>
                      <a:gd name="T3" fmla="*/ 78 h 380"/>
                      <a:gd name="T4" fmla="*/ 98 w 181"/>
                      <a:gd name="T5" fmla="*/ 367 h 380"/>
                      <a:gd name="T6" fmla="*/ 79 w 181"/>
                      <a:gd name="T7" fmla="*/ 380 h 380"/>
                      <a:gd name="T8" fmla="*/ 4 w 181"/>
                      <a:gd name="T9" fmla="*/ 205 h 380"/>
                      <a:gd name="T10" fmla="*/ 181 w 181"/>
                      <a:gd name="T11" fmla="*/ 0 h 380"/>
                    </a:gdLst>
                    <a:ahLst/>
                    <a:cxnLst>
                      <a:cxn ang="0">
                        <a:pos x="T0" y="T1"/>
                      </a:cxn>
                      <a:cxn ang="0">
                        <a:pos x="T2" y="T3"/>
                      </a:cxn>
                      <a:cxn ang="0">
                        <a:pos x="T4" y="T5"/>
                      </a:cxn>
                      <a:cxn ang="0">
                        <a:pos x="T6" y="T7"/>
                      </a:cxn>
                      <a:cxn ang="0">
                        <a:pos x="T8" y="T9"/>
                      </a:cxn>
                      <a:cxn ang="0">
                        <a:pos x="T10" y="T11"/>
                      </a:cxn>
                    </a:cxnLst>
                    <a:rect l="0" t="0" r="r" b="b"/>
                    <a:pathLst>
                      <a:path w="181" h="380">
                        <a:moveTo>
                          <a:pt x="181" y="0"/>
                        </a:moveTo>
                        <a:cubicBezTo>
                          <a:pt x="176" y="25"/>
                          <a:pt x="172" y="51"/>
                          <a:pt x="166" y="78"/>
                        </a:cubicBezTo>
                        <a:cubicBezTo>
                          <a:pt x="28" y="122"/>
                          <a:pt x="7" y="273"/>
                          <a:pt x="98" y="367"/>
                        </a:cubicBezTo>
                        <a:cubicBezTo>
                          <a:pt x="92" y="371"/>
                          <a:pt x="86" y="375"/>
                          <a:pt x="79" y="380"/>
                        </a:cubicBezTo>
                        <a:cubicBezTo>
                          <a:pt x="38" y="362"/>
                          <a:pt x="0" y="269"/>
                          <a:pt x="4" y="205"/>
                        </a:cubicBezTo>
                        <a:cubicBezTo>
                          <a:pt x="13" y="81"/>
                          <a:pt x="113" y="17"/>
                          <a:pt x="181" y="0"/>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6" name="Freeform 17"/>
                  <p:cNvSpPr>
                    <a:spLocks/>
                  </p:cNvSpPr>
                  <p:nvPr/>
                </p:nvSpPr>
                <p:spPr bwMode="auto">
                  <a:xfrm>
                    <a:off x="5621338" y="3249612"/>
                    <a:ext cx="1427163" cy="781050"/>
                  </a:xfrm>
                  <a:custGeom>
                    <a:avLst/>
                    <a:gdLst>
                      <a:gd name="T0" fmla="*/ 355 w 380"/>
                      <a:gd name="T1" fmla="*/ 0 h 208"/>
                      <a:gd name="T2" fmla="*/ 375 w 380"/>
                      <a:gd name="T3" fmla="*/ 6 h 208"/>
                      <a:gd name="T4" fmla="*/ 250 w 380"/>
                      <a:gd name="T5" fmla="*/ 169 h 208"/>
                      <a:gd name="T6" fmla="*/ 0 w 380"/>
                      <a:gd name="T7" fmla="*/ 119 h 208"/>
                      <a:gd name="T8" fmla="*/ 68 w 380"/>
                      <a:gd name="T9" fmla="*/ 91 h 208"/>
                      <a:gd name="T10" fmla="*/ 85 w 380"/>
                      <a:gd name="T11" fmla="*/ 96 h 208"/>
                      <a:gd name="T12" fmla="*/ 197 w 380"/>
                      <a:gd name="T13" fmla="*/ 135 h 208"/>
                      <a:gd name="T14" fmla="*/ 349 w 380"/>
                      <a:gd name="T15" fmla="*/ 16 h 208"/>
                      <a:gd name="T16" fmla="*/ 355 w 380"/>
                      <a:gd name="T17"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0" h="208">
                        <a:moveTo>
                          <a:pt x="355" y="0"/>
                        </a:moveTo>
                        <a:cubicBezTo>
                          <a:pt x="363" y="2"/>
                          <a:pt x="370" y="4"/>
                          <a:pt x="375" y="6"/>
                        </a:cubicBezTo>
                        <a:cubicBezTo>
                          <a:pt x="380" y="60"/>
                          <a:pt x="321" y="137"/>
                          <a:pt x="250" y="169"/>
                        </a:cubicBezTo>
                        <a:cubicBezTo>
                          <a:pt x="166" y="208"/>
                          <a:pt x="71" y="183"/>
                          <a:pt x="0" y="119"/>
                        </a:cubicBezTo>
                        <a:cubicBezTo>
                          <a:pt x="22" y="110"/>
                          <a:pt x="45" y="100"/>
                          <a:pt x="68" y="91"/>
                        </a:cubicBezTo>
                        <a:cubicBezTo>
                          <a:pt x="72" y="90"/>
                          <a:pt x="80" y="93"/>
                          <a:pt x="85" y="96"/>
                        </a:cubicBezTo>
                        <a:cubicBezTo>
                          <a:pt x="119" y="118"/>
                          <a:pt x="154" y="137"/>
                          <a:pt x="197" y="135"/>
                        </a:cubicBezTo>
                        <a:cubicBezTo>
                          <a:pt x="279" y="131"/>
                          <a:pt x="328" y="78"/>
                          <a:pt x="349" y="16"/>
                        </a:cubicBezTo>
                        <a:cubicBezTo>
                          <a:pt x="351" y="11"/>
                          <a:pt x="353" y="6"/>
                          <a:pt x="355" y="0"/>
                        </a:cubicBezTo>
                        <a:close/>
                      </a:path>
                    </a:pathLst>
                  </a:custGeom>
                  <a:solidFill>
                    <a:srgbClr val="F0A82F"/>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7" name="Freeform 18"/>
                  <p:cNvSpPr>
                    <a:spLocks/>
                  </p:cNvSpPr>
                  <p:nvPr/>
                </p:nvSpPr>
                <p:spPr bwMode="auto">
                  <a:xfrm>
                    <a:off x="5657851" y="2025650"/>
                    <a:ext cx="1123950" cy="1152525"/>
                  </a:xfrm>
                  <a:custGeom>
                    <a:avLst/>
                    <a:gdLst>
                      <a:gd name="T0" fmla="*/ 291 w 299"/>
                      <a:gd name="T1" fmla="*/ 307 h 307"/>
                      <a:gd name="T2" fmla="*/ 227 w 299"/>
                      <a:gd name="T3" fmla="*/ 256 h 307"/>
                      <a:gd name="T4" fmla="*/ 179 w 299"/>
                      <a:gd name="T5" fmla="*/ 95 h 307"/>
                      <a:gd name="T6" fmla="*/ 10 w 299"/>
                      <a:gd name="T7" fmla="*/ 60 h 307"/>
                      <a:gd name="T8" fmla="*/ 23 w 299"/>
                      <a:gd name="T9" fmla="*/ 30 h 307"/>
                      <a:gd name="T10" fmla="*/ 290 w 299"/>
                      <a:gd name="T11" fmla="*/ 195 h 307"/>
                      <a:gd name="T12" fmla="*/ 291 w 299"/>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299" h="307">
                        <a:moveTo>
                          <a:pt x="291" y="307"/>
                        </a:moveTo>
                        <a:cubicBezTo>
                          <a:pt x="270" y="290"/>
                          <a:pt x="250" y="274"/>
                          <a:pt x="227" y="256"/>
                        </a:cubicBezTo>
                        <a:cubicBezTo>
                          <a:pt x="236" y="198"/>
                          <a:pt x="228" y="140"/>
                          <a:pt x="179" y="95"/>
                        </a:cubicBezTo>
                        <a:cubicBezTo>
                          <a:pt x="130" y="51"/>
                          <a:pt x="72" y="45"/>
                          <a:pt x="10" y="60"/>
                        </a:cubicBezTo>
                        <a:cubicBezTo>
                          <a:pt x="0" y="38"/>
                          <a:pt x="0" y="36"/>
                          <a:pt x="23" y="30"/>
                        </a:cubicBezTo>
                        <a:cubicBezTo>
                          <a:pt x="133" y="0"/>
                          <a:pt x="265" y="68"/>
                          <a:pt x="290" y="195"/>
                        </a:cubicBezTo>
                        <a:cubicBezTo>
                          <a:pt x="298" y="233"/>
                          <a:pt x="299" y="271"/>
                          <a:pt x="291" y="307"/>
                        </a:cubicBezTo>
                        <a:close/>
                      </a:path>
                    </a:pathLst>
                  </a:custGeom>
                  <a:solidFill>
                    <a:srgbClr val="7E64AD"/>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8" name="Freeform 22"/>
                  <p:cNvSpPr>
                    <a:spLocks/>
                  </p:cNvSpPr>
                  <p:nvPr/>
                </p:nvSpPr>
                <p:spPr bwMode="auto">
                  <a:xfrm>
                    <a:off x="5349876" y="3170237"/>
                    <a:ext cx="398463" cy="395288"/>
                  </a:xfrm>
                  <a:custGeom>
                    <a:avLst/>
                    <a:gdLst>
                      <a:gd name="T0" fmla="*/ 106 w 106"/>
                      <a:gd name="T1" fmla="*/ 52 h 105"/>
                      <a:gd name="T2" fmla="*/ 53 w 106"/>
                      <a:gd name="T3" fmla="*/ 105 h 105"/>
                      <a:gd name="T4" fmla="*/ 1 w 106"/>
                      <a:gd name="T5" fmla="*/ 53 h 105"/>
                      <a:gd name="T6" fmla="*/ 53 w 106"/>
                      <a:gd name="T7" fmla="*/ 0 h 105"/>
                      <a:gd name="T8" fmla="*/ 106 w 106"/>
                      <a:gd name="T9" fmla="*/ 52 h 105"/>
                    </a:gdLst>
                    <a:ahLst/>
                    <a:cxnLst>
                      <a:cxn ang="0">
                        <a:pos x="T0" y="T1"/>
                      </a:cxn>
                      <a:cxn ang="0">
                        <a:pos x="T2" y="T3"/>
                      </a:cxn>
                      <a:cxn ang="0">
                        <a:pos x="T4" y="T5"/>
                      </a:cxn>
                      <a:cxn ang="0">
                        <a:pos x="T6" y="T7"/>
                      </a:cxn>
                      <a:cxn ang="0">
                        <a:pos x="T8" y="T9"/>
                      </a:cxn>
                    </a:cxnLst>
                    <a:rect l="0" t="0" r="r" b="b"/>
                    <a:pathLst>
                      <a:path w="106" h="105">
                        <a:moveTo>
                          <a:pt x="106" y="52"/>
                        </a:moveTo>
                        <a:cubicBezTo>
                          <a:pt x="106" y="82"/>
                          <a:pt x="83" y="105"/>
                          <a:pt x="53" y="105"/>
                        </a:cubicBezTo>
                        <a:cubicBezTo>
                          <a:pt x="24" y="105"/>
                          <a:pt x="1" y="82"/>
                          <a:pt x="1" y="53"/>
                        </a:cubicBezTo>
                        <a:cubicBezTo>
                          <a:pt x="0" y="23"/>
                          <a:pt x="23" y="0"/>
                          <a:pt x="53" y="0"/>
                        </a:cubicBezTo>
                        <a:cubicBezTo>
                          <a:pt x="84" y="0"/>
                          <a:pt x="106" y="22"/>
                          <a:pt x="106" y="52"/>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9" name="Freeform 23"/>
                  <p:cNvSpPr>
                    <a:spLocks/>
                  </p:cNvSpPr>
                  <p:nvPr/>
                </p:nvSpPr>
                <p:spPr bwMode="auto">
                  <a:xfrm>
                    <a:off x="6281738" y="3205162"/>
                    <a:ext cx="398463" cy="393700"/>
                  </a:xfrm>
                  <a:custGeom>
                    <a:avLst/>
                    <a:gdLst>
                      <a:gd name="T0" fmla="*/ 52 w 106"/>
                      <a:gd name="T1" fmla="*/ 105 h 105"/>
                      <a:gd name="T2" fmla="*/ 0 w 106"/>
                      <a:gd name="T3" fmla="*/ 54 h 105"/>
                      <a:gd name="T4" fmla="*/ 53 w 106"/>
                      <a:gd name="T5" fmla="*/ 0 h 105"/>
                      <a:gd name="T6" fmla="*/ 105 w 106"/>
                      <a:gd name="T7" fmla="*/ 55 h 105"/>
                      <a:gd name="T8" fmla="*/ 52 w 106"/>
                      <a:gd name="T9" fmla="*/ 105 h 105"/>
                    </a:gdLst>
                    <a:ahLst/>
                    <a:cxnLst>
                      <a:cxn ang="0">
                        <a:pos x="T0" y="T1"/>
                      </a:cxn>
                      <a:cxn ang="0">
                        <a:pos x="T2" y="T3"/>
                      </a:cxn>
                      <a:cxn ang="0">
                        <a:pos x="T4" y="T5"/>
                      </a:cxn>
                      <a:cxn ang="0">
                        <a:pos x="T6" y="T7"/>
                      </a:cxn>
                      <a:cxn ang="0">
                        <a:pos x="T8" y="T9"/>
                      </a:cxn>
                    </a:cxnLst>
                    <a:rect l="0" t="0" r="r" b="b"/>
                    <a:pathLst>
                      <a:path w="106" h="105">
                        <a:moveTo>
                          <a:pt x="52" y="105"/>
                        </a:moveTo>
                        <a:cubicBezTo>
                          <a:pt x="22" y="105"/>
                          <a:pt x="0" y="83"/>
                          <a:pt x="0" y="54"/>
                        </a:cubicBezTo>
                        <a:cubicBezTo>
                          <a:pt x="0" y="24"/>
                          <a:pt x="23" y="0"/>
                          <a:pt x="53" y="0"/>
                        </a:cubicBezTo>
                        <a:cubicBezTo>
                          <a:pt x="82" y="1"/>
                          <a:pt x="106" y="26"/>
                          <a:pt x="105" y="55"/>
                        </a:cubicBezTo>
                        <a:cubicBezTo>
                          <a:pt x="104" y="83"/>
                          <a:pt x="81" y="105"/>
                          <a:pt x="52" y="105"/>
                        </a:cubicBezTo>
                        <a:close/>
                      </a:path>
                    </a:pathLst>
                  </a:custGeom>
                  <a:solidFill>
                    <a:srgbClr val="F0A82F"/>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0" name="Freeform 24"/>
                  <p:cNvSpPr>
                    <a:spLocks/>
                  </p:cNvSpPr>
                  <p:nvPr/>
                </p:nvSpPr>
                <p:spPr bwMode="auto">
                  <a:xfrm>
                    <a:off x="5865813" y="2370137"/>
                    <a:ext cx="396875" cy="398463"/>
                  </a:xfrm>
                  <a:custGeom>
                    <a:avLst/>
                    <a:gdLst>
                      <a:gd name="T0" fmla="*/ 105 w 106"/>
                      <a:gd name="T1" fmla="*/ 54 h 106"/>
                      <a:gd name="T2" fmla="*/ 52 w 106"/>
                      <a:gd name="T3" fmla="*/ 105 h 106"/>
                      <a:gd name="T4" fmla="*/ 1 w 106"/>
                      <a:gd name="T5" fmla="*/ 52 h 106"/>
                      <a:gd name="T6" fmla="*/ 54 w 106"/>
                      <a:gd name="T7" fmla="*/ 1 h 106"/>
                      <a:gd name="T8" fmla="*/ 105 w 106"/>
                      <a:gd name="T9" fmla="*/ 54 h 106"/>
                    </a:gdLst>
                    <a:ahLst/>
                    <a:cxnLst>
                      <a:cxn ang="0">
                        <a:pos x="T0" y="T1"/>
                      </a:cxn>
                      <a:cxn ang="0">
                        <a:pos x="T2" y="T3"/>
                      </a:cxn>
                      <a:cxn ang="0">
                        <a:pos x="T4" y="T5"/>
                      </a:cxn>
                      <a:cxn ang="0">
                        <a:pos x="T6" y="T7"/>
                      </a:cxn>
                      <a:cxn ang="0">
                        <a:pos x="T8" y="T9"/>
                      </a:cxn>
                    </a:cxnLst>
                    <a:rect l="0" t="0" r="r" b="b"/>
                    <a:pathLst>
                      <a:path w="106" h="106">
                        <a:moveTo>
                          <a:pt x="105" y="54"/>
                        </a:moveTo>
                        <a:cubicBezTo>
                          <a:pt x="104" y="83"/>
                          <a:pt x="80" y="106"/>
                          <a:pt x="52" y="105"/>
                        </a:cubicBezTo>
                        <a:cubicBezTo>
                          <a:pt x="23" y="104"/>
                          <a:pt x="0" y="80"/>
                          <a:pt x="1" y="52"/>
                        </a:cubicBezTo>
                        <a:cubicBezTo>
                          <a:pt x="2" y="23"/>
                          <a:pt x="25" y="0"/>
                          <a:pt x="54" y="1"/>
                        </a:cubicBezTo>
                        <a:cubicBezTo>
                          <a:pt x="83" y="2"/>
                          <a:pt x="106" y="26"/>
                          <a:pt x="105" y="54"/>
                        </a:cubicBezTo>
                        <a:close/>
                      </a:path>
                    </a:pathLst>
                  </a:custGeom>
                  <a:solidFill>
                    <a:srgbClr val="7E64AD"/>
                  </a:solidFill>
                  <a:ln>
                    <a:noFill/>
                  </a:ln>
                </p:spPr>
                <p:txBody>
                  <a:bodyPr vert="horz" wrap="square" lIns="89642" tIns="44821" rIns="89642" bIns="44821" numCol="1" anchor="t" anchorCtr="0" compatLnSpc="1">
                    <a:prstTxWarp prst="textNoShape">
                      <a:avLst/>
                    </a:prstTxWarp>
                  </a:bodyPr>
                  <a:lstStyle/>
                  <a:p>
                    <a:endParaRPr lang="en-US" sz="1765"/>
                  </a:p>
                </p:txBody>
              </p:sp>
            </p:grpSp>
          </p:grpSp>
        </p:grpSp>
      </p:grpSp>
      <p:sp>
        <p:nvSpPr>
          <p:cNvPr id="33" name="Rectangle 32"/>
          <p:cNvSpPr/>
          <p:nvPr/>
        </p:nvSpPr>
        <p:spPr bwMode="auto">
          <a:xfrm>
            <a:off x="3701811" y="4758632"/>
            <a:ext cx="6982148" cy="729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3741722" y="4751646"/>
            <a:ext cx="6902471" cy="371123"/>
          </a:xfrm>
          <a:prstGeom prst="rect">
            <a:avLst/>
          </a:prstGeom>
          <a:solidFill>
            <a:schemeClr val="accent2"/>
          </a:solidFill>
        </p:spPr>
        <p:txBody>
          <a:bodyPr wrap="square" lIns="143428" tIns="89642" rIns="143428" bIns="89642" rtlCol="0">
            <a:noAutofit/>
          </a:bodyPr>
          <a:lstStyle/>
          <a:p>
            <a:pPr>
              <a:lnSpc>
                <a:spcPct val="90000"/>
              </a:lnSpc>
              <a:spcAft>
                <a:spcPts val="588"/>
              </a:spcAft>
            </a:pPr>
            <a:r>
              <a:rPr lang="en-US" sz="1372" dirty="0">
                <a:gradFill>
                  <a:gsLst>
                    <a:gs pos="13750">
                      <a:schemeClr val="bg1"/>
                    </a:gs>
                    <a:gs pos="54000">
                      <a:schemeClr val="bg1"/>
                    </a:gs>
                  </a:gsLst>
                  <a:lin ang="5400000" scaled="0"/>
                </a:gradFill>
                <a:latin typeface="Segoe UI Semibold" panose="020B0702040204020203" pitchFamily="34" charset="0"/>
                <a:cs typeface="Segoe UI Semibold" panose="020B0702040204020203" pitchFamily="34" charset="0"/>
              </a:rPr>
              <a:t>RESOURCE PROVIDER CONRACT</a:t>
            </a:r>
          </a:p>
        </p:txBody>
      </p:sp>
      <p:sp>
        <p:nvSpPr>
          <p:cNvPr id="35" name="Rectangle 34"/>
          <p:cNvSpPr/>
          <p:nvPr/>
        </p:nvSpPr>
        <p:spPr bwMode="auto">
          <a:xfrm>
            <a:off x="3657896" y="4491961"/>
            <a:ext cx="7075865" cy="99635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6" name="Group 35"/>
          <p:cNvGrpSpPr/>
          <p:nvPr/>
        </p:nvGrpSpPr>
        <p:grpSpPr>
          <a:xfrm>
            <a:off x="9212233" y="3005503"/>
            <a:ext cx="1177240" cy="1603794"/>
            <a:chOff x="10960992" y="2800564"/>
            <a:chExt cx="1200846" cy="1635953"/>
          </a:xfrm>
        </p:grpSpPr>
        <p:sp>
          <p:nvSpPr>
            <p:cNvPr id="37" name="TextBox 36"/>
            <p:cNvSpPr txBox="1"/>
            <p:nvPr/>
          </p:nvSpPr>
          <p:spPr>
            <a:xfrm>
              <a:off x="11034353" y="2800564"/>
              <a:ext cx="1127485" cy="1635953"/>
            </a:xfrm>
            <a:prstGeom prst="rect">
              <a:avLst/>
            </a:prstGeom>
            <a:solidFill>
              <a:schemeClr val="accent5"/>
            </a:solidFill>
          </p:spPr>
          <p:txBody>
            <a:bodyPr wrap="square" lIns="143428" tIns="89642" rIns="143428" bIns="89642" rtlCol="0" anchor="ctr" anchorCtr="0">
              <a:noAutofit/>
            </a:bodyPr>
            <a:lstStyle/>
            <a:p>
              <a:pPr>
                <a:lnSpc>
                  <a:spcPct val="90000"/>
                </a:lnSpc>
              </a:pPr>
              <a:r>
                <a:rPr lang="en-US" sz="1765" dirty="0">
                  <a:gradFill>
                    <a:gsLst>
                      <a:gs pos="13750">
                        <a:schemeClr val="bg1"/>
                      </a:gs>
                      <a:gs pos="54000">
                        <a:schemeClr val="bg1"/>
                      </a:gs>
                    </a:gsLst>
                    <a:lin ang="5400000" scaled="0"/>
                  </a:gradFill>
                  <a:latin typeface="Segoe UI Semibold" panose="020B0702040204020203" pitchFamily="34" charset="0"/>
                  <a:cs typeface="Segoe UI Semibold" panose="020B0702040204020203" pitchFamily="34" charset="0"/>
                </a:rPr>
                <a:t>ADFS</a:t>
              </a:r>
            </a:p>
            <a:p>
              <a:pPr>
                <a:lnSpc>
                  <a:spcPct val="90000"/>
                </a:lnSpc>
              </a:pPr>
              <a:r>
                <a:rPr lang="en-US" sz="1765" dirty="0">
                  <a:gradFill>
                    <a:gsLst>
                      <a:gs pos="13750">
                        <a:schemeClr val="bg1"/>
                      </a:gs>
                      <a:gs pos="54000">
                        <a:schemeClr val="bg1"/>
                      </a:gs>
                    </a:gsLst>
                    <a:lin ang="5400000" scaled="0"/>
                  </a:gradFill>
                  <a:latin typeface="Segoe UI Semibold" panose="020B0702040204020203" pitchFamily="34" charset="0"/>
                  <a:cs typeface="Segoe UI Semibold" panose="020B0702040204020203" pitchFamily="34" charset="0"/>
                </a:rPr>
                <a:t>AAD</a:t>
              </a:r>
            </a:p>
          </p:txBody>
        </p:sp>
        <p:sp>
          <p:nvSpPr>
            <p:cNvPr id="38" name="Rectangle 37"/>
            <p:cNvSpPr/>
            <p:nvPr/>
          </p:nvSpPr>
          <p:spPr bwMode="auto">
            <a:xfrm>
              <a:off x="10960992" y="3921710"/>
              <a:ext cx="101830" cy="22867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9" name="Rectangle 38"/>
          <p:cNvSpPr/>
          <p:nvPr/>
        </p:nvSpPr>
        <p:spPr bwMode="auto">
          <a:xfrm>
            <a:off x="9212234" y="2901587"/>
            <a:ext cx="1202252" cy="17100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TextBox 39"/>
          <p:cNvSpPr txBox="1"/>
          <p:nvPr/>
        </p:nvSpPr>
        <p:spPr>
          <a:xfrm>
            <a:off x="3741721" y="-144235"/>
            <a:ext cx="6902395" cy="2420858"/>
          </a:xfrm>
          <a:prstGeom prst="rect">
            <a:avLst/>
          </a:prstGeom>
          <a:solidFill>
            <a:schemeClr val="accent5"/>
          </a:solidFill>
        </p:spPr>
        <p:txBody>
          <a:bodyPr wrap="square" lIns="143428" tIns="89642" rIns="143428" bIns="89642" rtlCol="0">
            <a:noAutofit/>
          </a:bodyPr>
          <a:lstStyle/>
          <a:p>
            <a:pPr>
              <a:lnSpc>
                <a:spcPct val="90000"/>
              </a:lnSpc>
              <a:spcAft>
                <a:spcPts val="588"/>
              </a:spcAft>
            </a:pPr>
            <a:r>
              <a:rPr lang="en-US" sz="1372" dirty="0">
                <a:gradFill>
                  <a:gsLst>
                    <a:gs pos="13750">
                      <a:schemeClr val="bg1"/>
                    </a:gs>
                    <a:gs pos="54000">
                      <a:schemeClr val="bg1"/>
                    </a:gs>
                  </a:gsLst>
                  <a:lin ang="5400000" scaled="0"/>
                </a:gradFill>
                <a:latin typeface="Segoe UI Semibold" panose="020B0702040204020203" pitchFamily="34" charset="0"/>
                <a:cs typeface="Segoe UI Semibold" panose="020B0702040204020203" pitchFamily="34" charset="0"/>
              </a:rPr>
              <a:t>RESOURCE MANAGER</a:t>
            </a:r>
          </a:p>
        </p:txBody>
      </p:sp>
      <p:sp>
        <p:nvSpPr>
          <p:cNvPr id="41" name="Rectangle 40"/>
          <p:cNvSpPr/>
          <p:nvPr/>
        </p:nvSpPr>
        <p:spPr bwMode="auto">
          <a:xfrm>
            <a:off x="3655407" y="-153629"/>
            <a:ext cx="7013613" cy="315685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3741724" y="1985317"/>
            <a:ext cx="6902471" cy="371123"/>
          </a:xfrm>
          <a:prstGeom prst="rect">
            <a:avLst/>
          </a:prstGeom>
          <a:solidFill>
            <a:schemeClr val="accent2"/>
          </a:solidFill>
        </p:spPr>
        <p:txBody>
          <a:bodyPr wrap="square" lIns="143428" tIns="89642" rIns="143428" bIns="89642" rtlCol="0">
            <a:noAutofit/>
          </a:bodyPr>
          <a:lstStyle/>
          <a:p>
            <a:pPr>
              <a:lnSpc>
                <a:spcPct val="90000"/>
              </a:lnSpc>
              <a:spcAft>
                <a:spcPts val="588"/>
              </a:spcAft>
            </a:pPr>
            <a:r>
              <a:rPr lang="en-US" sz="1372" dirty="0">
                <a:gradFill>
                  <a:gsLst>
                    <a:gs pos="13750">
                      <a:schemeClr val="bg1"/>
                    </a:gs>
                    <a:gs pos="54000">
                      <a:schemeClr val="bg1"/>
                    </a:gs>
                  </a:gsLst>
                  <a:lin ang="5400000" scaled="0"/>
                </a:gradFill>
                <a:latin typeface="Segoe UI Semibold" panose="020B0702040204020203" pitchFamily="34" charset="0"/>
                <a:cs typeface="Segoe UI Semibold" panose="020B0702040204020203" pitchFamily="34" charset="0"/>
              </a:rPr>
              <a:t>SERVICE MANAGEMENT API</a:t>
            </a:r>
          </a:p>
        </p:txBody>
      </p:sp>
      <p:sp>
        <p:nvSpPr>
          <p:cNvPr id="43" name="Rectangle 42"/>
          <p:cNvSpPr/>
          <p:nvPr/>
        </p:nvSpPr>
        <p:spPr bwMode="auto">
          <a:xfrm>
            <a:off x="3657896" y="-688937"/>
            <a:ext cx="7075865" cy="257975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4" name="Group 43"/>
          <p:cNvGrpSpPr/>
          <p:nvPr/>
        </p:nvGrpSpPr>
        <p:grpSpPr>
          <a:xfrm>
            <a:off x="156000" y="1449000"/>
            <a:ext cx="3665178" cy="5376958"/>
            <a:chOff x="274638" y="1212850"/>
            <a:chExt cx="3738672" cy="5484777"/>
          </a:xfrm>
        </p:grpSpPr>
        <p:grpSp>
          <p:nvGrpSpPr>
            <p:cNvPr id="45" name="Group 44"/>
            <p:cNvGrpSpPr/>
            <p:nvPr/>
          </p:nvGrpSpPr>
          <p:grpSpPr>
            <a:xfrm>
              <a:off x="285029" y="1212850"/>
              <a:ext cx="3728281" cy="5484777"/>
              <a:chOff x="285029" y="1212850"/>
              <a:chExt cx="3728281" cy="5484777"/>
            </a:xfrm>
          </p:grpSpPr>
          <p:sp>
            <p:nvSpPr>
              <p:cNvPr id="47" name="Left Bracket 46"/>
              <p:cNvSpPr/>
              <p:nvPr/>
            </p:nvSpPr>
            <p:spPr>
              <a:xfrm>
                <a:off x="3682481" y="1212850"/>
                <a:ext cx="330829" cy="5484777"/>
              </a:xfrm>
              <a:prstGeom prst="leftBracket">
                <a:avLst>
                  <a:gd name="adj" fmla="val 0"/>
                </a:avLst>
              </a:prstGeom>
              <a:ln w="12700" cap="sq">
                <a:solidFill>
                  <a:schemeClr val="accent2"/>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cxnSp>
            <p:nvCxnSpPr>
              <p:cNvPr id="48" name="Straight Connector 47"/>
              <p:cNvCxnSpPr/>
              <p:nvPr/>
            </p:nvCxnSpPr>
            <p:spPr>
              <a:xfrm>
                <a:off x="285029" y="2125676"/>
                <a:ext cx="3383280" cy="1"/>
              </a:xfrm>
              <a:prstGeom prst="line">
                <a:avLst/>
              </a:prstGeom>
              <a:ln w="12700" cap="sq">
                <a:solidFill>
                  <a:schemeClr val="accent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bwMode="auto">
            <a:xfrm>
              <a:off x="274638" y="1216152"/>
              <a:ext cx="3291840" cy="960247"/>
            </a:xfrm>
            <a:prstGeom prst="rect">
              <a:avLst/>
            </a:prstGeom>
          </p:spPr>
          <p:txBody>
            <a:bodyPr vert="horz" wrap="square" lIns="143428" tIns="89642" rIns="143428" bIns="89642" rtlCol="0">
              <a:spAutoFit/>
            </a:bodyPr>
            <a:lstStyle/>
            <a:p>
              <a:pPr defTabSz="913505" fontAlgn="base">
                <a:lnSpc>
                  <a:spcPct val="90000"/>
                </a:lnSpc>
                <a:spcBef>
                  <a:spcPct val="20000"/>
                </a:spcBef>
                <a:spcAft>
                  <a:spcPct val="0"/>
                </a:spcAft>
                <a:buSzPct val="90000"/>
              </a:pPr>
              <a:r>
                <a:rPr lang="ru-RU" sz="2745" dirty="0">
                  <a:gradFill>
                    <a:gsLst>
                      <a:gs pos="1250">
                        <a:schemeClr val="tx1"/>
                      </a:gs>
                      <a:gs pos="99000">
                        <a:schemeClr val="tx1"/>
                      </a:gs>
                    </a:gsLst>
                    <a:lin ang="5400000" scaled="0"/>
                  </a:gradFill>
                  <a:latin typeface="+mj-lt"/>
                  <a:ea typeface="MS PGothic" pitchFamily="34" charset="-128"/>
                </a:rPr>
                <a:t>Уровень управления</a:t>
              </a:r>
              <a:endParaRPr lang="en-US" sz="2745" dirty="0">
                <a:gradFill>
                  <a:gsLst>
                    <a:gs pos="1250">
                      <a:schemeClr val="tx1"/>
                    </a:gs>
                    <a:gs pos="99000">
                      <a:schemeClr val="tx1"/>
                    </a:gs>
                  </a:gsLst>
                  <a:lin ang="5400000" scaled="0"/>
                </a:gradFill>
                <a:latin typeface="+mj-lt"/>
                <a:ea typeface="MS PGothic" pitchFamily="34" charset="-128"/>
              </a:endParaRPr>
            </a:p>
          </p:txBody>
        </p:sp>
      </p:grpSp>
      <p:sp>
        <p:nvSpPr>
          <p:cNvPr id="49" name="Rectangle 48"/>
          <p:cNvSpPr/>
          <p:nvPr/>
        </p:nvSpPr>
        <p:spPr bwMode="auto">
          <a:xfrm>
            <a:off x="156064" y="4024977"/>
            <a:ext cx="2193769" cy="561204"/>
          </a:xfrm>
          <a:prstGeom prst="rect">
            <a:avLst/>
          </a:prstGeom>
        </p:spPr>
        <p:txBody>
          <a:bodyPr vert="horz" wrap="square" lIns="143428" tIns="89642" rIns="143428" bIns="89642" rtlCol="0">
            <a:spAutoFit/>
          </a:bodyPr>
          <a:lstStyle/>
          <a:p>
            <a:pPr defTabSz="913505" fontAlgn="base">
              <a:lnSpc>
                <a:spcPct val="90000"/>
              </a:lnSpc>
              <a:spcBef>
                <a:spcPct val="20000"/>
              </a:spcBef>
              <a:spcAft>
                <a:spcPct val="0"/>
              </a:spcAft>
              <a:buSzPct val="90000"/>
            </a:pPr>
            <a:r>
              <a:rPr lang="ru-RU" sz="2745" dirty="0">
                <a:gradFill>
                  <a:gsLst>
                    <a:gs pos="1250">
                      <a:schemeClr val="tx1"/>
                    </a:gs>
                    <a:gs pos="99000">
                      <a:schemeClr val="tx1"/>
                    </a:gs>
                  </a:gsLst>
                  <a:lin ang="5400000" scaled="0"/>
                </a:gradFill>
                <a:latin typeface="+mj-lt"/>
                <a:ea typeface="MS PGothic" pitchFamily="34" charset="-128"/>
              </a:rPr>
              <a:t>Расширения</a:t>
            </a:r>
            <a:endParaRPr lang="en-US" sz="2745" dirty="0">
              <a:gradFill>
                <a:gsLst>
                  <a:gs pos="1250">
                    <a:schemeClr val="tx1"/>
                  </a:gs>
                  <a:gs pos="99000">
                    <a:schemeClr val="tx1"/>
                  </a:gs>
                </a:gsLst>
                <a:lin ang="5400000" scaled="0"/>
              </a:gradFill>
              <a:latin typeface="+mj-lt"/>
              <a:ea typeface="MS PGothic" pitchFamily="34" charset="-128"/>
            </a:endParaRPr>
          </a:p>
        </p:txBody>
      </p:sp>
      <p:sp>
        <p:nvSpPr>
          <p:cNvPr id="50" name="Rectangle 49"/>
          <p:cNvSpPr/>
          <p:nvPr/>
        </p:nvSpPr>
        <p:spPr bwMode="auto">
          <a:xfrm>
            <a:off x="3534430" y="1519532"/>
            <a:ext cx="7137079" cy="10309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Text Placeholder 4"/>
          <p:cNvSpPr txBox="1">
            <a:spLocks/>
          </p:cNvSpPr>
          <p:nvPr/>
        </p:nvSpPr>
        <p:spPr>
          <a:xfrm>
            <a:off x="3741724" y="1937797"/>
            <a:ext cx="1792568" cy="452584"/>
          </a:xfrm>
          <a:prstGeom prst="rect">
            <a:avLst/>
          </a:prstGeom>
        </p:spPr>
        <p:txBody>
          <a:bodyPr vert="horz" wrap="square" lIns="143428" tIns="89642" rIns="143428" bIns="89642"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ru-RU" sz="1961" dirty="0"/>
              <a:t>Инструменты</a:t>
            </a:r>
            <a:endParaRPr lang="en-US" sz="1961" dirty="0"/>
          </a:p>
        </p:txBody>
      </p:sp>
      <p:sp>
        <p:nvSpPr>
          <p:cNvPr id="52" name="Text Placeholder 4"/>
          <p:cNvSpPr txBox="1">
            <a:spLocks/>
          </p:cNvSpPr>
          <p:nvPr/>
        </p:nvSpPr>
        <p:spPr>
          <a:xfrm>
            <a:off x="3741724" y="5848577"/>
            <a:ext cx="1434264" cy="724132"/>
          </a:xfrm>
          <a:prstGeom prst="rect">
            <a:avLst/>
          </a:prstGeom>
        </p:spPr>
        <p:txBody>
          <a:bodyPr vert="horz" wrap="square" lIns="143428" tIns="89642" rIns="143428" bIns="89642"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ru-RU" sz="1961" dirty="0" err="1"/>
              <a:t>Провай</a:t>
            </a:r>
            <a:r>
              <a:rPr lang="ru-RU" sz="1961" dirty="0"/>
              <a:t>-деры</a:t>
            </a:r>
            <a:endParaRPr lang="en-US" sz="1961" dirty="0"/>
          </a:p>
        </p:txBody>
      </p:sp>
      <p:grpSp>
        <p:nvGrpSpPr>
          <p:cNvPr id="53" name="Group 52"/>
          <p:cNvGrpSpPr/>
          <p:nvPr/>
        </p:nvGrpSpPr>
        <p:grpSpPr>
          <a:xfrm>
            <a:off x="6176100" y="1716393"/>
            <a:ext cx="3990482" cy="850768"/>
            <a:chOff x="6415453" y="1485605"/>
            <a:chExt cx="4070499" cy="867828"/>
          </a:xfrm>
        </p:grpSpPr>
        <p:grpSp>
          <p:nvGrpSpPr>
            <p:cNvPr id="54" name="Group 53"/>
            <p:cNvGrpSpPr/>
            <p:nvPr/>
          </p:nvGrpSpPr>
          <p:grpSpPr>
            <a:xfrm>
              <a:off x="9122889" y="1493986"/>
              <a:ext cx="1363063" cy="859447"/>
              <a:chOff x="9122889" y="1493986"/>
              <a:chExt cx="1363063" cy="859447"/>
            </a:xfrm>
          </p:grpSpPr>
          <p:grpSp>
            <p:nvGrpSpPr>
              <p:cNvPr id="63" name="Group 62"/>
              <p:cNvGrpSpPr/>
              <p:nvPr/>
            </p:nvGrpSpPr>
            <p:grpSpPr>
              <a:xfrm>
                <a:off x="9556309" y="1493986"/>
                <a:ext cx="496215" cy="500359"/>
                <a:chOff x="5835648" y="3126185"/>
                <a:chExt cx="775292" cy="781767"/>
              </a:xfrm>
            </p:grpSpPr>
            <p:sp>
              <p:nvSpPr>
                <p:cNvPr id="65" name="Freeform 23"/>
                <p:cNvSpPr>
                  <a:spLocks/>
                </p:cNvSpPr>
                <p:nvPr/>
              </p:nvSpPr>
              <p:spPr bwMode="auto">
                <a:xfrm>
                  <a:off x="5835648" y="3126185"/>
                  <a:ext cx="775292" cy="781767"/>
                </a:xfrm>
                <a:custGeom>
                  <a:avLst/>
                  <a:gdLst>
                    <a:gd name="T0" fmla="*/ 150 w 200"/>
                    <a:gd name="T1" fmla="*/ 0 h 202"/>
                    <a:gd name="T2" fmla="*/ 71 w 200"/>
                    <a:gd name="T3" fmla="*/ 80 h 202"/>
                    <a:gd name="T4" fmla="*/ 20 w 200"/>
                    <a:gd name="T5" fmla="*/ 41 h 202"/>
                    <a:gd name="T6" fmla="*/ 0 w 200"/>
                    <a:gd name="T7" fmla="*/ 51 h 202"/>
                    <a:gd name="T8" fmla="*/ 0 w 200"/>
                    <a:gd name="T9" fmla="*/ 152 h 202"/>
                    <a:gd name="T10" fmla="*/ 20 w 200"/>
                    <a:gd name="T11" fmla="*/ 162 h 202"/>
                    <a:gd name="T12" fmla="*/ 71 w 200"/>
                    <a:gd name="T13" fmla="*/ 122 h 202"/>
                    <a:gd name="T14" fmla="*/ 150 w 200"/>
                    <a:gd name="T15" fmla="*/ 202 h 202"/>
                    <a:gd name="T16" fmla="*/ 200 w 200"/>
                    <a:gd name="T17" fmla="*/ 182 h 202"/>
                    <a:gd name="T18" fmla="*/ 200 w 200"/>
                    <a:gd name="T19" fmla="*/ 20 h 202"/>
                    <a:gd name="T20" fmla="*/ 150 w 200"/>
                    <a:gd name="T21" fmla="*/ 0 h 202"/>
                    <a:gd name="T22" fmla="*/ 150 w 200"/>
                    <a:gd name="T23"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202">
                      <a:moveTo>
                        <a:pt x="150" y="0"/>
                      </a:moveTo>
                      <a:cubicBezTo>
                        <a:pt x="71" y="80"/>
                        <a:pt x="71" y="80"/>
                        <a:pt x="71" y="80"/>
                      </a:cubicBezTo>
                      <a:cubicBezTo>
                        <a:pt x="20" y="41"/>
                        <a:pt x="20" y="41"/>
                        <a:pt x="20" y="41"/>
                      </a:cubicBezTo>
                      <a:cubicBezTo>
                        <a:pt x="0" y="51"/>
                        <a:pt x="0" y="51"/>
                        <a:pt x="0" y="51"/>
                      </a:cubicBezTo>
                      <a:cubicBezTo>
                        <a:pt x="0" y="152"/>
                        <a:pt x="0" y="152"/>
                        <a:pt x="0" y="152"/>
                      </a:cubicBezTo>
                      <a:cubicBezTo>
                        <a:pt x="20" y="162"/>
                        <a:pt x="20" y="162"/>
                        <a:pt x="20" y="162"/>
                      </a:cubicBezTo>
                      <a:cubicBezTo>
                        <a:pt x="71" y="122"/>
                        <a:pt x="71" y="122"/>
                        <a:pt x="71" y="122"/>
                      </a:cubicBezTo>
                      <a:cubicBezTo>
                        <a:pt x="150" y="202"/>
                        <a:pt x="150" y="202"/>
                        <a:pt x="150" y="202"/>
                      </a:cubicBezTo>
                      <a:cubicBezTo>
                        <a:pt x="200" y="182"/>
                        <a:pt x="200" y="182"/>
                        <a:pt x="200" y="182"/>
                      </a:cubicBezTo>
                      <a:cubicBezTo>
                        <a:pt x="200" y="20"/>
                        <a:pt x="200" y="20"/>
                        <a:pt x="200" y="20"/>
                      </a:cubicBezTo>
                      <a:cubicBezTo>
                        <a:pt x="150" y="0"/>
                        <a:pt x="150" y="0"/>
                        <a:pt x="150" y="0"/>
                      </a:cubicBezTo>
                      <a:cubicBezTo>
                        <a:pt x="150" y="0"/>
                        <a:pt x="150" y="0"/>
                        <a:pt x="15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66" name="Freeform 24"/>
                <p:cNvSpPr>
                  <a:spLocks/>
                </p:cNvSpPr>
                <p:nvPr/>
              </p:nvSpPr>
              <p:spPr bwMode="auto">
                <a:xfrm>
                  <a:off x="5911850" y="3382963"/>
                  <a:ext cx="114300" cy="228600"/>
                </a:xfrm>
                <a:custGeom>
                  <a:avLst/>
                  <a:gdLst>
                    <a:gd name="T0" fmla="*/ 0 w 30"/>
                    <a:gd name="T1" fmla="*/ 60 h 60"/>
                    <a:gd name="T2" fmla="*/ 0 w 30"/>
                    <a:gd name="T3" fmla="*/ 0 h 60"/>
                    <a:gd name="T4" fmla="*/ 30 w 30"/>
                    <a:gd name="T5" fmla="*/ 30 h 60"/>
                    <a:gd name="T6" fmla="*/ 0 w 30"/>
                    <a:gd name="T7" fmla="*/ 60 h 60"/>
                    <a:gd name="T8" fmla="*/ 0 w 30"/>
                    <a:gd name="T9" fmla="*/ 60 h 60"/>
                  </a:gdLst>
                  <a:ahLst/>
                  <a:cxnLst>
                    <a:cxn ang="0">
                      <a:pos x="T0" y="T1"/>
                    </a:cxn>
                    <a:cxn ang="0">
                      <a:pos x="T2" y="T3"/>
                    </a:cxn>
                    <a:cxn ang="0">
                      <a:pos x="T4" y="T5"/>
                    </a:cxn>
                    <a:cxn ang="0">
                      <a:pos x="T6" y="T7"/>
                    </a:cxn>
                    <a:cxn ang="0">
                      <a:pos x="T8" y="T9"/>
                    </a:cxn>
                  </a:cxnLst>
                  <a:rect l="0" t="0" r="r" b="b"/>
                  <a:pathLst>
                    <a:path w="30" h="60">
                      <a:moveTo>
                        <a:pt x="0" y="60"/>
                      </a:moveTo>
                      <a:cubicBezTo>
                        <a:pt x="0" y="0"/>
                        <a:pt x="0" y="0"/>
                        <a:pt x="0" y="0"/>
                      </a:cubicBezTo>
                      <a:cubicBezTo>
                        <a:pt x="30" y="30"/>
                        <a:pt x="30" y="30"/>
                        <a:pt x="30" y="30"/>
                      </a:cubicBezTo>
                      <a:cubicBezTo>
                        <a:pt x="0" y="60"/>
                        <a:pt x="0" y="60"/>
                        <a:pt x="0" y="60"/>
                      </a:cubicBezTo>
                      <a:cubicBezTo>
                        <a:pt x="0" y="60"/>
                        <a:pt x="0" y="60"/>
                        <a:pt x="0" y="60"/>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67" name="Freeform 25"/>
                <p:cNvSpPr>
                  <a:spLocks/>
                </p:cNvSpPr>
                <p:nvPr/>
              </p:nvSpPr>
              <p:spPr bwMode="auto">
                <a:xfrm>
                  <a:off x="6205538" y="3341688"/>
                  <a:ext cx="201613" cy="314325"/>
                </a:xfrm>
                <a:custGeom>
                  <a:avLst/>
                  <a:gdLst>
                    <a:gd name="T0" fmla="*/ 0 w 53"/>
                    <a:gd name="T1" fmla="*/ 41 h 83"/>
                    <a:gd name="T2" fmla="*/ 53 w 53"/>
                    <a:gd name="T3" fmla="*/ 0 h 83"/>
                    <a:gd name="T4" fmla="*/ 53 w 53"/>
                    <a:gd name="T5" fmla="*/ 83 h 83"/>
                    <a:gd name="T6" fmla="*/ 0 w 53"/>
                    <a:gd name="T7" fmla="*/ 41 h 83"/>
                    <a:gd name="T8" fmla="*/ 0 w 53"/>
                    <a:gd name="T9" fmla="*/ 41 h 83"/>
                  </a:gdLst>
                  <a:ahLst/>
                  <a:cxnLst>
                    <a:cxn ang="0">
                      <a:pos x="T0" y="T1"/>
                    </a:cxn>
                    <a:cxn ang="0">
                      <a:pos x="T2" y="T3"/>
                    </a:cxn>
                    <a:cxn ang="0">
                      <a:pos x="T4" y="T5"/>
                    </a:cxn>
                    <a:cxn ang="0">
                      <a:pos x="T6" y="T7"/>
                    </a:cxn>
                    <a:cxn ang="0">
                      <a:pos x="T8" y="T9"/>
                    </a:cxn>
                  </a:cxnLst>
                  <a:rect l="0" t="0" r="r" b="b"/>
                  <a:pathLst>
                    <a:path w="53" h="83">
                      <a:moveTo>
                        <a:pt x="0" y="41"/>
                      </a:moveTo>
                      <a:cubicBezTo>
                        <a:pt x="53" y="0"/>
                        <a:pt x="53" y="0"/>
                        <a:pt x="53" y="0"/>
                      </a:cubicBezTo>
                      <a:cubicBezTo>
                        <a:pt x="53" y="83"/>
                        <a:pt x="53" y="83"/>
                        <a:pt x="53" y="83"/>
                      </a:cubicBezTo>
                      <a:cubicBezTo>
                        <a:pt x="0" y="41"/>
                        <a:pt x="0" y="41"/>
                        <a:pt x="0" y="41"/>
                      </a:cubicBezTo>
                      <a:cubicBezTo>
                        <a:pt x="0" y="41"/>
                        <a:pt x="0" y="41"/>
                        <a:pt x="0" y="41"/>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a:p>
              </p:txBody>
            </p:sp>
          </p:grpSp>
          <p:sp>
            <p:nvSpPr>
              <p:cNvPr id="64" name="Text Placeholder 4"/>
              <p:cNvSpPr txBox="1">
                <a:spLocks/>
              </p:cNvSpPr>
              <p:nvPr/>
            </p:nvSpPr>
            <p:spPr>
              <a:xfrm>
                <a:off x="9122889" y="2002568"/>
                <a:ext cx="1363063" cy="350865"/>
              </a:xfrm>
              <a:prstGeom prst="rect">
                <a:avLst/>
              </a:prstGeom>
            </p:spPr>
            <p:txBody>
              <a:bodyPr vert="horz" wrap="square" lIns="143428" tIns="89642" rIns="143428" bIns="89642"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176" dirty="0">
                    <a:latin typeface="+mn-lt"/>
                  </a:rPr>
                  <a:t>Visual Studio</a:t>
                </a:r>
              </a:p>
            </p:txBody>
          </p:sp>
        </p:grpSp>
        <p:sp>
          <p:nvSpPr>
            <p:cNvPr id="55" name="Freeform 29"/>
            <p:cNvSpPr>
              <a:spLocks/>
            </p:cNvSpPr>
            <p:nvPr/>
          </p:nvSpPr>
          <p:spPr bwMode="auto">
            <a:xfrm>
              <a:off x="7826154" y="1636282"/>
              <a:ext cx="222250" cy="219075"/>
            </a:xfrm>
            <a:custGeom>
              <a:avLst/>
              <a:gdLst>
                <a:gd name="T0" fmla="*/ 60 w 140"/>
                <a:gd name="T1" fmla="*/ 138 h 138"/>
                <a:gd name="T2" fmla="*/ 80 w 140"/>
                <a:gd name="T3" fmla="*/ 138 h 138"/>
                <a:gd name="T4" fmla="*/ 80 w 140"/>
                <a:gd name="T5" fmla="*/ 79 h 138"/>
                <a:gd name="T6" fmla="*/ 140 w 140"/>
                <a:gd name="T7" fmla="*/ 79 h 138"/>
                <a:gd name="T8" fmla="*/ 140 w 140"/>
                <a:gd name="T9" fmla="*/ 59 h 138"/>
                <a:gd name="T10" fmla="*/ 80 w 140"/>
                <a:gd name="T11" fmla="*/ 59 h 138"/>
                <a:gd name="T12" fmla="*/ 80 w 140"/>
                <a:gd name="T13" fmla="*/ 0 h 138"/>
                <a:gd name="T14" fmla="*/ 60 w 140"/>
                <a:gd name="T15" fmla="*/ 0 h 138"/>
                <a:gd name="T16" fmla="*/ 60 w 140"/>
                <a:gd name="T17" fmla="*/ 59 h 138"/>
                <a:gd name="T18" fmla="*/ 0 w 140"/>
                <a:gd name="T19" fmla="*/ 59 h 138"/>
                <a:gd name="T20" fmla="*/ 0 w 140"/>
                <a:gd name="T21" fmla="*/ 79 h 138"/>
                <a:gd name="T22" fmla="*/ 60 w 140"/>
                <a:gd name="T23" fmla="*/ 79 h 138"/>
                <a:gd name="T24" fmla="*/ 60 w 140"/>
                <a:gd name="T2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38">
                  <a:moveTo>
                    <a:pt x="60" y="138"/>
                  </a:moveTo>
                  <a:lnTo>
                    <a:pt x="80" y="138"/>
                  </a:lnTo>
                  <a:lnTo>
                    <a:pt x="80" y="79"/>
                  </a:lnTo>
                  <a:lnTo>
                    <a:pt x="140" y="79"/>
                  </a:lnTo>
                  <a:lnTo>
                    <a:pt x="140" y="59"/>
                  </a:lnTo>
                  <a:lnTo>
                    <a:pt x="80" y="59"/>
                  </a:lnTo>
                  <a:lnTo>
                    <a:pt x="80" y="0"/>
                  </a:lnTo>
                  <a:lnTo>
                    <a:pt x="60" y="0"/>
                  </a:lnTo>
                  <a:lnTo>
                    <a:pt x="60" y="59"/>
                  </a:lnTo>
                  <a:lnTo>
                    <a:pt x="0" y="59"/>
                  </a:lnTo>
                  <a:lnTo>
                    <a:pt x="0" y="79"/>
                  </a:lnTo>
                  <a:lnTo>
                    <a:pt x="60" y="79"/>
                  </a:lnTo>
                  <a:lnTo>
                    <a:pt x="60" y="138"/>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56" name="Freeform 29"/>
            <p:cNvSpPr>
              <a:spLocks/>
            </p:cNvSpPr>
            <p:nvPr/>
          </p:nvSpPr>
          <p:spPr bwMode="auto">
            <a:xfrm>
              <a:off x="9071277" y="1636282"/>
              <a:ext cx="222250" cy="219075"/>
            </a:xfrm>
            <a:custGeom>
              <a:avLst/>
              <a:gdLst>
                <a:gd name="T0" fmla="*/ 60 w 140"/>
                <a:gd name="T1" fmla="*/ 138 h 138"/>
                <a:gd name="T2" fmla="*/ 80 w 140"/>
                <a:gd name="T3" fmla="*/ 138 h 138"/>
                <a:gd name="T4" fmla="*/ 80 w 140"/>
                <a:gd name="T5" fmla="*/ 79 h 138"/>
                <a:gd name="T6" fmla="*/ 140 w 140"/>
                <a:gd name="T7" fmla="*/ 79 h 138"/>
                <a:gd name="T8" fmla="*/ 140 w 140"/>
                <a:gd name="T9" fmla="*/ 59 h 138"/>
                <a:gd name="T10" fmla="*/ 80 w 140"/>
                <a:gd name="T11" fmla="*/ 59 h 138"/>
                <a:gd name="T12" fmla="*/ 80 w 140"/>
                <a:gd name="T13" fmla="*/ 0 h 138"/>
                <a:gd name="T14" fmla="*/ 60 w 140"/>
                <a:gd name="T15" fmla="*/ 0 h 138"/>
                <a:gd name="T16" fmla="*/ 60 w 140"/>
                <a:gd name="T17" fmla="*/ 59 h 138"/>
                <a:gd name="T18" fmla="*/ 0 w 140"/>
                <a:gd name="T19" fmla="*/ 59 h 138"/>
                <a:gd name="T20" fmla="*/ 0 w 140"/>
                <a:gd name="T21" fmla="*/ 79 h 138"/>
                <a:gd name="T22" fmla="*/ 60 w 140"/>
                <a:gd name="T23" fmla="*/ 79 h 138"/>
                <a:gd name="T24" fmla="*/ 60 w 140"/>
                <a:gd name="T2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38">
                  <a:moveTo>
                    <a:pt x="60" y="138"/>
                  </a:moveTo>
                  <a:lnTo>
                    <a:pt x="80" y="138"/>
                  </a:lnTo>
                  <a:lnTo>
                    <a:pt x="80" y="79"/>
                  </a:lnTo>
                  <a:lnTo>
                    <a:pt x="140" y="79"/>
                  </a:lnTo>
                  <a:lnTo>
                    <a:pt x="140" y="59"/>
                  </a:lnTo>
                  <a:lnTo>
                    <a:pt x="80" y="59"/>
                  </a:lnTo>
                  <a:lnTo>
                    <a:pt x="80" y="0"/>
                  </a:lnTo>
                  <a:lnTo>
                    <a:pt x="60" y="0"/>
                  </a:lnTo>
                  <a:lnTo>
                    <a:pt x="60" y="59"/>
                  </a:lnTo>
                  <a:lnTo>
                    <a:pt x="0" y="59"/>
                  </a:lnTo>
                  <a:lnTo>
                    <a:pt x="0" y="79"/>
                  </a:lnTo>
                  <a:lnTo>
                    <a:pt x="60" y="79"/>
                  </a:lnTo>
                  <a:lnTo>
                    <a:pt x="60" y="138"/>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a:p>
          </p:txBody>
        </p:sp>
        <p:grpSp>
          <p:nvGrpSpPr>
            <p:cNvPr id="57" name="Group 56"/>
            <p:cNvGrpSpPr/>
            <p:nvPr/>
          </p:nvGrpSpPr>
          <p:grpSpPr>
            <a:xfrm>
              <a:off x="6415453" y="1485605"/>
              <a:ext cx="1363063" cy="867828"/>
              <a:chOff x="6415453" y="1485605"/>
              <a:chExt cx="1363063" cy="867828"/>
            </a:xfrm>
          </p:grpSpPr>
          <p:sp>
            <p:nvSpPr>
              <p:cNvPr id="61" name="Text Placeholder 4"/>
              <p:cNvSpPr txBox="1">
                <a:spLocks/>
              </p:cNvSpPr>
              <p:nvPr/>
            </p:nvSpPr>
            <p:spPr>
              <a:xfrm>
                <a:off x="6415453" y="2002568"/>
                <a:ext cx="1363063" cy="350865"/>
              </a:xfrm>
              <a:prstGeom prst="rect">
                <a:avLst/>
              </a:prstGeom>
            </p:spPr>
            <p:txBody>
              <a:bodyPr vert="horz" wrap="square" lIns="143428" tIns="89642" rIns="143428" bIns="89642"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176" dirty="0">
                    <a:latin typeface="+mn-lt"/>
                  </a:rPr>
                  <a:t>Microsoft Azure</a:t>
                </a:r>
              </a:p>
            </p:txBody>
          </p:sp>
          <p:sp>
            <p:nvSpPr>
              <p:cNvPr id="62" name="Freeform 33"/>
              <p:cNvSpPr>
                <a:spLocks/>
              </p:cNvSpPr>
              <p:nvPr/>
            </p:nvSpPr>
            <p:spPr bwMode="auto">
              <a:xfrm>
                <a:off x="6642405" y="1485605"/>
                <a:ext cx="918568" cy="5087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a:p>
            </p:txBody>
          </p:sp>
        </p:grpSp>
        <p:grpSp>
          <p:nvGrpSpPr>
            <p:cNvPr id="58" name="Group 57"/>
            <p:cNvGrpSpPr/>
            <p:nvPr/>
          </p:nvGrpSpPr>
          <p:grpSpPr>
            <a:xfrm>
              <a:off x="7873544" y="1506916"/>
              <a:ext cx="1363063" cy="846517"/>
              <a:chOff x="7873544" y="1506916"/>
              <a:chExt cx="1363063" cy="846517"/>
            </a:xfrm>
          </p:grpSpPr>
          <p:sp>
            <p:nvSpPr>
              <p:cNvPr id="59" name="Text Placeholder 4"/>
              <p:cNvSpPr txBox="1">
                <a:spLocks/>
              </p:cNvSpPr>
              <p:nvPr/>
            </p:nvSpPr>
            <p:spPr>
              <a:xfrm>
                <a:off x="7873544" y="2002568"/>
                <a:ext cx="1363063" cy="350865"/>
              </a:xfrm>
              <a:prstGeom prst="rect">
                <a:avLst/>
              </a:prstGeom>
            </p:spPr>
            <p:txBody>
              <a:bodyPr vert="horz" wrap="square" lIns="143428" tIns="89642" rIns="143428" bIns="89642"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176" dirty="0">
                    <a:latin typeface="+mn-lt"/>
                  </a:rPr>
                  <a:t>Command line</a:t>
                </a:r>
              </a:p>
            </p:txBody>
          </p:sp>
          <p:sp>
            <p:nvSpPr>
              <p:cNvPr id="60" name="Freeform 37"/>
              <p:cNvSpPr>
                <a:spLocks noEditPoints="1"/>
              </p:cNvSpPr>
              <p:nvPr/>
            </p:nvSpPr>
            <p:spPr bwMode="auto">
              <a:xfrm>
                <a:off x="8313584" y="1506916"/>
                <a:ext cx="494911" cy="495652"/>
              </a:xfrm>
              <a:custGeom>
                <a:avLst/>
                <a:gdLst>
                  <a:gd name="T0" fmla="*/ 0 w 136"/>
                  <a:gd name="T1" fmla="*/ 32 h 136"/>
                  <a:gd name="T2" fmla="*/ 136 w 136"/>
                  <a:gd name="T3" fmla="*/ 32 h 136"/>
                  <a:gd name="T4" fmla="*/ 136 w 136"/>
                  <a:gd name="T5" fmla="*/ 118 h 136"/>
                  <a:gd name="T6" fmla="*/ 118 w 136"/>
                  <a:gd name="T7" fmla="*/ 136 h 136"/>
                  <a:gd name="T8" fmla="*/ 18 w 136"/>
                  <a:gd name="T9" fmla="*/ 136 h 136"/>
                  <a:gd name="T10" fmla="*/ 0 w 136"/>
                  <a:gd name="T11" fmla="*/ 118 h 136"/>
                  <a:gd name="T12" fmla="*/ 0 w 136"/>
                  <a:gd name="T13" fmla="*/ 32 h 136"/>
                  <a:gd name="T14" fmla="*/ 18 w 136"/>
                  <a:gd name="T15" fmla="*/ 0 h 136"/>
                  <a:gd name="T16" fmla="*/ 118 w 136"/>
                  <a:gd name="T17" fmla="*/ 0 h 136"/>
                  <a:gd name="T18" fmla="*/ 136 w 136"/>
                  <a:gd name="T19" fmla="*/ 18 h 136"/>
                  <a:gd name="T20" fmla="*/ 136 w 136"/>
                  <a:gd name="T21" fmla="*/ 24 h 136"/>
                  <a:gd name="T22" fmla="*/ 0 w 136"/>
                  <a:gd name="T23" fmla="*/ 24 h 136"/>
                  <a:gd name="T24" fmla="*/ 0 w 136"/>
                  <a:gd name="T25" fmla="*/ 18 h 136"/>
                  <a:gd name="T26" fmla="*/ 18 w 136"/>
                  <a:gd name="T27" fmla="*/ 0 h 136"/>
                  <a:gd name="T28" fmla="*/ 124 w 136"/>
                  <a:gd name="T29" fmla="*/ 8 h 136"/>
                  <a:gd name="T30" fmla="*/ 124 w 136"/>
                  <a:gd name="T31" fmla="*/ 8 h 136"/>
                  <a:gd name="T32" fmla="*/ 120 w 136"/>
                  <a:gd name="T33" fmla="*/ 11 h 136"/>
                  <a:gd name="T34" fmla="*/ 120 w 136"/>
                  <a:gd name="T35" fmla="*/ 12 h 136"/>
                  <a:gd name="T36" fmla="*/ 124 w 136"/>
                  <a:gd name="T37" fmla="*/ 16 h 136"/>
                  <a:gd name="T38" fmla="*/ 124 w 136"/>
                  <a:gd name="T39" fmla="*/ 16 h 136"/>
                  <a:gd name="T40" fmla="*/ 128 w 136"/>
                  <a:gd name="T41" fmla="*/ 12 h 136"/>
                  <a:gd name="T42" fmla="*/ 128 w 136"/>
                  <a:gd name="T43" fmla="*/ 11 h 136"/>
                  <a:gd name="T44" fmla="*/ 124 w 136"/>
                  <a:gd name="T45" fmla="*/ 8 h 136"/>
                  <a:gd name="T46" fmla="*/ 92 w 136"/>
                  <a:gd name="T47" fmla="*/ 8 h 136"/>
                  <a:gd name="T48" fmla="*/ 92 w 136"/>
                  <a:gd name="T49" fmla="*/ 8 h 136"/>
                  <a:gd name="T50" fmla="*/ 88 w 136"/>
                  <a:gd name="T51" fmla="*/ 11 h 136"/>
                  <a:gd name="T52" fmla="*/ 88 w 136"/>
                  <a:gd name="T53" fmla="*/ 12 h 136"/>
                  <a:gd name="T54" fmla="*/ 92 w 136"/>
                  <a:gd name="T55" fmla="*/ 16 h 136"/>
                  <a:gd name="T56" fmla="*/ 92 w 136"/>
                  <a:gd name="T57" fmla="*/ 16 h 136"/>
                  <a:gd name="T58" fmla="*/ 96 w 136"/>
                  <a:gd name="T59" fmla="*/ 12 h 136"/>
                  <a:gd name="T60" fmla="*/ 96 w 136"/>
                  <a:gd name="T61" fmla="*/ 11 h 136"/>
                  <a:gd name="T62" fmla="*/ 92 w 136"/>
                  <a:gd name="T63" fmla="*/ 8 h 136"/>
                  <a:gd name="T64" fmla="*/ 108 w 136"/>
                  <a:gd name="T65" fmla="*/ 8 h 136"/>
                  <a:gd name="T66" fmla="*/ 108 w 136"/>
                  <a:gd name="T67" fmla="*/ 8 h 136"/>
                  <a:gd name="T68" fmla="*/ 104 w 136"/>
                  <a:gd name="T69" fmla="*/ 11 h 136"/>
                  <a:gd name="T70" fmla="*/ 104 w 136"/>
                  <a:gd name="T71" fmla="*/ 12 h 136"/>
                  <a:gd name="T72" fmla="*/ 108 w 136"/>
                  <a:gd name="T73" fmla="*/ 16 h 136"/>
                  <a:gd name="T74" fmla="*/ 108 w 136"/>
                  <a:gd name="T75" fmla="*/ 16 h 136"/>
                  <a:gd name="T76" fmla="*/ 112 w 136"/>
                  <a:gd name="T77" fmla="*/ 12 h 136"/>
                  <a:gd name="T78" fmla="*/ 112 w 136"/>
                  <a:gd name="T79" fmla="*/ 11 h 136"/>
                  <a:gd name="T80" fmla="*/ 108 w 136"/>
                  <a:gd name="T81" fmla="*/ 8 h 136"/>
                  <a:gd name="T82" fmla="*/ 20 w 136"/>
                  <a:gd name="T83" fmla="*/ 52 h 136"/>
                  <a:gd name="T84" fmla="*/ 20 w 136"/>
                  <a:gd name="T85" fmla="*/ 52 h 136"/>
                  <a:gd name="T86" fmla="*/ 20 w 136"/>
                  <a:gd name="T87" fmla="*/ 60 h 136"/>
                  <a:gd name="T88" fmla="*/ 32 w 136"/>
                  <a:gd name="T89" fmla="*/ 72 h 136"/>
                  <a:gd name="T90" fmla="*/ 20 w 136"/>
                  <a:gd name="T91" fmla="*/ 84 h 136"/>
                  <a:gd name="T92" fmla="*/ 20 w 136"/>
                  <a:gd name="T93" fmla="*/ 92 h 136"/>
                  <a:gd name="T94" fmla="*/ 20 w 136"/>
                  <a:gd name="T95" fmla="*/ 92 h 136"/>
                  <a:gd name="T96" fmla="*/ 28 w 136"/>
                  <a:gd name="T97" fmla="*/ 92 h 136"/>
                  <a:gd name="T98" fmla="*/ 48 w 136"/>
                  <a:gd name="T99" fmla="*/ 72 h 136"/>
                  <a:gd name="T100" fmla="*/ 28 w 136"/>
                  <a:gd name="T101" fmla="*/ 52 h 136"/>
                  <a:gd name="T102" fmla="*/ 20 w 136"/>
                  <a:gd name="T103" fmla="*/ 52 h 136"/>
                  <a:gd name="T104" fmla="*/ 61 w 136"/>
                  <a:gd name="T105" fmla="*/ 84 h 136"/>
                  <a:gd name="T106" fmla="*/ 56 w 136"/>
                  <a:gd name="T107" fmla="*/ 89 h 136"/>
                  <a:gd name="T108" fmla="*/ 56 w 136"/>
                  <a:gd name="T109" fmla="*/ 91 h 136"/>
                  <a:gd name="T110" fmla="*/ 61 w 136"/>
                  <a:gd name="T111" fmla="*/ 96 h 136"/>
                  <a:gd name="T112" fmla="*/ 79 w 136"/>
                  <a:gd name="T113" fmla="*/ 96 h 136"/>
                  <a:gd name="T114" fmla="*/ 84 w 136"/>
                  <a:gd name="T115" fmla="*/ 91 h 136"/>
                  <a:gd name="T116" fmla="*/ 84 w 136"/>
                  <a:gd name="T117" fmla="*/ 89 h 136"/>
                  <a:gd name="T118" fmla="*/ 79 w 136"/>
                  <a:gd name="T119" fmla="*/ 84 h 136"/>
                  <a:gd name="T120" fmla="*/ 61 w 136"/>
                  <a:gd name="T121" fmla="*/ 8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 h="136">
                    <a:moveTo>
                      <a:pt x="0" y="32"/>
                    </a:moveTo>
                    <a:cubicBezTo>
                      <a:pt x="136" y="32"/>
                      <a:pt x="136" y="32"/>
                      <a:pt x="136" y="32"/>
                    </a:cubicBezTo>
                    <a:cubicBezTo>
                      <a:pt x="136" y="118"/>
                      <a:pt x="136" y="118"/>
                      <a:pt x="136" y="118"/>
                    </a:cubicBezTo>
                    <a:cubicBezTo>
                      <a:pt x="136" y="128"/>
                      <a:pt x="128" y="136"/>
                      <a:pt x="118" y="136"/>
                    </a:cubicBezTo>
                    <a:cubicBezTo>
                      <a:pt x="18" y="136"/>
                      <a:pt x="18" y="136"/>
                      <a:pt x="18" y="136"/>
                    </a:cubicBezTo>
                    <a:cubicBezTo>
                      <a:pt x="8" y="136"/>
                      <a:pt x="0" y="128"/>
                      <a:pt x="0" y="118"/>
                    </a:cubicBezTo>
                    <a:cubicBezTo>
                      <a:pt x="0" y="32"/>
                      <a:pt x="0" y="32"/>
                      <a:pt x="0" y="32"/>
                    </a:cubicBezTo>
                    <a:close/>
                    <a:moveTo>
                      <a:pt x="18" y="0"/>
                    </a:moveTo>
                    <a:cubicBezTo>
                      <a:pt x="118" y="0"/>
                      <a:pt x="118" y="0"/>
                      <a:pt x="118" y="0"/>
                    </a:cubicBezTo>
                    <a:cubicBezTo>
                      <a:pt x="128" y="0"/>
                      <a:pt x="136" y="8"/>
                      <a:pt x="136" y="18"/>
                    </a:cubicBezTo>
                    <a:cubicBezTo>
                      <a:pt x="136" y="24"/>
                      <a:pt x="136" y="24"/>
                      <a:pt x="136" y="24"/>
                    </a:cubicBezTo>
                    <a:cubicBezTo>
                      <a:pt x="0" y="24"/>
                      <a:pt x="0" y="24"/>
                      <a:pt x="0" y="24"/>
                    </a:cubicBezTo>
                    <a:cubicBezTo>
                      <a:pt x="0" y="18"/>
                      <a:pt x="0" y="18"/>
                      <a:pt x="0" y="18"/>
                    </a:cubicBezTo>
                    <a:cubicBezTo>
                      <a:pt x="0" y="8"/>
                      <a:pt x="8" y="0"/>
                      <a:pt x="18" y="0"/>
                    </a:cubicBezTo>
                    <a:close/>
                    <a:moveTo>
                      <a:pt x="124" y="8"/>
                    </a:moveTo>
                    <a:cubicBezTo>
                      <a:pt x="124" y="8"/>
                      <a:pt x="124" y="8"/>
                      <a:pt x="124" y="8"/>
                    </a:cubicBezTo>
                    <a:cubicBezTo>
                      <a:pt x="122" y="8"/>
                      <a:pt x="120" y="10"/>
                      <a:pt x="120" y="11"/>
                    </a:cubicBezTo>
                    <a:cubicBezTo>
                      <a:pt x="120" y="12"/>
                      <a:pt x="120" y="12"/>
                      <a:pt x="120" y="12"/>
                    </a:cubicBezTo>
                    <a:cubicBezTo>
                      <a:pt x="120" y="14"/>
                      <a:pt x="122" y="16"/>
                      <a:pt x="124" y="16"/>
                    </a:cubicBezTo>
                    <a:cubicBezTo>
                      <a:pt x="124" y="16"/>
                      <a:pt x="124" y="16"/>
                      <a:pt x="124" y="16"/>
                    </a:cubicBezTo>
                    <a:cubicBezTo>
                      <a:pt x="126" y="16"/>
                      <a:pt x="128" y="14"/>
                      <a:pt x="128" y="12"/>
                    </a:cubicBezTo>
                    <a:cubicBezTo>
                      <a:pt x="128" y="11"/>
                      <a:pt x="128" y="11"/>
                      <a:pt x="128" y="11"/>
                    </a:cubicBezTo>
                    <a:cubicBezTo>
                      <a:pt x="128" y="10"/>
                      <a:pt x="126" y="8"/>
                      <a:pt x="124" y="8"/>
                    </a:cubicBezTo>
                    <a:close/>
                    <a:moveTo>
                      <a:pt x="92" y="8"/>
                    </a:moveTo>
                    <a:cubicBezTo>
                      <a:pt x="92" y="8"/>
                      <a:pt x="92" y="8"/>
                      <a:pt x="92" y="8"/>
                    </a:cubicBezTo>
                    <a:cubicBezTo>
                      <a:pt x="90" y="8"/>
                      <a:pt x="88" y="10"/>
                      <a:pt x="88" y="11"/>
                    </a:cubicBezTo>
                    <a:cubicBezTo>
                      <a:pt x="88" y="12"/>
                      <a:pt x="88" y="12"/>
                      <a:pt x="88" y="12"/>
                    </a:cubicBezTo>
                    <a:cubicBezTo>
                      <a:pt x="88" y="14"/>
                      <a:pt x="90" y="16"/>
                      <a:pt x="92" y="16"/>
                    </a:cubicBezTo>
                    <a:cubicBezTo>
                      <a:pt x="92" y="16"/>
                      <a:pt x="92" y="16"/>
                      <a:pt x="92" y="16"/>
                    </a:cubicBezTo>
                    <a:cubicBezTo>
                      <a:pt x="94" y="16"/>
                      <a:pt x="96" y="14"/>
                      <a:pt x="96" y="12"/>
                    </a:cubicBezTo>
                    <a:cubicBezTo>
                      <a:pt x="96" y="11"/>
                      <a:pt x="96" y="11"/>
                      <a:pt x="96" y="11"/>
                    </a:cubicBezTo>
                    <a:cubicBezTo>
                      <a:pt x="96" y="10"/>
                      <a:pt x="94" y="8"/>
                      <a:pt x="92" y="8"/>
                    </a:cubicBezTo>
                    <a:close/>
                    <a:moveTo>
                      <a:pt x="108" y="8"/>
                    </a:moveTo>
                    <a:cubicBezTo>
                      <a:pt x="108" y="8"/>
                      <a:pt x="108" y="8"/>
                      <a:pt x="108" y="8"/>
                    </a:cubicBezTo>
                    <a:cubicBezTo>
                      <a:pt x="106" y="8"/>
                      <a:pt x="104" y="10"/>
                      <a:pt x="104" y="11"/>
                    </a:cubicBezTo>
                    <a:cubicBezTo>
                      <a:pt x="104" y="12"/>
                      <a:pt x="104" y="12"/>
                      <a:pt x="104" y="12"/>
                    </a:cubicBezTo>
                    <a:cubicBezTo>
                      <a:pt x="104" y="14"/>
                      <a:pt x="106" y="16"/>
                      <a:pt x="108" y="16"/>
                    </a:cubicBezTo>
                    <a:cubicBezTo>
                      <a:pt x="108" y="16"/>
                      <a:pt x="108" y="16"/>
                      <a:pt x="108" y="16"/>
                    </a:cubicBezTo>
                    <a:cubicBezTo>
                      <a:pt x="110" y="16"/>
                      <a:pt x="112" y="14"/>
                      <a:pt x="112" y="12"/>
                    </a:cubicBezTo>
                    <a:cubicBezTo>
                      <a:pt x="112" y="11"/>
                      <a:pt x="112" y="11"/>
                      <a:pt x="112" y="11"/>
                    </a:cubicBezTo>
                    <a:cubicBezTo>
                      <a:pt x="112" y="10"/>
                      <a:pt x="110" y="8"/>
                      <a:pt x="108" y="8"/>
                    </a:cubicBezTo>
                    <a:close/>
                    <a:moveTo>
                      <a:pt x="20" y="52"/>
                    </a:moveTo>
                    <a:cubicBezTo>
                      <a:pt x="20" y="52"/>
                      <a:pt x="20" y="52"/>
                      <a:pt x="20" y="52"/>
                    </a:cubicBezTo>
                    <a:cubicBezTo>
                      <a:pt x="18" y="54"/>
                      <a:pt x="18" y="58"/>
                      <a:pt x="20" y="60"/>
                    </a:cubicBezTo>
                    <a:cubicBezTo>
                      <a:pt x="32" y="72"/>
                      <a:pt x="32" y="72"/>
                      <a:pt x="32" y="72"/>
                    </a:cubicBezTo>
                    <a:cubicBezTo>
                      <a:pt x="20" y="84"/>
                      <a:pt x="20" y="84"/>
                      <a:pt x="20" y="84"/>
                    </a:cubicBezTo>
                    <a:cubicBezTo>
                      <a:pt x="18" y="86"/>
                      <a:pt x="18" y="90"/>
                      <a:pt x="20" y="92"/>
                    </a:cubicBezTo>
                    <a:cubicBezTo>
                      <a:pt x="20" y="92"/>
                      <a:pt x="20" y="92"/>
                      <a:pt x="20" y="92"/>
                    </a:cubicBezTo>
                    <a:cubicBezTo>
                      <a:pt x="22" y="94"/>
                      <a:pt x="26" y="94"/>
                      <a:pt x="28" y="92"/>
                    </a:cubicBezTo>
                    <a:cubicBezTo>
                      <a:pt x="48" y="72"/>
                      <a:pt x="48" y="72"/>
                      <a:pt x="48" y="72"/>
                    </a:cubicBezTo>
                    <a:cubicBezTo>
                      <a:pt x="28" y="52"/>
                      <a:pt x="28" y="52"/>
                      <a:pt x="28" y="52"/>
                    </a:cubicBezTo>
                    <a:cubicBezTo>
                      <a:pt x="26" y="50"/>
                      <a:pt x="22" y="50"/>
                      <a:pt x="20" y="52"/>
                    </a:cubicBezTo>
                    <a:close/>
                    <a:moveTo>
                      <a:pt x="61" y="84"/>
                    </a:moveTo>
                    <a:cubicBezTo>
                      <a:pt x="58" y="84"/>
                      <a:pt x="56" y="86"/>
                      <a:pt x="56" y="89"/>
                    </a:cubicBezTo>
                    <a:cubicBezTo>
                      <a:pt x="56" y="91"/>
                      <a:pt x="56" y="91"/>
                      <a:pt x="56" y="91"/>
                    </a:cubicBezTo>
                    <a:cubicBezTo>
                      <a:pt x="56" y="94"/>
                      <a:pt x="58" y="96"/>
                      <a:pt x="61" y="96"/>
                    </a:cubicBezTo>
                    <a:cubicBezTo>
                      <a:pt x="79" y="96"/>
                      <a:pt x="79" y="96"/>
                      <a:pt x="79" y="96"/>
                    </a:cubicBezTo>
                    <a:cubicBezTo>
                      <a:pt x="82" y="96"/>
                      <a:pt x="84" y="94"/>
                      <a:pt x="84" y="91"/>
                    </a:cubicBezTo>
                    <a:cubicBezTo>
                      <a:pt x="84" y="89"/>
                      <a:pt x="84" y="89"/>
                      <a:pt x="84" y="89"/>
                    </a:cubicBezTo>
                    <a:cubicBezTo>
                      <a:pt x="84" y="86"/>
                      <a:pt x="82" y="84"/>
                      <a:pt x="79" y="84"/>
                    </a:cubicBezTo>
                    <a:lnTo>
                      <a:pt x="61" y="84"/>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a:p>
            </p:txBody>
          </p:sp>
        </p:grpSp>
      </p:grpSp>
      <p:grpSp>
        <p:nvGrpSpPr>
          <p:cNvPr id="68" name="Group 67"/>
          <p:cNvGrpSpPr/>
          <p:nvPr/>
        </p:nvGrpSpPr>
        <p:grpSpPr>
          <a:xfrm>
            <a:off x="3921006" y="3688505"/>
            <a:ext cx="2046819" cy="1161119"/>
            <a:chOff x="4115140" y="3497262"/>
            <a:chExt cx="2087862" cy="1184402"/>
          </a:xfrm>
        </p:grpSpPr>
        <p:sp>
          <p:nvSpPr>
            <p:cNvPr id="69" name="Freeform 33"/>
            <p:cNvSpPr>
              <a:spLocks/>
            </p:cNvSpPr>
            <p:nvPr/>
          </p:nvSpPr>
          <p:spPr bwMode="auto">
            <a:xfrm flipH="1">
              <a:off x="4115140" y="3497262"/>
              <a:ext cx="817588" cy="452813"/>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accent5">
                <a:lumMod val="10000"/>
                <a:lumOff val="90000"/>
              </a:scheme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70" name="Freeform 33"/>
            <p:cNvSpPr>
              <a:spLocks/>
            </p:cNvSpPr>
            <p:nvPr/>
          </p:nvSpPr>
          <p:spPr bwMode="auto">
            <a:xfrm>
              <a:off x="4221662" y="3584319"/>
              <a:ext cx="1981340" cy="1097345"/>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a:p>
          </p:txBody>
        </p:sp>
      </p:grpSp>
      <p:grpSp>
        <p:nvGrpSpPr>
          <p:cNvPr id="71" name="Group 70"/>
          <p:cNvGrpSpPr/>
          <p:nvPr/>
        </p:nvGrpSpPr>
        <p:grpSpPr>
          <a:xfrm>
            <a:off x="6072403" y="4031152"/>
            <a:ext cx="2689245" cy="398279"/>
            <a:chOff x="6101339" y="3779030"/>
            <a:chExt cx="2743170" cy="406265"/>
          </a:xfrm>
        </p:grpSpPr>
        <p:sp>
          <p:nvSpPr>
            <p:cNvPr id="72" name="Text Placeholder 4"/>
            <p:cNvSpPr txBox="1">
              <a:spLocks/>
            </p:cNvSpPr>
            <p:nvPr/>
          </p:nvSpPr>
          <p:spPr>
            <a:xfrm>
              <a:off x="6101339" y="3779030"/>
              <a:ext cx="1072795" cy="406265"/>
            </a:xfrm>
            <a:prstGeom prst="rect">
              <a:avLst/>
            </a:prstGeom>
          </p:spPr>
          <p:txBody>
            <a:bodyPr vert="horz" wrap="square" lIns="143428" tIns="89642" rIns="143428" bIns="89642"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568" dirty="0">
                  <a:gradFill>
                    <a:gsLst>
                      <a:gs pos="12500">
                        <a:schemeClr val="bg1"/>
                      </a:gs>
                      <a:gs pos="52000">
                        <a:schemeClr val="bg1"/>
                      </a:gs>
                    </a:gsLst>
                    <a:lin ang="5400000" scaled="0"/>
                  </a:gradFill>
                  <a:latin typeface="+mn-lt"/>
                </a:rPr>
                <a:t>Cloud</a:t>
              </a:r>
            </a:p>
          </p:txBody>
        </p:sp>
        <p:sp>
          <p:nvSpPr>
            <p:cNvPr id="73" name="Text Placeholder 4"/>
            <p:cNvSpPr txBox="1">
              <a:spLocks/>
            </p:cNvSpPr>
            <p:nvPr/>
          </p:nvSpPr>
          <p:spPr>
            <a:xfrm>
              <a:off x="7244871" y="3779030"/>
              <a:ext cx="1599638" cy="406265"/>
            </a:xfrm>
            <a:prstGeom prst="rect">
              <a:avLst/>
            </a:prstGeom>
          </p:spPr>
          <p:txBody>
            <a:bodyPr vert="horz" wrap="square" lIns="143428" tIns="89642" rIns="143428" bIns="89642"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568" dirty="0">
                  <a:gradFill>
                    <a:gsLst>
                      <a:gs pos="12500">
                        <a:schemeClr val="bg1"/>
                      </a:gs>
                      <a:gs pos="52000">
                        <a:schemeClr val="bg1"/>
                      </a:gs>
                    </a:gsLst>
                    <a:lin ang="5400000" scaled="0"/>
                  </a:gradFill>
                  <a:latin typeface="+mn-lt"/>
                </a:rPr>
                <a:t>On-premises</a:t>
              </a:r>
            </a:p>
          </p:txBody>
        </p:sp>
        <p:sp>
          <p:nvSpPr>
            <p:cNvPr id="74" name="Freeform 29"/>
            <p:cNvSpPr>
              <a:spLocks/>
            </p:cNvSpPr>
            <p:nvPr/>
          </p:nvSpPr>
          <p:spPr bwMode="auto">
            <a:xfrm>
              <a:off x="7098377" y="3858775"/>
              <a:ext cx="222250" cy="219075"/>
            </a:xfrm>
            <a:custGeom>
              <a:avLst/>
              <a:gdLst>
                <a:gd name="T0" fmla="*/ 60 w 140"/>
                <a:gd name="T1" fmla="*/ 138 h 138"/>
                <a:gd name="T2" fmla="*/ 80 w 140"/>
                <a:gd name="T3" fmla="*/ 138 h 138"/>
                <a:gd name="T4" fmla="*/ 80 w 140"/>
                <a:gd name="T5" fmla="*/ 79 h 138"/>
                <a:gd name="T6" fmla="*/ 140 w 140"/>
                <a:gd name="T7" fmla="*/ 79 h 138"/>
                <a:gd name="T8" fmla="*/ 140 w 140"/>
                <a:gd name="T9" fmla="*/ 59 h 138"/>
                <a:gd name="T10" fmla="*/ 80 w 140"/>
                <a:gd name="T11" fmla="*/ 59 h 138"/>
                <a:gd name="T12" fmla="*/ 80 w 140"/>
                <a:gd name="T13" fmla="*/ 0 h 138"/>
                <a:gd name="T14" fmla="*/ 60 w 140"/>
                <a:gd name="T15" fmla="*/ 0 h 138"/>
                <a:gd name="T16" fmla="*/ 60 w 140"/>
                <a:gd name="T17" fmla="*/ 59 h 138"/>
                <a:gd name="T18" fmla="*/ 0 w 140"/>
                <a:gd name="T19" fmla="*/ 59 h 138"/>
                <a:gd name="T20" fmla="*/ 0 w 140"/>
                <a:gd name="T21" fmla="*/ 79 h 138"/>
                <a:gd name="T22" fmla="*/ 60 w 140"/>
                <a:gd name="T23" fmla="*/ 79 h 138"/>
                <a:gd name="T24" fmla="*/ 60 w 140"/>
                <a:gd name="T2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38">
                  <a:moveTo>
                    <a:pt x="60" y="138"/>
                  </a:moveTo>
                  <a:lnTo>
                    <a:pt x="80" y="138"/>
                  </a:lnTo>
                  <a:lnTo>
                    <a:pt x="80" y="79"/>
                  </a:lnTo>
                  <a:lnTo>
                    <a:pt x="140" y="79"/>
                  </a:lnTo>
                  <a:lnTo>
                    <a:pt x="140" y="59"/>
                  </a:lnTo>
                  <a:lnTo>
                    <a:pt x="80" y="59"/>
                  </a:lnTo>
                  <a:lnTo>
                    <a:pt x="80" y="0"/>
                  </a:lnTo>
                  <a:lnTo>
                    <a:pt x="60" y="0"/>
                  </a:lnTo>
                  <a:lnTo>
                    <a:pt x="60" y="59"/>
                  </a:lnTo>
                  <a:lnTo>
                    <a:pt x="0" y="59"/>
                  </a:lnTo>
                  <a:lnTo>
                    <a:pt x="0" y="79"/>
                  </a:lnTo>
                  <a:lnTo>
                    <a:pt x="60" y="79"/>
                  </a:lnTo>
                  <a:lnTo>
                    <a:pt x="60" y="138"/>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a:p>
          </p:txBody>
        </p:sp>
      </p:grpSp>
      <p:sp>
        <p:nvSpPr>
          <p:cNvPr id="75" name="AutoShape 371"/>
          <p:cNvSpPr>
            <a:spLocks noChangeAspect="1" noChangeArrowheads="1" noTextEdit="1"/>
          </p:cNvSpPr>
          <p:nvPr/>
        </p:nvSpPr>
        <p:spPr bwMode="auto">
          <a:xfrm flipH="1">
            <a:off x="755174" y="2539962"/>
            <a:ext cx="563378" cy="728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pic>
        <p:nvPicPr>
          <p:cNvPr id="76" name="Picture 7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5633" y="5503692"/>
            <a:ext cx="846708" cy="846708"/>
          </a:xfrm>
          <a:prstGeom prst="rect">
            <a:avLst/>
          </a:prstGeom>
        </p:spPr>
      </p:pic>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151" y="5616222"/>
            <a:ext cx="632618" cy="621648"/>
          </a:xfrm>
          <a:prstGeom prst="rect">
            <a:avLst/>
          </a:prstGeom>
        </p:spPr>
      </p:pic>
      <p:pic>
        <p:nvPicPr>
          <p:cNvPr id="78" name="Picture 77"/>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047419" y="6099714"/>
            <a:ext cx="637889" cy="427935"/>
          </a:xfrm>
          <a:prstGeom prst="rect">
            <a:avLst/>
          </a:prstGeom>
        </p:spPr>
      </p:pic>
      <p:grpSp>
        <p:nvGrpSpPr>
          <p:cNvPr id="79" name="Group 78"/>
          <p:cNvGrpSpPr/>
          <p:nvPr/>
        </p:nvGrpSpPr>
        <p:grpSpPr>
          <a:xfrm>
            <a:off x="8325410" y="3121367"/>
            <a:ext cx="2090653" cy="2180686"/>
            <a:chOff x="8607860" y="2918751"/>
            <a:chExt cx="2132575" cy="2224413"/>
          </a:xfrm>
        </p:grpSpPr>
        <p:grpSp>
          <p:nvGrpSpPr>
            <p:cNvPr id="80" name="Group 79"/>
            <p:cNvGrpSpPr/>
            <p:nvPr/>
          </p:nvGrpSpPr>
          <p:grpSpPr>
            <a:xfrm>
              <a:off x="8607860" y="4547811"/>
              <a:ext cx="2130966" cy="595353"/>
              <a:chOff x="8607860" y="3874981"/>
              <a:chExt cx="2130966" cy="595353"/>
            </a:xfrm>
          </p:grpSpPr>
          <p:grpSp>
            <p:nvGrpSpPr>
              <p:cNvPr id="242" name="Group 241"/>
              <p:cNvGrpSpPr/>
              <p:nvPr/>
            </p:nvGrpSpPr>
            <p:grpSpPr>
              <a:xfrm>
                <a:off x="8607860" y="3874981"/>
                <a:ext cx="2130966" cy="349980"/>
                <a:chOff x="8609677" y="3874981"/>
                <a:chExt cx="1440439" cy="236571"/>
              </a:xfrm>
            </p:grpSpPr>
            <p:sp>
              <p:nvSpPr>
                <p:cNvPr id="248" name="Freeform 127"/>
                <p:cNvSpPr>
                  <a:spLocks noChangeAspect="1" noEditPoints="1"/>
                </p:cNvSpPr>
                <p:nvPr/>
              </p:nvSpPr>
              <p:spPr bwMode="auto">
                <a:xfrm>
                  <a:off x="8609677"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249" name="Freeform 127"/>
                <p:cNvSpPr>
                  <a:spLocks noChangeAspect="1" noEditPoints="1"/>
                </p:cNvSpPr>
                <p:nvPr/>
              </p:nvSpPr>
              <p:spPr bwMode="auto">
                <a:xfrm>
                  <a:off x="8987668"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250" name="Freeform 127"/>
                <p:cNvSpPr>
                  <a:spLocks noChangeAspect="1" noEditPoints="1"/>
                </p:cNvSpPr>
                <p:nvPr/>
              </p:nvSpPr>
              <p:spPr bwMode="auto">
                <a:xfrm>
                  <a:off x="9365659"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251" name="Freeform 127"/>
                <p:cNvSpPr>
                  <a:spLocks noChangeAspect="1" noEditPoints="1"/>
                </p:cNvSpPr>
                <p:nvPr/>
              </p:nvSpPr>
              <p:spPr bwMode="auto">
                <a:xfrm>
                  <a:off x="9743649"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endParaRPr lang="en-US" sz="1765"/>
                </a:p>
              </p:txBody>
            </p:sp>
          </p:grpSp>
          <p:grpSp>
            <p:nvGrpSpPr>
              <p:cNvPr id="243" name="Group 242"/>
              <p:cNvGrpSpPr/>
              <p:nvPr/>
            </p:nvGrpSpPr>
            <p:grpSpPr>
              <a:xfrm>
                <a:off x="8607860" y="4120354"/>
                <a:ext cx="2130966" cy="349980"/>
                <a:chOff x="8609677" y="3874981"/>
                <a:chExt cx="1440439" cy="236571"/>
              </a:xfrm>
            </p:grpSpPr>
            <p:sp>
              <p:nvSpPr>
                <p:cNvPr id="244" name="Freeform 127"/>
                <p:cNvSpPr>
                  <a:spLocks noChangeAspect="1" noEditPoints="1"/>
                </p:cNvSpPr>
                <p:nvPr/>
              </p:nvSpPr>
              <p:spPr bwMode="auto">
                <a:xfrm>
                  <a:off x="8609677"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245" name="Freeform 127"/>
                <p:cNvSpPr>
                  <a:spLocks noChangeAspect="1" noEditPoints="1"/>
                </p:cNvSpPr>
                <p:nvPr/>
              </p:nvSpPr>
              <p:spPr bwMode="auto">
                <a:xfrm>
                  <a:off x="8987668"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246" name="Freeform 127"/>
                <p:cNvSpPr>
                  <a:spLocks noChangeAspect="1" noEditPoints="1"/>
                </p:cNvSpPr>
                <p:nvPr/>
              </p:nvSpPr>
              <p:spPr bwMode="auto">
                <a:xfrm>
                  <a:off x="9365659"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247" name="Freeform 127"/>
                <p:cNvSpPr>
                  <a:spLocks noChangeAspect="1" noEditPoints="1"/>
                </p:cNvSpPr>
                <p:nvPr/>
              </p:nvSpPr>
              <p:spPr bwMode="auto">
                <a:xfrm>
                  <a:off x="9743649"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endParaRPr lang="en-US" sz="1765"/>
                </a:p>
              </p:txBody>
            </p:sp>
          </p:grpSp>
        </p:grpSp>
        <p:grpSp>
          <p:nvGrpSpPr>
            <p:cNvPr id="81" name="Group 80"/>
            <p:cNvGrpSpPr/>
            <p:nvPr/>
          </p:nvGrpSpPr>
          <p:grpSpPr>
            <a:xfrm>
              <a:off x="9164967" y="2918751"/>
              <a:ext cx="1575468" cy="1565276"/>
              <a:chOff x="1808160" y="2424113"/>
              <a:chExt cx="1575468" cy="1565276"/>
            </a:xfrm>
          </p:grpSpPr>
          <p:grpSp>
            <p:nvGrpSpPr>
              <p:cNvPr id="82" name="Group 81"/>
              <p:cNvGrpSpPr/>
              <p:nvPr/>
            </p:nvGrpSpPr>
            <p:grpSpPr>
              <a:xfrm flipH="1">
                <a:off x="2996277" y="2424113"/>
                <a:ext cx="387351" cy="1565275"/>
                <a:chOff x="1350375" y="2424113"/>
                <a:chExt cx="387351" cy="1565275"/>
              </a:xfrm>
            </p:grpSpPr>
            <p:sp>
              <p:nvSpPr>
                <p:cNvPr id="198" name="Rectangle 314"/>
                <p:cNvSpPr>
                  <a:spLocks noChangeArrowheads="1"/>
                </p:cNvSpPr>
                <p:nvPr/>
              </p:nvSpPr>
              <p:spPr bwMode="auto">
                <a:xfrm>
                  <a:off x="1350375" y="3278188"/>
                  <a:ext cx="155575" cy="711200"/>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9" name="Rectangle 315"/>
                <p:cNvSpPr>
                  <a:spLocks noChangeArrowheads="1"/>
                </p:cNvSpPr>
                <p:nvPr/>
              </p:nvSpPr>
              <p:spPr bwMode="auto">
                <a:xfrm>
                  <a:off x="1428163" y="2874963"/>
                  <a:ext cx="309563" cy="1114425"/>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0" name="Freeform 316"/>
                <p:cNvSpPr>
                  <a:spLocks/>
                </p:cNvSpPr>
                <p:nvPr/>
              </p:nvSpPr>
              <p:spPr bwMode="auto">
                <a:xfrm>
                  <a:off x="1502775" y="2762251"/>
                  <a:ext cx="160338" cy="112713"/>
                </a:xfrm>
                <a:custGeom>
                  <a:avLst/>
                  <a:gdLst>
                    <a:gd name="T0" fmla="*/ 75 w 101"/>
                    <a:gd name="T1" fmla="*/ 0 h 71"/>
                    <a:gd name="T2" fmla="*/ 26 w 101"/>
                    <a:gd name="T3" fmla="*/ 0 h 71"/>
                    <a:gd name="T4" fmla="*/ 0 w 101"/>
                    <a:gd name="T5" fmla="*/ 71 h 71"/>
                    <a:gd name="T6" fmla="*/ 101 w 101"/>
                    <a:gd name="T7" fmla="*/ 71 h 71"/>
                    <a:gd name="T8" fmla="*/ 75 w 101"/>
                    <a:gd name="T9" fmla="*/ 0 h 71"/>
                  </a:gdLst>
                  <a:ahLst/>
                  <a:cxnLst>
                    <a:cxn ang="0">
                      <a:pos x="T0" y="T1"/>
                    </a:cxn>
                    <a:cxn ang="0">
                      <a:pos x="T2" y="T3"/>
                    </a:cxn>
                    <a:cxn ang="0">
                      <a:pos x="T4" y="T5"/>
                    </a:cxn>
                    <a:cxn ang="0">
                      <a:pos x="T6" y="T7"/>
                    </a:cxn>
                    <a:cxn ang="0">
                      <a:pos x="T8" y="T9"/>
                    </a:cxn>
                  </a:cxnLst>
                  <a:rect l="0" t="0" r="r" b="b"/>
                  <a:pathLst>
                    <a:path w="101" h="71">
                      <a:moveTo>
                        <a:pt x="75" y="0"/>
                      </a:moveTo>
                      <a:lnTo>
                        <a:pt x="26" y="0"/>
                      </a:lnTo>
                      <a:lnTo>
                        <a:pt x="0" y="71"/>
                      </a:lnTo>
                      <a:lnTo>
                        <a:pt x="101" y="71"/>
                      </a:lnTo>
                      <a:lnTo>
                        <a:pt x="75"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1" name="Rectangle 317"/>
                <p:cNvSpPr>
                  <a:spLocks noChangeArrowheads="1"/>
                </p:cNvSpPr>
                <p:nvPr/>
              </p:nvSpPr>
              <p:spPr bwMode="auto">
                <a:xfrm>
                  <a:off x="1569450" y="2424113"/>
                  <a:ext cx="26988" cy="387350"/>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2" name="Rectangle 318"/>
                <p:cNvSpPr>
                  <a:spLocks noChangeArrowheads="1"/>
                </p:cNvSpPr>
                <p:nvPr/>
              </p:nvSpPr>
              <p:spPr bwMode="auto">
                <a:xfrm>
                  <a:off x="1469438" y="2913063"/>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3" name="Rectangle 319"/>
                <p:cNvSpPr>
                  <a:spLocks noChangeArrowheads="1"/>
                </p:cNvSpPr>
                <p:nvPr/>
              </p:nvSpPr>
              <p:spPr bwMode="auto">
                <a:xfrm>
                  <a:off x="1534525" y="2913063"/>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4" name="Rectangle 320"/>
                <p:cNvSpPr>
                  <a:spLocks noChangeArrowheads="1"/>
                </p:cNvSpPr>
                <p:nvPr/>
              </p:nvSpPr>
              <p:spPr bwMode="auto">
                <a:xfrm>
                  <a:off x="1599613" y="2913063"/>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5" name="Rectangle 321"/>
                <p:cNvSpPr>
                  <a:spLocks noChangeArrowheads="1"/>
                </p:cNvSpPr>
                <p:nvPr/>
              </p:nvSpPr>
              <p:spPr bwMode="auto">
                <a:xfrm>
                  <a:off x="1666288" y="2913063"/>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6" name="Rectangle 322"/>
                <p:cNvSpPr>
                  <a:spLocks noChangeArrowheads="1"/>
                </p:cNvSpPr>
                <p:nvPr/>
              </p:nvSpPr>
              <p:spPr bwMode="auto">
                <a:xfrm>
                  <a:off x="1469438" y="3016251"/>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7" name="Rectangle 323"/>
                <p:cNvSpPr>
                  <a:spLocks noChangeArrowheads="1"/>
                </p:cNvSpPr>
                <p:nvPr/>
              </p:nvSpPr>
              <p:spPr bwMode="auto">
                <a:xfrm>
                  <a:off x="1534525" y="3016251"/>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8" name="Rectangle 324"/>
                <p:cNvSpPr>
                  <a:spLocks noChangeArrowheads="1"/>
                </p:cNvSpPr>
                <p:nvPr/>
              </p:nvSpPr>
              <p:spPr bwMode="auto">
                <a:xfrm>
                  <a:off x="1599613" y="3016251"/>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9" name="Rectangle 325"/>
                <p:cNvSpPr>
                  <a:spLocks noChangeArrowheads="1"/>
                </p:cNvSpPr>
                <p:nvPr/>
              </p:nvSpPr>
              <p:spPr bwMode="auto">
                <a:xfrm>
                  <a:off x="1666288" y="3016251"/>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10" name="Rectangle 326"/>
                <p:cNvSpPr>
                  <a:spLocks noChangeArrowheads="1"/>
                </p:cNvSpPr>
                <p:nvPr/>
              </p:nvSpPr>
              <p:spPr bwMode="auto">
                <a:xfrm>
                  <a:off x="1469438" y="3119438"/>
                  <a:ext cx="30163"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11" name="Rectangle 327"/>
                <p:cNvSpPr>
                  <a:spLocks noChangeArrowheads="1"/>
                </p:cNvSpPr>
                <p:nvPr/>
              </p:nvSpPr>
              <p:spPr bwMode="auto">
                <a:xfrm>
                  <a:off x="1534525" y="3119438"/>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12" name="Rectangle 328"/>
                <p:cNvSpPr>
                  <a:spLocks noChangeArrowheads="1"/>
                </p:cNvSpPr>
                <p:nvPr/>
              </p:nvSpPr>
              <p:spPr bwMode="auto">
                <a:xfrm>
                  <a:off x="1599613" y="3119438"/>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13" name="Rectangle 329"/>
                <p:cNvSpPr>
                  <a:spLocks noChangeArrowheads="1"/>
                </p:cNvSpPr>
                <p:nvPr/>
              </p:nvSpPr>
              <p:spPr bwMode="auto">
                <a:xfrm>
                  <a:off x="1666288" y="3119438"/>
                  <a:ext cx="30163"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14" name="Rectangle 330"/>
                <p:cNvSpPr>
                  <a:spLocks noChangeArrowheads="1"/>
                </p:cNvSpPr>
                <p:nvPr/>
              </p:nvSpPr>
              <p:spPr bwMode="auto">
                <a:xfrm>
                  <a:off x="1469438" y="3222626"/>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15" name="Rectangle 331"/>
                <p:cNvSpPr>
                  <a:spLocks noChangeArrowheads="1"/>
                </p:cNvSpPr>
                <p:nvPr/>
              </p:nvSpPr>
              <p:spPr bwMode="auto">
                <a:xfrm>
                  <a:off x="1534525" y="3222626"/>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16" name="Rectangle 332"/>
                <p:cNvSpPr>
                  <a:spLocks noChangeArrowheads="1"/>
                </p:cNvSpPr>
                <p:nvPr/>
              </p:nvSpPr>
              <p:spPr bwMode="auto">
                <a:xfrm>
                  <a:off x="1599613" y="3222626"/>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17" name="Rectangle 333"/>
                <p:cNvSpPr>
                  <a:spLocks noChangeArrowheads="1"/>
                </p:cNvSpPr>
                <p:nvPr/>
              </p:nvSpPr>
              <p:spPr bwMode="auto">
                <a:xfrm>
                  <a:off x="1666288" y="3222626"/>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18" name="Rectangle 334"/>
                <p:cNvSpPr>
                  <a:spLocks noChangeArrowheads="1"/>
                </p:cNvSpPr>
                <p:nvPr/>
              </p:nvSpPr>
              <p:spPr bwMode="auto">
                <a:xfrm>
                  <a:off x="1469438" y="3328988"/>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19" name="Rectangle 335"/>
                <p:cNvSpPr>
                  <a:spLocks noChangeArrowheads="1"/>
                </p:cNvSpPr>
                <p:nvPr/>
              </p:nvSpPr>
              <p:spPr bwMode="auto">
                <a:xfrm>
                  <a:off x="1534525" y="3328988"/>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20" name="Rectangle 336"/>
                <p:cNvSpPr>
                  <a:spLocks noChangeArrowheads="1"/>
                </p:cNvSpPr>
                <p:nvPr/>
              </p:nvSpPr>
              <p:spPr bwMode="auto">
                <a:xfrm>
                  <a:off x="1599613" y="3328988"/>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21" name="Rectangle 337"/>
                <p:cNvSpPr>
                  <a:spLocks noChangeArrowheads="1"/>
                </p:cNvSpPr>
                <p:nvPr/>
              </p:nvSpPr>
              <p:spPr bwMode="auto">
                <a:xfrm>
                  <a:off x="1666288" y="3328988"/>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22" name="Rectangle 338"/>
                <p:cNvSpPr>
                  <a:spLocks noChangeArrowheads="1"/>
                </p:cNvSpPr>
                <p:nvPr/>
              </p:nvSpPr>
              <p:spPr bwMode="auto">
                <a:xfrm>
                  <a:off x="1469438" y="3432176"/>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23" name="Rectangle 339"/>
                <p:cNvSpPr>
                  <a:spLocks noChangeArrowheads="1"/>
                </p:cNvSpPr>
                <p:nvPr/>
              </p:nvSpPr>
              <p:spPr bwMode="auto">
                <a:xfrm>
                  <a:off x="1534525" y="3432176"/>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24" name="Rectangle 340"/>
                <p:cNvSpPr>
                  <a:spLocks noChangeArrowheads="1"/>
                </p:cNvSpPr>
                <p:nvPr/>
              </p:nvSpPr>
              <p:spPr bwMode="auto">
                <a:xfrm>
                  <a:off x="1599613" y="3432176"/>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25" name="Rectangle 341"/>
                <p:cNvSpPr>
                  <a:spLocks noChangeArrowheads="1"/>
                </p:cNvSpPr>
                <p:nvPr/>
              </p:nvSpPr>
              <p:spPr bwMode="auto">
                <a:xfrm>
                  <a:off x="1666288" y="3432176"/>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26" name="Rectangle 342"/>
                <p:cNvSpPr>
                  <a:spLocks noChangeArrowheads="1"/>
                </p:cNvSpPr>
                <p:nvPr/>
              </p:nvSpPr>
              <p:spPr bwMode="auto">
                <a:xfrm>
                  <a:off x="1469438" y="3535363"/>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27" name="Rectangle 343"/>
                <p:cNvSpPr>
                  <a:spLocks noChangeArrowheads="1"/>
                </p:cNvSpPr>
                <p:nvPr/>
              </p:nvSpPr>
              <p:spPr bwMode="auto">
                <a:xfrm>
                  <a:off x="1534525" y="3535363"/>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28" name="Rectangle 344"/>
                <p:cNvSpPr>
                  <a:spLocks noChangeArrowheads="1"/>
                </p:cNvSpPr>
                <p:nvPr/>
              </p:nvSpPr>
              <p:spPr bwMode="auto">
                <a:xfrm>
                  <a:off x="1599613" y="3535363"/>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29" name="Rectangle 345"/>
                <p:cNvSpPr>
                  <a:spLocks noChangeArrowheads="1"/>
                </p:cNvSpPr>
                <p:nvPr/>
              </p:nvSpPr>
              <p:spPr bwMode="auto">
                <a:xfrm>
                  <a:off x="1666288" y="3535363"/>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30" name="Rectangle 346"/>
                <p:cNvSpPr>
                  <a:spLocks noChangeArrowheads="1"/>
                </p:cNvSpPr>
                <p:nvPr/>
              </p:nvSpPr>
              <p:spPr bwMode="auto">
                <a:xfrm>
                  <a:off x="1469438" y="3638551"/>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31" name="Rectangle 347"/>
                <p:cNvSpPr>
                  <a:spLocks noChangeArrowheads="1"/>
                </p:cNvSpPr>
                <p:nvPr/>
              </p:nvSpPr>
              <p:spPr bwMode="auto">
                <a:xfrm>
                  <a:off x="1534525" y="3638551"/>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32" name="Rectangle 348"/>
                <p:cNvSpPr>
                  <a:spLocks noChangeArrowheads="1"/>
                </p:cNvSpPr>
                <p:nvPr/>
              </p:nvSpPr>
              <p:spPr bwMode="auto">
                <a:xfrm>
                  <a:off x="1599613" y="3638551"/>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33" name="Rectangle 349"/>
                <p:cNvSpPr>
                  <a:spLocks noChangeArrowheads="1"/>
                </p:cNvSpPr>
                <p:nvPr/>
              </p:nvSpPr>
              <p:spPr bwMode="auto">
                <a:xfrm>
                  <a:off x="1666288" y="3638551"/>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34" name="Rectangle 350"/>
                <p:cNvSpPr>
                  <a:spLocks noChangeArrowheads="1"/>
                </p:cNvSpPr>
                <p:nvPr/>
              </p:nvSpPr>
              <p:spPr bwMode="auto">
                <a:xfrm>
                  <a:off x="1469438" y="3741738"/>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35" name="Rectangle 351"/>
                <p:cNvSpPr>
                  <a:spLocks noChangeArrowheads="1"/>
                </p:cNvSpPr>
                <p:nvPr/>
              </p:nvSpPr>
              <p:spPr bwMode="auto">
                <a:xfrm>
                  <a:off x="1534525" y="3741738"/>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36" name="Rectangle 352"/>
                <p:cNvSpPr>
                  <a:spLocks noChangeArrowheads="1"/>
                </p:cNvSpPr>
                <p:nvPr/>
              </p:nvSpPr>
              <p:spPr bwMode="auto">
                <a:xfrm>
                  <a:off x="1599613" y="3741738"/>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37" name="Rectangle 353"/>
                <p:cNvSpPr>
                  <a:spLocks noChangeArrowheads="1"/>
                </p:cNvSpPr>
                <p:nvPr/>
              </p:nvSpPr>
              <p:spPr bwMode="auto">
                <a:xfrm>
                  <a:off x="1666288" y="3741738"/>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38" name="Rectangle 354"/>
                <p:cNvSpPr>
                  <a:spLocks noChangeArrowheads="1"/>
                </p:cNvSpPr>
                <p:nvPr/>
              </p:nvSpPr>
              <p:spPr bwMode="auto">
                <a:xfrm>
                  <a:off x="1469438" y="3848101"/>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39" name="Rectangle 355"/>
                <p:cNvSpPr>
                  <a:spLocks noChangeArrowheads="1"/>
                </p:cNvSpPr>
                <p:nvPr/>
              </p:nvSpPr>
              <p:spPr bwMode="auto">
                <a:xfrm>
                  <a:off x="1534525" y="3848101"/>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40" name="Rectangle 356"/>
                <p:cNvSpPr>
                  <a:spLocks noChangeArrowheads="1"/>
                </p:cNvSpPr>
                <p:nvPr/>
              </p:nvSpPr>
              <p:spPr bwMode="auto">
                <a:xfrm>
                  <a:off x="1599613" y="3848101"/>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41" name="Rectangle 357"/>
                <p:cNvSpPr>
                  <a:spLocks noChangeArrowheads="1"/>
                </p:cNvSpPr>
                <p:nvPr/>
              </p:nvSpPr>
              <p:spPr bwMode="auto">
                <a:xfrm>
                  <a:off x="1666288" y="3848101"/>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grpSp>
          <p:grpSp>
            <p:nvGrpSpPr>
              <p:cNvPr id="83" name="Group 82"/>
              <p:cNvGrpSpPr/>
              <p:nvPr/>
            </p:nvGrpSpPr>
            <p:grpSpPr>
              <a:xfrm>
                <a:off x="1808160" y="2824164"/>
                <a:ext cx="1094873" cy="1165225"/>
                <a:chOff x="1819157" y="2439988"/>
                <a:chExt cx="1455857" cy="1549401"/>
              </a:xfrm>
            </p:grpSpPr>
            <p:sp>
              <p:nvSpPr>
                <p:cNvPr id="85" name="Rectangle 207"/>
                <p:cNvSpPr>
                  <a:spLocks noChangeArrowheads="1"/>
                </p:cNvSpPr>
                <p:nvPr/>
              </p:nvSpPr>
              <p:spPr bwMode="auto">
                <a:xfrm>
                  <a:off x="2797176" y="3033713"/>
                  <a:ext cx="477838" cy="95567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86" name="Rectangle 208"/>
                <p:cNvSpPr>
                  <a:spLocks noChangeArrowheads="1"/>
                </p:cNvSpPr>
                <p:nvPr/>
              </p:nvSpPr>
              <p:spPr bwMode="auto">
                <a:xfrm>
                  <a:off x="3171826" y="3103563"/>
                  <a:ext cx="38100"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87" name="Rectangle 209"/>
                <p:cNvSpPr>
                  <a:spLocks noChangeArrowheads="1"/>
                </p:cNvSpPr>
                <p:nvPr/>
              </p:nvSpPr>
              <p:spPr bwMode="auto">
                <a:xfrm>
                  <a:off x="3068638" y="3103563"/>
                  <a:ext cx="38100"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88" name="Rectangle 210"/>
                <p:cNvSpPr>
                  <a:spLocks noChangeArrowheads="1"/>
                </p:cNvSpPr>
                <p:nvPr/>
              </p:nvSpPr>
              <p:spPr bwMode="auto">
                <a:xfrm>
                  <a:off x="2962276" y="3103563"/>
                  <a:ext cx="41275"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89" name="Rectangle 211"/>
                <p:cNvSpPr>
                  <a:spLocks noChangeArrowheads="1"/>
                </p:cNvSpPr>
                <p:nvPr/>
              </p:nvSpPr>
              <p:spPr bwMode="auto">
                <a:xfrm>
                  <a:off x="2859088" y="3103563"/>
                  <a:ext cx="41275"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90" name="Rectangle 212"/>
                <p:cNvSpPr>
                  <a:spLocks noChangeArrowheads="1"/>
                </p:cNvSpPr>
                <p:nvPr/>
              </p:nvSpPr>
              <p:spPr bwMode="auto">
                <a:xfrm>
                  <a:off x="3171826" y="3206751"/>
                  <a:ext cx="3810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91" name="Rectangle 213"/>
                <p:cNvSpPr>
                  <a:spLocks noChangeArrowheads="1"/>
                </p:cNvSpPr>
                <p:nvPr/>
              </p:nvSpPr>
              <p:spPr bwMode="auto">
                <a:xfrm>
                  <a:off x="3068638" y="3206751"/>
                  <a:ext cx="3810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92" name="Rectangle 214"/>
                <p:cNvSpPr>
                  <a:spLocks noChangeArrowheads="1"/>
                </p:cNvSpPr>
                <p:nvPr/>
              </p:nvSpPr>
              <p:spPr bwMode="auto">
                <a:xfrm>
                  <a:off x="2962276" y="3206751"/>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93" name="Rectangle 215"/>
                <p:cNvSpPr>
                  <a:spLocks noChangeArrowheads="1"/>
                </p:cNvSpPr>
                <p:nvPr/>
              </p:nvSpPr>
              <p:spPr bwMode="auto">
                <a:xfrm>
                  <a:off x="2859088" y="3206751"/>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94" name="Rectangle 216"/>
                <p:cNvSpPr>
                  <a:spLocks noChangeArrowheads="1"/>
                </p:cNvSpPr>
                <p:nvPr/>
              </p:nvSpPr>
              <p:spPr bwMode="auto">
                <a:xfrm>
                  <a:off x="3171826" y="3309938"/>
                  <a:ext cx="3810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95" name="Rectangle 217"/>
                <p:cNvSpPr>
                  <a:spLocks noChangeArrowheads="1"/>
                </p:cNvSpPr>
                <p:nvPr/>
              </p:nvSpPr>
              <p:spPr bwMode="auto">
                <a:xfrm>
                  <a:off x="3068638" y="3309938"/>
                  <a:ext cx="3810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96" name="Rectangle 218"/>
                <p:cNvSpPr>
                  <a:spLocks noChangeArrowheads="1"/>
                </p:cNvSpPr>
                <p:nvPr/>
              </p:nvSpPr>
              <p:spPr bwMode="auto">
                <a:xfrm>
                  <a:off x="2962276" y="3309938"/>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97" name="Rectangle 219"/>
                <p:cNvSpPr>
                  <a:spLocks noChangeArrowheads="1"/>
                </p:cNvSpPr>
                <p:nvPr/>
              </p:nvSpPr>
              <p:spPr bwMode="auto">
                <a:xfrm>
                  <a:off x="2859088" y="3309938"/>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98" name="Rectangle 220"/>
                <p:cNvSpPr>
                  <a:spLocks noChangeArrowheads="1"/>
                </p:cNvSpPr>
                <p:nvPr/>
              </p:nvSpPr>
              <p:spPr bwMode="auto">
                <a:xfrm>
                  <a:off x="3171826" y="3413126"/>
                  <a:ext cx="3810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99" name="Rectangle 221"/>
                <p:cNvSpPr>
                  <a:spLocks noChangeArrowheads="1"/>
                </p:cNvSpPr>
                <p:nvPr/>
              </p:nvSpPr>
              <p:spPr bwMode="auto">
                <a:xfrm>
                  <a:off x="3068638" y="3413126"/>
                  <a:ext cx="3810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0" name="Rectangle 222"/>
                <p:cNvSpPr>
                  <a:spLocks noChangeArrowheads="1"/>
                </p:cNvSpPr>
                <p:nvPr/>
              </p:nvSpPr>
              <p:spPr bwMode="auto">
                <a:xfrm>
                  <a:off x="2962276" y="3413126"/>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1" name="Rectangle 223"/>
                <p:cNvSpPr>
                  <a:spLocks noChangeArrowheads="1"/>
                </p:cNvSpPr>
                <p:nvPr/>
              </p:nvSpPr>
              <p:spPr bwMode="auto">
                <a:xfrm>
                  <a:off x="2859088" y="3413126"/>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2" name="Rectangle 224"/>
                <p:cNvSpPr>
                  <a:spLocks noChangeArrowheads="1"/>
                </p:cNvSpPr>
                <p:nvPr/>
              </p:nvSpPr>
              <p:spPr bwMode="auto">
                <a:xfrm>
                  <a:off x="3171826" y="3519488"/>
                  <a:ext cx="38100"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3" name="Rectangle 225"/>
                <p:cNvSpPr>
                  <a:spLocks noChangeArrowheads="1"/>
                </p:cNvSpPr>
                <p:nvPr/>
              </p:nvSpPr>
              <p:spPr bwMode="auto">
                <a:xfrm>
                  <a:off x="3068638" y="3519488"/>
                  <a:ext cx="38100"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4" name="Rectangle 226"/>
                <p:cNvSpPr>
                  <a:spLocks noChangeArrowheads="1"/>
                </p:cNvSpPr>
                <p:nvPr/>
              </p:nvSpPr>
              <p:spPr bwMode="auto">
                <a:xfrm>
                  <a:off x="2962276" y="3519488"/>
                  <a:ext cx="41275"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5" name="Rectangle 227"/>
                <p:cNvSpPr>
                  <a:spLocks noChangeArrowheads="1"/>
                </p:cNvSpPr>
                <p:nvPr/>
              </p:nvSpPr>
              <p:spPr bwMode="auto">
                <a:xfrm>
                  <a:off x="2859088" y="3519488"/>
                  <a:ext cx="41275"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6" name="Rectangle 228"/>
                <p:cNvSpPr>
                  <a:spLocks noChangeArrowheads="1"/>
                </p:cNvSpPr>
                <p:nvPr/>
              </p:nvSpPr>
              <p:spPr bwMode="auto">
                <a:xfrm>
                  <a:off x="3171826" y="3622676"/>
                  <a:ext cx="38100" cy="6985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7" name="Rectangle 229"/>
                <p:cNvSpPr>
                  <a:spLocks noChangeArrowheads="1"/>
                </p:cNvSpPr>
                <p:nvPr/>
              </p:nvSpPr>
              <p:spPr bwMode="auto">
                <a:xfrm>
                  <a:off x="3068638" y="3622676"/>
                  <a:ext cx="38100" cy="6985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8" name="Rectangle 230"/>
                <p:cNvSpPr>
                  <a:spLocks noChangeArrowheads="1"/>
                </p:cNvSpPr>
                <p:nvPr/>
              </p:nvSpPr>
              <p:spPr bwMode="auto">
                <a:xfrm>
                  <a:off x="2962276" y="3622676"/>
                  <a:ext cx="41275" cy="6985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9" name="Rectangle 231"/>
                <p:cNvSpPr>
                  <a:spLocks noChangeArrowheads="1"/>
                </p:cNvSpPr>
                <p:nvPr/>
              </p:nvSpPr>
              <p:spPr bwMode="auto">
                <a:xfrm>
                  <a:off x="2859088" y="3622676"/>
                  <a:ext cx="41275" cy="6985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10" name="Rectangle 232"/>
                <p:cNvSpPr>
                  <a:spLocks noChangeArrowheads="1"/>
                </p:cNvSpPr>
                <p:nvPr/>
              </p:nvSpPr>
              <p:spPr bwMode="auto">
                <a:xfrm>
                  <a:off x="3171826" y="3725863"/>
                  <a:ext cx="38100"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11" name="Rectangle 233"/>
                <p:cNvSpPr>
                  <a:spLocks noChangeArrowheads="1"/>
                </p:cNvSpPr>
                <p:nvPr/>
              </p:nvSpPr>
              <p:spPr bwMode="auto">
                <a:xfrm>
                  <a:off x="3068638" y="3725863"/>
                  <a:ext cx="38100"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12" name="Rectangle 234"/>
                <p:cNvSpPr>
                  <a:spLocks noChangeArrowheads="1"/>
                </p:cNvSpPr>
                <p:nvPr/>
              </p:nvSpPr>
              <p:spPr bwMode="auto">
                <a:xfrm>
                  <a:off x="2962276" y="3725863"/>
                  <a:ext cx="41275"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13" name="Rectangle 235"/>
                <p:cNvSpPr>
                  <a:spLocks noChangeArrowheads="1"/>
                </p:cNvSpPr>
                <p:nvPr/>
              </p:nvSpPr>
              <p:spPr bwMode="auto">
                <a:xfrm>
                  <a:off x="2859088" y="3725863"/>
                  <a:ext cx="41275"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14" name="Rectangle 236"/>
                <p:cNvSpPr>
                  <a:spLocks noChangeArrowheads="1"/>
                </p:cNvSpPr>
                <p:nvPr/>
              </p:nvSpPr>
              <p:spPr bwMode="auto">
                <a:xfrm>
                  <a:off x="3171826" y="3829051"/>
                  <a:ext cx="38100"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15" name="Rectangle 237"/>
                <p:cNvSpPr>
                  <a:spLocks noChangeArrowheads="1"/>
                </p:cNvSpPr>
                <p:nvPr/>
              </p:nvSpPr>
              <p:spPr bwMode="auto">
                <a:xfrm>
                  <a:off x="3068638" y="3829051"/>
                  <a:ext cx="38100"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16" name="Rectangle 238"/>
                <p:cNvSpPr>
                  <a:spLocks noChangeArrowheads="1"/>
                </p:cNvSpPr>
                <p:nvPr/>
              </p:nvSpPr>
              <p:spPr bwMode="auto">
                <a:xfrm>
                  <a:off x="2962276" y="3829051"/>
                  <a:ext cx="41275"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17" name="Rectangle 239"/>
                <p:cNvSpPr>
                  <a:spLocks noChangeArrowheads="1"/>
                </p:cNvSpPr>
                <p:nvPr/>
              </p:nvSpPr>
              <p:spPr bwMode="auto">
                <a:xfrm>
                  <a:off x="2859088" y="3829051"/>
                  <a:ext cx="41275"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18" name="Rectangle 240"/>
                <p:cNvSpPr>
                  <a:spLocks noChangeArrowheads="1"/>
                </p:cNvSpPr>
                <p:nvPr/>
              </p:nvSpPr>
              <p:spPr bwMode="auto">
                <a:xfrm>
                  <a:off x="1819157" y="3500438"/>
                  <a:ext cx="277814" cy="4889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19" name="Rectangle 241"/>
                <p:cNvSpPr>
                  <a:spLocks noChangeArrowheads="1"/>
                </p:cNvSpPr>
                <p:nvPr/>
              </p:nvSpPr>
              <p:spPr bwMode="auto">
                <a:xfrm>
                  <a:off x="2600326" y="3241676"/>
                  <a:ext cx="277813" cy="74771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20" name="Rectangle 242"/>
                <p:cNvSpPr>
                  <a:spLocks noChangeArrowheads="1"/>
                </p:cNvSpPr>
                <p:nvPr/>
              </p:nvSpPr>
              <p:spPr bwMode="auto">
                <a:xfrm>
                  <a:off x="1931988" y="3244851"/>
                  <a:ext cx="468313" cy="37465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21" name="Freeform 243"/>
                <p:cNvSpPr>
                  <a:spLocks/>
                </p:cNvSpPr>
                <p:nvPr/>
              </p:nvSpPr>
              <p:spPr bwMode="auto">
                <a:xfrm>
                  <a:off x="2200276" y="2562226"/>
                  <a:ext cx="400050" cy="1427163"/>
                </a:xfrm>
                <a:custGeom>
                  <a:avLst/>
                  <a:gdLst>
                    <a:gd name="T0" fmla="*/ 0 w 252"/>
                    <a:gd name="T1" fmla="*/ 0 h 899"/>
                    <a:gd name="T2" fmla="*/ 252 w 252"/>
                    <a:gd name="T3" fmla="*/ 0 h 899"/>
                    <a:gd name="T4" fmla="*/ 252 w 252"/>
                    <a:gd name="T5" fmla="*/ 899 h 899"/>
                    <a:gd name="T6" fmla="*/ 0 w 252"/>
                    <a:gd name="T7" fmla="*/ 899 h 899"/>
                    <a:gd name="T8" fmla="*/ 0 w 252"/>
                    <a:gd name="T9" fmla="*/ 585 h 899"/>
                    <a:gd name="T10" fmla="*/ 0 w 252"/>
                    <a:gd name="T11" fmla="*/ 0 h 899"/>
                  </a:gdLst>
                  <a:ahLst/>
                  <a:cxnLst>
                    <a:cxn ang="0">
                      <a:pos x="T0" y="T1"/>
                    </a:cxn>
                    <a:cxn ang="0">
                      <a:pos x="T2" y="T3"/>
                    </a:cxn>
                    <a:cxn ang="0">
                      <a:pos x="T4" y="T5"/>
                    </a:cxn>
                    <a:cxn ang="0">
                      <a:pos x="T6" y="T7"/>
                    </a:cxn>
                    <a:cxn ang="0">
                      <a:pos x="T8" y="T9"/>
                    </a:cxn>
                    <a:cxn ang="0">
                      <a:pos x="T10" y="T11"/>
                    </a:cxn>
                  </a:cxnLst>
                  <a:rect l="0" t="0" r="r" b="b"/>
                  <a:pathLst>
                    <a:path w="252" h="899">
                      <a:moveTo>
                        <a:pt x="0" y="0"/>
                      </a:moveTo>
                      <a:lnTo>
                        <a:pt x="252" y="0"/>
                      </a:lnTo>
                      <a:lnTo>
                        <a:pt x="252" y="899"/>
                      </a:lnTo>
                      <a:lnTo>
                        <a:pt x="0" y="899"/>
                      </a:lnTo>
                      <a:lnTo>
                        <a:pt x="0" y="585"/>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22" name="Freeform 244"/>
                <p:cNvSpPr>
                  <a:spLocks/>
                </p:cNvSpPr>
                <p:nvPr/>
              </p:nvSpPr>
              <p:spPr bwMode="auto">
                <a:xfrm>
                  <a:off x="1931988" y="3249613"/>
                  <a:ext cx="268288" cy="739775"/>
                </a:xfrm>
                <a:custGeom>
                  <a:avLst/>
                  <a:gdLst>
                    <a:gd name="T0" fmla="*/ 0 w 169"/>
                    <a:gd name="T1" fmla="*/ 233 h 466"/>
                    <a:gd name="T2" fmla="*/ 0 w 169"/>
                    <a:gd name="T3" fmla="*/ 466 h 466"/>
                    <a:gd name="T4" fmla="*/ 169 w 169"/>
                    <a:gd name="T5" fmla="*/ 466 h 466"/>
                    <a:gd name="T6" fmla="*/ 169 w 169"/>
                    <a:gd name="T7" fmla="*/ 0 h 466"/>
                    <a:gd name="T8" fmla="*/ 0 w 169"/>
                    <a:gd name="T9" fmla="*/ 233 h 466"/>
                  </a:gdLst>
                  <a:ahLst/>
                  <a:cxnLst>
                    <a:cxn ang="0">
                      <a:pos x="T0" y="T1"/>
                    </a:cxn>
                    <a:cxn ang="0">
                      <a:pos x="T2" y="T3"/>
                    </a:cxn>
                    <a:cxn ang="0">
                      <a:pos x="T4" y="T5"/>
                    </a:cxn>
                    <a:cxn ang="0">
                      <a:pos x="T6" y="T7"/>
                    </a:cxn>
                    <a:cxn ang="0">
                      <a:pos x="T8" y="T9"/>
                    </a:cxn>
                  </a:cxnLst>
                  <a:rect l="0" t="0" r="r" b="b"/>
                  <a:pathLst>
                    <a:path w="169" h="466">
                      <a:moveTo>
                        <a:pt x="0" y="233"/>
                      </a:moveTo>
                      <a:lnTo>
                        <a:pt x="0" y="466"/>
                      </a:lnTo>
                      <a:lnTo>
                        <a:pt x="169" y="466"/>
                      </a:lnTo>
                      <a:lnTo>
                        <a:pt x="169" y="0"/>
                      </a:lnTo>
                      <a:lnTo>
                        <a:pt x="0" y="233"/>
                      </a:lnTo>
                      <a:close/>
                    </a:path>
                  </a:pathLst>
                </a:custGeom>
                <a:solidFill>
                  <a:srgbClr val="E94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23" name="Rectangle 245"/>
                <p:cNvSpPr>
                  <a:spLocks noChangeArrowheads="1"/>
                </p:cNvSpPr>
                <p:nvPr/>
              </p:nvSpPr>
              <p:spPr bwMode="auto">
                <a:xfrm>
                  <a:off x="2249488" y="2640013"/>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24" name="Rectangle 246"/>
                <p:cNvSpPr>
                  <a:spLocks noChangeArrowheads="1"/>
                </p:cNvSpPr>
                <p:nvPr/>
              </p:nvSpPr>
              <p:spPr bwMode="auto">
                <a:xfrm>
                  <a:off x="2338388" y="26400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25" name="Rectangle 247"/>
                <p:cNvSpPr>
                  <a:spLocks noChangeArrowheads="1"/>
                </p:cNvSpPr>
                <p:nvPr/>
              </p:nvSpPr>
              <p:spPr bwMode="auto">
                <a:xfrm>
                  <a:off x="2422526" y="26400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26" name="Rectangle 248"/>
                <p:cNvSpPr>
                  <a:spLocks noChangeArrowheads="1"/>
                </p:cNvSpPr>
                <p:nvPr/>
              </p:nvSpPr>
              <p:spPr bwMode="auto">
                <a:xfrm>
                  <a:off x="2509838" y="26400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27" name="Rectangle 249"/>
                <p:cNvSpPr>
                  <a:spLocks noChangeArrowheads="1"/>
                </p:cNvSpPr>
                <p:nvPr/>
              </p:nvSpPr>
              <p:spPr bwMode="auto">
                <a:xfrm>
                  <a:off x="2249488" y="2752726"/>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28" name="Rectangle 250"/>
                <p:cNvSpPr>
                  <a:spLocks noChangeArrowheads="1"/>
                </p:cNvSpPr>
                <p:nvPr/>
              </p:nvSpPr>
              <p:spPr bwMode="auto">
                <a:xfrm>
                  <a:off x="2338388" y="2752726"/>
                  <a:ext cx="39688"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29" name="Rectangle 251"/>
                <p:cNvSpPr>
                  <a:spLocks noChangeArrowheads="1"/>
                </p:cNvSpPr>
                <p:nvPr/>
              </p:nvSpPr>
              <p:spPr bwMode="auto">
                <a:xfrm>
                  <a:off x="2422526" y="2752726"/>
                  <a:ext cx="39688"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0" name="Rectangle 252"/>
                <p:cNvSpPr>
                  <a:spLocks noChangeArrowheads="1"/>
                </p:cNvSpPr>
                <p:nvPr/>
              </p:nvSpPr>
              <p:spPr bwMode="auto">
                <a:xfrm>
                  <a:off x="2509838" y="2752726"/>
                  <a:ext cx="39688"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1" name="Rectangle 253"/>
                <p:cNvSpPr>
                  <a:spLocks noChangeArrowheads="1"/>
                </p:cNvSpPr>
                <p:nvPr/>
              </p:nvSpPr>
              <p:spPr bwMode="auto">
                <a:xfrm>
                  <a:off x="2249488" y="2862263"/>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2" name="Rectangle 254"/>
                <p:cNvSpPr>
                  <a:spLocks noChangeArrowheads="1"/>
                </p:cNvSpPr>
                <p:nvPr/>
              </p:nvSpPr>
              <p:spPr bwMode="auto">
                <a:xfrm>
                  <a:off x="2338388" y="286226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3" name="Rectangle 255"/>
                <p:cNvSpPr>
                  <a:spLocks noChangeArrowheads="1"/>
                </p:cNvSpPr>
                <p:nvPr/>
              </p:nvSpPr>
              <p:spPr bwMode="auto">
                <a:xfrm>
                  <a:off x="2422526" y="286226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4" name="Rectangle 256"/>
                <p:cNvSpPr>
                  <a:spLocks noChangeArrowheads="1"/>
                </p:cNvSpPr>
                <p:nvPr/>
              </p:nvSpPr>
              <p:spPr bwMode="auto">
                <a:xfrm>
                  <a:off x="2509838" y="286226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5" name="Rectangle 257"/>
                <p:cNvSpPr>
                  <a:spLocks noChangeArrowheads="1"/>
                </p:cNvSpPr>
                <p:nvPr/>
              </p:nvSpPr>
              <p:spPr bwMode="auto">
                <a:xfrm>
                  <a:off x="2249488" y="2974976"/>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6" name="Rectangle 258"/>
                <p:cNvSpPr>
                  <a:spLocks noChangeArrowheads="1"/>
                </p:cNvSpPr>
                <p:nvPr/>
              </p:nvSpPr>
              <p:spPr bwMode="auto">
                <a:xfrm>
                  <a:off x="2338388" y="2974976"/>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7" name="Rectangle 259"/>
                <p:cNvSpPr>
                  <a:spLocks noChangeArrowheads="1"/>
                </p:cNvSpPr>
                <p:nvPr/>
              </p:nvSpPr>
              <p:spPr bwMode="auto">
                <a:xfrm>
                  <a:off x="2422526" y="2974976"/>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8" name="Rectangle 260"/>
                <p:cNvSpPr>
                  <a:spLocks noChangeArrowheads="1"/>
                </p:cNvSpPr>
                <p:nvPr/>
              </p:nvSpPr>
              <p:spPr bwMode="auto">
                <a:xfrm>
                  <a:off x="2509838" y="2974976"/>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9" name="Rectangle 261"/>
                <p:cNvSpPr>
                  <a:spLocks noChangeArrowheads="1"/>
                </p:cNvSpPr>
                <p:nvPr/>
              </p:nvSpPr>
              <p:spPr bwMode="auto">
                <a:xfrm>
                  <a:off x="2249488" y="3087688"/>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40" name="Rectangle 262"/>
                <p:cNvSpPr>
                  <a:spLocks noChangeArrowheads="1"/>
                </p:cNvSpPr>
                <p:nvPr/>
              </p:nvSpPr>
              <p:spPr bwMode="auto">
                <a:xfrm>
                  <a:off x="2338388" y="30876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41" name="Rectangle 263"/>
                <p:cNvSpPr>
                  <a:spLocks noChangeArrowheads="1"/>
                </p:cNvSpPr>
                <p:nvPr/>
              </p:nvSpPr>
              <p:spPr bwMode="auto">
                <a:xfrm>
                  <a:off x="2422526" y="30876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42" name="Rectangle 264"/>
                <p:cNvSpPr>
                  <a:spLocks noChangeArrowheads="1"/>
                </p:cNvSpPr>
                <p:nvPr/>
              </p:nvSpPr>
              <p:spPr bwMode="auto">
                <a:xfrm>
                  <a:off x="2509838" y="30876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43" name="Rectangle 265"/>
                <p:cNvSpPr>
                  <a:spLocks noChangeArrowheads="1"/>
                </p:cNvSpPr>
                <p:nvPr/>
              </p:nvSpPr>
              <p:spPr bwMode="auto">
                <a:xfrm>
                  <a:off x="2249488" y="3200401"/>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44" name="Rectangle 266"/>
                <p:cNvSpPr>
                  <a:spLocks noChangeArrowheads="1"/>
                </p:cNvSpPr>
                <p:nvPr/>
              </p:nvSpPr>
              <p:spPr bwMode="auto">
                <a:xfrm>
                  <a:off x="2338388" y="32004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45" name="Rectangle 267"/>
                <p:cNvSpPr>
                  <a:spLocks noChangeArrowheads="1"/>
                </p:cNvSpPr>
                <p:nvPr/>
              </p:nvSpPr>
              <p:spPr bwMode="auto">
                <a:xfrm>
                  <a:off x="2422526" y="32004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46" name="Rectangle 268"/>
                <p:cNvSpPr>
                  <a:spLocks noChangeArrowheads="1"/>
                </p:cNvSpPr>
                <p:nvPr/>
              </p:nvSpPr>
              <p:spPr bwMode="auto">
                <a:xfrm>
                  <a:off x="2509838" y="32004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47" name="Rectangle 269"/>
                <p:cNvSpPr>
                  <a:spLocks noChangeArrowheads="1"/>
                </p:cNvSpPr>
                <p:nvPr/>
              </p:nvSpPr>
              <p:spPr bwMode="auto">
                <a:xfrm>
                  <a:off x="2249488" y="3313113"/>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48" name="Rectangle 270"/>
                <p:cNvSpPr>
                  <a:spLocks noChangeArrowheads="1"/>
                </p:cNvSpPr>
                <p:nvPr/>
              </p:nvSpPr>
              <p:spPr bwMode="auto">
                <a:xfrm>
                  <a:off x="2338388" y="33131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49" name="Rectangle 271"/>
                <p:cNvSpPr>
                  <a:spLocks noChangeArrowheads="1"/>
                </p:cNvSpPr>
                <p:nvPr/>
              </p:nvSpPr>
              <p:spPr bwMode="auto">
                <a:xfrm>
                  <a:off x="2422526" y="33131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50" name="Rectangle 272"/>
                <p:cNvSpPr>
                  <a:spLocks noChangeArrowheads="1"/>
                </p:cNvSpPr>
                <p:nvPr/>
              </p:nvSpPr>
              <p:spPr bwMode="auto">
                <a:xfrm>
                  <a:off x="2509838" y="33131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51" name="Rectangle 273"/>
                <p:cNvSpPr>
                  <a:spLocks noChangeArrowheads="1"/>
                </p:cNvSpPr>
                <p:nvPr/>
              </p:nvSpPr>
              <p:spPr bwMode="auto">
                <a:xfrm>
                  <a:off x="2249488" y="3532188"/>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52" name="Rectangle 274"/>
                <p:cNvSpPr>
                  <a:spLocks noChangeArrowheads="1"/>
                </p:cNvSpPr>
                <p:nvPr/>
              </p:nvSpPr>
              <p:spPr bwMode="auto">
                <a:xfrm>
                  <a:off x="2338388" y="35321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53" name="Rectangle 275"/>
                <p:cNvSpPr>
                  <a:spLocks noChangeArrowheads="1"/>
                </p:cNvSpPr>
                <p:nvPr/>
              </p:nvSpPr>
              <p:spPr bwMode="auto">
                <a:xfrm>
                  <a:off x="2422526" y="35321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54" name="Rectangle 276"/>
                <p:cNvSpPr>
                  <a:spLocks noChangeArrowheads="1"/>
                </p:cNvSpPr>
                <p:nvPr/>
              </p:nvSpPr>
              <p:spPr bwMode="auto">
                <a:xfrm>
                  <a:off x="2509838" y="35321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55" name="Rectangle 277"/>
                <p:cNvSpPr>
                  <a:spLocks noChangeArrowheads="1"/>
                </p:cNvSpPr>
                <p:nvPr/>
              </p:nvSpPr>
              <p:spPr bwMode="auto">
                <a:xfrm>
                  <a:off x="2249488" y="3416301"/>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56" name="Rectangle 278"/>
                <p:cNvSpPr>
                  <a:spLocks noChangeArrowheads="1"/>
                </p:cNvSpPr>
                <p:nvPr/>
              </p:nvSpPr>
              <p:spPr bwMode="auto">
                <a:xfrm>
                  <a:off x="2338388" y="34163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57" name="Rectangle 279"/>
                <p:cNvSpPr>
                  <a:spLocks noChangeArrowheads="1"/>
                </p:cNvSpPr>
                <p:nvPr/>
              </p:nvSpPr>
              <p:spPr bwMode="auto">
                <a:xfrm>
                  <a:off x="2422526" y="34163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58" name="Rectangle 280"/>
                <p:cNvSpPr>
                  <a:spLocks noChangeArrowheads="1"/>
                </p:cNvSpPr>
                <p:nvPr/>
              </p:nvSpPr>
              <p:spPr bwMode="auto">
                <a:xfrm>
                  <a:off x="2509838" y="34163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59" name="Rectangle 281"/>
                <p:cNvSpPr>
                  <a:spLocks noChangeArrowheads="1"/>
                </p:cNvSpPr>
                <p:nvPr/>
              </p:nvSpPr>
              <p:spPr bwMode="auto">
                <a:xfrm>
                  <a:off x="2249488" y="3644901"/>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60" name="Rectangle 282"/>
                <p:cNvSpPr>
                  <a:spLocks noChangeArrowheads="1"/>
                </p:cNvSpPr>
                <p:nvPr/>
              </p:nvSpPr>
              <p:spPr bwMode="auto">
                <a:xfrm>
                  <a:off x="2338388" y="36449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61" name="Rectangle 283"/>
                <p:cNvSpPr>
                  <a:spLocks noChangeArrowheads="1"/>
                </p:cNvSpPr>
                <p:nvPr/>
              </p:nvSpPr>
              <p:spPr bwMode="auto">
                <a:xfrm>
                  <a:off x="2422526" y="36449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62" name="Rectangle 284"/>
                <p:cNvSpPr>
                  <a:spLocks noChangeArrowheads="1"/>
                </p:cNvSpPr>
                <p:nvPr/>
              </p:nvSpPr>
              <p:spPr bwMode="auto">
                <a:xfrm>
                  <a:off x="2509838" y="36449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63" name="Rectangle 285"/>
                <p:cNvSpPr>
                  <a:spLocks noChangeArrowheads="1"/>
                </p:cNvSpPr>
                <p:nvPr/>
              </p:nvSpPr>
              <p:spPr bwMode="auto">
                <a:xfrm>
                  <a:off x="2249488" y="3760788"/>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64" name="Rectangle 286"/>
                <p:cNvSpPr>
                  <a:spLocks noChangeArrowheads="1"/>
                </p:cNvSpPr>
                <p:nvPr/>
              </p:nvSpPr>
              <p:spPr bwMode="auto">
                <a:xfrm>
                  <a:off x="2338388" y="37607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65" name="Rectangle 287"/>
                <p:cNvSpPr>
                  <a:spLocks noChangeArrowheads="1"/>
                </p:cNvSpPr>
                <p:nvPr/>
              </p:nvSpPr>
              <p:spPr bwMode="auto">
                <a:xfrm>
                  <a:off x="2422526" y="37607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66" name="Rectangle 288"/>
                <p:cNvSpPr>
                  <a:spLocks noChangeArrowheads="1"/>
                </p:cNvSpPr>
                <p:nvPr/>
              </p:nvSpPr>
              <p:spPr bwMode="auto">
                <a:xfrm>
                  <a:off x="2509838" y="37607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67" name="Rectangle 289"/>
                <p:cNvSpPr>
                  <a:spLocks noChangeArrowheads="1"/>
                </p:cNvSpPr>
                <p:nvPr/>
              </p:nvSpPr>
              <p:spPr bwMode="auto">
                <a:xfrm>
                  <a:off x="2249488" y="3873501"/>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68" name="Rectangle 290"/>
                <p:cNvSpPr>
                  <a:spLocks noChangeArrowheads="1"/>
                </p:cNvSpPr>
                <p:nvPr/>
              </p:nvSpPr>
              <p:spPr bwMode="auto">
                <a:xfrm>
                  <a:off x="2338388" y="38735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69" name="Rectangle 291"/>
                <p:cNvSpPr>
                  <a:spLocks noChangeArrowheads="1"/>
                </p:cNvSpPr>
                <p:nvPr/>
              </p:nvSpPr>
              <p:spPr bwMode="auto">
                <a:xfrm>
                  <a:off x="2422526" y="38735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70" name="Rectangle 292"/>
                <p:cNvSpPr>
                  <a:spLocks noChangeArrowheads="1"/>
                </p:cNvSpPr>
                <p:nvPr/>
              </p:nvSpPr>
              <p:spPr bwMode="auto">
                <a:xfrm>
                  <a:off x="2509838" y="38735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71" name="Rectangle 293"/>
                <p:cNvSpPr>
                  <a:spLocks noChangeArrowheads="1"/>
                </p:cNvSpPr>
                <p:nvPr/>
              </p:nvSpPr>
              <p:spPr bwMode="auto">
                <a:xfrm>
                  <a:off x="1958976" y="3313113"/>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72" name="Rectangle 294"/>
                <p:cNvSpPr>
                  <a:spLocks noChangeArrowheads="1"/>
                </p:cNvSpPr>
                <p:nvPr/>
              </p:nvSpPr>
              <p:spPr bwMode="auto">
                <a:xfrm>
                  <a:off x="2047876" y="3313113"/>
                  <a:ext cx="36513"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73" name="Rectangle 295"/>
                <p:cNvSpPr>
                  <a:spLocks noChangeArrowheads="1"/>
                </p:cNvSpPr>
                <p:nvPr/>
              </p:nvSpPr>
              <p:spPr bwMode="auto">
                <a:xfrm>
                  <a:off x="2132013" y="33131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74" name="Rectangle 296"/>
                <p:cNvSpPr>
                  <a:spLocks noChangeArrowheads="1"/>
                </p:cNvSpPr>
                <p:nvPr/>
              </p:nvSpPr>
              <p:spPr bwMode="auto">
                <a:xfrm>
                  <a:off x="1958976" y="3425826"/>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75" name="Rectangle 297"/>
                <p:cNvSpPr>
                  <a:spLocks noChangeArrowheads="1"/>
                </p:cNvSpPr>
                <p:nvPr/>
              </p:nvSpPr>
              <p:spPr bwMode="auto">
                <a:xfrm>
                  <a:off x="2047876" y="3425826"/>
                  <a:ext cx="36513"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76" name="Rectangle 298"/>
                <p:cNvSpPr>
                  <a:spLocks noChangeArrowheads="1"/>
                </p:cNvSpPr>
                <p:nvPr/>
              </p:nvSpPr>
              <p:spPr bwMode="auto">
                <a:xfrm>
                  <a:off x="2132013" y="3425826"/>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77" name="Rectangle 299"/>
                <p:cNvSpPr>
                  <a:spLocks noChangeArrowheads="1"/>
                </p:cNvSpPr>
                <p:nvPr/>
              </p:nvSpPr>
              <p:spPr bwMode="auto">
                <a:xfrm>
                  <a:off x="1958976" y="3529013"/>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78" name="Rectangle 300"/>
                <p:cNvSpPr>
                  <a:spLocks noChangeArrowheads="1"/>
                </p:cNvSpPr>
                <p:nvPr/>
              </p:nvSpPr>
              <p:spPr bwMode="auto">
                <a:xfrm>
                  <a:off x="2047876" y="3529013"/>
                  <a:ext cx="36513" cy="746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79" name="Rectangle 301"/>
                <p:cNvSpPr>
                  <a:spLocks noChangeArrowheads="1"/>
                </p:cNvSpPr>
                <p:nvPr/>
              </p:nvSpPr>
              <p:spPr bwMode="auto">
                <a:xfrm>
                  <a:off x="2132013" y="3529013"/>
                  <a:ext cx="39688" cy="746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80" name="Rectangle 302"/>
                <p:cNvSpPr>
                  <a:spLocks noChangeArrowheads="1"/>
                </p:cNvSpPr>
                <p:nvPr/>
              </p:nvSpPr>
              <p:spPr bwMode="auto">
                <a:xfrm>
                  <a:off x="1958976" y="3632201"/>
                  <a:ext cx="41275" cy="746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81" name="Rectangle 303"/>
                <p:cNvSpPr>
                  <a:spLocks noChangeArrowheads="1"/>
                </p:cNvSpPr>
                <p:nvPr/>
              </p:nvSpPr>
              <p:spPr bwMode="auto">
                <a:xfrm>
                  <a:off x="2047876" y="3632201"/>
                  <a:ext cx="36513" cy="746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82" name="Rectangle 304"/>
                <p:cNvSpPr>
                  <a:spLocks noChangeArrowheads="1"/>
                </p:cNvSpPr>
                <p:nvPr/>
              </p:nvSpPr>
              <p:spPr bwMode="auto">
                <a:xfrm>
                  <a:off x="2132013" y="36322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83" name="Rectangle 305"/>
                <p:cNvSpPr>
                  <a:spLocks noChangeArrowheads="1"/>
                </p:cNvSpPr>
                <p:nvPr/>
              </p:nvSpPr>
              <p:spPr bwMode="auto">
                <a:xfrm>
                  <a:off x="1958976" y="3738563"/>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84" name="Rectangle 306"/>
                <p:cNvSpPr>
                  <a:spLocks noChangeArrowheads="1"/>
                </p:cNvSpPr>
                <p:nvPr/>
              </p:nvSpPr>
              <p:spPr bwMode="auto">
                <a:xfrm>
                  <a:off x="2047876" y="3738563"/>
                  <a:ext cx="36513"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85" name="Rectangle 307"/>
                <p:cNvSpPr>
                  <a:spLocks noChangeArrowheads="1"/>
                </p:cNvSpPr>
                <p:nvPr/>
              </p:nvSpPr>
              <p:spPr bwMode="auto">
                <a:xfrm>
                  <a:off x="2132013" y="3738563"/>
                  <a:ext cx="39688"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86" name="Rectangle 308"/>
                <p:cNvSpPr>
                  <a:spLocks noChangeArrowheads="1"/>
                </p:cNvSpPr>
                <p:nvPr/>
              </p:nvSpPr>
              <p:spPr bwMode="auto">
                <a:xfrm>
                  <a:off x="1958976" y="3841751"/>
                  <a:ext cx="41275" cy="7620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87" name="Rectangle 309"/>
                <p:cNvSpPr>
                  <a:spLocks noChangeArrowheads="1"/>
                </p:cNvSpPr>
                <p:nvPr/>
              </p:nvSpPr>
              <p:spPr bwMode="auto">
                <a:xfrm>
                  <a:off x="2047876" y="3841751"/>
                  <a:ext cx="36513" cy="7620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88" name="Rectangle 310"/>
                <p:cNvSpPr>
                  <a:spLocks noChangeArrowheads="1"/>
                </p:cNvSpPr>
                <p:nvPr/>
              </p:nvSpPr>
              <p:spPr bwMode="auto">
                <a:xfrm>
                  <a:off x="2132013" y="3841751"/>
                  <a:ext cx="39688" cy="7620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89" name="Rectangle 311"/>
                <p:cNvSpPr>
                  <a:spLocks noChangeArrowheads="1"/>
                </p:cNvSpPr>
                <p:nvPr/>
              </p:nvSpPr>
              <p:spPr bwMode="auto">
                <a:xfrm>
                  <a:off x="2422526" y="2486026"/>
                  <a:ext cx="127000" cy="7620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0" name="Rectangle 312"/>
                <p:cNvSpPr>
                  <a:spLocks noChangeArrowheads="1"/>
                </p:cNvSpPr>
                <p:nvPr/>
              </p:nvSpPr>
              <p:spPr bwMode="auto">
                <a:xfrm>
                  <a:off x="2290763" y="2439988"/>
                  <a:ext cx="25400" cy="1222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1" name="Rectangle 363"/>
                <p:cNvSpPr>
                  <a:spLocks noChangeArrowheads="1"/>
                </p:cNvSpPr>
                <p:nvPr/>
              </p:nvSpPr>
              <p:spPr bwMode="auto">
                <a:xfrm>
                  <a:off x="2600326" y="3278188"/>
                  <a:ext cx="277813" cy="6032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2" name="Rectangle 364"/>
                <p:cNvSpPr>
                  <a:spLocks noChangeArrowheads="1"/>
                </p:cNvSpPr>
                <p:nvPr/>
              </p:nvSpPr>
              <p:spPr bwMode="auto">
                <a:xfrm>
                  <a:off x="2600326" y="3381376"/>
                  <a:ext cx="277813" cy="6032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3" name="Rectangle 365"/>
                <p:cNvSpPr>
                  <a:spLocks noChangeArrowheads="1"/>
                </p:cNvSpPr>
                <p:nvPr/>
              </p:nvSpPr>
              <p:spPr bwMode="auto">
                <a:xfrm>
                  <a:off x="2600326" y="3487738"/>
                  <a:ext cx="277813" cy="5715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4" name="Rectangle 366"/>
                <p:cNvSpPr>
                  <a:spLocks noChangeArrowheads="1"/>
                </p:cNvSpPr>
                <p:nvPr/>
              </p:nvSpPr>
              <p:spPr bwMode="auto">
                <a:xfrm>
                  <a:off x="2600326" y="3590926"/>
                  <a:ext cx="277813" cy="6032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5" name="Rectangle 367"/>
                <p:cNvSpPr>
                  <a:spLocks noChangeArrowheads="1"/>
                </p:cNvSpPr>
                <p:nvPr/>
              </p:nvSpPr>
              <p:spPr bwMode="auto">
                <a:xfrm>
                  <a:off x="2600326" y="3695701"/>
                  <a:ext cx="277813" cy="587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6" name="Rectangle 368"/>
                <p:cNvSpPr>
                  <a:spLocks noChangeArrowheads="1"/>
                </p:cNvSpPr>
                <p:nvPr/>
              </p:nvSpPr>
              <p:spPr bwMode="auto">
                <a:xfrm>
                  <a:off x="2600326" y="3798888"/>
                  <a:ext cx="277813" cy="587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7" name="Rectangle 369"/>
                <p:cNvSpPr>
                  <a:spLocks noChangeArrowheads="1"/>
                </p:cNvSpPr>
                <p:nvPr/>
              </p:nvSpPr>
              <p:spPr bwMode="auto">
                <a:xfrm>
                  <a:off x="2600326" y="3905251"/>
                  <a:ext cx="277813" cy="555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grpSp>
          <p:sp>
            <p:nvSpPr>
              <p:cNvPr id="84" name="Freeform 373"/>
              <p:cNvSpPr>
                <a:spLocks/>
              </p:cNvSpPr>
              <p:nvPr/>
            </p:nvSpPr>
            <p:spPr bwMode="auto">
              <a:xfrm flipH="1">
                <a:off x="2543683" y="2431847"/>
                <a:ext cx="574830" cy="133756"/>
              </a:xfrm>
              <a:custGeom>
                <a:avLst/>
                <a:gdLst>
                  <a:gd name="T0" fmla="*/ 283 w 360"/>
                  <a:gd name="T1" fmla="*/ 77 h 152"/>
                  <a:gd name="T2" fmla="*/ 360 w 360"/>
                  <a:gd name="T3" fmla="*/ 0 h 152"/>
                  <a:gd name="T4" fmla="*/ 0 w 360"/>
                  <a:gd name="T5" fmla="*/ 0 h 152"/>
                  <a:gd name="T6" fmla="*/ 0 w 360"/>
                  <a:gd name="T7" fmla="*/ 152 h 152"/>
                  <a:gd name="T8" fmla="*/ 360 w 360"/>
                  <a:gd name="T9" fmla="*/ 152 h 152"/>
                  <a:gd name="T10" fmla="*/ 283 w 360"/>
                  <a:gd name="T11" fmla="*/ 77 h 152"/>
                </a:gdLst>
                <a:ahLst/>
                <a:cxnLst>
                  <a:cxn ang="0">
                    <a:pos x="T0" y="T1"/>
                  </a:cxn>
                  <a:cxn ang="0">
                    <a:pos x="T2" y="T3"/>
                  </a:cxn>
                  <a:cxn ang="0">
                    <a:pos x="T4" y="T5"/>
                  </a:cxn>
                  <a:cxn ang="0">
                    <a:pos x="T6" y="T7"/>
                  </a:cxn>
                  <a:cxn ang="0">
                    <a:pos x="T8" y="T9"/>
                  </a:cxn>
                  <a:cxn ang="0">
                    <a:pos x="T10" y="T11"/>
                  </a:cxn>
                </a:cxnLst>
                <a:rect l="0" t="0" r="r" b="b"/>
                <a:pathLst>
                  <a:path w="360" h="152">
                    <a:moveTo>
                      <a:pt x="283" y="77"/>
                    </a:moveTo>
                    <a:lnTo>
                      <a:pt x="360" y="0"/>
                    </a:lnTo>
                    <a:lnTo>
                      <a:pt x="0" y="0"/>
                    </a:lnTo>
                    <a:lnTo>
                      <a:pt x="0" y="152"/>
                    </a:lnTo>
                    <a:lnTo>
                      <a:pt x="360" y="152"/>
                    </a:lnTo>
                    <a:lnTo>
                      <a:pt x="283" y="77"/>
                    </a:lnTo>
                    <a:close/>
                  </a:path>
                </a:pathLst>
              </a:custGeom>
              <a:solidFill>
                <a:schemeClr val="accent1"/>
              </a:solidFill>
              <a:ln>
                <a:noFill/>
              </a:ln>
            </p:spPr>
            <p:txBody>
              <a:bodyPr vert="horz" wrap="square" lIns="0" tIns="0" rIns="0" bIns="0" numCol="1" anchor="ctr" anchorCtr="0" compatLnSpc="1">
                <a:prstTxWarp prst="textNoShape">
                  <a:avLst/>
                </a:prstTxWarp>
              </a:bodyPr>
              <a:lstStyle/>
              <a:p>
                <a:pPr algn="ctr">
                  <a:lnSpc>
                    <a:spcPct val="90000"/>
                  </a:lnSpc>
                </a:pPr>
                <a:r>
                  <a:rPr lang="en-US" sz="784" dirty="0"/>
                  <a:t>    </a:t>
                </a:r>
                <a:r>
                  <a:rPr lang="en-US" sz="784" dirty="0">
                    <a:gradFill>
                      <a:gsLst>
                        <a:gs pos="12500">
                          <a:schemeClr val="bg1"/>
                        </a:gs>
                        <a:gs pos="52000">
                          <a:schemeClr val="bg1"/>
                        </a:gs>
                      </a:gsLst>
                      <a:lin ang="5400000" scaled="0"/>
                    </a:gradFill>
                    <a:latin typeface="Segoe UI Semibold" panose="020B0702040204020203" pitchFamily="34" charset="0"/>
                    <a:cs typeface="Segoe UI Semibold" panose="020B0702040204020203" pitchFamily="34" charset="0"/>
                  </a:rPr>
                  <a:t>Contoso</a:t>
                </a:r>
              </a:p>
            </p:txBody>
          </p:sp>
        </p:grpSp>
      </p:grpSp>
      <p:grpSp>
        <p:nvGrpSpPr>
          <p:cNvPr id="252" name="Group 251"/>
          <p:cNvGrpSpPr/>
          <p:nvPr/>
        </p:nvGrpSpPr>
        <p:grpSpPr>
          <a:xfrm>
            <a:off x="5175980" y="5929568"/>
            <a:ext cx="717140" cy="717132"/>
            <a:chOff x="5395278" y="5783263"/>
            <a:chExt cx="731520" cy="731512"/>
          </a:xfrm>
        </p:grpSpPr>
        <p:sp>
          <p:nvSpPr>
            <p:cNvPr id="253" name="Rectangle 252"/>
            <p:cNvSpPr/>
            <p:nvPr/>
          </p:nvSpPr>
          <p:spPr bwMode="auto">
            <a:xfrm>
              <a:off x="5395278"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4" name="Freeform 34"/>
            <p:cNvSpPr>
              <a:spLocks noEditPoints="1"/>
            </p:cNvSpPr>
            <p:nvPr/>
          </p:nvSpPr>
          <p:spPr bwMode="auto">
            <a:xfrm>
              <a:off x="5514593" y="5902476"/>
              <a:ext cx="492890" cy="493086"/>
            </a:xfrm>
            <a:custGeom>
              <a:avLst/>
              <a:gdLst>
                <a:gd name="T0" fmla="*/ 1054 w 2120"/>
                <a:gd name="T1" fmla="*/ 0 h 2120"/>
                <a:gd name="T2" fmla="*/ 0 w 2120"/>
                <a:gd name="T3" fmla="*/ 1066 h 2120"/>
                <a:gd name="T4" fmla="*/ 1060 w 2120"/>
                <a:gd name="T5" fmla="*/ 2120 h 2120"/>
                <a:gd name="T6" fmla="*/ 1706 w 2120"/>
                <a:gd name="T7" fmla="*/ 1901 h 2120"/>
                <a:gd name="T8" fmla="*/ 1895 w 2120"/>
                <a:gd name="T9" fmla="*/ 415 h 2120"/>
                <a:gd name="T10" fmla="*/ 1724 w 2120"/>
                <a:gd name="T11" fmla="*/ 1279 h 2120"/>
                <a:gd name="T12" fmla="*/ 1795 w 2120"/>
                <a:gd name="T13" fmla="*/ 1593 h 2120"/>
                <a:gd name="T14" fmla="*/ 1161 w 2120"/>
                <a:gd name="T15" fmla="*/ 1961 h 2120"/>
                <a:gd name="T16" fmla="*/ 960 w 2120"/>
                <a:gd name="T17" fmla="*/ 1807 h 2120"/>
                <a:gd name="T18" fmla="*/ 456 w 2120"/>
                <a:gd name="T19" fmla="*/ 1741 h 2120"/>
                <a:gd name="T20" fmla="*/ 723 w 2120"/>
                <a:gd name="T21" fmla="*/ 1706 h 2120"/>
                <a:gd name="T22" fmla="*/ 462 w 2120"/>
                <a:gd name="T23" fmla="*/ 1647 h 2120"/>
                <a:gd name="T24" fmla="*/ 344 w 2120"/>
                <a:gd name="T25" fmla="*/ 1617 h 2120"/>
                <a:gd name="T26" fmla="*/ 255 w 2120"/>
                <a:gd name="T27" fmla="*/ 652 h 2120"/>
                <a:gd name="T28" fmla="*/ 622 w 2120"/>
                <a:gd name="T29" fmla="*/ 616 h 2120"/>
                <a:gd name="T30" fmla="*/ 486 w 2120"/>
                <a:gd name="T31" fmla="*/ 509 h 2120"/>
                <a:gd name="T32" fmla="*/ 503 w 2120"/>
                <a:gd name="T33" fmla="*/ 344 h 2120"/>
                <a:gd name="T34" fmla="*/ 865 w 2120"/>
                <a:gd name="T35" fmla="*/ 403 h 2120"/>
                <a:gd name="T36" fmla="*/ 1108 w 2120"/>
                <a:gd name="T37" fmla="*/ 160 h 2120"/>
                <a:gd name="T38" fmla="*/ 1801 w 2120"/>
                <a:gd name="T39" fmla="*/ 545 h 2120"/>
                <a:gd name="T40" fmla="*/ 1753 w 2120"/>
                <a:gd name="T41" fmla="*/ 954 h 2120"/>
                <a:gd name="T42" fmla="*/ 1966 w 2120"/>
                <a:gd name="T43" fmla="*/ 1060 h 2120"/>
                <a:gd name="T44" fmla="*/ 1759 w 2120"/>
                <a:gd name="T45" fmla="*/ 1244 h 2120"/>
                <a:gd name="T46" fmla="*/ 1089 w 2120"/>
                <a:gd name="T47" fmla="*/ 1453 h 2120"/>
                <a:gd name="T48" fmla="*/ 1398 w 2120"/>
                <a:gd name="T49" fmla="*/ 1345 h 2120"/>
                <a:gd name="T50" fmla="*/ 1404 w 2120"/>
                <a:gd name="T51" fmla="*/ 1237 h 2120"/>
                <a:gd name="T52" fmla="*/ 1339 w 2120"/>
                <a:gd name="T53" fmla="*/ 1273 h 2120"/>
                <a:gd name="T54" fmla="*/ 1062 w 2120"/>
                <a:gd name="T55" fmla="*/ 662 h 2120"/>
                <a:gd name="T56" fmla="*/ 1347 w 2120"/>
                <a:gd name="T57" fmla="*/ 955 h 2120"/>
                <a:gd name="T58" fmla="*/ 1442 w 2120"/>
                <a:gd name="T59" fmla="*/ 925 h 2120"/>
                <a:gd name="T60" fmla="*/ 1407 w 2120"/>
                <a:gd name="T61" fmla="*/ 883 h 2120"/>
                <a:gd name="T62" fmla="*/ 865 w 2120"/>
                <a:gd name="T63" fmla="*/ 849 h 2120"/>
                <a:gd name="T64" fmla="*/ 771 w 2120"/>
                <a:gd name="T65" fmla="*/ 837 h 2120"/>
                <a:gd name="T66" fmla="*/ 806 w 2120"/>
                <a:gd name="T67" fmla="*/ 1387 h 2120"/>
                <a:gd name="T68" fmla="*/ 859 w 2120"/>
                <a:gd name="T69" fmla="*/ 979 h 2120"/>
                <a:gd name="T70" fmla="*/ 1021 w 2120"/>
                <a:gd name="T71" fmla="*/ 1506 h 2120"/>
                <a:gd name="T72" fmla="*/ 836 w 2120"/>
                <a:gd name="T73" fmla="*/ 1482 h 2120"/>
                <a:gd name="T74" fmla="*/ 913 w 2120"/>
                <a:gd name="T75" fmla="*/ 1720 h 2120"/>
                <a:gd name="T76" fmla="*/ 1021 w 2120"/>
                <a:gd name="T77" fmla="*/ 1506 h 2120"/>
                <a:gd name="T78" fmla="*/ 1584 w 2120"/>
                <a:gd name="T79" fmla="*/ 972 h 2120"/>
                <a:gd name="T80" fmla="*/ 1482 w 2120"/>
                <a:gd name="T81" fmla="*/ 1186 h 2120"/>
                <a:gd name="T82" fmla="*/ 1668 w 2120"/>
                <a:gd name="T83" fmla="*/ 1210 h 2120"/>
                <a:gd name="T84" fmla="*/ 846 w 2120"/>
                <a:gd name="T85" fmla="*/ 752 h 2120"/>
                <a:gd name="T86" fmla="*/ 947 w 2120"/>
                <a:gd name="T87" fmla="*/ 548 h 2120"/>
                <a:gd name="T88" fmla="*/ 769 w 2120"/>
                <a:gd name="T89" fmla="*/ 524 h 2120"/>
                <a:gd name="T90" fmla="*/ 846 w 2120"/>
                <a:gd name="T91" fmla="*/ 752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20" h="2120">
                  <a:moveTo>
                    <a:pt x="1895" y="415"/>
                  </a:moveTo>
                  <a:cubicBezTo>
                    <a:pt x="1688" y="142"/>
                    <a:pt x="1374" y="0"/>
                    <a:pt x="1054" y="0"/>
                  </a:cubicBezTo>
                  <a:cubicBezTo>
                    <a:pt x="829" y="0"/>
                    <a:pt x="604" y="77"/>
                    <a:pt x="409" y="225"/>
                  </a:cubicBezTo>
                  <a:cubicBezTo>
                    <a:pt x="136" y="432"/>
                    <a:pt x="0" y="746"/>
                    <a:pt x="0" y="1066"/>
                  </a:cubicBezTo>
                  <a:cubicBezTo>
                    <a:pt x="0" y="1291"/>
                    <a:pt x="71" y="1516"/>
                    <a:pt x="219" y="1712"/>
                  </a:cubicBezTo>
                  <a:cubicBezTo>
                    <a:pt x="426" y="1984"/>
                    <a:pt x="740" y="2120"/>
                    <a:pt x="1060" y="2120"/>
                  </a:cubicBezTo>
                  <a:cubicBezTo>
                    <a:pt x="1060" y="2120"/>
                    <a:pt x="1060" y="2120"/>
                    <a:pt x="1060" y="2120"/>
                  </a:cubicBezTo>
                  <a:cubicBezTo>
                    <a:pt x="1285" y="2120"/>
                    <a:pt x="1516" y="2049"/>
                    <a:pt x="1706" y="1901"/>
                  </a:cubicBezTo>
                  <a:cubicBezTo>
                    <a:pt x="1978" y="1694"/>
                    <a:pt x="2120" y="1380"/>
                    <a:pt x="2120" y="1060"/>
                  </a:cubicBezTo>
                  <a:cubicBezTo>
                    <a:pt x="2120" y="835"/>
                    <a:pt x="2043" y="604"/>
                    <a:pt x="1895" y="415"/>
                  </a:cubicBezTo>
                  <a:close/>
                  <a:moveTo>
                    <a:pt x="1759" y="1244"/>
                  </a:moveTo>
                  <a:cubicBezTo>
                    <a:pt x="1747" y="1256"/>
                    <a:pt x="1735" y="1268"/>
                    <a:pt x="1724" y="1279"/>
                  </a:cubicBezTo>
                  <a:cubicBezTo>
                    <a:pt x="1712" y="1291"/>
                    <a:pt x="1694" y="1297"/>
                    <a:pt x="1682" y="1303"/>
                  </a:cubicBezTo>
                  <a:cubicBezTo>
                    <a:pt x="1747" y="1404"/>
                    <a:pt x="1789" y="1504"/>
                    <a:pt x="1795" y="1593"/>
                  </a:cubicBezTo>
                  <a:cubicBezTo>
                    <a:pt x="1741" y="1658"/>
                    <a:pt x="1682" y="1724"/>
                    <a:pt x="1611" y="1777"/>
                  </a:cubicBezTo>
                  <a:cubicBezTo>
                    <a:pt x="1475" y="1884"/>
                    <a:pt x="1321" y="1943"/>
                    <a:pt x="1161" y="1961"/>
                  </a:cubicBezTo>
                  <a:cubicBezTo>
                    <a:pt x="1119" y="1901"/>
                    <a:pt x="1078" y="1836"/>
                    <a:pt x="1042" y="1771"/>
                  </a:cubicBezTo>
                  <a:cubicBezTo>
                    <a:pt x="1019" y="1789"/>
                    <a:pt x="989" y="1801"/>
                    <a:pt x="960" y="1807"/>
                  </a:cubicBezTo>
                  <a:cubicBezTo>
                    <a:pt x="983" y="1860"/>
                    <a:pt x="1019" y="1919"/>
                    <a:pt x="1048" y="1966"/>
                  </a:cubicBezTo>
                  <a:cubicBezTo>
                    <a:pt x="835" y="1966"/>
                    <a:pt x="622" y="1889"/>
                    <a:pt x="456" y="1741"/>
                  </a:cubicBezTo>
                  <a:cubicBezTo>
                    <a:pt x="462" y="1741"/>
                    <a:pt x="462" y="1741"/>
                    <a:pt x="462" y="1741"/>
                  </a:cubicBezTo>
                  <a:cubicBezTo>
                    <a:pt x="545" y="1741"/>
                    <a:pt x="634" y="1724"/>
                    <a:pt x="723" y="1706"/>
                  </a:cubicBezTo>
                  <a:cubicBezTo>
                    <a:pt x="705" y="1676"/>
                    <a:pt x="693" y="1647"/>
                    <a:pt x="693" y="1611"/>
                  </a:cubicBezTo>
                  <a:cubicBezTo>
                    <a:pt x="610" y="1635"/>
                    <a:pt x="533" y="1647"/>
                    <a:pt x="462" y="1647"/>
                  </a:cubicBezTo>
                  <a:cubicBezTo>
                    <a:pt x="426" y="1647"/>
                    <a:pt x="391" y="1641"/>
                    <a:pt x="355" y="1635"/>
                  </a:cubicBezTo>
                  <a:cubicBezTo>
                    <a:pt x="349" y="1629"/>
                    <a:pt x="344" y="1623"/>
                    <a:pt x="344" y="1617"/>
                  </a:cubicBezTo>
                  <a:cubicBezTo>
                    <a:pt x="213" y="1451"/>
                    <a:pt x="154" y="1256"/>
                    <a:pt x="154" y="1066"/>
                  </a:cubicBezTo>
                  <a:cubicBezTo>
                    <a:pt x="154" y="918"/>
                    <a:pt x="184" y="776"/>
                    <a:pt x="255" y="652"/>
                  </a:cubicBezTo>
                  <a:cubicBezTo>
                    <a:pt x="320" y="616"/>
                    <a:pt x="403" y="604"/>
                    <a:pt x="486" y="604"/>
                  </a:cubicBezTo>
                  <a:cubicBezTo>
                    <a:pt x="533" y="604"/>
                    <a:pt x="575" y="610"/>
                    <a:pt x="622" y="616"/>
                  </a:cubicBezTo>
                  <a:cubicBezTo>
                    <a:pt x="622" y="586"/>
                    <a:pt x="634" y="551"/>
                    <a:pt x="646" y="521"/>
                  </a:cubicBezTo>
                  <a:cubicBezTo>
                    <a:pt x="592" y="515"/>
                    <a:pt x="539" y="509"/>
                    <a:pt x="486" y="509"/>
                  </a:cubicBezTo>
                  <a:cubicBezTo>
                    <a:pt x="432" y="509"/>
                    <a:pt x="379" y="515"/>
                    <a:pt x="326" y="527"/>
                  </a:cubicBezTo>
                  <a:cubicBezTo>
                    <a:pt x="379" y="462"/>
                    <a:pt x="432" y="397"/>
                    <a:pt x="503" y="344"/>
                  </a:cubicBezTo>
                  <a:cubicBezTo>
                    <a:pt x="652" y="231"/>
                    <a:pt x="817" y="172"/>
                    <a:pt x="989" y="160"/>
                  </a:cubicBezTo>
                  <a:cubicBezTo>
                    <a:pt x="942" y="237"/>
                    <a:pt x="900" y="314"/>
                    <a:pt x="865" y="403"/>
                  </a:cubicBezTo>
                  <a:cubicBezTo>
                    <a:pt x="900" y="403"/>
                    <a:pt x="930" y="415"/>
                    <a:pt x="960" y="426"/>
                  </a:cubicBezTo>
                  <a:cubicBezTo>
                    <a:pt x="995" y="332"/>
                    <a:pt x="1048" y="237"/>
                    <a:pt x="1108" y="160"/>
                  </a:cubicBezTo>
                  <a:cubicBezTo>
                    <a:pt x="1362" y="172"/>
                    <a:pt x="1605" y="290"/>
                    <a:pt x="1777" y="509"/>
                  </a:cubicBezTo>
                  <a:cubicBezTo>
                    <a:pt x="1783" y="521"/>
                    <a:pt x="1795" y="533"/>
                    <a:pt x="1801" y="545"/>
                  </a:cubicBezTo>
                  <a:cubicBezTo>
                    <a:pt x="1795" y="657"/>
                    <a:pt x="1753" y="782"/>
                    <a:pt x="1676" y="900"/>
                  </a:cubicBezTo>
                  <a:cubicBezTo>
                    <a:pt x="1706" y="912"/>
                    <a:pt x="1730" y="930"/>
                    <a:pt x="1753" y="954"/>
                  </a:cubicBezTo>
                  <a:cubicBezTo>
                    <a:pt x="1812" y="865"/>
                    <a:pt x="1854" y="770"/>
                    <a:pt x="1878" y="675"/>
                  </a:cubicBezTo>
                  <a:cubicBezTo>
                    <a:pt x="1937" y="800"/>
                    <a:pt x="1966" y="930"/>
                    <a:pt x="1966" y="1060"/>
                  </a:cubicBezTo>
                  <a:cubicBezTo>
                    <a:pt x="1966" y="1202"/>
                    <a:pt x="1931" y="1345"/>
                    <a:pt x="1866" y="1469"/>
                  </a:cubicBezTo>
                  <a:cubicBezTo>
                    <a:pt x="1848" y="1392"/>
                    <a:pt x="1806" y="1321"/>
                    <a:pt x="1759" y="1244"/>
                  </a:cubicBezTo>
                  <a:close/>
                  <a:moveTo>
                    <a:pt x="1089" y="1447"/>
                  </a:moveTo>
                  <a:cubicBezTo>
                    <a:pt x="1089" y="1447"/>
                    <a:pt x="1089" y="1447"/>
                    <a:pt x="1089" y="1453"/>
                  </a:cubicBezTo>
                  <a:cubicBezTo>
                    <a:pt x="1113" y="1477"/>
                    <a:pt x="1125" y="1501"/>
                    <a:pt x="1131" y="1531"/>
                  </a:cubicBezTo>
                  <a:cubicBezTo>
                    <a:pt x="1226" y="1477"/>
                    <a:pt x="1315" y="1417"/>
                    <a:pt x="1398" y="1345"/>
                  </a:cubicBezTo>
                  <a:cubicBezTo>
                    <a:pt x="1422" y="1327"/>
                    <a:pt x="1439" y="1309"/>
                    <a:pt x="1463" y="1291"/>
                  </a:cubicBezTo>
                  <a:cubicBezTo>
                    <a:pt x="1439" y="1279"/>
                    <a:pt x="1422" y="1261"/>
                    <a:pt x="1404" y="1237"/>
                  </a:cubicBezTo>
                  <a:cubicBezTo>
                    <a:pt x="1404" y="1231"/>
                    <a:pt x="1398" y="1231"/>
                    <a:pt x="1398" y="1225"/>
                  </a:cubicBezTo>
                  <a:cubicBezTo>
                    <a:pt x="1374" y="1237"/>
                    <a:pt x="1356" y="1255"/>
                    <a:pt x="1339" y="1273"/>
                  </a:cubicBezTo>
                  <a:cubicBezTo>
                    <a:pt x="1261" y="1339"/>
                    <a:pt x="1173" y="1393"/>
                    <a:pt x="1089" y="1447"/>
                  </a:cubicBezTo>
                  <a:close/>
                  <a:moveTo>
                    <a:pt x="1062" y="662"/>
                  </a:moveTo>
                  <a:cubicBezTo>
                    <a:pt x="1056" y="698"/>
                    <a:pt x="1044" y="728"/>
                    <a:pt x="1026" y="751"/>
                  </a:cubicBezTo>
                  <a:cubicBezTo>
                    <a:pt x="1139" y="811"/>
                    <a:pt x="1252" y="877"/>
                    <a:pt x="1347" y="955"/>
                  </a:cubicBezTo>
                  <a:cubicBezTo>
                    <a:pt x="1365" y="967"/>
                    <a:pt x="1377" y="979"/>
                    <a:pt x="1389" y="990"/>
                  </a:cubicBezTo>
                  <a:cubicBezTo>
                    <a:pt x="1401" y="967"/>
                    <a:pt x="1419" y="943"/>
                    <a:pt x="1442" y="925"/>
                  </a:cubicBezTo>
                  <a:cubicBezTo>
                    <a:pt x="1448" y="925"/>
                    <a:pt x="1448" y="919"/>
                    <a:pt x="1454" y="919"/>
                  </a:cubicBezTo>
                  <a:cubicBezTo>
                    <a:pt x="1436" y="907"/>
                    <a:pt x="1424" y="895"/>
                    <a:pt x="1407" y="883"/>
                  </a:cubicBezTo>
                  <a:cubicBezTo>
                    <a:pt x="1300" y="799"/>
                    <a:pt x="1187" y="722"/>
                    <a:pt x="1062" y="662"/>
                  </a:cubicBezTo>
                  <a:close/>
                  <a:moveTo>
                    <a:pt x="865" y="849"/>
                  </a:moveTo>
                  <a:cubicBezTo>
                    <a:pt x="859" y="849"/>
                    <a:pt x="853" y="849"/>
                    <a:pt x="848" y="849"/>
                  </a:cubicBezTo>
                  <a:cubicBezTo>
                    <a:pt x="818" y="849"/>
                    <a:pt x="795" y="843"/>
                    <a:pt x="771" y="837"/>
                  </a:cubicBezTo>
                  <a:cubicBezTo>
                    <a:pt x="765" y="885"/>
                    <a:pt x="765" y="932"/>
                    <a:pt x="765" y="979"/>
                  </a:cubicBezTo>
                  <a:cubicBezTo>
                    <a:pt x="765" y="1115"/>
                    <a:pt x="777" y="1257"/>
                    <a:pt x="806" y="1387"/>
                  </a:cubicBezTo>
                  <a:cubicBezTo>
                    <a:pt x="836" y="1375"/>
                    <a:pt x="865" y="1363"/>
                    <a:pt x="900" y="1363"/>
                  </a:cubicBezTo>
                  <a:cubicBezTo>
                    <a:pt x="871" y="1239"/>
                    <a:pt x="859" y="1109"/>
                    <a:pt x="859" y="979"/>
                  </a:cubicBezTo>
                  <a:cubicBezTo>
                    <a:pt x="859" y="938"/>
                    <a:pt x="859" y="891"/>
                    <a:pt x="865" y="849"/>
                  </a:cubicBezTo>
                  <a:close/>
                  <a:moveTo>
                    <a:pt x="1021" y="1506"/>
                  </a:moveTo>
                  <a:cubicBezTo>
                    <a:pt x="991" y="1476"/>
                    <a:pt x="955" y="1459"/>
                    <a:pt x="913" y="1459"/>
                  </a:cubicBezTo>
                  <a:cubicBezTo>
                    <a:pt x="889" y="1459"/>
                    <a:pt x="859" y="1465"/>
                    <a:pt x="836" y="1482"/>
                  </a:cubicBezTo>
                  <a:cubicBezTo>
                    <a:pt x="776" y="1530"/>
                    <a:pt x="770" y="1613"/>
                    <a:pt x="812" y="1666"/>
                  </a:cubicBezTo>
                  <a:cubicBezTo>
                    <a:pt x="836" y="1702"/>
                    <a:pt x="877" y="1720"/>
                    <a:pt x="913" y="1720"/>
                  </a:cubicBezTo>
                  <a:cubicBezTo>
                    <a:pt x="943" y="1720"/>
                    <a:pt x="973" y="1708"/>
                    <a:pt x="997" y="1690"/>
                  </a:cubicBezTo>
                  <a:cubicBezTo>
                    <a:pt x="1051" y="1649"/>
                    <a:pt x="1062" y="1565"/>
                    <a:pt x="1021" y="1506"/>
                  </a:cubicBezTo>
                  <a:close/>
                  <a:moveTo>
                    <a:pt x="1691" y="1026"/>
                  </a:moveTo>
                  <a:cubicBezTo>
                    <a:pt x="1662" y="990"/>
                    <a:pt x="1626" y="972"/>
                    <a:pt x="1584" y="972"/>
                  </a:cubicBezTo>
                  <a:cubicBezTo>
                    <a:pt x="1560" y="972"/>
                    <a:pt x="1530" y="984"/>
                    <a:pt x="1506" y="1002"/>
                  </a:cubicBezTo>
                  <a:cubicBezTo>
                    <a:pt x="1447" y="1044"/>
                    <a:pt x="1441" y="1127"/>
                    <a:pt x="1482" y="1186"/>
                  </a:cubicBezTo>
                  <a:cubicBezTo>
                    <a:pt x="1506" y="1216"/>
                    <a:pt x="1548" y="1234"/>
                    <a:pt x="1584" y="1234"/>
                  </a:cubicBezTo>
                  <a:cubicBezTo>
                    <a:pt x="1614" y="1234"/>
                    <a:pt x="1644" y="1228"/>
                    <a:pt x="1668" y="1210"/>
                  </a:cubicBezTo>
                  <a:cubicBezTo>
                    <a:pt x="1721" y="1162"/>
                    <a:pt x="1733" y="1079"/>
                    <a:pt x="1691" y="1026"/>
                  </a:cubicBezTo>
                  <a:close/>
                  <a:moveTo>
                    <a:pt x="846" y="752"/>
                  </a:moveTo>
                  <a:cubicBezTo>
                    <a:pt x="876" y="752"/>
                    <a:pt x="906" y="746"/>
                    <a:pt x="930" y="729"/>
                  </a:cubicBezTo>
                  <a:cubicBezTo>
                    <a:pt x="983" y="682"/>
                    <a:pt x="995" y="600"/>
                    <a:pt x="947" y="548"/>
                  </a:cubicBezTo>
                  <a:cubicBezTo>
                    <a:pt x="924" y="513"/>
                    <a:pt x="888" y="495"/>
                    <a:pt x="846" y="495"/>
                  </a:cubicBezTo>
                  <a:cubicBezTo>
                    <a:pt x="817" y="495"/>
                    <a:pt x="793" y="507"/>
                    <a:pt x="769" y="524"/>
                  </a:cubicBezTo>
                  <a:cubicBezTo>
                    <a:pt x="710" y="565"/>
                    <a:pt x="698" y="647"/>
                    <a:pt x="745" y="705"/>
                  </a:cubicBezTo>
                  <a:cubicBezTo>
                    <a:pt x="769" y="734"/>
                    <a:pt x="805" y="752"/>
                    <a:pt x="846" y="752"/>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a:p>
          </p:txBody>
        </p:sp>
      </p:grpSp>
      <p:grpSp>
        <p:nvGrpSpPr>
          <p:cNvPr id="255" name="Group 254"/>
          <p:cNvGrpSpPr/>
          <p:nvPr/>
        </p:nvGrpSpPr>
        <p:grpSpPr>
          <a:xfrm>
            <a:off x="5967825" y="5929568"/>
            <a:ext cx="717140" cy="717132"/>
            <a:chOff x="6203002" y="5783263"/>
            <a:chExt cx="731520" cy="731512"/>
          </a:xfrm>
        </p:grpSpPr>
        <p:sp>
          <p:nvSpPr>
            <p:cNvPr id="256" name="Rectangle 255"/>
            <p:cNvSpPr/>
            <p:nvPr/>
          </p:nvSpPr>
          <p:spPr bwMode="auto">
            <a:xfrm>
              <a:off x="6203002"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57" name="Group 256"/>
            <p:cNvGrpSpPr/>
            <p:nvPr/>
          </p:nvGrpSpPr>
          <p:grpSpPr>
            <a:xfrm>
              <a:off x="6284196" y="5913394"/>
              <a:ext cx="569133" cy="471250"/>
              <a:chOff x="6284196" y="5913394"/>
              <a:chExt cx="569133" cy="471250"/>
            </a:xfrm>
          </p:grpSpPr>
          <p:sp>
            <p:nvSpPr>
              <p:cNvPr id="258" name="Freeform 38"/>
              <p:cNvSpPr>
                <a:spLocks noEditPoints="1"/>
              </p:cNvSpPr>
              <p:nvPr/>
            </p:nvSpPr>
            <p:spPr bwMode="auto">
              <a:xfrm>
                <a:off x="6467649" y="5967288"/>
                <a:ext cx="202227" cy="230113"/>
              </a:xfrm>
              <a:custGeom>
                <a:avLst/>
                <a:gdLst>
                  <a:gd name="T0" fmla="*/ 1516 w 2879"/>
                  <a:gd name="T1" fmla="*/ 1705 h 3276"/>
                  <a:gd name="T2" fmla="*/ 1513 w 2879"/>
                  <a:gd name="T3" fmla="*/ 3276 h 3276"/>
                  <a:gd name="T4" fmla="*/ 2877 w 2879"/>
                  <a:gd name="T5" fmla="*/ 2491 h 3276"/>
                  <a:gd name="T6" fmla="*/ 2879 w 2879"/>
                  <a:gd name="T7" fmla="*/ 919 h 3276"/>
                  <a:gd name="T8" fmla="*/ 1516 w 2879"/>
                  <a:gd name="T9" fmla="*/ 1705 h 3276"/>
                  <a:gd name="T10" fmla="*/ 0 w 2879"/>
                  <a:gd name="T11" fmla="*/ 2488 h 3276"/>
                  <a:gd name="T12" fmla="*/ 1362 w 2879"/>
                  <a:gd name="T13" fmla="*/ 3276 h 3276"/>
                  <a:gd name="T14" fmla="*/ 1364 w 2879"/>
                  <a:gd name="T15" fmla="*/ 1707 h 3276"/>
                  <a:gd name="T16" fmla="*/ 2 w 2879"/>
                  <a:gd name="T17" fmla="*/ 919 h 3276"/>
                  <a:gd name="T18" fmla="*/ 0 w 2879"/>
                  <a:gd name="T19" fmla="*/ 2488 h 3276"/>
                  <a:gd name="T20" fmla="*/ 1442 w 2879"/>
                  <a:gd name="T21" fmla="*/ 0 h 3276"/>
                  <a:gd name="T22" fmla="*/ 78 w 2879"/>
                  <a:gd name="T23" fmla="*/ 786 h 3276"/>
                  <a:gd name="T24" fmla="*/ 1440 w 2879"/>
                  <a:gd name="T25" fmla="*/ 1572 h 3276"/>
                  <a:gd name="T26" fmla="*/ 2804 w 2879"/>
                  <a:gd name="T27" fmla="*/ 788 h 3276"/>
                  <a:gd name="T28" fmla="*/ 1442 w 2879"/>
                  <a:gd name="T29" fmla="*/ 0 h 3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79" h="3276">
                    <a:moveTo>
                      <a:pt x="1516" y="1705"/>
                    </a:moveTo>
                    <a:lnTo>
                      <a:pt x="1513" y="3276"/>
                    </a:lnTo>
                    <a:lnTo>
                      <a:pt x="2877" y="2491"/>
                    </a:lnTo>
                    <a:lnTo>
                      <a:pt x="2879" y="919"/>
                    </a:lnTo>
                    <a:lnTo>
                      <a:pt x="1516" y="1705"/>
                    </a:lnTo>
                    <a:close/>
                    <a:moveTo>
                      <a:pt x="0" y="2488"/>
                    </a:moveTo>
                    <a:lnTo>
                      <a:pt x="1362" y="3276"/>
                    </a:lnTo>
                    <a:lnTo>
                      <a:pt x="1364" y="1707"/>
                    </a:lnTo>
                    <a:lnTo>
                      <a:pt x="2" y="919"/>
                    </a:lnTo>
                    <a:lnTo>
                      <a:pt x="0" y="2488"/>
                    </a:lnTo>
                    <a:close/>
                    <a:moveTo>
                      <a:pt x="1442" y="0"/>
                    </a:moveTo>
                    <a:lnTo>
                      <a:pt x="78" y="786"/>
                    </a:lnTo>
                    <a:lnTo>
                      <a:pt x="1440" y="1572"/>
                    </a:lnTo>
                    <a:lnTo>
                      <a:pt x="2804" y="788"/>
                    </a:lnTo>
                    <a:lnTo>
                      <a:pt x="1442" y="0"/>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59" name="Freeform 42"/>
              <p:cNvSpPr>
                <a:spLocks noEditPoints="1"/>
              </p:cNvSpPr>
              <p:nvPr/>
            </p:nvSpPr>
            <p:spPr bwMode="auto">
              <a:xfrm>
                <a:off x="6284196" y="5913394"/>
                <a:ext cx="569133" cy="471250"/>
              </a:xfrm>
              <a:custGeom>
                <a:avLst/>
                <a:gdLst>
                  <a:gd name="T0" fmla="*/ 1197 w 1907"/>
                  <a:gd name="T1" fmla="*/ 1489 h 1579"/>
                  <a:gd name="T2" fmla="*/ 1173 w 1907"/>
                  <a:gd name="T3" fmla="*/ 1460 h 1579"/>
                  <a:gd name="T4" fmla="*/ 1168 w 1907"/>
                  <a:gd name="T5" fmla="*/ 1360 h 1579"/>
                  <a:gd name="T6" fmla="*/ 1011 w 1907"/>
                  <a:gd name="T7" fmla="*/ 1360 h 1579"/>
                  <a:gd name="T8" fmla="*/ 906 w 1907"/>
                  <a:gd name="T9" fmla="*/ 1360 h 1579"/>
                  <a:gd name="T10" fmla="*/ 744 w 1907"/>
                  <a:gd name="T11" fmla="*/ 1360 h 1579"/>
                  <a:gd name="T12" fmla="*/ 739 w 1907"/>
                  <a:gd name="T13" fmla="*/ 1460 h 1579"/>
                  <a:gd name="T14" fmla="*/ 715 w 1907"/>
                  <a:gd name="T15" fmla="*/ 1489 h 1579"/>
                  <a:gd name="T16" fmla="*/ 630 w 1907"/>
                  <a:gd name="T17" fmla="*/ 1565 h 1579"/>
                  <a:gd name="T18" fmla="*/ 644 w 1907"/>
                  <a:gd name="T19" fmla="*/ 1579 h 1579"/>
                  <a:gd name="T20" fmla="*/ 906 w 1907"/>
                  <a:gd name="T21" fmla="*/ 1579 h 1579"/>
                  <a:gd name="T22" fmla="*/ 1011 w 1907"/>
                  <a:gd name="T23" fmla="*/ 1579 h 1579"/>
                  <a:gd name="T24" fmla="*/ 1268 w 1907"/>
                  <a:gd name="T25" fmla="*/ 1579 h 1579"/>
                  <a:gd name="T26" fmla="*/ 1283 w 1907"/>
                  <a:gd name="T27" fmla="*/ 1565 h 1579"/>
                  <a:gd name="T28" fmla="*/ 1197 w 1907"/>
                  <a:gd name="T29" fmla="*/ 1489 h 1579"/>
                  <a:gd name="T30" fmla="*/ 1197 w 1907"/>
                  <a:gd name="T31" fmla="*/ 1489 h 1579"/>
                  <a:gd name="T32" fmla="*/ 1850 w 1907"/>
                  <a:gd name="T33" fmla="*/ 0 h 1579"/>
                  <a:gd name="T34" fmla="*/ 57 w 1907"/>
                  <a:gd name="T35" fmla="*/ 0 h 1579"/>
                  <a:gd name="T36" fmla="*/ 0 w 1907"/>
                  <a:gd name="T37" fmla="*/ 57 h 1579"/>
                  <a:gd name="T38" fmla="*/ 0 w 1907"/>
                  <a:gd name="T39" fmla="*/ 1264 h 1579"/>
                  <a:gd name="T40" fmla="*/ 57 w 1907"/>
                  <a:gd name="T41" fmla="*/ 1321 h 1579"/>
                  <a:gd name="T42" fmla="*/ 1850 w 1907"/>
                  <a:gd name="T43" fmla="*/ 1321 h 1579"/>
                  <a:gd name="T44" fmla="*/ 1907 w 1907"/>
                  <a:gd name="T45" fmla="*/ 1264 h 1579"/>
                  <a:gd name="T46" fmla="*/ 1907 w 1907"/>
                  <a:gd name="T47" fmla="*/ 57 h 1579"/>
                  <a:gd name="T48" fmla="*/ 1850 w 1907"/>
                  <a:gd name="T49" fmla="*/ 0 h 1579"/>
                  <a:gd name="T50" fmla="*/ 1817 w 1907"/>
                  <a:gd name="T51" fmla="*/ 1083 h 1579"/>
                  <a:gd name="T52" fmla="*/ 91 w 1907"/>
                  <a:gd name="T53" fmla="*/ 1083 h 1579"/>
                  <a:gd name="T54" fmla="*/ 91 w 1907"/>
                  <a:gd name="T55" fmla="*/ 95 h 1579"/>
                  <a:gd name="T56" fmla="*/ 1817 w 1907"/>
                  <a:gd name="T57" fmla="*/ 95 h 1579"/>
                  <a:gd name="T58" fmla="*/ 1817 w 1907"/>
                  <a:gd name="T59" fmla="*/ 1083 h 1579"/>
                  <a:gd name="T60" fmla="*/ 1817 w 1907"/>
                  <a:gd name="T61" fmla="*/ 1083 h 1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7" h="1579">
                    <a:moveTo>
                      <a:pt x="1197" y="1489"/>
                    </a:moveTo>
                    <a:cubicBezTo>
                      <a:pt x="1197" y="1489"/>
                      <a:pt x="1178" y="1469"/>
                      <a:pt x="1173" y="1460"/>
                    </a:cubicBezTo>
                    <a:cubicBezTo>
                      <a:pt x="1168" y="1441"/>
                      <a:pt x="1168" y="1384"/>
                      <a:pt x="1168" y="1360"/>
                    </a:cubicBezTo>
                    <a:cubicBezTo>
                      <a:pt x="1011" y="1360"/>
                      <a:pt x="1011" y="1360"/>
                      <a:pt x="1011" y="1360"/>
                    </a:cubicBezTo>
                    <a:cubicBezTo>
                      <a:pt x="906" y="1360"/>
                      <a:pt x="906" y="1360"/>
                      <a:pt x="906" y="1360"/>
                    </a:cubicBezTo>
                    <a:cubicBezTo>
                      <a:pt x="744" y="1360"/>
                      <a:pt x="744" y="1360"/>
                      <a:pt x="744" y="1360"/>
                    </a:cubicBezTo>
                    <a:cubicBezTo>
                      <a:pt x="744" y="1384"/>
                      <a:pt x="749" y="1441"/>
                      <a:pt x="739" y="1460"/>
                    </a:cubicBezTo>
                    <a:cubicBezTo>
                      <a:pt x="734" y="1469"/>
                      <a:pt x="715" y="1489"/>
                      <a:pt x="715" y="1489"/>
                    </a:cubicBezTo>
                    <a:cubicBezTo>
                      <a:pt x="630" y="1565"/>
                      <a:pt x="630" y="1565"/>
                      <a:pt x="630" y="1565"/>
                    </a:cubicBezTo>
                    <a:cubicBezTo>
                      <a:pt x="630" y="1574"/>
                      <a:pt x="639" y="1579"/>
                      <a:pt x="644" y="1579"/>
                    </a:cubicBezTo>
                    <a:cubicBezTo>
                      <a:pt x="906" y="1579"/>
                      <a:pt x="906" y="1579"/>
                      <a:pt x="906" y="1579"/>
                    </a:cubicBezTo>
                    <a:cubicBezTo>
                      <a:pt x="1011" y="1579"/>
                      <a:pt x="1011" y="1579"/>
                      <a:pt x="1011" y="1579"/>
                    </a:cubicBezTo>
                    <a:cubicBezTo>
                      <a:pt x="1268" y="1579"/>
                      <a:pt x="1268" y="1579"/>
                      <a:pt x="1268" y="1579"/>
                    </a:cubicBezTo>
                    <a:cubicBezTo>
                      <a:pt x="1273" y="1579"/>
                      <a:pt x="1283" y="1574"/>
                      <a:pt x="1283" y="1565"/>
                    </a:cubicBezTo>
                    <a:cubicBezTo>
                      <a:pt x="1197" y="1489"/>
                      <a:pt x="1197" y="1489"/>
                      <a:pt x="1197" y="1489"/>
                    </a:cubicBezTo>
                    <a:cubicBezTo>
                      <a:pt x="1197" y="1489"/>
                      <a:pt x="1197" y="1489"/>
                      <a:pt x="1197" y="1489"/>
                    </a:cubicBezTo>
                    <a:close/>
                    <a:moveTo>
                      <a:pt x="1850" y="0"/>
                    </a:moveTo>
                    <a:cubicBezTo>
                      <a:pt x="57" y="0"/>
                      <a:pt x="57" y="0"/>
                      <a:pt x="57" y="0"/>
                    </a:cubicBezTo>
                    <a:cubicBezTo>
                      <a:pt x="24" y="0"/>
                      <a:pt x="0" y="23"/>
                      <a:pt x="0" y="57"/>
                    </a:cubicBezTo>
                    <a:cubicBezTo>
                      <a:pt x="0" y="1264"/>
                      <a:pt x="0" y="1264"/>
                      <a:pt x="0" y="1264"/>
                    </a:cubicBezTo>
                    <a:cubicBezTo>
                      <a:pt x="0" y="1298"/>
                      <a:pt x="24" y="1321"/>
                      <a:pt x="57" y="1321"/>
                    </a:cubicBezTo>
                    <a:cubicBezTo>
                      <a:pt x="1850" y="1321"/>
                      <a:pt x="1850" y="1321"/>
                      <a:pt x="1850" y="1321"/>
                    </a:cubicBezTo>
                    <a:cubicBezTo>
                      <a:pt x="1884" y="1321"/>
                      <a:pt x="1907" y="1298"/>
                      <a:pt x="1907" y="1264"/>
                    </a:cubicBezTo>
                    <a:cubicBezTo>
                      <a:pt x="1907" y="57"/>
                      <a:pt x="1907" y="57"/>
                      <a:pt x="1907" y="57"/>
                    </a:cubicBezTo>
                    <a:cubicBezTo>
                      <a:pt x="1907" y="23"/>
                      <a:pt x="1884" y="0"/>
                      <a:pt x="1850" y="0"/>
                    </a:cubicBezTo>
                    <a:close/>
                    <a:moveTo>
                      <a:pt x="1817" y="1083"/>
                    </a:moveTo>
                    <a:cubicBezTo>
                      <a:pt x="91" y="1083"/>
                      <a:pt x="91" y="1083"/>
                      <a:pt x="91" y="1083"/>
                    </a:cubicBezTo>
                    <a:cubicBezTo>
                      <a:pt x="91" y="95"/>
                      <a:pt x="91" y="95"/>
                      <a:pt x="91" y="95"/>
                    </a:cubicBezTo>
                    <a:cubicBezTo>
                      <a:pt x="1817" y="95"/>
                      <a:pt x="1817" y="95"/>
                      <a:pt x="1817" y="95"/>
                    </a:cubicBezTo>
                    <a:cubicBezTo>
                      <a:pt x="1817" y="1083"/>
                      <a:pt x="1817" y="1083"/>
                      <a:pt x="1817" y="1083"/>
                    </a:cubicBezTo>
                    <a:cubicBezTo>
                      <a:pt x="1817" y="1083"/>
                      <a:pt x="1817" y="1083"/>
                      <a:pt x="1817" y="1083"/>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a:p>
            </p:txBody>
          </p:sp>
        </p:grpSp>
      </p:grpSp>
      <p:grpSp>
        <p:nvGrpSpPr>
          <p:cNvPr id="260" name="Group 259"/>
          <p:cNvGrpSpPr/>
          <p:nvPr/>
        </p:nvGrpSpPr>
        <p:grpSpPr>
          <a:xfrm>
            <a:off x="6759671" y="5929568"/>
            <a:ext cx="717140" cy="717132"/>
            <a:chOff x="7010726" y="5783263"/>
            <a:chExt cx="731520" cy="731512"/>
          </a:xfrm>
        </p:grpSpPr>
        <p:sp>
          <p:nvSpPr>
            <p:cNvPr id="261" name="Rectangle 260"/>
            <p:cNvSpPr/>
            <p:nvPr/>
          </p:nvSpPr>
          <p:spPr bwMode="auto">
            <a:xfrm>
              <a:off x="7010726"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2" name="Freeform 261"/>
            <p:cNvSpPr/>
            <p:nvPr/>
          </p:nvSpPr>
          <p:spPr bwMode="auto">
            <a:xfrm>
              <a:off x="7126518" y="5899051"/>
              <a:ext cx="499937" cy="499937"/>
            </a:xfrm>
            <a:custGeom>
              <a:avLst/>
              <a:gdLst>
                <a:gd name="connsiteX0" fmla="*/ 3781393 w 4778452"/>
                <a:gd name="connsiteY0" fmla="*/ 3962665 h 4778452"/>
                <a:gd name="connsiteX1" fmla="*/ 3988598 w 4778452"/>
                <a:gd name="connsiteY1" fmla="*/ 4169870 h 4778452"/>
                <a:gd name="connsiteX2" fmla="*/ 3913401 w 4778452"/>
                <a:gd name="connsiteY2" fmla="*/ 4238213 h 4778452"/>
                <a:gd name="connsiteX3" fmla="*/ 2634219 w 4778452"/>
                <a:gd name="connsiteY3" fmla="*/ 4773006 h 4778452"/>
                <a:gd name="connsiteX4" fmla="*/ 2526385 w 4778452"/>
                <a:gd name="connsiteY4" fmla="*/ 4778452 h 4778452"/>
                <a:gd name="connsiteX5" fmla="*/ 2526385 w 4778452"/>
                <a:gd name="connsiteY5" fmla="*/ 4485420 h 4778452"/>
                <a:gd name="connsiteX6" fmla="*/ 2604258 w 4778452"/>
                <a:gd name="connsiteY6" fmla="*/ 4481487 h 4778452"/>
                <a:gd name="connsiteX7" fmla="*/ 3727006 w 4778452"/>
                <a:gd name="connsiteY7" fmla="*/ 4012095 h 4778452"/>
                <a:gd name="connsiteX8" fmla="*/ 997059 w 4778452"/>
                <a:gd name="connsiteY8" fmla="*/ 3962664 h 4778452"/>
                <a:gd name="connsiteX9" fmla="*/ 1051447 w 4778452"/>
                <a:gd name="connsiteY9" fmla="*/ 4012095 h 4778452"/>
                <a:gd name="connsiteX10" fmla="*/ 2174194 w 4778452"/>
                <a:gd name="connsiteY10" fmla="*/ 4481487 h 4778452"/>
                <a:gd name="connsiteX11" fmla="*/ 2252069 w 4778452"/>
                <a:gd name="connsiteY11" fmla="*/ 4485420 h 4778452"/>
                <a:gd name="connsiteX12" fmla="*/ 2252069 w 4778452"/>
                <a:gd name="connsiteY12" fmla="*/ 4778452 h 4778452"/>
                <a:gd name="connsiteX13" fmla="*/ 2144234 w 4778452"/>
                <a:gd name="connsiteY13" fmla="*/ 4773006 h 4778452"/>
                <a:gd name="connsiteX14" fmla="*/ 865051 w 4778452"/>
                <a:gd name="connsiteY14" fmla="*/ 4238213 h 4778452"/>
                <a:gd name="connsiteX15" fmla="*/ 789854 w 4778452"/>
                <a:gd name="connsiteY15" fmla="*/ 4169868 h 4778452"/>
                <a:gd name="connsiteX16" fmla="*/ 4778452 w 4778452"/>
                <a:gd name="connsiteY16" fmla="*/ 2526383 h 4778452"/>
                <a:gd name="connsiteX17" fmla="*/ 4773007 w 4778452"/>
                <a:gd name="connsiteY17" fmla="*/ 2634218 h 4778452"/>
                <a:gd name="connsiteX18" fmla="*/ 4238213 w 4778452"/>
                <a:gd name="connsiteY18" fmla="*/ 3913400 h 4778452"/>
                <a:gd name="connsiteX19" fmla="*/ 4181963 w 4778452"/>
                <a:gd name="connsiteY19" fmla="*/ 3975291 h 4778452"/>
                <a:gd name="connsiteX20" fmla="*/ 3974758 w 4778452"/>
                <a:gd name="connsiteY20" fmla="*/ 3768087 h 4778452"/>
                <a:gd name="connsiteX21" fmla="*/ 4012096 w 4778452"/>
                <a:gd name="connsiteY21" fmla="*/ 3727005 h 4778452"/>
                <a:gd name="connsiteX22" fmla="*/ 4481488 w 4778452"/>
                <a:gd name="connsiteY22" fmla="*/ 2604257 h 4778452"/>
                <a:gd name="connsiteX23" fmla="*/ 4485421 w 4778452"/>
                <a:gd name="connsiteY23" fmla="*/ 2526384 h 4778452"/>
                <a:gd name="connsiteX24" fmla="*/ 0 w 4778452"/>
                <a:gd name="connsiteY24" fmla="*/ 2526383 h 4778452"/>
                <a:gd name="connsiteX25" fmla="*/ 293032 w 4778452"/>
                <a:gd name="connsiteY25" fmla="*/ 2526383 h 4778452"/>
                <a:gd name="connsiteX26" fmla="*/ 296964 w 4778452"/>
                <a:gd name="connsiteY26" fmla="*/ 2604257 h 4778452"/>
                <a:gd name="connsiteX27" fmla="*/ 766357 w 4778452"/>
                <a:gd name="connsiteY27" fmla="*/ 3727005 h 4778452"/>
                <a:gd name="connsiteX28" fmla="*/ 803694 w 4778452"/>
                <a:gd name="connsiteY28" fmla="*/ 3768086 h 4778452"/>
                <a:gd name="connsiteX29" fmla="*/ 596489 w 4778452"/>
                <a:gd name="connsiteY29" fmla="*/ 3975291 h 4778452"/>
                <a:gd name="connsiteX30" fmla="*/ 540239 w 4778452"/>
                <a:gd name="connsiteY30" fmla="*/ 3913400 h 4778452"/>
                <a:gd name="connsiteX31" fmla="*/ 5445 w 4778452"/>
                <a:gd name="connsiteY31" fmla="*/ 2634218 h 4778452"/>
                <a:gd name="connsiteX32" fmla="*/ 3561714 w 4778452"/>
                <a:gd name="connsiteY32" fmla="*/ 1922631 h 4778452"/>
                <a:gd name="connsiteX33" fmla="*/ 4018914 w 4778452"/>
                <a:gd name="connsiteY33" fmla="*/ 2379831 h 4778452"/>
                <a:gd name="connsiteX34" fmla="*/ 3561714 w 4778452"/>
                <a:gd name="connsiteY34" fmla="*/ 2837031 h 4778452"/>
                <a:gd name="connsiteX35" fmla="*/ 3104514 w 4778452"/>
                <a:gd name="connsiteY35" fmla="*/ 2379831 h 4778452"/>
                <a:gd name="connsiteX36" fmla="*/ 3561714 w 4778452"/>
                <a:gd name="connsiteY36" fmla="*/ 1922631 h 4778452"/>
                <a:gd name="connsiteX37" fmla="*/ 2418727 w 4778452"/>
                <a:gd name="connsiteY37" fmla="*/ 1922631 h 4778452"/>
                <a:gd name="connsiteX38" fmla="*/ 2875927 w 4778452"/>
                <a:gd name="connsiteY38" fmla="*/ 2379831 h 4778452"/>
                <a:gd name="connsiteX39" fmla="*/ 2418727 w 4778452"/>
                <a:gd name="connsiteY39" fmla="*/ 2837031 h 4778452"/>
                <a:gd name="connsiteX40" fmla="*/ 1961527 w 4778452"/>
                <a:gd name="connsiteY40" fmla="*/ 2379831 h 4778452"/>
                <a:gd name="connsiteX41" fmla="*/ 2418727 w 4778452"/>
                <a:gd name="connsiteY41" fmla="*/ 1922631 h 4778452"/>
                <a:gd name="connsiteX42" fmla="*/ 1275739 w 4778452"/>
                <a:gd name="connsiteY42" fmla="*/ 1922631 h 4778452"/>
                <a:gd name="connsiteX43" fmla="*/ 1732939 w 4778452"/>
                <a:gd name="connsiteY43" fmla="*/ 2379831 h 4778452"/>
                <a:gd name="connsiteX44" fmla="*/ 1275739 w 4778452"/>
                <a:gd name="connsiteY44" fmla="*/ 2837031 h 4778452"/>
                <a:gd name="connsiteX45" fmla="*/ 818539 w 4778452"/>
                <a:gd name="connsiteY45" fmla="*/ 2379831 h 4778452"/>
                <a:gd name="connsiteX46" fmla="*/ 1275739 w 4778452"/>
                <a:gd name="connsiteY46" fmla="*/ 1922631 h 4778452"/>
                <a:gd name="connsiteX47" fmla="*/ 608582 w 4778452"/>
                <a:gd name="connsiteY47" fmla="*/ 789854 h 4778452"/>
                <a:gd name="connsiteX48" fmla="*/ 815787 w 4778452"/>
                <a:gd name="connsiteY48" fmla="*/ 997059 h 4778452"/>
                <a:gd name="connsiteX49" fmla="*/ 766357 w 4778452"/>
                <a:gd name="connsiteY49" fmla="*/ 1051446 h 4778452"/>
                <a:gd name="connsiteX50" fmla="*/ 296964 w 4778452"/>
                <a:gd name="connsiteY50" fmla="*/ 2174193 h 4778452"/>
                <a:gd name="connsiteX51" fmla="*/ 293032 w 4778452"/>
                <a:gd name="connsiteY51" fmla="*/ 2252067 h 4778452"/>
                <a:gd name="connsiteX52" fmla="*/ 0 w 4778452"/>
                <a:gd name="connsiteY52" fmla="*/ 2252067 h 4778452"/>
                <a:gd name="connsiteX53" fmla="*/ 5445 w 4778452"/>
                <a:gd name="connsiteY53" fmla="*/ 2144233 h 4778452"/>
                <a:gd name="connsiteX54" fmla="*/ 540239 w 4778452"/>
                <a:gd name="connsiteY54" fmla="*/ 865050 h 4778452"/>
                <a:gd name="connsiteX55" fmla="*/ 4169869 w 4778452"/>
                <a:gd name="connsiteY55" fmla="*/ 789853 h 4778452"/>
                <a:gd name="connsiteX56" fmla="*/ 4238213 w 4778452"/>
                <a:gd name="connsiteY56" fmla="*/ 865050 h 4778452"/>
                <a:gd name="connsiteX57" fmla="*/ 4773007 w 4778452"/>
                <a:gd name="connsiteY57" fmla="*/ 2144233 h 4778452"/>
                <a:gd name="connsiteX58" fmla="*/ 4778452 w 4778452"/>
                <a:gd name="connsiteY58" fmla="*/ 2252067 h 4778452"/>
                <a:gd name="connsiteX59" fmla="*/ 4485421 w 4778452"/>
                <a:gd name="connsiteY59" fmla="*/ 2252067 h 4778452"/>
                <a:gd name="connsiteX60" fmla="*/ 4481488 w 4778452"/>
                <a:gd name="connsiteY60" fmla="*/ 2174193 h 4778452"/>
                <a:gd name="connsiteX61" fmla="*/ 4012096 w 4778452"/>
                <a:gd name="connsiteY61" fmla="*/ 1051446 h 4778452"/>
                <a:gd name="connsiteX62" fmla="*/ 3962665 w 4778452"/>
                <a:gd name="connsiteY62" fmla="*/ 997058 h 4778452"/>
                <a:gd name="connsiteX63" fmla="*/ 2526385 w 4778452"/>
                <a:gd name="connsiteY63" fmla="*/ 0 h 4778452"/>
                <a:gd name="connsiteX64" fmla="*/ 2634219 w 4778452"/>
                <a:gd name="connsiteY64" fmla="*/ 5444 h 4778452"/>
                <a:gd name="connsiteX65" fmla="*/ 3913401 w 4778452"/>
                <a:gd name="connsiteY65" fmla="*/ 540238 h 4778452"/>
                <a:gd name="connsiteX66" fmla="*/ 3975292 w 4778452"/>
                <a:gd name="connsiteY66" fmla="*/ 596488 h 4778452"/>
                <a:gd name="connsiteX67" fmla="*/ 3768087 w 4778452"/>
                <a:gd name="connsiteY67" fmla="*/ 803693 h 4778452"/>
                <a:gd name="connsiteX68" fmla="*/ 3727006 w 4778452"/>
                <a:gd name="connsiteY68" fmla="*/ 766356 h 4778452"/>
                <a:gd name="connsiteX69" fmla="*/ 2604258 w 4778452"/>
                <a:gd name="connsiteY69" fmla="*/ 296963 h 4778452"/>
                <a:gd name="connsiteX70" fmla="*/ 2526385 w 4778452"/>
                <a:gd name="connsiteY70" fmla="*/ 293031 h 4778452"/>
                <a:gd name="connsiteX71" fmla="*/ 2252069 w 4778452"/>
                <a:gd name="connsiteY71" fmla="*/ 0 h 4778452"/>
                <a:gd name="connsiteX72" fmla="*/ 2252068 w 4778452"/>
                <a:gd name="connsiteY72" fmla="*/ 293031 h 4778452"/>
                <a:gd name="connsiteX73" fmla="*/ 2174194 w 4778452"/>
                <a:gd name="connsiteY73" fmla="*/ 296963 h 4778452"/>
                <a:gd name="connsiteX74" fmla="*/ 1051447 w 4778452"/>
                <a:gd name="connsiteY74" fmla="*/ 766356 h 4778452"/>
                <a:gd name="connsiteX75" fmla="*/ 1010365 w 4778452"/>
                <a:gd name="connsiteY75" fmla="*/ 803694 h 4778452"/>
                <a:gd name="connsiteX76" fmla="*/ 803160 w 4778452"/>
                <a:gd name="connsiteY76" fmla="*/ 596489 h 4778452"/>
                <a:gd name="connsiteX77" fmla="*/ 865051 w 4778452"/>
                <a:gd name="connsiteY77" fmla="*/ 540238 h 4778452"/>
                <a:gd name="connsiteX78" fmla="*/ 2144234 w 4778452"/>
                <a:gd name="connsiteY78" fmla="*/ 5444 h 4778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778452" h="4778452">
                  <a:moveTo>
                    <a:pt x="3781393" y="3962665"/>
                  </a:moveTo>
                  <a:lnTo>
                    <a:pt x="3988598" y="4169870"/>
                  </a:lnTo>
                  <a:lnTo>
                    <a:pt x="3913401" y="4238213"/>
                  </a:lnTo>
                  <a:cubicBezTo>
                    <a:pt x="3558376" y="4531206"/>
                    <a:pt x="3117528" y="4723923"/>
                    <a:pt x="2634219" y="4773006"/>
                  </a:cubicBezTo>
                  <a:lnTo>
                    <a:pt x="2526385" y="4778452"/>
                  </a:lnTo>
                  <a:lnTo>
                    <a:pt x="2526385" y="4485420"/>
                  </a:lnTo>
                  <a:lnTo>
                    <a:pt x="2604258" y="4481487"/>
                  </a:lnTo>
                  <a:cubicBezTo>
                    <a:pt x="3028462" y="4438407"/>
                    <a:pt x="3415397" y="4269257"/>
                    <a:pt x="3727006" y="4012095"/>
                  </a:cubicBezTo>
                  <a:close/>
                  <a:moveTo>
                    <a:pt x="997059" y="3962664"/>
                  </a:moveTo>
                  <a:lnTo>
                    <a:pt x="1051447" y="4012095"/>
                  </a:lnTo>
                  <a:cubicBezTo>
                    <a:pt x="1363055" y="4269257"/>
                    <a:pt x="1749990" y="4438407"/>
                    <a:pt x="2174194" y="4481487"/>
                  </a:cubicBezTo>
                  <a:lnTo>
                    <a:pt x="2252069" y="4485420"/>
                  </a:lnTo>
                  <a:lnTo>
                    <a:pt x="2252069" y="4778452"/>
                  </a:lnTo>
                  <a:lnTo>
                    <a:pt x="2144234" y="4773006"/>
                  </a:lnTo>
                  <a:cubicBezTo>
                    <a:pt x="1660924" y="4723923"/>
                    <a:pt x="1220076" y="4531206"/>
                    <a:pt x="865051" y="4238213"/>
                  </a:cubicBezTo>
                  <a:lnTo>
                    <a:pt x="789854" y="4169868"/>
                  </a:lnTo>
                  <a:close/>
                  <a:moveTo>
                    <a:pt x="4778452" y="2526383"/>
                  </a:moveTo>
                  <a:lnTo>
                    <a:pt x="4773007" y="2634218"/>
                  </a:lnTo>
                  <a:cubicBezTo>
                    <a:pt x="4723924" y="3117527"/>
                    <a:pt x="4531207" y="3558375"/>
                    <a:pt x="4238213" y="3913400"/>
                  </a:cubicBezTo>
                  <a:lnTo>
                    <a:pt x="4181963" y="3975291"/>
                  </a:lnTo>
                  <a:lnTo>
                    <a:pt x="3974758" y="3768087"/>
                  </a:lnTo>
                  <a:lnTo>
                    <a:pt x="4012096" y="3727005"/>
                  </a:lnTo>
                  <a:cubicBezTo>
                    <a:pt x="4269258" y="3415396"/>
                    <a:pt x="4438408" y="3028461"/>
                    <a:pt x="4481488" y="2604257"/>
                  </a:cubicBezTo>
                  <a:lnTo>
                    <a:pt x="4485421" y="2526384"/>
                  </a:lnTo>
                  <a:close/>
                  <a:moveTo>
                    <a:pt x="0" y="2526383"/>
                  </a:moveTo>
                  <a:lnTo>
                    <a:pt x="293032" y="2526383"/>
                  </a:lnTo>
                  <a:lnTo>
                    <a:pt x="296964" y="2604257"/>
                  </a:lnTo>
                  <a:cubicBezTo>
                    <a:pt x="340045" y="3028461"/>
                    <a:pt x="509194" y="3415396"/>
                    <a:pt x="766357" y="3727005"/>
                  </a:cubicBezTo>
                  <a:lnTo>
                    <a:pt x="803694" y="3768086"/>
                  </a:lnTo>
                  <a:lnTo>
                    <a:pt x="596489" y="3975291"/>
                  </a:lnTo>
                  <a:lnTo>
                    <a:pt x="540239" y="3913400"/>
                  </a:lnTo>
                  <a:cubicBezTo>
                    <a:pt x="247246" y="3558375"/>
                    <a:pt x="54528" y="3117527"/>
                    <a:pt x="5445" y="2634218"/>
                  </a:cubicBezTo>
                  <a:close/>
                  <a:moveTo>
                    <a:pt x="3561714" y="1922631"/>
                  </a:moveTo>
                  <a:cubicBezTo>
                    <a:pt x="3814219" y="1922631"/>
                    <a:pt x="4018914" y="2127326"/>
                    <a:pt x="4018914" y="2379831"/>
                  </a:cubicBezTo>
                  <a:cubicBezTo>
                    <a:pt x="4018914" y="2632336"/>
                    <a:pt x="3814219" y="2837031"/>
                    <a:pt x="3561714" y="2837031"/>
                  </a:cubicBezTo>
                  <a:cubicBezTo>
                    <a:pt x="3309209" y="2837031"/>
                    <a:pt x="3104514" y="2632336"/>
                    <a:pt x="3104514" y="2379831"/>
                  </a:cubicBezTo>
                  <a:cubicBezTo>
                    <a:pt x="3104514" y="2127326"/>
                    <a:pt x="3309209" y="1922631"/>
                    <a:pt x="3561714" y="1922631"/>
                  </a:cubicBezTo>
                  <a:close/>
                  <a:moveTo>
                    <a:pt x="2418727" y="1922631"/>
                  </a:moveTo>
                  <a:cubicBezTo>
                    <a:pt x="2671232" y="1922631"/>
                    <a:pt x="2875927" y="2127326"/>
                    <a:pt x="2875927" y="2379831"/>
                  </a:cubicBezTo>
                  <a:cubicBezTo>
                    <a:pt x="2875927" y="2632336"/>
                    <a:pt x="2671232" y="2837031"/>
                    <a:pt x="2418727" y="2837031"/>
                  </a:cubicBezTo>
                  <a:cubicBezTo>
                    <a:pt x="2166222" y="2837031"/>
                    <a:pt x="1961527" y="2632336"/>
                    <a:pt x="1961527" y="2379831"/>
                  </a:cubicBezTo>
                  <a:cubicBezTo>
                    <a:pt x="1961527" y="2127326"/>
                    <a:pt x="2166222" y="1922631"/>
                    <a:pt x="2418727" y="1922631"/>
                  </a:cubicBezTo>
                  <a:close/>
                  <a:moveTo>
                    <a:pt x="1275739" y="1922631"/>
                  </a:moveTo>
                  <a:cubicBezTo>
                    <a:pt x="1528244" y="1922631"/>
                    <a:pt x="1732939" y="2127326"/>
                    <a:pt x="1732939" y="2379831"/>
                  </a:cubicBezTo>
                  <a:cubicBezTo>
                    <a:pt x="1732939" y="2632336"/>
                    <a:pt x="1528244" y="2837031"/>
                    <a:pt x="1275739" y="2837031"/>
                  </a:cubicBezTo>
                  <a:cubicBezTo>
                    <a:pt x="1023234" y="2837031"/>
                    <a:pt x="818539" y="2632336"/>
                    <a:pt x="818539" y="2379831"/>
                  </a:cubicBezTo>
                  <a:cubicBezTo>
                    <a:pt x="818539" y="2127326"/>
                    <a:pt x="1023234" y="1922631"/>
                    <a:pt x="1275739" y="1922631"/>
                  </a:cubicBezTo>
                  <a:close/>
                  <a:moveTo>
                    <a:pt x="608582" y="789854"/>
                  </a:moveTo>
                  <a:lnTo>
                    <a:pt x="815787" y="997059"/>
                  </a:lnTo>
                  <a:lnTo>
                    <a:pt x="766357" y="1051446"/>
                  </a:lnTo>
                  <a:cubicBezTo>
                    <a:pt x="509194" y="1363054"/>
                    <a:pt x="340045" y="1749989"/>
                    <a:pt x="296964" y="2174193"/>
                  </a:cubicBezTo>
                  <a:lnTo>
                    <a:pt x="293032" y="2252067"/>
                  </a:lnTo>
                  <a:lnTo>
                    <a:pt x="0" y="2252067"/>
                  </a:lnTo>
                  <a:lnTo>
                    <a:pt x="5445" y="2144233"/>
                  </a:lnTo>
                  <a:cubicBezTo>
                    <a:pt x="54528" y="1660923"/>
                    <a:pt x="247246" y="1220076"/>
                    <a:pt x="540239" y="865050"/>
                  </a:cubicBezTo>
                  <a:close/>
                  <a:moveTo>
                    <a:pt x="4169869" y="789853"/>
                  </a:moveTo>
                  <a:lnTo>
                    <a:pt x="4238213" y="865050"/>
                  </a:lnTo>
                  <a:cubicBezTo>
                    <a:pt x="4531207" y="1220076"/>
                    <a:pt x="4723924" y="1660923"/>
                    <a:pt x="4773007" y="2144233"/>
                  </a:cubicBezTo>
                  <a:lnTo>
                    <a:pt x="4778452" y="2252067"/>
                  </a:lnTo>
                  <a:lnTo>
                    <a:pt x="4485421" y="2252067"/>
                  </a:lnTo>
                  <a:lnTo>
                    <a:pt x="4481488" y="2174193"/>
                  </a:lnTo>
                  <a:cubicBezTo>
                    <a:pt x="4438408" y="1749989"/>
                    <a:pt x="4269258" y="1363054"/>
                    <a:pt x="4012096" y="1051446"/>
                  </a:cubicBezTo>
                  <a:lnTo>
                    <a:pt x="3962665" y="997058"/>
                  </a:lnTo>
                  <a:close/>
                  <a:moveTo>
                    <a:pt x="2526385" y="0"/>
                  </a:moveTo>
                  <a:lnTo>
                    <a:pt x="2634219" y="5444"/>
                  </a:lnTo>
                  <a:cubicBezTo>
                    <a:pt x="3117528" y="54527"/>
                    <a:pt x="3558376" y="247245"/>
                    <a:pt x="3913401" y="540238"/>
                  </a:cubicBezTo>
                  <a:lnTo>
                    <a:pt x="3975292" y="596488"/>
                  </a:lnTo>
                  <a:lnTo>
                    <a:pt x="3768087" y="803693"/>
                  </a:lnTo>
                  <a:lnTo>
                    <a:pt x="3727006" y="766356"/>
                  </a:lnTo>
                  <a:cubicBezTo>
                    <a:pt x="3415397" y="509194"/>
                    <a:pt x="3028462" y="340044"/>
                    <a:pt x="2604258" y="296963"/>
                  </a:cubicBezTo>
                  <a:lnTo>
                    <a:pt x="2526385" y="293031"/>
                  </a:lnTo>
                  <a:close/>
                  <a:moveTo>
                    <a:pt x="2252069" y="0"/>
                  </a:moveTo>
                  <a:lnTo>
                    <a:pt x="2252068" y="293031"/>
                  </a:lnTo>
                  <a:lnTo>
                    <a:pt x="2174194" y="296963"/>
                  </a:lnTo>
                  <a:cubicBezTo>
                    <a:pt x="1749990" y="340044"/>
                    <a:pt x="1363055" y="509194"/>
                    <a:pt x="1051447" y="766356"/>
                  </a:cubicBezTo>
                  <a:lnTo>
                    <a:pt x="1010365" y="803694"/>
                  </a:lnTo>
                  <a:lnTo>
                    <a:pt x="803160" y="596489"/>
                  </a:lnTo>
                  <a:lnTo>
                    <a:pt x="865051" y="540238"/>
                  </a:lnTo>
                  <a:cubicBezTo>
                    <a:pt x="1220076" y="247245"/>
                    <a:pt x="1660924" y="54527"/>
                    <a:pt x="2144234" y="544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3" name="Group 262"/>
          <p:cNvGrpSpPr/>
          <p:nvPr/>
        </p:nvGrpSpPr>
        <p:grpSpPr>
          <a:xfrm>
            <a:off x="7551517" y="5929568"/>
            <a:ext cx="717140" cy="717132"/>
            <a:chOff x="7818450" y="5783263"/>
            <a:chExt cx="731520" cy="731512"/>
          </a:xfrm>
        </p:grpSpPr>
        <p:sp>
          <p:nvSpPr>
            <p:cNvPr id="264" name="Rectangle 263"/>
            <p:cNvSpPr/>
            <p:nvPr/>
          </p:nvSpPr>
          <p:spPr bwMode="auto">
            <a:xfrm>
              <a:off x="7818450"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65" name="Group 264"/>
            <p:cNvGrpSpPr/>
            <p:nvPr/>
          </p:nvGrpSpPr>
          <p:grpSpPr>
            <a:xfrm>
              <a:off x="7880749" y="5896591"/>
              <a:ext cx="606922" cy="504856"/>
              <a:chOff x="4071938" y="-3111500"/>
              <a:chExt cx="1935162" cy="1609725"/>
            </a:xfrm>
          </p:grpSpPr>
          <p:sp>
            <p:nvSpPr>
              <p:cNvPr id="266" name="AutoShape 55"/>
              <p:cNvSpPr>
                <a:spLocks noChangeAspect="1" noChangeArrowheads="1" noTextEdit="1"/>
              </p:cNvSpPr>
              <p:nvPr/>
            </p:nvSpPr>
            <p:spPr bwMode="auto">
              <a:xfrm>
                <a:off x="4071938" y="-3111500"/>
                <a:ext cx="1935162"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67" name="Freeform 57"/>
              <p:cNvSpPr>
                <a:spLocks noEditPoints="1"/>
              </p:cNvSpPr>
              <p:nvPr/>
            </p:nvSpPr>
            <p:spPr bwMode="auto">
              <a:xfrm>
                <a:off x="4075113" y="-3108325"/>
                <a:ext cx="1931987" cy="1603375"/>
              </a:xfrm>
              <a:custGeom>
                <a:avLst/>
                <a:gdLst>
                  <a:gd name="T0" fmla="*/ 477 w 512"/>
                  <a:gd name="T1" fmla="*/ 32 h 424"/>
                  <a:gd name="T2" fmla="*/ 416 w 512"/>
                  <a:gd name="T3" fmla="*/ 32 h 424"/>
                  <a:gd name="T4" fmla="*/ 416 w 512"/>
                  <a:gd name="T5" fmla="*/ 12 h 424"/>
                  <a:gd name="T6" fmla="*/ 404 w 512"/>
                  <a:gd name="T7" fmla="*/ 0 h 424"/>
                  <a:gd name="T8" fmla="*/ 396 w 512"/>
                  <a:gd name="T9" fmla="*/ 0 h 424"/>
                  <a:gd name="T10" fmla="*/ 384 w 512"/>
                  <a:gd name="T11" fmla="*/ 12 h 424"/>
                  <a:gd name="T12" fmla="*/ 384 w 512"/>
                  <a:gd name="T13" fmla="*/ 32 h 424"/>
                  <a:gd name="T14" fmla="*/ 128 w 512"/>
                  <a:gd name="T15" fmla="*/ 32 h 424"/>
                  <a:gd name="T16" fmla="*/ 128 w 512"/>
                  <a:gd name="T17" fmla="*/ 12 h 424"/>
                  <a:gd name="T18" fmla="*/ 116 w 512"/>
                  <a:gd name="T19" fmla="*/ 0 h 424"/>
                  <a:gd name="T20" fmla="*/ 108 w 512"/>
                  <a:gd name="T21" fmla="*/ 0 h 424"/>
                  <a:gd name="T22" fmla="*/ 96 w 512"/>
                  <a:gd name="T23" fmla="*/ 12 h 424"/>
                  <a:gd name="T24" fmla="*/ 96 w 512"/>
                  <a:gd name="T25" fmla="*/ 32 h 424"/>
                  <a:gd name="T26" fmla="*/ 35 w 512"/>
                  <a:gd name="T27" fmla="*/ 32 h 424"/>
                  <a:gd name="T28" fmla="*/ 0 w 512"/>
                  <a:gd name="T29" fmla="*/ 67 h 424"/>
                  <a:gd name="T30" fmla="*/ 0 w 512"/>
                  <a:gd name="T31" fmla="*/ 389 h 424"/>
                  <a:gd name="T32" fmla="*/ 35 w 512"/>
                  <a:gd name="T33" fmla="*/ 424 h 424"/>
                  <a:gd name="T34" fmla="*/ 477 w 512"/>
                  <a:gd name="T35" fmla="*/ 424 h 424"/>
                  <a:gd name="T36" fmla="*/ 512 w 512"/>
                  <a:gd name="T37" fmla="*/ 389 h 424"/>
                  <a:gd name="T38" fmla="*/ 512 w 512"/>
                  <a:gd name="T39" fmla="*/ 67 h 424"/>
                  <a:gd name="T40" fmla="*/ 477 w 512"/>
                  <a:gd name="T41" fmla="*/ 32 h 424"/>
                  <a:gd name="T42" fmla="*/ 480 w 512"/>
                  <a:gd name="T43" fmla="*/ 375 h 424"/>
                  <a:gd name="T44" fmla="*/ 463 w 512"/>
                  <a:gd name="T45" fmla="*/ 392 h 424"/>
                  <a:gd name="T46" fmla="*/ 49 w 512"/>
                  <a:gd name="T47" fmla="*/ 392 h 424"/>
                  <a:gd name="T48" fmla="*/ 32 w 512"/>
                  <a:gd name="T49" fmla="*/ 375 h 424"/>
                  <a:gd name="T50" fmla="*/ 32 w 512"/>
                  <a:gd name="T51" fmla="*/ 136 h 424"/>
                  <a:gd name="T52" fmla="*/ 480 w 512"/>
                  <a:gd name="T53" fmla="*/ 136 h 424"/>
                  <a:gd name="T54" fmla="*/ 480 w 512"/>
                  <a:gd name="T55" fmla="*/ 375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2" h="424">
                    <a:moveTo>
                      <a:pt x="477" y="32"/>
                    </a:moveTo>
                    <a:cubicBezTo>
                      <a:pt x="416" y="32"/>
                      <a:pt x="416" y="32"/>
                      <a:pt x="416" y="32"/>
                    </a:cubicBezTo>
                    <a:cubicBezTo>
                      <a:pt x="416" y="12"/>
                      <a:pt x="416" y="12"/>
                      <a:pt x="416" y="12"/>
                    </a:cubicBezTo>
                    <a:cubicBezTo>
                      <a:pt x="416" y="5"/>
                      <a:pt x="411" y="0"/>
                      <a:pt x="404" y="0"/>
                    </a:cubicBezTo>
                    <a:cubicBezTo>
                      <a:pt x="396" y="0"/>
                      <a:pt x="396" y="0"/>
                      <a:pt x="396" y="0"/>
                    </a:cubicBezTo>
                    <a:cubicBezTo>
                      <a:pt x="389" y="0"/>
                      <a:pt x="384" y="5"/>
                      <a:pt x="384" y="12"/>
                    </a:cubicBezTo>
                    <a:cubicBezTo>
                      <a:pt x="384" y="32"/>
                      <a:pt x="384" y="32"/>
                      <a:pt x="384" y="32"/>
                    </a:cubicBezTo>
                    <a:cubicBezTo>
                      <a:pt x="128" y="32"/>
                      <a:pt x="128" y="32"/>
                      <a:pt x="128" y="32"/>
                    </a:cubicBezTo>
                    <a:cubicBezTo>
                      <a:pt x="128" y="12"/>
                      <a:pt x="128" y="12"/>
                      <a:pt x="128" y="12"/>
                    </a:cubicBezTo>
                    <a:cubicBezTo>
                      <a:pt x="128" y="5"/>
                      <a:pt x="123" y="0"/>
                      <a:pt x="116" y="0"/>
                    </a:cubicBezTo>
                    <a:cubicBezTo>
                      <a:pt x="108" y="0"/>
                      <a:pt x="108" y="0"/>
                      <a:pt x="108" y="0"/>
                    </a:cubicBezTo>
                    <a:cubicBezTo>
                      <a:pt x="101" y="0"/>
                      <a:pt x="96" y="5"/>
                      <a:pt x="96" y="12"/>
                    </a:cubicBezTo>
                    <a:cubicBezTo>
                      <a:pt x="96" y="32"/>
                      <a:pt x="96" y="32"/>
                      <a:pt x="96" y="32"/>
                    </a:cubicBezTo>
                    <a:cubicBezTo>
                      <a:pt x="35" y="32"/>
                      <a:pt x="35" y="32"/>
                      <a:pt x="35" y="32"/>
                    </a:cubicBezTo>
                    <a:cubicBezTo>
                      <a:pt x="16" y="32"/>
                      <a:pt x="0" y="47"/>
                      <a:pt x="0" y="67"/>
                    </a:cubicBezTo>
                    <a:cubicBezTo>
                      <a:pt x="0" y="389"/>
                      <a:pt x="0" y="389"/>
                      <a:pt x="0" y="389"/>
                    </a:cubicBezTo>
                    <a:cubicBezTo>
                      <a:pt x="0" y="408"/>
                      <a:pt x="16" y="424"/>
                      <a:pt x="35" y="424"/>
                    </a:cubicBezTo>
                    <a:cubicBezTo>
                      <a:pt x="477" y="424"/>
                      <a:pt x="477" y="424"/>
                      <a:pt x="477" y="424"/>
                    </a:cubicBezTo>
                    <a:cubicBezTo>
                      <a:pt x="496" y="424"/>
                      <a:pt x="512" y="408"/>
                      <a:pt x="512" y="389"/>
                    </a:cubicBezTo>
                    <a:cubicBezTo>
                      <a:pt x="512" y="67"/>
                      <a:pt x="512" y="67"/>
                      <a:pt x="512" y="67"/>
                    </a:cubicBezTo>
                    <a:cubicBezTo>
                      <a:pt x="512" y="47"/>
                      <a:pt x="496" y="32"/>
                      <a:pt x="477" y="32"/>
                    </a:cubicBezTo>
                    <a:close/>
                    <a:moveTo>
                      <a:pt x="480" y="375"/>
                    </a:moveTo>
                    <a:cubicBezTo>
                      <a:pt x="480" y="385"/>
                      <a:pt x="473" y="392"/>
                      <a:pt x="463" y="392"/>
                    </a:cubicBezTo>
                    <a:cubicBezTo>
                      <a:pt x="49" y="392"/>
                      <a:pt x="49" y="392"/>
                      <a:pt x="49" y="392"/>
                    </a:cubicBezTo>
                    <a:cubicBezTo>
                      <a:pt x="39" y="392"/>
                      <a:pt x="32" y="385"/>
                      <a:pt x="32" y="375"/>
                    </a:cubicBezTo>
                    <a:cubicBezTo>
                      <a:pt x="32" y="136"/>
                      <a:pt x="32" y="136"/>
                      <a:pt x="32" y="136"/>
                    </a:cubicBezTo>
                    <a:cubicBezTo>
                      <a:pt x="480" y="136"/>
                      <a:pt x="480" y="136"/>
                      <a:pt x="480" y="136"/>
                    </a:cubicBezTo>
                    <a:cubicBezTo>
                      <a:pt x="480" y="375"/>
                      <a:pt x="480" y="375"/>
                      <a:pt x="480" y="375"/>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68" name="Freeform 58"/>
              <p:cNvSpPr>
                <a:spLocks/>
              </p:cNvSpPr>
              <p:nvPr/>
            </p:nvSpPr>
            <p:spPr bwMode="auto">
              <a:xfrm>
                <a:off x="4740275" y="-2473325"/>
                <a:ext cx="241300" cy="182563"/>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accent5">
                  <a:lumMod val="25000"/>
                  <a:lumOff val="75000"/>
                </a:scheme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69" name="Freeform 59"/>
              <p:cNvSpPr>
                <a:spLocks/>
              </p:cNvSpPr>
              <p:nvPr/>
            </p:nvSpPr>
            <p:spPr bwMode="auto">
              <a:xfrm>
                <a:off x="5102225" y="-2473325"/>
                <a:ext cx="241300" cy="182563"/>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accent5">
                  <a:lumMod val="25000"/>
                  <a:lumOff val="75000"/>
                </a:scheme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70" name="Freeform 60"/>
              <p:cNvSpPr>
                <a:spLocks/>
              </p:cNvSpPr>
              <p:nvPr/>
            </p:nvSpPr>
            <p:spPr bwMode="auto">
              <a:xfrm>
                <a:off x="5464175" y="-2473325"/>
                <a:ext cx="241300" cy="182563"/>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accent5">
                  <a:lumMod val="25000"/>
                  <a:lumOff val="75000"/>
                </a:scheme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71" name="Freeform 61"/>
              <p:cNvSpPr>
                <a:spLocks/>
              </p:cNvSpPr>
              <p:nvPr/>
            </p:nvSpPr>
            <p:spPr bwMode="auto">
              <a:xfrm>
                <a:off x="4376738" y="-2200275"/>
                <a:ext cx="242887"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accent5">
                  <a:lumMod val="25000"/>
                  <a:lumOff val="75000"/>
                </a:scheme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72" name="Freeform 62"/>
              <p:cNvSpPr>
                <a:spLocks/>
              </p:cNvSpPr>
              <p:nvPr/>
            </p:nvSpPr>
            <p:spPr bwMode="auto">
              <a:xfrm>
                <a:off x="4740275" y="-2200275"/>
                <a:ext cx="241300"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73" name="Freeform 63"/>
              <p:cNvSpPr>
                <a:spLocks/>
              </p:cNvSpPr>
              <p:nvPr/>
            </p:nvSpPr>
            <p:spPr bwMode="auto">
              <a:xfrm>
                <a:off x="5102225" y="-2200275"/>
                <a:ext cx="241300"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74" name="Freeform 64"/>
              <p:cNvSpPr>
                <a:spLocks/>
              </p:cNvSpPr>
              <p:nvPr/>
            </p:nvSpPr>
            <p:spPr bwMode="auto">
              <a:xfrm>
                <a:off x="5464175" y="-2200275"/>
                <a:ext cx="241300"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75" name="Freeform 65"/>
              <p:cNvSpPr>
                <a:spLocks/>
              </p:cNvSpPr>
              <p:nvPr/>
            </p:nvSpPr>
            <p:spPr bwMode="auto">
              <a:xfrm>
                <a:off x="4376738" y="-1928813"/>
                <a:ext cx="242887"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76" name="Freeform 66"/>
              <p:cNvSpPr>
                <a:spLocks/>
              </p:cNvSpPr>
              <p:nvPr/>
            </p:nvSpPr>
            <p:spPr bwMode="auto">
              <a:xfrm>
                <a:off x="4740275" y="-1928813"/>
                <a:ext cx="241300"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77" name="Freeform 67"/>
              <p:cNvSpPr>
                <a:spLocks/>
              </p:cNvSpPr>
              <p:nvPr/>
            </p:nvSpPr>
            <p:spPr bwMode="auto">
              <a:xfrm>
                <a:off x="5102225" y="-1928813"/>
                <a:ext cx="241300"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a:p>
            </p:txBody>
          </p:sp>
        </p:grpSp>
      </p:grpSp>
      <p:grpSp>
        <p:nvGrpSpPr>
          <p:cNvPr id="278" name="Group 277"/>
          <p:cNvGrpSpPr/>
          <p:nvPr/>
        </p:nvGrpSpPr>
        <p:grpSpPr>
          <a:xfrm>
            <a:off x="9135209" y="5929568"/>
            <a:ext cx="717140" cy="717132"/>
            <a:chOff x="9433898" y="5783263"/>
            <a:chExt cx="731520" cy="731512"/>
          </a:xfrm>
        </p:grpSpPr>
        <p:sp>
          <p:nvSpPr>
            <p:cNvPr id="279" name="Rectangle 278"/>
            <p:cNvSpPr/>
            <p:nvPr/>
          </p:nvSpPr>
          <p:spPr bwMode="auto">
            <a:xfrm>
              <a:off x="9433898"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0" name="Freeform 30"/>
            <p:cNvSpPr>
              <a:spLocks noEditPoints="1"/>
            </p:cNvSpPr>
            <p:nvPr/>
          </p:nvSpPr>
          <p:spPr bwMode="auto">
            <a:xfrm>
              <a:off x="9585300" y="5905160"/>
              <a:ext cx="439346" cy="485791"/>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chemeClr val="bg1"/>
            </a:solidFill>
            <a:ln>
              <a:noFill/>
            </a:ln>
            <a:extLst/>
          </p:spPr>
          <p:txBody>
            <a:bodyPr vert="horz" wrap="square" lIns="89642" tIns="224106" rIns="89642" bIns="44821" numCol="1" anchor="t" anchorCtr="0" compatLnSpc="1">
              <a:prstTxWarp prst="textNoShape">
                <a:avLst/>
              </a:prstTxWarp>
            </a:bodyPr>
            <a:lstStyle/>
            <a:p>
              <a:pPr algn="ctr" defTabSz="896175">
                <a:lnSpc>
                  <a:spcPct val="90000"/>
                </a:lnSpc>
              </a:pPr>
              <a:r>
                <a:rPr lang="en-US" sz="1372" dirty="0">
                  <a:gradFill>
                    <a:gsLst>
                      <a:gs pos="10000">
                        <a:schemeClr val="accent1"/>
                      </a:gs>
                      <a:gs pos="50000">
                        <a:schemeClr val="accent1"/>
                      </a:gs>
                    </a:gsLst>
                    <a:lin ang="5400000" scaled="1"/>
                  </a:gradFill>
                  <a:latin typeface="Segoe UI Semibold" panose="020B0702040204020203" pitchFamily="34" charset="0"/>
                  <a:cs typeface="Segoe UI Semibold" panose="020B0702040204020203" pitchFamily="34" charset="0"/>
                </a:rPr>
                <a:t>DB</a:t>
              </a:r>
            </a:p>
          </p:txBody>
        </p:sp>
      </p:grpSp>
      <p:grpSp>
        <p:nvGrpSpPr>
          <p:cNvPr id="281" name="Group 280"/>
          <p:cNvGrpSpPr/>
          <p:nvPr/>
        </p:nvGrpSpPr>
        <p:grpSpPr>
          <a:xfrm>
            <a:off x="8343363" y="5929568"/>
            <a:ext cx="717140" cy="717132"/>
            <a:chOff x="8626174" y="5783263"/>
            <a:chExt cx="731520" cy="731512"/>
          </a:xfrm>
        </p:grpSpPr>
        <p:sp>
          <p:nvSpPr>
            <p:cNvPr id="282" name="Rectangle 281"/>
            <p:cNvSpPr/>
            <p:nvPr/>
          </p:nvSpPr>
          <p:spPr bwMode="auto">
            <a:xfrm>
              <a:off x="8626174"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83" name="Group 282"/>
            <p:cNvGrpSpPr/>
            <p:nvPr/>
          </p:nvGrpSpPr>
          <p:grpSpPr>
            <a:xfrm>
              <a:off x="8784749" y="5904931"/>
              <a:ext cx="414370" cy="488177"/>
              <a:chOff x="-563563" y="-3111500"/>
              <a:chExt cx="6515101" cy="7675563"/>
            </a:xfrm>
          </p:grpSpPr>
          <p:sp>
            <p:nvSpPr>
              <p:cNvPr id="284" name="Freeform 72"/>
              <p:cNvSpPr>
                <a:spLocks/>
              </p:cNvSpPr>
              <p:nvPr/>
            </p:nvSpPr>
            <p:spPr bwMode="auto">
              <a:xfrm>
                <a:off x="-563563" y="-3111500"/>
                <a:ext cx="2722563" cy="5940425"/>
              </a:xfrm>
              <a:custGeom>
                <a:avLst/>
                <a:gdLst>
                  <a:gd name="T0" fmla="*/ 724 w 725"/>
                  <a:gd name="T1" fmla="*/ 503 h 1582"/>
                  <a:gd name="T2" fmla="*/ 506 w 725"/>
                  <a:gd name="T3" fmla="*/ 503 h 1582"/>
                  <a:gd name="T4" fmla="*/ 506 w 725"/>
                  <a:gd name="T5" fmla="*/ 218 h 1582"/>
                  <a:gd name="T6" fmla="*/ 222 w 725"/>
                  <a:gd name="T7" fmla="*/ 218 h 1582"/>
                  <a:gd name="T8" fmla="*/ 222 w 725"/>
                  <a:gd name="T9" fmla="*/ 1364 h 1582"/>
                  <a:gd name="T10" fmla="*/ 436 w 725"/>
                  <a:gd name="T11" fmla="*/ 1364 h 1582"/>
                  <a:gd name="T12" fmla="*/ 436 w 725"/>
                  <a:gd name="T13" fmla="*/ 1580 h 1582"/>
                  <a:gd name="T14" fmla="*/ 415 w 725"/>
                  <a:gd name="T15" fmla="*/ 1580 h 1582"/>
                  <a:gd name="T16" fmla="*/ 111 w 725"/>
                  <a:gd name="T17" fmla="*/ 1581 h 1582"/>
                  <a:gd name="T18" fmla="*/ 32 w 725"/>
                  <a:gd name="T19" fmla="*/ 1549 h 1582"/>
                  <a:gd name="T20" fmla="*/ 0 w 725"/>
                  <a:gd name="T21" fmla="*/ 1477 h 1582"/>
                  <a:gd name="T22" fmla="*/ 1 w 725"/>
                  <a:gd name="T23" fmla="*/ 1025 h 1582"/>
                  <a:gd name="T24" fmla="*/ 6 w 725"/>
                  <a:gd name="T25" fmla="*/ 82 h 1582"/>
                  <a:gd name="T26" fmla="*/ 22 w 725"/>
                  <a:gd name="T27" fmla="*/ 21 h 1582"/>
                  <a:gd name="T28" fmla="*/ 59 w 725"/>
                  <a:gd name="T29" fmla="*/ 1 h 1582"/>
                  <a:gd name="T30" fmla="*/ 678 w 725"/>
                  <a:gd name="T31" fmla="*/ 0 h 1582"/>
                  <a:gd name="T32" fmla="*/ 717 w 725"/>
                  <a:gd name="T33" fmla="*/ 30 h 1582"/>
                  <a:gd name="T34" fmla="*/ 725 w 725"/>
                  <a:gd name="T35" fmla="*/ 66 h 1582"/>
                  <a:gd name="T36" fmla="*/ 725 w 725"/>
                  <a:gd name="T37" fmla="*/ 495 h 1582"/>
                  <a:gd name="T38" fmla="*/ 724 w 725"/>
                  <a:gd name="T39" fmla="*/ 503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1582">
                    <a:moveTo>
                      <a:pt x="724" y="503"/>
                    </a:moveTo>
                    <a:cubicBezTo>
                      <a:pt x="651" y="503"/>
                      <a:pt x="579" y="503"/>
                      <a:pt x="506" y="503"/>
                    </a:cubicBezTo>
                    <a:cubicBezTo>
                      <a:pt x="506" y="408"/>
                      <a:pt x="506" y="314"/>
                      <a:pt x="506" y="218"/>
                    </a:cubicBezTo>
                    <a:cubicBezTo>
                      <a:pt x="411" y="218"/>
                      <a:pt x="317" y="218"/>
                      <a:pt x="222" y="218"/>
                    </a:cubicBezTo>
                    <a:cubicBezTo>
                      <a:pt x="222" y="599"/>
                      <a:pt x="222" y="980"/>
                      <a:pt x="222" y="1364"/>
                    </a:cubicBezTo>
                    <a:cubicBezTo>
                      <a:pt x="293" y="1364"/>
                      <a:pt x="364" y="1364"/>
                      <a:pt x="436" y="1364"/>
                    </a:cubicBezTo>
                    <a:cubicBezTo>
                      <a:pt x="436" y="1436"/>
                      <a:pt x="436" y="1506"/>
                      <a:pt x="436" y="1580"/>
                    </a:cubicBezTo>
                    <a:cubicBezTo>
                      <a:pt x="429" y="1580"/>
                      <a:pt x="422" y="1580"/>
                      <a:pt x="415" y="1580"/>
                    </a:cubicBezTo>
                    <a:cubicBezTo>
                      <a:pt x="314" y="1580"/>
                      <a:pt x="212" y="1578"/>
                      <a:pt x="111" y="1581"/>
                    </a:cubicBezTo>
                    <a:cubicBezTo>
                      <a:pt x="78" y="1582"/>
                      <a:pt x="55" y="1569"/>
                      <a:pt x="32" y="1549"/>
                    </a:cubicBezTo>
                    <a:cubicBezTo>
                      <a:pt x="10" y="1530"/>
                      <a:pt x="0" y="1508"/>
                      <a:pt x="0" y="1477"/>
                    </a:cubicBezTo>
                    <a:cubicBezTo>
                      <a:pt x="2" y="1326"/>
                      <a:pt x="1" y="1176"/>
                      <a:pt x="1" y="1025"/>
                    </a:cubicBezTo>
                    <a:cubicBezTo>
                      <a:pt x="2" y="711"/>
                      <a:pt x="3" y="396"/>
                      <a:pt x="6" y="82"/>
                    </a:cubicBezTo>
                    <a:cubicBezTo>
                      <a:pt x="6" y="62"/>
                      <a:pt x="12" y="39"/>
                      <a:pt x="22" y="21"/>
                    </a:cubicBezTo>
                    <a:cubicBezTo>
                      <a:pt x="28" y="11"/>
                      <a:pt x="46" y="1"/>
                      <a:pt x="59" y="1"/>
                    </a:cubicBezTo>
                    <a:cubicBezTo>
                      <a:pt x="265" y="0"/>
                      <a:pt x="472" y="0"/>
                      <a:pt x="678" y="0"/>
                    </a:cubicBezTo>
                    <a:cubicBezTo>
                      <a:pt x="699" y="0"/>
                      <a:pt x="712" y="10"/>
                      <a:pt x="717" y="30"/>
                    </a:cubicBezTo>
                    <a:cubicBezTo>
                      <a:pt x="721" y="41"/>
                      <a:pt x="725" y="54"/>
                      <a:pt x="725" y="66"/>
                    </a:cubicBezTo>
                    <a:cubicBezTo>
                      <a:pt x="725" y="209"/>
                      <a:pt x="725" y="352"/>
                      <a:pt x="725" y="495"/>
                    </a:cubicBezTo>
                    <a:cubicBezTo>
                      <a:pt x="725" y="497"/>
                      <a:pt x="724" y="499"/>
                      <a:pt x="724" y="503"/>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85" name="Freeform 73"/>
              <p:cNvSpPr>
                <a:spLocks/>
              </p:cNvSpPr>
              <p:nvPr/>
            </p:nvSpPr>
            <p:spPr bwMode="auto">
              <a:xfrm>
                <a:off x="2413000" y="-2233613"/>
                <a:ext cx="3538538" cy="5054600"/>
              </a:xfrm>
              <a:custGeom>
                <a:avLst/>
                <a:gdLst>
                  <a:gd name="T0" fmla="*/ 1 w 942"/>
                  <a:gd name="T1" fmla="*/ 1345 h 1346"/>
                  <a:gd name="T2" fmla="*/ 1 w 942"/>
                  <a:gd name="T3" fmla="*/ 1131 h 1346"/>
                  <a:gd name="T4" fmla="*/ 715 w 942"/>
                  <a:gd name="T5" fmla="*/ 1131 h 1346"/>
                  <a:gd name="T6" fmla="*/ 714 w 942"/>
                  <a:gd name="T7" fmla="*/ 981 h 1346"/>
                  <a:gd name="T8" fmla="*/ 621 w 942"/>
                  <a:gd name="T9" fmla="*/ 911 h 1346"/>
                  <a:gd name="T10" fmla="*/ 320 w 942"/>
                  <a:gd name="T11" fmla="*/ 910 h 1346"/>
                  <a:gd name="T12" fmla="*/ 295 w 942"/>
                  <a:gd name="T13" fmla="*/ 910 h 1346"/>
                  <a:gd name="T14" fmla="*/ 299 w 942"/>
                  <a:gd name="T15" fmla="*/ 836 h 1346"/>
                  <a:gd name="T16" fmla="*/ 299 w 942"/>
                  <a:gd name="T17" fmla="*/ 705 h 1346"/>
                  <a:gd name="T18" fmla="*/ 287 w 942"/>
                  <a:gd name="T19" fmla="*/ 615 h 1346"/>
                  <a:gd name="T20" fmla="*/ 244 w 942"/>
                  <a:gd name="T21" fmla="*/ 449 h 1346"/>
                  <a:gd name="T22" fmla="*/ 147 w 942"/>
                  <a:gd name="T23" fmla="*/ 299 h 1346"/>
                  <a:gd name="T24" fmla="*/ 11 w 942"/>
                  <a:gd name="T25" fmla="*/ 214 h 1346"/>
                  <a:gd name="T26" fmla="*/ 0 w 942"/>
                  <a:gd name="T27" fmla="*/ 203 h 1346"/>
                  <a:gd name="T28" fmla="*/ 0 w 942"/>
                  <a:gd name="T29" fmla="*/ 0 h 1346"/>
                  <a:gd name="T30" fmla="*/ 68 w 942"/>
                  <a:gd name="T31" fmla="*/ 16 h 1346"/>
                  <a:gd name="T32" fmla="*/ 349 w 942"/>
                  <a:gd name="T33" fmla="*/ 193 h 1346"/>
                  <a:gd name="T34" fmla="*/ 467 w 942"/>
                  <a:gd name="T35" fmla="*/ 394 h 1346"/>
                  <a:gd name="T36" fmla="*/ 524 w 942"/>
                  <a:gd name="T37" fmla="*/ 622 h 1346"/>
                  <a:gd name="T38" fmla="*/ 534 w 942"/>
                  <a:gd name="T39" fmla="*/ 698 h 1346"/>
                  <a:gd name="T40" fmla="*/ 589 w 942"/>
                  <a:gd name="T41" fmla="*/ 698 h 1346"/>
                  <a:gd name="T42" fmla="*/ 776 w 942"/>
                  <a:gd name="T43" fmla="*/ 742 h 1346"/>
                  <a:gd name="T44" fmla="*/ 932 w 942"/>
                  <a:gd name="T45" fmla="*/ 966 h 1346"/>
                  <a:gd name="T46" fmla="*/ 936 w 942"/>
                  <a:gd name="T47" fmla="*/ 1033 h 1346"/>
                  <a:gd name="T48" fmla="*/ 937 w 942"/>
                  <a:gd name="T49" fmla="*/ 1231 h 1346"/>
                  <a:gd name="T50" fmla="*/ 862 w 942"/>
                  <a:gd name="T51" fmla="*/ 1342 h 1346"/>
                  <a:gd name="T52" fmla="*/ 845 w 942"/>
                  <a:gd name="T53" fmla="*/ 1346 h 1346"/>
                  <a:gd name="T54" fmla="*/ 13 w 942"/>
                  <a:gd name="T55" fmla="*/ 1346 h 1346"/>
                  <a:gd name="T56" fmla="*/ 1 w 942"/>
                  <a:gd name="T57" fmla="*/ 1345 h 1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42" h="1346">
                    <a:moveTo>
                      <a:pt x="1" y="1345"/>
                    </a:moveTo>
                    <a:cubicBezTo>
                      <a:pt x="1" y="1273"/>
                      <a:pt x="1" y="1203"/>
                      <a:pt x="1" y="1131"/>
                    </a:cubicBezTo>
                    <a:cubicBezTo>
                      <a:pt x="238" y="1131"/>
                      <a:pt x="476" y="1131"/>
                      <a:pt x="715" y="1131"/>
                    </a:cubicBezTo>
                    <a:cubicBezTo>
                      <a:pt x="715" y="1079"/>
                      <a:pt x="720" y="1030"/>
                      <a:pt x="714" y="981"/>
                    </a:cubicBezTo>
                    <a:cubicBezTo>
                      <a:pt x="707" y="936"/>
                      <a:pt x="672" y="912"/>
                      <a:pt x="621" y="911"/>
                    </a:cubicBezTo>
                    <a:cubicBezTo>
                      <a:pt x="521" y="908"/>
                      <a:pt x="420" y="910"/>
                      <a:pt x="320" y="910"/>
                    </a:cubicBezTo>
                    <a:cubicBezTo>
                      <a:pt x="313" y="910"/>
                      <a:pt x="306" y="910"/>
                      <a:pt x="295" y="910"/>
                    </a:cubicBezTo>
                    <a:cubicBezTo>
                      <a:pt x="296" y="884"/>
                      <a:pt x="298" y="860"/>
                      <a:pt x="299" y="836"/>
                    </a:cubicBezTo>
                    <a:cubicBezTo>
                      <a:pt x="299" y="792"/>
                      <a:pt x="300" y="748"/>
                      <a:pt x="299" y="705"/>
                    </a:cubicBezTo>
                    <a:cubicBezTo>
                      <a:pt x="297" y="675"/>
                      <a:pt x="294" y="644"/>
                      <a:pt x="287" y="615"/>
                    </a:cubicBezTo>
                    <a:cubicBezTo>
                      <a:pt x="275" y="559"/>
                      <a:pt x="263" y="503"/>
                      <a:pt x="244" y="449"/>
                    </a:cubicBezTo>
                    <a:cubicBezTo>
                      <a:pt x="224" y="392"/>
                      <a:pt x="191" y="341"/>
                      <a:pt x="147" y="299"/>
                    </a:cubicBezTo>
                    <a:cubicBezTo>
                      <a:pt x="107" y="261"/>
                      <a:pt x="62" y="233"/>
                      <a:pt x="11" y="214"/>
                    </a:cubicBezTo>
                    <a:cubicBezTo>
                      <a:pt x="7" y="212"/>
                      <a:pt x="0" y="207"/>
                      <a:pt x="0" y="203"/>
                    </a:cubicBezTo>
                    <a:cubicBezTo>
                      <a:pt x="0" y="136"/>
                      <a:pt x="0" y="70"/>
                      <a:pt x="0" y="0"/>
                    </a:cubicBezTo>
                    <a:cubicBezTo>
                      <a:pt x="24" y="6"/>
                      <a:pt x="47" y="10"/>
                      <a:pt x="68" y="16"/>
                    </a:cubicBezTo>
                    <a:cubicBezTo>
                      <a:pt x="178" y="49"/>
                      <a:pt x="273" y="107"/>
                      <a:pt x="349" y="193"/>
                    </a:cubicBezTo>
                    <a:cubicBezTo>
                      <a:pt x="401" y="252"/>
                      <a:pt x="438" y="321"/>
                      <a:pt x="467" y="394"/>
                    </a:cubicBezTo>
                    <a:cubicBezTo>
                      <a:pt x="496" y="467"/>
                      <a:pt x="514" y="544"/>
                      <a:pt x="524" y="622"/>
                    </a:cubicBezTo>
                    <a:cubicBezTo>
                      <a:pt x="527" y="647"/>
                      <a:pt x="530" y="671"/>
                      <a:pt x="534" y="698"/>
                    </a:cubicBezTo>
                    <a:cubicBezTo>
                      <a:pt x="551" y="698"/>
                      <a:pt x="570" y="698"/>
                      <a:pt x="589" y="698"/>
                    </a:cubicBezTo>
                    <a:cubicBezTo>
                      <a:pt x="655" y="698"/>
                      <a:pt x="718" y="710"/>
                      <a:pt x="776" y="742"/>
                    </a:cubicBezTo>
                    <a:cubicBezTo>
                      <a:pt x="865" y="791"/>
                      <a:pt x="920" y="863"/>
                      <a:pt x="932" y="966"/>
                    </a:cubicBezTo>
                    <a:cubicBezTo>
                      <a:pt x="934" y="988"/>
                      <a:pt x="935" y="1011"/>
                      <a:pt x="936" y="1033"/>
                    </a:cubicBezTo>
                    <a:cubicBezTo>
                      <a:pt x="936" y="1099"/>
                      <a:pt x="932" y="1165"/>
                      <a:pt x="937" y="1231"/>
                    </a:cubicBezTo>
                    <a:cubicBezTo>
                      <a:pt x="942" y="1292"/>
                      <a:pt x="903" y="1316"/>
                      <a:pt x="862" y="1342"/>
                    </a:cubicBezTo>
                    <a:cubicBezTo>
                      <a:pt x="857" y="1345"/>
                      <a:pt x="851" y="1346"/>
                      <a:pt x="845" y="1346"/>
                    </a:cubicBezTo>
                    <a:cubicBezTo>
                      <a:pt x="568" y="1346"/>
                      <a:pt x="290" y="1346"/>
                      <a:pt x="13" y="1346"/>
                    </a:cubicBezTo>
                    <a:cubicBezTo>
                      <a:pt x="9" y="1346"/>
                      <a:pt x="6" y="1345"/>
                      <a:pt x="1" y="1345"/>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86" name="Freeform 74"/>
              <p:cNvSpPr>
                <a:spLocks/>
              </p:cNvSpPr>
              <p:nvPr/>
            </p:nvSpPr>
            <p:spPr bwMode="auto">
              <a:xfrm>
                <a:off x="693737" y="1473200"/>
                <a:ext cx="2147888" cy="3090863"/>
              </a:xfrm>
              <a:custGeom>
                <a:avLst/>
                <a:gdLst>
                  <a:gd name="T0" fmla="*/ 287 w 572"/>
                  <a:gd name="T1" fmla="*/ 823 h 823"/>
                  <a:gd name="T2" fmla="*/ 0 w 572"/>
                  <a:gd name="T3" fmla="*/ 427 h 823"/>
                  <a:gd name="T4" fmla="*/ 177 w 572"/>
                  <a:gd name="T5" fmla="*/ 427 h 823"/>
                  <a:gd name="T6" fmla="*/ 177 w 572"/>
                  <a:gd name="T7" fmla="*/ 0 h 823"/>
                  <a:gd name="T8" fmla="*/ 390 w 572"/>
                  <a:gd name="T9" fmla="*/ 0 h 823"/>
                  <a:gd name="T10" fmla="*/ 390 w 572"/>
                  <a:gd name="T11" fmla="*/ 426 h 823"/>
                  <a:gd name="T12" fmla="*/ 572 w 572"/>
                  <a:gd name="T13" fmla="*/ 426 h 823"/>
                  <a:gd name="T14" fmla="*/ 287 w 572"/>
                  <a:gd name="T15" fmla="*/ 823 h 8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2" h="823">
                    <a:moveTo>
                      <a:pt x="287" y="823"/>
                    </a:moveTo>
                    <a:cubicBezTo>
                      <a:pt x="190" y="689"/>
                      <a:pt x="96" y="559"/>
                      <a:pt x="0" y="427"/>
                    </a:cubicBezTo>
                    <a:cubicBezTo>
                      <a:pt x="62" y="427"/>
                      <a:pt x="118" y="427"/>
                      <a:pt x="177" y="427"/>
                    </a:cubicBezTo>
                    <a:cubicBezTo>
                      <a:pt x="177" y="285"/>
                      <a:pt x="177" y="143"/>
                      <a:pt x="177" y="0"/>
                    </a:cubicBezTo>
                    <a:cubicBezTo>
                      <a:pt x="249" y="0"/>
                      <a:pt x="318" y="0"/>
                      <a:pt x="390" y="0"/>
                    </a:cubicBezTo>
                    <a:cubicBezTo>
                      <a:pt x="390" y="142"/>
                      <a:pt x="390" y="283"/>
                      <a:pt x="390" y="426"/>
                    </a:cubicBezTo>
                    <a:cubicBezTo>
                      <a:pt x="450" y="426"/>
                      <a:pt x="508" y="426"/>
                      <a:pt x="572" y="426"/>
                    </a:cubicBezTo>
                    <a:cubicBezTo>
                      <a:pt x="476" y="560"/>
                      <a:pt x="383" y="690"/>
                      <a:pt x="287" y="823"/>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87" name="Freeform 75"/>
              <p:cNvSpPr>
                <a:spLocks/>
              </p:cNvSpPr>
              <p:nvPr/>
            </p:nvSpPr>
            <p:spPr bwMode="auto">
              <a:xfrm>
                <a:off x="795337" y="-960438"/>
                <a:ext cx="1900238" cy="547688"/>
              </a:xfrm>
              <a:custGeom>
                <a:avLst/>
                <a:gdLst>
                  <a:gd name="T0" fmla="*/ 506 w 506"/>
                  <a:gd name="T1" fmla="*/ 0 h 146"/>
                  <a:gd name="T2" fmla="*/ 506 w 506"/>
                  <a:gd name="T3" fmla="*/ 146 h 146"/>
                  <a:gd name="T4" fmla="*/ 0 w 506"/>
                  <a:gd name="T5" fmla="*/ 146 h 146"/>
                  <a:gd name="T6" fmla="*/ 0 w 506"/>
                  <a:gd name="T7" fmla="*/ 0 h 146"/>
                  <a:gd name="T8" fmla="*/ 506 w 506"/>
                  <a:gd name="T9" fmla="*/ 0 h 146"/>
                </a:gdLst>
                <a:ahLst/>
                <a:cxnLst>
                  <a:cxn ang="0">
                    <a:pos x="T0" y="T1"/>
                  </a:cxn>
                  <a:cxn ang="0">
                    <a:pos x="T2" y="T3"/>
                  </a:cxn>
                  <a:cxn ang="0">
                    <a:pos x="T4" y="T5"/>
                  </a:cxn>
                  <a:cxn ang="0">
                    <a:pos x="T6" y="T7"/>
                  </a:cxn>
                  <a:cxn ang="0">
                    <a:pos x="T8" y="T9"/>
                  </a:cxn>
                </a:cxnLst>
                <a:rect l="0" t="0" r="r" b="b"/>
                <a:pathLst>
                  <a:path w="506" h="146">
                    <a:moveTo>
                      <a:pt x="506" y="0"/>
                    </a:moveTo>
                    <a:cubicBezTo>
                      <a:pt x="506" y="49"/>
                      <a:pt x="506" y="97"/>
                      <a:pt x="506" y="146"/>
                    </a:cubicBezTo>
                    <a:cubicBezTo>
                      <a:pt x="337" y="146"/>
                      <a:pt x="169" y="146"/>
                      <a:pt x="0" y="146"/>
                    </a:cubicBezTo>
                    <a:cubicBezTo>
                      <a:pt x="0" y="97"/>
                      <a:pt x="0" y="49"/>
                      <a:pt x="0" y="0"/>
                    </a:cubicBezTo>
                    <a:cubicBezTo>
                      <a:pt x="168" y="0"/>
                      <a:pt x="336" y="0"/>
                      <a:pt x="506" y="0"/>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88" name="Freeform 76"/>
              <p:cNvSpPr>
                <a:spLocks/>
              </p:cNvSpPr>
              <p:nvPr/>
            </p:nvSpPr>
            <p:spPr bwMode="auto">
              <a:xfrm>
                <a:off x="795337" y="-149225"/>
                <a:ext cx="1900238" cy="544513"/>
              </a:xfrm>
              <a:custGeom>
                <a:avLst/>
                <a:gdLst>
                  <a:gd name="T0" fmla="*/ 506 w 506"/>
                  <a:gd name="T1" fmla="*/ 0 h 145"/>
                  <a:gd name="T2" fmla="*/ 506 w 506"/>
                  <a:gd name="T3" fmla="*/ 145 h 145"/>
                  <a:gd name="T4" fmla="*/ 0 w 506"/>
                  <a:gd name="T5" fmla="*/ 145 h 145"/>
                  <a:gd name="T6" fmla="*/ 0 w 506"/>
                  <a:gd name="T7" fmla="*/ 0 h 145"/>
                  <a:gd name="T8" fmla="*/ 506 w 506"/>
                  <a:gd name="T9" fmla="*/ 0 h 145"/>
                </a:gdLst>
                <a:ahLst/>
                <a:cxnLst>
                  <a:cxn ang="0">
                    <a:pos x="T0" y="T1"/>
                  </a:cxn>
                  <a:cxn ang="0">
                    <a:pos x="T2" y="T3"/>
                  </a:cxn>
                  <a:cxn ang="0">
                    <a:pos x="T4" y="T5"/>
                  </a:cxn>
                  <a:cxn ang="0">
                    <a:pos x="T6" y="T7"/>
                  </a:cxn>
                  <a:cxn ang="0">
                    <a:pos x="T8" y="T9"/>
                  </a:cxn>
                </a:cxnLst>
                <a:rect l="0" t="0" r="r" b="b"/>
                <a:pathLst>
                  <a:path w="506" h="145">
                    <a:moveTo>
                      <a:pt x="506" y="0"/>
                    </a:moveTo>
                    <a:cubicBezTo>
                      <a:pt x="506" y="49"/>
                      <a:pt x="506" y="97"/>
                      <a:pt x="506" y="145"/>
                    </a:cubicBezTo>
                    <a:cubicBezTo>
                      <a:pt x="338" y="145"/>
                      <a:pt x="170" y="145"/>
                      <a:pt x="0" y="145"/>
                    </a:cubicBezTo>
                    <a:cubicBezTo>
                      <a:pt x="0" y="98"/>
                      <a:pt x="0" y="49"/>
                      <a:pt x="0" y="0"/>
                    </a:cubicBezTo>
                    <a:cubicBezTo>
                      <a:pt x="169" y="0"/>
                      <a:pt x="337" y="0"/>
                      <a:pt x="506" y="0"/>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289" name="Freeform 77"/>
              <p:cNvSpPr>
                <a:spLocks/>
              </p:cNvSpPr>
              <p:nvPr/>
            </p:nvSpPr>
            <p:spPr bwMode="auto">
              <a:xfrm>
                <a:off x="795337" y="661988"/>
                <a:ext cx="1900238" cy="544513"/>
              </a:xfrm>
              <a:custGeom>
                <a:avLst/>
                <a:gdLst>
                  <a:gd name="T0" fmla="*/ 0 w 506"/>
                  <a:gd name="T1" fmla="*/ 0 h 145"/>
                  <a:gd name="T2" fmla="*/ 506 w 506"/>
                  <a:gd name="T3" fmla="*/ 0 h 145"/>
                  <a:gd name="T4" fmla="*/ 506 w 506"/>
                  <a:gd name="T5" fmla="*/ 145 h 145"/>
                  <a:gd name="T6" fmla="*/ 0 w 506"/>
                  <a:gd name="T7" fmla="*/ 145 h 145"/>
                  <a:gd name="T8" fmla="*/ 0 w 506"/>
                  <a:gd name="T9" fmla="*/ 0 h 145"/>
                </a:gdLst>
                <a:ahLst/>
                <a:cxnLst>
                  <a:cxn ang="0">
                    <a:pos x="T0" y="T1"/>
                  </a:cxn>
                  <a:cxn ang="0">
                    <a:pos x="T2" y="T3"/>
                  </a:cxn>
                  <a:cxn ang="0">
                    <a:pos x="T4" y="T5"/>
                  </a:cxn>
                  <a:cxn ang="0">
                    <a:pos x="T6" y="T7"/>
                  </a:cxn>
                  <a:cxn ang="0">
                    <a:pos x="T8" y="T9"/>
                  </a:cxn>
                </a:cxnLst>
                <a:rect l="0" t="0" r="r" b="b"/>
                <a:pathLst>
                  <a:path w="506" h="145">
                    <a:moveTo>
                      <a:pt x="0" y="0"/>
                    </a:moveTo>
                    <a:cubicBezTo>
                      <a:pt x="169" y="0"/>
                      <a:pt x="337" y="0"/>
                      <a:pt x="506" y="0"/>
                    </a:cubicBezTo>
                    <a:cubicBezTo>
                      <a:pt x="506" y="48"/>
                      <a:pt x="506" y="96"/>
                      <a:pt x="506" y="145"/>
                    </a:cubicBezTo>
                    <a:cubicBezTo>
                      <a:pt x="338" y="145"/>
                      <a:pt x="170" y="145"/>
                      <a:pt x="0" y="145"/>
                    </a:cubicBezTo>
                    <a:cubicBezTo>
                      <a:pt x="0" y="98"/>
                      <a:pt x="0" y="49"/>
                      <a:pt x="0" y="0"/>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a:p>
            </p:txBody>
          </p:sp>
        </p:grpSp>
      </p:grpSp>
      <p:grpSp>
        <p:nvGrpSpPr>
          <p:cNvPr id="290" name="Group 289"/>
          <p:cNvGrpSpPr/>
          <p:nvPr/>
        </p:nvGrpSpPr>
        <p:grpSpPr>
          <a:xfrm>
            <a:off x="9927053" y="5929568"/>
            <a:ext cx="717140" cy="717132"/>
            <a:chOff x="10241620" y="5783263"/>
            <a:chExt cx="731520" cy="731512"/>
          </a:xfrm>
        </p:grpSpPr>
        <p:sp>
          <p:nvSpPr>
            <p:cNvPr id="291" name="Rectangle 290"/>
            <p:cNvSpPr/>
            <p:nvPr/>
          </p:nvSpPr>
          <p:spPr bwMode="auto">
            <a:xfrm>
              <a:off x="10241620"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92" name="Group 291"/>
            <p:cNvGrpSpPr/>
            <p:nvPr/>
          </p:nvGrpSpPr>
          <p:grpSpPr>
            <a:xfrm>
              <a:off x="10524535" y="6318870"/>
              <a:ext cx="338025" cy="80118"/>
              <a:chOff x="8936447" y="7520578"/>
              <a:chExt cx="957887" cy="227036"/>
            </a:xfrm>
          </p:grpSpPr>
          <p:sp>
            <p:nvSpPr>
              <p:cNvPr id="293" name="Oval 292"/>
              <p:cNvSpPr/>
              <p:nvPr/>
            </p:nvSpPr>
            <p:spPr bwMode="auto">
              <a:xfrm>
                <a:off x="8936447" y="7520578"/>
                <a:ext cx="227036" cy="22703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4" name="Oval 293"/>
              <p:cNvSpPr/>
              <p:nvPr/>
            </p:nvSpPr>
            <p:spPr bwMode="auto">
              <a:xfrm>
                <a:off x="9301872" y="7520578"/>
                <a:ext cx="227036" cy="22703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5" name="Oval 294"/>
              <p:cNvSpPr/>
              <p:nvPr/>
            </p:nvSpPr>
            <p:spPr bwMode="auto">
              <a:xfrm>
                <a:off x="9667298" y="7520578"/>
                <a:ext cx="227036" cy="22703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4" name="Title 3"/>
          <p:cNvSpPr>
            <a:spLocks noGrp="1"/>
          </p:cNvSpPr>
          <p:nvPr>
            <p:ph type="title"/>
          </p:nvPr>
        </p:nvSpPr>
        <p:spPr/>
        <p:txBody>
          <a:bodyPr/>
          <a:lstStyle/>
          <a:p>
            <a:r>
              <a:rPr lang="en-US" dirty="0"/>
              <a:t>Azure Resource Manager (ARM)</a:t>
            </a:r>
            <a:endParaRPr lang="ru-RU" dirty="0"/>
          </a:p>
        </p:txBody>
      </p:sp>
    </p:spTree>
    <p:extLst>
      <p:ext uri="{BB962C8B-B14F-4D97-AF65-F5344CB8AC3E}">
        <p14:creationId xmlns:p14="http://schemas.microsoft.com/office/powerpoint/2010/main" val="149501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par>
                                <p:cTn id="8" presetID="10" presetClass="entr" presetSubtype="0" fill="hold" grpId="0" nodeType="withEffect">
                                  <p:stCondLst>
                                    <p:cond delay="85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350"/>
                                        <p:tgtEl>
                                          <p:spTgt spid="51"/>
                                        </p:tgtEl>
                                      </p:cBhvr>
                                    </p:animEffect>
                                  </p:childTnLst>
                                </p:cTn>
                              </p:par>
                              <p:par>
                                <p:cTn id="11" presetID="10" presetClass="entr" presetSubtype="0" fill="hold" nodeType="withEffect">
                                  <p:stCondLst>
                                    <p:cond delay="85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350"/>
                                        <p:tgtEl>
                                          <p:spTgt spid="53"/>
                                        </p:tgtEl>
                                      </p:cBhvr>
                                    </p:animEffect>
                                  </p:childTnLst>
                                </p:cTn>
                              </p:par>
                              <p:par>
                                <p:cTn id="14" presetID="42" presetClass="path" presetSubtype="0" decel="100000" fill="hold" grpId="0" nodeType="withEffect">
                                  <p:stCondLst>
                                    <p:cond delay="1250"/>
                                  </p:stCondLst>
                                  <p:childTnLst>
                                    <p:animMotion origin="layout" path="M -3.95833E-6 4.81481E-6 L -3.95833E-6 0.08495 " pathEditMode="relative" rAng="0" ptsTypes="AA">
                                      <p:cBhvr>
                                        <p:cTn id="15" dur="450" fill="hold"/>
                                        <p:tgtEl>
                                          <p:spTgt spid="42"/>
                                        </p:tgtEl>
                                        <p:attrNameLst>
                                          <p:attrName>ppt_x</p:attrName>
                                          <p:attrName>ppt_y</p:attrName>
                                        </p:attrNameLst>
                                      </p:cBhvr>
                                      <p:rCtr x="0" y="4236"/>
                                    </p:animMotion>
                                  </p:childTnLst>
                                </p:cTn>
                              </p:par>
                              <p:par>
                                <p:cTn id="16" presetID="42" presetClass="path" presetSubtype="0" decel="100000" fill="hold" grpId="0" nodeType="withEffect">
                                  <p:stCondLst>
                                    <p:cond delay="1750"/>
                                  </p:stCondLst>
                                  <p:childTnLst>
                                    <p:animMotion origin="layout" path="M -3.95833E-6 -4.07407E-6 L -3.95833E-6 0.45949 " pathEditMode="relative" rAng="0" ptsTypes="AA">
                                      <p:cBhvr>
                                        <p:cTn id="17" dur="950" fill="hold"/>
                                        <p:tgtEl>
                                          <p:spTgt spid="40"/>
                                        </p:tgtEl>
                                        <p:attrNameLst>
                                          <p:attrName>ppt_x</p:attrName>
                                          <p:attrName>ppt_y</p:attrName>
                                        </p:attrNameLst>
                                      </p:cBhvr>
                                      <p:rCtr x="0" y="22963"/>
                                    </p:animMotion>
                                  </p:childTnLst>
                                </p:cTn>
                              </p:par>
                              <p:par>
                                <p:cTn id="18" presetID="10" presetClass="entr" presetSubtype="0" fill="hold" nodeType="withEffect">
                                  <p:stCondLst>
                                    <p:cond delay="275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250"/>
                                        <p:tgtEl>
                                          <p:spTgt spid="68"/>
                                        </p:tgtEl>
                                      </p:cBhvr>
                                    </p:animEffect>
                                  </p:childTnLst>
                                </p:cTn>
                              </p:par>
                              <p:par>
                                <p:cTn id="21" presetID="10" presetClass="entr" presetSubtype="0" fill="hold" nodeType="withEffect">
                                  <p:stCondLst>
                                    <p:cond delay="2750"/>
                                  </p:stCondLst>
                                  <p:childTnLst>
                                    <p:set>
                                      <p:cBhvr>
                                        <p:cTn id="22" dur="1" fill="hold">
                                          <p:stCondLst>
                                            <p:cond delay="0"/>
                                          </p:stCondLst>
                                        </p:cTn>
                                        <p:tgtEl>
                                          <p:spTgt spid="71"/>
                                        </p:tgtEl>
                                        <p:attrNameLst>
                                          <p:attrName>style.visibility</p:attrName>
                                        </p:attrNameLst>
                                      </p:cBhvr>
                                      <p:to>
                                        <p:strVal val="visible"/>
                                      </p:to>
                                    </p:set>
                                    <p:animEffect transition="in" filter="fade">
                                      <p:cBhvr>
                                        <p:cTn id="23" dur="250"/>
                                        <p:tgtEl>
                                          <p:spTgt spid="71"/>
                                        </p:tgtEl>
                                      </p:cBhvr>
                                    </p:animEffect>
                                  </p:childTnLst>
                                </p:cTn>
                              </p:par>
                              <p:par>
                                <p:cTn id="24" presetID="10" presetClass="entr" presetSubtype="0" fill="hold" nodeType="withEffect">
                                  <p:stCondLst>
                                    <p:cond delay="2750"/>
                                  </p:stCondLst>
                                  <p:childTnLst>
                                    <p:set>
                                      <p:cBhvr>
                                        <p:cTn id="25" dur="1" fill="hold">
                                          <p:stCondLst>
                                            <p:cond delay="0"/>
                                          </p:stCondLst>
                                        </p:cTn>
                                        <p:tgtEl>
                                          <p:spTgt spid="79"/>
                                        </p:tgtEl>
                                        <p:attrNameLst>
                                          <p:attrName>style.visibility</p:attrName>
                                        </p:attrNameLst>
                                      </p:cBhvr>
                                      <p:to>
                                        <p:strVal val="visible"/>
                                      </p:to>
                                    </p:set>
                                    <p:animEffect transition="in" filter="fade">
                                      <p:cBhvr>
                                        <p:cTn id="26" dur="250"/>
                                        <p:tgtEl>
                                          <p:spTgt spid="79"/>
                                        </p:tgtEl>
                                      </p:cBhvr>
                                    </p:animEffect>
                                  </p:childTnLst>
                                </p:cTn>
                              </p:par>
                              <p:par>
                                <p:cTn id="27" presetID="63" presetClass="path" presetSubtype="0" decel="100000" fill="hold" nodeType="withEffect">
                                  <p:stCondLst>
                                    <p:cond delay="2750"/>
                                  </p:stCondLst>
                                  <p:childTnLst>
                                    <p:animMotion origin="layout" path="M 3.75E-6 -2.59259E-6 L 0.11653 -2.59259E-6 " pathEditMode="relative" rAng="0" ptsTypes="AA">
                                      <p:cBhvr>
                                        <p:cTn id="28" dur="500" fill="hold"/>
                                        <p:tgtEl>
                                          <p:spTgt spid="36"/>
                                        </p:tgtEl>
                                        <p:attrNameLst>
                                          <p:attrName>ppt_x</p:attrName>
                                          <p:attrName>ppt_y</p:attrName>
                                        </p:attrNameLst>
                                      </p:cBhvr>
                                      <p:rCtr x="5820" y="0"/>
                                    </p:animMotion>
                                  </p:childTnLst>
                                </p:cTn>
                              </p:par>
                              <p:par>
                                <p:cTn id="29" presetID="42" presetClass="path" presetSubtype="0" decel="100000" fill="hold" grpId="0" nodeType="withEffect">
                                  <p:stCondLst>
                                    <p:cond delay="3250"/>
                                  </p:stCondLst>
                                  <p:childTnLst>
                                    <p:animMotion origin="layout" path="M -3.95833E-6 2.59259E-6 L -3.95833E-6 0.1081 " pathEditMode="relative" rAng="0" ptsTypes="AA">
                                      <p:cBhvr>
                                        <p:cTn id="30" dur="650" fill="hold"/>
                                        <p:tgtEl>
                                          <p:spTgt spid="34"/>
                                        </p:tgtEl>
                                        <p:attrNameLst>
                                          <p:attrName>ppt_x</p:attrName>
                                          <p:attrName>ppt_y</p:attrName>
                                        </p:attrNameLst>
                                      </p:cBhvr>
                                      <p:rCtr x="0" y="5394"/>
                                    </p:animMotion>
                                  </p:childTnLst>
                                </p:cTn>
                              </p:par>
                              <p:par>
                                <p:cTn id="31" presetID="10" presetClass="entr" presetSubtype="0" fill="hold" grpId="0" nodeType="withEffect">
                                  <p:stCondLst>
                                    <p:cond delay="350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childTnLst>
                                </p:cTn>
                              </p:par>
                              <p:par>
                                <p:cTn id="34" presetID="10" presetClass="entr" presetSubtype="0" fill="hold" nodeType="withEffect">
                                  <p:stCondLst>
                                    <p:cond delay="3750"/>
                                  </p:stCondLst>
                                  <p:childTnLst>
                                    <p:set>
                                      <p:cBhvr>
                                        <p:cTn id="35" dur="1" fill="hold">
                                          <p:stCondLst>
                                            <p:cond delay="0"/>
                                          </p:stCondLst>
                                        </p:cTn>
                                        <p:tgtEl>
                                          <p:spTgt spid="252"/>
                                        </p:tgtEl>
                                        <p:attrNameLst>
                                          <p:attrName>style.visibility</p:attrName>
                                        </p:attrNameLst>
                                      </p:cBhvr>
                                      <p:to>
                                        <p:strVal val="visible"/>
                                      </p:to>
                                    </p:set>
                                    <p:animEffect transition="in" filter="fade">
                                      <p:cBhvr>
                                        <p:cTn id="36" dur="200"/>
                                        <p:tgtEl>
                                          <p:spTgt spid="252"/>
                                        </p:tgtEl>
                                      </p:cBhvr>
                                    </p:animEffect>
                                  </p:childTnLst>
                                </p:cTn>
                              </p:par>
                              <p:par>
                                <p:cTn id="37" presetID="10" presetClass="entr" presetSubtype="0" fill="hold" nodeType="withEffect">
                                  <p:stCondLst>
                                    <p:cond delay="3950"/>
                                  </p:stCondLst>
                                  <p:childTnLst>
                                    <p:set>
                                      <p:cBhvr>
                                        <p:cTn id="38" dur="1" fill="hold">
                                          <p:stCondLst>
                                            <p:cond delay="0"/>
                                          </p:stCondLst>
                                        </p:cTn>
                                        <p:tgtEl>
                                          <p:spTgt spid="255"/>
                                        </p:tgtEl>
                                        <p:attrNameLst>
                                          <p:attrName>style.visibility</p:attrName>
                                        </p:attrNameLst>
                                      </p:cBhvr>
                                      <p:to>
                                        <p:strVal val="visible"/>
                                      </p:to>
                                    </p:set>
                                    <p:animEffect transition="in" filter="fade">
                                      <p:cBhvr>
                                        <p:cTn id="39" dur="200"/>
                                        <p:tgtEl>
                                          <p:spTgt spid="255"/>
                                        </p:tgtEl>
                                      </p:cBhvr>
                                    </p:animEffect>
                                  </p:childTnLst>
                                </p:cTn>
                              </p:par>
                              <p:par>
                                <p:cTn id="40" presetID="10" presetClass="entr" presetSubtype="0" fill="hold" nodeType="withEffect">
                                  <p:stCondLst>
                                    <p:cond delay="4150"/>
                                  </p:stCondLst>
                                  <p:childTnLst>
                                    <p:set>
                                      <p:cBhvr>
                                        <p:cTn id="41" dur="1" fill="hold">
                                          <p:stCondLst>
                                            <p:cond delay="0"/>
                                          </p:stCondLst>
                                        </p:cTn>
                                        <p:tgtEl>
                                          <p:spTgt spid="260"/>
                                        </p:tgtEl>
                                        <p:attrNameLst>
                                          <p:attrName>style.visibility</p:attrName>
                                        </p:attrNameLst>
                                      </p:cBhvr>
                                      <p:to>
                                        <p:strVal val="visible"/>
                                      </p:to>
                                    </p:set>
                                    <p:animEffect transition="in" filter="fade">
                                      <p:cBhvr>
                                        <p:cTn id="42" dur="200"/>
                                        <p:tgtEl>
                                          <p:spTgt spid="260"/>
                                        </p:tgtEl>
                                      </p:cBhvr>
                                    </p:animEffect>
                                  </p:childTnLst>
                                </p:cTn>
                              </p:par>
                              <p:par>
                                <p:cTn id="43" presetID="10" presetClass="entr" presetSubtype="0" fill="hold" nodeType="withEffect">
                                  <p:stCondLst>
                                    <p:cond delay="4350"/>
                                  </p:stCondLst>
                                  <p:childTnLst>
                                    <p:set>
                                      <p:cBhvr>
                                        <p:cTn id="44" dur="1" fill="hold">
                                          <p:stCondLst>
                                            <p:cond delay="0"/>
                                          </p:stCondLst>
                                        </p:cTn>
                                        <p:tgtEl>
                                          <p:spTgt spid="263"/>
                                        </p:tgtEl>
                                        <p:attrNameLst>
                                          <p:attrName>style.visibility</p:attrName>
                                        </p:attrNameLst>
                                      </p:cBhvr>
                                      <p:to>
                                        <p:strVal val="visible"/>
                                      </p:to>
                                    </p:set>
                                    <p:animEffect transition="in" filter="fade">
                                      <p:cBhvr>
                                        <p:cTn id="45" dur="200"/>
                                        <p:tgtEl>
                                          <p:spTgt spid="263"/>
                                        </p:tgtEl>
                                      </p:cBhvr>
                                    </p:animEffect>
                                  </p:childTnLst>
                                </p:cTn>
                              </p:par>
                              <p:par>
                                <p:cTn id="46" presetID="10" presetClass="entr" presetSubtype="0" fill="hold" nodeType="withEffect">
                                  <p:stCondLst>
                                    <p:cond delay="4550"/>
                                  </p:stCondLst>
                                  <p:childTnLst>
                                    <p:set>
                                      <p:cBhvr>
                                        <p:cTn id="47" dur="1" fill="hold">
                                          <p:stCondLst>
                                            <p:cond delay="0"/>
                                          </p:stCondLst>
                                        </p:cTn>
                                        <p:tgtEl>
                                          <p:spTgt spid="281"/>
                                        </p:tgtEl>
                                        <p:attrNameLst>
                                          <p:attrName>style.visibility</p:attrName>
                                        </p:attrNameLst>
                                      </p:cBhvr>
                                      <p:to>
                                        <p:strVal val="visible"/>
                                      </p:to>
                                    </p:set>
                                    <p:animEffect transition="in" filter="fade">
                                      <p:cBhvr>
                                        <p:cTn id="48" dur="200"/>
                                        <p:tgtEl>
                                          <p:spTgt spid="281"/>
                                        </p:tgtEl>
                                      </p:cBhvr>
                                    </p:animEffect>
                                  </p:childTnLst>
                                </p:cTn>
                              </p:par>
                              <p:par>
                                <p:cTn id="49" presetID="10" presetClass="entr" presetSubtype="0" fill="hold" nodeType="withEffect">
                                  <p:stCondLst>
                                    <p:cond delay="4750"/>
                                  </p:stCondLst>
                                  <p:childTnLst>
                                    <p:set>
                                      <p:cBhvr>
                                        <p:cTn id="50" dur="1" fill="hold">
                                          <p:stCondLst>
                                            <p:cond delay="0"/>
                                          </p:stCondLst>
                                        </p:cTn>
                                        <p:tgtEl>
                                          <p:spTgt spid="278"/>
                                        </p:tgtEl>
                                        <p:attrNameLst>
                                          <p:attrName>style.visibility</p:attrName>
                                        </p:attrNameLst>
                                      </p:cBhvr>
                                      <p:to>
                                        <p:strVal val="visible"/>
                                      </p:to>
                                    </p:set>
                                    <p:animEffect transition="in" filter="fade">
                                      <p:cBhvr>
                                        <p:cTn id="51" dur="200"/>
                                        <p:tgtEl>
                                          <p:spTgt spid="278"/>
                                        </p:tgtEl>
                                      </p:cBhvr>
                                    </p:animEffect>
                                  </p:childTnLst>
                                </p:cTn>
                              </p:par>
                              <p:par>
                                <p:cTn id="52" presetID="10" presetClass="entr" presetSubtype="0" fill="hold" nodeType="withEffect">
                                  <p:stCondLst>
                                    <p:cond delay="4950"/>
                                  </p:stCondLst>
                                  <p:childTnLst>
                                    <p:set>
                                      <p:cBhvr>
                                        <p:cTn id="53" dur="1" fill="hold">
                                          <p:stCondLst>
                                            <p:cond delay="0"/>
                                          </p:stCondLst>
                                        </p:cTn>
                                        <p:tgtEl>
                                          <p:spTgt spid="290"/>
                                        </p:tgtEl>
                                        <p:attrNameLst>
                                          <p:attrName>style.visibility</p:attrName>
                                        </p:attrNameLst>
                                      </p:cBhvr>
                                      <p:to>
                                        <p:strVal val="visible"/>
                                      </p:to>
                                    </p:set>
                                    <p:animEffect transition="in" filter="fade">
                                      <p:cBhvr>
                                        <p:cTn id="54" dur="200"/>
                                        <p:tgtEl>
                                          <p:spTgt spid="290"/>
                                        </p:tgtEl>
                                      </p:cBhvr>
                                    </p:animEffect>
                                  </p:childTnLst>
                                </p:cTn>
                              </p:par>
                              <p:par>
                                <p:cTn id="55" presetID="22" presetClass="entr" presetSubtype="8" fill="hold" grpId="0" nodeType="withEffect">
                                  <p:stCondLst>
                                    <p:cond delay="5250"/>
                                  </p:stCondLst>
                                  <p:childTnLst>
                                    <p:set>
                                      <p:cBhvr>
                                        <p:cTn id="56" dur="1" fill="hold">
                                          <p:stCondLst>
                                            <p:cond delay="0"/>
                                          </p:stCondLst>
                                        </p:cTn>
                                        <p:tgtEl>
                                          <p:spTgt spid="49"/>
                                        </p:tgtEl>
                                        <p:attrNameLst>
                                          <p:attrName>style.visibility</p:attrName>
                                        </p:attrNameLst>
                                      </p:cBhvr>
                                      <p:to>
                                        <p:strVal val="visible"/>
                                      </p:to>
                                    </p:set>
                                    <p:animEffect transition="in" filter="wipe(left)">
                                      <p:cBhvr>
                                        <p:cTn id="57" dur="500"/>
                                        <p:tgtEl>
                                          <p:spTgt spid="49"/>
                                        </p:tgtEl>
                                      </p:cBhvr>
                                    </p:animEffect>
                                  </p:childTnLst>
                                </p:cTn>
                              </p:par>
                              <p:par>
                                <p:cTn id="58" presetID="10" presetClass="entr" presetSubtype="0" fill="hold" nodeType="withEffect">
                                  <p:stCondLst>
                                    <p:cond delay="525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par>
                                <p:cTn id="61" presetID="10" presetClass="entr" presetSubtype="0" fill="hold" nodeType="withEffect">
                                  <p:stCondLst>
                                    <p:cond delay="5500"/>
                                  </p:stCondLst>
                                  <p:childTnLst>
                                    <p:set>
                                      <p:cBhvr>
                                        <p:cTn id="62" dur="1" fill="hold">
                                          <p:stCondLst>
                                            <p:cond delay="0"/>
                                          </p:stCondLst>
                                        </p:cTn>
                                        <p:tgtEl>
                                          <p:spTgt spid="76"/>
                                        </p:tgtEl>
                                        <p:attrNameLst>
                                          <p:attrName>style.visibility</p:attrName>
                                        </p:attrNameLst>
                                      </p:cBhvr>
                                      <p:to>
                                        <p:strVal val="visible"/>
                                      </p:to>
                                    </p:set>
                                    <p:animEffect transition="in" filter="fade">
                                      <p:cBhvr>
                                        <p:cTn id="63" dur="200"/>
                                        <p:tgtEl>
                                          <p:spTgt spid="76"/>
                                        </p:tgtEl>
                                      </p:cBhvr>
                                    </p:animEffect>
                                  </p:childTnLst>
                                </p:cTn>
                              </p:par>
                              <p:par>
                                <p:cTn id="64" presetID="10" presetClass="entr" presetSubtype="0" fill="hold" nodeType="withEffect">
                                  <p:stCondLst>
                                    <p:cond delay="5500"/>
                                  </p:stCondLst>
                                  <p:childTnLst>
                                    <p:set>
                                      <p:cBhvr>
                                        <p:cTn id="65" dur="1" fill="hold">
                                          <p:stCondLst>
                                            <p:cond delay="0"/>
                                          </p:stCondLst>
                                        </p:cTn>
                                        <p:tgtEl>
                                          <p:spTgt spid="78"/>
                                        </p:tgtEl>
                                        <p:attrNameLst>
                                          <p:attrName>style.visibility</p:attrName>
                                        </p:attrNameLst>
                                      </p:cBhvr>
                                      <p:to>
                                        <p:strVal val="visible"/>
                                      </p:to>
                                    </p:set>
                                    <p:animEffect transition="in" filter="fade">
                                      <p:cBhvr>
                                        <p:cTn id="66" dur="200"/>
                                        <p:tgtEl>
                                          <p:spTgt spid="78"/>
                                        </p:tgtEl>
                                      </p:cBhvr>
                                    </p:animEffect>
                                  </p:childTnLst>
                                </p:cTn>
                              </p:par>
                              <p:par>
                                <p:cTn id="67" presetID="10" presetClass="entr" presetSubtype="0" fill="hold" nodeType="withEffect">
                                  <p:stCondLst>
                                    <p:cond delay="5500"/>
                                  </p:stCondLst>
                                  <p:childTnLst>
                                    <p:set>
                                      <p:cBhvr>
                                        <p:cTn id="68" dur="1" fill="hold">
                                          <p:stCondLst>
                                            <p:cond delay="0"/>
                                          </p:stCondLst>
                                        </p:cTn>
                                        <p:tgtEl>
                                          <p:spTgt spid="77"/>
                                        </p:tgtEl>
                                        <p:attrNameLst>
                                          <p:attrName>style.visibility</p:attrName>
                                        </p:attrNameLst>
                                      </p:cBhvr>
                                      <p:to>
                                        <p:strVal val="visible"/>
                                      </p:to>
                                    </p:set>
                                    <p:animEffect transition="in" filter="fade">
                                      <p:cBhvr>
                                        <p:cTn id="69" dur="2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0" grpId="0" animBg="1"/>
      <p:bldP spid="42" grpId="0" animBg="1"/>
      <p:bldP spid="49" grpId="0"/>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Группы ресурсов </a:t>
            </a:r>
          </a:p>
        </p:txBody>
      </p:sp>
      <p:sp>
        <p:nvSpPr>
          <p:cNvPr id="3" name="Content Placeholder 2"/>
          <p:cNvSpPr>
            <a:spLocks noGrp="1"/>
          </p:cNvSpPr>
          <p:nvPr>
            <p:ph idx="1"/>
          </p:nvPr>
        </p:nvSpPr>
        <p:spPr>
          <a:xfrm>
            <a:off x="696000" y="1449000"/>
            <a:ext cx="5760000" cy="4351338"/>
          </a:xfrm>
        </p:spPr>
        <p:txBody>
          <a:bodyPr/>
          <a:lstStyle/>
          <a:p>
            <a:r>
              <a:rPr lang="ru-RU" sz="3200" dirty="0"/>
              <a:t>Контейнеры с множеством экземпляров ресурсов  </a:t>
            </a:r>
          </a:p>
          <a:p>
            <a:r>
              <a:rPr lang="ru-RU" sz="3200" dirty="0"/>
              <a:t>Каждый экземпляр относится к определенному типу ресурса  </a:t>
            </a:r>
          </a:p>
          <a:p>
            <a:r>
              <a:rPr lang="ru-RU" sz="3200" dirty="0"/>
              <a:t>Типы ресурсов определяются провайдерами ресурсов </a:t>
            </a:r>
          </a:p>
          <a:p>
            <a:r>
              <a:rPr lang="ru-RU" sz="3200" dirty="0"/>
              <a:t>Каждый ресурс должен принадлежать одной и только одной группе ресурсов </a:t>
            </a:r>
          </a:p>
          <a:p>
            <a:endParaRPr lang="ru-RU" sz="3200" dirty="0"/>
          </a:p>
        </p:txBody>
      </p:sp>
      <p:grpSp>
        <p:nvGrpSpPr>
          <p:cNvPr id="4" name="Group 3"/>
          <p:cNvGrpSpPr>
            <a:grpSpLocks noChangeAspect="1"/>
          </p:cNvGrpSpPr>
          <p:nvPr/>
        </p:nvGrpSpPr>
        <p:grpSpPr bwMode="auto">
          <a:xfrm>
            <a:off x="6636000" y="1449000"/>
            <a:ext cx="4947537" cy="4725318"/>
            <a:chOff x="405" y="668"/>
            <a:chExt cx="3117" cy="2977"/>
          </a:xfrm>
        </p:grpSpPr>
        <p:sp>
          <p:nvSpPr>
            <p:cNvPr id="5" name="AutoShape 3"/>
            <p:cNvSpPr>
              <a:spLocks noChangeAspect="1" noChangeArrowheads="1" noTextEdit="1"/>
            </p:cNvSpPr>
            <p:nvPr/>
          </p:nvSpPr>
          <p:spPr bwMode="auto">
            <a:xfrm>
              <a:off x="406" y="668"/>
              <a:ext cx="3116"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 name="Freeform 5"/>
            <p:cNvSpPr>
              <a:spLocks/>
            </p:cNvSpPr>
            <p:nvPr/>
          </p:nvSpPr>
          <p:spPr bwMode="auto">
            <a:xfrm>
              <a:off x="412" y="676"/>
              <a:ext cx="3102" cy="2962"/>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 name="Freeform 6"/>
            <p:cNvSpPr>
              <a:spLocks/>
            </p:cNvSpPr>
            <p:nvPr/>
          </p:nvSpPr>
          <p:spPr bwMode="auto">
            <a:xfrm>
              <a:off x="405" y="669"/>
              <a:ext cx="3116" cy="2976"/>
            </a:xfrm>
            <a:custGeom>
              <a:avLst/>
              <a:gdLst>
                <a:gd name="T0" fmla="*/ 2655 w 2661"/>
                <a:gd name="T1" fmla="*/ 2502 h 2541"/>
                <a:gd name="T2" fmla="*/ 2649 w 2661"/>
                <a:gd name="T3" fmla="*/ 2502 h 2541"/>
                <a:gd name="T4" fmla="*/ 2641 w 2661"/>
                <a:gd name="T5" fmla="*/ 2521 h 2541"/>
                <a:gd name="T6" fmla="*/ 2622 w 2661"/>
                <a:gd name="T7" fmla="*/ 2529 h 2541"/>
                <a:gd name="T8" fmla="*/ 39 w 2661"/>
                <a:gd name="T9" fmla="*/ 2529 h 2541"/>
                <a:gd name="T10" fmla="*/ 20 w 2661"/>
                <a:gd name="T11" fmla="*/ 2521 h 2541"/>
                <a:gd name="T12" fmla="*/ 12 w 2661"/>
                <a:gd name="T13" fmla="*/ 2502 h 2541"/>
                <a:gd name="T14" fmla="*/ 12 w 2661"/>
                <a:gd name="T15" fmla="*/ 39 h 2541"/>
                <a:gd name="T16" fmla="*/ 20 w 2661"/>
                <a:gd name="T17" fmla="*/ 20 h 2541"/>
                <a:gd name="T18" fmla="*/ 39 w 2661"/>
                <a:gd name="T19" fmla="*/ 12 h 2541"/>
                <a:gd name="T20" fmla="*/ 2622 w 2661"/>
                <a:gd name="T21" fmla="*/ 12 h 2541"/>
                <a:gd name="T22" fmla="*/ 2641 w 2661"/>
                <a:gd name="T23" fmla="*/ 20 h 2541"/>
                <a:gd name="T24" fmla="*/ 2649 w 2661"/>
                <a:gd name="T25" fmla="*/ 39 h 2541"/>
                <a:gd name="T26" fmla="*/ 2649 w 2661"/>
                <a:gd name="T27" fmla="*/ 2502 h 2541"/>
                <a:gd name="T28" fmla="*/ 2655 w 2661"/>
                <a:gd name="T29" fmla="*/ 2502 h 2541"/>
                <a:gd name="T30" fmla="*/ 2661 w 2661"/>
                <a:gd name="T31" fmla="*/ 2502 h 2541"/>
                <a:gd name="T32" fmla="*/ 2661 w 2661"/>
                <a:gd name="T33" fmla="*/ 39 h 2541"/>
                <a:gd name="T34" fmla="*/ 2622 w 2661"/>
                <a:gd name="T35" fmla="*/ 0 h 2541"/>
                <a:gd name="T36" fmla="*/ 39 w 2661"/>
                <a:gd name="T37" fmla="*/ 0 h 2541"/>
                <a:gd name="T38" fmla="*/ 0 w 2661"/>
                <a:gd name="T39" fmla="*/ 39 h 2541"/>
                <a:gd name="T40" fmla="*/ 0 w 2661"/>
                <a:gd name="T41" fmla="*/ 2502 h 2541"/>
                <a:gd name="T42" fmla="*/ 39 w 2661"/>
                <a:gd name="T43" fmla="*/ 2541 h 2541"/>
                <a:gd name="T44" fmla="*/ 2622 w 2661"/>
                <a:gd name="T45" fmla="*/ 2541 h 2541"/>
                <a:gd name="T46" fmla="*/ 2661 w 2661"/>
                <a:gd name="T47" fmla="*/ 2502 h 2541"/>
                <a:gd name="T48" fmla="*/ 2655 w 2661"/>
                <a:gd name="T49" fmla="*/ 2502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61" h="2541">
                  <a:moveTo>
                    <a:pt x="2655" y="2502"/>
                  </a:moveTo>
                  <a:cubicBezTo>
                    <a:pt x="2649" y="2502"/>
                    <a:pt x="2649" y="2502"/>
                    <a:pt x="2649" y="2502"/>
                  </a:cubicBezTo>
                  <a:cubicBezTo>
                    <a:pt x="2649" y="2509"/>
                    <a:pt x="2646" y="2516"/>
                    <a:pt x="2641" y="2521"/>
                  </a:cubicBezTo>
                  <a:cubicBezTo>
                    <a:pt x="2636" y="2526"/>
                    <a:pt x="2629" y="2529"/>
                    <a:pt x="2622" y="2529"/>
                  </a:cubicBezTo>
                  <a:cubicBezTo>
                    <a:pt x="39" y="2529"/>
                    <a:pt x="39" y="2529"/>
                    <a:pt x="39" y="2529"/>
                  </a:cubicBezTo>
                  <a:cubicBezTo>
                    <a:pt x="32" y="2529"/>
                    <a:pt x="25" y="2526"/>
                    <a:pt x="20" y="2521"/>
                  </a:cubicBezTo>
                  <a:cubicBezTo>
                    <a:pt x="15" y="2516"/>
                    <a:pt x="12" y="2509"/>
                    <a:pt x="12" y="2502"/>
                  </a:cubicBezTo>
                  <a:cubicBezTo>
                    <a:pt x="12" y="39"/>
                    <a:pt x="12" y="39"/>
                    <a:pt x="12" y="39"/>
                  </a:cubicBezTo>
                  <a:cubicBezTo>
                    <a:pt x="12" y="31"/>
                    <a:pt x="15" y="25"/>
                    <a:pt x="20" y="20"/>
                  </a:cubicBezTo>
                  <a:cubicBezTo>
                    <a:pt x="25" y="15"/>
                    <a:pt x="32" y="12"/>
                    <a:pt x="39" y="12"/>
                  </a:cubicBezTo>
                  <a:cubicBezTo>
                    <a:pt x="2622" y="12"/>
                    <a:pt x="2622" y="12"/>
                    <a:pt x="2622" y="12"/>
                  </a:cubicBezTo>
                  <a:cubicBezTo>
                    <a:pt x="2629" y="12"/>
                    <a:pt x="2636" y="15"/>
                    <a:pt x="2641" y="20"/>
                  </a:cubicBezTo>
                  <a:cubicBezTo>
                    <a:pt x="2646" y="25"/>
                    <a:pt x="2649" y="31"/>
                    <a:pt x="2649" y="39"/>
                  </a:cubicBezTo>
                  <a:cubicBezTo>
                    <a:pt x="2649" y="2502"/>
                    <a:pt x="2649" y="2502"/>
                    <a:pt x="2649" y="2502"/>
                  </a:cubicBezTo>
                  <a:cubicBezTo>
                    <a:pt x="2655" y="2502"/>
                    <a:pt x="2655" y="2502"/>
                    <a:pt x="2655" y="2502"/>
                  </a:cubicBezTo>
                  <a:cubicBezTo>
                    <a:pt x="2661" y="2502"/>
                    <a:pt x="2661" y="2502"/>
                    <a:pt x="2661" y="2502"/>
                  </a:cubicBezTo>
                  <a:cubicBezTo>
                    <a:pt x="2661" y="39"/>
                    <a:pt x="2661" y="39"/>
                    <a:pt x="2661" y="39"/>
                  </a:cubicBezTo>
                  <a:cubicBezTo>
                    <a:pt x="2661" y="17"/>
                    <a:pt x="2643" y="0"/>
                    <a:pt x="2622" y="0"/>
                  </a:cubicBezTo>
                  <a:cubicBezTo>
                    <a:pt x="39" y="0"/>
                    <a:pt x="39" y="0"/>
                    <a:pt x="39" y="0"/>
                  </a:cubicBezTo>
                  <a:cubicBezTo>
                    <a:pt x="18" y="0"/>
                    <a:pt x="0" y="17"/>
                    <a:pt x="0" y="39"/>
                  </a:cubicBezTo>
                  <a:cubicBezTo>
                    <a:pt x="0" y="2502"/>
                    <a:pt x="0" y="2502"/>
                    <a:pt x="0" y="2502"/>
                  </a:cubicBezTo>
                  <a:cubicBezTo>
                    <a:pt x="0" y="2523"/>
                    <a:pt x="18" y="2541"/>
                    <a:pt x="39" y="2541"/>
                  </a:cubicBezTo>
                  <a:cubicBezTo>
                    <a:pt x="2622" y="2541"/>
                    <a:pt x="2622" y="2541"/>
                    <a:pt x="2622" y="2541"/>
                  </a:cubicBezTo>
                  <a:cubicBezTo>
                    <a:pt x="2643" y="2541"/>
                    <a:pt x="2661" y="2523"/>
                    <a:pt x="2661" y="2502"/>
                  </a:cubicBezTo>
                  <a:lnTo>
                    <a:pt x="2655" y="25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 name="Freeform 7"/>
            <p:cNvSpPr>
              <a:spLocks/>
            </p:cNvSpPr>
            <p:nvPr/>
          </p:nvSpPr>
          <p:spPr bwMode="auto">
            <a:xfrm>
              <a:off x="999" y="1251"/>
              <a:ext cx="1928" cy="1927"/>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 name="Freeform 8"/>
            <p:cNvSpPr>
              <a:spLocks/>
            </p:cNvSpPr>
            <p:nvPr/>
          </p:nvSpPr>
          <p:spPr bwMode="auto">
            <a:xfrm>
              <a:off x="1962" y="1219"/>
              <a:ext cx="80" cy="89"/>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 name="Freeform 9"/>
            <p:cNvSpPr>
              <a:spLocks/>
            </p:cNvSpPr>
            <p:nvPr/>
          </p:nvSpPr>
          <p:spPr bwMode="auto">
            <a:xfrm>
              <a:off x="1003" y="1891"/>
              <a:ext cx="94" cy="93"/>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 name="Freeform 10"/>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 name="Freeform 11"/>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3" name="Freeform 12"/>
            <p:cNvSpPr>
              <a:spLocks/>
            </p:cNvSpPr>
            <p:nvPr/>
          </p:nvSpPr>
          <p:spPr bwMode="auto">
            <a:xfrm>
              <a:off x="857" y="1234"/>
              <a:ext cx="99" cy="262"/>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4" name="Freeform 13"/>
            <p:cNvSpPr>
              <a:spLocks/>
            </p:cNvSpPr>
            <p:nvPr/>
          </p:nvSpPr>
          <p:spPr bwMode="auto">
            <a:xfrm>
              <a:off x="980" y="1508"/>
              <a:ext cx="490" cy="243"/>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5" name="Freeform 14"/>
            <p:cNvSpPr>
              <a:spLocks/>
            </p:cNvSpPr>
            <p:nvPr/>
          </p:nvSpPr>
          <p:spPr bwMode="auto">
            <a:xfrm>
              <a:off x="1175" y="1324"/>
              <a:ext cx="348" cy="292"/>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6" name="Freeform 15"/>
            <p:cNvSpPr>
              <a:spLocks/>
            </p:cNvSpPr>
            <p:nvPr/>
          </p:nvSpPr>
          <p:spPr bwMode="auto">
            <a:xfrm>
              <a:off x="1008" y="1141"/>
              <a:ext cx="150" cy="14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7" name="Freeform 16"/>
            <p:cNvSpPr>
              <a:spLocks/>
            </p:cNvSpPr>
            <p:nvPr/>
          </p:nvSpPr>
          <p:spPr bwMode="auto">
            <a:xfrm>
              <a:off x="870" y="1496"/>
              <a:ext cx="110" cy="277"/>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8" name="Freeform 17"/>
            <p:cNvSpPr>
              <a:spLocks/>
            </p:cNvSpPr>
            <p:nvPr/>
          </p:nvSpPr>
          <p:spPr bwMode="auto">
            <a:xfrm>
              <a:off x="920" y="1286"/>
              <a:ext cx="255" cy="279"/>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9" name="Freeform 18"/>
            <p:cNvSpPr>
              <a:spLocks/>
            </p:cNvSpPr>
            <p:nvPr/>
          </p:nvSpPr>
          <p:spPr bwMode="auto">
            <a:xfrm>
              <a:off x="1106" y="1200"/>
              <a:ext cx="348" cy="154"/>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0" name="Freeform 19"/>
            <p:cNvSpPr>
              <a:spLocks/>
            </p:cNvSpPr>
            <p:nvPr/>
          </p:nvSpPr>
          <p:spPr bwMode="auto">
            <a:xfrm>
              <a:off x="1297" y="1418"/>
              <a:ext cx="177" cy="176"/>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1" name="Freeform 20"/>
            <p:cNvSpPr>
              <a:spLocks/>
            </p:cNvSpPr>
            <p:nvPr/>
          </p:nvSpPr>
          <p:spPr bwMode="auto">
            <a:xfrm>
              <a:off x="1139" y="1614"/>
              <a:ext cx="163" cy="164"/>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2" name="Freeform 21"/>
            <p:cNvSpPr>
              <a:spLocks/>
            </p:cNvSpPr>
            <p:nvPr/>
          </p:nvSpPr>
          <p:spPr bwMode="auto">
            <a:xfrm>
              <a:off x="846" y="1371"/>
              <a:ext cx="249" cy="249"/>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3" name="Freeform 22"/>
            <p:cNvSpPr>
              <a:spLocks/>
            </p:cNvSpPr>
            <p:nvPr/>
          </p:nvSpPr>
          <p:spPr bwMode="auto">
            <a:xfrm>
              <a:off x="2428" y="1228"/>
              <a:ext cx="272" cy="62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4" name="Freeform 23"/>
            <p:cNvSpPr>
              <a:spLocks/>
            </p:cNvSpPr>
            <p:nvPr/>
          </p:nvSpPr>
          <p:spPr bwMode="auto">
            <a:xfrm>
              <a:off x="2697" y="1228"/>
              <a:ext cx="275" cy="62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5" name="Oval 24"/>
            <p:cNvSpPr>
              <a:spLocks noChangeArrowheads="1"/>
            </p:cNvSpPr>
            <p:nvPr/>
          </p:nvSpPr>
          <p:spPr bwMode="auto">
            <a:xfrm>
              <a:off x="2428" y="1130"/>
              <a:ext cx="544" cy="1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6" name="Oval 25"/>
            <p:cNvSpPr>
              <a:spLocks noChangeArrowheads="1"/>
            </p:cNvSpPr>
            <p:nvPr/>
          </p:nvSpPr>
          <p:spPr bwMode="auto">
            <a:xfrm>
              <a:off x="2483" y="1156"/>
              <a:ext cx="434" cy="130"/>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7" name="Freeform 26"/>
            <p:cNvSpPr>
              <a:spLocks/>
            </p:cNvSpPr>
            <p:nvPr/>
          </p:nvSpPr>
          <p:spPr bwMode="auto">
            <a:xfrm>
              <a:off x="2483" y="1156"/>
              <a:ext cx="434" cy="106"/>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8" name="Freeform 27"/>
            <p:cNvSpPr>
              <a:spLocks noEditPoints="1"/>
            </p:cNvSpPr>
            <p:nvPr/>
          </p:nvSpPr>
          <p:spPr bwMode="auto">
            <a:xfrm>
              <a:off x="2502" y="1448"/>
              <a:ext cx="396" cy="223"/>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9" name="Freeform 28"/>
            <p:cNvSpPr>
              <a:spLocks/>
            </p:cNvSpPr>
            <p:nvPr/>
          </p:nvSpPr>
          <p:spPr bwMode="auto">
            <a:xfrm>
              <a:off x="2552" y="1488"/>
              <a:ext cx="95" cy="142"/>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0" name="Freeform 29"/>
            <p:cNvSpPr>
              <a:spLocks/>
            </p:cNvSpPr>
            <p:nvPr/>
          </p:nvSpPr>
          <p:spPr bwMode="auto">
            <a:xfrm>
              <a:off x="2781" y="1484"/>
              <a:ext cx="55" cy="53"/>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1" name="Freeform 30"/>
            <p:cNvSpPr>
              <a:spLocks/>
            </p:cNvSpPr>
            <p:nvPr/>
          </p:nvSpPr>
          <p:spPr bwMode="auto">
            <a:xfrm>
              <a:off x="2780" y="1575"/>
              <a:ext cx="65" cy="5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2" name="Freeform 31"/>
            <p:cNvSpPr>
              <a:spLocks/>
            </p:cNvSpPr>
            <p:nvPr/>
          </p:nvSpPr>
          <p:spPr bwMode="auto">
            <a:xfrm>
              <a:off x="2460" y="2814"/>
              <a:ext cx="479" cy="140"/>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3" name="Freeform 32"/>
            <p:cNvSpPr>
              <a:spLocks noEditPoints="1"/>
            </p:cNvSpPr>
            <p:nvPr/>
          </p:nvSpPr>
          <p:spPr bwMode="auto">
            <a:xfrm>
              <a:off x="2334" y="2278"/>
              <a:ext cx="733" cy="536"/>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4" name="Freeform 33"/>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5" name="Freeform 34"/>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35"/>
            <p:cNvSpPr>
              <a:spLocks/>
            </p:cNvSpPr>
            <p:nvPr/>
          </p:nvSpPr>
          <p:spPr bwMode="auto">
            <a:xfrm>
              <a:off x="2334" y="2278"/>
              <a:ext cx="688" cy="536"/>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36"/>
            <p:cNvSpPr>
              <a:spLocks/>
            </p:cNvSpPr>
            <p:nvPr/>
          </p:nvSpPr>
          <p:spPr bwMode="auto">
            <a:xfrm>
              <a:off x="2389" y="2334"/>
              <a:ext cx="568" cy="423"/>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Rectangle 37"/>
            <p:cNvSpPr>
              <a:spLocks noChangeArrowheads="1"/>
            </p:cNvSpPr>
            <p:nvPr/>
          </p:nvSpPr>
          <p:spPr bwMode="auto">
            <a:xfrm>
              <a:off x="2460" y="2910"/>
              <a:ext cx="479" cy="4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Oval 38"/>
            <p:cNvSpPr>
              <a:spLocks noChangeArrowheads="1"/>
            </p:cNvSpPr>
            <p:nvPr/>
          </p:nvSpPr>
          <p:spPr bwMode="auto">
            <a:xfrm>
              <a:off x="2687" y="2298"/>
              <a:ext cx="20" cy="2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Freeform 39"/>
            <p:cNvSpPr>
              <a:spLocks/>
            </p:cNvSpPr>
            <p:nvPr/>
          </p:nvSpPr>
          <p:spPr bwMode="auto">
            <a:xfrm>
              <a:off x="2567" y="2383"/>
              <a:ext cx="264" cy="155"/>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40"/>
            <p:cNvSpPr>
              <a:spLocks/>
            </p:cNvSpPr>
            <p:nvPr/>
          </p:nvSpPr>
          <p:spPr bwMode="auto">
            <a:xfrm>
              <a:off x="2549" y="2488"/>
              <a:ext cx="136" cy="2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41"/>
            <p:cNvSpPr>
              <a:spLocks/>
            </p:cNvSpPr>
            <p:nvPr/>
          </p:nvSpPr>
          <p:spPr bwMode="auto">
            <a:xfrm>
              <a:off x="2714" y="2489"/>
              <a:ext cx="136" cy="23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42"/>
            <p:cNvSpPr>
              <a:spLocks/>
            </p:cNvSpPr>
            <p:nvPr/>
          </p:nvSpPr>
          <p:spPr bwMode="auto">
            <a:xfrm>
              <a:off x="818" y="2424"/>
              <a:ext cx="702" cy="492"/>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4" name="Freeform 43"/>
            <p:cNvSpPr>
              <a:spLocks/>
            </p:cNvSpPr>
            <p:nvPr/>
          </p:nvSpPr>
          <p:spPr bwMode="auto">
            <a:xfrm>
              <a:off x="818" y="2317"/>
              <a:ext cx="702" cy="107"/>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Rectangle 44"/>
            <p:cNvSpPr>
              <a:spLocks noChangeArrowheads="1"/>
            </p:cNvSpPr>
            <p:nvPr/>
          </p:nvSpPr>
          <p:spPr bwMode="auto">
            <a:xfrm>
              <a:off x="1025"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Rectangle 45"/>
            <p:cNvSpPr>
              <a:spLocks noChangeArrowheads="1"/>
            </p:cNvSpPr>
            <p:nvPr/>
          </p:nvSpPr>
          <p:spPr bwMode="auto">
            <a:xfrm>
              <a:off x="1025"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7" name="Rectangle 4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8" name="Rectangle 4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9" name="Rectangle 48"/>
            <p:cNvSpPr>
              <a:spLocks noChangeArrowheads="1"/>
            </p:cNvSpPr>
            <p:nvPr/>
          </p:nvSpPr>
          <p:spPr bwMode="auto">
            <a:xfrm>
              <a:off x="1025"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0" name="Rectangle 49"/>
            <p:cNvSpPr>
              <a:spLocks noChangeArrowheads="1"/>
            </p:cNvSpPr>
            <p:nvPr/>
          </p:nvSpPr>
          <p:spPr bwMode="auto">
            <a:xfrm>
              <a:off x="1025"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1" name="Rectangle 50"/>
            <p:cNvSpPr>
              <a:spLocks noChangeArrowheads="1"/>
            </p:cNvSpPr>
            <p:nvPr/>
          </p:nvSpPr>
          <p:spPr bwMode="auto">
            <a:xfrm>
              <a:off x="1181"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2" name="Rectangle 51"/>
            <p:cNvSpPr>
              <a:spLocks noChangeArrowheads="1"/>
            </p:cNvSpPr>
            <p:nvPr/>
          </p:nvSpPr>
          <p:spPr bwMode="auto">
            <a:xfrm>
              <a:off x="1181"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3" name="Rectangle 52"/>
            <p:cNvSpPr>
              <a:spLocks noChangeArrowheads="1"/>
            </p:cNvSpPr>
            <p:nvPr/>
          </p:nvSpPr>
          <p:spPr bwMode="auto">
            <a:xfrm>
              <a:off x="1181"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4" name="Rectangle 53"/>
            <p:cNvSpPr>
              <a:spLocks noChangeArrowheads="1"/>
            </p:cNvSpPr>
            <p:nvPr/>
          </p:nvSpPr>
          <p:spPr bwMode="auto">
            <a:xfrm>
              <a:off x="1181"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5" name="Rectangle 54"/>
            <p:cNvSpPr>
              <a:spLocks noChangeArrowheads="1"/>
            </p:cNvSpPr>
            <p:nvPr/>
          </p:nvSpPr>
          <p:spPr bwMode="auto">
            <a:xfrm>
              <a:off x="1181"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6" name="Rectangle 55"/>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7" name="Rectangle 56"/>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8" name="Rectangle 57"/>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9" name="Rectangle 58"/>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0" name="Rectangle 59"/>
            <p:cNvSpPr>
              <a:spLocks noChangeArrowheads="1"/>
            </p:cNvSpPr>
            <p:nvPr/>
          </p:nvSpPr>
          <p:spPr bwMode="auto">
            <a:xfrm>
              <a:off x="870"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1" name="Rectangle 60"/>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2" name="Rectangle 61"/>
            <p:cNvSpPr>
              <a:spLocks noChangeArrowheads="1"/>
            </p:cNvSpPr>
            <p:nvPr/>
          </p:nvSpPr>
          <p:spPr bwMode="auto">
            <a:xfrm>
              <a:off x="870"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3" name="Rectangle 62"/>
            <p:cNvSpPr>
              <a:spLocks noChangeArrowheads="1"/>
            </p:cNvSpPr>
            <p:nvPr/>
          </p:nvSpPr>
          <p:spPr bwMode="auto">
            <a:xfrm>
              <a:off x="870" y="2786"/>
              <a:ext cx="13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4" name="Rectangle 63"/>
            <p:cNvSpPr>
              <a:spLocks noChangeArrowheads="1"/>
            </p:cNvSpPr>
            <p:nvPr/>
          </p:nvSpPr>
          <p:spPr bwMode="auto">
            <a:xfrm>
              <a:off x="1025"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5" name="Rectangle 64"/>
            <p:cNvSpPr>
              <a:spLocks noChangeArrowheads="1"/>
            </p:cNvSpPr>
            <p:nvPr/>
          </p:nvSpPr>
          <p:spPr bwMode="auto">
            <a:xfrm>
              <a:off x="1181"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6" name="Rectangle 65"/>
            <p:cNvSpPr>
              <a:spLocks noChangeArrowheads="1"/>
            </p:cNvSpPr>
            <p:nvPr/>
          </p:nvSpPr>
          <p:spPr bwMode="auto">
            <a:xfrm>
              <a:off x="1338"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7" name="Rectangle 66"/>
            <p:cNvSpPr>
              <a:spLocks noChangeArrowheads="1"/>
            </p:cNvSpPr>
            <p:nvPr/>
          </p:nvSpPr>
          <p:spPr bwMode="auto">
            <a:xfrm>
              <a:off x="1338"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8" name="Rectangle 67"/>
            <p:cNvSpPr>
              <a:spLocks noChangeArrowheads="1"/>
            </p:cNvSpPr>
            <p:nvPr/>
          </p:nvSpPr>
          <p:spPr bwMode="auto">
            <a:xfrm>
              <a:off x="1338"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9" name="Rectangle 68"/>
            <p:cNvSpPr>
              <a:spLocks noChangeArrowheads="1"/>
            </p:cNvSpPr>
            <p:nvPr/>
          </p:nvSpPr>
          <p:spPr bwMode="auto">
            <a:xfrm>
              <a:off x="1338"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0" name="Freeform 69"/>
            <p:cNvSpPr>
              <a:spLocks noEditPoints="1"/>
            </p:cNvSpPr>
            <p:nvPr/>
          </p:nvSpPr>
          <p:spPr bwMode="auto">
            <a:xfrm>
              <a:off x="840" y="2317"/>
              <a:ext cx="591"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1" name="Freeform 70"/>
            <p:cNvSpPr>
              <a:spLocks/>
            </p:cNvSpPr>
            <p:nvPr/>
          </p:nvSpPr>
          <p:spPr bwMode="auto">
            <a:xfrm>
              <a:off x="1004" y="2317"/>
              <a:ext cx="23"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2" name="Freeform 71"/>
            <p:cNvSpPr>
              <a:spLocks/>
            </p:cNvSpPr>
            <p:nvPr/>
          </p:nvSpPr>
          <p:spPr bwMode="auto">
            <a:xfrm>
              <a:off x="842" y="2916"/>
              <a:ext cx="3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3" name="Freeform 72"/>
            <p:cNvSpPr>
              <a:spLocks noEditPoints="1"/>
            </p:cNvSpPr>
            <p:nvPr/>
          </p:nvSpPr>
          <p:spPr bwMode="auto">
            <a:xfrm>
              <a:off x="818" y="2424"/>
              <a:ext cx="513" cy="492"/>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4" name="Freeform 73"/>
            <p:cNvSpPr>
              <a:spLocks/>
            </p:cNvSpPr>
            <p:nvPr/>
          </p:nvSpPr>
          <p:spPr bwMode="auto">
            <a:xfrm>
              <a:off x="818" y="2317"/>
              <a:ext cx="611" cy="107"/>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5" name="Freeform 74"/>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6" name="Freeform 75"/>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7" name="Rectangle 7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8" name="Rectangle 7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9" name="Freeform 78"/>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0" name="Freeform 79"/>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1" name="Freeform 80"/>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2" name="Freeform 81"/>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3" name="Freeform 82"/>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4" name="Freeform 83"/>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5" name="Rectangle 84"/>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6" name="Rectangle 85"/>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7" name="Rectangle 86"/>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8" name="Rectangle 87"/>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9" name="Rectangle 88"/>
            <p:cNvSpPr>
              <a:spLocks noChangeArrowheads="1"/>
            </p:cNvSpPr>
            <p:nvPr/>
          </p:nvSpPr>
          <p:spPr bwMode="auto">
            <a:xfrm>
              <a:off x="870" y="2681"/>
              <a:ext cx="130" cy="7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0" name="Rectangle 89"/>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1" name="Freeform 90"/>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2" name="Freeform 91"/>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3" name="Rectangle 92"/>
            <p:cNvSpPr>
              <a:spLocks noChangeArrowheads="1"/>
            </p:cNvSpPr>
            <p:nvPr/>
          </p:nvSpPr>
          <p:spPr bwMode="auto">
            <a:xfrm>
              <a:off x="1462" y="2080"/>
              <a:ext cx="104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ru-RU" altLang="en-US" sz="1400" b="1" dirty="0">
                  <a:solidFill>
                    <a:srgbClr val="FFFFFF"/>
                  </a:solidFill>
                  <a:latin typeface="Segoe UI Semibold" panose="020B0702040204020203" pitchFamily="34" charset="0"/>
                </a:rPr>
                <a:t>ГРУППА РЕСУРСОВ </a:t>
              </a:r>
              <a:endParaRPr lang="en-US" altLang="en-US" dirty="0">
                <a:solidFill>
                  <a:srgbClr val="00B0F0"/>
                </a:solidFill>
              </a:endParaRPr>
            </a:p>
          </p:txBody>
        </p:sp>
        <p:sp>
          <p:nvSpPr>
            <p:cNvPr id="94" name="Rectangle 93"/>
            <p:cNvSpPr>
              <a:spLocks noChangeArrowheads="1"/>
            </p:cNvSpPr>
            <p:nvPr/>
          </p:nvSpPr>
          <p:spPr bwMode="auto">
            <a:xfrm>
              <a:off x="1838" y="2092"/>
              <a:ext cx="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endParaRPr lang="en-US" altLang="en-US" dirty="0">
                <a:solidFill>
                  <a:srgbClr val="00B0F0"/>
                </a:solidFill>
              </a:endParaRPr>
            </a:p>
          </p:txBody>
        </p:sp>
        <p:sp>
          <p:nvSpPr>
            <p:cNvPr id="95" name="Freeform 97"/>
            <p:cNvSpPr>
              <a:spLocks/>
            </p:cNvSpPr>
            <p:nvPr/>
          </p:nvSpPr>
          <p:spPr bwMode="auto">
            <a:xfrm>
              <a:off x="1735" y="1276"/>
              <a:ext cx="90" cy="16"/>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6" name="Freeform 98"/>
            <p:cNvSpPr>
              <a:spLocks/>
            </p:cNvSpPr>
            <p:nvPr/>
          </p:nvSpPr>
          <p:spPr bwMode="auto">
            <a:xfrm>
              <a:off x="1735" y="1276"/>
              <a:ext cx="28" cy="16"/>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7" name="Freeform 99"/>
            <p:cNvSpPr>
              <a:spLocks/>
            </p:cNvSpPr>
            <p:nvPr/>
          </p:nvSpPr>
          <p:spPr bwMode="auto">
            <a:xfrm>
              <a:off x="1776" y="1276"/>
              <a:ext cx="8" cy="16"/>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8" name="Freeform 100"/>
            <p:cNvSpPr>
              <a:spLocks/>
            </p:cNvSpPr>
            <p:nvPr/>
          </p:nvSpPr>
          <p:spPr bwMode="auto">
            <a:xfrm>
              <a:off x="1797" y="1276"/>
              <a:ext cx="28" cy="16"/>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9" name="Freeform 101"/>
            <p:cNvSpPr>
              <a:spLocks/>
            </p:cNvSpPr>
            <p:nvPr/>
          </p:nvSpPr>
          <p:spPr bwMode="auto">
            <a:xfrm>
              <a:off x="1761" y="1276"/>
              <a:ext cx="16" cy="16"/>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0" name="Freeform 102"/>
            <p:cNvSpPr>
              <a:spLocks/>
            </p:cNvSpPr>
            <p:nvPr/>
          </p:nvSpPr>
          <p:spPr bwMode="auto">
            <a:xfrm>
              <a:off x="1698" y="1257"/>
              <a:ext cx="76" cy="55"/>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1" name="Freeform 103"/>
            <p:cNvSpPr>
              <a:spLocks/>
            </p:cNvSpPr>
            <p:nvPr/>
          </p:nvSpPr>
          <p:spPr bwMode="auto">
            <a:xfrm>
              <a:off x="1783" y="1276"/>
              <a:ext cx="17" cy="16"/>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2" name="Freeform 104"/>
            <p:cNvSpPr>
              <a:spLocks/>
            </p:cNvSpPr>
            <p:nvPr/>
          </p:nvSpPr>
          <p:spPr bwMode="auto">
            <a:xfrm>
              <a:off x="1787" y="1257"/>
              <a:ext cx="77" cy="55"/>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3" name="Freeform 105"/>
            <p:cNvSpPr>
              <a:spLocks noEditPoints="1"/>
            </p:cNvSpPr>
            <p:nvPr/>
          </p:nvSpPr>
          <p:spPr bwMode="auto">
            <a:xfrm>
              <a:off x="1668" y="1172"/>
              <a:ext cx="225" cy="225"/>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spTree>
    <p:extLst>
      <p:ext uri="{BB962C8B-B14F-4D97-AF65-F5344CB8AC3E}">
        <p14:creationId xmlns:p14="http://schemas.microsoft.com/office/powerpoint/2010/main" val="1571112497"/>
      </p:ext>
    </p:extLst>
  </p:cSld>
  <p:clrMapOvr>
    <a:masterClrMapping/>
  </p:clrMapOvr>
</p:sld>
</file>

<file path=ppt/theme/theme1.xml><?xml version="1.0" encoding="utf-8"?>
<a:theme xmlns:a="http://schemas.openxmlformats.org/drawingml/2006/main" name="Office Theme">
  <a:themeElements>
    <a:clrScheme name="DevCon 2016">
      <a:dk1>
        <a:srgbClr val="000000"/>
      </a:dk1>
      <a:lt1>
        <a:sysClr val="window" lastClr="FFFFFF"/>
      </a:lt1>
      <a:dk2>
        <a:srgbClr val="00984A"/>
      </a:dk2>
      <a:lt2>
        <a:srgbClr val="D2D2D2"/>
      </a:lt2>
      <a:accent1>
        <a:srgbClr val="0078D7"/>
      </a:accent1>
      <a:accent2>
        <a:srgbClr val="00BCF2"/>
      </a:accent2>
      <a:accent3>
        <a:srgbClr val="5C2D91"/>
      </a:accent3>
      <a:accent4>
        <a:srgbClr val="D83B01"/>
      </a:accent4>
      <a:accent5>
        <a:srgbClr val="00B294"/>
      </a:accent5>
      <a:accent6>
        <a:srgbClr val="585858"/>
      </a:accent6>
      <a:hlink>
        <a:srgbClr val="00BCF2"/>
      </a:hlink>
      <a:folHlink>
        <a:srgbClr val="B4A0FF"/>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945</Words>
  <Application>Microsoft Office PowerPoint</Application>
  <PresentationFormat>Widescreen</PresentationFormat>
  <Paragraphs>191</Paragraphs>
  <Slides>24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MS PGothic</vt:lpstr>
      <vt:lpstr>Arial</vt:lpstr>
      <vt:lpstr>Calibri</vt:lpstr>
      <vt:lpstr>Consolas</vt:lpstr>
      <vt:lpstr>Segoe Pro Display Light</vt:lpstr>
      <vt:lpstr>Segoe UI</vt:lpstr>
      <vt:lpstr>Segoe UI Light</vt:lpstr>
      <vt:lpstr>Segoe UI Semibold</vt:lpstr>
      <vt:lpstr>Office Theme</vt:lpstr>
      <vt:lpstr>PowerPoint Presentation</vt:lpstr>
      <vt:lpstr>Локальная инфраструктура и неограниченные возможности для DevOps</vt:lpstr>
      <vt:lpstr>«Классическое» взаимодействие</vt:lpstr>
      <vt:lpstr>Что такое Azure Stack?</vt:lpstr>
      <vt:lpstr>Что такое частное облако?</vt:lpstr>
      <vt:lpstr>Построение частного облака </vt:lpstr>
      <vt:lpstr>Создание облака на базе System Center</vt:lpstr>
      <vt:lpstr>Azure Resource Manager (ARM)</vt:lpstr>
      <vt:lpstr>Группы ресурсов </vt:lpstr>
      <vt:lpstr>Группа ресурсов: контейнер управления </vt:lpstr>
      <vt:lpstr>Шаблоны ресурсов </vt:lpstr>
      <vt:lpstr>Разделы шаблона</vt:lpstr>
      <vt:lpstr>Azure Stack – сервисы Azure в вашем ЦОД</vt:lpstr>
      <vt:lpstr>Windows Azure Pack vs Azure Stack</vt:lpstr>
      <vt:lpstr>Базовые элементы Azure Stack </vt:lpstr>
      <vt:lpstr>Базовые элементы Azure Stack </vt:lpstr>
      <vt:lpstr>Требования к Technical Preview 1</vt:lpstr>
      <vt:lpstr>Архитектура Technical Preview 1</vt:lpstr>
      <vt:lpstr>Что доступно в Technical Preview 1</vt:lpstr>
      <vt:lpstr>Выделение ресурсов Azure Stack</vt:lpstr>
      <vt:lpstr>PowerPoint Presentation</vt:lpstr>
      <vt:lpstr>Попробуйте Azure Stack</vt:lpstr>
      <vt:lpstr>Локальная инфраструктура и неограниченные возможности для DevOps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2016-05-26T12:35:06Z</dcterms:created>
  <dcterms:modified xsi:type="dcterms:W3CDTF">2016-05-26T12:35:11Z</dcterms:modified>
</cp:coreProperties>
</file>