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10" r:id="rId5"/>
    <p:sldMasterId id="2147484241" r:id="rId6"/>
    <p:sldMasterId id="2147484266" r:id="rId7"/>
  </p:sldMasterIdLst>
  <p:notesMasterIdLst>
    <p:notesMasterId r:id="rId37"/>
  </p:notesMasterIdLst>
  <p:handoutMasterIdLst>
    <p:handoutMasterId r:id="rId38"/>
  </p:handoutMasterIdLst>
  <p:sldIdLst>
    <p:sldId id="256" r:id="rId8"/>
    <p:sldId id="25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78" r:id="rId19"/>
    <p:sldId id="279" r:id="rId20"/>
    <p:sldId id="267" r:id="rId21"/>
    <p:sldId id="291" r:id="rId22"/>
    <p:sldId id="288" r:id="rId23"/>
    <p:sldId id="289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0" r:id="rId34"/>
    <p:sldId id="271" r:id="rId35"/>
    <p:sldId id="277" r:id="rId3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8" autoAdjust="0"/>
    <p:restoredTop sz="87389" autoAdjust="0"/>
  </p:normalViewPr>
  <p:slideViewPr>
    <p:cSldViewPr>
      <p:cViewPr varScale="1">
        <p:scale>
          <a:sx n="78" d="100"/>
          <a:sy n="78" d="100"/>
        </p:scale>
        <p:origin x="888" y="5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5/23/2016 11:49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5/23/2016 11:49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5/23/2016 11:49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298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31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491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08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528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10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071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509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74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5/23/2016 11:49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4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34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AA1F8-C6D2-426C-8EA8-1BF39B5677D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030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233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451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39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12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93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79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1" y="233152"/>
            <a:ext cx="11375536" cy="762786"/>
          </a:xfrm>
        </p:spPr>
        <p:txBody>
          <a:bodyPr/>
          <a:lstStyle>
            <a:lvl1pPr>
              <a:defRPr sz="5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1" y="1476622"/>
            <a:ext cx="11375536" cy="1147686"/>
          </a:xfrm>
        </p:spPr>
        <p:txBody>
          <a:bodyPr/>
          <a:lstStyle>
            <a:lvl1pPr marL="3238" indent="0">
              <a:spcBef>
                <a:spcPts val="0"/>
              </a:spcBef>
              <a:spcAft>
                <a:spcPts val="918"/>
              </a:spcAft>
              <a:buSzPct val="80000"/>
              <a:buFont typeface="Arial" pitchFamily="34" charset="0"/>
              <a:buNone/>
              <a:defRPr sz="4080" spc="-102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238" indent="0">
              <a:spcBef>
                <a:spcPts val="0"/>
              </a:spcBef>
              <a:buSzPct val="80000"/>
              <a:buFont typeface="Arial" pitchFamily="34" charset="0"/>
              <a:buNone/>
              <a:defRPr sz="2040" spc="-51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83940" indent="-411249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36902" indent="-35296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80149" indent="-343247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2881016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94876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6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3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7993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82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8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41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6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4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9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440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2800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0127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52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643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39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295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47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070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72044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1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4087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99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370786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02877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17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36720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834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779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6921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560780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92623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901636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872867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6566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2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66863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78198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45012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spcBef>
                <a:spcPct val="0"/>
              </a:spcBef>
              <a:spcAft>
                <a:spcPct val="0"/>
              </a:spcAft>
            </a:pPr>
            <a:endParaRPr lang="en-US" sz="2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9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5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1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577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5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9" Type="http://schemas.openxmlformats.org/officeDocument/2006/relationships/tags" Target="../tags/tag19.xml"/><Relationship Id="rId21" Type="http://schemas.openxmlformats.org/officeDocument/2006/relationships/tags" Target="../tags/tag1.xml"/><Relationship Id="rId34" Type="http://schemas.openxmlformats.org/officeDocument/2006/relationships/tags" Target="../tags/tag14.xml"/><Relationship Id="rId42" Type="http://schemas.openxmlformats.org/officeDocument/2006/relationships/tags" Target="../tags/tag22.xml"/><Relationship Id="rId47" Type="http://schemas.openxmlformats.org/officeDocument/2006/relationships/tags" Target="../tags/tag27.xml"/><Relationship Id="rId50" Type="http://schemas.openxmlformats.org/officeDocument/2006/relationships/tags" Target="../tags/tag30.xml"/><Relationship Id="rId55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33" Type="http://schemas.openxmlformats.org/officeDocument/2006/relationships/tags" Target="../tags/tag13.xml"/><Relationship Id="rId38" Type="http://schemas.openxmlformats.org/officeDocument/2006/relationships/tags" Target="../tags/tag18.xml"/><Relationship Id="rId46" Type="http://schemas.openxmlformats.org/officeDocument/2006/relationships/tags" Target="../tags/tag26.xml"/><Relationship Id="rId59" Type="http://schemas.openxmlformats.org/officeDocument/2006/relationships/tags" Target="../tags/tag3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tags" Target="../tags/tag9.xml"/><Relationship Id="rId41" Type="http://schemas.openxmlformats.org/officeDocument/2006/relationships/tags" Target="../tags/tag21.xml"/><Relationship Id="rId54" Type="http://schemas.openxmlformats.org/officeDocument/2006/relationships/tags" Target="../tags/tag3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32" Type="http://schemas.openxmlformats.org/officeDocument/2006/relationships/tags" Target="../tags/tag12.xml"/><Relationship Id="rId37" Type="http://schemas.openxmlformats.org/officeDocument/2006/relationships/tags" Target="../tags/tag17.xml"/><Relationship Id="rId40" Type="http://schemas.openxmlformats.org/officeDocument/2006/relationships/tags" Target="../tags/tag20.xml"/><Relationship Id="rId45" Type="http://schemas.openxmlformats.org/officeDocument/2006/relationships/tags" Target="../tags/tag25.xml"/><Relationship Id="rId53" Type="http://schemas.openxmlformats.org/officeDocument/2006/relationships/tags" Target="../tags/tag33.xml"/><Relationship Id="rId58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tags" Target="../tags/tag8.xml"/><Relationship Id="rId36" Type="http://schemas.openxmlformats.org/officeDocument/2006/relationships/tags" Target="../tags/tag16.xml"/><Relationship Id="rId49" Type="http://schemas.openxmlformats.org/officeDocument/2006/relationships/tags" Target="../tags/tag29.xml"/><Relationship Id="rId57" Type="http://schemas.openxmlformats.org/officeDocument/2006/relationships/tags" Target="../tags/tag3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1.xml"/><Relationship Id="rId44" Type="http://schemas.openxmlformats.org/officeDocument/2006/relationships/tags" Target="../tags/tag24.xml"/><Relationship Id="rId52" Type="http://schemas.openxmlformats.org/officeDocument/2006/relationships/tags" Target="../tags/tag3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tags" Target="../tags/tag10.xml"/><Relationship Id="rId35" Type="http://schemas.openxmlformats.org/officeDocument/2006/relationships/tags" Target="../tags/tag15.xml"/><Relationship Id="rId43" Type="http://schemas.openxmlformats.org/officeDocument/2006/relationships/tags" Target="../tags/tag23.xml"/><Relationship Id="rId48" Type="http://schemas.openxmlformats.org/officeDocument/2006/relationships/tags" Target="../tags/tag28.xml"/><Relationship Id="rId56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1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22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23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24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25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26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27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28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29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0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1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32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33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34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35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36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37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38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39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0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1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42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43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44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45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46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47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48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49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0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1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52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53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54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55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56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57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58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59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087" r:id="rId2"/>
    <p:sldLayoutId id="2147484098" r:id="rId3"/>
    <p:sldLayoutId id="2147484086" r:id="rId4"/>
    <p:sldLayoutId id="2147484099" r:id="rId5"/>
    <p:sldLayoutId id="2147484106" r:id="rId6"/>
    <p:sldLayoutId id="2147484092" r:id="rId7"/>
    <p:sldLayoutId id="2147484196" r:id="rId8"/>
    <p:sldLayoutId id="2147484201" r:id="rId9"/>
    <p:sldLayoutId id="2147484198" r:id="rId10"/>
    <p:sldLayoutId id="2147484202" r:id="rId11"/>
    <p:sldLayoutId id="2147484130" r:id="rId12"/>
    <p:sldLayoutId id="2147484205" r:id="rId13"/>
    <p:sldLayoutId id="2147484206" r:id="rId14"/>
    <p:sldLayoutId id="2147484093" r:id="rId15"/>
    <p:sldLayoutId id="2147484127" r:id="rId16"/>
    <p:sldLayoutId id="2147484094" r:id="rId17"/>
    <p:sldLayoutId id="2147484195" r:id="rId18"/>
    <p:sldLayoutId id="2147484096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30" r:id="rId16"/>
    <p:sldLayoutId id="2147484231" r:id="rId17"/>
    <p:sldLayoutId id="2147484232" r:id="rId18"/>
    <p:sldLayoutId id="2147484233" r:id="rId19"/>
    <p:sldLayoutId id="2147484234" r:id="rId20"/>
    <p:sldLayoutId id="2147484235" r:id="rId21"/>
    <p:sldLayoutId id="2147484236" r:id="rId22"/>
    <p:sldLayoutId id="2147484237" r:id="rId23"/>
    <p:sldLayoutId id="2147484238" r:id="rId24"/>
    <p:sldLayoutId id="2147484239" r:id="rId25"/>
    <p:sldLayoutId id="2147484240" r:id="rId26"/>
    <p:sldLayoutId id="2147484294" r:id="rId27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56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  <p:sldLayoutId id="2147484259" r:id="rId16"/>
    <p:sldLayoutId id="2147484260" r:id="rId17"/>
    <p:sldLayoutId id="2147484261" r:id="rId18"/>
    <p:sldLayoutId id="2147484262" r:id="rId19"/>
    <p:sldLayoutId id="2147484263" r:id="rId20"/>
    <p:sldLayoutId id="2147484264" r:id="rId21"/>
    <p:sldLayoutId id="2147484265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5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81" r:id="rId10"/>
    <p:sldLayoutId id="2147484282" r:id="rId11"/>
    <p:sldLayoutId id="2147484283" r:id="rId12"/>
    <p:sldLayoutId id="2147484284" r:id="rId13"/>
    <p:sldLayoutId id="2147484285" r:id="rId14"/>
    <p:sldLayoutId id="2147484286" r:id="rId15"/>
    <p:sldLayoutId id="2147484287" r:id="rId16"/>
    <p:sldLayoutId id="2147484288" r:id="rId17"/>
    <p:sldLayoutId id="2147484289" r:id="rId18"/>
    <p:sldLayoutId id="2147484290" r:id="rId19"/>
    <p:sldLayoutId id="2147484293" r:id="rId20"/>
  </p:sldLayoutIdLst>
  <p:transition>
    <p:fade/>
  </p:transition>
  <p:txStyles>
    <p:titleStyle>
      <a:lvl1pPr algn="l" defTabSz="932487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07" marR="0" indent="-342807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42" marR="0" indent="-241235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882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20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957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342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588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831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076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4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87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33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976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222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46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71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95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galloway/DevCon201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ASPNET5IsDeadIntroducingASPNETCore10AndNETCore10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blogs.msdn.microsoft.com/webdev/2016/02/01/an-update-on-asp-net-core-and-net-cor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DevCon</a:t>
            </a:r>
            <a:r>
              <a:rPr lang="en-US" dirty="0"/>
              <a:t> 2016</a:t>
            </a:r>
            <a:br>
              <a:rPr lang="en-US" dirty="0"/>
            </a:br>
            <a:r>
              <a:rPr lang="en-US" dirty="0"/>
              <a:t>ASP.NET Core 1.0 Internals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Jon Galloway</a:t>
            </a:r>
          </a:p>
          <a:p>
            <a:r>
              <a:rPr lang="en-US" sz="2800" dirty="0"/>
              <a:t>Technical Evangelist 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jongalloway</a:t>
            </a:r>
            <a:endParaRPr lang="en-US" sz="2800" dirty="0"/>
          </a:p>
          <a:p>
            <a:r>
              <a:rPr lang="en-US" sz="2800" dirty="0"/>
              <a:t>jon.galloway@microsoft.com</a:t>
            </a:r>
          </a:p>
        </p:txBody>
      </p:sp>
    </p:spTree>
    <p:extLst>
      <p:ext uri="{BB962C8B-B14F-4D97-AF65-F5344CB8AC3E}">
        <p14:creationId xmlns:p14="http://schemas.microsoft.com/office/powerpoint/2010/main" val="39193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функций</a:t>
            </a:r>
            <a:r>
              <a:rPr lang="en-US" dirty="0"/>
              <a:t> + Demos</a:t>
            </a:r>
          </a:p>
        </p:txBody>
      </p:sp>
    </p:spTree>
    <p:extLst>
      <p:ext uri="{BB962C8B-B14F-4D97-AF65-F5344CB8AC3E}">
        <p14:creationId xmlns:p14="http://schemas.microsoft.com/office/powerpoint/2010/main" val="4934481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8313953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ASP.NET Core Middleware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44902" y="1724636"/>
            <a:ext cx="4864865" cy="4844372"/>
            <a:chOff x="6827837" y="1726397"/>
            <a:chExt cx="4864865" cy="48443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325316" y="1726397"/>
              <a:ext cx="386990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0034" y="1726397"/>
            <a:ext cx="6569042" cy="4844371"/>
            <a:chOff x="150034" y="1726397"/>
            <a:chExt cx="6569042" cy="48443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t="11196"/>
            <a:stretch/>
          </p:blipFill>
          <p:spPr>
            <a:xfrm>
              <a:off x="1002122" y="2354261"/>
              <a:ext cx="4864865" cy="421650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0034" y="1726397"/>
              <a:ext cx="656904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ru-RU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Традиционная модель приложения </a:t>
              </a: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48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ASP.NET Core Middleware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14" y="1546543"/>
            <a:ext cx="8280646" cy="52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Static File Middleware</a:t>
            </a:r>
          </a:p>
        </p:txBody>
      </p:sp>
    </p:spTree>
    <p:extLst>
      <p:ext uri="{BB962C8B-B14F-4D97-AF65-F5344CB8AC3E}">
        <p14:creationId xmlns:p14="http://schemas.microsoft.com/office/powerpoint/2010/main" val="15850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+ API</a:t>
            </a:r>
          </a:p>
        </p:txBody>
      </p:sp>
    </p:spTree>
    <p:extLst>
      <p:ext uri="{BB962C8B-B14F-4D97-AF65-F5344CB8AC3E}">
        <p14:creationId xmlns:p14="http://schemas.microsoft.com/office/powerpoint/2010/main" val="26569989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Demo: </a:t>
            </a:r>
            <a:r>
              <a:rPr lang="ru-RU" sz="4000" dirty="0"/>
              <a:t>Добавляем функции </a:t>
            </a:r>
            <a:r>
              <a:rPr lang="en-US" sz="4000" dirty="0"/>
              <a:t>MVC </a:t>
            </a:r>
            <a:r>
              <a:rPr lang="ru-RU" sz="4000" dirty="0"/>
              <a:t>в пустой проект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7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ru-RU" dirty="0"/>
              <a:t>Добавляем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01370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22392591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In-memory </a:t>
            </a:r>
            <a:r>
              <a:rPr lang="ru-RU" dirty="0"/>
              <a:t>Хранилище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ru-RU" dirty="0" err="1"/>
              <a:t>Содрежание</a:t>
            </a:r>
            <a:r>
              <a:rPr lang="en-US" dirty="0"/>
              <a:t>: ASP.NET Core 1.0 Internals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Работа со статическими файлами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Введение в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Routing </a:t>
            </a: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и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MVC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Написание собственного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Middleware</a:t>
            </a: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Управление аутентификацией </a:t>
            </a:r>
            <a:b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в вашем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Web</a:t>
            </a: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-приложении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0" indent="-74295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AutoNum type="arabicPeriod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Внимание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: </a:t>
            </a: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это сессия с уровнем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1976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ru-RU" dirty="0"/>
              <a:t>Добавляем Базу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2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06252556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ru-RU" dirty="0"/>
              <a:t>Быстрый взгляд на </a:t>
            </a:r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5539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ru-RU" dirty="0"/>
              <a:t>Быстрый </a:t>
            </a:r>
            <a:r>
              <a:rPr lang="en-US" dirty="0"/>
              <a:t>Front-end </a:t>
            </a:r>
            <a:r>
              <a:rPr lang="ru-RU" dirty="0"/>
              <a:t>с </a:t>
            </a:r>
            <a:r>
              <a:rPr lang="en-US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29781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Диагностика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424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Middleware</a:t>
            </a:r>
            <a:r>
              <a:rPr lang="ru-RU" dirty="0"/>
              <a:t> для диагностики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325022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https://github.com/jongalloway/DevCon2016</a:t>
            </a:r>
            <a:br>
              <a:rPr lang="en-US" dirty="0"/>
            </a:br>
            <a:br>
              <a:rPr lang="en-US" dirty="0"/>
            </a:br>
            <a:r>
              <a:rPr lang="ru-RU"/>
              <a:t>Начинаем работу</a:t>
            </a:r>
            <a:r>
              <a:rPr lang="ru-RU" dirty="0"/>
              <a:t>,</a:t>
            </a:r>
            <a:r>
              <a:rPr lang="en-US"/>
              <a:t> </a:t>
            </a:r>
            <a:br>
              <a:rPr lang="en-US" dirty="0"/>
            </a:br>
            <a:r>
              <a:rPr lang="ru-RU" dirty="0"/>
              <a:t>задавайте вопросы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4893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[links here]</a:t>
            </a:r>
          </a:p>
        </p:txBody>
      </p:sp>
    </p:spTree>
    <p:extLst>
      <p:ext uri="{BB962C8B-B14F-4D97-AF65-F5344CB8AC3E}">
        <p14:creationId xmlns:p14="http://schemas.microsoft.com/office/powerpoint/2010/main" val="3545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9624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r>
              <a:rPr lang="en-US" dirty="0"/>
              <a:t>ASP.NET Core:</a:t>
            </a:r>
            <a:br>
              <a:rPr lang="en-US" dirty="0"/>
            </a:br>
            <a:r>
              <a:rPr lang="ru-RU" dirty="0"/>
              <a:t>очень быстрый обзор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57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ru-RU" dirty="0"/>
              <a:t>и Современный </a:t>
            </a:r>
            <a:r>
              <a:rPr lang="en-US" dirty="0"/>
              <a:t>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1139" y="3129643"/>
            <a:ext cx="46923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Выбирайте сами любимые </a:t>
            </a:r>
            <a:b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редакторы и инструменты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1725" y="4509201"/>
            <a:ext cx="26500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Open Source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и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4061" y="4758633"/>
            <a:ext cx="4240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Кросс-</a:t>
            </a:r>
            <a:r>
              <a:rPr kumimoji="0" lang="ru-R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платформенность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84931" y="4568870"/>
            <a:ext cx="906213" cy="867433"/>
            <a:chOff x="2211181" y="1874910"/>
            <a:chExt cx="609600" cy="594360"/>
          </a:xfrm>
        </p:grpSpPr>
        <p:sp>
          <p:nvSpPr>
            <p:cNvPr id="8" name="Oval 7"/>
            <p:cNvSpPr/>
            <p:nvPr/>
          </p:nvSpPr>
          <p:spPr bwMode="auto">
            <a:xfrm>
              <a:off x="2211181" y="1874910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404459" y="1943117"/>
              <a:ext cx="210181" cy="21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82" y="2147586"/>
              <a:ext cx="242063" cy="24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 bwMode="auto">
            <a:xfrm>
              <a:off x="2314492" y="2130536"/>
              <a:ext cx="197134" cy="235237"/>
              <a:chOff x="3485" y="1766"/>
              <a:chExt cx="745" cy="88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85" y="2008"/>
                <a:ext cx="745" cy="647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794743" y="3178144"/>
            <a:ext cx="906213" cy="867433"/>
            <a:chOff x="2199148" y="3390553"/>
            <a:chExt cx="609600" cy="594360"/>
          </a:xfrm>
        </p:grpSpPr>
        <p:sp>
          <p:nvSpPr>
            <p:cNvPr id="15" name="Oval 14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1629" y="4557328"/>
            <a:ext cx="906213" cy="867433"/>
            <a:chOff x="2203935" y="5009693"/>
            <a:chExt cx="609600" cy="594360"/>
          </a:xfrm>
        </p:grpSpPr>
        <p:sp>
          <p:nvSpPr>
            <p:cNvPr id="18" name="Oval 17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56866" y="5140354"/>
              <a:ext cx="510522" cy="322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OSS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80631" y="3202670"/>
            <a:ext cx="41745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Простой переход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от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on-premises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в облако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938017" y="3186040"/>
            <a:ext cx="916984" cy="920363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16300" y="1857527"/>
            <a:ext cx="29738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Более быстрый </a:t>
            </a:r>
            <a:b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цикл разработки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8091" y="2117401"/>
            <a:ext cx="3692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kern="0" dirty="0">
                <a:solidFill>
                  <a:srgbClr val="FFFFFF"/>
                </a:solidFill>
              </a:rPr>
              <a:t>Полная Модульность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95887" y="1948507"/>
            <a:ext cx="888172" cy="850163"/>
            <a:chOff x="1785636" y="1768035"/>
            <a:chExt cx="609600" cy="594360"/>
          </a:xfrm>
        </p:grpSpPr>
        <p:sp>
          <p:nvSpPr>
            <p:cNvPr id="25" name="Oval 24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3" tIns="41147" rIns="82293" bIns="411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2213" y="1961471"/>
            <a:ext cx="888172" cy="850163"/>
            <a:chOff x="1795746" y="3978504"/>
            <a:chExt cx="609600" cy="594360"/>
          </a:xfrm>
        </p:grpSpPr>
        <p:sp>
          <p:nvSpPr>
            <p:cNvPr id="28" name="Oval 27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3" tIns="41147" rIns="82293" bIns="411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4784506" y="5815732"/>
            <a:ext cx="878723" cy="837199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2"/>
                  <a:pt x="1605" y="798"/>
                </a:cubicBezTo>
                <a:cubicBezTo>
                  <a:pt x="1605" y="354"/>
                  <a:pt x="1247" y="0"/>
                  <a:pt x="808" y="0"/>
                </a:cubicBezTo>
                <a:cubicBezTo>
                  <a:pt x="354" y="0"/>
                  <a:pt x="0" y="354"/>
                  <a:pt x="0" y="798"/>
                </a:cubicBezTo>
                <a:cubicBezTo>
                  <a:pt x="0" y="1252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" name="Freeform 35"/>
          <p:cNvSpPr>
            <a:spLocks/>
          </p:cNvSpPr>
          <p:nvPr/>
        </p:nvSpPr>
        <p:spPr bwMode="black">
          <a:xfrm>
            <a:off x="4940335" y="5950797"/>
            <a:ext cx="558903" cy="513194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93" tIns="41147" rIns="82293" bIns="4114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5257" y="5850440"/>
            <a:ext cx="2582758" cy="769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3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Скорость</a:t>
            </a:r>
            <a:endParaRPr kumimoji="0" lang="en-US" sz="43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84628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458397" y="1904346"/>
            <a:ext cx="3282184" cy="101535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ASP.NET 4.6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4554" y="568066"/>
            <a:ext cx="9567769" cy="917444"/>
          </a:xfrm>
        </p:spPr>
        <p:txBody>
          <a:bodyPr>
            <a:normAutofit/>
          </a:bodyPr>
          <a:lstStyle/>
          <a:p>
            <a:r>
              <a:rPr lang="en-US" dirty="0">
                <a:ea typeface="Roboto" panose="02000000000000000000" pitchFamily="2" charset="0"/>
              </a:rPr>
              <a:t>ASP.NET 4.6 </a:t>
            </a:r>
            <a:r>
              <a:rPr lang="ru-RU" dirty="0">
                <a:ea typeface="Roboto" panose="02000000000000000000" pitchFamily="2" charset="0"/>
              </a:rPr>
              <a:t>и</a:t>
            </a:r>
            <a:r>
              <a:rPr lang="en-US" dirty="0">
                <a:ea typeface="Roboto" panose="02000000000000000000" pitchFamily="2" charset="0"/>
              </a:rPr>
              <a:t> ASP.NET Core 1.0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92273" y="1910095"/>
            <a:ext cx="8460083" cy="101535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ASP.NET Core 1.0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8402" y="2981695"/>
            <a:ext cx="5871132" cy="101535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.NET Framework 4.6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8402" y="4059046"/>
            <a:ext cx="5871132" cy="10153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Библиотеки </a:t>
            </a: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.NET framework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8400" y="5133266"/>
            <a:ext cx="11793305" cy="1015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0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Компиляторы и компоненты среды исполнения</a:t>
            </a: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 </a:t>
            </a:r>
            <a:b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</a:br>
            <a:r>
              <a:rPr kumimoji="0" lang="en-US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(</a:t>
            </a:r>
            <a:r>
              <a:rPr kumimoji="0" lang="ru-RU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Платформа </a:t>
            </a:r>
            <a:r>
              <a:rPr kumimoji="0" lang="en-US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.NET Compiler : Roslyn, </a:t>
            </a:r>
            <a:r>
              <a:rPr kumimoji="0" lang="ru-RU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языки </a:t>
            </a:r>
            <a:r>
              <a:rPr kumimoji="0" lang="en-US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C#, VB, F#, </a:t>
            </a:r>
            <a:r>
              <a:rPr kumimoji="0" lang="en-US" sz="204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RyuJIT</a:t>
            </a:r>
            <a:r>
              <a:rPr kumimoji="0" lang="en-US" sz="204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  <a:cs typeface="Segoe UI" pitchFamily="34" charset="0"/>
              </a:rPr>
              <a:t>, SIMD)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381222" y="2984569"/>
            <a:ext cx="5871132" cy="101535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.NET Core 1.0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81222" y="4059046"/>
            <a:ext cx="5871132" cy="10153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321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Библиотеки </a:t>
            </a: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.NET </a:t>
            </a:r>
            <a:r>
              <a:rPr kumimoji="0" lang="en-US" sz="2856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Roboto" panose="02000000000000000000" pitchFamily="2" charset="0"/>
              </a:rPr>
              <a:t>cor</a:t>
            </a: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e</a:t>
            </a:r>
            <a:endParaRPr kumimoji="0" lang="en-US" sz="285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263" y="3271400"/>
            <a:ext cx="329805" cy="442196"/>
          </a:xfrm>
          <a:prstGeom prst="rect">
            <a:avLst/>
          </a:prstGeom>
        </p:spPr>
      </p:pic>
      <p:pic>
        <p:nvPicPr>
          <p:cNvPr id="35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5567190" y="3356716"/>
            <a:ext cx="372857" cy="4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11602113" y="3281185"/>
            <a:ext cx="372857" cy="4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02" y="3256679"/>
            <a:ext cx="339865" cy="4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2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50" y="40870"/>
            <a:ext cx="12450425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3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949" y="233150"/>
            <a:ext cx="11370961" cy="565027"/>
          </a:xfrm>
        </p:spPr>
        <p:txBody>
          <a:bodyPr>
            <a:normAutofit fontScale="90000"/>
          </a:bodyPr>
          <a:lstStyle/>
          <a:p>
            <a:r>
              <a:rPr lang="ru-RU" sz="4080" dirty="0"/>
              <a:t>Что насчет</a:t>
            </a:r>
            <a:r>
              <a:rPr lang="en-US" sz="4080" dirty="0"/>
              <a:t> ASP.NET 5?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1948" y="1856822"/>
            <a:ext cx="11582298" cy="4021722"/>
          </a:xfrm>
        </p:spPr>
        <p:txBody>
          <a:bodyPr>
            <a:normAutofit/>
          </a:bodyPr>
          <a:lstStyle/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ASP.NET Core 1.0 </a:t>
            </a:r>
            <a:r>
              <a:rPr lang="ru-RU" sz="2856" dirty="0">
                <a:solidFill>
                  <a:schemeClr val="tx1"/>
                </a:solidFill>
              </a:rPr>
              <a:t>ранее назывался </a:t>
            </a:r>
            <a:r>
              <a:rPr lang="en-US" sz="2856" dirty="0">
                <a:solidFill>
                  <a:schemeClr val="tx1"/>
                </a:solidFill>
              </a:rPr>
              <a:t>ASP.NET 5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ru-RU" sz="2856" dirty="0">
                <a:solidFill>
                  <a:schemeClr val="tx1"/>
                </a:solidFill>
              </a:rPr>
              <a:t>Но был переименован в январе </a:t>
            </a:r>
            <a:r>
              <a:rPr lang="en-US" sz="2856" dirty="0">
                <a:solidFill>
                  <a:schemeClr val="tx1"/>
                </a:solidFill>
              </a:rPr>
              <a:t>2016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</a:t>
            </a:r>
            <a:r>
              <a:rPr lang="en-US" sz="2856" dirty="0">
                <a:solidFill>
                  <a:schemeClr val="tx1"/>
                </a:solidFill>
                <a:hlinkClick r:id="rId3"/>
              </a:rPr>
              <a:t>Announcement post</a:t>
            </a:r>
            <a:endParaRPr lang="en-US" sz="2856" dirty="0">
              <a:solidFill>
                <a:schemeClr val="tx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</a:t>
            </a:r>
            <a:r>
              <a:rPr lang="en-US" sz="2856" dirty="0">
                <a:solidFill>
                  <a:schemeClr val="tx1"/>
                </a:solidFill>
                <a:hlinkClick r:id="rId4"/>
              </a:rPr>
              <a:t>More details</a:t>
            </a:r>
            <a:endParaRPr lang="en-US" sz="2856" dirty="0">
              <a:solidFill>
                <a:schemeClr val="tx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ru-RU" sz="2856" dirty="0">
                <a:solidFill>
                  <a:schemeClr val="tx1"/>
                </a:solidFill>
              </a:rPr>
              <a:t>Вы можете по прежнему найти упоминания </a:t>
            </a:r>
            <a:r>
              <a:rPr lang="en-US" sz="2856" dirty="0">
                <a:solidFill>
                  <a:schemeClr val="tx1"/>
                </a:solidFill>
              </a:rPr>
              <a:t>ASP.NET </a:t>
            </a:r>
            <a:br>
              <a:rPr lang="ru-RU" sz="2856" dirty="0">
                <a:solidFill>
                  <a:schemeClr val="tx1"/>
                </a:solidFill>
              </a:rPr>
            </a:br>
            <a:r>
              <a:rPr lang="ru-RU" sz="2856" dirty="0">
                <a:solidFill>
                  <a:schemeClr val="tx1"/>
                </a:solidFill>
              </a:rPr>
              <a:t>в </a:t>
            </a:r>
            <a:r>
              <a:rPr lang="en-US" sz="2856" dirty="0">
                <a:solidFill>
                  <a:schemeClr val="tx1"/>
                </a:solidFill>
              </a:rPr>
              <a:t>Visual Studio </a:t>
            </a:r>
            <a:r>
              <a:rPr lang="ru-RU" sz="2856" dirty="0">
                <a:solidFill>
                  <a:schemeClr val="tx1"/>
                </a:solidFill>
              </a:rPr>
              <a:t>и некоторых документах.</a:t>
            </a:r>
            <a:endParaRPr lang="en-US" sz="2856" dirty="0">
              <a:solidFill>
                <a:schemeClr val="tx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</a:t>
            </a:r>
            <a:r>
              <a:rPr lang="ru-RU" sz="2856" dirty="0">
                <a:solidFill>
                  <a:schemeClr val="tx1"/>
                </a:solidFill>
              </a:rPr>
              <a:t>Это будет обновлено в следующих выпусках </a:t>
            </a:r>
            <a:r>
              <a:rPr lang="en-US" sz="2856" dirty="0">
                <a:solidFill>
                  <a:schemeClr val="tx1"/>
                </a:solidFill>
              </a:rPr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84954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949" y="233150"/>
            <a:ext cx="11370961" cy="565027"/>
          </a:xfrm>
        </p:spPr>
        <p:txBody>
          <a:bodyPr>
            <a:normAutofit fontScale="90000"/>
          </a:bodyPr>
          <a:lstStyle/>
          <a:p>
            <a:r>
              <a:rPr lang="en-US" sz="4080" dirty="0"/>
              <a:t>ASP.NET Core 1.0 Roadmap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1948" y="4965908"/>
            <a:ext cx="11582298" cy="1350753"/>
          </a:xfrm>
        </p:spPr>
        <p:txBody>
          <a:bodyPr>
            <a:normAutofit/>
          </a:bodyPr>
          <a:lstStyle/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4000" dirty="0">
                <a:solidFill>
                  <a:schemeClr val="tx1"/>
                </a:solidFill>
              </a:rPr>
              <a:t>https://github.com/aspnet/Home/wiki/Roadmap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62852"/>
              </p:ext>
            </p:extLst>
          </p:nvPr>
        </p:nvGraphicFramePr>
        <p:xfrm>
          <a:off x="531947" y="1249986"/>
          <a:ext cx="11301340" cy="326411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5650670">
                  <a:extLst>
                    <a:ext uri="{9D8B030D-6E8A-4147-A177-3AD203B41FA5}">
                      <a16:colId xmlns:a16="http://schemas.microsoft.com/office/drawing/2014/main" val="2948230355"/>
                    </a:ext>
                  </a:extLst>
                </a:gridCol>
                <a:gridCol w="5650670">
                  <a:extLst>
                    <a:ext uri="{9D8B030D-6E8A-4147-A177-3AD203B41FA5}">
                      <a16:colId xmlns:a16="http://schemas.microsoft.com/office/drawing/2014/main" val="3635519811"/>
                    </a:ext>
                  </a:extLst>
                </a:gridCol>
              </a:tblGrid>
              <a:tr h="466302">
                <a:tc>
                  <a:txBody>
                    <a:bodyPr/>
                    <a:lstStyle/>
                    <a:p>
                      <a:r>
                        <a:rPr lang="en-US" sz="2400" dirty="0"/>
                        <a:t>Milestone</a:t>
                      </a:r>
                    </a:p>
                  </a:txBody>
                  <a:tcPr marL="93260" marR="93260" marT="46630" marB="4663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Release week</a:t>
                      </a:r>
                    </a:p>
                  </a:txBody>
                  <a:tcPr marL="93260" marR="93260" marT="46630" marB="46630" anchor="ctr"/>
                </a:tc>
                <a:extLst>
                  <a:ext uri="{0D108BD9-81ED-4DB2-BD59-A6C34878D82A}">
                    <a16:rowId xmlns:a16="http://schemas.microsoft.com/office/drawing/2014/main" val="4087770261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Beta6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27 Jul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867450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Beta7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 Sep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71928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Beta8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15 Oct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373508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RC1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18 Nov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28834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RC2 (Tools Preview 1)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16 May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2016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87829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1.0.0 (Tools Preview 2)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Late June 2016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6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2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инструментов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5394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4811</TotalTime>
  <Words>340</Words>
  <Application>Microsoft Office PowerPoint</Application>
  <PresentationFormat>Custom</PresentationFormat>
  <Paragraphs>109</Paragraphs>
  <Slides>29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Consolas</vt:lpstr>
      <vt:lpstr>Roboto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5-30610_Microsoft_Ignite_Keynote_Template</vt:lpstr>
      <vt:lpstr>DevCon 2016 ASP.NET Core 1.0 Internals</vt:lpstr>
      <vt:lpstr>Содрежание: ASP.NET Core 1.0 Internals</vt:lpstr>
      <vt:lpstr>ASP.NET Core: очень быстрый обзор</vt:lpstr>
      <vt:lpstr>ASP.NET и Современный Web</vt:lpstr>
      <vt:lpstr>ASP.NET 4.6 и ASP.NET Core 1.0</vt:lpstr>
      <vt:lpstr>PowerPoint Presentation</vt:lpstr>
      <vt:lpstr>Что насчет ASP.NET 5?</vt:lpstr>
      <vt:lpstr>ASP.NET Core 1.0 Roadmap</vt:lpstr>
      <vt:lpstr>Установка инструментов</vt:lpstr>
      <vt:lpstr>Обзор функций + Demos</vt:lpstr>
      <vt:lpstr>Middleware</vt:lpstr>
      <vt:lpstr>ASP.NET Core Middleware</vt:lpstr>
      <vt:lpstr>ASP.NET Core Middleware</vt:lpstr>
      <vt:lpstr>Demo: Static File Middleware</vt:lpstr>
      <vt:lpstr>MVC + API</vt:lpstr>
      <vt:lpstr>Demo: Добавляем функции MVC в пустой проект</vt:lpstr>
      <vt:lpstr>Demo: Добавляем API</vt:lpstr>
      <vt:lpstr>EF</vt:lpstr>
      <vt:lpstr>Demo: In-memory Хранилище</vt:lpstr>
      <vt:lpstr>Demo: Добавляем Базу Данных</vt:lpstr>
      <vt:lpstr>Front End</vt:lpstr>
      <vt:lpstr>Demo: Быстрый взгляд на Tag Helpers</vt:lpstr>
      <vt:lpstr>Demo: Быстрый Front-end с TypeScript</vt:lpstr>
      <vt:lpstr>Диагностика</vt:lpstr>
      <vt:lpstr>Demo: Middleware для диагностики</vt:lpstr>
      <vt:lpstr>LAB</vt:lpstr>
      <vt:lpstr>https://github.com/jongalloway/DevCon2016  Начинаем работу,  задавайте вопросы!</vt:lpstr>
      <vt:lpstr>Wrap-up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DevCon 2016 - ASP.NET Core Internals</dc:title>
  <dc:subject>&lt;Speech title here&gt;</dc:subject>
  <dc:creator>Jon Galloway</dc:creator>
  <cp:lastModifiedBy>Vladimir Yunev</cp:lastModifiedBy>
  <cp:revision>12</cp:revision>
  <dcterms:created xsi:type="dcterms:W3CDTF">2015-06-04T21:40:17Z</dcterms:created>
  <dcterms:modified xsi:type="dcterms:W3CDTF">2016-05-23T08:58:31Z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