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19202400"/>
  <p:notesSz cx="32461200" cy="1874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110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99"/>
    <a:srgbClr val="6699FF"/>
    <a:srgbClr val="FFFFCC"/>
    <a:srgbClr val="800000"/>
    <a:srgbClr val="F4C600"/>
    <a:srgbClr val="E4B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03" autoAdjust="0"/>
  </p:normalViewPr>
  <p:slideViewPr>
    <p:cSldViewPr>
      <p:cViewPr varScale="1">
        <p:scale>
          <a:sx n="30" d="100"/>
          <a:sy n="30" d="100"/>
        </p:scale>
        <p:origin x="715" y="67"/>
      </p:cViewPr>
      <p:guideLst>
        <p:guide orient="horz" pos="649"/>
        <p:guide pos="110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t" anchorCtr="0" compatLnSpc="1">
            <a:prstTxWarp prst="textNoShape">
              <a:avLst/>
            </a:prstTxWarp>
          </a:bodyPr>
          <a:lstStyle>
            <a:lvl1pPr defTabSz="2908300" eaLnBrk="1" hangingPunct="1">
              <a:defRPr sz="40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392775" y="0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t" anchorCtr="0" compatLnSpc="1">
            <a:prstTxWarp prst="textNoShape">
              <a:avLst/>
            </a:prstTxWarp>
          </a:bodyPr>
          <a:lstStyle>
            <a:lvl1pPr algn="r" defTabSz="2908300" eaLnBrk="1" hangingPunct="1">
              <a:defRPr sz="40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7700625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b" anchorCtr="0" compatLnSpc="1">
            <a:prstTxWarp prst="textNoShape">
              <a:avLst/>
            </a:prstTxWarp>
          </a:bodyPr>
          <a:lstStyle>
            <a:lvl1pPr defTabSz="2908300" eaLnBrk="1" hangingPunct="1">
              <a:defRPr sz="40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392775" y="17700625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b" anchorCtr="0" compatLnSpc="1">
            <a:prstTxWarp prst="textNoShape">
              <a:avLst/>
            </a:prstTxWarp>
          </a:bodyPr>
          <a:lstStyle>
            <a:lvl1pPr algn="r" defTabSz="2908300" eaLnBrk="1" hangingPunct="1">
              <a:defRPr sz="4000"/>
            </a:lvl1pPr>
          </a:lstStyle>
          <a:p>
            <a:fld id="{813C51A8-AB5F-43DB-B443-261EB7117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913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939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939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B102E37-78CF-4014-94AE-4D9E800DCB0C}" type="datetimeFigureOut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07700" y="2343150"/>
            <a:ext cx="10845800" cy="63261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9021763"/>
            <a:ext cx="25968325" cy="7380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805400"/>
            <a:ext cx="14066838" cy="939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17805400"/>
            <a:ext cx="14066838" cy="939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6C43D1-A82B-446A-BA71-5E22E6CA8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079FDF-B8DD-4E71-B862-D1950B90D8F8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272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5965825"/>
            <a:ext cx="27981275" cy="411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0880725"/>
            <a:ext cx="23044150" cy="4908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BD9F8-3EE6-45BF-ACDA-2D49BBC0A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C0D49-C05B-43AF-82A7-520F7E5FD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1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1708150"/>
            <a:ext cx="6994525" cy="15360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1708150"/>
            <a:ext cx="20834350" cy="15360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8BF66-CFCA-4543-9538-D03905890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576A5-03F0-41CD-A5F2-20D508E08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2339638"/>
            <a:ext cx="27981275" cy="3813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8139113"/>
            <a:ext cx="27981275" cy="420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C89D-1E40-43A0-B330-38761612B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5546725"/>
            <a:ext cx="13914437" cy="1152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546725"/>
            <a:ext cx="13914438" cy="1152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3EB74-78CE-4A09-A82B-13D5758D6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4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768350"/>
            <a:ext cx="29625925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298950"/>
            <a:ext cx="14544675" cy="1790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089650"/>
            <a:ext cx="14544675" cy="11063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298950"/>
            <a:ext cx="14549438" cy="1790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089650"/>
            <a:ext cx="14549438" cy="11063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7C4C-89C9-4163-8002-E3F7AD1A7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63792-EFA3-482A-8936-FDDB53F28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9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7FC5D-D1CC-4A60-A48C-47B6FAC3A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2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765175"/>
            <a:ext cx="10829925" cy="32527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765175"/>
            <a:ext cx="18402300" cy="16387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017963"/>
            <a:ext cx="10829925" cy="13134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B0FD6-3179-464B-BEBD-85C78EF04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6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3441363"/>
            <a:ext cx="19751675" cy="1587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716088"/>
            <a:ext cx="19751675" cy="11520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5028863"/>
            <a:ext cx="19751675" cy="2252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EC51E-E35D-45C6-A823-277778F3E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0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1708150"/>
            <a:ext cx="27981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778" tIns="148889" rIns="297778" bIns="1488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5546725"/>
            <a:ext cx="27981275" cy="115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17494250"/>
            <a:ext cx="6858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5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7494250"/>
            <a:ext cx="104235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5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7494250"/>
            <a:ext cx="6858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0"/>
            </a:lvl1pPr>
          </a:lstStyle>
          <a:p>
            <a:fld id="{B88DE360-A124-42C2-ADCA-C82492E383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6pPr>
      <a:lvl7pPr marL="9144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7pPr>
      <a:lvl8pPr marL="13716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8pPr>
      <a:lvl9pPr marL="18288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9pPr>
    </p:titleStyle>
    <p:bodyStyle>
      <a:lvl1pPr marL="1116013" indent="-1116013" algn="l" defTabSz="2974975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marL="2419350" indent="-930275" algn="l" defTabSz="297497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2pPr>
      <a:lvl3pPr marL="3721100" indent="-746125" algn="l" defTabSz="2974975" rtl="0" eaLnBrk="0" fontAlgn="base" hangingPunct="0">
        <a:spcBef>
          <a:spcPct val="20000"/>
        </a:spcBef>
        <a:spcAft>
          <a:spcPct val="0"/>
        </a:spcAft>
        <a:buChar char="•"/>
        <a:defRPr sz="79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3pPr>
      <a:lvl4pPr marL="5211763" indent="-746125" algn="l" defTabSz="2974975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4pPr>
      <a:lvl5pPr marL="6700838" indent="-744538" algn="l" defTabSz="2974975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5pPr>
      <a:lvl6pPr marL="71580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6pPr>
      <a:lvl7pPr marL="76152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7pPr>
      <a:lvl8pPr marL="80724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8pPr>
      <a:lvl9pPr marL="85296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9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3"/>
          <p:cNvSpPr>
            <a:spLocks noChangeArrowheads="1"/>
          </p:cNvSpPr>
          <p:nvPr/>
        </p:nvSpPr>
        <p:spPr bwMode="auto">
          <a:xfrm>
            <a:off x="0" y="962025"/>
            <a:ext cx="32918400" cy="2308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099" name="Rectangle 708"/>
          <p:cNvSpPr>
            <a:spLocks noChangeArrowheads="1"/>
          </p:cNvSpPr>
          <p:nvPr/>
        </p:nvSpPr>
        <p:spPr bwMode="auto">
          <a:xfrm>
            <a:off x="-9525" y="9931400"/>
            <a:ext cx="196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326" tIns="49162" rIns="98326" bIns="49162" anchor="ctr">
            <a:spAutoFit/>
          </a:bodyPr>
          <a:lstStyle>
            <a:lvl1pPr defTabSz="982663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 defTabSz="98266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 defTabSz="982663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 defTabSz="982663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 defTabSz="982663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Times New Roman" charset="0"/>
            </a:endParaRPr>
          </a:p>
        </p:txBody>
      </p:sp>
      <p:sp>
        <p:nvSpPr>
          <p:cNvPr id="4100" name="Rectangle 89"/>
          <p:cNvSpPr>
            <a:spLocks noChangeArrowheads="1"/>
          </p:cNvSpPr>
          <p:nvPr/>
        </p:nvSpPr>
        <p:spPr bwMode="auto">
          <a:xfrm>
            <a:off x="11525250" y="742473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1" name="Rectangle 91"/>
          <p:cNvSpPr>
            <a:spLocks noChangeArrowheads="1"/>
          </p:cNvSpPr>
          <p:nvPr/>
        </p:nvSpPr>
        <p:spPr bwMode="auto">
          <a:xfrm>
            <a:off x="11468100" y="711993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2" name="Rectangle 93"/>
          <p:cNvSpPr>
            <a:spLocks noChangeArrowheads="1"/>
          </p:cNvSpPr>
          <p:nvPr/>
        </p:nvSpPr>
        <p:spPr bwMode="auto">
          <a:xfrm>
            <a:off x="11639550" y="717708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3" name="Rectangle 94"/>
          <p:cNvSpPr>
            <a:spLocks noChangeArrowheads="1"/>
          </p:cNvSpPr>
          <p:nvPr/>
        </p:nvSpPr>
        <p:spPr bwMode="auto">
          <a:xfrm>
            <a:off x="11639550" y="71818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4" name="Rectangle 96"/>
          <p:cNvSpPr>
            <a:spLocks noChangeArrowheads="1"/>
          </p:cNvSpPr>
          <p:nvPr/>
        </p:nvSpPr>
        <p:spPr bwMode="auto">
          <a:xfrm>
            <a:off x="10925175" y="71818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5" name="Rectangle 100"/>
          <p:cNvSpPr>
            <a:spLocks noChangeArrowheads="1"/>
          </p:cNvSpPr>
          <p:nvPr/>
        </p:nvSpPr>
        <p:spPr bwMode="auto">
          <a:xfrm>
            <a:off x="13411200" y="7319963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6" name="Rectangle 103"/>
          <p:cNvSpPr>
            <a:spLocks noChangeArrowheads="1"/>
          </p:cNvSpPr>
          <p:nvPr/>
        </p:nvSpPr>
        <p:spPr bwMode="auto">
          <a:xfrm>
            <a:off x="13125450" y="71437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7" name="Rectangle 107"/>
          <p:cNvSpPr>
            <a:spLocks noChangeArrowheads="1"/>
          </p:cNvSpPr>
          <p:nvPr/>
        </p:nvSpPr>
        <p:spPr bwMode="auto">
          <a:xfrm>
            <a:off x="13182600" y="71818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8" name="Rectangle 113"/>
          <p:cNvSpPr>
            <a:spLocks noChangeArrowheads="1"/>
          </p:cNvSpPr>
          <p:nvPr/>
        </p:nvSpPr>
        <p:spPr bwMode="auto">
          <a:xfrm>
            <a:off x="409575" y="7153275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9" name="Rectangle 114"/>
          <p:cNvSpPr>
            <a:spLocks noChangeArrowheads="1"/>
          </p:cNvSpPr>
          <p:nvPr/>
        </p:nvSpPr>
        <p:spPr bwMode="auto">
          <a:xfrm>
            <a:off x="-114300" y="708183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10" name="Rectangle 139"/>
          <p:cNvSpPr>
            <a:spLocks noChangeArrowheads="1"/>
          </p:cNvSpPr>
          <p:nvPr/>
        </p:nvSpPr>
        <p:spPr bwMode="auto">
          <a:xfrm>
            <a:off x="-1638300" y="10220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pic>
        <p:nvPicPr>
          <p:cNvPr id="4111" name="Picture 19" descr="master_brand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109663"/>
            <a:ext cx="658177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0" descr="b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329565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800100" y="5314950"/>
            <a:ext cx="9601200" cy="13563600"/>
          </a:xfrm>
          <a:prstGeom prst="rect">
            <a:avLst/>
          </a:prstGeom>
        </p:spPr>
        <p:txBody>
          <a:bodyPr/>
          <a:lstStyle>
            <a:lvl1pPr marL="1116013" indent="-1116013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3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2419350" indent="-93027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3721100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9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11763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6700838" indent="-744538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71580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76152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80724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85296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Meta-analytic findings are viewed as a primary means for generating cumulative knowledge and bridging the often lamented gap between research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practice.</a:t>
            </a: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oncerns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regarding meta-analytic results and our cumulative knowledge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exist.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Sensitivity analyses:</a:t>
            </a:r>
          </a:p>
          <a:p>
            <a:pPr marL="8064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Sensitivity analyses in the context of meta-analysis concern the degree to which the results and conclusions of a meta-analysis remain stable when conditions of the data or the analysis change (Greenhouse &amp;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Iyengar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2009). </a:t>
            </a: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extent that results and conclusions remain stable, they can be considered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robust.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study</a:t>
            </a:r>
          </a:p>
          <a:p>
            <a:pPr marL="800100" lvl="2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were conducted to assess the robustness of the validity of conscientiousness.</a:t>
            </a:r>
          </a:p>
          <a:p>
            <a:pPr marL="800100" lvl="2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source: Shaffer and </a:t>
            </a:r>
            <a:r>
              <a:rPr lang="en-US" sz="2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Postlethwaite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(2012).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bias analyses: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Trim and fill analysis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Contour-enhanced funnel plots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Cumulative meta-analysis by precision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Selection models (moderate and severe one-tailed)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Egger’s test of the intercept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Test of excess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Outlier analysis:</a:t>
            </a:r>
          </a:p>
          <a:p>
            <a:pPr marL="80010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One-sample removed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120015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validity of conscientiousness is overestimated by around 20%.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overestimation is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likely due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suppression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(a) low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validity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estimates in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non-contextualized conscientiousness measures;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(b) low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validity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estimates in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journal articles. </a:t>
            </a:r>
          </a:p>
          <a:p>
            <a:pPr marL="120015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4" name="Content Placeholder 2"/>
          <p:cNvSpPr txBox="1">
            <a:spLocks/>
          </p:cNvSpPr>
          <p:nvPr/>
        </p:nvSpPr>
        <p:spPr bwMode="auto">
          <a:xfrm>
            <a:off x="1828800" y="3657600"/>
            <a:ext cx="29260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974975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2419350" indent="-930275" defTabSz="297497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 defTabSz="297497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 defTabSz="297497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 defTabSz="2974975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/>
              <a:t>The Validity of Conscientiousness is Overestimated</a:t>
            </a:r>
          </a:p>
          <a:p>
            <a:pPr algn="ctr">
              <a:buFontTx/>
              <a:buNone/>
            </a:pPr>
            <a:r>
              <a:rPr lang="en-US" altLang="en-US" sz="2400" b="1" dirty="0"/>
              <a:t>Sven Kepes and Michael A. McDaniel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2402800" y="5334000"/>
            <a:ext cx="9601200" cy="13335000"/>
          </a:xfrm>
          <a:prstGeom prst="rect">
            <a:avLst/>
          </a:prstGeom>
        </p:spPr>
        <p:txBody>
          <a:bodyPr/>
          <a:lstStyle>
            <a:lvl1pPr marL="1116013" indent="-1116013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3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2419350" indent="-93027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3721100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9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11763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6700838" indent="-744538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71580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76152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80724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85296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95288" lvl="1" indent="-395288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Contour-enhanced funnel plots and forest plots (examples)</a:t>
            </a:r>
            <a:endParaRPr lang="en-US" sz="6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288" lvl="1" indent="-395288">
              <a:spcBef>
                <a:spcPts val="0"/>
              </a:spcBef>
              <a:buFontTx/>
              <a:buNone/>
              <a:defRPr/>
            </a:pPr>
            <a:r>
              <a:rPr lang="en-US" sz="60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288" lvl="1" indent="-395288">
              <a:spcBef>
                <a:spcPts val="0"/>
              </a:spcBef>
              <a:buFontTx/>
              <a:buNone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Data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from journal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articles               Data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from journal articles</a:t>
            </a:r>
          </a:p>
          <a:p>
            <a:pPr marL="395288" lvl="1" indent="-395288">
              <a:spcBef>
                <a:spcPts val="0"/>
              </a:spcBef>
              <a:buFontTx/>
              <a:buNone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288" lvl="1" indent="-395288">
              <a:spcBef>
                <a:spcPts val="0"/>
              </a:spcBef>
              <a:buFontTx/>
              <a:buNone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from non-journal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36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20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r>
              <a:rPr lang="en-US" sz="3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validity of conscientiousness is overestimated (by around 20%). The overestimation is primarily due to publication bias in data from journal articles and non-contextualized measures.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 conscientiousness, results reported in journals and results based on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non-contextualized measures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may not be trustworthy.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Our journal publication process is in need of revision.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findings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illustrate the need for a rigorous quantitative assessment of the robustness of meta-analytic results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encourage the use of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sensitivity analyses in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all meta-analytic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reviews.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Aligned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with the approach of triangulation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customer-centric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science, we recommend the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reporting of the range of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results..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19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0" y="6477000"/>
            <a:ext cx="3657600" cy="68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0" name="TextBox 34"/>
          <p:cNvSpPr txBox="1">
            <a:spLocks noChangeArrowheads="1"/>
          </p:cNvSpPr>
          <p:nvPr/>
        </p:nvSpPr>
        <p:spPr bwMode="auto">
          <a:xfrm>
            <a:off x="27432000" y="6172200"/>
            <a:ext cx="2355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 N</a:t>
            </a:r>
            <a:r>
              <a:rPr lang="en-US" altLang="en-US" sz="1100" i="1" baseline="-25000"/>
              <a:t>cum     </a:t>
            </a:r>
            <a:r>
              <a:rPr lang="en-US" altLang="en-US" sz="1100"/>
              <a:t>Cumulative point estimate</a:t>
            </a:r>
          </a:p>
        </p:txBody>
      </p:sp>
      <p:pic>
        <p:nvPicPr>
          <p:cNvPr id="412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791200"/>
            <a:ext cx="9144000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2268200"/>
            <a:ext cx="9144000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11582400" y="5334000"/>
            <a:ext cx="9601200" cy="13335000"/>
          </a:xfrm>
          <a:prstGeom prst="rect">
            <a:avLst/>
          </a:prstGeom>
        </p:spPr>
        <p:txBody>
          <a:bodyPr/>
          <a:lstStyle>
            <a:lvl1pPr marL="1116013" indent="-1116013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3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2419350" indent="-93027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3721100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9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11763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6700838" indent="-744538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71580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76152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80724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85296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Meta-analytic and publication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bias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1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results and conclusions of the analyses:</a:t>
            </a: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0" y="6324601"/>
            <a:ext cx="3657600" cy="26600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0" y="9601200"/>
            <a:ext cx="3657600" cy="266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8847</TotalTime>
  <Words>236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Default Design</vt:lpstr>
      <vt:lpstr>PowerPoint Presentation</vt:lpstr>
    </vt:vector>
  </TitlesOfParts>
  <Company>VCU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 Pidcoe</dc:creator>
  <cp:lastModifiedBy>Mike McDaniel</cp:lastModifiedBy>
  <cp:revision>265</cp:revision>
  <dcterms:created xsi:type="dcterms:W3CDTF">2000-10-02T13:57:36Z</dcterms:created>
  <dcterms:modified xsi:type="dcterms:W3CDTF">2016-02-02T14:20:07Z</dcterms:modified>
</cp:coreProperties>
</file>