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60" r:id="rId4"/>
    <p:sldId id="261" r:id="rId5"/>
    <p:sldId id="263" r:id="rId6"/>
    <p:sldId id="262" r:id="rId7"/>
    <p:sldId id="284" r:id="rId8"/>
    <p:sldId id="264" r:id="rId9"/>
    <p:sldId id="285" r:id="rId10"/>
    <p:sldId id="266" r:id="rId11"/>
    <p:sldId id="267" r:id="rId12"/>
    <p:sldId id="296" r:id="rId13"/>
    <p:sldId id="292" r:id="rId14"/>
    <p:sldId id="293" r:id="rId15"/>
    <p:sldId id="298" r:id="rId16"/>
    <p:sldId id="294" r:id="rId17"/>
    <p:sldId id="281" r:id="rId18"/>
    <p:sldId id="295" r:id="rId19"/>
    <p:sldId id="304" r:id="rId20"/>
    <p:sldId id="299" r:id="rId21"/>
    <p:sldId id="300" r:id="rId22"/>
    <p:sldId id="301" r:id="rId23"/>
    <p:sldId id="302" r:id="rId24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808080"/>
    <a:srgbClr val="666666"/>
    <a:srgbClr val="595959"/>
    <a:srgbClr val="C0C0C0"/>
    <a:srgbClr val="A6A6A6"/>
    <a:srgbClr val="999999"/>
    <a:srgbClr val="62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2" autoAdjust="0"/>
    <p:restoredTop sz="95518" autoAdjust="0"/>
  </p:normalViewPr>
  <p:slideViewPr>
    <p:cSldViewPr>
      <p:cViewPr varScale="1">
        <p:scale>
          <a:sx n="85" d="100"/>
          <a:sy n="85" d="100"/>
        </p:scale>
        <p:origin x="15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F899AC4-2EC6-4410-96A9-E98A2371B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36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5790"/>
            <a:ext cx="5029200" cy="4183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18DB1B0-AC24-4BB2-9B51-61439FE4D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1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C23B4726-AA07-4F9D-9036-6028713D6A2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720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9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6858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85800"/>
            <a:ext cx="56197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5438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90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2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3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228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073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85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7543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8382000" y="152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fld id="{C64850F8-4707-40F4-B542-FC5F8E0561EA}" type="slidenum">
              <a:rPr lang="en-US" sz="900">
                <a:solidFill>
                  <a:schemeClr val="bg2"/>
                </a:solidFill>
              </a:rPr>
              <a:pPr algn="r">
                <a:spcBef>
                  <a:spcPct val="50000"/>
                </a:spcBef>
              </a:pPr>
              <a:t>‹#›</a:t>
            </a:fld>
            <a:endParaRPr lang="en-US" sz="120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Arial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95959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595959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95959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rgbClr val="595959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95959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95959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95959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9595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1447800"/>
            <a:ext cx="7391400" cy="2514600"/>
          </a:xfrm>
        </p:spPr>
        <p:txBody>
          <a:bodyPr/>
          <a:lstStyle/>
          <a:p>
            <a:pPr algn="ctr"/>
            <a:r>
              <a:rPr lang="en-US" sz="4000" dirty="0"/>
              <a:t>Assessing the robustness of meta-analytic results: </a:t>
            </a:r>
            <a:br>
              <a:rPr lang="en-US" sz="4000" dirty="0"/>
            </a:br>
            <a:r>
              <a:rPr lang="en-US" sz="4000" dirty="0"/>
              <a:t>Why sensitivity analyses matter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343400"/>
            <a:ext cx="6934200" cy="1066800"/>
          </a:xfrm>
        </p:spPr>
        <p:txBody>
          <a:bodyPr/>
          <a:lstStyle/>
          <a:p>
            <a:pPr eaLnBrk="1" hangingPunct="1"/>
            <a:r>
              <a:rPr lang="en-US" sz="2400" dirty="0"/>
              <a:t>Sven </a:t>
            </a:r>
            <a:r>
              <a:rPr lang="en-US" sz="2400" dirty="0" smtClean="0"/>
              <a:t>Kepes      George Banks</a:t>
            </a:r>
          </a:p>
          <a:p>
            <a:pPr eaLnBrk="1" hangingPunct="1"/>
            <a:r>
              <a:rPr lang="en-US" sz="2400" dirty="0" smtClean="0"/>
              <a:t>Michael </a:t>
            </a:r>
            <a:r>
              <a:rPr lang="en-US" sz="2400" dirty="0"/>
              <a:t>A. </a:t>
            </a:r>
            <a:r>
              <a:rPr lang="en-US" sz="2400" dirty="0" smtClean="0"/>
              <a:t>McDaniel      Traci </a:t>
            </a:r>
            <a:r>
              <a:rPr lang="en-US" sz="2400" dirty="0" err="1" smtClean="0"/>
              <a:t>Sitzmann</a:t>
            </a:r>
            <a:endParaRPr lang="en-US" sz="2400" dirty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Current study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</a:t>
            </a:r>
            <a:r>
              <a:rPr lang="en-US" dirty="0" smtClean="0"/>
              <a:t>ensitivity </a:t>
            </a:r>
            <a:r>
              <a:rPr lang="en-US" dirty="0"/>
              <a:t>analyses on data from a prior meta-analytic review concerning the antecedents and outcomes of trainee reactions (</a:t>
            </a:r>
            <a:r>
              <a:rPr lang="en-US" dirty="0" err="1"/>
              <a:t>Sitzmann</a:t>
            </a:r>
            <a:r>
              <a:rPr lang="en-US" dirty="0"/>
              <a:t> et al., 2008). </a:t>
            </a:r>
            <a:endParaRPr lang="en-US" dirty="0" smtClean="0"/>
          </a:p>
          <a:p>
            <a:pPr lvl="1" eaLnBrk="1" hangingPunct="1"/>
            <a:r>
              <a:rPr lang="en-US" dirty="0" smtClean="0"/>
              <a:t>14 </a:t>
            </a:r>
            <a:r>
              <a:rPr lang="en-US" dirty="0"/>
              <a:t>trainee reactions sub-group distributions.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approach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 smtClean="0"/>
              <a:t>Comprehensive Meta-Analysis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Meta-analysis, one-sample removed analysis, fixed- vs. random effects, trim and fill, Egger’s test of the intercept, cumulative meta-analysis.</a:t>
            </a:r>
          </a:p>
          <a:p>
            <a:pPr eaLnBrk="1" hangingPunct="1">
              <a:spcBef>
                <a:spcPts val="0"/>
              </a:spcBef>
            </a:pPr>
            <a:r>
              <a:rPr lang="en-US" dirty="0" err="1" smtClean="0"/>
              <a:t>Stata</a:t>
            </a:r>
            <a:endParaRPr lang="en-US" dirty="0" smtClean="0"/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Contour-enhanced funnel plots.</a:t>
            </a:r>
          </a:p>
          <a:p>
            <a:pPr eaLnBrk="1" hangingPunct="1">
              <a:spcBef>
                <a:spcPts val="0"/>
              </a:spcBef>
            </a:pPr>
            <a:r>
              <a:rPr lang="en-US" dirty="0" smtClean="0"/>
              <a:t>R software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Selection models.</a:t>
            </a:r>
          </a:p>
          <a:p>
            <a:pPr eaLnBrk="1" hangingPunct="1">
              <a:spcBef>
                <a:spcPts val="6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696200" cy="1066800"/>
          </a:xfrm>
        </p:spPr>
        <p:txBody>
          <a:bodyPr/>
          <a:lstStyle/>
          <a:p>
            <a:r>
              <a:rPr lang="en-US" dirty="0" smtClean="0"/>
              <a:t>Example: Pre-training motivation (</a:t>
            </a:r>
            <a:r>
              <a:rPr lang="en-US" i="1" dirty="0" smtClean="0"/>
              <a:t>k</a:t>
            </a:r>
            <a:r>
              <a:rPr lang="en-US" dirty="0" smtClean="0"/>
              <a:t>=22) before/after </a:t>
            </a:r>
            <a:r>
              <a:rPr lang="en-US" dirty="0"/>
              <a:t>the removal of </a:t>
            </a:r>
            <a:r>
              <a:rPr lang="en-US" dirty="0" smtClean="0"/>
              <a:t>two outliers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914400" y="2743200"/>
                <a:ext cx="4038600" cy="3429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9pPr>
              </a:lstStyle>
              <a:p>
                <a:pPr marL="744538" lvl="1" indent="-173038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𝑅𝐸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=.</a:t>
                </a:r>
                <a:r>
                  <a:rPr lang="en-US" dirty="0"/>
                  <a:t>35</a:t>
                </a:r>
              </a:p>
              <a:p>
                <a:pPr marL="744538" lvl="1" indent="-173038">
                  <a:buFont typeface="Arial" pitchFamily="34" charset="0"/>
                  <a:buChar char="•"/>
                </a:pPr>
                <a:r>
                  <a:rPr lang="en-US" dirty="0" err="1" smtClean="0"/>
                  <a:t>osr</a:t>
                </a:r>
                <a:r>
                  <a:rPr lang="en-US" dirty="0" smtClean="0"/>
                  <a:t>=.</a:t>
                </a:r>
                <a:r>
                  <a:rPr lang="en-US" dirty="0"/>
                  <a:t>31 to .36; .35</a:t>
                </a:r>
              </a:p>
              <a:p>
                <a:pPr marL="744538" lvl="1" indent="-173038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=.37</a:t>
                </a:r>
              </a:p>
              <a:p>
                <a:pPr marL="744538" lvl="1" indent="-173038">
                  <a:buFont typeface="Arial" pitchFamily="34" charset="0"/>
                  <a:buChar char="•"/>
                </a:pPr>
                <a:r>
                  <a:rPr lang="en-US" dirty="0" err="1"/>
                  <a:t>t&amp;f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=.46</a:t>
                </a:r>
              </a:p>
              <a:p>
                <a:pPr marL="744538" lvl="1" indent="-173038">
                  <a:buFont typeface="Arial" pitchFamily="34" charset="0"/>
                  <a:buChar char="•"/>
                </a:pPr>
                <a:r>
                  <a:rPr lang="en-US" dirty="0" err="1"/>
                  <a:t>sm</a:t>
                </a:r>
                <a:r>
                  <a:rPr lang="en-US" baseline="-25000" dirty="0" err="1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=.30</a:t>
                </a:r>
              </a:p>
              <a:p>
                <a:pPr marL="744538" lvl="1" indent="-173038">
                  <a:buFont typeface="Arial" pitchFamily="34" charset="0"/>
                  <a:buChar char="•"/>
                </a:pPr>
                <a:r>
                  <a:rPr lang="en-US" dirty="0"/>
                  <a:t>sm</a:t>
                </a:r>
                <a:r>
                  <a:rPr lang="en-US" baseline="-25000" dirty="0"/>
                  <a:t>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n/a</a:t>
                </a:r>
                <a:endParaRPr lang="en-US" u="sng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743200"/>
                <a:ext cx="4038600" cy="34290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248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4724400" y="2743200"/>
                <a:ext cx="4038600" cy="3429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9pPr>
              </a:lstStyle>
              <a:p>
                <a:pPr marL="744538" lvl="1" indent="-173038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𝑅𝐸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=.</a:t>
                </a:r>
                <a:r>
                  <a:rPr lang="en-US" dirty="0" smtClean="0"/>
                  <a:t>32</a:t>
                </a:r>
                <a:endParaRPr lang="en-US" dirty="0"/>
              </a:p>
              <a:p>
                <a:pPr marL="744538" lvl="1" indent="-173038">
                  <a:buFont typeface="Arial" pitchFamily="34" charset="0"/>
                  <a:buChar char="•"/>
                </a:pPr>
                <a:r>
                  <a:rPr lang="en-US" dirty="0" err="1" smtClean="0"/>
                  <a:t>osr</a:t>
                </a:r>
                <a:r>
                  <a:rPr lang="en-US" dirty="0" smtClean="0"/>
                  <a:t>=.30 </a:t>
                </a:r>
                <a:r>
                  <a:rPr lang="en-US" dirty="0"/>
                  <a:t>to .</a:t>
                </a:r>
                <a:r>
                  <a:rPr lang="en-US" dirty="0" smtClean="0"/>
                  <a:t>34; </a:t>
                </a:r>
                <a:r>
                  <a:rPr lang="en-US" dirty="0"/>
                  <a:t>.</a:t>
                </a:r>
                <a:r>
                  <a:rPr lang="en-US" dirty="0" smtClean="0"/>
                  <a:t>32</a:t>
                </a:r>
                <a:endParaRPr lang="en-US" dirty="0"/>
              </a:p>
              <a:p>
                <a:pPr marL="744538" lvl="1" indent="-173038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=.</a:t>
                </a:r>
                <a:r>
                  <a:rPr lang="en-US" dirty="0" smtClean="0"/>
                  <a:t>32</a:t>
                </a:r>
                <a:endParaRPr lang="en-US" dirty="0"/>
              </a:p>
              <a:p>
                <a:pPr marL="744538" lvl="1" indent="-173038">
                  <a:buFont typeface="Arial" pitchFamily="34" charset="0"/>
                  <a:buChar char="•"/>
                </a:pPr>
                <a:r>
                  <a:rPr lang="en-US" dirty="0" err="1"/>
                  <a:t>t&amp;f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=.</a:t>
                </a:r>
                <a:r>
                  <a:rPr lang="en-US" dirty="0" smtClean="0"/>
                  <a:t>32</a:t>
                </a:r>
                <a:endParaRPr lang="en-US" dirty="0"/>
              </a:p>
              <a:p>
                <a:pPr marL="744538" lvl="1" indent="-173038">
                  <a:buFont typeface="Arial" pitchFamily="34" charset="0"/>
                  <a:buChar char="•"/>
                </a:pPr>
                <a:r>
                  <a:rPr lang="en-US" dirty="0" err="1"/>
                  <a:t>sm</a:t>
                </a:r>
                <a:r>
                  <a:rPr lang="en-US" baseline="-25000" dirty="0" err="1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=.30</a:t>
                </a:r>
              </a:p>
              <a:p>
                <a:pPr marL="744538" lvl="1" indent="-173038">
                  <a:buFont typeface="Arial" pitchFamily="34" charset="0"/>
                  <a:buChar char="•"/>
                </a:pPr>
                <a:r>
                  <a:rPr lang="en-US" dirty="0"/>
                  <a:t>sm</a:t>
                </a:r>
                <a:r>
                  <a:rPr lang="en-US" baseline="-25000" dirty="0"/>
                  <a:t>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=.</a:t>
                </a:r>
                <a:r>
                  <a:rPr lang="en-US" dirty="0" smtClean="0"/>
                  <a:t>27</a:t>
                </a:r>
                <a:endParaRPr lang="en-US" u="sng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2743200"/>
                <a:ext cx="4038600" cy="342900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248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7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Contour-enhanced funnel plots (example)</a:t>
            </a:r>
          </a:p>
          <a:p>
            <a:pPr lvl="1"/>
            <a:r>
              <a:rPr lang="en-US" dirty="0" smtClean="0"/>
              <a:t>Pre-training motivation before and after the removal of two outliers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3657600" cy="267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74" y="3200400"/>
            <a:ext cx="3657600" cy="2682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82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409" y="3337560"/>
            <a:ext cx="3134591" cy="2758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Cumulative meta-analysis (example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Pre-training motivation before and after the removal of </a:t>
            </a:r>
            <a:r>
              <a:rPr lang="en-US" dirty="0" smtClean="0"/>
              <a:t>two outliers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68"/>
          <a:stretch/>
        </p:blipFill>
        <p:spPr bwMode="auto">
          <a:xfrm>
            <a:off x="1752600" y="3124200"/>
            <a:ext cx="3124200" cy="21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53" y="3337560"/>
            <a:ext cx="2892447" cy="291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68"/>
          <a:stretch/>
        </p:blipFill>
        <p:spPr bwMode="auto">
          <a:xfrm>
            <a:off x="5181600" y="3124200"/>
            <a:ext cx="3124200" cy="21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543800" cy="1066800"/>
          </a:xfrm>
        </p:spPr>
        <p:txBody>
          <a:bodyPr/>
          <a:lstStyle/>
          <a:p>
            <a:r>
              <a:rPr lang="en-US" dirty="0" smtClean="0"/>
              <a:t>Robustness: Pre-training motivation before/after the removal of two outliers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914400" y="2819400"/>
                <a:ext cx="4038600" cy="3429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9pPr>
              </a:lstStyle>
              <a:p>
                <a:pPr marL="801688" lvl="1" indent="-230188">
                  <a:buFont typeface="Arial" pitchFamily="34" charset="0"/>
                  <a:buChar char="•"/>
                </a:pPr>
                <a:r>
                  <a:rPr lang="en-US" dirty="0" smtClean="0"/>
                  <a:t>LV=.30</a:t>
                </a:r>
              </a:p>
              <a:p>
                <a:pPr marL="801688" lvl="1" indent="-230188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𝑅𝐸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=.35</a:t>
                </a:r>
              </a:p>
              <a:p>
                <a:pPr marL="801688" lvl="1" indent="-230188">
                  <a:buFont typeface="Arial" pitchFamily="34" charset="0"/>
                  <a:buChar char="•"/>
                </a:pPr>
                <a:r>
                  <a:rPr lang="en-US" dirty="0" smtClean="0"/>
                  <a:t>HV=.46</a:t>
                </a:r>
              </a:p>
              <a:p>
                <a:pPr marL="801688" lvl="1" indent="-230188">
                  <a:buFont typeface="Arial" pitchFamily="34" charset="0"/>
                  <a:buChar char="•"/>
                </a:pPr>
                <a:r>
                  <a:rPr lang="en-US" dirty="0" smtClean="0"/>
                  <a:t>BRE=.11 (31%)</a:t>
                </a:r>
                <a:endParaRPr lang="en-US" dirty="0"/>
              </a:p>
              <a:p>
                <a:pPr marL="801688" lvl="1" indent="-230188">
                  <a:buFont typeface="Arial" pitchFamily="34" charset="0"/>
                  <a:buChar char="•"/>
                </a:pPr>
                <a:r>
                  <a:rPr lang="en-US" dirty="0" smtClean="0"/>
                  <a:t>MRE=.16 (46%)</a:t>
                </a:r>
                <a:endParaRPr lang="en-US" u="sng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819400"/>
                <a:ext cx="4038600" cy="34290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1779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4724400" y="2819400"/>
                <a:ext cx="4038600" cy="3429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rgbClr val="595959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595959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595959"/>
                    </a:solidFill>
                    <a:latin typeface="+mn-lt"/>
                    <a:ea typeface="+mn-ea"/>
                  </a:defRPr>
                </a:lvl9pPr>
              </a:lstStyle>
              <a:p>
                <a:pPr marL="801688" lvl="1" indent="-230188">
                  <a:buFont typeface="Arial" pitchFamily="34" charset="0"/>
                  <a:buChar char="•"/>
                </a:pPr>
                <a:r>
                  <a:rPr lang="en-US" dirty="0"/>
                  <a:t>LV</a:t>
                </a:r>
                <a:r>
                  <a:rPr lang="en-US" dirty="0" smtClean="0"/>
                  <a:t>=.27</a:t>
                </a:r>
                <a:endParaRPr lang="en-US" dirty="0"/>
              </a:p>
              <a:p>
                <a:pPr marL="801688" lvl="1" indent="-230188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𝑅𝐸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=.</a:t>
                </a:r>
                <a:r>
                  <a:rPr lang="en-US" dirty="0" smtClean="0"/>
                  <a:t>32</a:t>
                </a:r>
                <a:endParaRPr lang="en-US" dirty="0"/>
              </a:p>
              <a:p>
                <a:pPr marL="801688" lvl="1" indent="-230188">
                  <a:buFont typeface="Arial" pitchFamily="34" charset="0"/>
                  <a:buChar char="•"/>
                </a:pPr>
                <a:r>
                  <a:rPr lang="en-US" dirty="0"/>
                  <a:t>HV</a:t>
                </a:r>
                <a:r>
                  <a:rPr lang="en-US" dirty="0" smtClean="0"/>
                  <a:t>=.34</a:t>
                </a:r>
                <a:endParaRPr lang="en-US" dirty="0"/>
              </a:p>
              <a:p>
                <a:pPr marL="801688" lvl="1" indent="-230188">
                  <a:buFont typeface="Arial" pitchFamily="34" charset="0"/>
                  <a:buChar char="•"/>
                </a:pPr>
                <a:r>
                  <a:rPr lang="en-US" dirty="0"/>
                  <a:t>BRE</a:t>
                </a:r>
                <a:r>
                  <a:rPr lang="en-US" dirty="0" smtClean="0"/>
                  <a:t>=.05 (11</a:t>
                </a:r>
                <a:r>
                  <a:rPr lang="en-US" dirty="0"/>
                  <a:t>%)</a:t>
                </a:r>
              </a:p>
              <a:p>
                <a:pPr marL="801688" lvl="1" indent="-230188">
                  <a:buFont typeface="Arial" pitchFamily="34" charset="0"/>
                  <a:buChar char="•"/>
                </a:pPr>
                <a:r>
                  <a:rPr lang="en-US" dirty="0"/>
                  <a:t>MRE</a:t>
                </a:r>
                <a:r>
                  <a:rPr lang="en-US" dirty="0" smtClean="0"/>
                  <a:t>=.07 (22%)</a:t>
                </a:r>
                <a:endParaRPr lang="en-US" u="sng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2819400"/>
                <a:ext cx="4038600" cy="342900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1779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8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</a:t>
            </a:r>
            <a:r>
              <a:rPr lang="en-US" dirty="0" smtClean="0"/>
              <a:t>esults </a:t>
            </a:r>
            <a:r>
              <a:rPr lang="en-US" dirty="0"/>
              <a:t>from several distributions were affected by outliers and/or publication </a:t>
            </a:r>
            <a:r>
              <a:rPr lang="en-US" dirty="0" smtClean="0"/>
              <a:t>bias.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/>
              <a:t>RE </a:t>
            </a:r>
            <a:r>
              <a:rPr lang="en-US" dirty="0" smtClean="0"/>
              <a:t>mean estimates </a:t>
            </a:r>
            <a:r>
              <a:rPr lang="en-US" dirty="0"/>
              <a:t>of some distributions </a:t>
            </a:r>
            <a:r>
              <a:rPr lang="en-US" dirty="0" smtClean="0"/>
              <a:t>are not robust; they could be </a:t>
            </a:r>
            <a:r>
              <a:rPr lang="en-US" dirty="0"/>
              <a:t>under- or overestimates. </a:t>
            </a:r>
            <a:endParaRPr lang="en-US" dirty="0" smtClean="0"/>
          </a:p>
          <a:p>
            <a:pPr lvl="1" eaLnBrk="1" hangingPunct="1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possible </a:t>
            </a:r>
            <a:r>
              <a:rPr lang="en-US" dirty="0"/>
              <a:t>that results from other meta-analytic reviews are also </a:t>
            </a:r>
            <a:r>
              <a:rPr lang="en-US" dirty="0" smtClean="0"/>
              <a:t>non-robust.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Recommendations</a:t>
            </a:r>
          </a:p>
          <a:p>
            <a:pPr lvl="1" eaLnBrk="1" hangingPunct="1"/>
            <a:r>
              <a:rPr lang="en-US" dirty="0"/>
              <a:t>C</a:t>
            </a:r>
            <a:r>
              <a:rPr lang="en-US" dirty="0" smtClean="0"/>
              <a:t>omprehensive </a:t>
            </a:r>
            <a:r>
              <a:rPr lang="en-US" dirty="0"/>
              <a:t>sensitivity analyses in all meta-analytic </a:t>
            </a:r>
            <a:r>
              <a:rPr lang="en-US" dirty="0" smtClean="0"/>
              <a:t>reviews.</a:t>
            </a:r>
          </a:p>
          <a:p>
            <a:pPr lvl="2" eaLnBrk="1" hangingPunct="1"/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a possibility </a:t>
            </a:r>
            <a:r>
              <a:rPr lang="en-US" dirty="0"/>
              <a:t>that </a:t>
            </a:r>
            <a:r>
              <a:rPr lang="en-US" dirty="0" smtClean="0"/>
              <a:t>outliers and publication bias </a:t>
            </a:r>
            <a:r>
              <a:rPr lang="en-US" dirty="0"/>
              <a:t>have a substantial effect on some meta-analytic findings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Presentation of a </a:t>
            </a:r>
            <a:r>
              <a:rPr lang="en-US" dirty="0"/>
              <a:t>range of parameter estimates rather than a single point </a:t>
            </a:r>
            <a:r>
              <a:rPr lang="en-US" dirty="0" smtClean="0"/>
              <a:t>estimate (i.e., triangulation; </a:t>
            </a:r>
            <a:r>
              <a:rPr lang="en-US" dirty="0" err="1" smtClean="0"/>
              <a:t>Orlitzky</a:t>
            </a:r>
            <a:r>
              <a:rPr lang="en-US" dirty="0" smtClean="0"/>
              <a:t>, 2012).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Limitations</a:t>
            </a:r>
          </a:p>
          <a:p>
            <a:pPr lvl="1" eaLnBrk="1" hangingPunct="1"/>
            <a:r>
              <a:rPr lang="en-US" dirty="0" smtClean="0"/>
              <a:t>Only one dataset analyzed.</a:t>
            </a:r>
          </a:p>
          <a:p>
            <a:pPr lvl="2" eaLnBrk="1" hangingPunct="1"/>
            <a:r>
              <a:rPr lang="en-US" dirty="0" smtClean="0"/>
              <a:t>But our results are consistent with previous studies (e.g., Banks et al., 2012; </a:t>
            </a:r>
            <a:r>
              <a:rPr lang="en-US" dirty="0" err="1" smtClean="0"/>
              <a:t>Huffcut</a:t>
            </a:r>
            <a:r>
              <a:rPr lang="en-US" dirty="0" smtClean="0"/>
              <a:t> &amp; Arthur, 1995; Kepes et al., in press).</a:t>
            </a:r>
          </a:p>
        </p:txBody>
      </p:sp>
    </p:spTree>
    <p:extLst>
      <p:ext uri="{BB962C8B-B14F-4D97-AF65-F5344CB8AC3E}">
        <p14:creationId xmlns:p14="http://schemas.microsoft.com/office/powerpoint/2010/main" val="22344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dirty="0" smtClean="0"/>
              <a:t>Meta-analytic </a:t>
            </a:r>
            <a:r>
              <a:rPr lang="en-US" dirty="0"/>
              <a:t>findings are viewed as a primary means for generating cumulative knowledge and bridging the often lamented gap between research and practice </a:t>
            </a:r>
            <a:r>
              <a:rPr lang="en-US" dirty="0" smtClean="0"/>
              <a:t>(</a:t>
            </a:r>
            <a:r>
              <a:rPr lang="en-US" dirty="0" err="1" smtClean="0"/>
              <a:t>Briner</a:t>
            </a:r>
            <a:r>
              <a:rPr lang="en-US" dirty="0" smtClean="0"/>
              <a:t> </a:t>
            </a:r>
            <a:r>
              <a:rPr lang="en-US" dirty="0"/>
              <a:t>&amp; Rousseau, </a:t>
            </a:r>
            <a:r>
              <a:rPr lang="en-US" dirty="0" smtClean="0"/>
              <a:t>2011).</a:t>
            </a:r>
          </a:p>
          <a:p>
            <a:pPr eaLnBrk="1" hangingPunct="1">
              <a:spcBef>
                <a:spcPts val="200"/>
              </a:spcBef>
            </a:pPr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there are concerns </a:t>
            </a:r>
            <a:r>
              <a:rPr lang="en-US" dirty="0"/>
              <a:t>regarding the robustness of meta-analytic results </a:t>
            </a:r>
            <a:r>
              <a:rPr lang="en-US" dirty="0" smtClean="0"/>
              <a:t>(</a:t>
            </a:r>
            <a:r>
              <a:rPr lang="en-US" dirty="0"/>
              <a:t>e.g., Fiedler, </a:t>
            </a:r>
            <a:r>
              <a:rPr lang="en-US" dirty="0" smtClean="0"/>
              <a:t>2011).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removal of outliers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6200" y="5486400"/>
            <a:ext cx="90678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66" y="2133600"/>
            <a:ext cx="8279334" cy="417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3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removal of outliers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6200" y="5486400"/>
            <a:ext cx="90678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69" y="2190750"/>
            <a:ext cx="8207131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8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Robustness of results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6200" y="5486400"/>
            <a:ext cx="90678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92025"/>
            <a:ext cx="8229600" cy="443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6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Robustness of results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6200" y="5486400"/>
            <a:ext cx="90678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77" y="2209800"/>
            <a:ext cx="8215223" cy="168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Robustness</a:t>
            </a:r>
          </a:p>
          <a:p>
            <a:pPr lvl="1" eaLnBrk="1" hangingPunct="1"/>
            <a:r>
              <a:rPr lang="en-US" dirty="0" smtClean="0"/>
              <a:t>The degree </a:t>
            </a:r>
            <a:r>
              <a:rPr lang="en-US" dirty="0"/>
              <a:t>to which the results and conclusions of a meta-analysis remain stable when conditions of the data or the analysis </a:t>
            </a:r>
            <a:r>
              <a:rPr lang="en-US" dirty="0" smtClean="0"/>
              <a:t>change (</a:t>
            </a:r>
            <a:r>
              <a:rPr lang="en-US" dirty="0"/>
              <a:t>Greenhouse &amp; </a:t>
            </a:r>
            <a:r>
              <a:rPr lang="en-US" dirty="0" err="1"/>
              <a:t>Iyengar</a:t>
            </a:r>
            <a:r>
              <a:rPr lang="en-US" dirty="0"/>
              <a:t>, </a:t>
            </a:r>
            <a:r>
              <a:rPr lang="en-US" dirty="0" smtClean="0"/>
              <a:t>2009).</a:t>
            </a:r>
          </a:p>
          <a:p>
            <a:pPr lvl="1" eaLnBrk="1" hangingPunct="1"/>
            <a:r>
              <a:rPr lang="en-US" dirty="0" smtClean="0"/>
              <a:t>Potential causes</a:t>
            </a:r>
          </a:p>
          <a:p>
            <a:pPr lvl="2" eaLnBrk="1" hangingPunct="1"/>
            <a:r>
              <a:rPr lang="en-US" dirty="0" smtClean="0"/>
              <a:t>Outliers</a:t>
            </a:r>
          </a:p>
          <a:p>
            <a:pPr lvl="2" eaLnBrk="1" hangingPunct="1"/>
            <a:r>
              <a:rPr lang="en-US" dirty="0" smtClean="0"/>
              <a:t>Publication bias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APA’s MARS recommend sensitivity </a:t>
            </a:r>
            <a:r>
              <a:rPr lang="en-US" dirty="0"/>
              <a:t>analyses for the examination of outliers and publication </a:t>
            </a:r>
            <a:r>
              <a:rPr lang="en-US" dirty="0" smtClean="0"/>
              <a:t>bias.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Purpose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evaluation </a:t>
            </a:r>
            <a:r>
              <a:rPr lang="en-US" dirty="0"/>
              <a:t>of the potential influence of outliers and publication bias on meta-analytic </a:t>
            </a:r>
            <a:r>
              <a:rPr lang="en-US" dirty="0" smtClean="0"/>
              <a:t>results.</a:t>
            </a:r>
          </a:p>
          <a:p>
            <a:pPr eaLnBrk="1" hangingPunct="1"/>
            <a:r>
              <a:rPr lang="en-US" dirty="0" smtClean="0"/>
              <a:t>We </a:t>
            </a:r>
            <a:r>
              <a:rPr lang="en-US" dirty="0"/>
              <a:t>give particular attention to the possibility of </a:t>
            </a:r>
            <a:r>
              <a:rPr lang="en-US" i="1" dirty="0"/>
              <a:t>combined</a:t>
            </a:r>
            <a:r>
              <a:rPr lang="en-US" dirty="0"/>
              <a:t> outlier and publication bias </a:t>
            </a:r>
            <a:r>
              <a:rPr lang="en-US" dirty="0" smtClean="0"/>
              <a:t>effects.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Sensitivity analyses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 smtClean="0"/>
              <a:t>Outlier detection analyses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than 3% </a:t>
            </a:r>
            <a:r>
              <a:rPr lang="en-US" dirty="0" smtClean="0"/>
              <a:t>of the meta-analyses in the organizational sciences document </a:t>
            </a:r>
            <a:r>
              <a:rPr lang="en-US" dirty="0"/>
              <a:t>the empirical assessment </a:t>
            </a:r>
            <a:r>
              <a:rPr lang="en-US" dirty="0" smtClean="0"/>
              <a:t>of </a:t>
            </a:r>
            <a:r>
              <a:rPr lang="en-US" dirty="0"/>
              <a:t>outliers from the meta-analytic </a:t>
            </a:r>
            <a:r>
              <a:rPr lang="en-US" dirty="0" smtClean="0"/>
              <a:t>distribution (</a:t>
            </a:r>
            <a:r>
              <a:rPr lang="en-US" dirty="0" err="1" smtClean="0"/>
              <a:t>Aguinis</a:t>
            </a:r>
            <a:r>
              <a:rPr lang="en-US" dirty="0" smtClean="0"/>
              <a:t> </a:t>
            </a:r>
            <a:r>
              <a:rPr lang="en-US" dirty="0"/>
              <a:t>et al., </a:t>
            </a:r>
            <a:r>
              <a:rPr lang="en-US" dirty="0" smtClean="0"/>
              <a:t>2011).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Sensitivity analyses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 smtClean="0"/>
              <a:t>Outlier detection analyses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Specific sample removed analysis.</a:t>
            </a:r>
          </a:p>
          <a:p>
            <a:pPr lvl="2" eaLnBrk="1" hangingPunct="1">
              <a:spcBef>
                <a:spcPts val="600"/>
              </a:spcBef>
            </a:pPr>
            <a:r>
              <a:rPr lang="en-US" dirty="0" smtClean="0"/>
              <a:t>E.g., with SAMD </a:t>
            </a:r>
            <a:r>
              <a:rPr lang="en-US" dirty="0"/>
              <a:t>(Beal, Corey, &amp; Dunlap, 2002; </a:t>
            </a:r>
            <a:r>
              <a:rPr lang="en-US" dirty="0" err="1"/>
              <a:t>Huffcutt</a:t>
            </a:r>
            <a:r>
              <a:rPr lang="en-US" dirty="0"/>
              <a:t> &amp; Arthur, 1995).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One-sample removed analysis (</a:t>
            </a:r>
            <a:r>
              <a:rPr lang="en-US" dirty="0" err="1" smtClean="0"/>
              <a:t>Borenstein</a:t>
            </a:r>
            <a:r>
              <a:rPr lang="en-US" dirty="0" smtClean="0"/>
              <a:t> et al., 2009).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Random- and fixed-effects estimates </a:t>
            </a:r>
            <a:r>
              <a:rPr lang="en-US" dirty="0"/>
              <a:t>(Greenhouse &amp; </a:t>
            </a:r>
            <a:r>
              <a:rPr lang="en-US" dirty="0" err="1"/>
              <a:t>Iyengar</a:t>
            </a:r>
            <a:r>
              <a:rPr lang="en-US" dirty="0"/>
              <a:t>, </a:t>
            </a:r>
            <a:r>
              <a:rPr lang="en-US" dirty="0" smtClean="0"/>
              <a:t>2009).</a:t>
            </a:r>
          </a:p>
          <a:p>
            <a:pPr lvl="2" eaLnBrk="1" hangingPunct="1">
              <a:spcBef>
                <a:spcPts val="600"/>
              </a:spcBef>
            </a:pPr>
            <a:endParaRPr lang="en-US" dirty="0" smtClean="0"/>
          </a:p>
          <a:p>
            <a:pPr lvl="1" eaLnBrk="1" hangingPunct="1">
              <a:spcBef>
                <a:spcPts val="6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76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Sensitivity analyses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Publication bias analyses</a:t>
            </a:r>
          </a:p>
          <a:p>
            <a:pPr lvl="1" eaLnBrk="1" hangingPunct="1"/>
            <a:r>
              <a:rPr lang="en-US" dirty="0" smtClean="0"/>
              <a:t>Most meta-analytic </a:t>
            </a:r>
            <a:r>
              <a:rPr lang="en-US" dirty="0"/>
              <a:t>reviews in the organizational sciences </a:t>
            </a:r>
            <a:r>
              <a:rPr lang="en-US" dirty="0" smtClean="0"/>
              <a:t>do not document </a:t>
            </a:r>
            <a:r>
              <a:rPr lang="en-US" dirty="0"/>
              <a:t>the empirical assessment of </a:t>
            </a:r>
            <a:r>
              <a:rPr lang="en-US" dirty="0" smtClean="0"/>
              <a:t>publication </a:t>
            </a:r>
            <a:r>
              <a:rPr lang="en-US" dirty="0"/>
              <a:t>bias, with estimations </a:t>
            </a:r>
            <a:r>
              <a:rPr lang="en-US" dirty="0" smtClean="0"/>
              <a:t>ranging from 2</a:t>
            </a:r>
            <a:r>
              <a:rPr lang="en-US" dirty="0"/>
              <a:t>% (</a:t>
            </a:r>
            <a:r>
              <a:rPr lang="en-US" dirty="0" err="1"/>
              <a:t>Aguinis</a:t>
            </a:r>
            <a:r>
              <a:rPr lang="en-US" dirty="0"/>
              <a:t> et al., </a:t>
            </a:r>
            <a:r>
              <a:rPr lang="en-US" dirty="0" smtClean="0"/>
              <a:t>2011) to </a:t>
            </a:r>
            <a:r>
              <a:rPr lang="en-US" dirty="0"/>
              <a:t>18% (</a:t>
            </a:r>
            <a:r>
              <a:rPr lang="en-US" dirty="0" err="1"/>
              <a:t>Aytug</a:t>
            </a:r>
            <a:r>
              <a:rPr lang="en-US" dirty="0"/>
              <a:t> et al., </a:t>
            </a:r>
            <a:r>
              <a:rPr lang="en-US" dirty="0" smtClean="0"/>
              <a:t>2012) and </a:t>
            </a:r>
            <a:r>
              <a:rPr lang="en-US" dirty="0"/>
              <a:t>31% (Banks et al., 2012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Sensitivity analyses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Publication bias analyses</a:t>
            </a:r>
          </a:p>
          <a:p>
            <a:pPr lvl="1" eaLnBrk="1" hangingPunct="1"/>
            <a:r>
              <a:rPr lang="en-US" dirty="0" smtClean="0"/>
              <a:t>Contour-enhanced funnel plot (e.g., Peters </a:t>
            </a:r>
            <a:r>
              <a:rPr lang="en-US" dirty="0"/>
              <a:t>et al., </a:t>
            </a:r>
            <a:r>
              <a:rPr lang="en-US" dirty="0" smtClean="0"/>
              <a:t>2008).</a:t>
            </a:r>
          </a:p>
          <a:p>
            <a:pPr lvl="1" eaLnBrk="1" hangingPunct="1"/>
            <a:r>
              <a:rPr lang="en-US" dirty="0" smtClean="0"/>
              <a:t>Trim and fill (e.g., Duval</a:t>
            </a:r>
            <a:r>
              <a:rPr lang="en-US" dirty="0"/>
              <a:t>, </a:t>
            </a:r>
            <a:r>
              <a:rPr lang="en-US" dirty="0" smtClean="0"/>
              <a:t>2005).</a:t>
            </a:r>
          </a:p>
          <a:p>
            <a:pPr lvl="1" eaLnBrk="1" hangingPunct="1"/>
            <a:r>
              <a:rPr lang="en-US" dirty="0" smtClean="0"/>
              <a:t>Egger’s test of the intercept (e.g., Egger et al., 1997).</a:t>
            </a:r>
          </a:p>
          <a:p>
            <a:pPr lvl="1" eaLnBrk="1" hangingPunct="1"/>
            <a:r>
              <a:rPr lang="en-US" dirty="0" smtClean="0"/>
              <a:t>Selection models (e.g., </a:t>
            </a:r>
            <a:r>
              <a:rPr lang="en-US" dirty="0" err="1" smtClean="0"/>
              <a:t>Vevea</a:t>
            </a:r>
            <a:r>
              <a:rPr lang="en-US" dirty="0" smtClean="0"/>
              <a:t> &amp; Woods, 2005).</a:t>
            </a:r>
          </a:p>
          <a:p>
            <a:pPr lvl="1" eaLnBrk="1" hangingPunct="1"/>
            <a:r>
              <a:rPr lang="en-US" dirty="0" smtClean="0"/>
              <a:t>Cumulative meta-analysis (e.g., Kepes et al., in press). </a:t>
            </a:r>
          </a:p>
        </p:txBody>
      </p:sp>
    </p:spTree>
    <p:extLst>
      <p:ext uri="{BB962C8B-B14F-4D97-AF65-F5344CB8AC3E}">
        <p14:creationId xmlns:p14="http://schemas.microsoft.com/office/powerpoint/2010/main" val="14763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638</Words>
  <Application>Microsoft Office PowerPoint</Application>
  <PresentationFormat>On-screen Show (4:3)</PresentationFormat>
  <Paragraphs>101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ＭＳ Ｐゴシック</vt:lpstr>
      <vt:lpstr>Arial</vt:lpstr>
      <vt:lpstr>Cambria Math</vt:lpstr>
      <vt:lpstr>Blank Presentation</vt:lpstr>
      <vt:lpstr>Assessing the robustness of meta-analytic results:  Why sensitivity analyses matter</vt:lpstr>
      <vt:lpstr>Overview</vt:lpstr>
      <vt:lpstr>Overview</vt:lpstr>
      <vt:lpstr>Overview</vt:lpstr>
      <vt:lpstr>Purpose</vt:lpstr>
      <vt:lpstr>Sensitivity analyses</vt:lpstr>
      <vt:lpstr>Sensitivity analyses</vt:lpstr>
      <vt:lpstr>Sensitivity analyses</vt:lpstr>
      <vt:lpstr>Sensitivity analyses</vt:lpstr>
      <vt:lpstr>Current study</vt:lpstr>
      <vt:lpstr>Analysis approach</vt:lpstr>
      <vt:lpstr>Results</vt:lpstr>
      <vt:lpstr>Results</vt:lpstr>
      <vt:lpstr>Results</vt:lpstr>
      <vt:lpstr>Results</vt:lpstr>
      <vt:lpstr>Conclusion</vt:lpstr>
      <vt:lpstr>Conclusion</vt:lpstr>
      <vt:lpstr>Conclusion</vt:lpstr>
      <vt:lpstr>Questions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CEO Compensation: The effects of CEO pay comparisons on form performance</dc:title>
  <dc:creator>skepes</dc:creator>
  <cp:lastModifiedBy>Mike McDaniel</cp:lastModifiedBy>
  <cp:revision>28</cp:revision>
  <cp:lastPrinted>2012-07-30T15:38:41Z</cp:lastPrinted>
  <dcterms:created xsi:type="dcterms:W3CDTF">2008-01-28T21:07:49Z</dcterms:created>
  <dcterms:modified xsi:type="dcterms:W3CDTF">2016-02-02T14:29:43Z</dcterms:modified>
</cp:coreProperties>
</file>