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18400" cy="19202400"/>
  <p:notesSz cx="32461200" cy="1874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9">
          <p15:clr>
            <a:srgbClr val="A4A3A4"/>
          </p15:clr>
        </p15:guide>
        <p15:guide id="2" pos="110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336699"/>
    <a:srgbClr val="6699FF"/>
    <a:srgbClr val="FFFFCC"/>
    <a:srgbClr val="800000"/>
    <a:srgbClr val="F4C600"/>
    <a:srgbClr val="E4B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703" autoAdjust="0"/>
  </p:normalViewPr>
  <p:slideViewPr>
    <p:cSldViewPr>
      <p:cViewPr varScale="1">
        <p:scale>
          <a:sx n="30" d="100"/>
          <a:sy n="30" d="100"/>
        </p:scale>
        <p:origin x="715" y="67"/>
      </p:cViewPr>
      <p:guideLst>
        <p:guide orient="horz" pos="649"/>
        <p:guide pos="110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4068425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1055" tIns="145528" rIns="291055" bIns="145528" numCol="1" anchor="t" anchorCtr="0" compatLnSpc="1">
            <a:prstTxWarp prst="textNoShape">
              <a:avLst/>
            </a:prstTxWarp>
          </a:bodyPr>
          <a:lstStyle>
            <a:lvl1pPr defTabSz="2908300" eaLnBrk="1" hangingPunct="1">
              <a:defRPr sz="40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8392775" y="0"/>
            <a:ext cx="14068425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1055" tIns="145528" rIns="291055" bIns="145528" numCol="1" anchor="t" anchorCtr="0" compatLnSpc="1">
            <a:prstTxWarp prst="textNoShape">
              <a:avLst/>
            </a:prstTxWarp>
          </a:bodyPr>
          <a:lstStyle>
            <a:lvl1pPr algn="r" defTabSz="2908300" eaLnBrk="1" hangingPunct="1">
              <a:defRPr sz="40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7700625"/>
            <a:ext cx="14068425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1055" tIns="145528" rIns="291055" bIns="145528" numCol="1" anchor="b" anchorCtr="0" compatLnSpc="1">
            <a:prstTxWarp prst="textNoShape">
              <a:avLst/>
            </a:prstTxWarp>
          </a:bodyPr>
          <a:lstStyle>
            <a:lvl1pPr defTabSz="2908300" eaLnBrk="1" hangingPunct="1">
              <a:defRPr sz="40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8392775" y="17700625"/>
            <a:ext cx="14068425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1055" tIns="145528" rIns="291055" bIns="145528" numCol="1" anchor="b" anchorCtr="0" compatLnSpc="1">
            <a:prstTxWarp prst="textNoShape">
              <a:avLst/>
            </a:prstTxWarp>
          </a:bodyPr>
          <a:lstStyle>
            <a:lvl1pPr algn="r" defTabSz="2908300" eaLnBrk="1" hangingPunct="1">
              <a:defRPr sz="4000"/>
            </a:lvl1pPr>
          </a:lstStyle>
          <a:p>
            <a:fld id="{813C51A8-AB5F-43DB-B443-261EB71179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6913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066838" cy="939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386425" y="0"/>
            <a:ext cx="14066838" cy="939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AB102E37-78CF-4014-94AE-4D9E800DCB0C}" type="datetimeFigureOut">
              <a:rPr lang="en-US"/>
              <a:pPr>
                <a:defRPr/>
              </a:pPr>
              <a:t>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807700" y="2343150"/>
            <a:ext cx="10845800" cy="63261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46438" y="9021763"/>
            <a:ext cx="25968325" cy="73802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7805400"/>
            <a:ext cx="14066838" cy="939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386425" y="17805400"/>
            <a:ext cx="14066838" cy="939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66C43D1-A82B-446A-BA71-5E22E6CA84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0854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0079FDF-B8DD-4E71-B862-D1950B90D8F8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66102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3" y="5965825"/>
            <a:ext cx="27981275" cy="4114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5" y="10880725"/>
            <a:ext cx="23044150" cy="4908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ABD9F8-3EE6-45BF-ACDA-2D49BBC0AF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50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C0D49-C05B-43AF-82A7-520F7E5FD6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415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5313" y="1708150"/>
            <a:ext cx="6994525" cy="15360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8563" y="1708150"/>
            <a:ext cx="20834350" cy="15360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28BF66-CFCA-4543-9538-D039058900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0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6576A5-03F0-41CD-A5F2-20D508E08E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12339638"/>
            <a:ext cx="27981275" cy="3813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8139113"/>
            <a:ext cx="27981275" cy="42005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EBC89D-1E40-43A0-B330-38761612BA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637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8563" y="5546725"/>
            <a:ext cx="13914437" cy="1152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0" y="5546725"/>
            <a:ext cx="13914438" cy="1152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03EB74-78CE-4A09-A82B-13D5758D6C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541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768350"/>
            <a:ext cx="29625925" cy="3200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8" y="4298950"/>
            <a:ext cx="14544675" cy="1790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8" y="6089650"/>
            <a:ext cx="14544675" cy="11063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5" y="4298950"/>
            <a:ext cx="14549438" cy="1790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5" y="6089650"/>
            <a:ext cx="14549438" cy="11063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AD7C4C-89C9-4163-8002-E3F7AD1A7F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80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63792-EFA3-482A-8936-FDDB53F289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097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F7FC5D-D1CC-4A60-A48C-47B6FAC3A2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25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765175"/>
            <a:ext cx="10829925" cy="32527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765175"/>
            <a:ext cx="18402300" cy="16387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4017963"/>
            <a:ext cx="10829925" cy="13134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9B0FD6-3179-464B-BEBD-85C78EF042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765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0" y="13441363"/>
            <a:ext cx="19751675" cy="1587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0" y="1716088"/>
            <a:ext cx="19751675" cy="11520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0" y="15028863"/>
            <a:ext cx="19751675" cy="2252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CEC51E-E35D-45C6-A823-277778F3E5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04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8563" y="1708150"/>
            <a:ext cx="279812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7778" tIns="148889" rIns="297778" bIns="1488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8563" y="5546725"/>
            <a:ext cx="27981275" cy="1152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7778" tIns="148889" rIns="297778" bIns="1488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8563" y="17494250"/>
            <a:ext cx="68580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7778" tIns="148889" rIns="297778" bIns="1488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45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438" y="17494250"/>
            <a:ext cx="10423525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7778" tIns="148889" rIns="297778" bIns="148889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45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838" y="17494250"/>
            <a:ext cx="68580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7778" tIns="148889" rIns="297778" bIns="1488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4500"/>
            </a:lvl1pPr>
          </a:lstStyle>
          <a:p>
            <a:fld id="{B88DE360-A124-42C2-ADCA-C82492E3832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749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panose="020B0604020202020204" pitchFamily="34" charset="0"/>
          <a:ea typeface="ＭＳ Ｐゴシック" charset="-128"/>
          <a:cs typeface="Arial" panose="020B0604020202020204" pitchFamily="34" charset="0"/>
        </a:defRPr>
      </a:lvl1pPr>
      <a:lvl2pPr algn="ctr" defTabSz="29749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  <a:ea typeface="ＭＳ Ｐゴシック" charset="-128"/>
          <a:cs typeface="Arial" charset="0"/>
        </a:defRPr>
      </a:lvl2pPr>
      <a:lvl3pPr algn="ctr" defTabSz="29749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  <a:ea typeface="ＭＳ Ｐゴシック" charset="-128"/>
          <a:cs typeface="Arial" charset="0"/>
        </a:defRPr>
      </a:lvl3pPr>
      <a:lvl4pPr algn="ctr" defTabSz="29749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  <a:ea typeface="ＭＳ Ｐゴシック" charset="-128"/>
          <a:cs typeface="Arial" charset="0"/>
        </a:defRPr>
      </a:lvl4pPr>
      <a:lvl5pPr algn="ctr" defTabSz="29749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  <a:ea typeface="ＭＳ Ｐゴシック" charset="-128"/>
          <a:cs typeface="Arial" charset="0"/>
        </a:defRPr>
      </a:lvl5pPr>
      <a:lvl6pPr marL="457200" algn="ctr" defTabSz="2974975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charset="0"/>
        </a:defRPr>
      </a:lvl6pPr>
      <a:lvl7pPr marL="914400" algn="ctr" defTabSz="2974975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charset="0"/>
        </a:defRPr>
      </a:lvl7pPr>
      <a:lvl8pPr marL="1371600" algn="ctr" defTabSz="2974975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charset="0"/>
        </a:defRPr>
      </a:lvl8pPr>
      <a:lvl9pPr marL="1828800" algn="ctr" defTabSz="2974975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charset="0"/>
        </a:defRPr>
      </a:lvl9pPr>
    </p:titleStyle>
    <p:bodyStyle>
      <a:lvl1pPr marL="1116013" indent="-1116013" algn="l" defTabSz="2974975" rtl="0" eaLnBrk="0" fontAlgn="base" hangingPunct="0">
        <a:spcBef>
          <a:spcPct val="20000"/>
        </a:spcBef>
        <a:spcAft>
          <a:spcPct val="0"/>
        </a:spcAft>
        <a:buChar char="•"/>
        <a:defRPr sz="103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Arial" panose="020B0604020202020204" pitchFamily="34" charset="0"/>
        </a:defRPr>
      </a:lvl1pPr>
      <a:lvl2pPr marL="2419350" indent="-930275" algn="l" defTabSz="2974975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Arial" panose="020B0604020202020204" pitchFamily="34" charset="0"/>
        </a:defRPr>
      </a:lvl2pPr>
      <a:lvl3pPr marL="3721100" indent="-746125" algn="l" defTabSz="2974975" rtl="0" eaLnBrk="0" fontAlgn="base" hangingPunct="0">
        <a:spcBef>
          <a:spcPct val="20000"/>
        </a:spcBef>
        <a:spcAft>
          <a:spcPct val="0"/>
        </a:spcAft>
        <a:buChar char="•"/>
        <a:defRPr sz="79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Arial" panose="020B0604020202020204" pitchFamily="34" charset="0"/>
        </a:defRPr>
      </a:lvl3pPr>
      <a:lvl4pPr marL="5211763" indent="-746125" algn="l" defTabSz="2974975" rtl="0" eaLnBrk="0" fontAlgn="base" hangingPunct="0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Arial" panose="020B0604020202020204" pitchFamily="34" charset="0"/>
        </a:defRPr>
      </a:lvl4pPr>
      <a:lvl5pPr marL="6700838" indent="-744538" algn="l" defTabSz="2974975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Arial" panose="020B0604020202020204" pitchFamily="34" charset="0"/>
        </a:defRPr>
      </a:lvl5pPr>
      <a:lvl6pPr marL="7158038" indent="-744538" algn="l" defTabSz="2974975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  <a:ea typeface="ＭＳ Ｐゴシック" charset="-128"/>
        </a:defRPr>
      </a:lvl6pPr>
      <a:lvl7pPr marL="7615238" indent="-744538" algn="l" defTabSz="2974975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  <a:ea typeface="ＭＳ Ｐゴシック" charset="-128"/>
        </a:defRPr>
      </a:lvl7pPr>
      <a:lvl8pPr marL="8072438" indent="-744538" algn="l" defTabSz="2974975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  <a:ea typeface="ＭＳ Ｐゴシック" charset="-128"/>
        </a:defRPr>
      </a:lvl8pPr>
      <a:lvl9pPr marL="8529638" indent="-744538" algn="l" defTabSz="2974975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image" Target="../media/image1.png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53"/>
          <p:cNvSpPr>
            <a:spLocks noChangeArrowheads="1"/>
          </p:cNvSpPr>
          <p:nvPr/>
        </p:nvSpPr>
        <p:spPr bwMode="auto">
          <a:xfrm>
            <a:off x="0" y="962025"/>
            <a:ext cx="32918400" cy="23082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03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3721100" indent="-746125">
              <a:spcBef>
                <a:spcPct val="20000"/>
              </a:spcBef>
              <a:buChar char="•"/>
              <a:defRPr sz="79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5211763" indent="-746125">
              <a:spcBef>
                <a:spcPct val="20000"/>
              </a:spcBef>
              <a:buChar char="–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6700838" indent="-744538">
              <a:spcBef>
                <a:spcPct val="20000"/>
              </a:spcBef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71580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76152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80724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85296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4099" name="Rectangle 708"/>
          <p:cNvSpPr>
            <a:spLocks noChangeArrowheads="1"/>
          </p:cNvSpPr>
          <p:nvPr/>
        </p:nvSpPr>
        <p:spPr bwMode="auto">
          <a:xfrm>
            <a:off x="-9525" y="9931400"/>
            <a:ext cx="1968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326" tIns="49162" rIns="98326" bIns="49162" anchor="ctr">
            <a:spAutoFit/>
          </a:bodyPr>
          <a:lstStyle>
            <a:lvl1pPr defTabSz="982663">
              <a:spcBef>
                <a:spcPct val="20000"/>
              </a:spcBef>
              <a:buChar char="•"/>
              <a:defRPr sz="103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37931725" indent="-37474525" defTabSz="982663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3721100" indent="-746125" defTabSz="982663">
              <a:spcBef>
                <a:spcPct val="20000"/>
              </a:spcBef>
              <a:buChar char="•"/>
              <a:defRPr sz="79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5211763" indent="-746125" defTabSz="982663">
              <a:spcBef>
                <a:spcPct val="20000"/>
              </a:spcBef>
              <a:buChar char="–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6700838" indent="-744538" defTabSz="982663">
              <a:spcBef>
                <a:spcPct val="20000"/>
              </a:spcBef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7158038" indent="-744538" defTabSz="982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7615238" indent="-744538" defTabSz="982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8072438" indent="-744538" defTabSz="982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8529638" indent="-744538" defTabSz="982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600">
              <a:latin typeface="Times New Roman" charset="0"/>
            </a:endParaRPr>
          </a:p>
        </p:txBody>
      </p:sp>
      <p:sp>
        <p:nvSpPr>
          <p:cNvPr id="4101" name="Rectangle 91"/>
          <p:cNvSpPr>
            <a:spLocks noChangeArrowheads="1"/>
          </p:cNvSpPr>
          <p:nvPr/>
        </p:nvSpPr>
        <p:spPr bwMode="auto">
          <a:xfrm>
            <a:off x="11468100" y="7119938"/>
            <a:ext cx="329184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03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3721100" indent="-746125">
              <a:spcBef>
                <a:spcPct val="20000"/>
              </a:spcBef>
              <a:buChar char="•"/>
              <a:defRPr sz="79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5211763" indent="-746125">
              <a:spcBef>
                <a:spcPct val="20000"/>
              </a:spcBef>
              <a:buChar char="–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6700838" indent="-744538">
              <a:spcBef>
                <a:spcPct val="20000"/>
              </a:spcBef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71580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76152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80724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85296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4102" name="Rectangle 93"/>
          <p:cNvSpPr>
            <a:spLocks noChangeArrowheads="1"/>
          </p:cNvSpPr>
          <p:nvPr/>
        </p:nvSpPr>
        <p:spPr bwMode="auto">
          <a:xfrm>
            <a:off x="11639550" y="7177088"/>
            <a:ext cx="329184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03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3721100" indent="-746125">
              <a:spcBef>
                <a:spcPct val="20000"/>
              </a:spcBef>
              <a:buChar char="•"/>
              <a:defRPr sz="79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5211763" indent="-746125">
              <a:spcBef>
                <a:spcPct val="20000"/>
              </a:spcBef>
              <a:buChar char="–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6700838" indent="-744538">
              <a:spcBef>
                <a:spcPct val="20000"/>
              </a:spcBef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71580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76152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80724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85296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4103" name="Rectangle 94"/>
          <p:cNvSpPr>
            <a:spLocks noChangeArrowheads="1"/>
          </p:cNvSpPr>
          <p:nvPr/>
        </p:nvSpPr>
        <p:spPr bwMode="auto">
          <a:xfrm>
            <a:off x="11639550" y="7181850"/>
            <a:ext cx="329184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03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3721100" indent="-746125">
              <a:spcBef>
                <a:spcPct val="20000"/>
              </a:spcBef>
              <a:buChar char="•"/>
              <a:defRPr sz="79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5211763" indent="-746125">
              <a:spcBef>
                <a:spcPct val="20000"/>
              </a:spcBef>
              <a:buChar char="–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6700838" indent="-744538">
              <a:spcBef>
                <a:spcPct val="20000"/>
              </a:spcBef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71580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76152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80724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85296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4104" name="Rectangle 96"/>
          <p:cNvSpPr>
            <a:spLocks noChangeArrowheads="1"/>
          </p:cNvSpPr>
          <p:nvPr/>
        </p:nvSpPr>
        <p:spPr bwMode="auto">
          <a:xfrm>
            <a:off x="10925175" y="7181850"/>
            <a:ext cx="329184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03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3721100" indent="-746125">
              <a:spcBef>
                <a:spcPct val="20000"/>
              </a:spcBef>
              <a:buChar char="•"/>
              <a:defRPr sz="79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5211763" indent="-746125">
              <a:spcBef>
                <a:spcPct val="20000"/>
              </a:spcBef>
              <a:buChar char="–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6700838" indent="-744538">
              <a:spcBef>
                <a:spcPct val="20000"/>
              </a:spcBef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71580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76152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80724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85296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4105" name="Rectangle 100"/>
          <p:cNvSpPr>
            <a:spLocks noChangeArrowheads="1"/>
          </p:cNvSpPr>
          <p:nvPr/>
        </p:nvSpPr>
        <p:spPr bwMode="auto">
          <a:xfrm>
            <a:off x="13411200" y="7319963"/>
            <a:ext cx="329184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03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3721100" indent="-746125">
              <a:spcBef>
                <a:spcPct val="20000"/>
              </a:spcBef>
              <a:buChar char="•"/>
              <a:defRPr sz="79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5211763" indent="-746125">
              <a:spcBef>
                <a:spcPct val="20000"/>
              </a:spcBef>
              <a:buChar char="–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6700838" indent="-744538">
              <a:spcBef>
                <a:spcPct val="20000"/>
              </a:spcBef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71580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76152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80724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85296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4106" name="Rectangle 103"/>
          <p:cNvSpPr>
            <a:spLocks noChangeArrowheads="1"/>
          </p:cNvSpPr>
          <p:nvPr/>
        </p:nvSpPr>
        <p:spPr bwMode="auto">
          <a:xfrm>
            <a:off x="13125450" y="7143750"/>
            <a:ext cx="329184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03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3721100" indent="-746125">
              <a:spcBef>
                <a:spcPct val="20000"/>
              </a:spcBef>
              <a:buChar char="•"/>
              <a:defRPr sz="79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5211763" indent="-746125">
              <a:spcBef>
                <a:spcPct val="20000"/>
              </a:spcBef>
              <a:buChar char="–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6700838" indent="-744538">
              <a:spcBef>
                <a:spcPct val="20000"/>
              </a:spcBef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71580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76152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80724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85296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4107" name="Rectangle 107"/>
          <p:cNvSpPr>
            <a:spLocks noChangeArrowheads="1"/>
          </p:cNvSpPr>
          <p:nvPr/>
        </p:nvSpPr>
        <p:spPr bwMode="auto">
          <a:xfrm>
            <a:off x="13182600" y="7181850"/>
            <a:ext cx="329184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03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3721100" indent="-746125">
              <a:spcBef>
                <a:spcPct val="20000"/>
              </a:spcBef>
              <a:buChar char="•"/>
              <a:defRPr sz="79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5211763" indent="-746125">
              <a:spcBef>
                <a:spcPct val="20000"/>
              </a:spcBef>
              <a:buChar char="–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6700838" indent="-744538">
              <a:spcBef>
                <a:spcPct val="20000"/>
              </a:spcBef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71580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76152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80724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85296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4108" name="Rectangle 113"/>
          <p:cNvSpPr>
            <a:spLocks noChangeArrowheads="1"/>
          </p:cNvSpPr>
          <p:nvPr/>
        </p:nvSpPr>
        <p:spPr bwMode="auto">
          <a:xfrm>
            <a:off x="409575" y="7153275"/>
            <a:ext cx="329184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103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3721100" indent="-746125">
              <a:spcBef>
                <a:spcPct val="20000"/>
              </a:spcBef>
              <a:buChar char="•"/>
              <a:defRPr sz="79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5211763" indent="-746125">
              <a:spcBef>
                <a:spcPct val="20000"/>
              </a:spcBef>
              <a:buChar char="–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6700838" indent="-744538">
              <a:spcBef>
                <a:spcPct val="20000"/>
              </a:spcBef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71580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76152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80724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85296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4109" name="Rectangle 114"/>
          <p:cNvSpPr>
            <a:spLocks noChangeArrowheads="1"/>
          </p:cNvSpPr>
          <p:nvPr/>
        </p:nvSpPr>
        <p:spPr bwMode="auto">
          <a:xfrm>
            <a:off x="-114300" y="7081838"/>
            <a:ext cx="329184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103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3721100" indent="-746125">
              <a:spcBef>
                <a:spcPct val="20000"/>
              </a:spcBef>
              <a:buChar char="•"/>
              <a:defRPr sz="79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5211763" indent="-746125">
              <a:spcBef>
                <a:spcPct val="20000"/>
              </a:spcBef>
              <a:buChar char="–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6700838" indent="-744538">
              <a:spcBef>
                <a:spcPct val="20000"/>
              </a:spcBef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71580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76152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80724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85296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4110" name="Rectangle 139"/>
          <p:cNvSpPr>
            <a:spLocks noChangeArrowheads="1"/>
          </p:cNvSpPr>
          <p:nvPr/>
        </p:nvSpPr>
        <p:spPr bwMode="auto">
          <a:xfrm>
            <a:off x="-1638300" y="102203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103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3721100" indent="-746125">
              <a:spcBef>
                <a:spcPct val="20000"/>
              </a:spcBef>
              <a:buChar char="•"/>
              <a:defRPr sz="79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5211763" indent="-746125">
              <a:spcBef>
                <a:spcPct val="20000"/>
              </a:spcBef>
              <a:buChar char="–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6700838" indent="-744538">
              <a:spcBef>
                <a:spcPct val="20000"/>
              </a:spcBef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71580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76152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80724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85296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pic>
        <p:nvPicPr>
          <p:cNvPr id="4111" name="Picture 19" descr="master_brandmar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8" y="1109663"/>
            <a:ext cx="6581775" cy="197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2" name="Picture 20" descr="ba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32956500" cy="10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800100" y="5314950"/>
            <a:ext cx="9601200" cy="13563600"/>
          </a:xfrm>
          <a:prstGeom prst="rect">
            <a:avLst/>
          </a:prstGeom>
        </p:spPr>
        <p:txBody>
          <a:bodyPr/>
          <a:lstStyle>
            <a:lvl1pPr marL="1116013" indent="-1116013" algn="l" defTabSz="29749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03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2419350" indent="-930275" algn="l" defTabSz="29749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91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3721100" indent="-746125" algn="l" defTabSz="29749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79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5211763" indent="-746125" algn="l" defTabSz="29749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65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6700838" indent="-744538" algn="l" defTabSz="297497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7158038" indent="-744538" algn="l" defTabSz="2974975" rtl="0" fontAlgn="base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7615238" indent="-744538" algn="l" defTabSz="2974975" rtl="0" fontAlgn="base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8072438" indent="-744538" algn="l" defTabSz="2974975" rtl="0" fontAlgn="base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8529638" indent="-744538" algn="l" defTabSz="2974975" rtl="0" fontAlgn="base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Tx/>
              <a:buNone/>
              <a:defRPr/>
            </a:pPr>
            <a:r>
              <a:rPr lang="en-US" sz="32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400050" indent="-40005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Meta-analytic findings are viewed as a primary means for generating cumulative knowledge and bridging the often lamented gap between research and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practice.</a:t>
            </a:r>
          </a:p>
          <a:p>
            <a:pPr marL="400050" indent="-40005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oncerns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regarding meta-analytic results and our cumulative knowledge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exist.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Sensitivity analyses:</a:t>
            </a:r>
          </a:p>
          <a:p>
            <a:pPr marL="806450" lvl="1" indent="-40005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Sensitivity analyses in the context of meta-analysis concern the degree to which the results and conclusions of a meta-analysis remain stable when conditions of the data or the analysis change (Greenhouse &amp; </a:t>
            </a:r>
            <a:r>
              <a:rPr 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Iyengar</a:t>
            </a: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, 2009). </a:t>
            </a:r>
            <a:endParaRPr lang="en-US" sz="24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6450" lvl="1" indent="-40005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the extent that results and conclusions remain stable, they can be considered </a:t>
            </a: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robust.</a:t>
            </a:r>
          </a:p>
          <a:p>
            <a:pPr marL="400050" lvl="1" indent="-40005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Current study</a:t>
            </a:r>
          </a:p>
          <a:p>
            <a:pPr marL="800100" lvl="2" indent="-40005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Publication bias analyses were conducted to assess the robustness of the job satisfaction-job performance relation.</a:t>
            </a:r>
          </a:p>
          <a:p>
            <a:pPr marL="800100" lvl="2" indent="-400050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b="1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32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en-US" sz="32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Data source: </a:t>
            </a: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Judge, </a:t>
            </a:r>
            <a:r>
              <a:rPr 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Thoresen</a:t>
            </a: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, Bono, and Patton (2001</a:t>
            </a: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00050" indent="-40005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Publication bias analyses:</a:t>
            </a:r>
          </a:p>
          <a:p>
            <a:pPr marL="800100" lvl="1" indent="-40005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Trim </a:t>
            </a: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and fill analysis</a:t>
            </a:r>
          </a:p>
          <a:p>
            <a:pPr marL="800100" lvl="1" indent="-40005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Contour-enhanced funnel plots</a:t>
            </a:r>
          </a:p>
          <a:p>
            <a:pPr marL="800100" lvl="1" indent="-40005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Cumulative meta-analysis by precision</a:t>
            </a:r>
          </a:p>
          <a:p>
            <a:pPr marL="800100" lvl="1" indent="-40005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Selection models (moderate and severe one-tailed)</a:t>
            </a:r>
          </a:p>
          <a:p>
            <a:pPr marL="1200150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3200" b="1" kern="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400050" lvl="1" indent="-40005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job satisfaction-job performance relation is likely affected by publication bias.</a:t>
            </a:r>
          </a:p>
          <a:p>
            <a:pPr marL="400050" lvl="1" indent="-40005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Publication bias led to the likely overestimation of the relation by, on average, .07 or 35%.</a:t>
            </a: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-40005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This overestimation is </a:t>
            </a: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likely due </a:t>
            </a: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suppression of low magnitude correlation estimates in </a:t>
            </a:r>
          </a:p>
          <a:p>
            <a:pPr marL="800100" lvl="1" indent="-40005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Low complexity jobs (likely overestimated by up to 70%)</a:t>
            </a: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40005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Longitudinal studies (likely overestimated by up to 50%)</a:t>
            </a:r>
          </a:p>
          <a:p>
            <a:pPr marL="800100" lvl="1" indent="-40005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Peer-subordinate ratings of performance (likely overestimated </a:t>
            </a: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by up to </a:t>
            </a: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35%)</a:t>
            </a: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14" name="Content Placeholder 2"/>
          <p:cNvSpPr txBox="1">
            <a:spLocks/>
          </p:cNvSpPr>
          <p:nvPr/>
        </p:nvSpPr>
        <p:spPr bwMode="auto">
          <a:xfrm>
            <a:off x="1828800" y="3657600"/>
            <a:ext cx="29260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2974975">
              <a:spcBef>
                <a:spcPct val="20000"/>
              </a:spcBef>
              <a:buChar char="•"/>
              <a:defRPr sz="103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2419350" indent="-930275" defTabSz="2974975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3721100" indent="-746125" defTabSz="2974975">
              <a:spcBef>
                <a:spcPct val="20000"/>
              </a:spcBef>
              <a:buChar char="•"/>
              <a:defRPr sz="79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5211763" indent="-746125" defTabSz="2974975">
              <a:spcBef>
                <a:spcPct val="20000"/>
              </a:spcBef>
              <a:buChar char="–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6700838" indent="-744538" defTabSz="2974975">
              <a:spcBef>
                <a:spcPct val="20000"/>
              </a:spcBef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7158038" indent="-744538" defTabSz="29749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7615238" indent="-744538" defTabSz="29749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8072438" indent="-744538" defTabSz="29749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8529638" indent="-744538" defTabSz="29749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4800" b="1" dirty="0"/>
              <a:t>The job satisfaction-performance literature is </a:t>
            </a:r>
            <a:r>
              <a:rPr lang="en-US" altLang="en-US" sz="4800" b="1" dirty="0" smtClean="0"/>
              <a:t>biased</a:t>
            </a:r>
          </a:p>
          <a:p>
            <a:pPr algn="ctr">
              <a:buFontTx/>
              <a:buNone/>
            </a:pPr>
            <a:r>
              <a:rPr lang="en-US" altLang="en-US" sz="2400" b="1" dirty="0" smtClean="0"/>
              <a:t>Sven </a:t>
            </a:r>
            <a:r>
              <a:rPr lang="en-US" altLang="en-US" sz="2400" b="1" dirty="0"/>
              <a:t>Kepes and Michael A. McDaniel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2059900" y="5334000"/>
            <a:ext cx="9944100" cy="13335000"/>
          </a:xfrm>
          <a:prstGeom prst="rect">
            <a:avLst/>
          </a:prstGeom>
        </p:spPr>
        <p:txBody>
          <a:bodyPr/>
          <a:lstStyle>
            <a:lvl1pPr marL="1116013" indent="-1116013" algn="l" defTabSz="29749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03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2419350" indent="-930275" algn="l" defTabSz="29749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91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3721100" indent="-746125" algn="l" defTabSz="29749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79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5211763" indent="-746125" algn="l" defTabSz="29749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65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6700838" indent="-744538" algn="l" defTabSz="297497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7158038" indent="-744538" algn="l" defTabSz="2974975" rtl="0" fontAlgn="base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7615238" indent="-744538" algn="l" defTabSz="2974975" rtl="0" fontAlgn="base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8072438" indent="-744538" algn="l" defTabSz="2974975" rtl="0" fontAlgn="base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8529638" indent="-744538" algn="l" defTabSz="2974975" rtl="0" fontAlgn="base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95288" lvl="1" indent="-395288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Forest plots (examples)</a:t>
            </a:r>
            <a:endParaRPr lang="en-US" sz="6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5288" lvl="1" indent="-395288">
              <a:spcBef>
                <a:spcPts val="0"/>
              </a:spcBef>
              <a:buFontTx/>
              <a:buNone/>
              <a:defRPr/>
            </a:pPr>
            <a:r>
              <a:rPr lang="en-US" sz="600" kern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6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5288" lvl="1" indent="-395288">
              <a:spcBef>
                <a:spcPts val="0"/>
              </a:spcBef>
              <a:buFontTx/>
              <a:buNone/>
              <a:defRPr/>
            </a:pP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spcBef>
                <a:spcPts val="0"/>
              </a:spcBef>
              <a:buFontTx/>
              <a:buNone/>
              <a:defRPr/>
            </a:pPr>
            <a:endParaRPr lang="en-US" sz="24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spcBef>
                <a:spcPts val="0"/>
              </a:spcBef>
              <a:buNone/>
              <a:defRPr/>
            </a:pPr>
            <a:endParaRPr lang="en-US" sz="24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ctr">
              <a:spcBef>
                <a:spcPts val="0"/>
              </a:spcBef>
              <a:buFontTx/>
              <a:buNone/>
              <a:defRPr/>
            </a:pPr>
            <a:endParaRPr lang="en-US" sz="2400" b="1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ctr">
              <a:spcBef>
                <a:spcPts val="0"/>
              </a:spcBef>
              <a:buFontTx/>
              <a:buNone/>
              <a:defRPr/>
            </a:pPr>
            <a:endParaRPr lang="en-US" sz="3600" b="1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ctr">
              <a:spcBef>
                <a:spcPts val="0"/>
              </a:spcBef>
              <a:buFontTx/>
              <a:buNone/>
              <a:defRPr/>
            </a:pPr>
            <a:endParaRPr lang="en-US" sz="2000" b="1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ctr">
              <a:spcBef>
                <a:spcPts val="0"/>
              </a:spcBef>
              <a:buFontTx/>
              <a:buNone/>
              <a:defRPr/>
            </a:pPr>
            <a:endParaRPr lang="en-US" sz="3600" b="1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ctr">
              <a:spcBef>
                <a:spcPts val="0"/>
              </a:spcBef>
              <a:buFontTx/>
              <a:buNone/>
              <a:defRPr/>
            </a:pPr>
            <a:endParaRPr lang="en-US" sz="36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ctr">
              <a:spcBef>
                <a:spcPts val="0"/>
              </a:spcBef>
              <a:buFontTx/>
              <a:buNone/>
              <a:defRPr/>
            </a:pPr>
            <a:endParaRPr lang="en-US" sz="3600" b="1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ctr">
              <a:spcBef>
                <a:spcPts val="0"/>
              </a:spcBef>
              <a:buFontTx/>
              <a:buNone/>
              <a:defRPr/>
            </a:pPr>
            <a:r>
              <a:rPr lang="en-US" sz="36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en-US" sz="36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-40005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The job satisfaction-performance relation is likely overestimated by ~35%. </a:t>
            </a:r>
          </a:p>
          <a:p>
            <a:pPr marL="400050" lvl="1" indent="-40005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Results reported in ranked journals, especially when performance is measured by peer/subordinate ratings, may not be trustworthy.</a:t>
            </a:r>
          </a:p>
          <a:p>
            <a:pPr marL="400050" lvl="1" indent="-40005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Our journal publication process is in need of revision.</a:t>
            </a:r>
          </a:p>
          <a:p>
            <a:pPr marL="400050" lvl="1" indent="-40005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The findings </a:t>
            </a: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illustrate the need for a rigorous quantitative assessment of the robustness of meta-analytic results</a:t>
            </a: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encourage the use of </a:t>
            </a: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sensitivity analyses in </a:t>
            </a: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all meta-analytic </a:t>
            </a: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reviews.</a:t>
            </a: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Aligned </a:t>
            </a: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with the approach of triangulation </a:t>
            </a: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customer-centric </a:t>
            </a: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science, we recommend the </a:t>
            </a: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reporting of the range of </a:t>
            </a: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results..</a:t>
            </a: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1430000" y="5334000"/>
            <a:ext cx="9601200" cy="13335000"/>
          </a:xfrm>
          <a:prstGeom prst="rect">
            <a:avLst/>
          </a:prstGeom>
        </p:spPr>
        <p:txBody>
          <a:bodyPr/>
          <a:lstStyle>
            <a:lvl1pPr marL="1116013" indent="-1116013" algn="l" defTabSz="29749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03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2419350" indent="-930275" algn="l" defTabSz="29749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91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3721100" indent="-746125" algn="l" defTabSz="29749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79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5211763" indent="-746125" algn="l" defTabSz="29749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65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6700838" indent="-744538" algn="l" defTabSz="297497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7158038" indent="-744538" algn="l" defTabSz="2974975" rtl="0" fontAlgn="base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7615238" indent="-744538" algn="l" defTabSz="2974975" rtl="0" fontAlgn="base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8072438" indent="-744538" algn="l" defTabSz="2974975" rtl="0" fontAlgn="base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8529638" indent="-744538" algn="l" defTabSz="2974975" rtl="0" fontAlgn="base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Meta-analytic and publication </a:t>
            </a: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bias </a:t>
            </a: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results:</a:t>
            </a: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14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Robustness of results and conclusions of the analyses:</a:t>
            </a: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5925" lvl="1" indent="-415925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7" t="15687" r="7575" b="27451"/>
          <a:stretch/>
        </p:blipFill>
        <p:spPr>
          <a:xfrm>
            <a:off x="11811000" y="5766605"/>
            <a:ext cx="9483154" cy="49109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3" t="15788" r="10778" b="27349"/>
          <a:stretch/>
        </p:blipFill>
        <p:spPr>
          <a:xfrm>
            <a:off x="11963399" y="12258927"/>
            <a:ext cx="9182101" cy="49772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9" t="14301" r="62070" b="7670"/>
          <a:stretch/>
        </p:blipFill>
        <p:spPr>
          <a:xfrm>
            <a:off x="23018795" y="5867400"/>
            <a:ext cx="2304105" cy="84758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58" t="14139" r="19731" b="38134"/>
          <a:stretch/>
        </p:blipFill>
        <p:spPr>
          <a:xfrm>
            <a:off x="26190846" y="5867400"/>
            <a:ext cx="3314700" cy="6960870"/>
          </a:xfrm>
          <a:prstGeom prst="rect">
            <a:avLst/>
          </a:prstGeom>
        </p:spPr>
      </p:pic>
      <p:sp>
        <p:nvSpPr>
          <p:cNvPr id="4100" name="Rectangle 89"/>
          <p:cNvSpPr>
            <a:spLocks noChangeArrowheads="1"/>
          </p:cNvSpPr>
          <p:nvPr/>
        </p:nvSpPr>
        <p:spPr bwMode="auto">
          <a:xfrm rot="16200000">
            <a:off x="23560096" y="8074967"/>
            <a:ext cx="487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03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3721100" indent="-746125">
              <a:spcBef>
                <a:spcPct val="20000"/>
              </a:spcBef>
              <a:buChar char="•"/>
              <a:defRPr sz="79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5211763" indent="-746125">
              <a:spcBef>
                <a:spcPct val="20000"/>
              </a:spcBef>
              <a:buChar char="–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6700838" indent="-744538">
              <a:spcBef>
                <a:spcPct val="20000"/>
              </a:spcBef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71580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76152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80724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85296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Data from other ranked </a:t>
            </a: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journals</a:t>
            </a:r>
            <a:endParaRPr lang="en-US" altLang="en-US" sz="2400" dirty="0">
              <a:latin typeface="Times New Roman" charset="0"/>
            </a:endParaRPr>
          </a:p>
        </p:txBody>
      </p:sp>
      <p:sp>
        <p:nvSpPr>
          <p:cNvPr id="32" name="Rectangle 89"/>
          <p:cNvSpPr>
            <a:spLocks noChangeArrowheads="1"/>
          </p:cNvSpPr>
          <p:nvPr/>
        </p:nvSpPr>
        <p:spPr bwMode="auto">
          <a:xfrm rot="16200000">
            <a:off x="20347633" y="8041273"/>
            <a:ext cx="487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03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3721100" indent="-746125">
              <a:spcBef>
                <a:spcPct val="20000"/>
              </a:spcBef>
              <a:buChar char="•"/>
              <a:defRPr sz="79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5211763" indent="-746125">
              <a:spcBef>
                <a:spcPct val="20000"/>
              </a:spcBef>
              <a:buChar char="–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6700838" indent="-744538">
              <a:spcBef>
                <a:spcPct val="20000"/>
              </a:spcBef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71580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76152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80724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85296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Data from top-tier journals</a:t>
            </a:r>
            <a:endParaRPr lang="en-US" altLang="en-US" sz="2400" dirty="0">
              <a:latin typeface="Times New Roman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6" t="14421" r="58972" b="48461"/>
          <a:stretch/>
        </p:blipFill>
        <p:spPr>
          <a:xfrm>
            <a:off x="29764702" y="5888351"/>
            <a:ext cx="3072384" cy="4855849"/>
          </a:xfrm>
          <a:prstGeom prst="rect">
            <a:avLst/>
          </a:prstGeom>
        </p:spPr>
      </p:pic>
      <p:sp>
        <p:nvSpPr>
          <p:cNvPr id="34" name="Rectangle 89"/>
          <p:cNvSpPr>
            <a:spLocks noChangeArrowheads="1"/>
          </p:cNvSpPr>
          <p:nvPr/>
        </p:nvSpPr>
        <p:spPr bwMode="auto">
          <a:xfrm rot="16200000">
            <a:off x="27193501" y="8095919"/>
            <a:ext cx="487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03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3721100" indent="-746125">
              <a:spcBef>
                <a:spcPct val="20000"/>
              </a:spcBef>
              <a:buChar char="•"/>
              <a:defRPr sz="79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5211763" indent="-746125">
              <a:spcBef>
                <a:spcPct val="20000"/>
              </a:spcBef>
              <a:buChar char="–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6700838" indent="-744538">
              <a:spcBef>
                <a:spcPct val="20000"/>
              </a:spcBef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71580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76152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80724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8529638" indent="-744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Data from </a:t>
            </a: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unranked journals</a:t>
            </a:r>
            <a:endParaRPr lang="en-US" altLang="en-US" sz="2400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8923</TotalTime>
  <Words>272</Words>
  <Application>Microsoft Office PowerPoint</Application>
  <PresentationFormat>Custom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Times New Roman</vt:lpstr>
      <vt:lpstr>Wingdings</vt:lpstr>
      <vt:lpstr>Default Design</vt:lpstr>
      <vt:lpstr>PowerPoint Presentation</vt:lpstr>
    </vt:vector>
  </TitlesOfParts>
  <Company>VCU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 Pidcoe</dc:creator>
  <cp:lastModifiedBy>Mike McDaniel</cp:lastModifiedBy>
  <cp:revision>272</cp:revision>
  <dcterms:created xsi:type="dcterms:W3CDTF">2000-10-02T13:57:36Z</dcterms:created>
  <dcterms:modified xsi:type="dcterms:W3CDTF">2016-02-02T14:15:27Z</dcterms:modified>
</cp:coreProperties>
</file>