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sldx" ContentType="application/vnd.openxmlformats-officedocument.presentationml.slide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8" r:id="rId3"/>
    <p:sldId id="278" r:id="rId4"/>
    <p:sldId id="262" r:id="rId5"/>
    <p:sldId id="273" r:id="rId6"/>
    <p:sldId id="259" r:id="rId7"/>
    <p:sldId id="261" r:id="rId8"/>
    <p:sldId id="264" r:id="rId9"/>
    <p:sldId id="280" r:id="rId10"/>
    <p:sldId id="265" r:id="rId11"/>
    <p:sldId id="281" r:id="rId12"/>
    <p:sldId id="282" r:id="rId13"/>
    <p:sldId id="283" r:id="rId14"/>
    <p:sldId id="286" r:id="rId15"/>
    <p:sldId id="284" r:id="rId16"/>
    <p:sldId id="266" r:id="rId17"/>
    <p:sldId id="285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C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3" autoAdjust="0"/>
  </p:normalViewPr>
  <p:slideViewPr>
    <p:cSldViewPr>
      <p:cViewPr varScale="1">
        <p:scale>
          <a:sx n="59" d="100"/>
          <a:sy n="59" d="100"/>
        </p:scale>
        <p:origin x="-13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9807-7A5A-486C-8091-AE61174F3181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7C59-3DDB-462A-A01A-D64A0C7368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3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7C59-3DDB-462A-A01A-D64A0C73685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7C59-3DDB-462A-A01A-D64A0C73685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42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7C59-3DDB-462A-A01A-D64A0C73685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64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7C59-3DDB-462A-A01A-D64A0C73685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62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7C59-3DDB-462A-A01A-D64A0C73685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31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7C59-3DDB-462A-A01A-D64A0C73685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63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7C59-3DDB-462A-A01A-D64A0C73685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60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7C59-3DDB-462A-A01A-D64A0C73685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39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7C59-3DDB-462A-A01A-D64A0C73685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50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7C59-3DDB-462A-A01A-D64A0C73685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32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7C59-3DDB-462A-A01A-D64A0C73685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74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7C59-3DDB-462A-A01A-D64A0C73685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16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7C59-3DDB-462A-A01A-D64A0C73685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97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7C59-3DDB-462A-A01A-D64A0C73685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37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7C59-3DDB-462A-A01A-D64A0C73685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IQ</a:t>
            </a:r>
            <a:r>
              <a:rPr lang="en-US" baseline="0" dirty="0" smtClean="0"/>
              <a:t> rates at nation levels; atheism rates; personality at the state level; etc…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7C59-3DDB-462A-A01A-D64A0C73685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7C59-3DDB-462A-A01A-D64A0C73685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97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7C59-3DDB-462A-A01A-D64A0C73685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99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25B1-08C4-4432-887A-0462B8357B58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6DDE044-DB8B-4EFB-830D-F1DB591CD3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25B1-08C4-4432-887A-0462B8357B58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DE044-DB8B-4EFB-830D-F1DB591CD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6DDE044-DB8B-4EFB-830D-F1DB591CD3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25B1-08C4-4432-887A-0462B8357B58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25B1-08C4-4432-887A-0462B8357B58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6DDE044-DB8B-4EFB-830D-F1DB591CD3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25B1-08C4-4432-887A-0462B8357B58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6DDE044-DB8B-4EFB-830D-F1DB591CD3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B8625B1-08C4-4432-887A-0462B8357B58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DE044-DB8B-4EFB-830D-F1DB591CD3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25B1-08C4-4432-887A-0462B8357B58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6DDE044-DB8B-4EFB-830D-F1DB591CD3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25B1-08C4-4432-887A-0462B8357B58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6DDE044-DB8B-4EFB-830D-F1DB591CD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25B1-08C4-4432-887A-0462B8357B58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DE044-DB8B-4EFB-830D-F1DB591CD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6DDE044-DB8B-4EFB-830D-F1DB591CD3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25B1-08C4-4432-887A-0462B8357B58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6DDE044-DB8B-4EFB-830D-F1DB591CD3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B8625B1-08C4-4432-887A-0462B8357B58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B8625B1-08C4-4432-887A-0462B8357B58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6DDE044-DB8B-4EFB-830D-F1DB591CD3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PowerPoint_Slide1.sldx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95600"/>
            <a:ext cx="8077200" cy="3124200"/>
          </a:xfrm>
        </p:spPr>
        <p:txBody>
          <a:bodyPr>
            <a:noAutofit/>
          </a:bodyPr>
          <a:lstStyle/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Bryan J. Pesta	 	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Cleveland State University</a:t>
            </a:r>
          </a:p>
          <a:p>
            <a:pPr lvl="1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	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Sharon Bertsch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University of Pittsburgh at Johnstown</a:t>
            </a:r>
          </a:p>
          <a:p>
            <a:pPr lvl="1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Michael A. McDaniel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Virginia Commonwealth University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l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599"/>
            <a:ext cx="7772400" cy="167640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33400"/>
            <a:ext cx="708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Differential Epidemiology: IQ, Neuroticism, and Chronic Disease by the 50 U.S. States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Disease Behavioral Antecedents	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304800" y="1905000"/>
          <a:ext cx="850423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746"/>
                <a:gridCol w="2834746"/>
                <a:gridCol w="28347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Variable</a:t>
                      </a:r>
                      <a:endParaRPr lang="en-US" baseline="30000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Factor Loading</a:t>
                      </a:r>
                      <a:endParaRPr lang="en-US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Correlation</a:t>
                      </a:r>
                      <a:r>
                        <a:rPr lang="en-US" baseline="0" dirty="0" smtClean="0"/>
                        <a:t> with</a:t>
                      </a:r>
                    </a:p>
                    <a:p>
                      <a:pPr algn="l"/>
                      <a:r>
                        <a:rPr lang="en-US" baseline="0" dirty="0" smtClean="0"/>
                        <a:t>IQ                         N</a:t>
                      </a:r>
                      <a:endParaRPr lang="en-US" dirty="0"/>
                    </a:p>
                  </a:txBody>
                  <a:tcPr marL="94492" marR="944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Smoking</a:t>
                      </a:r>
                      <a:endParaRPr lang="en-US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Times New Roman" pitchFamily="18" charset="0"/>
                        </a:rPr>
                        <a:t>-.73</a:t>
                      </a:r>
                      <a:endParaRPr lang="en-US" baseline="0" dirty="0">
                        <a:latin typeface="Times New Roman" pitchFamily="18" charset="0"/>
                      </a:endParaRPr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>
                          <a:latin typeface="Times New Roman" pitchFamily="18" charset="0"/>
                        </a:rPr>
                        <a:t>-.29                       .39</a:t>
                      </a:r>
                      <a:endParaRPr lang="en-US" baseline="0" dirty="0">
                        <a:latin typeface="Times New Roman" pitchFamily="18" charset="0"/>
                      </a:endParaRPr>
                    </a:p>
                  </a:txBody>
                  <a:tcPr marL="94492" marR="944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Drinking Alcohol</a:t>
                      </a:r>
                      <a:endParaRPr lang="en-US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Times New Roman" pitchFamily="18" charset="0"/>
                        </a:rPr>
                        <a:t>.64*</a:t>
                      </a:r>
                      <a:endParaRPr lang="en-US" baseline="0" dirty="0">
                        <a:latin typeface="Times New Roman" pitchFamily="18" charset="0"/>
                      </a:endParaRPr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>
                          <a:latin typeface="Times New Roman" pitchFamily="18" charset="0"/>
                        </a:rPr>
                        <a:t>.12                       -.07</a:t>
                      </a:r>
                      <a:endParaRPr lang="en-US" baseline="0" dirty="0">
                        <a:latin typeface="Times New Roman" pitchFamily="18" charset="0"/>
                      </a:endParaRPr>
                    </a:p>
                  </a:txBody>
                  <a:tcPr marL="94492" marR="944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Fruits and Vegetables</a:t>
                      </a:r>
                      <a:endParaRPr lang="en-US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Times New Roman" pitchFamily="18" charset="0"/>
                        </a:rPr>
                        <a:t>.74</a:t>
                      </a:r>
                      <a:endParaRPr lang="en-US" baseline="0" dirty="0">
                        <a:latin typeface="Times New Roman" pitchFamily="18" charset="0"/>
                      </a:endParaRPr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>
                          <a:latin typeface="Times New Roman" pitchFamily="18" charset="0"/>
                        </a:rPr>
                        <a:t>.19                       -.04</a:t>
                      </a:r>
                      <a:endParaRPr lang="en-US" baseline="0" dirty="0">
                        <a:latin typeface="Times New Roman" pitchFamily="18" charset="0"/>
                      </a:endParaRPr>
                    </a:p>
                  </a:txBody>
                  <a:tcPr marL="94492" marR="944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Exercise</a:t>
                      </a:r>
                      <a:endParaRPr lang="en-US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Times New Roman" pitchFamily="18" charset="0"/>
                        </a:rPr>
                        <a:t>.77</a:t>
                      </a:r>
                      <a:endParaRPr lang="en-US" baseline="0" dirty="0">
                        <a:latin typeface="Times New Roman" pitchFamily="18" charset="0"/>
                      </a:endParaRPr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>
                          <a:latin typeface="Times New Roman" pitchFamily="18" charset="0"/>
                        </a:rPr>
                        <a:t>.51                       -.50</a:t>
                      </a:r>
                      <a:endParaRPr lang="en-US" baseline="0" dirty="0">
                        <a:latin typeface="Times New Roman" pitchFamily="18" charset="0"/>
                      </a:endParaRPr>
                    </a:p>
                  </a:txBody>
                  <a:tcPr marL="94492" marR="94492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4267200"/>
            <a:ext cx="515237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*Drinking Alcohol Loads positively on this factor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r>
              <a:rPr lang="en-US" dirty="0" smtClean="0"/>
              <a:t>Note: IQ and N correlate -.08.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Chronic Disease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304800" y="1905000"/>
          <a:ext cx="850423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746"/>
                <a:gridCol w="2834746"/>
                <a:gridCol w="28347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Variable</a:t>
                      </a:r>
                      <a:endParaRPr lang="en-US" baseline="30000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Factor Loading</a:t>
                      </a:r>
                      <a:endParaRPr lang="en-US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Correlation</a:t>
                      </a:r>
                      <a:r>
                        <a:rPr lang="en-US" baseline="0" dirty="0" smtClean="0"/>
                        <a:t> with</a:t>
                      </a:r>
                    </a:p>
                    <a:p>
                      <a:pPr algn="l"/>
                      <a:r>
                        <a:rPr lang="en-US" baseline="0" dirty="0" smtClean="0"/>
                        <a:t>IQ                         N</a:t>
                      </a:r>
                      <a:endParaRPr lang="en-US" dirty="0"/>
                    </a:p>
                  </a:txBody>
                  <a:tcPr marL="94492" marR="944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Obesity</a:t>
                      </a:r>
                      <a:endParaRPr lang="en-US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Times New Roman" pitchFamily="18" charset="0"/>
                        </a:rPr>
                        <a:t>.75</a:t>
                      </a:r>
                      <a:endParaRPr lang="en-US" baseline="0" dirty="0">
                        <a:latin typeface="Times New Roman" pitchFamily="18" charset="0"/>
                      </a:endParaRPr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>
                          <a:latin typeface="Times New Roman" pitchFamily="18" charset="0"/>
                        </a:rPr>
                        <a:t>-.37                       .28</a:t>
                      </a:r>
                      <a:endParaRPr lang="en-US" baseline="0" dirty="0">
                        <a:latin typeface="Times New Roman" pitchFamily="18" charset="0"/>
                      </a:endParaRPr>
                    </a:p>
                  </a:txBody>
                  <a:tcPr marL="94492" marR="944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Diabetes</a:t>
                      </a:r>
                      <a:endParaRPr lang="en-US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Times New Roman" pitchFamily="18" charset="0"/>
                        </a:rPr>
                        <a:t>.92</a:t>
                      </a:r>
                      <a:endParaRPr lang="en-US" baseline="0" dirty="0">
                        <a:latin typeface="Times New Roman" pitchFamily="18" charset="0"/>
                      </a:endParaRPr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>
                          <a:latin typeface="Times New Roman" pitchFamily="18" charset="0"/>
                        </a:rPr>
                        <a:t>-.57                       .57 </a:t>
                      </a:r>
                      <a:endParaRPr lang="en-US" baseline="0" dirty="0">
                        <a:latin typeface="Times New Roman" pitchFamily="18" charset="0"/>
                      </a:endParaRPr>
                    </a:p>
                  </a:txBody>
                  <a:tcPr marL="94492" marR="944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 Blood Pressure</a:t>
                      </a:r>
                      <a:endParaRPr lang="en-US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Times New Roman" pitchFamily="18" charset="0"/>
                        </a:rPr>
                        <a:t>.93</a:t>
                      </a:r>
                      <a:endParaRPr lang="en-US" baseline="0" dirty="0">
                        <a:latin typeface="Times New Roman" pitchFamily="18" charset="0"/>
                      </a:endParaRPr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>
                          <a:latin typeface="Times New Roman" pitchFamily="18" charset="0"/>
                        </a:rPr>
                        <a:t>-.52                       .62</a:t>
                      </a:r>
                      <a:endParaRPr lang="en-US" baseline="0" dirty="0">
                        <a:latin typeface="Times New Roman" pitchFamily="18" charset="0"/>
                      </a:endParaRPr>
                    </a:p>
                  </a:txBody>
                  <a:tcPr marL="94492" marR="944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Cholesterol</a:t>
                      </a:r>
                      <a:endParaRPr lang="en-US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Times New Roman" pitchFamily="18" charset="0"/>
                        </a:rPr>
                        <a:t>.59</a:t>
                      </a:r>
                      <a:endParaRPr lang="en-US" baseline="0" dirty="0">
                        <a:latin typeface="Times New Roman" pitchFamily="18" charset="0"/>
                      </a:endParaRPr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>
                          <a:latin typeface="Times New Roman" pitchFamily="18" charset="0"/>
                        </a:rPr>
                        <a:t>-.10                       .53</a:t>
                      </a:r>
                      <a:endParaRPr lang="en-US" baseline="0" dirty="0">
                        <a:latin typeface="Times New Roman" pitchFamily="18" charset="0"/>
                      </a:endParaRPr>
                    </a:p>
                  </a:txBody>
                  <a:tcPr marL="94492" marR="944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Heart</a:t>
                      </a:r>
                      <a:r>
                        <a:rPr lang="en-US" baseline="0" dirty="0" smtClean="0"/>
                        <a:t> Disease</a:t>
                      </a:r>
                      <a:endParaRPr lang="en-US" dirty="0" smtClean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Times New Roman" pitchFamily="18" charset="0"/>
                        </a:rPr>
                        <a:t>.82</a:t>
                      </a:r>
                      <a:endParaRPr lang="en-US" baseline="0" dirty="0">
                        <a:latin typeface="Times New Roman" pitchFamily="18" charset="0"/>
                      </a:endParaRPr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>
                          <a:latin typeface="Times New Roman" pitchFamily="18" charset="0"/>
                        </a:rPr>
                        <a:t>-.20                       .61</a:t>
                      </a:r>
                      <a:endParaRPr lang="en-US" baseline="0" dirty="0">
                        <a:latin typeface="Times New Roman" pitchFamily="18" charset="0"/>
                      </a:endParaRPr>
                    </a:p>
                  </a:txBody>
                  <a:tcPr marL="94492" marR="944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Stroke</a:t>
                      </a:r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Times New Roman" pitchFamily="18" charset="0"/>
                        </a:rPr>
                        <a:t>.89</a:t>
                      </a:r>
                      <a:endParaRPr lang="en-US" baseline="0" dirty="0">
                        <a:latin typeface="Times New Roman" pitchFamily="18" charset="0"/>
                      </a:endParaRPr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>
                          <a:latin typeface="Times New Roman" pitchFamily="18" charset="0"/>
                        </a:rPr>
                        <a:t>-.49                       .40</a:t>
                      </a:r>
                      <a:endParaRPr lang="en-US" baseline="0" dirty="0">
                        <a:latin typeface="Times New Roman" pitchFamily="18" charset="0"/>
                      </a:endParaRPr>
                    </a:p>
                  </a:txBody>
                  <a:tcPr marL="94492" marR="94492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Correlations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848"/>
                <a:gridCol w="1700848"/>
                <a:gridCol w="1700848"/>
                <a:gridCol w="1700848"/>
                <a:gridCol w="170084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Behaviors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-.51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.59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Behaviors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-.83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Predicting Chronic Disease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219200" y="1524000"/>
          <a:ext cx="6800216" cy="4797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054"/>
                <a:gridCol w="1700054"/>
                <a:gridCol w="1700054"/>
                <a:gridCol w="1700054"/>
              </a:tblGrid>
              <a:tr h="4361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Beta</a:t>
                      </a:r>
                      <a:endParaRPr lang="en-US" dirty="0"/>
                    </a:p>
                  </a:txBody>
                  <a:tcPr/>
                </a:tc>
              </a:tr>
              <a:tr h="436130">
                <a:tc>
                  <a:txBody>
                    <a:bodyPr/>
                    <a:lstStyle/>
                    <a:p>
                      <a:r>
                        <a:rPr lang="en-US" dirty="0" smtClean="0"/>
                        <a:t>Step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6130">
                <a:tc>
                  <a:txBody>
                    <a:bodyPr/>
                    <a:lstStyle/>
                    <a:p>
                      <a:r>
                        <a:rPr lang="en-US" dirty="0" smtClean="0"/>
                        <a:t>   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-.168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-.47</a:t>
                      </a:r>
                      <a:endParaRPr lang="en-US" dirty="0"/>
                    </a:p>
                  </a:txBody>
                  <a:tcPr/>
                </a:tc>
              </a:tr>
              <a:tr h="436130">
                <a:tc>
                  <a:txBody>
                    <a:bodyPr/>
                    <a:lstStyle/>
                    <a:p>
                      <a:r>
                        <a:rPr lang="en-US" dirty="0" smtClean="0"/>
                        <a:t>  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.534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.55</a:t>
                      </a:r>
                      <a:endParaRPr lang="en-US" dirty="0"/>
                    </a:p>
                  </a:txBody>
                  <a:tcPr/>
                </a:tc>
              </a:tr>
              <a:tr h="436130">
                <a:tc>
                  <a:txBody>
                    <a:bodyPr/>
                    <a:lstStyle/>
                    <a:p>
                      <a: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 (R</a:t>
                      </a:r>
                      <a:r>
                        <a:rPr kumimoji="0" lang="en-US" sz="1800" i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.752 (.566)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61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6130">
                <a:tc>
                  <a:txBody>
                    <a:bodyPr/>
                    <a:lstStyle/>
                    <a:p>
                      <a:r>
                        <a:rPr lang="en-US" dirty="0" smtClean="0"/>
                        <a:t>Step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6130">
                <a:tc>
                  <a:txBody>
                    <a:bodyPr/>
                    <a:lstStyle/>
                    <a:p>
                      <a:r>
                        <a:rPr lang="en-US" dirty="0" smtClean="0"/>
                        <a:t>  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-.079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-.22</a:t>
                      </a:r>
                      <a:endParaRPr lang="en-US" dirty="0"/>
                    </a:p>
                  </a:txBody>
                  <a:tcPr/>
                </a:tc>
              </a:tr>
              <a:tr h="436130">
                <a:tc>
                  <a:txBody>
                    <a:bodyPr/>
                    <a:lstStyle/>
                    <a:p>
                      <a:r>
                        <a:rPr lang="en-US" dirty="0" smtClean="0"/>
                        <a:t> 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.322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.33</a:t>
                      </a:r>
                      <a:endParaRPr lang="en-US" dirty="0"/>
                    </a:p>
                  </a:txBody>
                  <a:tcPr/>
                </a:tc>
              </a:tr>
              <a:tr h="436130">
                <a:tc>
                  <a:txBody>
                    <a:bodyPr/>
                    <a:lstStyle/>
                    <a:p>
                      <a:r>
                        <a:rPr lang="en-US" dirty="0" smtClean="0"/>
                        <a:t>  Behaviors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-.637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-.60</a:t>
                      </a:r>
                      <a:endParaRPr lang="en-US" dirty="0"/>
                    </a:p>
                  </a:txBody>
                  <a:tcPr/>
                </a:tc>
              </a:tr>
              <a:tr h="436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 (R</a:t>
                      </a:r>
                      <a:r>
                        <a:rPr kumimoji="0" lang="en-US" sz="1800" i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.895 (.802)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Behavior as a Mediator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IQ Paths to Chronic Disease: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IQ -&gt; Disease:  -.22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IQ -&gt; Behaviors:  .42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Disease -&gt; Behaviors: -.60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.42 * -.60 = -.25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-.25 / .42 = 60% mediation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 Paths to Chronic Disease: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type="pic" idx="1"/>
          </p:nvPr>
        </p:nvGraphicFramePr>
        <p:xfrm>
          <a:off x="152400" y="609600"/>
          <a:ext cx="8774113" cy="586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Slide" r:id="rId5" imgW="4706096" imgH="3527882" progId="PowerPoint.Slide.12">
                  <p:embed/>
                </p:oleObj>
              </mc:Choice>
              <mc:Fallback>
                <p:oleObj name="Slide" r:id="rId5" imgW="4706096" imgH="3527882" progId="PowerPoint.Slide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609600"/>
                        <a:ext cx="8774113" cy="586740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Both IQ and N have direct and indirect effects</a:t>
            </a:r>
          </a:p>
          <a:p>
            <a:pPr>
              <a:buNone/>
            </a:pPr>
            <a:r>
              <a:rPr lang="en-US" dirty="0" smtClean="0"/>
              <a:t>    on rates of chronic disease across the 50 U.S. states.</a:t>
            </a:r>
          </a:p>
          <a:p>
            <a:pPr>
              <a:buNone/>
            </a:pPr>
            <a:endParaRPr lang="en-US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Health behaviors (typically coded in epidemiologic research) explain large amounts of variance in chronic disease (i.e., </a:t>
            </a:r>
            <a:r>
              <a:rPr lang="en-US" sz="2300" i="1" dirty="0" smtClean="0">
                <a:solidFill>
                  <a:schemeClr val="dk1"/>
                </a:solidFill>
              </a:rPr>
              <a:t>R</a:t>
            </a:r>
            <a:r>
              <a:rPr lang="en-US" sz="2300" i="1" baseline="30000" dirty="0" smtClean="0">
                <a:solidFill>
                  <a:schemeClr val="dk1"/>
                </a:solidFill>
              </a:rPr>
              <a:t>2</a:t>
            </a:r>
            <a:r>
              <a:rPr lang="en-US" dirty="0" smtClean="0"/>
              <a:t> = 65%</a:t>
            </a:r>
            <a:r>
              <a:rPr lang="en-US" baseline="30000" dirty="0" smtClean="0"/>
              <a:t>1</a:t>
            </a:r>
            <a:r>
              <a:rPr lang="en-US" dirty="0" smtClean="0"/>
              <a:t>).</a:t>
            </a:r>
          </a:p>
          <a:p>
            <a:pPr lvl="1">
              <a:buFont typeface="Courier New" pitchFamily="49" charset="0"/>
              <a:buChar char="o"/>
            </a:pPr>
            <a:endParaRPr lang="en-US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Even still, both IQ and N uniquely increase prediction accuracy (i.e., </a:t>
            </a:r>
            <a:r>
              <a:rPr lang="en-US" sz="2100" i="1" dirty="0" smtClean="0">
                <a:solidFill>
                  <a:schemeClr val="dk1"/>
                </a:solidFill>
              </a:rPr>
              <a:t>R</a:t>
            </a:r>
            <a:r>
              <a:rPr lang="en-US" sz="2100" i="1" baseline="30000" dirty="0" smtClean="0">
                <a:solidFill>
                  <a:schemeClr val="dk1"/>
                </a:solidFill>
              </a:rPr>
              <a:t>2</a:t>
            </a:r>
            <a:r>
              <a:rPr lang="en-US" dirty="0" smtClean="0"/>
              <a:t> = 80%</a:t>
            </a:r>
            <a:r>
              <a:rPr lang="en-US" baseline="30000" dirty="0" smtClean="0"/>
              <a:t>1</a:t>
            </a:r>
            <a:r>
              <a:rPr lang="en-US" dirty="0" smtClean="0"/>
              <a:t>).</a:t>
            </a:r>
          </a:p>
          <a:p>
            <a:pPr lvl="1">
              <a:buFont typeface="Courier New" pitchFamily="49" charset="0"/>
              <a:buChar char="o"/>
            </a:pPr>
            <a:endParaRPr lang="en-US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IQ and N seem to influence both the behaviors associated with disease (e.g., smoking) and the diseases themselves.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aseline="30000" dirty="0" smtClean="0"/>
              <a:t>1</a:t>
            </a:r>
            <a:r>
              <a:rPr lang="en-US" dirty="0" smtClean="0"/>
              <a:t> </a:t>
            </a:r>
            <a:r>
              <a:rPr lang="en-US" sz="1700" dirty="0" smtClean="0"/>
              <a:t>via regression where health behaviors is entered at Step 1, followed by IQ and N at Step 2).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Directions for Future Research /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data (map the g / N nexus at aggregate levels).</a:t>
            </a:r>
          </a:p>
          <a:p>
            <a:r>
              <a:rPr lang="en-US" dirty="0" smtClean="0"/>
              <a:t>Need Big-Five measures for nations across the world.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Causality and why?</a:t>
            </a:r>
          </a:p>
          <a:p>
            <a:endParaRPr lang="en-US" dirty="0" smtClean="0"/>
          </a:p>
          <a:p>
            <a:r>
              <a:rPr lang="en-US" dirty="0" smtClean="0"/>
              <a:t>Potential confounds. Income seems obvious as a third variable here.</a:t>
            </a:r>
          </a:p>
          <a:p>
            <a:pPr lvl="1"/>
            <a:r>
              <a:rPr lang="en-US" dirty="0" smtClean="0"/>
              <a:t>But, controlling state income does very little to reduce the relationships between IQ, N and disease. Income itself is not-significant when controlling for state </a:t>
            </a:r>
            <a:r>
              <a:rPr lang="en-US" smtClean="0"/>
              <a:t>IQ and 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11" name="Content Placeholder 10" descr="drinking-and-smoking-13691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3363119" y="2932112"/>
            <a:ext cx="2381250" cy="176212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/>
              <a:t>Epidemiology:</a:t>
            </a:r>
          </a:p>
          <a:p>
            <a:pPr>
              <a:buNone/>
            </a:pPr>
            <a:r>
              <a:rPr lang="en-US" dirty="0" smtClean="0"/>
              <a:t>   The study of factors affecting the health and </a:t>
            </a:r>
          </a:p>
          <a:p>
            <a:pPr>
              <a:buNone/>
            </a:pPr>
            <a:r>
              <a:rPr lang="en-US" dirty="0" smtClean="0"/>
              <a:t>   illness of populations</a:t>
            </a:r>
          </a:p>
          <a:p>
            <a:endParaRPr lang="en-US" dirty="0" smtClean="0"/>
          </a:p>
          <a:p>
            <a:r>
              <a:rPr lang="en-US" b="1" dirty="0" smtClean="0"/>
              <a:t>Differential psychology:</a:t>
            </a:r>
          </a:p>
          <a:p>
            <a:pPr>
              <a:buNone/>
            </a:pPr>
            <a:r>
              <a:rPr lang="en-US" dirty="0" smtClean="0"/>
              <a:t>   The study of the ways in which individuals differ in their behavior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Disciplines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Differential Epidemiology:</a:t>
            </a:r>
          </a:p>
          <a:p>
            <a:pPr>
              <a:buNone/>
            </a:pPr>
            <a:r>
              <a:rPr lang="en-US" dirty="0" smtClean="0"/>
              <a:t>The study of how psychological (i.e., individual</a:t>
            </a:r>
          </a:p>
          <a:p>
            <a:pPr>
              <a:buNone/>
            </a:pPr>
            <a:r>
              <a:rPr lang="en-US" dirty="0" smtClean="0"/>
              <a:t>difference) variables affect the health and </a:t>
            </a:r>
          </a:p>
          <a:p>
            <a:pPr>
              <a:buNone/>
            </a:pPr>
            <a:r>
              <a:rPr lang="en-US" dirty="0" smtClean="0"/>
              <a:t>illness of populations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Sub-disciplines:</a:t>
            </a:r>
          </a:p>
          <a:p>
            <a:r>
              <a:rPr lang="en-US" i="1" dirty="0" smtClean="0"/>
              <a:t>Cognitive Epidemiology </a:t>
            </a:r>
            <a:r>
              <a:rPr lang="en-US" dirty="0" smtClean="0"/>
              <a:t>(IQ and health)</a:t>
            </a:r>
          </a:p>
          <a:p>
            <a:r>
              <a:rPr lang="en-US" i="1" dirty="0" smtClean="0"/>
              <a:t>Dispositional Epidemiology </a:t>
            </a:r>
            <a:r>
              <a:rPr lang="en-US" dirty="0" smtClean="0"/>
              <a:t>(Personality and health)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Level Differential Psychology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503920" cy="457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Geo-political units (e.g., nations, states) vary meaningfully on psychological dimensions</a:t>
            </a:r>
          </a:p>
          <a:p>
            <a:pPr lvl="1"/>
            <a:endParaRPr lang="en-US" sz="2300" dirty="0" smtClean="0"/>
          </a:p>
          <a:p>
            <a:pPr lvl="1"/>
            <a:r>
              <a:rPr lang="en-US" sz="2300" dirty="0" smtClean="0"/>
              <a:t>Intelligence: Measured nationally (Lynn &amp; Vanhanen, 2002), and by the 50 U.S. states (McDaniel, 2006)</a:t>
            </a:r>
          </a:p>
          <a:p>
            <a:pPr lvl="1"/>
            <a:endParaRPr lang="en-US" sz="2300" dirty="0" smtClean="0"/>
          </a:p>
          <a:p>
            <a:pPr lvl="1"/>
            <a:r>
              <a:rPr lang="en-US" sz="2300" dirty="0" smtClean="0"/>
              <a:t>Personality:  “Big 5” traits measured by the 50 U.S. states (Rentfrow et al. 2008). </a:t>
            </a:r>
          </a:p>
          <a:p>
            <a:pPr lvl="1"/>
            <a:endParaRPr lang="en-US" sz="2300" dirty="0" smtClean="0"/>
          </a:p>
          <a:p>
            <a:pPr lvl="1">
              <a:buNone/>
            </a:pPr>
            <a:r>
              <a:rPr lang="en-US" sz="2300" b="1" dirty="0" smtClean="0"/>
              <a:t>Note.</a:t>
            </a:r>
            <a:r>
              <a:rPr lang="en-US" sz="2300" dirty="0" smtClean="0"/>
              <a:t> Our focus here is on the big-5 trait, Neuroticism.</a:t>
            </a:r>
          </a:p>
          <a:p>
            <a:endParaRPr lang="en-US" sz="2800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r>
              <a:rPr lang="en-US" dirty="0"/>
              <a:t> </a:t>
            </a:r>
            <a:r>
              <a:rPr lang="en-US" dirty="0" smtClean="0"/>
              <a:t>/ Aggregate IQ and 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191000"/>
          </a:xfrm>
        </p:spPr>
        <p:txBody>
          <a:bodyPr/>
          <a:lstStyle/>
          <a:p>
            <a:r>
              <a:rPr lang="en-US" dirty="0" smtClean="0"/>
              <a:t>State and Nation IQ predicts: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Income / poverty</a:t>
            </a:r>
          </a:p>
          <a:p>
            <a:pPr lvl="1"/>
            <a:r>
              <a:rPr lang="en-US" dirty="0" smtClean="0"/>
              <a:t>Well-being</a:t>
            </a:r>
          </a:p>
          <a:p>
            <a:pPr lvl="1"/>
            <a:r>
              <a:rPr lang="en-US" dirty="0" smtClean="0"/>
              <a:t>Crime</a:t>
            </a:r>
          </a:p>
          <a:p>
            <a:pPr lvl="1"/>
            <a:r>
              <a:rPr lang="en-US" dirty="0" smtClean="0"/>
              <a:t>Education</a:t>
            </a:r>
          </a:p>
          <a:p>
            <a:pPr lvl="1"/>
            <a:r>
              <a:rPr lang="en-US" dirty="0" smtClean="0"/>
              <a:t>Health</a:t>
            </a:r>
          </a:p>
          <a:p>
            <a:pPr lvl="1"/>
            <a:r>
              <a:rPr lang="en-US" dirty="0" smtClean="0"/>
              <a:t>Religiosity</a:t>
            </a:r>
          </a:p>
          <a:p>
            <a:pPr lvl="1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State Neuroticism predicts:</a:t>
            </a:r>
          </a:p>
          <a:p>
            <a:endParaRPr lang="en-US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Drinking alcohol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Mortality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Life expectancy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Voting patterns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676400" y="5638800"/>
            <a:ext cx="5943600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Note. The correlations here are from various sources and range from the .30s through the .70s.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Present Study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752600"/>
            <a:ext cx="850392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Some typical variables studied in epidemiologic research:</a:t>
            </a:r>
          </a:p>
          <a:p>
            <a:pPr lvl="1">
              <a:buNone/>
            </a:pPr>
            <a:r>
              <a:rPr lang="en-US" dirty="0" smtClean="0"/>
              <a:t>				Smoking</a:t>
            </a:r>
          </a:p>
          <a:p>
            <a:pPr lvl="1">
              <a:buNone/>
            </a:pPr>
            <a:r>
              <a:rPr lang="en-US" dirty="0" smtClean="0"/>
              <a:t> 				Drinking Alcohol</a:t>
            </a:r>
          </a:p>
          <a:p>
            <a:pPr lvl="1">
              <a:buNone/>
            </a:pPr>
            <a:r>
              <a:rPr lang="en-US" dirty="0" smtClean="0"/>
              <a:t>				Diet</a:t>
            </a:r>
          </a:p>
          <a:p>
            <a:pPr lvl="1">
              <a:buNone/>
            </a:pPr>
            <a:r>
              <a:rPr lang="en-US" dirty="0" smtClean="0"/>
              <a:t>				Exercise / Activity levels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Would IQ, N (or both) increase prediction accuracy over and above these variables?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IQ and Neuroticism might have direct effects on chronic disease rates across the 50 U.S. states:</a:t>
            </a:r>
          </a:p>
          <a:p>
            <a:pPr lvl="1"/>
            <a:r>
              <a:rPr lang="en-US" dirty="0" smtClean="0"/>
              <a:t>Smarter,  less neurotic people might be less susceptible to disease (general fitness factor?).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IQ and Neuroticism might have indirect effects on chronic disease rates across the 50 U.S. states:</a:t>
            </a:r>
          </a:p>
          <a:p>
            <a:pPr lvl="1"/>
            <a:r>
              <a:rPr lang="en-US" dirty="0" smtClean="0"/>
              <a:t>(via their correlation with behaviors like drinking alcohol,  smoking, or diet)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Variables in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449763"/>
          </a:xfrm>
        </p:spPr>
        <p:txBody>
          <a:bodyPr/>
          <a:lstStyle/>
          <a:p>
            <a:r>
              <a:rPr lang="en-US" dirty="0" smtClean="0"/>
              <a:t>State IQ (McDaniel, 2006)</a:t>
            </a:r>
          </a:p>
          <a:p>
            <a:pPr lvl="1"/>
            <a:r>
              <a:rPr lang="en-US" dirty="0" smtClean="0"/>
              <a:t>M = 100.3;   SD = 2.71;   N=50.</a:t>
            </a:r>
          </a:p>
          <a:p>
            <a:endParaRPr lang="en-US" dirty="0" smtClean="0"/>
          </a:p>
          <a:p>
            <a:r>
              <a:rPr lang="en-US" dirty="0" smtClean="0"/>
              <a:t>State Neuroticism (Rentfrow et al., 2008)</a:t>
            </a:r>
          </a:p>
          <a:p>
            <a:pPr lvl="1"/>
            <a:r>
              <a:rPr lang="en-US" dirty="0" smtClean="0"/>
              <a:t>Z score (M = 0.0; SD = 1; N=50). 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Remaining variables coded from the U.S. Government’s</a:t>
            </a:r>
          </a:p>
          <a:p>
            <a:pPr lvl="1">
              <a:buNone/>
            </a:pPr>
            <a:r>
              <a:rPr lang="en-US" dirty="0" smtClean="0"/>
              <a:t>Behavioral Risk Factor Surveillance System (BRFSS)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BRFSS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Behavioral (%):</a:t>
            </a:r>
          </a:p>
          <a:p>
            <a:pPr lvl="1"/>
            <a:r>
              <a:rPr lang="en-US" dirty="0" smtClean="0"/>
              <a:t>Smoking</a:t>
            </a:r>
          </a:p>
          <a:p>
            <a:pPr lvl="1"/>
            <a:r>
              <a:rPr lang="en-US" dirty="0" smtClean="0"/>
              <a:t>Drinking Alcohol (2 or more servings per day)</a:t>
            </a:r>
          </a:p>
          <a:p>
            <a:pPr lvl="1"/>
            <a:r>
              <a:rPr lang="en-US" dirty="0" smtClean="0"/>
              <a:t>Eating Fruits and  Vegetables (5 or more servings per day)</a:t>
            </a:r>
          </a:p>
          <a:p>
            <a:pPr lvl="1"/>
            <a:r>
              <a:rPr lang="en-US" dirty="0" smtClean="0"/>
              <a:t>Exercising  (at least weekly)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Chronic Disease (%):</a:t>
            </a:r>
          </a:p>
          <a:p>
            <a:pPr lvl="1"/>
            <a:r>
              <a:rPr lang="en-US" dirty="0" smtClean="0"/>
              <a:t>Obesity</a:t>
            </a:r>
          </a:p>
          <a:p>
            <a:pPr lvl="1"/>
            <a:r>
              <a:rPr lang="en-US" dirty="0" smtClean="0"/>
              <a:t>Diabetes</a:t>
            </a:r>
          </a:p>
          <a:p>
            <a:pPr lvl="1"/>
            <a:r>
              <a:rPr lang="en-US" dirty="0" smtClean="0"/>
              <a:t>High Blood Pressure</a:t>
            </a:r>
          </a:p>
          <a:p>
            <a:pPr lvl="1"/>
            <a:r>
              <a:rPr lang="en-US" dirty="0" smtClean="0"/>
              <a:t>High Cholesterol</a:t>
            </a:r>
          </a:p>
          <a:p>
            <a:pPr lvl="1"/>
            <a:r>
              <a:rPr lang="en-US" dirty="0" smtClean="0"/>
              <a:t>Heart Disease</a:t>
            </a:r>
          </a:p>
          <a:p>
            <a:pPr lvl="1"/>
            <a:r>
              <a:rPr lang="en-US" dirty="0" smtClean="0"/>
              <a:t>Stroke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2939</TotalTime>
  <Words>886</Words>
  <Application>Microsoft Office PowerPoint</Application>
  <PresentationFormat>On-screen Show (4:3)</PresentationFormat>
  <Paragraphs>236</Paragraphs>
  <Slides>18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Civic</vt:lpstr>
      <vt:lpstr>Slide</vt:lpstr>
      <vt:lpstr>   </vt:lpstr>
      <vt:lpstr>Terms </vt:lpstr>
      <vt:lpstr>Merging Disciplines  </vt:lpstr>
      <vt:lpstr>Aggregate Level Differential Psychology</vt:lpstr>
      <vt:lpstr>Validation / Aggregate IQ and N</vt:lpstr>
      <vt:lpstr>The Present Study </vt:lpstr>
      <vt:lpstr>Hypotheses </vt:lpstr>
      <vt:lpstr>Variables in the Study</vt:lpstr>
      <vt:lpstr>BRFSS Variables</vt:lpstr>
      <vt:lpstr>Disease Behavioral Antecedents </vt:lpstr>
      <vt:lpstr>Chronic Disease</vt:lpstr>
      <vt:lpstr>Simple Correlations</vt:lpstr>
      <vt:lpstr>Regression Predicting Chronic Disease</vt:lpstr>
      <vt:lpstr>Health Behavior as a Mediator</vt:lpstr>
      <vt:lpstr> </vt:lpstr>
      <vt:lpstr>Conclusions</vt:lpstr>
      <vt:lpstr>Directions for Future Research / Limitations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Well Being: A Unit Level Integration</dc:title>
  <dc:creator>Bryan</dc:creator>
  <cp:lastModifiedBy>Eric McDaniel</cp:lastModifiedBy>
  <cp:revision>276</cp:revision>
  <dcterms:created xsi:type="dcterms:W3CDTF">2008-11-27T04:48:55Z</dcterms:created>
  <dcterms:modified xsi:type="dcterms:W3CDTF">2011-02-23T16:30:32Z</dcterms:modified>
</cp:coreProperties>
</file>