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75"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1" d="100"/>
          <a:sy n="51" d="100"/>
        </p:scale>
        <p:origin x="67"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A9F9BF-E73C-4D1E-A734-0487EB342108}" type="datetimeFigureOut">
              <a:rPr lang="en-US" smtClean="0"/>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358C2-318C-47BA-A3BA-7E53FDB93DEE}" type="slidenum">
              <a:rPr lang="en-US" smtClean="0"/>
              <a:t>‹#›</a:t>
            </a:fld>
            <a:endParaRPr lang="en-US"/>
          </a:p>
        </p:txBody>
      </p:sp>
    </p:spTree>
    <p:extLst>
      <p:ext uri="{BB962C8B-B14F-4D97-AF65-F5344CB8AC3E}">
        <p14:creationId xmlns:p14="http://schemas.microsoft.com/office/powerpoint/2010/main" val="3413949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A9F9BF-E73C-4D1E-A734-0487EB342108}" type="datetimeFigureOut">
              <a:rPr lang="en-US" smtClean="0"/>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358C2-318C-47BA-A3BA-7E53FDB93DEE}" type="slidenum">
              <a:rPr lang="en-US" smtClean="0"/>
              <a:t>‹#›</a:t>
            </a:fld>
            <a:endParaRPr lang="en-US"/>
          </a:p>
        </p:txBody>
      </p:sp>
    </p:spTree>
    <p:extLst>
      <p:ext uri="{BB962C8B-B14F-4D97-AF65-F5344CB8AC3E}">
        <p14:creationId xmlns:p14="http://schemas.microsoft.com/office/powerpoint/2010/main" val="199253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A9F9BF-E73C-4D1E-A734-0487EB342108}" type="datetimeFigureOut">
              <a:rPr lang="en-US" smtClean="0"/>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358C2-318C-47BA-A3BA-7E53FDB93DEE}" type="slidenum">
              <a:rPr lang="en-US" smtClean="0"/>
              <a:t>‹#›</a:t>
            </a:fld>
            <a:endParaRPr lang="en-US"/>
          </a:p>
        </p:txBody>
      </p:sp>
    </p:spTree>
    <p:extLst>
      <p:ext uri="{BB962C8B-B14F-4D97-AF65-F5344CB8AC3E}">
        <p14:creationId xmlns:p14="http://schemas.microsoft.com/office/powerpoint/2010/main" val="3415351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A9F9BF-E73C-4D1E-A734-0487EB342108}" type="datetimeFigureOut">
              <a:rPr lang="en-US" smtClean="0"/>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358C2-318C-47BA-A3BA-7E53FDB93DEE}" type="slidenum">
              <a:rPr lang="en-US" smtClean="0"/>
              <a:t>‹#›</a:t>
            </a:fld>
            <a:endParaRPr lang="en-US"/>
          </a:p>
        </p:txBody>
      </p:sp>
    </p:spTree>
    <p:extLst>
      <p:ext uri="{BB962C8B-B14F-4D97-AF65-F5344CB8AC3E}">
        <p14:creationId xmlns:p14="http://schemas.microsoft.com/office/powerpoint/2010/main" val="2208988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A9F9BF-E73C-4D1E-A734-0487EB342108}" type="datetimeFigureOut">
              <a:rPr lang="en-US" smtClean="0"/>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358C2-318C-47BA-A3BA-7E53FDB93DEE}" type="slidenum">
              <a:rPr lang="en-US" smtClean="0"/>
              <a:t>‹#›</a:t>
            </a:fld>
            <a:endParaRPr lang="en-US"/>
          </a:p>
        </p:txBody>
      </p:sp>
    </p:spTree>
    <p:extLst>
      <p:ext uri="{BB962C8B-B14F-4D97-AF65-F5344CB8AC3E}">
        <p14:creationId xmlns:p14="http://schemas.microsoft.com/office/powerpoint/2010/main" val="3307124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A9F9BF-E73C-4D1E-A734-0487EB342108}" type="datetimeFigureOut">
              <a:rPr lang="en-US" smtClean="0"/>
              <a:t>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358C2-318C-47BA-A3BA-7E53FDB93DEE}" type="slidenum">
              <a:rPr lang="en-US" smtClean="0"/>
              <a:t>‹#›</a:t>
            </a:fld>
            <a:endParaRPr lang="en-US"/>
          </a:p>
        </p:txBody>
      </p:sp>
    </p:spTree>
    <p:extLst>
      <p:ext uri="{BB962C8B-B14F-4D97-AF65-F5344CB8AC3E}">
        <p14:creationId xmlns:p14="http://schemas.microsoft.com/office/powerpoint/2010/main" val="2737405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A9F9BF-E73C-4D1E-A734-0487EB342108}" type="datetimeFigureOut">
              <a:rPr lang="en-US" smtClean="0"/>
              <a:t>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E358C2-318C-47BA-A3BA-7E53FDB93DEE}" type="slidenum">
              <a:rPr lang="en-US" smtClean="0"/>
              <a:t>‹#›</a:t>
            </a:fld>
            <a:endParaRPr lang="en-US"/>
          </a:p>
        </p:txBody>
      </p:sp>
    </p:spTree>
    <p:extLst>
      <p:ext uri="{BB962C8B-B14F-4D97-AF65-F5344CB8AC3E}">
        <p14:creationId xmlns:p14="http://schemas.microsoft.com/office/powerpoint/2010/main" val="4270995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A9F9BF-E73C-4D1E-A734-0487EB342108}" type="datetimeFigureOut">
              <a:rPr lang="en-US" smtClean="0"/>
              <a:t>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E358C2-318C-47BA-A3BA-7E53FDB93DEE}" type="slidenum">
              <a:rPr lang="en-US" smtClean="0"/>
              <a:t>‹#›</a:t>
            </a:fld>
            <a:endParaRPr lang="en-US"/>
          </a:p>
        </p:txBody>
      </p:sp>
    </p:spTree>
    <p:extLst>
      <p:ext uri="{BB962C8B-B14F-4D97-AF65-F5344CB8AC3E}">
        <p14:creationId xmlns:p14="http://schemas.microsoft.com/office/powerpoint/2010/main" val="153097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A9F9BF-E73C-4D1E-A734-0487EB342108}" type="datetimeFigureOut">
              <a:rPr lang="en-US" smtClean="0"/>
              <a:t>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E358C2-318C-47BA-A3BA-7E53FDB93DEE}" type="slidenum">
              <a:rPr lang="en-US" smtClean="0"/>
              <a:t>‹#›</a:t>
            </a:fld>
            <a:endParaRPr lang="en-US"/>
          </a:p>
        </p:txBody>
      </p:sp>
    </p:spTree>
    <p:extLst>
      <p:ext uri="{BB962C8B-B14F-4D97-AF65-F5344CB8AC3E}">
        <p14:creationId xmlns:p14="http://schemas.microsoft.com/office/powerpoint/2010/main" val="1496376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A9F9BF-E73C-4D1E-A734-0487EB342108}" type="datetimeFigureOut">
              <a:rPr lang="en-US" smtClean="0"/>
              <a:t>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358C2-318C-47BA-A3BA-7E53FDB93DEE}" type="slidenum">
              <a:rPr lang="en-US" smtClean="0"/>
              <a:t>‹#›</a:t>
            </a:fld>
            <a:endParaRPr lang="en-US"/>
          </a:p>
        </p:txBody>
      </p:sp>
    </p:spTree>
    <p:extLst>
      <p:ext uri="{BB962C8B-B14F-4D97-AF65-F5344CB8AC3E}">
        <p14:creationId xmlns:p14="http://schemas.microsoft.com/office/powerpoint/2010/main" val="3758062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A9F9BF-E73C-4D1E-A734-0487EB342108}" type="datetimeFigureOut">
              <a:rPr lang="en-US" smtClean="0"/>
              <a:t>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358C2-318C-47BA-A3BA-7E53FDB93DEE}" type="slidenum">
              <a:rPr lang="en-US" smtClean="0"/>
              <a:t>‹#›</a:t>
            </a:fld>
            <a:endParaRPr lang="en-US"/>
          </a:p>
        </p:txBody>
      </p:sp>
    </p:spTree>
    <p:extLst>
      <p:ext uri="{BB962C8B-B14F-4D97-AF65-F5344CB8AC3E}">
        <p14:creationId xmlns:p14="http://schemas.microsoft.com/office/powerpoint/2010/main" val="1562046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A9F9BF-E73C-4D1E-A734-0487EB342108}" type="datetimeFigureOut">
              <a:rPr lang="en-US" smtClean="0"/>
              <a:t>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358C2-318C-47BA-A3BA-7E53FDB93DEE}" type="slidenum">
              <a:rPr lang="en-US" smtClean="0"/>
              <a:t>‹#›</a:t>
            </a:fld>
            <a:endParaRPr lang="en-US"/>
          </a:p>
        </p:txBody>
      </p:sp>
    </p:spTree>
    <p:extLst>
      <p:ext uri="{BB962C8B-B14F-4D97-AF65-F5344CB8AC3E}">
        <p14:creationId xmlns:p14="http://schemas.microsoft.com/office/powerpoint/2010/main" val="17303831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Job Performance of Older Workers:</a:t>
            </a:r>
            <a:br>
              <a:rPr lang="en-US" sz="4800" dirty="0" smtClean="0"/>
            </a:br>
            <a:r>
              <a:rPr lang="en-US" sz="4800" dirty="0" smtClean="0"/>
              <a:t>What Do We Know and What Research Is Needed</a:t>
            </a:r>
            <a:endParaRPr lang="en-US" sz="4800" dirty="0"/>
          </a:p>
        </p:txBody>
      </p:sp>
      <p:sp>
        <p:nvSpPr>
          <p:cNvPr id="3" name="Subtitle 2"/>
          <p:cNvSpPr>
            <a:spLocks noGrp="1"/>
          </p:cNvSpPr>
          <p:nvPr>
            <p:ph type="subTitle" idx="1"/>
          </p:nvPr>
        </p:nvSpPr>
        <p:spPr>
          <a:xfrm>
            <a:off x="1613647" y="3613244"/>
            <a:ext cx="9144000" cy="1655762"/>
          </a:xfrm>
        </p:spPr>
        <p:txBody>
          <a:bodyPr/>
          <a:lstStyle/>
          <a:p>
            <a:r>
              <a:rPr lang="en-US" dirty="0" smtClean="0"/>
              <a:t>Michael A. McDaniel</a:t>
            </a:r>
          </a:p>
          <a:p>
            <a:r>
              <a:rPr lang="en-US" dirty="0" smtClean="0"/>
              <a:t>Virginia Commonwealth University</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02808"/>
            <a:ext cx="3657600" cy="1155192"/>
          </a:xfrm>
          <a:prstGeom prst="rect">
            <a:avLst/>
          </a:prstGeom>
        </p:spPr>
      </p:pic>
      <p:sp>
        <p:nvSpPr>
          <p:cNvPr id="8" name="TextBox 7"/>
          <p:cNvSpPr txBox="1"/>
          <p:nvPr/>
        </p:nvSpPr>
        <p:spPr>
          <a:xfrm>
            <a:off x="5809130" y="5702808"/>
            <a:ext cx="6203576" cy="1077218"/>
          </a:xfrm>
          <a:prstGeom prst="rect">
            <a:avLst/>
          </a:prstGeom>
          <a:noFill/>
        </p:spPr>
        <p:txBody>
          <a:bodyPr wrap="square" rtlCol="0">
            <a:spAutoFit/>
          </a:bodyPr>
          <a:lstStyle/>
          <a:p>
            <a:r>
              <a:rPr lang="en-US" sz="1600" i="1" dirty="0" smtClean="0"/>
              <a:t>And you know that you’re over the hill</a:t>
            </a:r>
          </a:p>
          <a:p>
            <a:r>
              <a:rPr lang="en-US" sz="1600" i="1" dirty="0" smtClean="0"/>
              <a:t>When your mind makes a promise that your body can’t fill</a:t>
            </a:r>
          </a:p>
          <a:p>
            <a:endParaRPr lang="en-US" sz="1600" dirty="0"/>
          </a:p>
          <a:p>
            <a:r>
              <a:rPr lang="en-US" sz="1600" dirty="0" smtClean="0"/>
              <a:t>“Old Folks Boogie”  Little Feat (1977) from the album </a:t>
            </a:r>
            <a:r>
              <a:rPr lang="en-US" sz="1600" i="1" dirty="0" smtClean="0"/>
              <a:t>Time Loves a Hero</a:t>
            </a:r>
            <a:endParaRPr lang="en-US" sz="1600" i="1" dirty="0"/>
          </a:p>
        </p:txBody>
      </p:sp>
    </p:spTree>
    <p:extLst>
      <p:ext uri="{BB962C8B-B14F-4D97-AF65-F5344CB8AC3E}">
        <p14:creationId xmlns:p14="http://schemas.microsoft.com/office/powerpoint/2010/main" val="2478322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a:lstStyle/>
          <a:p>
            <a:r>
              <a:rPr lang="en-US" dirty="0" smtClean="0"/>
              <a:t>There are occupational moderators that affect the strength, direction, and shape of the age and job performance relationship:</a:t>
            </a:r>
          </a:p>
          <a:p>
            <a:pPr lvl="1"/>
            <a:r>
              <a:rPr lang="en-US" dirty="0" smtClean="0"/>
              <a:t>Jobs with strenuous physical demands (e.g., piano movers) may show a sharp decline with age.</a:t>
            </a:r>
          </a:p>
          <a:p>
            <a:pPr lvl="1"/>
            <a:r>
              <a:rPr lang="en-US" dirty="0" smtClean="0"/>
              <a:t>Jobs with few physical demands (e.g., college professors) may show fewer decrements with age.</a:t>
            </a:r>
          </a:p>
          <a:p>
            <a:pPr lvl="1"/>
            <a:r>
              <a:rPr lang="en-US" dirty="0" smtClean="0"/>
              <a:t>Cognitively-gifted people tend to work in cognitively-demanding jobs. High cognitive skills may permit one to maintain or even enhance performance with age. This is likely due to job knowledge obtained over years of experience).</a:t>
            </a:r>
          </a:p>
          <a:p>
            <a:pPr lvl="1"/>
            <a:r>
              <a:rPr lang="en-US" dirty="0" smtClean="0"/>
              <a:t>High cognitive ability permits one to fare better in years of declining ability.</a:t>
            </a:r>
          </a:p>
          <a:p>
            <a:endParaRPr lang="en-US" dirty="0"/>
          </a:p>
        </p:txBody>
      </p:sp>
    </p:spTree>
    <p:extLst>
      <p:ext uri="{BB962C8B-B14F-4D97-AF65-F5344CB8AC3E}">
        <p14:creationId xmlns:p14="http://schemas.microsoft.com/office/powerpoint/2010/main" val="1164293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a:xfrm>
            <a:off x="605118" y="1569290"/>
            <a:ext cx="10515600" cy="4351338"/>
          </a:xfrm>
        </p:spPr>
        <p:txBody>
          <a:bodyPr/>
          <a:lstStyle/>
          <a:p>
            <a:r>
              <a:rPr lang="en-US" dirty="0" smtClean="0"/>
              <a:t>We have abysmal data to examine job performance in older workers:</a:t>
            </a:r>
          </a:p>
          <a:p>
            <a:pPr lvl="1"/>
            <a:r>
              <a:rPr lang="en-US" dirty="0" smtClean="0"/>
              <a:t>Few studies have any meaningful numbers of workers over age 60.</a:t>
            </a:r>
          </a:p>
          <a:p>
            <a:pPr lvl="1"/>
            <a:r>
              <a:rPr lang="en-US" dirty="0" smtClean="0"/>
              <a:t>Our cumulative data tell us most about age correlates of the not particularly old (40s and 50s) and tells us little about those workers who are in their 60s and 70s.  </a:t>
            </a:r>
          </a:p>
          <a:p>
            <a:pPr lvl="1"/>
            <a:endParaRPr lang="en-US" dirty="0" smtClean="0"/>
          </a:p>
          <a:p>
            <a:pPr lvl="2"/>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1895935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conclusions</a:t>
            </a:r>
            <a:endParaRPr lang="en-US" dirty="0"/>
          </a:p>
        </p:txBody>
      </p:sp>
      <p:sp>
        <p:nvSpPr>
          <p:cNvPr id="3" name="Content Placeholder 2"/>
          <p:cNvSpPr>
            <a:spLocks noGrp="1"/>
          </p:cNvSpPr>
          <p:nvPr>
            <p:ph idx="1"/>
          </p:nvPr>
        </p:nvSpPr>
        <p:spPr/>
        <p:txBody>
          <a:bodyPr/>
          <a:lstStyle/>
          <a:p>
            <a:r>
              <a:rPr lang="en-US" dirty="0" smtClean="0"/>
              <a:t>Based on a review </a:t>
            </a:r>
            <a:r>
              <a:rPr lang="en-US" dirty="0"/>
              <a:t>of our abysmal </a:t>
            </a:r>
            <a:r>
              <a:rPr lang="en-US" dirty="0" smtClean="0"/>
              <a:t>data and several meta-analyses based on these data (McDaniel, </a:t>
            </a:r>
            <a:r>
              <a:rPr lang="en-US" dirty="0" err="1" smtClean="0"/>
              <a:t>Pesta</a:t>
            </a:r>
            <a:r>
              <a:rPr lang="en-US" dirty="0" smtClean="0"/>
              <a:t> &amp; </a:t>
            </a:r>
            <a:r>
              <a:rPr lang="en-US" dirty="0"/>
              <a:t>B</a:t>
            </a:r>
            <a:r>
              <a:rPr lang="en-US" dirty="0" smtClean="0"/>
              <a:t>anks, 2012, on which this presentation is largely based), I draw four conclusions about the job performance of older workers.</a:t>
            </a:r>
          </a:p>
          <a:p>
            <a:r>
              <a:rPr lang="en-US" dirty="0" smtClean="0"/>
              <a:t>Unfortunately, some of the conclusions are contradictory.</a:t>
            </a:r>
            <a:endParaRPr lang="en-US" dirty="0"/>
          </a:p>
        </p:txBody>
      </p:sp>
    </p:spTree>
    <p:extLst>
      <p:ext uri="{BB962C8B-B14F-4D97-AF65-F5344CB8AC3E}">
        <p14:creationId xmlns:p14="http://schemas.microsoft.com/office/powerpoint/2010/main" val="3841472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#1</a:t>
            </a:r>
            <a:endParaRPr lang="en-US" dirty="0"/>
          </a:p>
        </p:txBody>
      </p:sp>
      <p:sp>
        <p:nvSpPr>
          <p:cNvPr id="3" name="Content Placeholder 2"/>
          <p:cNvSpPr>
            <a:spLocks noGrp="1"/>
          </p:cNvSpPr>
          <p:nvPr>
            <p:ph idx="1"/>
          </p:nvPr>
        </p:nvSpPr>
        <p:spPr/>
        <p:txBody>
          <a:bodyPr/>
          <a:lstStyle/>
          <a:p>
            <a:pPr eaLnBrk="0" hangingPunct="0"/>
            <a:r>
              <a:rPr lang="en-US" dirty="0" smtClean="0"/>
              <a:t>One </a:t>
            </a:r>
            <a:r>
              <a:rPr lang="en-US" dirty="0"/>
              <a:t>could conclude that age, on average, </a:t>
            </a:r>
            <a:r>
              <a:rPr lang="en-US" dirty="0" smtClean="0"/>
              <a:t>is </a:t>
            </a:r>
            <a:r>
              <a:rPr lang="en-US" dirty="0"/>
              <a:t>a very weak predictor of job performance (</a:t>
            </a:r>
            <a:r>
              <a:rPr lang="en-US" dirty="0" err="1"/>
              <a:t>Avolio</a:t>
            </a:r>
            <a:r>
              <a:rPr lang="en-US" dirty="0"/>
              <a:t> et al., 1990; Callahan, 1998; </a:t>
            </a:r>
            <a:r>
              <a:rPr lang="en-US" dirty="0" err="1"/>
              <a:t>McEvoy</a:t>
            </a:r>
            <a:r>
              <a:rPr lang="en-US" dirty="0"/>
              <a:t> &amp; </a:t>
            </a:r>
            <a:r>
              <a:rPr lang="en-US" dirty="0" err="1"/>
              <a:t>Cascio</a:t>
            </a:r>
            <a:r>
              <a:rPr lang="en-US" dirty="0"/>
              <a:t>, 1989, Ng  &amp; Feldman,  2008; </a:t>
            </a:r>
            <a:r>
              <a:rPr lang="en-US" dirty="0" err="1"/>
              <a:t>Sturman</a:t>
            </a:r>
            <a:r>
              <a:rPr lang="en-US" dirty="0"/>
              <a:t>,  2003, </a:t>
            </a:r>
            <a:r>
              <a:rPr lang="en-US" dirty="0" smtClean="0"/>
              <a:t>Waldman &amp; </a:t>
            </a:r>
            <a:r>
              <a:rPr lang="en-US" dirty="0" err="1"/>
              <a:t>Avolio</a:t>
            </a:r>
            <a:r>
              <a:rPr lang="en-US" dirty="0"/>
              <a:t>, 1986). </a:t>
            </a:r>
            <a:endParaRPr lang="en-US" dirty="0" smtClean="0"/>
          </a:p>
          <a:p>
            <a:pPr eaLnBrk="0" hangingPunct="0"/>
            <a:r>
              <a:rPr lang="en-US" dirty="0" smtClean="0"/>
              <a:t>From </a:t>
            </a:r>
            <a:r>
              <a:rPr lang="en-US" dirty="0"/>
              <a:t>the point of view of those who make personnel decisions concerning older adults, this is recommended as a default position. </a:t>
            </a:r>
            <a:endParaRPr lang="en-US" dirty="0" smtClean="0"/>
          </a:p>
          <a:p>
            <a:pPr eaLnBrk="0" hangingPunct="0"/>
            <a:r>
              <a:rPr lang="en-US" dirty="0"/>
              <a:t>A person should be  judged only on his or her individual capabilities rather than the mean capabilities of the group to which they belong.</a:t>
            </a:r>
          </a:p>
          <a:p>
            <a:pPr marL="0" indent="0" eaLnBrk="0" hangingPunct="0">
              <a:buNone/>
            </a:pPr>
            <a:r>
              <a:rPr lang="en-US" dirty="0" smtClean="0"/>
              <a:t>­ </a:t>
            </a:r>
            <a:endParaRPr lang="en-US" dirty="0"/>
          </a:p>
        </p:txBody>
      </p:sp>
    </p:spTree>
    <p:extLst>
      <p:ext uri="{BB962C8B-B14F-4D97-AF65-F5344CB8AC3E}">
        <p14:creationId xmlns:p14="http://schemas.microsoft.com/office/powerpoint/2010/main" val="1563648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#2</a:t>
            </a:r>
            <a:endParaRPr lang="en-US" dirty="0"/>
          </a:p>
        </p:txBody>
      </p:sp>
      <p:sp>
        <p:nvSpPr>
          <p:cNvPr id="3" name="Content Placeholder 2"/>
          <p:cNvSpPr>
            <a:spLocks noGrp="1"/>
          </p:cNvSpPr>
          <p:nvPr>
            <p:ph idx="1"/>
          </p:nvPr>
        </p:nvSpPr>
        <p:spPr/>
        <p:txBody>
          <a:bodyPr/>
          <a:lstStyle/>
          <a:p>
            <a:r>
              <a:rPr lang="en-US" dirty="0" smtClean="0"/>
              <a:t>Age has an inverted-U-shaped relationship </a:t>
            </a:r>
            <a:r>
              <a:rPr lang="en-US" dirty="0"/>
              <a:t>with job performance. After around age 50, </a:t>
            </a:r>
            <a:r>
              <a:rPr lang="en-US" dirty="0" smtClean="0"/>
              <a:t>performance </a:t>
            </a:r>
            <a:r>
              <a:rPr lang="en-US" dirty="0"/>
              <a:t>in most jobs starts to decline (Callahan, 1998; Ng &amp; Feldman, 2008; </a:t>
            </a:r>
            <a:r>
              <a:rPr lang="en-US" dirty="0" err="1"/>
              <a:t>Sturman</a:t>
            </a:r>
            <a:r>
              <a:rPr lang="en-US" dirty="0"/>
              <a:t>, 2003</a:t>
            </a:r>
            <a:r>
              <a:rPr lang="en-US" dirty="0" smtClean="0"/>
              <a:t>).</a:t>
            </a:r>
          </a:p>
          <a:p>
            <a:r>
              <a:rPr lang="en-US" dirty="0"/>
              <a:t>This </a:t>
            </a:r>
            <a:r>
              <a:rPr lang="en-US" dirty="0" smtClean="0"/>
              <a:t>perspective </a:t>
            </a:r>
            <a:r>
              <a:rPr lang="en-US" dirty="0"/>
              <a:t>may be the best one for workforce planning professionals who need to forecast staffing needs. </a:t>
            </a:r>
            <a:endParaRPr lang="en-US" dirty="0" smtClean="0"/>
          </a:p>
          <a:p>
            <a:r>
              <a:rPr lang="en-US" dirty="0" smtClean="0"/>
              <a:t>Thus</a:t>
            </a:r>
            <a:r>
              <a:rPr lang="en-US" dirty="0"/>
              <a:t>, in addition to considering issues like </a:t>
            </a:r>
            <a:r>
              <a:rPr lang="en-US" dirty="0" smtClean="0"/>
              <a:t>retirement</a:t>
            </a:r>
            <a:r>
              <a:rPr lang="en-US" dirty="0"/>
              <a:t>, a planning professional may wish to evaluate how a group of employees with declining job performance, on average, will affect the </a:t>
            </a:r>
            <a:r>
              <a:rPr lang="en-US" dirty="0" smtClean="0"/>
              <a:t>competitiveness </a:t>
            </a:r>
            <a:r>
              <a:rPr lang="en-US" dirty="0"/>
              <a:t>of the organization.</a:t>
            </a:r>
          </a:p>
        </p:txBody>
      </p:sp>
    </p:spTree>
    <p:extLst>
      <p:ext uri="{BB962C8B-B14F-4D97-AF65-F5344CB8AC3E}">
        <p14:creationId xmlns:p14="http://schemas.microsoft.com/office/powerpoint/2010/main" val="20112121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r>
              <a:rPr lang="en-US" dirty="0" smtClean="0"/>
              <a:t>#3</a:t>
            </a:r>
            <a:endParaRPr lang="en-US" dirty="0"/>
          </a:p>
        </p:txBody>
      </p:sp>
      <p:sp>
        <p:nvSpPr>
          <p:cNvPr id="3" name="Content Placeholder 2"/>
          <p:cNvSpPr>
            <a:spLocks noGrp="1"/>
          </p:cNvSpPr>
          <p:nvPr>
            <p:ph idx="1"/>
          </p:nvPr>
        </p:nvSpPr>
        <p:spPr/>
        <p:txBody>
          <a:bodyPr>
            <a:normAutofit/>
          </a:bodyPr>
          <a:lstStyle/>
          <a:p>
            <a:r>
              <a:rPr lang="en-US" dirty="0"/>
              <a:t>A third conclusion </a:t>
            </a:r>
            <a:r>
              <a:rPr lang="en-US" dirty="0" smtClean="0"/>
              <a:t>is </a:t>
            </a:r>
            <a:r>
              <a:rPr lang="en-US" dirty="0"/>
              <a:t>that the inverted U-shaped relationship applies only </a:t>
            </a:r>
            <a:r>
              <a:rPr lang="en-US" dirty="0" smtClean="0"/>
              <a:t>to </a:t>
            </a:r>
            <a:r>
              <a:rPr lang="en-US" dirty="0"/>
              <a:t>those in less </a:t>
            </a:r>
            <a:r>
              <a:rPr lang="en-US" dirty="0" smtClean="0"/>
              <a:t>cognitively-demanding </a:t>
            </a:r>
            <a:r>
              <a:rPr lang="en-US" dirty="0"/>
              <a:t>jobs (</a:t>
            </a:r>
            <a:r>
              <a:rPr lang="en-US" dirty="0" err="1"/>
              <a:t>Sturman</a:t>
            </a:r>
            <a:r>
              <a:rPr lang="en-US" dirty="0"/>
              <a:t>, 2003). </a:t>
            </a:r>
            <a:endParaRPr lang="en-US" dirty="0" smtClean="0"/>
          </a:p>
          <a:p>
            <a:r>
              <a:rPr lang="en-US" dirty="0" smtClean="0"/>
              <a:t>Workers </a:t>
            </a:r>
            <a:r>
              <a:rPr lang="en-US" dirty="0"/>
              <a:t>in high-complexity jobs, where performance relies on an already­ acquired knowledge structure, can be expected t</a:t>
            </a:r>
            <a:r>
              <a:rPr lang="en-US" dirty="0" smtClean="0"/>
              <a:t>o </a:t>
            </a:r>
            <a:r>
              <a:rPr lang="en-US" dirty="0"/>
              <a:t>maintain performance</a:t>
            </a:r>
            <a:r>
              <a:rPr lang="en-US" dirty="0" smtClean="0"/>
              <a:t>.</a:t>
            </a:r>
          </a:p>
          <a:p>
            <a:r>
              <a:rPr lang="en-US" dirty="0" smtClean="0"/>
              <a:t>An </a:t>
            </a:r>
            <a:r>
              <a:rPr lang="en-US" dirty="0"/>
              <a:t>organization adopting this </a:t>
            </a:r>
            <a:r>
              <a:rPr lang="en-US" dirty="0" smtClean="0"/>
              <a:t>posi­tion </a:t>
            </a:r>
            <a:r>
              <a:rPr lang="en-US" dirty="0"/>
              <a:t>may wish to provide incentives to older </a:t>
            </a:r>
            <a:r>
              <a:rPr lang="en-US" dirty="0" smtClean="0"/>
              <a:t>work­ers </a:t>
            </a:r>
            <a:r>
              <a:rPr lang="en-US" dirty="0"/>
              <a:t>in complex knowledge-based positions to remain in the </a:t>
            </a:r>
            <a:r>
              <a:rPr lang="en-US" dirty="0" smtClean="0"/>
              <a:t>workforce.</a:t>
            </a:r>
          </a:p>
          <a:p>
            <a:r>
              <a:rPr lang="en-US" dirty="0"/>
              <a:t>Simultaneously, the organization could provide incentives for older workers in lower-complexity jobs to leave the </a:t>
            </a:r>
            <a:r>
              <a:rPr lang="en-US" dirty="0" smtClean="0"/>
              <a:t>organization</a:t>
            </a:r>
            <a:r>
              <a:rPr lang="en-US" dirty="0"/>
              <a:t>.</a:t>
            </a:r>
          </a:p>
          <a:p>
            <a:endParaRPr lang="en-US" dirty="0"/>
          </a:p>
        </p:txBody>
      </p:sp>
    </p:spTree>
    <p:extLst>
      <p:ext uri="{BB962C8B-B14F-4D97-AF65-F5344CB8AC3E}">
        <p14:creationId xmlns:p14="http://schemas.microsoft.com/office/powerpoint/2010/main" val="4845468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518" y="272771"/>
            <a:ext cx="10515600" cy="1325563"/>
          </a:xfrm>
        </p:spPr>
        <p:txBody>
          <a:bodyPr/>
          <a:lstStyle/>
          <a:p>
            <a:r>
              <a:rPr lang="en-US" dirty="0"/>
              <a:t>Conclusion </a:t>
            </a:r>
            <a:r>
              <a:rPr lang="en-US" dirty="0" smtClean="0"/>
              <a:t>#4</a:t>
            </a:r>
            <a:endParaRPr lang="en-US" dirty="0"/>
          </a:p>
        </p:txBody>
      </p:sp>
      <p:sp>
        <p:nvSpPr>
          <p:cNvPr id="3" name="Content Placeholder 2"/>
          <p:cNvSpPr>
            <a:spLocks noGrp="1"/>
          </p:cNvSpPr>
          <p:nvPr>
            <p:ph idx="1"/>
          </p:nvPr>
        </p:nvSpPr>
        <p:spPr>
          <a:xfrm>
            <a:off x="416859" y="1547720"/>
            <a:ext cx="10515600" cy="4351338"/>
          </a:xfrm>
        </p:spPr>
        <p:txBody>
          <a:bodyPr>
            <a:normAutofit fontScale="25000" lnSpcReduction="20000"/>
          </a:bodyPr>
          <a:lstStyle/>
          <a:p>
            <a:pPr>
              <a:lnSpc>
                <a:spcPct val="110000"/>
              </a:lnSpc>
            </a:pPr>
            <a:r>
              <a:rPr lang="en-US" sz="11200" dirty="0"/>
              <a:t>Organiza­tions can benefit from older workers if the  employer  accommodates  their  declining capabilities and capitalizes on their strengths.</a:t>
            </a:r>
          </a:p>
          <a:p>
            <a:pPr>
              <a:lnSpc>
                <a:spcPct val="110000"/>
              </a:lnSpc>
            </a:pPr>
            <a:r>
              <a:rPr lang="en-US" sz="11200" dirty="0"/>
              <a:t>Older workers engage in slightly more organizational citizenship behaviors than do younger workers. </a:t>
            </a:r>
          </a:p>
          <a:p>
            <a:pPr>
              <a:lnSpc>
                <a:spcPct val="110000"/>
              </a:lnSpc>
            </a:pPr>
            <a:r>
              <a:rPr lang="en-US" sz="11200" dirty="0"/>
              <a:t>They also have lower rates of tardiness, absenteeism, and counterproductive behavior, and possibly better safety-related performance (Ng &amp; Feldman, 2008). </a:t>
            </a:r>
          </a:p>
          <a:p>
            <a:pPr>
              <a:lnSpc>
                <a:spcPct val="110000"/>
              </a:lnSpc>
            </a:pPr>
            <a:r>
              <a:rPr lang="en-US" sz="11200" dirty="0"/>
              <a:t>It may be more efficient for organizations to let older work­ers focus on job content that they can do well, rather than attempting to "train away'' performance defi­ciencies in other areas. </a:t>
            </a:r>
          </a:p>
          <a:p>
            <a:pPr marL="0" indent="0">
              <a:buNone/>
            </a:pPr>
            <a:r>
              <a:rPr lang="en-US" dirty="0"/>
              <a:t/>
            </a:r>
            <a:br>
              <a:rPr lang="en-US" dirty="0"/>
            </a:br>
            <a:endParaRPr lang="en-US" dirty="0"/>
          </a:p>
        </p:txBody>
      </p:sp>
    </p:spTree>
    <p:extLst>
      <p:ext uri="{BB962C8B-B14F-4D97-AF65-F5344CB8AC3E}">
        <p14:creationId xmlns:p14="http://schemas.microsoft.com/office/powerpoint/2010/main" val="37276213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r>
              <a:rPr lang="en-US" dirty="0" smtClean="0"/>
              <a:t>4  (continued)</a:t>
            </a:r>
            <a:endParaRPr lang="en-US" dirty="0"/>
          </a:p>
        </p:txBody>
      </p:sp>
      <p:sp>
        <p:nvSpPr>
          <p:cNvPr id="3" name="Content Placeholder 2"/>
          <p:cNvSpPr>
            <a:spLocks noGrp="1"/>
          </p:cNvSpPr>
          <p:nvPr>
            <p:ph idx="1"/>
          </p:nvPr>
        </p:nvSpPr>
        <p:spPr/>
        <p:txBody>
          <a:bodyPr/>
          <a:lstStyle/>
          <a:p>
            <a:r>
              <a:rPr lang="en-US" dirty="0"/>
              <a:t>For example, faculty </a:t>
            </a:r>
            <a:r>
              <a:rPr lang="en-US" dirty="0" smtClean="0"/>
              <a:t>members </a:t>
            </a:r>
            <a:r>
              <a:rPr lang="en-US" dirty="0"/>
              <a:t>who have declining research productivity with increasing age could be encouraged to focus on teaching and service. </a:t>
            </a:r>
            <a:endParaRPr lang="en-US" dirty="0" smtClean="0"/>
          </a:p>
          <a:p>
            <a:r>
              <a:rPr lang="en-US" dirty="0" smtClean="0"/>
              <a:t>If </a:t>
            </a:r>
            <a:r>
              <a:rPr lang="en-US" dirty="0"/>
              <a:t>their job performance with respect to teaching and service is also problematic, they could always become university administrators.</a:t>
            </a:r>
          </a:p>
        </p:txBody>
      </p:sp>
    </p:spTree>
    <p:extLst>
      <p:ext uri="{BB962C8B-B14F-4D97-AF65-F5344CB8AC3E}">
        <p14:creationId xmlns:p14="http://schemas.microsoft.com/office/powerpoint/2010/main" val="9916800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research is needed:</a:t>
            </a:r>
            <a:endParaRPr lang="en-US" dirty="0"/>
          </a:p>
        </p:txBody>
      </p:sp>
      <p:sp>
        <p:nvSpPr>
          <p:cNvPr id="3" name="Content Placeholder 2"/>
          <p:cNvSpPr>
            <a:spLocks noGrp="1"/>
          </p:cNvSpPr>
          <p:nvPr>
            <p:ph idx="1"/>
          </p:nvPr>
        </p:nvSpPr>
        <p:spPr/>
        <p:txBody>
          <a:bodyPr/>
          <a:lstStyle/>
          <a:p>
            <a:pPr lvl="0"/>
            <a:r>
              <a:rPr lang="en-US" dirty="0"/>
              <a:t>L</a:t>
            </a:r>
            <a:r>
              <a:rPr lang="en-US" dirty="0" smtClean="0"/>
              <a:t>ongitudinal </a:t>
            </a:r>
            <a:r>
              <a:rPr lang="en-US" dirty="0"/>
              <a:t>studies with measures of age defined with respect to chronological, functional, and biological age. </a:t>
            </a:r>
          </a:p>
          <a:p>
            <a:pPr lvl="0"/>
            <a:r>
              <a:rPr lang="en-US" dirty="0"/>
              <a:t>R</a:t>
            </a:r>
            <a:r>
              <a:rPr lang="en-US" dirty="0" smtClean="0"/>
              <a:t>esearch </a:t>
            </a:r>
            <a:r>
              <a:rPr lang="en-US" dirty="0"/>
              <a:t>samples that include workers past the age of 60. </a:t>
            </a:r>
          </a:p>
          <a:p>
            <a:pPr lvl="0"/>
            <a:r>
              <a:rPr lang="en-US" dirty="0" smtClean="0"/>
              <a:t>Research to </a:t>
            </a:r>
            <a:r>
              <a:rPr lang="en-US" dirty="0"/>
              <a:t>determine the mediator variables that directly cause individual differences in job performance and the age-related precursors of the </a:t>
            </a:r>
            <a:r>
              <a:rPr lang="en-US" dirty="0" smtClean="0"/>
              <a:t>mediators.</a:t>
            </a:r>
            <a:endParaRPr lang="en-US" dirty="0"/>
          </a:p>
          <a:p>
            <a:pPr lvl="0"/>
            <a:r>
              <a:rPr lang="en-US" dirty="0"/>
              <a:t>B</a:t>
            </a:r>
            <a:r>
              <a:rPr lang="en-US" dirty="0" smtClean="0"/>
              <a:t>etter </a:t>
            </a:r>
            <a:r>
              <a:rPr lang="en-US" dirty="0"/>
              <a:t>job performance measures that are sensitive to age-related performance change. </a:t>
            </a:r>
          </a:p>
          <a:p>
            <a:endParaRPr lang="en-US" dirty="0"/>
          </a:p>
        </p:txBody>
      </p:sp>
    </p:spTree>
    <p:extLst>
      <p:ext uri="{BB962C8B-B14F-4D97-AF65-F5344CB8AC3E}">
        <p14:creationId xmlns:p14="http://schemas.microsoft.com/office/powerpoint/2010/main" val="9150497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lstStyle/>
          <a:p>
            <a:r>
              <a:rPr lang="en-US" dirty="0" smtClean="0"/>
              <a:t>For more information, see:</a:t>
            </a:r>
          </a:p>
          <a:p>
            <a:r>
              <a:rPr lang="en-US" dirty="0"/>
              <a:t>McDaniel, M.A., </a:t>
            </a:r>
            <a:r>
              <a:rPr lang="en-US" dirty="0" err="1"/>
              <a:t>Pesta</a:t>
            </a:r>
            <a:r>
              <a:rPr lang="en-US" dirty="0"/>
              <a:t>, B.J., &amp; Banks, G.C. (2012). Job performance and the older worker. In J. Hedge and W. </a:t>
            </a:r>
            <a:r>
              <a:rPr lang="en-US" dirty="0" err="1"/>
              <a:t>Borman</a:t>
            </a:r>
            <a:r>
              <a:rPr lang="en-US" dirty="0"/>
              <a:t> (Eds.) </a:t>
            </a:r>
            <a:r>
              <a:rPr lang="en-US" i="1" dirty="0"/>
              <a:t>The Oxford Handbook of Work and Aging</a:t>
            </a:r>
            <a:r>
              <a:rPr lang="en-US" dirty="0"/>
              <a:t>. 280-297.</a:t>
            </a:r>
          </a:p>
          <a:p>
            <a:endParaRPr lang="en-US" dirty="0" smtClean="0"/>
          </a:p>
          <a:p>
            <a:endParaRPr lang="en-US" dirty="0"/>
          </a:p>
        </p:txBody>
      </p:sp>
    </p:spTree>
    <p:extLst>
      <p:ext uri="{BB962C8B-B14F-4D97-AF65-F5344CB8AC3E}">
        <p14:creationId xmlns:p14="http://schemas.microsoft.com/office/powerpoint/2010/main" val="4470599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In 1983, an influential review by Rhodes noted that the study of job performance and the older worker is complicated by several factors.</a:t>
            </a:r>
          </a:p>
          <a:p>
            <a:r>
              <a:rPr lang="en-US" dirty="0" smtClean="0"/>
              <a:t>Three decades later, it is not less complicated. </a:t>
            </a:r>
          </a:p>
          <a:p>
            <a:r>
              <a:rPr lang="en-US" dirty="0" smtClean="0"/>
              <a:t>This is a research literature that is very slow to advance.</a:t>
            </a:r>
          </a:p>
          <a:p>
            <a:endParaRPr lang="en-US" dirty="0" smtClean="0"/>
          </a:p>
          <a:p>
            <a:endParaRPr lang="en-US" dirty="0"/>
          </a:p>
        </p:txBody>
      </p:sp>
    </p:spTree>
    <p:extLst>
      <p:ext uri="{BB962C8B-B14F-4D97-AF65-F5344CB8AC3E}">
        <p14:creationId xmlns:p14="http://schemas.microsoft.com/office/powerpoint/2010/main" val="2851963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a:lstStyle/>
          <a:p>
            <a:r>
              <a:rPr lang="en-US" dirty="0" smtClean="0"/>
              <a:t>Age and time-related factors cannot be easily separated:</a:t>
            </a:r>
          </a:p>
          <a:p>
            <a:pPr lvl="1"/>
            <a:r>
              <a:rPr lang="en-US" dirty="0" smtClean="0"/>
              <a:t>Age and length of job experience are substantially correlated.</a:t>
            </a:r>
          </a:p>
          <a:p>
            <a:pPr lvl="1"/>
            <a:r>
              <a:rPr lang="en-US" dirty="0" smtClean="0"/>
              <a:t>Job experience contributes to job knowledge and thus job performance,  but the relationship is not linear.</a:t>
            </a:r>
          </a:p>
          <a:p>
            <a:pPr lvl="1"/>
            <a:r>
              <a:rPr lang="en-US" dirty="0" smtClean="0"/>
              <a:t>Job knowledge may stay relevant over time or may become less valuable as jobs change.</a:t>
            </a:r>
          </a:p>
          <a:p>
            <a:pPr lvl="1"/>
            <a:r>
              <a:rPr lang="en-US" dirty="0" smtClean="0"/>
              <a:t>Cohort effects can occur at both macro levels (civil rights act, age discrimination laws) and micro levels (cohort effects in specific organizations such as changing selection standards).</a:t>
            </a:r>
          </a:p>
          <a:p>
            <a:pPr lvl="2"/>
            <a:r>
              <a:rPr lang="en-US" dirty="0" smtClean="0"/>
              <a:t>Federal government employee performance as a function of the selection method employed.</a:t>
            </a:r>
          </a:p>
          <a:p>
            <a:endParaRPr lang="en-US" dirty="0"/>
          </a:p>
        </p:txBody>
      </p:sp>
    </p:spTree>
    <p:extLst>
      <p:ext uri="{BB962C8B-B14F-4D97-AF65-F5344CB8AC3E}">
        <p14:creationId xmlns:p14="http://schemas.microsoft.com/office/powerpoint/2010/main" val="3510598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a:normAutofit lnSpcReduction="10000"/>
          </a:bodyPr>
          <a:lstStyle/>
          <a:p>
            <a:r>
              <a:rPr lang="en-US" dirty="0" smtClean="0"/>
              <a:t>Substantial variance in job-related characteristics associated with age:</a:t>
            </a:r>
          </a:p>
          <a:p>
            <a:pPr lvl="1"/>
            <a:r>
              <a:rPr lang="en-US" dirty="0" smtClean="0"/>
              <a:t>This variability makes conclusions about the “average” older worker speculative.</a:t>
            </a:r>
          </a:p>
          <a:p>
            <a:pPr lvl="1"/>
            <a:r>
              <a:rPr lang="en-US" dirty="0" smtClean="0"/>
              <a:t>Age gradients in cognitive and physical job-related KSAs vary widely.</a:t>
            </a:r>
          </a:p>
          <a:p>
            <a:pPr lvl="1"/>
            <a:r>
              <a:rPr lang="en-US" dirty="0" smtClean="0"/>
              <a:t>Some age-related changes are more related to performance in many jobs (e.g., speed of mental processing) while other changes may only apply  to some jobs (e.g.,  chemists, decreased sensitivity to the color blue).</a:t>
            </a:r>
          </a:p>
          <a:p>
            <a:pPr lvl="1"/>
            <a:r>
              <a:rPr lang="en-US" dirty="0" smtClean="0"/>
              <a:t>Some age-related changes are more pronounced in very late life with little relevance to work. Thus, hearing difficulties of a 90 year old are likely irrelevant to job performance of most older workers.</a:t>
            </a:r>
          </a:p>
          <a:p>
            <a:pPr lvl="1"/>
            <a:r>
              <a:rPr lang="en-US" dirty="0" smtClean="0"/>
              <a:t>Chronological age is not perfectly correlated with functional and biological age (some people age much better than others). </a:t>
            </a:r>
          </a:p>
          <a:p>
            <a:pPr lvl="1"/>
            <a:endParaRPr lang="en-US" dirty="0"/>
          </a:p>
        </p:txBody>
      </p:sp>
    </p:spTree>
    <p:extLst>
      <p:ext uri="{BB962C8B-B14F-4D97-AF65-F5344CB8AC3E}">
        <p14:creationId xmlns:p14="http://schemas.microsoft.com/office/powerpoint/2010/main" val="3548171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Some job-related age-correlated decrements are those for which compensation mechanisms may be relevant while other decrements cannot benefit from compensation:</a:t>
            </a:r>
          </a:p>
          <a:p>
            <a:pPr lvl="1"/>
            <a:r>
              <a:rPr lang="en-US" dirty="0" smtClean="0"/>
              <a:t>Vision issues can often be compensated through glasses or surgery.</a:t>
            </a:r>
          </a:p>
          <a:p>
            <a:pPr lvl="1"/>
            <a:r>
              <a:rPr lang="en-US" dirty="0" smtClean="0"/>
              <a:t>There may not be ways to compensate for age-related declines in fluid ability (reasoning in response to new and novel challenges). </a:t>
            </a:r>
          </a:p>
          <a:p>
            <a:endParaRPr lang="en-US" dirty="0"/>
          </a:p>
        </p:txBody>
      </p:sp>
    </p:spTree>
    <p:extLst>
      <p:ext uri="{BB962C8B-B14F-4D97-AF65-F5344CB8AC3E}">
        <p14:creationId xmlns:p14="http://schemas.microsoft.com/office/powerpoint/2010/main" val="2829108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a:lstStyle/>
          <a:p>
            <a:r>
              <a:rPr lang="en-US" dirty="0" smtClean="0"/>
              <a:t>Results and conclusions in aging research vary with the type of experimental design:</a:t>
            </a:r>
          </a:p>
          <a:p>
            <a:pPr lvl="1"/>
            <a:r>
              <a:rPr lang="en-US" dirty="0" smtClean="0"/>
              <a:t>Cognitive aging studies often use cross-sectional designs (data collection occurs at only one point in time; e.g., compare 18 years olds to 60 year olds), and this design generally shows the steepest age decline in performance.</a:t>
            </a:r>
          </a:p>
          <a:p>
            <a:pPr lvl="1"/>
            <a:r>
              <a:rPr lang="en-US" dirty="0" smtClean="0"/>
              <a:t>Longitudinal designs (follow the same people as they age) produce smaller age differences but face challenges from subject mortality.</a:t>
            </a:r>
          </a:p>
          <a:p>
            <a:pPr lvl="1"/>
            <a:endParaRPr lang="en-US" dirty="0"/>
          </a:p>
        </p:txBody>
      </p:sp>
    </p:spTree>
    <p:extLst>
      <p:ext uri="{BB962C8B-B14F-4D97-AF65-F5344CB8AC3E}">
        <p14:creationId xmlns:p14="http://schemas.microsoft.com/office/powerpoint/2010/main" val="3909686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a:lstStyle/>
          <a:p>
            <a:r>
              <a:rPr lang="en-US" dirty="0" smtClean="0"/>
              <a:t>Results and conclusions vary by content domain:</a:t>
            </a:r>
          </a:p>
          <a:p>
            <a:pPr lvl="1"/>
            <a:r>
              <a:rPr lang="en-US" dirty="0" smtClean="0"/>
              <a:t>When job performance depends on overlearned information (e.g., the difference between a standard deviation and a variance) or general word knowledge, older adults do well.</a:t>
            </a:r>
          </a:p>
          <a:p>
            <a:pPr lvl="1"/>
            <a:r>
              <a:rPr lang="en-US" dirty="0" smtClean="0"/>
              <a:t>When performance depends on cognitive speed or information processing capacity, large differences emerge favoring the younger adults.</a:t>
            </a:r>
          </a:p>
          <a:p>
            <a:pPr lvl="1"/>
            <a:r>
              <a:rPr lang="en-US" dirty="0"/>
              <a:t>Age </a:t>
            </a:r>
            <a:r>
              <a:rPr lang="en-US" dirty="0" smtClean="0"/>
              <a:t>differences </a:t>
            </a:r>
            <a:r>
              <a:rPr lang="en-US" dirty="0"/>
              <a:t>are smaller on crystallized tasks than on fluid tasks </a:t>
            </a:r>
            <a:r>
              <a:rPr lang="en-US" dirty="0" smtClean="0"/>
              <a:t>(e.g., an </a:t>
            </a:r>
            <a:r>
              <a:rPr lang="en-US" dirty="0"/>
              <a:t>older adult can </a:t>
            </a:r>
            <a:r>
              <a:rPr lang="en-US" dirty="0" smtClean="0"/>
              <a:t>answer a very technical job-related question but may have trouble mastering a new computer projection system).</a:t>
            </a:r>
            <a:endParaRPr lang="en-US" dirty="0"/>
          </a:p>
        </p:txBody>
      </p:sp>
    </p:spTree>
    <p:extLst>
      <p:ext uri="{BB962C8B-B14F-4D97-AF65-F5344CB8AC3E}">
        <p14:creationId xmlns:p14="http://schemas.microsoft.com/office/powerpoint/2010/main" val="1576140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588" y="732678"/>
            <a:ext cx="10515600" cy="1325563"/>
          </a:xfrm>
        </p:spPr>
        <p:txBody>
          <a:bodyPr/>
          <a:lstStyle/>
          <a:p>
            <a:r>
              <a:rPr lang="en-US" dirty="0"/>
              <a:t>Challenges</a:t>
            </a:r>
          </a:p>
        </p:txBody>
      </p:sp>
      <p:sp>
        <p:nvSpPr>
          <p:cNvPr id="3" name="Content Placeholder 2"/>
          <p:cNvSpPr>
            <a:spLocks noGrp="1"/>
          </p:cNvSpPr>
          <p:nvPr>
            <p:ph idx="1"/>
          </p:nvPr>
        </p:nvSpPr>
        <p:spPr/>
        <p:txBody>
          <a:bodyPr/>
          <a:lstStyle/>
          <a:p>
            <a:r>
              <a:rPr lang="en-US" dirty="0" smtClean="0"/>
              <a:t>Performance distributions show substantial overlap even on tasks with the largest age differences (e.g., reaction time).</a:t>
            </a:r>
          </a:p>
          <a:p>
            <a:r>
              <a:rPr lang="en-US" dirty="0" smtClean="0"/>
              <a:t>Still, differences between groups of older and younger workers can be meaningfully significant and result in differences in average job performance.</a:t>
            </a:r>
            <a:endParaRPr lang="en-US" dirty="0"/>
          </a:p>
        </p:txBody>
      </p:sp>
    </p:spTree>
    <p:extLst>
      <p:ext uri="{BB962C8B-B14F-4D97-AF65-F5344CB8AC3E}">
        <p14:creationId xmlns:p14="http://schemas.microsoft.com/office/powerpoint/2010/main" val="6290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a:lstStyle/>
          <a:p>
            <a:r>
              <a:rPr lang="en-US" dirty="0" smtClean="0"/>
              <a:t>The study of job performance is complicated by movement of older workers out of jobs:</a:t>
            </a:r>
          </a:p>
          <a:p>
            <a:pPr lvl="1"/>
            <a:r>
              <a:rPr lang="en-US" dirty="0" smtClean="0"/>
              <a:t>Most studies of job performance are concurrent samples of incumbents and show small differences.</a:t>
            </a:r>
          </a:p>
          <a:p>
            <a:pPr lvl="1"/>
            <a:r>
              <a:rPr lang="en-US" dirty="0" smtClean="0"/>
              <a:t>To the extent that older workers leave jobs due to factors associated with job performance, the job performance of older workers may be overestimated in concurrent studies.</a:t>
            </a:r>
          </a:p>
          <a:p>
            <a:endParaRPr lang="en-US" dirty="0"/>
          </a:p>
        </p:txBody>
      </p:sp>
    </p:spTree>
    <p:extLst>
      <p:ext uri="{BB962C8B-B14F-4D97-AF65-F5344CB8AC3E}">
        <p14:creationId xmlns:p14="http://schemas.microsoft.com/office/powerpoint/2010/main" val="10464173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TotalTime>
  <Words>1433</Words>
  <Application>Microsoft Office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Job Performance of Older Workers: What Do We Know and What Research Is Needed</vt:lpstr>
      <vt:lpstr>Challenges</vt:lpstr>
      <vt:lpstr>Challenges</vt:lpstr>
      <vt:lpstr>Challenges</vt:lpstr>
      <vt:lpstr>Challenges</vt:lpstr>
      <vt:lpstr>Challenges</vt:lpstr>
      <vt:lpstr>Challenges</vt:lpstr>
      <vt:lpstr>Challenges</vt:lpstr>
      <vt:lpstr>Challenges</vt:lpstr>
      <vt:lpstr>Challenges</vt:lpstr>
      <vt:lpstr>Challenges</vt:lpstr>
      <vt:lpstr>Four conclusions</vt:lpstr>
      <vt:lpstr>Conclusion #1</vt:lpstr>
      <vt:lpstr>Conclusion #2</vt:lpstr>
      <vt:lpstr>Conclusion #3</vt:lpstr>
      <vt:lpstr>Conclusion #4</vt:lpstr>
      <vt:lpstr>Conclusion #4  (continued)</vt:lpstr>
      <vt:lpstr>What research is needed:</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Performance of Older Workers: What do We Know and What Research is Needed</dc:title>
  <dc:creator>Mike McDaniel</dc:creator>
  <cp:lastModifiedBy>Mike McDaniel</cp:lastModifiedBy>
  <cp:revision>23</cp:revision>
  <dcterms:created xsi:type="dcterms:W3CDTF">2015-03-30T21:41:59Z</dcterms:created>
  <dcterms:modified xsi:type="dcterms:W3CDTF">2016-02-01T21:02:49Z</dcterms:modified>
</cp:coreProperties>
</file>