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17"/>
  </p:notesMasterIdLst>
  <p:handoutMasterIdLst>
    <p:handoutMasterId r:id="rId118"/>
  </p:handoutMasterIdLst>
  <p:sldIdLst>
    <p:sldId id="256" r:id="rId2"/>
    <p:sldId id="259" r:id="rId3"/>
    <p:sldId id="258" r:id="rId4"/>
    <p:sldId id="261" r:id="rId5"/>
    <p:sldId id="262" r:id="rId6"/>
    <p:sldId id="263" r:id="rId7"/>
    <p:sldId id="264" r:id="rId8"/>
    <p:sldId id="265" r:id="rId9"/>
    <p:sldId id="267" r:id="rId10"/>
    <p:sldId id="268" r:id="rId11"/>
    <p:sldId id="269" r:id="rId12"/>
    <p:sldId id="404"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1" r:id="rId26"/>
    <p:sldId id="282" r:id="rId27"/>
    <p:sldId id="284" r:id="rId28"/>
    <p:sldId id="285" r:id="rId29"/>
    <p:sldId id="286" r:id="rId30"/>
    <p:sldId id="287" r:id="rId31"/>
    <p:sldId id="288" r:id="rId32"/>
    <p:sldId id="289" r:id="rId33"/>
    <p:sldId id="290" r:id="rId34"/>
    <p:sldId id="305" r:id="rId35"/>
    <p:sldId id="291" r:id="rId36"/>
    <p:sldId id="403" r:id="rId37"/>
    <p:sldId id="292" r:id="rId38"/>
    <p:sldId id="293" r:id="rId39"/>
    <p:sldId id="297" r:id="rId40"/>
    <p:sldId id="306" r:id="rId41"/>
    <p:sldId id="307" r:id="rId42"/>
    <p:sldId id="308" r:id="rId43"/>
    <p:sldId id="309" r:id="rId44"/>
    <p:sldId id="315" r:id="rId45"/>
    <p:sldId id="310" r:id="rId46"/>
    <p:sldId id="316"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2" r:id="rId61"/>
    <p:sldId id="333" r:id="rId62"/>
    <p:sldId id="331" r:id="rId63"/>
    <p:sldId id="334" r:id="rId64"/>
    <p:sldId id="335" r:id="rId65"/>
    <p:sldId id="336" r:id="rId66"/>
    <p:sldId id="337" r:id="rId67"/>
    <p:sldId id="338" r:id="rId68"/>
    <p:sldId id="339" r:id="rId69"/>
    <p:sldId id="340" r:id="rId70"/>
    <p:sldId id="341" r:id="rId71"/>
    <p:sldId id="342" r:id="rId72"/>
    <p:sldId id="343" r:id="rId73"/>
    <p:sldId id="346" r:id="rId74"/>
    <p:sldId id="348" r:id="rId75"/>
    <p:sldId id="349" r:id="rId76"/>
    <p:sldId id="350" r:id="rId77"/>
    <p:sldId id="351" r:id="rId78"/>
    <p:sldId id="353" r:id="rId79"/>
    <p:sldId id="354" r:id="rId80"/>
    <p:sldId id="355" r:id="rId81"/>
    <p:sldId id="356" r:id="rId82"/>
    <p:sldId id="357" r:id="rId83"/>
    <p:sldId id="358" r:id="rId84"/>
    <p:sldId id="359" r:id="rId85"/>
    <p:sldId id="368" r:id="rId86"/>
    <p:sldId id="369" r:id="rId87"/>
    <p:sldId id="370" r:id="rId88"/>
    <p:sldId id="371" r:id="rId89"/>
    <p:sldId id="372" r:id="rId90"/>
    <p:sldId id="373" r:id="rId91"/>
    <p:sldId id="374" r:id="rId92"/>
    <p:sldId id="375" r:id="rId93"/>
    <p:sldId id="377" r:id="rId94"/>
    <p:sldId id="376" r:id="rId95"/>
    <p:sldId id="378" r:id="rId96"/>
    <p:sldId id="379" r:id="rId97"/>
    <p:sldId id="380" r:id="rId98"/>
    <p:sldId id="381" r:id="rId99"/>
    <p:sldId id="382" r:id="rId100"/>
    <p:sldId id="385" r:id="rId101"/>
    <p:sldId id="383" r:id="rId102"/>
    <p:sldId id="386" r:id="rId103"/>
    <p:sldId id="384" r:id="rId104"/>
    <p:sldId id="387" r:id="rId105"/>
    <p:sldId id="401" r:id="rId106"/>
    <p:sldId id="388" r:id="rId107"/>
    <p:sldId id="393" r:id="rId108"/>
    <p:sldId id="394" r:id="rId109"/>
    <p:sldId id="395" r:id="rId110"/>
    <p:sldId id="405" r:id="rId111"/>
    <p:sldId id="396" r:id="rId112"/>
    <p:sldId id="397" r:id="rId113"/>
    <p:sldId id="398" r:id="rId114"/>
    <p:sldId id="406" r:id="rId115"/>
    <p:sldId id="399" r:id="rId116"/>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4D4D4D"/>
    <a:srgbClr val="404040"/>
    <a:srgbClr val="808080"/>
    <a:srgbClr val="666666"/>
    <a:srgbClr val="C0C0C0"/>
    <a:srgbClr val="A6A6A6"/>
    <a:srgbClr val="999999"/>
    <a:srgbClr val="62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82" autoAdjust="0"/>
    <p:restoredTop sz="90929"/>
  </p:normalViewPr>
  <p:slideViewPr>
    <p:cSldViewPr snapToGrid="0">
      <p:cViewPr>
        <p:scale>
          <a:sx n="70" d="100"/>
          <a:sy n="70" d="100"/>
        </p:scale>
        <p:origin x="-15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sz="quarter" idx="1"/>
          </p:nvPr>
        </p:nvSpPr>
        <p:spPr bwMode="auto">
          <a:xfrm>
            <a:off x="3899694"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7172" name="Rectangle 4"/>
          <p:cNvSpPr>
            <a:spLocks noGrp="1" noChangeArrowheads="1"/>
          </p:cNvSpPr>
          <p:nvPr>
            <p:ph type="ftr" sz="quarter" idx="2"/>
          </p:nvPr>
        </p:nvSpPr>
        <p:spPr bwMode="auto">
          <a:xfrm>
            <a:off x="0"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7173" name="Rectangle 5"/>
          <p:cNvSpPr>
            <a:spLocks noGrp="1" noChangeArrowheads="1"/>
          </p:cNvSpPr>
          <p:nvPr>
            <p:ph type="sldNum" sz="quarter" idx="3"/>
          </p:nvPr>
        </p:nvSpPr>
        <p:spPr bwMode="auto">
          <a:xfrm>
            <a:off x="3899694"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lgn="r">
              <a:defRPr sz="1200"/>
            </a:lvl1pPr>
          </a:lstStyle>
          <a:p>
            <a:fld id="{B9A40316-AA69-4880-AE27-D2F9DB28DE43}" type="slidenum">
              <a:rPr lang="en-US"/>
              <a:pPr/>
              <a:t>‹#›</a:t>
            </a:fld>
            <a:endParaRPr lang="en-US"/>
          </a:p>
        </p:txBody>
      </p:sp>
    </p:spTree>
    <p:extLst>
      <p:ext uri="{BB962C8B-B14F-4D97-AF65-F5344CB8AC3E}">
        <p14:creationId xmlns:p14="http://schemas.microsoft.com/office/powerpoint/2010/main" val="3136104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99694"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7575" y="4415790"/>
            <a:ext cx="5046663" cy="4183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99694"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lgn="r">
              <a:defRPr sz="1200"/>
            </a:lvl1pPr>
          </a:lstStyle>
          <a:p>
            <a:fld id="{07F2C680-A055-4DD3-836F-92E1AAC964D4}" type="slidenum">
              <a:rPr lang="en-US"/>
              <a:pPr/>
              <a:t>‹#›</a:t>
            </a:fld>
            <a:endParaRPr lang="en-US"/>
          </a:p>
        </p:txBody>
      </p:sp>
    </p:spTree>
    <p:extLst>
      <p:ext uri="{BB962C8B-B14F-4D97-AF65-F5344CB8AC3E}">
        <p14:creationId xmlns:p14="http://schemas.microsoft.com/office/powerpoint/2010/main" val="38645872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75F5C-B9EF-4D17-B4F5-F78AA6C2E038}" type="slidenum">
              <a:rPr lang="en-US"/>
              <a:pPr/>
              <a:t>1</a:t>
            </a:fld>
            <a:endParaRPr lang="en-US" dirty="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a:t>
            </a:fld>
            <a:endParaRPr lang="en-US" dirty="0"/>
          </a:p>
        </p:txBody>
      </p:sp>
    </p:spTree>
    <p:extLst>
      <p:ext uri="{BB962C8B-B14F-4D97-AF65-F5344CB8AC3E}">
        <p14:creationId xmlns:p14="http://schemas.microsoft.com/office/powerpoint/2010/main" val="24830026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100</a:t>
            </a:fld>
            <a:endParaRPr lang="en-US" dirty="0"/>
          </a:p>
        </p:txBody>
      </p:sp>
    </p:spTree>
    <p:extLst>
      <p:ext uri="{BB962C8B-B14F-4D97-AF65-F5344CB8AC3E}">
        <p14:creationId xmlns:p14="http://schemas.microsoft.com/office/powerpoint/2010/main" val="344951577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101</a:t>
            </a:fld>
            <a:endParaRPr lang="en-US" dirty="0"/>
          </a:p>
        </p:txBody>
      </p:sp>
    </p:spTree>
    <p:extLst>
      <p:ext uri="{BB962C8B-B14F-4D97-AF65-F5344CB8AC3E}">
        <p14:creationId xmlns:p14="http://schemas.microsoft.com/office/powerpoint/2010/main" val="332898287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102</a:t>
            </a:fld>
            <a:endParaRPr lang="en-US" dirty="0"/>
          </a:p>
        </p:txBody>
      </p:sp>
    </p:spTree>
    <p:extLst>
      <p:ext uri="{BB962C8B-B14F-4D97-AF65-F5344CB8AC3E}">
        <p14:creationId xmlns:p14="http://schemas.microsoft.com/office/powerpoint/2010/main" val="21476131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103</a:t>
            </a:fld>
            <a:endParaRPr lang="en-US" dirty="0"/>
          </a:p>
        </p:txBody>
      </p:sp>
    </p:spTree>
    <p:extLst>
      <p:ext uri="{BB962C8B-B14F-4D97-AF65-F5344CB8AC3E}">
        <p14:creationId xmlns:p14="http://schemas.microsoft.com/office/powerpoint/2010/main" val="411634743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104</a:t>
            </a:fld>
            <a:endParaRPr lang="en-US" dirty="0"/>
          </a:p>
        </p:txBody>
      </p:sp>
    </p:spTree>
    <p:extLst>
      <p:ext uri="{BB962C8B-B14F-4D97-AF65-F5344CB8AC3E}">
        <p14:creationId xmlns:p14="http://schemas.microsoft.com/office/powerpoint/2010/main" val="349896581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105</a:t>
            </a:fld>
            <a:endParaRPr lang="en-US" dirty="0"/>
          </a:p>
        </p:txBody>
      </p:sp>
    </p:spTree>
    <p:extLst>
      <p:ext uri="{BB962C8B-B14F-4D97-AF65-F5344CB8AC3E}">
        <p14:creationId xmlns:p14="http://schemas.microsoft.com/office/powerpoint/2010/main" val="12542678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106</a:t>
            </a:fld>
            <a:endParaRPr lang="en-US" dirty="0"/>
          </a:p>
        </p:txBody>
      </p:sp>
    </p:spTree>
    <p:extLst>
      <p:ext uri="{BB962C8B-B14F-4D97-AF65-F5344CB8AC3E}">
        <p14:creationId xmlns:p14="http://schemas.microsoft.com/office/powerpoint/2010/main" val="111895105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107</a:t>
            </a:fld>
            <a:endParaRPr lang="en-US" dirty="0"/>
          </a:p>
        </p:txBody>
      </p:sp>
    </p:spTree>
    <p:extLst>
      <p:ext uri="{BB962C8B-B14F-4D97-AF65-F5344CB8AC3E}">
        <p14:creationId xmlns:p14="http://schemas.microsoft.com/office/powerpoint/2010/main" val="402754370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108</a:t>
            </a:fld>
            <a:endParaRPr lang="en-US" dirty="0"/>
          </a:p>
        </p:txBody>
      </p:sp>
    </p:spTree>
    <p:extLst>
      <p:ext uri="{BB962C8B-B14F-4D97-AF65-F5344CB8AC3E}">
        <p14:creationId xmlns:p14="http://schemas.microsoft.com/office/powerpoint/2010/main" val="28882364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109</a:t>
            </a:fld>
            <a:endParaRPr lang="en-US"/>
          </a:p>
        </p:txBody>
      </p:sp>
    </p:spTree>
    <p:extLst>
      <p:ext uri="{BB962C8B-B14F-4D97-AF65-F5344CB8AC3E}">
        <p14:creationId xmlns:p14="http://schemas.microsoft.com/office/powerpoint/2010/main" val="73592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a:t>
            </a:fld>
            <a:endParaRPr lang="en-US" dirty="0"/>
          </a:p>
        </p:txBody>
      </p:sp>
    </p:spTree>
    <p:extLst>
      <p:ext uri="{BB962C8B-B14F-4D97-AF65-F5344CB8AC3E}">
        <p14:creationId xmlns:p14="http://schemas.microsoft.com/office/powerpoint/2010/main" val="27902877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110</a:t>
            </a:fld>
            <a:endParaRPr lang="en-US"/>
          </a:p>
        </p:txBody>
      </p:sp>
    </p:spTree>
    <p:extLst>
      <p:ext uri="{BB962C8B-B14F-4D97-AF65-F5344CB8AC3E}">
        <p14:creationId xmlns:p14="http://schemas.microsoft.com/office/powerpoint/2010/main" val="73592066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111</a:t>
            </a:fld>
            <a:endParaRPr lang="en-US"/>
          </a:p>
        </p:txBody>
      </p:sp>
    </p:spTree>
    <p:extLst>
      <p:ext uri="{BB962C8B-B14F-4D97-AF65-F5344CB8AC3E}">
        <p14:creationId xmlns:p14="http://schemas.microsoft.com/office/powerpoint/2010/main" val="410984548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112</a:t>
            </a:fld>
            <a:endParaRPr lang="en-US"/>
          </a:p>
        </p:txBody>
      </p:sp>
    </p:spTree>
    <p:extLst>
      <p:ext uri="{BB962C8B-B14F-4D97-AF65-F5344CB8AC3E}">
        <p14:creationId xmlns:p14="http://schemas.microsoft.com/office/powerpoint/2010/main" val="41502475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113</a:t>
            </a:fld>
            <a:endParaRPr lang="en-US"/>
          </a:p>
        </p:txBody>
      </p:sp>
    </p:spTree>
    <p:extLst>
      <p:ext uri="{BB962C8B-B14F-4D97-AF65-F5344CB8AC3E}">
        <p14:creationId xmlns:p14="http://schemas.microsoft.com/office/powerpoint/2010/main" val="24079732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114</a:t>
            </a:fld>
            <a:endParaRPr lang="en-US"/>
          </a:p>
        </p:txBody>
      </p:sp>
    </p:spTree>
    <p:extLst>
      <p:ext uri="{BB962C8B-B14F-4D97-AF65-F5344CB8AC3E}">
        <p14:creationId xmlns:p14="http://schemas.microsoft.com/office/powerpoint/2010/main" val="249590430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115</a:t>
            </a:fld>
            <a:endParaRPr lang="en-US"/>
          </a:p>
        </p:txBody>
      </p:sp>
    </p:spTree>
    <p:extLst>
      <p:ext uri="{BB962C8B-B14F-4D97-AF65-F5344CB8AC3E}">
        <p14:creationId xmlns:p14="http://schemas.microsoft.com/office/powerpoint/2010/main" val="2495904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12</a:t>
            </a:fld>
            <a:endParaRPr lang="en-US" dirty="0"/>
          </a:p>
        </p:txBody>
      </p:sp>
    </p:spTree>
    <p:extLst>
      <p:ext uri="{BB962C8B-B14F-4D97-AF65-F5344CB8AC3E}">
        <p14:creationId xmlns:p14="http://schemas.microsoft.com/office/powerpoint/2010/main" val="2790287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13</a:t>
            </a:fld>
            <a:endParaRPr lang="en-US" dirty="0"/>
          </a:p>
        </p:txBody>
      </p:sp>
    </p:spTree>
    <p:extLst>
      <p:ext uri="{BB962C8B-B14F-4D97-AF65-F5344CB8AC3E}">
        <p14:creationId xmlns:p14="http://schemas.microsoft.com/office/powerpoint/2010/main" val="27903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14</a:t>
            </a:fld>
            <a:endParaRPr lang="en-US" dirty="0"/>
          </a:p>
        </p:txBody>
      </p:sp>
    </p:spTree>
    <p:extLst>
      <p:ext uri="{BB962C8B-B14F-4D97-AF65-F5344CB8AC3E}">
        <p14:creationId xmlns:p14="http://schemas.microsoft.com/office/powerpoint/2010/main" val="339483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15</a:t>
            </a:fld>
            <a:endParaRPr lang="en-US" dirty="0"/>
          </a:p>
        </p:txBody>
      </p:sp>
    </p:spTree>
    <p:extLst>
      <p:ext uri="{BB962C8B-B14F-4D97-AF65-F5344CB8AC3E}">
        <p14:creationId xmlns:p14="http://schemas.microsoft.com/office/powerpoint/2010/main" val="113155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16</a:t>
            </a:fld>
            <a:endParaRPr lang="en-US" dirty="0"/>
          </a:p>
        </p:txBody>
      </p:sp>
    </p:spTree>
    <p:extLst>
      <p:ext uri="{BB962C8B-B14F-4D97-AF65-F5344CB8AC3E}">
        <p14:creationId xmlns:p14="http://schemas.microsoft.com/office/powerpoint/2010/main" val="356070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17</a:t>
            </a:fld>
            <a:endParaRPr lang="en-US" dirty="0"/>
          </a:p>
        </p:txBody>
      </p:sp>
    </p:spTree>
    <p:extLst>
      <p:ext uri="{BB962C8B-B14F-4D97-AF65-F5344CB8AC3E}">
        <p14:creationId xmlns:p14="http://schemas.microsoft.com/office/powerpoint/2010/main" val="2522718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18</a:t>
            </a:fld>
            <a:endParaRPr lang="en-US" dirty="0"/>
          </a:p>
        </p:txBody>
      </p:sp>
    </p:spTree>
    <p:extLst>
      <p:ext uri="{BB962C8B-B14F-4D97-AF65-F5344CB8AC3E}">
        <p14:creationId xmlns:p14="http://schemas.microsoft.com/office/powerpoint/2010/main" val="2034226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19</a:t>
            </a:fld>
            <a:endParaRPr lang="en-US" dirty="0"/>
          </a:p>
        </p:txBody>
      </p:sp>
    </p:spTree>
    <p:extLst>
      <p:ext uri="{BB962C8B-B14F-4D97-AF65-F5344CB8AC3E}">
        <p14:creationId xmlns:p14="http://schemas.microsoft.com/office/powerpoint/2010/main" val="277881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a:t>
            </a:fld>
            <a:endParaRPr lang="en-US" dirty="0"/>
          </a:p>
        </p:txBody>
      </p:sp>
    </p:spTree>
    <p:extLst>
      <p:ext uri="{BB962C8B-B14F-4D97-AF65-F5344CB8AC3E}">
        <p14:creationId xmlns:p14="http://schemas.microsoft.com/office/powerpoint/2010/main" val="1712832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20</a:t>
            </a:fld>
            <a:endParaRPr lang="en-US" dirty="0"/>
          </a:p>
        </p:txBody>
      </p:sp>
    </p:spTree>
    <p:extLst>
      <p:ext uri="{BB962C8B-B14F-4D97-AF65-F5344CB8AC3E}">
        <p14:creationId xmlns:p14="http://schemas.microsoft.com/office/powerpoint/2010/main" val="1271848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21</a:t>
            </a:fld>
            <a:endParaRPr lang="en-US" dirty="0"/>
          </a:p>
        </p:txBody>
      </p:sp>
    </p:spTree>
    <p:extLst>
      <p:ext uri="{BB962C8B-B14F-4D97-AF65-F5344CB8AC3E}">
        <p14:creationId xmlns:p14="http://schemas.microsoft.com/office/powerpoint/2010/main" val="383279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22</a:t>
            </a:fld>
            <a:endParaRPr lang="en-US" dirty="0"/>
          </a:p>
        </p:txBody>
      </p:sp>
    </p:spTree>
    <p:extLst>
      <p:ext uri="{BB962C8B-B14F-4D97-AF65-F5344CB8AC3E}">
        <p14:creationId xmlns:p14="http://schemas.microsoft.com/office/powerpoint/2010/main" val="483432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23</a:t>
            </a:fld>
            <a:endParaRPr lang="en-US" dirty="0"/>
          </a:p>
        </p:txBody>
      </p:sp>
    </p:spTree>
    <p:extLst>
      <p:ext uri="{BB962C8B-B14F-4D97-AF65-F5344CB8AC3E}">
        <p14:creationId xmlns:p14="http://schemas.microsoft.com/office/powerpoint/2010/main" val="59914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24</a:t>
            </a:fld>
            <a:endParaRPr lang="en-US" dirty="0"/>
          </a:p>
        </p:txBody>
      </p:sp>
    </p:spTree>
    <p:extLst>
      <p:ext uri="{BB962C8B-B14F-4D97-AF65-F5344CB8AC3E}">
        <p14:creationId xmlns:p14="http://schemas.microsoft.com/office/powerpoint/2010/main" val="106914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25</a:t>
            </a:fld>
            <a:endParaRPr lang="en-US" dirty="0"/>
          </a:p>
        </p:txBody>
      </p:sp>
    </p:spTree>
    <p:extLst>
      <p:ext uri="{BB962C8B-B14F-4D97-AF65-F5344CB8AC3E}">
        <p14:creationId xmlns:p14="http://schemas.microsoft.com/office/powerpoint/2010/main" val="1023192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26</a:t>
            </a:fld>
            <a:endParaRPr lang="en-US" dirty="0"/>
          </a:p>
        </p:txBody>
      </p:sp>
    </p:spTree>
    <p:extLst>
      <p:ext uri="{BB962C8B-B14F-4D97-AF65-F5344CB8AC3E}">
        <p14:creationId xmlns:p14="http://schemas.microsoft.com/office/powerpoint/2010/main" val="824359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27</a:t>
            </a:fld>
            <a:endParaRPr lang="en-US" dirty="0"/>
          </a:p>
        </p:txBody>
      </p:sp>
    </p:spTree>
    <p:extLst>
      <p:ext uri="{BB962C8B-B14F-4D97-AF65-F5344CB8AC3E}">
        <p14:creationId xmlns:p14="http://schemas.microsoft.com/office/powerpoint/2010/main" val="162695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28</a:t>
            </a:fld>
            <a:endParaRPr lang="en-US" dirty="0"/>
          </a:p>
        </p:txBody>
      </p:sp>
    </p:spTree>
    <p:extLst>
      <p:ext uri="{BB962C8B-B14F-4D97-AF65-F5344CB8AC3E}">
        <p14:creationId xmlns:p14="http://schemas.microsoft.com/office/powerpoint/2010/main" val="4149170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29</a:t>
            </a:fld>
            <a:endParaRPr lang="en-US" dirty="0"/>
          </a:p>
        </p:txBody>
      </p:sp>
    </p:spTree>
    <p:extLst>
      <p:ext uri="{BB962C8B-B14F-4D97-AF65-F5344CB8AC3E}">
        <p14:creationId xmlns:p14="http://schemas.microsoft.com/office/powerpoint/2010/main" val="3069457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a:t>
            </a:fld>
            <a:endParaRPr lang="en-US" dirty="0"/>
          </a:p>
        </p:txBody>
      </p:sp>
    </p:spTree>
    <p:extLst>
      <p:ext uri="{BB962C8B-B14F-4D97-AF65-F5344CB8AC3E}">
        <p14:creationId xmlns:p14="http://schemas.microsoft.com/office/powerpoint/2010/main" val="3257715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30</a:t>
            </a:fld>
            <a:endParaRPr lang="en-US" dirty="0"/>
          </a:p>
        </p:txBody>
      </p:sp>
    </p:spTree>
    <p:extLst>
      <p:ext uri="{BB962C8B-B14F-4D97-AF65-F5344CB8AC3E}">
        <p14:creationId xmlns:p14="http://schemas.microsoft.com/office/powerpoint/2010/main" val="4075413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31</a:t>
            </a:fld>
            <a:endParaRPr lang="en-US" dirty="0"/>
          </a:p>
        </p:txBody>
      </p:sp>
    </p:spTree>
    <p:extLst>
      <p:ext uri="{BB962C8B-B14F-4D97-AF65-F5344CB8AC3E}">
        <p14:creationId xmlns:p14="http://schemas.microsoft.com/office/powerpoint/2010/main" val="3444689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32</a:t>
            </a:fld>
            <a:endParaRPr lang="en-US" dirty="0"/>
          </a:p>
        </p:txBody>
      </p:sp>
    </p:spTree>
    <p:extLst>
      <p:ext uri="{BB962C8B-B14F-4D97-AF65-F5344CB8AC3E}">
        <p14:creationId xmlns:p14="http://schemas.microsoft.com/office/powerpoint/2010/main" val="3449118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33</a:t>
            </a:fld>
            <a:endParaRPr lang="en-US" dirty="0"/>
          </a:p>
        </p:txBody>
      </p:sp>
    </p:spTree>
    <p:extLst>
      <p:ext uri="{BB962C8B-B14F-4D97-AF65-F5344CB8AC3E}">
        <p14:creationId xmlns:p14="http://schemas.microsoft.com/office/powerpoint/2010/main" val="1940170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34</a:t>
            </a:fld>
            <a:endParaRPr lang="en-US" dirty="0"/>
          </a:p>
        </p:txBody>
      </p:sp>
    </p:spTree>
    <p:extLst>
      <p:ext uri="{BB962C8B-B14F-4D97-AF65-F5344CB8AC3E}">
        <p14:creationId xmlns:p14="http://schemas.microsoft.com/office/powerpoint/2010/main" val="1170139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35</a:t>
            </a:fld>
            <a:endParaRPr lang="en-US" dirty="0"/>
          </a:p>
        </p:txBody>
      </p:sp>
    </p:spTree>
    <p:extLst>
      <p:ext uri="{BB962C8B-B14F-4D97-AF65-F5344CB8AC3E}">
        <p14:creationId xmlns:p14="http://schemas.microsoft.com/office/powerpoint/2010/main" val="1316824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36</a:t>
            </a:fld>
            <a:endParaRPr lang="en-US" dirty="0"/>
          </a:p>
        </p:txBody>
      </p:sp>
    </p:spTree>
    <p:extLst>
      <p:ext uri="{BB962C8B-B14F-4D97-AF65-F5344CB8AC3E}">
        <p14:creationId xmlns:p14="http://schemas.microsoft.com/office/powerpoint/2010/main" val="1316824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37</a:t>
            </a:fld>
            <a:endParaRPr lang="en-US" dirty="0"/>
          </a:p>
        </p:txBody>
      </p:sp>
    </p:spTree>
    <p:extLst>
      <p:ext uri="{BB962C8B-B14F-4D97-AF65-F5344CB8AC3E}">
        <p14:creationId xmlns:p14="http://schemas.microsoft.com/office/powerpoint/2010/main" val="2537101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38</a:t>
            </a:fld>
            <a:endParaRPr lang="en-US" dirty="0"/>
          </a:p>
        </p:txBody>
      </p:sp>
    </p:spTree>
    <p:extLst>
      <p:ext uri="{BB962C8B-B14F-4D97-AF65-F5344CB8AC3E}">
        <p14:creationId xmlns:p14="http://schemas.microsoft.com/office/powerpoint/2010/main" val="3454877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39</a:t>
            </a:fld>
            <a:endParaRPr lang="en-US" dirty="0"/>
          </a:p>
        </p:txBody>
      </p:sp>
    </p:spTree>
    <p:extLst>
      <p:ext uri="{BB962C8B-B14F-4D97-AF65-F5344CB8AC3E}">
        <p14:creationId xmlns:p14="http://schemas.microsoft.com/office/powerpoint/2010/main" val="125172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a:t>
            </a:fld>
            <a:endParaRPr lang="en-US" dirty="0"/>
          </a:p>
        </p:txBody>
      </p:sp>
    </p:spTree>
    <p:extLst>
      <p:ext uri="{BB962C8B-B14F-4D97-AF65-F5344CB8AC3E}">
        <p14:creationId xmlns:p14="http://schemas.microsoft.com/office/powerpoint/2010/main" val="1334758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40</a:t>
            </a:fld>
            <a:endParaRPr lang="en-US" dirty="0"/>
          </a:p>
        </p:txBody>
      </p:sp>
    </p:spTree>
    <p:extLst>
      <p:ext uri="{BB962C8B-B14F-4D97-AF65-F5344CB8AC3E}">
        <p14:creationId xmlns:p14="http://schemas.microsoft.com/office/powerpoint/2010/main" val="596476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41</a:t>
            </a:fld>
            <a:endParaRPr lang="en-US" dirty="0"/>
          </a:p>
        </p:txBody>
      </p:sp>
    </p:spTree>
    <p:extLst>
      <p:ext uri="{BB962C8B-B14F-4D97-AF65-F5344CB8AC3E}">
        <p14:creationId xmlns:p14="http://schemas.microsoft.com/office/powerpoint/2010/main" val="3004301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42</a:t>
            </a:fld>
            <a:endParaRPr lang="en-US" dirty="0"/>
          </a:p>
        </p:txBody>
      </p:sp>
    </p:spTree>
    <p:extLst>
      <p:ext uri="{BB962C8B-B14F-4D97-AF65-F5344CB8AC3E}">
        <p14:creationId xmlns:p14="http://schemas.microsoft.com/office/powerpoint/2010/main" val="1788354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43</a:t>
            </a:fld>
            <a:endParaRPr lang="en-US" dirty="0"/>
          </a:p>
        </p:txBody>
      </p:sp>
    </p:spTree>
    <p:extLst>
      <p:ext uri="{BB962C8B-B14F-4D97-AF65-F5344CB8AC3E}">
        <p14:creationId xmlns:p14="http://schemas.microsoft.com/office/powerpoint/2010/main" val="3361044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44</a:t>
            </a:fld>
            <a:endParaRPr lang="en-US" dirty="0"/>
          </a:p>
        </p:txBody>
      </p:sp>
    </p:spTree>
    <p:extLst>
      <p:ext uri="{BB962C8B-B14F-4D97-AF65-F5344CB8AC3E}">
        <p14:creationId xmlns:p14="http://schemas.microsoft.com/office/powerpoint/2010/main" val="1144816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45</a:t>
            </a:fld>
            <a:endParaRPr lang="en-US" dirty="0"/>
          </a:p>
        </p:txBody>
      </p:sp>
    </p:spTree>
    <p:extLst>
      <p:ext uri="{BB962C8B-B14F-4D97-AF65-F5344CB8AC3E}">
        <p14:creationId xmlns:p14="http://schemas.microsoft.com/office/powerpoint/2010/main" val="23212167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46</a:t>
            </a:fld>
            <a:endParaRPr lang="en-US" dirty="0"/>
          </a:p>
        </p:txBody>
      </p:sp>
    </p:spTree>
    <p:extLst>
      <p:ext uri="{BB962C8B-B14F-4D97-AF65-F5344CB8AC3E}">
        <p14:creationId xmlns:p14="http://schemas.microsoft.com/office/powerpoint/2010/main" val="3839978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47</a:t>
            </a:fld>
            <a:endParaRPr lang="en-US" dirty="0"/>
          </a:p>
        </p:txBody>
      </p:sp>
    </p:spTree>
    <p:extLst>
      <p:ext uri="{BB962C8B-B14F-4D97-AF65-F5344CB8AC3E}">
        <p14:creationId xmlns:p14="http://schemas.microsoft.com/office/powerpoint/2010/main" val="2142953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48</a:t>
            </a:fld>
            <a:endParaRPr lang="en-US" dirty="0"/>
          </a:p>
        </p:txBody>
      </p:sp>
    </p:spTree>
    <p:extLst>
      <p:ext uri="{BB962C8B-B14F-4D97-AF65-F5344CB8AC3E}">
        <p14:creationId xmlns:p14="http://schemas.microsoft.com/office/powerpoint/2010/main" val="11482101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49</a:t>
            </a:fld>
            <a:endParaRPr lang="en-US" dirty="0"/>
          </a:p>
        </p:txBody>
      </p:sp>
    </p:spTree>
    <p:extLst>
      <p:ext uri="{BB962C8B-B14F-4D97-AF65-F5344CB8AC3E}">
        <p14:creationId xmlns:p14="http://schemas.microsoft.com/office/powerpoint/2010/main" val="123965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a:t>
            </a:fld>
            <a:endParaRPr lang="en-US" dirty="0"/>
          </a:p>
        </p:txBody>
      </p:sp>
    </p:spTree>
    <p:extLst>
      <p:ext uri="{BB962C8B-B14F-4D97-AF65-F5344CB8AC3E}">
        <p14:creationId xmlns:p14="http://schemas.microsoft.com/office/powerpoint/2010/main" val="28293967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50</a:t>
            </a:fld>
            <a:endParaRPr lang="en-US" dirty="0"/>
          </a:p>
        </p:txBody>
      </p:sp>
    </p:spTree>
    <p:extLst>
      <p:ext uri="{BB962C8B-B14F-4D97-AF65-F5344CB8AC3E}">
        <p14:creationId xmlns:p14="http://schemas.microsoft.com/office/powerpoint/2010/main" val="16685711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51</a:t>
            </a:fld>
            <a:endParaRPr lang="en-US" dirty="0"/>
          </a:p>
        </p:txBody>
      </p:sp>
    </p:spTree>
    <p:extLst>
      <p:ext uri="{BB962C8B-B14F-4D97-AF65-F5344CB8AC3E}">
        <p14:creationId xmlns:p14="http://schemas.microsoft.com/office/powerpoint/2010/main" val="1138685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52</a:t>
            </a:fld>
            <a:endParaRPr lang="en-US" dirty="0"/>
          </a:p>
        </p:txBody>
      </p:sp>
    </p:spTree>
    <p:extLst>
      <p:ext uri="{BB962C8B-B14F-4D97-AF65-F5344CB8AC3E}">
        <p14:creationId xmlns:p14="http://schemas.microsoft.com/office/powerpoint/2010/main" val="21987135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53</a:t>
            </a:fld>
            <a:endParaRPr lang="en-US" dirty="0"/>
          </a:p>
        </p:txBody>
      </p:sp>
    </p:spTree>
    <p:extLst>
      <p:ext uri="{BB962C8B-B14F-4D97-AF65-F5344CB8AC3E}">
        <p14:creationId xmlns:p14="http://schemas.microsoft.com/office/powerpoint/2010/main" val="1632202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54</a:t>
            </a:fld>
            <a:endParaRPr lang="en-US" dirty="0"/>
          </a:p>
        </p:txBody>
      </p:sp>
    </p:spTree>
    <p:extLst>
      <p:ext uri="{BB962C8B-B14F-4D97-AF65-F5344CB8AC3E}">
        <p14:creationId xmlns:p14="http://schemas.microsoft.com/office/powerpoint/2010/main" val="4507292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55</a:t>
            </a:fld>
            <a:endParaRPr lang="en-US" dirty="0"/>
          </a:p>
        </p:txBody>
      </p:sp>
    </p:spTree>
    <p:extLst>
      <p:ext uri="{BB962C8B-B14F-4D97-AF65-F5344CB8AC3E}">
        <p14:creationId xmlns:p14="http://schemas.microsoft.com/office/powerpoint/2010/main" val="3746432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56</a:t>
            </a:fld>
            <a:endParaRPr lang="en-US" dirty="0"/>
          </a:p>
        </p:txBody>
      </p:sp>
    </p:spTree>
    <p:extLst>
      <p:ext uri="{BB962C8B-B14F-4D97-AF65-F5344CB8AC3E}">
        <p14:creationId xmlns:p14="http://schemas.microsoft.com/office/powerpoint/2010/main" val="859200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57</a:t>
            </a:fld>
            <a:endParaRPr lang="en-US" dirty="0"/>
          </a:p>
        </p:txBody>
      </p:sp>
    </p:spTree>
    <p:extLst>
      <p:ext uri="{BB962C8B-B14F-4D97-AF65-F5344CB8AC3E}">
        <p14:creationId xmlns:p14="http://schemas.microsoft.com/office/powerpoint/2010/main" val="8803044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58</a:t>
            </a:fld>
            <a:endParaRPr lang="en-US" dirty="0"/>
          </a:p>
        </p:txBody>
      </p:sp>
    </p:spTree>
    <p:extLst>
      <p:ext uri="{BB962C8B-B14F-4D97-AF65-F5344CB8AC3E}">
        <p14:creationId xmlns:p14="http://schemas.microsoft.com/office/powerpoint/2010/main" val="3607110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59</a:t>
            </a:fld>
            <a:endParaRPr lang="en-US" dirty="0"/>
          </a:p>
        </p:txBody>
      </p:sp>
    </p:spTree>
    <p:extLst>
      <p:ext uri="{BB962C8B-B14F-4D97-AF65-F5344CB8AC3E}">
        <p14:creationId xmlns:p14="http://schemas.microsoft.com/office/powerpoint/2010/main" val="416068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a:t>
            </a:fld>
            <a:endParaRPr lang="en-US" dirty="0"/>
          </a:p>
        </p:txBody>
      </p:sp>
    </p:spTree>
    <p:extLst>
      <p:ext uri="{BB962C8B-B14F-4D97-AF65-F5344CB8AC3E}">
        <p14:creationId xmlns:p14="http://schemas.microsoft.com/office/powerpoint/2010/main" val="4804247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60</a:t>
            </a:fld>
            <a:endParaRPr lang="en-US" dirty="0"/>
          </a:p>
        </p:txBody>
      </p:sp>
    </p:spTree>
    <p:extLst>
      <p:ext uri="{BB962C8B-B14F-4D97-AF65-F5344CB8AC3E}">
        <p14:creationId xmlns:p14="http://schemas.microsoft.com/office/powerpoint/2010/main" val="1868937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61</a:t>
            </a:fld>
            <a:endParaRPr lang="en-US" dirty="0"/>
          </a:p>
        </p:txBody>
      </p:sp>
    </p:spTree>
    <p:extLst>
      <p:ext uri="{BB962C8B-B14F-4D97-AF65-F5344CB8AC3E}">
        <p14:creationId xmlns:p14="http://schemas.microsoft.com/office/powerpoint/2010/main" val="1008052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62</a:t>
            </a:fld>
            <a:endParaRPr lang="en-US" dirty="0"/>
          </a:p>
        </p:txBody>
      </p:sp>
    </p:spTree>
    <p:extLst>
      <p:ext uri="{BB962C8B-B14F-4D97-AF65-F5344CB8AC3E}">
        <p14:creationId xmlns:p14="http://schemas.microsoft.com/office/powerpoint/2010/main" val="141798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63</a:t>
            </a:fld>
            <a:endParaRPr lang="en-US" dirty="0"/>
          </a:p>
        </p:txBody>
      </p:sp>
    </p:spTree>
    <p:extLst>
      <p:ext uri="{BB962C8B-B14F-4D97-AF65-F5344CB8AC3E}">
        <p14:creationId xmlns:p14="http://schemas.microsoft.com/office/powerpoint/2010/main" val="37894580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64</a:t>
            </a:fld>
            <a:endParaRPr lang="en-US" dirty="0"/>
          </a:p>
        </p:txBody>
      </p:sp>
    </p:spTree>
    <p:extLst>
      <p:ext uri="{BB962C8B-B14F-4D97-AF65-F5344CB8AC3E}">
        <p14:creationId xmlns:p14="http://schemas.microsoft.com/office/powerpoint/2010/main" val="20234406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65</a:t>
            </a:fld>
            <a:endParaRPr lang="en-US" dirty="0"/>
          </a:p>
        </p:txBody>
      </p:sp>
    </p:spTree>
    <p:extLst>
      <p:ext uri="{BB962C8B-B14F-4D97-AF65-F5344CB8AC3E}">
        <p14:creationId xmlns:p14="http://schemas.microsoft.com/office/powerpoint/2010/main" val="1690458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66</a:t>
            </a:fld>
            <a:endParaRPr lang="en-US" dirty="0"/>
          </a:p>
        </p:txBody>
      </p:sp>
    </p:spTree>
    <p:extLst>
      <p:ext uri="{BB962C8B-B14F-4D97-AF65-F5344CB8AC3E}">
        <p14:creationId xmlns:p14="http://schemas.microsoft.com/office/powerpoint/2010/main" val="3493974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67</a:t>
            </a:fld>
            <a:endParaRPr lang="en-US" dirty="0"/>
          </a:p>
        </p:txBody>
      </p:sp>
    </p:spTree>
    <p:extLst>
      <p:ext uri="{BB962C8B-B14F-4D97-AF65-F5344CB8AC3E}">
        <p14:creationId xmlns:p14="http://schemas.microsoft.com/office/powerpoint/2010/main" val="38010537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68</a:t>
            </a:fld>
            <a:endParaRPr lang="en-US" dirty="0"/>
          </a:p>
        </p:txBody>
      </p:sp>
    </p:spTree>
    <p:extLst>
      <p:ext uri="{BB962C8B-B14F-4D97-AF65-F5344CB8AC3E}">
        <p14:creationId xmlns:p14="http://schemas.microsoft.com/office/powerpoint/2010/main" val="17215446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69</a:t>
            </a:fld>
            <a:endParaRPr lang="en-US" dirty="0"/>
          </a:p>
        </p:txBody>
      </p:sp>
    </p:spTree>
    <p:extLst>
      <p:ext uri="{BB962C8B-B14F-4D97-AF65-F5344CB8AC3E}">
        <p14:creationId xmlns:p14="http://schemas.microsoft.com/office/powerpoint/2010/main" val="90385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a:t>
            </a:fld>
            <a:endParaRPr lang="en-US" dirty="0"/>
          </a:p>
        </p:txBody>
      </p:sp>
    </p:spTree>
    <p:extLst>
      <p:ext uri="{BB962C8B-B14F-4D97-AF65-F5344CB8AC3E}">
        <p14:creationId xmlns:p14="http://schemas.microsoft.com/office/powerpoint/2010/main" val="9434398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70</a:t>
            </a:fld>
            <a:endParaRPr lang="en-US" dirty="0"/>
          </a:p>
        </p:txBody>
      </p:sp>
    </p:spTree>
    <p:extLst>
      <p:ext uri="{BB962C8B-B14F-4D97-AF65-F5344CB8AC3E}">
        <p14:creationId xmlns:p14="http://schemas.microsoft.com/office/powerpoint/2010/main" val="18193627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71</a:t>
            </a:fld>
            <a:endParaRPr lang="en-US" dirty="0"/>
          </a:p>
        </p:txBody>
      </p:sp>
    </p:spTree>
    <p:extLst>
      <p:ext uri="{BB962C8B-B14F-4D97-AF65-F5344CB8AC3E}">
        <p14:creationId xmlns:p14="http://schemas.microsoft.com/office/powerpoint/2010/main" val="18946792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72</a:t>
            </a:fld>
            <a:endParaRPr lang="en-US" dirty="0"/>
          </a:p>
        </p:txBody>
      </p:sp>
    </p:spTree>
    <p:extLst>
      <p:ext uri="{BB962C8B-B14F-4D97-AF65-F5344CB8AC3E}">
        <p14:creationId xmlns:p14="http://schemas.microsoft.com/office/powerpoint/2010/main" val="4111034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73</a:t>
            </a:fld>
            <a:endParaRPr lang="en-US" dirty="0"/>
          </a:p>
        </p:txBody>
      </p:sp>
    </p:spTree>
    <p:extLst>
      <p:ext uri="{BB962C8B-B14F-4D97-AF65-F5344CB8AC3E}">
        <p14:creationId xmlns:p14="http://schemas.microsoft.com/office/powerpoint/2010/main" val="4245696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74</a:t>
            </a:fld>
            <a:endParaRPr lang="en-US" dirty="0"/>
          </a:p>
        </p:txBody>
      </p:sp>
    </p:spTree>
    <p:extLst>
      <p:ext uri="{BB962C8B-B14F-4D97-AF65-F5344CB8AC3E}">
        <p14:creationId xmlns:p14="http://schemas.microsoft.com/office/powerpoint/2010/main" val="7492752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75</a:t>
            </a:fld>
            <a:endParaRPr lang="en-US" dirty="0"/>
          </a:p>
        </p:txBody>
      </p:sp>
    </p:spTree>
    <p:extLst>
      <p:ext uri="{BB962C8B-B14F-4D97-AF65-F5344CB8AC3E}">
        <p14:creationId xmlns:p14="http://schemas.microsoft.com/office/powerpoint/2010/main" val="41092582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76</a:t>
            </a:fld>
            <a:endParaRPr lang="en-US" dirty="0"/>
          </a:p>
        </p:txBody>
      </p:sp>
    </p:spTree>
    <p:extLst>
      <p:ext uri="{BB962C8B-B14F-4D97-AF65-F5344CB8AC3E}">
        <p14:creationId xmlns:p14="http://schemas.microsoft.com/office/powerpoint/2010/main" val="12404643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77</a:t>
            </a:fld>
            <a:endParaRPr lang="en-US" dirty="0"/>
          </a:p>
        </p:txBody>
      </p:sp>
    </p:spTree>
    <p:extLst>
      <p:ext uri="{BB962C8B-B14F-4D97-AF65-F5344CB8AC3E}">
        <p14:creationId xmlns:p14="http://schemas.microsoft.com/office/powerpoint/2010/main" val="38106628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78</a:t>
            </a:fld>
            <a:endParaRPr lang="en-US" dirty="0"/>
          </a:p>
        </p:txBody>
      </p:sp>
    </p:spTree>
    <p:extLst>
      <p:ext uri="{BB962C8B-B14F-4D97-AF65-F5344CB8AC3E}">
        <p14:creationId xmlns:p14="http://schemas.microsoft.com/office/powerpoint/2010/main" val="36911088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79</a:t>
            </a:fld>
            <a:endParaRPr lang="en-US" dirty="0"/>
          </a:p>
        </p:txBody>
      </p:sp>
    </p:spTree>
    <p:extLst>
      <p:ext uri="{BB962C8B-B14F-4D97-AF65-F5344CB8AC3E}">
        <p14:creationId xmlns:p14="http://schemas.microsoft.com/office/powerpoint/2010/main" val="3418206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a:t>
            </a:fld>
            <a:endParaRPr lang="en-US" dirty="0"/>
          </a:p>
        </p:txBody>
      </p:sp>
    </p:spTree>
    <p:extLst>
      <p:ext uri="{BB962C8B-B14F-4D97-AF65-F5344CB8AC3E}">
        <p14:creationId xmlns:p14="http://schemas.microsoft.com/office/powerpoint/2010/main" val="39477403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80</a:t>
            </a:fld>
            <a:endParaRPr lang="en-US" dirty="0"/>
          </a:p>
        </p:txBody>
      </p:sp>
    </p:spTree>
    <p:extLst>
      <p:ext uri="{BB962C8B-B14F-4D97-AF65-F5344CB8AC3E}">
        <p14:creationId xmlns:p14="http://schemas.microsoft.com/office/powerpoint/2010/main" val="3346369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81</a:t>
            </a:fld>
            <a:endParaRPr lang="en-US" dirty="0"/>
          </a:p>
        </p:txBody>
      </p:sp>
    </p:spTree>
    <p:extLst>
      <p:ext uri="{BB962C8B-B14F-4D97-AF65-F5344CB8AC3E}">
        <p14:creationId xmlns:p14="http://schemas.microsoft.com/office/powerpoint/2010/main" val="34184996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82</a:t>
            </a:fld>
            <a:endParaRPr lang="en-US" dirty="0"/>
          </a:p>
        </p:txBody>
      </p:sp>
    </p:spTree>
    <p:extLst>
      <p:ext uri="{BB962C8B-B14F-4D97-AF65-F5344CB8AC3E}">
        <p14:creationId xmlns:p14="http://schemas.microsoft.com/office/powerpoint/2010/main" val="26100730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83</a:t>
            </a:fld>
            <a:endParaRPr lang="en-US" dirty="0"/>
          </a:p>
        </p:txBody>
      </p:sp>
    </p:spTree>
    <p:extLst>
      <p:ext uri="{BB962C8B-B14F-4D97-AF65-F5344CB8AC3E}">
        <p14:creationId xmlns:p14="http://schemas.microsoft.com/office/powerpoint/2010/main" val="39476535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84</a:t>
            </a:fld>
            <a:endParaRPr lang="en-US" dirty="0"/>
          </a:p>
        </p:txBody>
      </p:sp>
    </p:spTree>
    <p:extLst>
      <p:ext uri="{BB962C8B-B14F-4D97-AF65-F5344CB8AC3E}">
        <p14:creationId xmlns:p14="http://schemas.microsoft.com/office/powerpoint/2010/main" val="10189243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85</a:t>
            </a:fld>
            <a:endParaRPr lang="en-US" dirty="0"/>
          </a:p>
        </p:txBody>
      </p:sp>
    </p:spTree>
    <p:extLst>
      <p:ext uri="{BB962C8B-B14F-4D97-AF65-F5344CB8AC3E}">
        <p14:creationId xmlns:p14="http://schemas.microsoft.com/office/powerpoint/2010/main" val="10432420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86</a:t>
            </a:fld>
            <a:endParaRPr lang="en-US" dirty="0"/>
          </a:p>
        </p:txBody>
      </p:sp>
    </p:spTree>
    <p:extLst>
      <p:ext uri="{BB962C8B-B14F-4D97-AF65-F5344CB8AC3E}">
        <p14:creationId xmlns:p14="http://schemas.microsoft.com/office/powerpoint/2010/main" val="42313568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87</a:t>
            </a:fld>
            <a:endParaRPr lang="en-US" dirty="0"/>
          </a:p>
        </p:txBody>
      </p:sp>
    </p:spTree>
    <p:extLst>
      <p:ext uri="{BB962C8B-B14F-4D97-AF65-F5344CB8AC3E}">
        <p14:creationId xmlns:p14="http://schemas.microsoft.com/office/powerpoint/2010/main" val="10377880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88</a:t>
            </a:fld>
            <a:endParaRPr lang="en-US" dirty="0"/>
          </a:p>
        </p:txBody>
      </p:sp>
    </p:spTree>
    <p:extLst>
      <p:ext uri="{BB962C8B-B14F-4D97-AF65-F5344CB8AC3E}">
        <p14:creationId xmlns:p14="http://schemas.microsoft.com/office/powerpoint/2010/main" val="23923304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89</a:t>
            </a:fld>
            <a:endParaRPr lang="en-US" dirty="0"/>
          </a:p>
        </p:txBody>
      </p:sp>
    </p:spTree>
    <p:extLst>
      <p:ext uri="{BB962C8B-B14F-4D97-AF65-F5344CB8AC3E}">
        <p14:creationId xmlns:p14="http://schemas.microsoft.com/office/powerpoint/2010/main" val="70999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a:t>
            </a:fld>
            <a:endParaRPr lang="en-US" dirty="0"/>
          </a:p>
        </p:txBody>
      </p:sp>
    </p:spTree>
    <p:extLst>
      <p:ext uri="{BB962C8B-B14F-4D97-AF65-F5344CB8AC3E}">
        <p14:creationId xmlns:p14="http://schemas.microsoft.com/office/powerpoint/2010/main" val="34049954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90</a:t>
            </a:fld>
            <a:endParaRPr lang="en-US" dirty="0"/>
          </a:p>
        </p:txBody>
      </p:sp>
    </p:spTree>
    <p:extLst>
      <p:ext uri="{BB962C8B-B14F-4D97-AF65-F5344CB8AC3E}">
        <p14:creationId xmlns:p14="http://schemas.microsoft.com/office/powerpoint/2010/main" val="34407494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91</a:t>
            </a:fld>
            <a:endParaRPr lang="en-US" dirty="0"/>
          </a:p>
        </p:txBody>
      </p:sp>
    </p:spTree>
    <p:extLst>
      <p:ext uri="{BB962C8B-B14F-4D97-AF65-F5344CB8AC3E}">
        <p14:creationId xmlns:p14="http://schemas.microsoft.com/office/powerpoint/2010/main" val="25776507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92</a:t>
            </a:fld>
            <a:endParaRPr lang="en-US" dirty="0"/>
          </a:p>
        </p:txBody>
      </p:sp>
    </p:spTree>
    <p:extLst>
      <p:ext uri="{BB962C8B-B14F-4D97-AF65-F5344CB8AC3E}">
        <p14:creationId xmlns:p14="http://schemas.microsoft.com/office/powerpoint/2010/main" val="22404428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93</a:t>
            </a:fld>
            <a:endParaRPr lang="en-US" dirty="0"/>
          </a:p>
        </p:txBody>
      </p:sp>
    </p:spTree>
    <p:extLst>
      <p:ext uri="{BB962C8B-B14F-4D97-AF65-F5344CB8AC3E}">
        <p14:creationId xmlns:p14="http://schemas.microsoft.com/office/powerpoint/2010/main" val="29357151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94</a:t>
            </a:fld>
            <a:endParaRPr lang="en-US" dirty="0"/>
          </a:p>
        </p:txBody>
      </p:sp>
    </p:spTree>
    <p:extLst>
      <p:ext uri="{BB962C8B-B14F-4D97-AF65-F5344CB8AC3E}">
        <p14:creationId xmlns:p14="http://schemas.microsoft.com/office/powerpoint/2010/main" val="21693349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95</a:t>
            </a:fld>
            <a:endParaRPr lang="en-US" dirty="0"/>
          </a:p>
        </p:txBody>
      </p:sp>
    </p:spTree>
    <p:extLst>
      <p:ext uri="{BB962C8B-B14F-4D97-AF65-F5344CB8AC3E}">
        <p14:creationId xmlns:p14="http://schemas.microsoft.com/office/powerpoint/2010/main" val="503726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96</a:t>
            </a:fld>
            <a:endParaRPr lang="en-US" dirty="0"/>
          </a:p>
        </p:txBody>
      </p:sp>
    </p:spTree>
    <p:extLst>
      <p:ext uri="{BB962C8B-B14F-4D97-AF65-F5344CB8AC3E}">
        <p14:creationId xmlns:p14="http://schemas.microsoft.com/office/powerpoint/2010/main" val="11263220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97</a:t>
            </a:fld>
            <a:endParaRPr lang="en-US" dirty="0"/>
          </a:p>
        </p:txBody>
      </p:sp>
    </p:spTree>
    <p:extLst>
      <p:ext uri="{BB962C8B-B14F-4D97-AF65-F5344CB8AC3E}">
        <p14:creationId xmlns:p14="http://schemas.microsoft.com/office/powerpoint/2010/main" val="23284529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98</a:t>
            </a:fld>
            <a:endParaRPr lang="en-US" dirty="0"/>
          </a:p>
        </p:txBody>
      </p:sp>
    </p:spTree>
    <p:extLst>
      <p:ext uri="{BB962C8B-B14F-4D97-AF65-F5344CB8AC3E}">
        <p14:creationId xmlns:p14="http://schemas.microsoft.com/office/powerpoint/2010/main" val="3122334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99</a:t>
            </a:fld>
            <a:endParaRPr lang="en-US" dirty="0"/>
          </a:p>
        </p:txBody>
      </p:sp>
    </p:spTree>
    <p:extLst>
      <p:ext uri="{BB962C8B-B14F-4D97-AF65-F5344CB8AC3E}">
        <p14:creationId xmlns:p14="http://schemas.microsoft.com/office/powerpoint/2010/main" val="392579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976199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2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685800"/>
            <a:ext cx="192405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858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414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76717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676400"/>
            <a:ext cx="7772400" cy="1500187"/>
          </a:xfrm>
        </p:spPr>
        <p:txBody>
          <a:bodyPr anchor="ctr"/>
          <a:lstStyle>
            <a:lvl1pPr marL="0" indent="0">
              <a:buNone/>
              <a:defRPr sz="3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528571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35548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733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315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7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11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995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85800"/>
            <a:ext cx="7696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7543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p:nvSpPr>
        <p:spPr bwMode="auto">
          <a:xfrm>
            <a:off x="8382000" y="152400"/>
            <a:ext cx="6096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fld id="{684CBD15-9825-4935-8F11-3989082B92FF}" type="slidenum">
              <a:rPr lang="en-US" sz="900">
                <a:solidFill>
                  <a:schemeClr val="bg2"/>
                </a:solidFill>
              </a:rPr>
              <a:pPr algn="r">
                <a:spcBef>
                  <a:spcPct val="50000"/>
                </a:spcBef>
              </a:pPr>
              <a:t>‹#›</a:t>
            </a:fld>
            <a:endParaRPr lang="en-US" sz="1200">
              <a:solidFill>
                <a:schemeClr val="bg2"/>
              </a:solidFill>
            </a:endParaRPr>
          </a:p>
        </p:txBody>
      </p:sp>
      <p:sp>
        <p:nvSpPr>
          <p:cNvPr id="1037" name="Text Box 13"/>
          <p:cNvSpPr txBox="1">
            <a:spLocks noChangeArrowheads="1"/>
          </p:cNvSpPr>
          <p:nvPr/>
        </p:nvSpPr>
        <p:spPr bwMode="auto">
          <a:xfrm>
            <a:off x="304800" y="411163"/>
            <a:ext cx="41148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200" dirty="0" smtClean="0">
                <a:solidFill>
                  <a:srgbClr val="626464"/>
                </a:solidFill>
              </a:rPr>
              <a:t>VCU School of Business, Department of Management</a:t>
            </a:r>
            <a:endParaRPr lang="en-US" sz="1200" dirty="0">
              <a:solidFill>
                <a:srgbClr val="62646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3600" b="1">
          <a:solidFill>
            <a:srgbClr val="595959"/>
          </a:solidFill>
          <a:latin typeface="+mj-lt"/>
          <a:ea typeface="+mj-ea"/>
          <a:cs typeface="+mj-cs"/>
        </a:defRPr>
      </a:lvl1pPr>
      <a:lvl2pPr algn="l" rtl="0" eaLnBrk="1" fontAlgn="base" hangingPunct="1">
        <a:spcBef>
          <a:spcPct val="0"/>
        </a:spcBef>
        <a:spcAft>
          <a:spcPct val="0"/>
        </a:spcAft>
        <a:defRPr sz="3600" b="1">
          <a:solidFill>
            <a:srgbClr val="595959"/>
          </a:solidFill>
          <a:latin typeface="Arial" charset="0"/>
          <a:ea typeface="ＭＳ Ｐゴシック" pitchFamily="1" charset="-128"/>
        </a:defRPr>
      </a:lvl2pPr>
      <a:lvl3pPr algn="l" rtl="0" eaLnBrk="1" fontAlgn="base" hangingPunct="1">
        <a:spcBef>
          <a:spcPct val="0"/>
        </a:spcBef>
        <a:spcAft>
          <a:spcPct val="0"/>
        </a:spcAft>
        <a:defRPr sz="3600" b="1">
          <a:solidFill>
            <a:srgbClr val="595959"/>
          </a:solidFill>
          <a:latin typeface="Arial" charset="0"/>
          <a:ea typeface="ＭＳ Ｐゴシック" pitchFamily="1" charset="-128"/>
        </a:defRPr>
      </a:lvl3pPr>
      <a:lvl4pPr algn="l" rtl="0" eaLnBrk="1" fontAlgn="base" hangingPunct="1">
        <a:spcBef>
          <a:spcPct val="0"/>
        </a:spcBef>
        <a:spcAft>
          <a:spcPct val="0"/>
        </a:spcAft>
        <a:defRPr sz="3600" b="1">
          <a:solidFill>
            <a:srgbClr val="595959"/>
          </a:solidFill>
          <a:latin typeface="Arial" charset="0"/>
          <a:ea typeface="ＭＳ Ｐゴシック" pitchFamily="1" charset="-128"/>
        </a:defRPr>
      </a:lvl4pPr>
      <a:lvl5pPr algn="l" rtl="0" eaLnBrk="1" fontAlgn="base" hangingPunct="1">
        <a:spcBef>
          <a:spcPct val="0"/>
        </a:spcBef>
        <a:spcAft>
          <a:spcPct val="0"/>
        </a:spcAft>
        <a:defRPr sz="3600" b="1">
          <a:solidFill>
            <a:srgbClr val="595959"/>
          </a:solidFill>
          <a:latin typeface="Arial" charset="0"/>
          <a:ea typeface="ＭＳ Ｐゴシック" pitchFamily="1" charset="-128"/>
        </a:defRPr>
      </a:lvl5pPr>
      <a:lvl6pPr marL="457200" algn="l" rtl="0" eaLnBrk="1" fontAlgn="base" hangingPunct="1">
        <a:spcBef>
          <a:spcPct val="0"/>
        </a:spcBef>
        <a:spcAft>
          <a:spcPct val="0"/>
        </a:spcAft>
        <a:defRPr sz="3600" b="1">
          <a:solidFill>
            <a:srgbClr val="595959"/>
          </a:solidFill>
          <a:latin typeface="Arial" charset="0"/>
          <a:ea typeface="ＭＳ Ｐゴシック" pitchFamily="1" charset="-128"/>
        </a:defRPr>
      </a:lvl6pPr>
      <a:lvl7pPr marL="914400" algn="l" rtl="0" eaLnBrk="1" fontAlgn="base" hangingPunct="1">
        <a:spcBef>
          <a:spcPct val="0"/>
        </a:spcBef>
        <a:spcAft>
          <a:spcPct val="0"/>
        </a:spcAft>
        <a:defRPr sz="3600" b="1">
          <a:solidFill>
            <a:srgbClr val="595959"/>
          </a:solidFill>
          <a:latin typeface="Arial" charset="0"/>
          <a:ea typeface="ＭＳ Ｐゴシック" pitchFamily="1" charset="-128"/>
        </a:defRPr>
      </a:lvl7pPr>
      <a:lvl8pPr marL="1371600" algn="l" rtl="0" eaLnBrk="1" fontAlgn="base" hangingPunct="1">
        <a:spcBef>
          <a:spcPct val="0"/>
        </a:spcBef>
        <a:spcAft>
          <a:spcPct val="0"/>
        </a:spcAft>
        <a:defRPr sz="3600" b="1">
          <a:solidFill>
            <a:srgbClr val="595959"/>
          </a:solidFill>
          <a:latin typeface="Arial" charset="0"/>
          <a:ea typeface="ＭＳ Ｐゴシック" pitchFamily="1" charset="-128"/>
        </a:defRPr>
      </a:lvl8pPr>
      <a:lvl9pPr marL="1828800" algn="l" rtl="0" eaLnBrk="1" fontAlgn="base" hangingPunct="1">
        <a:spcBef>
          <a:spcPct val="0"/>
        </a:spcBef>
        <a:spcAft>
          <a:spcPct val="0"/>
        </a:spcAft>
        <a:defRPr sz="3600" b="1">
          <a:solidFill>
            <a:srgbClr val="595959"/>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har char="•"/>
        <a:defRPr b="1">
          <a:solidFill>
            <a:srgbClr val="595959"/>
          </a:solidFill>
          <a:latin typeface="+mn-lt"/>
          <a:ea typeface="+mn-ea"/>
          <a:cs typeface="+mn-cs"/>
        </a:defRPr>
      </a:lvl1pPr>
      <a:lvl2pPr marL="742950" indent="-285750" algn="l" rtl="0" eaLnBrk="1" fontAlgn="base" hangingPunct="1">
        <a:spcBef>
          <a:spcPct val="20000"/>
        </a:spcBef>
        <a:spcAft>
          <a:spcPct val="0"/>
        </a:spcAft>
        <a:buChar char="–"/>
        <a:defRPr>
          <a:solidFill>
            <a:srgbClr val="595959"/>
          </a:solidFill>
          <a:latin typeface="+mn-lt"/>
          <a:ea typeface="+mn-ea"/>
        </a:defRPr>
      </a:lvl2pPr>
      <a:lvl3pPr marL="1085850" indent="-228600" algn="l" rtl="0" eaLnBrk="1" fontAlgn="base" hangingPunct="1">
        <a:spcBef>
          <a:spcPct val="20000"/>
        </a:spcBef>
        <a:spcAft>
          <a:spcPct val="0"/>
        </a:spcAft>
        <a:buChar char="•"/>
        <a:defRPr>
          <a:solidFill>
            <a:srgbClr val="595959"/>
          </a:solidFill>
          <a:latin typeface="+mn-lt"/>
          <a:ea typeface="+mn-ea"/>
        </a:defRPr>
      </a:lvl3pPr>
      <a:lvl4pPr marL="1428750" indent="-228600" algn="l" rtl="0" eaLnBrk="1" fontAlgn="base" hangingPunct="1">
        <a:spcBef>
          <a:spcPct val="20000"/>
        </a:spcBef>
        <a:spcAft>
          <a:spcPct val="0"/>
        </a:spcAft>
        <a:buChar char="–"/>
        <a:defRPr>
          <a:solidFill>
            <a:srgbClr val="595959"/>
          </a:solidFill>
          <a:latin typeface="+mn-lt"/>
          <a:ea typeface="+mn-ea"/>
        </a:defRPr>
      </a:lvl4pPr>
      <a:lvl5pPr marL="1771650" indent="-228600" algn="l" rtl="0" eaLnBrk="1" fontAlgn="base" hangingPunct="1">
        <a:spcBef>
          <a:spcPct val="20000"/>
        </a:spcBef>
        <a:spcAft>
          <a:spcPct val="0"/>
        </a:spcAft>
        <a:buChar char="»"/>
        <a:defRPr>
          <a:solidFill>
            <a:srgbClr val="595959"/>
          </a:solidFill>
          <a:latin typeface="+mn-lt"/>
          <a:ea typeface="+mn-ea"/>
        </a:defRPr>
      </a:lvl5pPr>
      <a:lvl6pPr marL="2228850" indent="-228600" algn="l" rtl="0" eaLnBrk="1" fontAlgn="base" hangingPunct="1">
        <a:spcBef>
          <a:spcPct val="20000"/>
        </a:spcBef>
        <a:spcAft>
          <a:spcPct val="0"/>
        </a:spcAft>
        <a:buChar char="»"/>
        <a:defRPr>
          <a:solidFill>
            <a:srgbClr val="595959"/>
          </a:solidFill>
          <a:latin typeface="+mn-lt"/>
          <a:ea typeface="+mn-ea"/>
        </a:defRPr>
      </a:lvl6pPr>
      <a:lvl7pPr marL="2686050" indent="-228600" algn="l" rtl="0" eaLnBrk="1" fontAlgn="base" hangingPunct="1">
        <a:spcBef>
          <a:spcPct val="20000"/>
        </a:spcBef>
        <a:spcAft>
          <a:spcPct val="0"/>
        </a:spcAft>
        <a:buChar char="»"/>
        <a:defRPr>
          <a:solidFill>
            <a:srgbClr val="595959"/>
          </a:solidFill>
          <a:latin typeface="+mn-lt"/>
          <a:ea typeface="+mn-ea"/>
        </a:defRPr>
      </a:lvl7pPr>
      <a:lvl8pPr marL="3143250" indent="-228600" algn="l" rtl="0" eaLnBrk="1" fontAlgn="base" hangingPunct="1">
        <a:spcBef>
          <a:spcPct val="20000"/>
        </a:spcBef>
        <a:spcAft>
          <a:spcPct val="0"/>
        </a:spcAft>
        <a:buChar char="»"/>
        <a:defRPr>
          <a:solidFill>
            <a:srgbClr val="595959"/>
          </a:solidFill>
          <a:latin typeface="+mn-lt"/>
          <a:ea typeface="+mn-ea"/>
        </a:defRPr>
      </a:lvl8pPr>
      <a:lvl9pPr marL="3600450" indent="-228600" algn="l" rtl="0" eaLnBrk="1" fontAlgn="base" hangingPunct="1">
        <a:spcBef>
          <a:spcPct val="20000"/>
        </a:spcBef>
        <a:spcAft>
          <a:spcPct val="0"/>
        </a:spcAft>
        <a:buChar char="»"/>
        <a:defRPr>
          <a:solidFill>
            <a:srgbClr val="59595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luna.cas.usf.edu/~mbrannic/files/regression/corr1.html"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meta-analysis.com/"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hyperlink" Target="http://www.stata.com/meeting/10uk/meta_stata.pdf" TargetMode="External"/><Relationship Id="rId5" Type="http://schemas.openxmlformats.org/officeDocument/2006/relationships/hyperlink" Target="http://www.metafor-project.org/" TargetMode="External"/><Relationship Id="rId4" Type="http://schemas.openxmlformats.org/officeDocument/2006/relationships/hyperlink" Target="http://www.r-project.org/"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meta-analysis.com/"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hyperlink" Target="http://www.stata.com/bookstore/meta-analysis-in-stata/"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mason.gmu.edu/~dwilsonb/ma.html"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hyperlink" Target="http://www.metafor-project.org/" TargetMode="External"/><Relationship Id="rId5" Type="http://schemas.openxmlformats.org/officeDocument/2006/relationships/hyperlink" Target="http://www.meta-analysis.com/" TargetMode="External"/><Relationship Id="rId4" Type="http://schemas.openxmlformats.org/officeDocument/2006/relationships/hyperlink" Target="http://www.stata.com/bookstore/meta-analysis-in-stata" TargetMode="Externa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76300" y="990600"/>
            <a:ext cx="7391400" cy="2514600"/>
          </a:xfrm>
        </p:spPr>
        <p:txBody>
          <a:bodyPr/>
          <a:lstStyle/>
          <a:p>
            <a:pPr algn="ctr"/>
            <a:r>
              <a:rPr lang="en-US" sz="4800" dirty="0">
                <a:solidFill>
                  <a:schemeClr val="tx1">
                    <a:lumMod val="65000"/>
                    <a:lumOff val="35000"/>
                  </a:schemeClr>
                </a:solidFill>
              </a:rPr>
              <a:t>Publication Bias: </a:t>
            </a:r>
            <a:br>
              <a:rPr lang="en-US" sz="4800" dirty="0">
                <a:solidFill>
                  <a:schemeClr val="tx1">
                    <a:lumMod val="65000"/>
                    <a:lumOff val="35000"/>
                  </a:schemeClr>
                </a:solidFill>
              </a:rPr>
            </a:br>
            <a:r>
              <a:rPr lang="en-US" sz="4800" dirty="0">
                <a:solidFill>
                  <a:schemeClr val="tx1">
                    <a:lumMod val="65000"/>
                    <a:lumOff val="35000"/>
                  </a:schemeClr>
                </a:solidFill>
              </a:rPr>
              <a:t>Causes, Detection, and Remediation</a:t>
            </a:r>
            <a:endParaRPr lang="en-US" sz="3200" dirty="0"/>
          </a:p>
        </p:txBody>
      </p:sp>
      <p:sp>
        <p:nvSpPr>
          <p:cNvPr id="2051" name="Rectangle 3"/>
          <p:cNvSpPr>
            <a:spLocks noGrp="1" noChangeArrowheads="1"/>
          </p:cNvSpPr>
          <p:nvPr>
            <p:ph type="subTitle" idx="1"/>
          </p:nvPr>
        </p:nvSpPr>
        <p:spPr>
          <a:xfrm>
            <a:off x="914400" y="4038600"/>
            <a:ext cx="7315200" cy="1981200"/>
          </a:xfrm>
        </p:spPr>
        <p:txBody>
          <a:bodyPr/>
          <a:lstStyle/>
          <a:p>
            <a:pPr>
              <a:defRPr/>
            </a:pPr>
            <a:r>
              <a:rPr lang="en-US" sz="2400" dirty="0">
                <a:solidFill>
                  <a:schemeClr val="tx1">
                    <a:lumMod val="65000"/>
                    <a:lumOff val="35000"/>
                  </a:schemeClr>
                </a:solidFill>
              </a:rPr>
              <a:t>Sven Kepes and Michael A. McDaniel</a:t>
            </a:r>
          </a:p>
          <a:p>
            <a:pPr>
              <a:defRPr/>
            </a:pPr>
            <a:r>
              <a:rPr lang="en-US" sz="2400" dirty="0">
                <a:solidFill>
                  <a:schemeClr val="tx1">
                    <a:lumMod val="65000"/>
                    <a:lumOff val="35000"/>
                  </a:schemeClr>
                </a:solidFill>
              </a:rPr>
              <a:t>Virginia Commonwealth University</a:t>
            </a:r>
          </a:p>
          <a:p>
            <a:pPr>
              <a:defRPr/>
            </a:pPr>
            <a:r>
              <a:rPr lang="en-US" sz="2400" dirty="0">
                <a:solidFill>
                  <a:schemeClr val="tx1">
                    <a:lumMod val="65000"/>
                    <a:lumOff val="35000"/>
                  </a:schemeClr>
                </a:solidFill>
              </a:rPr>
              <a:t>AOM PDW August 9, 2013</a:t>
            </a:r>
          </a:p>
          <a:p>
            <a:pPr>
              <a:defRPr/>
            </a:pPr>
            <a:r>
              <a:rPr lang="en-US" sz="2400" dirty="0">
                <a:solidFill>
                  <a:schemeClr val="tx1">
                    <a:lumMod val="65000"/>
                    <a:lumOff val="35000"/>
                  </a:schemeClr>
                </a:solidFill>
              </a:rPr>
              <a:t>Orlando, FL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a:t>Data imputations</a:t>
            </a:r>
          </a:p>
        </p:txBody>
      </p:sp>
      <p:sp>
        <p:nvSpPr>
          <p:cNvPr id="3" name="Content Placeholder 2"/>
          <p:cNvSpPr>
            <a:spLocks noGrp="1"/>
          </p:cNvSpPr>
          <p:nvPr>
            <p:ph idx="1"/>
          </p:nvPr>
        </p:nvSpPr>
        <p:spPr/>
        <p:txBody>
          <a:bodyPr/>
          <a:lstStyle/>
          <a:p>
            <a:r>
              <a:rPr lang="en-US" dirty="0"/>
              <a:t>Consider various imputed values.</a:t>
            </a:r>
          </a:p>
          <a:p>
            <a:r>
              <a:rPr lang="en-US" dirty="0"/>
              <a:t>After you identify what you believe are the best imputations, create sets of artifacts that have higher values, sets with lower values, and sets with more or less variance.</a:t>
            </a:r>
          </a:p>
          <a:p>
            <a:r>
              <a:rPr lang="en-US" dirty="0"/>
              <a:t>How robust are the conclusions to varying assumptions about the mean and variability of the imputed artifacts</a:t>
            </a:r>
            <a:r>
              <a:rPr lang="en-US" dirty="0" smtClean="0"/>
              <a:t>?</a:t>
            </a:r>
            <a:endParaRPr lang="en-US" dirty="0"/>
          </a:p>
        </p:txBody>
      </p:sp>
    </p:spTree>
    <p:extLst>
      <p:ext uri="{BB962C8B-B14F-4D97-AF65-F5344CB8AC3E}">
        <p14:creationId xmlns:p14="http://schemas.microsoft.com/office/powerpoint/2010/main" val="10781560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endParaRPr lang="en-US" dirty="0"/>
          </a:p>
        </p:txBody>
      </p:sp>
      <p:sp>
        <p:nvSpPr>
          <p:cNvPr id="3" name="Text Placeholder 2"/>
          <p:cNvSpPr>
            <a:spLocks noGrp="1"/>
          </p:cNvSpPr>
          <p:nvPr>
            <p:ph type="body" idx="1"/>
          </p:nvPr>
        </p:nvSpPr>
        <p:spPr/>
        <p:txBody>
          <a:bodyPr/>
          <a:lstStyle/>
          <a:p>
            <a:r>
              <a:rPr lang="en-US" dirty="0"/>
              <a:t>Suggested Research Program to Estimate the Extent of Publication Bias</a:t>
            </a:r>
          </a:p>
        </p:txBody>
      </p:sp>
    </p:spTree>
    <p:extLst>
      <p:ext uri="{BB962C8B-B14F-4D97-AF65-F5344CB8AC3E}">
        <p14:creationId xmlns:p14="http://schemas.microsoft.com/office/powerpoint/2010/main" val="9478682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Research </a:t>
            </a:r>
            <a:r>
              <a:rPr lang="en-US" dirty="0" smtClean="0"/>
              <a:t>Program</a:t>
            </a:r>
            <a:endParaRPr lang="en-US" dirty="0"/>
          </a:p>
        </p:txBody>
      </p:sp>
      <p:sp>
        <p:nvSpPr>
          <p:cNvPr id="3" name="Content Placeholder 2"/>
          <p:cNvSpPr>
            <a:spLocks noGrp="1"/>
          </p:cNvSpPr>
          <p:nvPr>
            <p:ph idx="1"/>
          </p:nvPr>
        </p:nvSpPr>
        <p:spPr/>
        <p:txBody>
          <a:bodyPr/>
          <a:lstStyle/>
          <a:p>
            <a:r>
              <a:rPr lang="en-US" dirty="0"/>
              <a:t>Track paper from one point in time to another.</a:t>
            </a:r>
          </a:p>
          <a:p>
            <a:pPr lvl="1"/>
            <a:r>
              <a:rPr lang="en-US" dirty="0"/>
              <a:t>Start with dissertations and track the manuscript through the conference and publication cycle to see differences between the results in the dissertation and the results in the final journal article.</a:t>
            </a:r>
          </a:p>
          <a:p>
            <a:pPr lvl="2"/>
            <a:r>
              <a:rPr lang="en-US" dirty="0"/>
              <a:t>Which type of results never got accepted at a journal? (hint: those with statistically insignificant findings)</a:t>
            </a:r>
          </a:p>
          <a:p>
            <a:pPr lvl="2"/>
            <a:r>
              <a:rPr lang="en-US" dirty="0"/>
              <a:t>Evidence of </a:t>
            </a:r>
            <a:r>
              <a:rPr lang="en-US" dirty="0" smtClean="0"/>
              <a:t>HARKing.</a:t>
            </a:r>
            <a:endParaRPr lang="en-US" dirty="0"/>
          </a:p>
        </p:txBody>
      </p:sp>
    </p:spTree>
    <p:extLst>
      <p:ext uri="{BB962C8B-B14F-4D97-AF65-F5344CB8AC3E}">
        <p14:creationId xmlns:p14="http://schemas.microsoft.com/office/powerpoint/2010/main" val="21909105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Research </a:t>
            </a:r>
            <a:r>
              <a:rPr lang="en-US" dirty="0" smtClean="0"/>
              <a:t>Program</a:t>
            </a:r>
            <a:endParaRPr lang="en-US" dirty="0"/>
          </a:p>
        </p:txBody>
      </p:sp>
      <p:sp>
        <p:nvSpPr>
          <p:cNvPr id="3" name="Content Placeholder 2"/>
          <p:cNvSpPr>
            <a:spLocks noGrp="1"/>
          </p:cNvSpPr>
          <p:nvPr>
            <p:ph idx="1"/>
          </p:nvPr>
        </p:nvSpPr>
        <p:spPr/>
        <p:txBody>
          <a:bodyPr/>
          <a:lstStyle/>
          <a:p>
            <a:r>
              <a:rPr lang="en-US" dirty="0"/>
              <a:t>Track paper from one point in time to another.</a:t>
            </a:r>
          </a:p>
          <a:p>
            <a:pPr lvl="1"/>
            <a:r>
              <a:rPr lang="en-US" dirty="0"/>
              <a:t>Start with dissertations and track the manuscript through the conference and publication cycle to see differences between the results in the dissertation and the results in the final journal article.</a:t>
            </a:r>
          </a:p>
          <a:p>
            <a:pPr lvl="2"/>
            <a:r>
              <a:rPr lang="en-US" dirty="0"/>
              <a:t>Which type of results never got accepted at a journal? (hint: those with statistically insignificant findings)</a:t>
            </a:r>
          </a:p>
          <a:p>
            <a:pPr lvl="2"/>
            <a:r>
              <a:rPr lang="en-US" dirty="0"/>
              <a:t>Evidence of </a:t>
            </a:r>
            <a:r>
              <a:rPr lang="en-US" dirty="0" smtClean="0"/>
              <a:t>HARKing.</a:t>
            </a:r>
            <a:endParaRPr lang="en-US" dirty="0"/>
          </a:p>
        </p:txBody>
      </p:sp>
    </p:spTree>
    <p:extLst>
      <p:ext uri="{BB962C8B-B14F-4D97-AF65-F5344CB8AC3E}">
        <p14:creationId xmlns:p14="http://schemas.microsoft.com/office/powerpoint/2010/main" val="13627666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Research Program</a:t>
            </a:r>
          </a:p>
        </p:txBody>
      </p:sp>
      <p:sp>
        <p:nvSpPr>
          <p:cNvPr id="3" name="Content Placeholder 2"/>
          <p:cNvSpPr>
            <a:spLocks noGrp="1"/>
          </p:cNvSpPr>
          <p:nvPr>
            <p:ph idx="1"/>
          </p:nvPr>
        </p:nvSpPr>
        <p:spPr/>
        <p:txBody>
          <a:bodyPr/>
          <a:lstStyle/>
          <a:p>
            <a:r>
              <a:rPr lang="en-US" dirty="0"/>
              <a:t>Or, start with submission to a conference (e.g., SIOP, AOM) and track the paper through the conference and publication cycle to see differences between the results in the conference submissions and the results in the journal article</a:t>
            </a:r>
            <a:r>
              <a:rPr lang="en-US" dirty="0" smtClean="0"/>
              <a:t>.</a:t>
            </a:r>
            <a:endParaRPr lang="en-US" dirty="0"/>
          </a:p>
        </p:txBody>
      </p:sp>
    </p:spTree>
    <p:extLst>
      <p:ext uri="{BB962C8B-B14F-4D97-AF65-F5344CB8AC3E}">
        <p14:creationId xmlns:p14="http://schemas.microsoft.com/office/powerpoint/2010/main" val="21909105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Research Program</a:t>
            </a:r>
          </a:p>
        </p:txBody>
      </p:sp>
      <p:sp>
        <p:nvSpPr>
          <p:cNvPr id="3" name="Content Placeholder 2"/>
          <p:cNvSpPr>
            <a:spLocks noGrp="1"/>
          </p:cNvSpPr>
          <p:nvPr>
            <p:ph idx="1"/>
          </p:nvPr>
        </p:nvSpPr>
        <p:spPr/>
        <p:txBody>
          <a:bodyPr/>
          <a:lstStyle/>
          <a:p>
            <a:r>
              <a:rPr lang="en-US" dirty="0"/>
              <a:t>2013 best paper in AOM Research Methods Track: </a:t>
            </a:r>
          </a:p>
          <a:p>
            <a:pPr lvl="1"/>
            <a:r>
              <a:rPr lang="en-US" dirty="0"/>
              <a:t>The Chrysalis Effect: How ugly data metamorphosize into beautiful </a:t>
            </a:r>
            <a:r>
              <a:rPr lang="en-US" dirty="0" smtClean="0"/>
              <a:t>articles. </a:t>
            </a:r>
            <a:r>
              <a:rPr lang="en-US" dirty="0"/>
              <a:t>Ernest H O'Boyle, George Christopher Banks, Erik </a:t>
            </a:r>
            <a:r>
              <a:rPr lang="en-US" dirty="0" smtClean="0"/>
              <a:t>Gonzalez-Mule</a:t>
            </a:r>
          </a:p>
          <a:p>
            <a:pPr lvl="1"/>
            <a:r>
              <a:rPr lang="en-US" dirty="0" smtClean="0"/>
              <a:t>Monday</a:t>
            </a:r>
            <a:r>
              <a:rPr lang="en-US" dirty="0"/>
              <a:t>, Aug 12 2013 1:15PM - </a:t>
            </a:r>
            <a:r>
              <a:rPr lang="en-US" dirty="0" smtClean="0"/>
              <a:t>2:45 pm; Coronado </a:t>
            </a:r>
            <a:r>
              <a:rPr lang="en-US" dirty="0"/>
              <a:t>Springs Resort in Yucatan </a:t>
            </a:r>
            <a:r>
              <a:rPr lang="en-US" dirty="0" smtClean="0"/>
              <a:t>3</a:t>
            </a:r>
            <a:endParaRPr lang="en-US" dirty="0"/>
          </a:p>
        </p:txBody>
      </p:sp>
    </p:spTree>
    <p:extLst>
      <p:ext uri="{BB962C8B-B14F-4D97-AF65-F5344CB8AC3E}">
        <p14:creationId xmlns:p14="http://schemas.microsoft.com/office/powerpoint/2010/main" val="8120570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36774585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900752" y="1872018"/>
            <a:ext cx="7543800" cy="4114800"/>
          </a:xfrm>
        </p:spPr>
        <p:txBody>
          <a:bodyPr/>
          <a:lstStyle/>
          <a:p>
            <a:pPr marL="228600" indent="-228600">
              <a:buNone/>
            </a:pPr>
            <a:r>
              <a:rPr lang="en-US" sz="1400" b="0" dirty="0"/>
              <a:t>Aguinis, H., Pierce, C. A., Bosco, F. A., Dalton, D. R., &amp; Dalton, C. M. (2011). Debunking myths and urban legends about meta-analysis. </a:t>
            </a:r>
            <a:r>
              <a:rPr lang="en-US" sz="1400" b="0" i="1" dirty="0"/>
              <a:t>Organizational Research Methods, 14, </a:t>
            </a:r>
            <a:r>
              <a:rPr lang="en-US" sz="1400" b="0" dirty="0"/>
              <a:t>306-331. doi: </a:t>
            </a:r>
            <a:r>
              <a:rPr lang="en-US" sz="1400" b="0" dirty="0" smtClean="0"/>
              <a:t>10.1177/1094428110375720</a:t>
            </a:r>
          </a:p>
          <a:p>
            <a:pPr marL="228600" indent="-228600">
              <a:buNone/>
            </a:pPr>
            <a:r>
              <a:rPr lang="en-US" sz="1400" b="0" dirty="0"/>
              <a:t>Banks, G. C., Kepes, S., &amp; Banks, K. P. (2012). Publication bias: The antagonist of meta-analytic reviews and effective policy making. </a:t>
            </a:r>
            <a:r>
              <a:rPr lang="en-US" sz="1400" b="0" i="1" dirty="0"/>
              <a:t>Educational Evaluation and Policy Analysis, 34,</a:t>
            </a:r>
            <a:r>
              <a:rPr lang="en-US" sz="1400" b="0" dirty="0"/>
              <a:t> 259-277. doi: 10.3102/0162373712446144</a:t>
            </a:r>
          </a:p>
          <a:p>
            <a:pPr marL="228600" indent="-228600">
              <a:buNone/>
            </a:pPr>
            <a:r>
              <a:rPr lang="en-US" sz="1400" b="0" dirty="0"/>
              <a:t>Banks, G.C., Kepes, S., &amp; McDaniel, M.A. (2012). Publication bias: A call for improved meta-analytic practice in the organizational sciences. </a:t>
            </a:r>
            <a:r>
              <a:rPr lang="en-US" sz="1400" b="0" i="1" dirty="0"/>
              <a:t>International Journal of Selection and Assessment, 20,</a:t>
            </a:r>
            <a:r>
              <a:rPr lang="en-US" sz="1400" b="0" dirty="0"/>
              <a:t> 182-196. doi: 10.1111/j.1468-2389.2012.00591.x</a:t>
            </a:r>
          </a:p>
          <a:p>
            <a:pPr marL="228600" indent="-228600">
              <a:buNone/>
            </a:pPr>
            <a:r>
              <a:rPr lang="en-US" sz="1400" b="0" dirty="0" smtClean="0"/>
              <a:t>Banks</a:t>
            </a:r>
            <a:r>
              <a:rPr lang="en-US" sz="1400" b="0" dirty="0"/>
              <a:t>, G.C. &amp; McDaniel, M.A. (2011). The kryptonite of evidence-based I-O psychology. </a:t>
            </a:r>
            <a:r>
              <a:rPr lang="en-US" sz="1400" b="0" i="1" dirty="0"/>
              <a:t>Industrial and Organizational Psychology: Perspectives on Science and Practice, 4, </a:t>
            </a:r>
            <a:r>
              <a:rPr lang="en-US" sz="1400" b="0" dirty="0"/>
              <a:t>40-44. doi: </a:t>
            </a:r>
            <a:r>
              <a:rPr lang="en-US" sz="1400" b="0" dirty="0" smtClean="0"/>
              <a:t>10.1111/j.1754-9434.2010.01292.x</a:t>
            </a:r>
            <a:endParaRPr lang="en-US" sz="1400" b="0" dirty="0"/>
          </a:p>
          <a:p>
            <a:pPr marL="228600" indent="-228600">
              <a:buNone/>
            </a:pPr>
            <a:r>
              <a:rPr lang="en-US" sz="1400" b="0" dirty="0" smtClean="0"/>
              <a:t>Beal</a:t>
            </a:r>
            <a:r>
              <a:rPr lang="en-US" sz="1400" b="0" dirty="0"/>
              <a:t>, D. J., Corey, D. M., &amp; Dunlap, W. P. (2002). On the bias of Huffcutt and Arthur's (1995) procedure for identifying outliers in the meta-analysis of correlations. </a:t>
            </a:r>
            <a:r>
              <a:rPr lang="en-US" sz="1400" b="0" i="1" dirty="0"/>
              <a:t>Journal of Applied Psychology, 87, </a:t>
            </a:r>
            <a:r>
              <a:rPr lang="en-US" sz="1400" b="0" dirty="0"/>
              <a:t>583-589. doi: </a:t>
            </a:r>
            <a:r>
              <a:rPr lang="en-US" sz="1400" b="0" dirty="0" smtClean="0"/>
              <a:t>10.1037/0021-9010.87.3.583</a:t>
            </a:r>
            <a:endParaRPr lang="en-US" sz="1400" b="0" dirty="0"/>
          </a:p>
          <a:p>
            <a:pPr marL="228600" indent="-228600">
              <a:buNone/>
            </a:pPr>
            <a:r>
              <a:rPr lang="en-US" sz="1400" b="0" dirty="0"/>
              <a:t>Becker, B. J. (2005). The failsafe N or file-drawer number. In H. R. Rothstein, A. J. Sutton, &amp; M. Borenstein (Eds.), </a:t>
            </a:r>
            <a:r>
              <a:rPr lang="en-US" sz="1400" b="0" i="1" dirty="0"/>
              <a:t>Publication bias in meta analysis: Prevention, assessment, and adjustments</a:t>
            </a:r>
            <a:r>
              <a:rPr lang="en-US" sz="1400" b="0" dirty="0"/>
              <a:t> (pp. 111-126). West Sussex, UK: Wiley</a:t>
            </a:r>
            <a:r>
              <a:rPr lang="en-US" sz="1400" b="0" dirty="0" smtClean="0"/>
              <a:t>.</a:t>
            </a:r>
          </a:p>
        </p:txBody>
      </p:sp>
    </p:spTree>
    <p:extLst>
      <p:ext uri="{BB962C8B-B14F-4D97-AF65-F5344CB8AC3E}">
        <p14:creationId xmlns:p14="http://schemas.microsoft.com/office/powerpoint/2010/main" val="8120570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smtClean="0"/>
              <a:t>Bedeian, A.G., Taylor, S,G. &amp; Miller, A. N. (2010). Management science on the credibility bubble: Cardinal sins and various misdemeanors. </a:t>
            </a:r>
            <a:r>
              <a:rPr lang="en-US" sz="1400" b="0" i="1" dirty="0" smtClean="0"/>
              <a:t>Academy of Management Learning &amp; Education, 9, </a:t>
            </a:r>
            <a:r>
              <a:rPr lang="en-US" sz="1400" b="0" dirty="0" smtClean="0"/>
              <a:t>715–725. doi: 10.5465/amle.2010.56659889</a:t>
            </a:r>
          </a:p>
          <a:p>
            <a:pPr marL="228600" indent="-228600">
              <a:buNone/>
            </a:pPr>
            <a:r>
              <a:rPr lang="en-US" sz="1400" b="0" dirty="0" smtClean="0"/>
              <a:t>Begg</a:t>
            </a:r>
            <a:r>
              <a:rPr lang="en-US" sz="1400" b="0" dirty="0"/>
              <a:t>, C. B., &amp; Mazumdar, M. (1994). Operating characteristics of a rank correlation test for publication bias. </a:t>
            </a:r>
            <a:r>
              <a:rPr lang="en-US" sz="1400" b="0" i="1" dirty="0"/>
              <a:t>Biometrics, 50, </a:t>
            </a:r>
            <a:r>
              <a:rPr lang="en-US" sz="1400" b="0" dirty="0"/>
              <a:t>1088-1101. </a:t>
            </a:r>
            <a:r>
              <a:rPr lang="en-US" sz="1400" b="0" dirty="0" smtClean="0"/>
              <a:t>doi:10.2307/2533446</a:t>
            </a:r>
            <a:endParaRPr lang="en-US" sz="1400" b="0" dirty="0"/>
          </a:p>
          <a:p>
            <a:pPr marL="228600" indent="-228600">
              <a:buNone/>
            </a:pPr>
            <a:r>
              <a:rPr lang="en-US" sz="1400" b="0" dirty="0"/>
              <a:t>Begg, C.B. &amp; Berlin, J.A. (1988). Publication bias: A problem in interpreting medical data. </a:t>
            </a:r>
            <a:r>
              <a:rPr lang="en-US" sz="1400" b="0" i="1" dirty="0"/>
              <a:t>Journal of the Royal Statistical Society. Series A (Statistics in Society), 151, </a:t>
            </a:r>
            <a:r>
              <a:rPr lang="en-US" sz="1400" b="0" dirty="0"/>
              <a:t>419-463. doi: </a:t>
            </a:r>
            <a:r>
              <a:rPr lang="en-US" sz="1400" b="0" dirty="0" smtClean="0"/>
              <a:t>10.2307/2982993</a:t>
            </a:r>
          </a:p>
          <a:p>
            <a:pPr marL="228600" indent="-228600">
              <a:buNone/>
            </a:pPr>
            <a:r>
              <a:rPr lang="en-US" sz="1400" b="0" dirty="0"/>
              <a:t>Berlin, J.A. &amp; Ghersi, D. (2005). Preventing publication bias: Registries and prospective meta-analysis. In H. R. Rothstein, A. J. Sutton, &amp; M. Borenstein (Eds.), </a:t>
            </a:r>
            <a:r>
              <a:rPr lang="en-US" sz="1400" b="0" i="1" dirty="0"/>
              <a:t>Publication bias in meta analysis: Prevention, assessment, and adjustments </a:t>
            </a:r>
            <a:r>
              <a:rPr lang="en-US" sz="1400" b="0" dirty="0"/>
              <a:t>(pp. 35-48). West Sussex, UK: Wiley. </a:t>
            </a:r>
          </a:p>
          <a:p>
            <a:pPr marL="228600" indent="-228600">
              <a:buNone/>
            </a:pPr>
            <a:r>
              <a:rPr lang="en-US" sz="1400" b="0" dirty="0"/>
              <a:t>Borenstein, M. (2005). Software for publication bias. In H. R. Rothstein, A. J. Sutton &amp; M. Borenstein (Eds.), </a:t>
            </a:r>
            <a:r>
              <a:rPr lang="en-US" sz="1400" b="0" i="1" dirty="0"/>
              <a:t>Publication bias in meta analysis: Prevention, assessment, and adjustments</a:t>
            </a:r>
            <a:r>
              <a:rPr lang="en-US" sz="1400" b="0" dirty="0"/>
              <a:t> (pp. 193-220). West Sussex, UK: Wiley</a:t>
            </a:r>
            <a:r>
              <a:rPr lang="en-US" sz="1400" b="0" dirty="0" smtClean="0"/>
              <a:t>.</a:t>
            </a:r>
          </a:p>
          <a:p>
            <a:pPr marL="228600" indent="-228600">
              <a:buNone/>
            </a:pPr>
            <a:r>
              <a:rPr lang="en-US" sz="1400" b="0" dirty="0" smtClean="0"/>
              <a:t>Cooper </a:t>
            </a:r>
            <a:r>
              <a:rPr lang="en-US" sz="1400" b="0" dirty="0"/>
              <a:t>H. M. (1979). Statistically combining independent studies: A meta-analysis of sex differences in conformity research. </a:t>
            </a:r>
            <a:r>
              <a:rPr lang="en-US" sz="1400" b="0" i="1" dirty="0"/>
              <a:t>Journal of Personality and Social Psychology, 37, </a:t>
            </a:r>
            <a:r>
              <a:rPr lang="en-US" sz="1400" b="0" dirty="0" smtClean="0"/>
              <a:t>131-146</a:t>
            </a:r>
            <a:r>
              <a:rPr lang="en-US" sz="1400" b="0" dirty="0"/>
              <a:t>. doi: </a:t>
            </a:r>
            <a:r>
              <a:rPr lang="en-US" sz="1400" b="0" dirty="0" smtClean="0"/>
              <a:t>10.1037/0022-3514.37.1.131</a:t>
            </a:r>
          </a:p>
        </p:txBody>
      </p:sp>
    </p:spTree>
    <p:extLst>
      <p:ext uri="{BB962C8B-B14F-4D97-AF65-F5344CB8AC3E}">
        <p14:creationId xmlns:p14="http://schemas.microsoft.com/office/powerpoint/2010/main" val="26363151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Dalton, D. R., Aguinis, H., Dalton, C. M., Bosco, F. A., &amp; Pierce, C. A. (2012). Revisiting the file drawer problem in meta-analysis: An assessment of published and non-published correlation matrices. </a:t>
            </a:r>
            <a:r>
              <a:rPr lang="en-US" sz="1400" b="0" i="1" dirty="0"/>
              <a:t>Personnel Psychology, 65, </a:t>
            </a:r>
            <a:r>
              <a:rPr lang="en-US" sz="1400" b="0" dirty="0"/>
              <a:t>221-249. doi: 10.1111/j.1744-6570.2012.01243.x</a:t>
            </a:r>
          </a:p>
          <a:p>
            <a:pPr marL="228600" indent="-228600">
              <a:buNone/>
            </a:pPr>
            <a:r>
              <a:rPr lang="en-US" sz="1400" b="0" dirty="0" smtClean="0"/>
              <a:t>Dickersin</a:t>
            </a:r>
            <a:r>
              <a:rPr lang="en-US" sz="1400" b="0" dirty="0"/>
              <a:t>, K. (1990). The existence of publication bias and risk factors for its occurrence. </a:t>
            </a:r>
            <a:r>
              <a:rPr lang="en-US" sz="1400" b="0" i="1" dirty="0"/>
              <a:t>Journal of the American Medical Association, 263, </a:t>
            </a:r>
            <a:r>
              <a:rPr lang="en-US" sz="1400" b="0" dirty="0"/>
              <a:t>1385-1389. </a:t>
            </a:r>
            <a:r>
              <a:rPr lang="en-US" sz="1400" b="0" dirty="0" smtClean="0"/>
              <a:t>doi:10.1001/jama.263.10.1385</a:t>
            </a:r>
            <a:endParaRPr lang="en-US" sz="1400" b="0" dirty="0"/>
          </a:p>
          <a:p>
            <a:pPr marL="228600" indent="-228600">
              <a:buNone/>
            </a:pPr>
            <a:r>
              <a:rPr lang="en-US" sz="1400" b="0" dirty="0"/>
              <a:t>Dickersin, K. (2005). Publication bias: Recognizing the problem, understandings its origins and scope, and preventing harm. In H. R. Rothstein, A. J. Sutton, &amp; M. Borenstein (Eds.), </a:t>
            </a:r>
            <a:r>
              <a:rPr lang="en-US" sz="1400" b="0" i="1" dirty="0"/>
              <a:t>Publication bias in meta analysis: Prevention, assessment, and adjustments</a:t>
            </a:r>
            <a:r>
              <a:rPr lang="en-US" sz="1400" b="0" dirty="0"/>
              <a:t> (pp. 11-34). West Sussex, UK: Wiley</a:t>
            </a:r>
            <a:r>
              <a:rPr lang="en-US" sz="1400" b="0" dirty="0" smtClean="0"/>
              <a:t>.</a:t>
            </a:r>
          </a:p>
          <a:p>
            <a:pPr marL="228600" indent="-228600">
              <a:buNone/>
            </a:pPr>
            <a:r>
              <a:rPr lang="en-US" sz="1400" b="0" dirty="0"/>
              <a:t>Doucouliagos, H., &amp; Stanley, T. D. (2009). Publication selection bias in minimum-wage research? A metaregression analysis. </a:t>
            </a:r>
            <a:r>
              <a:rPr lang="en-US" sz="1400" b="0" i="1" dirty="0"/>
              <a:t>British Journal of Industrial Relations, 47, </a:t>
            </a:r>
            <a:r>
              <a:rPr lang="en-US" sz="1400" b="0" dirty="0"/>
              <a:t>406-428. </a:t>
            </a:r>
            <a:r>
              <a:rPr lang="en-US" sz="1400" b="0" dirty="0" smtClean="0"/>
              <a:t>doi:10.1111/j.1467-8543.2009.00723.x</a:t>
            </a:r>
            <a:endParaRPr lang="en-US" sz="1400" b="0" dirty="0"/>
          </a:p>
          <a:p>
            <a:pPr marL="228600" indent="-228600">
              <a:buNone/>
            </a:pPr>
            <a:r>
              <a:rPr lang="en-US" sz="1400" b="0" dirty="0"/>
              <a:t>Duval, S. J. (2005). The ‘‘trim and fill’’ method. In H. R. Rothstein, A. J. Sutton, &amp; M. Borenstein (Eds.), </a:t>
            </a:r>
            <a:r>
              <a:rPr lang="en-US" sz="1400" b="0" i="1" dirty="0"/>
              <a:t>Publication bias in meta-analysis: Prevention, assessment, and adjustments</a:t>
            </a:r>
            <a:r>
              <a:rPr lang="en-US" sz="1400" b="0" dirty="0"/>
              <a:t> (pp. 127-144). West  Sussex, UK: Wiley. </a:t>
            </a:r>
            <a:endParaRPr lang="en-US" sz="1400" b="0" dirty="0" smtClean="0"/>
          </a:p>
        </p:txBody>
      </p:sp>
    </p:spTree>
    <p:extLst>
      <p:ext uri="{BB962C8B-B14F-4D97-AF65-F5344CB8AC3E}">
        <p14:creationId xmlns:p14="http://schemas.microsoft.com/office/powerpoint/2010/main" val="37395514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Egger, M., Smith, G. D., Schneider, M., &amp; Minder, C. (1997). Bias in meta-analysis detected by a simple, graphical test. </a:t>
            </a:r>
            <a:r>
              <a:rPr lang="en-US" sz="1400" b="0" i="1" dirty="0"/>
              <a:t>British Medical Journal, 315, </a:t>
            </a:r>
            <a:r>
              <a:rPr lang="en-US" sz="1400" b="0" dirty="0"/>
              <a:t>629-634. doi: </a:t>
            </a:r>
            <a:r>
              <a:rPr lang="en-US" sz="1400" b="0" dirty="0" smtClean="0"/>
              <a:t>10.1136/bmj.315.7109.629</a:t>
            </a:r>
          </a:p>
          <a:p>
            <a:pPr marL="228600" indent="-228600">
              <a:buNone/>
            </a:pPr>
            <a:r>
              <a:rPr lang="en-US" sz="1400" b="0" dirty="0"/>
              <a:t>Fanelli, D. (2010). "Positive" results increase down the hierarchy of the sciences. </a:t>
            </a:r>
            <a:r>
              <a:rPr lang="en-US" sz="1400" b="0" i="1" dirty="0" err="1"/>
              <a:t>PLoS</a:t>
            </a:r>
            <a:r>
              <a:rPr lang="en-US" sz="1400" b="0" i="1" dirty="0"/>
              <a:t> ONE, 5,</a:t>
            </a:r>
            <a:r>
              <a:rPr lang="en-US" sz="1400" b="0" dirty="0"/>
              <a:t> </a:t>
            </a:r>
            <a:r>
              <a:rPr lang="en-US" sz="1400" b="0" dirty="0" err="1"/>
              <a:t>e10068</a:t>
            </a:r>
            <a:r>
              <a:rPr lang="en-US" sz="1400" b="0" dirty="0"/>
              <a:t>. </a:t>
            </a:r>
            <a:r>
              <a:rPr lang="en-US" sz="1400" b="0" dirty="0" err="1"/>
              <a:t>doi</a:t>
            </a:r>
            <a:r>
              <a:rPr lang="en-US" sz="1400" b="0" dirty="0"/>
              <a:t>: 10.1371/</a:t>
            </a:r>
            <a:r>
              <a:rPr lang="en-US" sz="1400" b="0" dirty="0" err="1"/>
              <a:t>journal.pone.0010068</a:t>
            </a:r>
            <a:endParaRPr lang="en-US" sz="1400" b="0" dirty="0"/>
          </a:p>
          <a:p>
            <a:pPr marL="228600" indent="-228600">
              <a:buNone/>
            </a:pPr>
            <a:r>
              <a:rPr lang="en-US" sz="1400" b="0" dirty="0"/>
              <a:t>Fanelli, D. (2012). Negative results are disappearing from most disciplines and countries. </a:t>
            </a:r>
            <a:r>
              <a:rPr lang="en-US" sz="1400" b="0" i="1" dirty="0" err="1"/>
              <a:t>Scientometrics</a:t>
            </a:r>
            <a:r>
              <a:rPr lang="en-US" sz="1400" b="0" i="1" dirty="0"/>
              <a:t>, 90, </a:t>
            </a:r>
            <a:r>
              <a:rPr lang="en-US" sz="1400" b="0" dirty="0"/>
              <a:t>891-904. </a:t>
            </a:r>
            <a:r>
              <a:rPr lang="en-US" sz="1400" b="0" dirty="0" err="1"/>
              <a:t>doi</a:t>
            </a:r>
            <a:r>
              <a:rPr lang="en-US" sz="1400" b="0" dirty="0"/>
              <a:t>: 10.1007/</a:t>
            </a:r>
            <a:r>
              <a:rPr lang="en-US" sz="1400" b="0" dirty="0" err="1"/>
              <a:t>s11192</a:t>
            </a:r>
            <a:r>
              <a:rPr lang="en-US" sz="1400" b="0" dirty="0"/>
              <a:t>-011-0494-7</a:t>
            </a:r>
          </a:p>
          <a:p>
            <a:pPr marL="228600" indent="-228600">
              <a:buNone/>
            </a:pPr>
            <a:r>
              <a:rPr lang="en-US" sz="1400" b="0" dirty="0" smtClean="0"/>
              <a:t>Ferguson</a:t>
            </a:r>
            <a:r>
              <a:rPr lang="en-US" sz="1400" b="0" dirty="0"/>
              <a:t>, C. J., &amp; Brannick, M. T. (2012). Publication bias in psychological science: Prevalence, methods for identifying and controlling, and implications for the use of meta-analyses. </a:t>
            </a:r>
            <a:r>
              <a:rPr lang="en-US" sz="1400" b="0" i="1" dirty="0"/>
              <a:t>Psychological Methods, 17, </a:t>
            </a:r>
            <a:r>
              <a:rPr lang="en-US" sz="1400" b="0" dirty="0"/>
              <a:t>120–128. </a:t>
            </a:r>
            <a:r>
              <a:rPr lang="en-US" sz="1400" b="0" dirty="0" err="1"/>
              <a:t>doi:10.1037</a:t>
            </a:r>
            <a:r>
              <a:rPr lang="en-US" sz="1400" b="0" dirty="0"/>
              <a:t>/</a:t>
            </a:r>
            <a:r>
              <a:rPr lang="en-US" sz="1400" b="0" dirty="0" err="1"/>
              <a:t>a0024445</a:t>
            </a:r>
            <a:r>
              <a:rPr lang="en-US" sz="1400" b="0" dirty="0"/>
              <a:t> </a:t>
            </a:r>
          </a:p>
          <a:p>
            <a:pPr marL="228600" indent="-228600">
              <a:buNone/>
            </a:pPr>
            <a:r>
              <a:rPr lang="en-US" sz="1400" b="0" dirty="0"/>
              <a:t>Field, A. P., &amp; Gillett, R. (2010). How to do a meta-analysis. </a:t>
            </a:r>
            <a:r>
              <a:rPr lang="en-US" sz="1400" b="0" i="1" dirty="0"/>
              <a:t>British Journal of Mathematical and Statistical Psychology, 63, </a:t>
            </a:r>
            <a:r>
              <a:rPr lang="en-US" sz="1400" b="0" dirty="0"/>
              <a:t>665-694. </a:t>
            </a:r>
            <a:r>
              <a:rPr lang="en-US" sz="1400" b="0" dirty="0" err="1"/>
              <a:t>doi</a:t>
            </a:r>
            <a:r>
              <a:rPr lang="en-US" sz="1400" b="0" dirty="0"/>
              <a:t>: </a:t>
            </a:r>
            <a:r>
              <a:rPr lang="en-US" sz="1400" b="0" dirty="0" smtClean="0"/>
              <a:t>10.1348/</a:t>
            </a:r>
            <a:r>
              <a:rPr lang="en-US" sz="1400" b="0" dirty="0" err="1" smtClean="0"/>
              <a:t>000711010X502733</a:t>
            </a:r>
            <a:endParaRPr lang="en-US" sz="1400" b="0" dirty="0" smtClean="0"/>
          </a:p>
          <a:p>
            <a:pPr marL="228600" indent="-228600">
              <a:buNone/>
            </a:pPr>
            <a:r>
              <a:rPr lang="en-US" sz="1400" b="0" dirty="0" smtClean="0"/>
              <a:t>Greenhouse</a:t>
            </a:r>
            <a:r>
              <a:rPr lang="en-US" sz="1400" b="0" dirty="0"/>
              <a:t>, J. B., &amp; </a:t>
            </a:r>
            <a:r>
              <a:rPr lang="en-US" sz="1400" b="0" dirty="0" err="1"/>
              <a:t>Iyengar</a:t>
            </a:r>
            <a:r>
              <a:rPr lang="en-US" sz="1400" b="0" dirty="0"/>
              <a:t>, S. (2009). Sensitivity analysis and diagnostics. In H. Cooper, L. V. Hedges &amp; J. C. Valentine (Eds.), </a:t>
            </a:r>
            <a:r>
              <a:rPr lang="en-US" sz="1400" b="0" i="1" dirty="0"/>
              <a:t>The handbook of research synthesis and meta-analysis</a:t>
            </a:r>
            <a:r>
              <a:rPr lang="en-US" sz="1400" b="0" dirty="0"/>
              <a:t> (2nd ed.). (pp. 417-433): New York, NY, US: Russell Sage Foundation</a:t>
            </a:r>
            <a:r>
              <a:rPr lang="en-US" sz="1400" b="0" dirty="0" smtClean="0"/>
              <a:t>.</a:t>
            </a:r>
            <a:endParaRPr lang="en-US" sz="1400" b="0" dirty="0"/>
          </a:p>
          <a:p>
            <a:pPr marL="228600" indent="-228600">
              <a:buNone/>
            </a:pPr>
            <a:r>
              <a:rPr lang="en-US" sz="1400" b="0" dirty="0" err="1"/>
              <a:t>Hambrick</a:t>
            </a:r>
            <a:r>
              <a:rPr lang="en-US" sz="1400" b="0" dirty="0"/>
              <a:t>, D.C. (2007). The field of management's devotion to theory: Too much of a good thing?  </a:t>
            </a:r>
            <a:r>
              <a:rPr lang="en-US" sz="1400" b="0" i="1" dirty="0"/>
              <a:t>Academy of Management Journal, 50, </a:t>
            </a:r>
            <a:r>
              <a:rPr lang="en-US" sz="1400" b="0" dirty="0"/>
              <a:t>1348-1352. </a:t>
            </a:r>
            <a:r>
              <a:rPr lang="en-US" sz="1400" b="0" dirty="0" err="1"/>
              <a:t>doi</a:t>
            </a:r>
            <a:r>
              <a:rPr lang="en-US" sz="1400" b="0" dirty="0"/>
              <a:t> </a:t>
            </a:r>
            <a:r>
              <a:rPr lang="en-US" sz="1400" b="0" dirty="0" smtClean="0"/>
              <a:t>10.5465/AMJ.2007.28166119</a:t>
            </a:r>
            <a:endParaRPr lang="en-US" sz="1400" dirty="0"/>
          </a:p>
        </p:txBody>
      </p:sp>
    </p:spTree>
    <p:extLst>
      <p:ext uri="{BB962C8B-B14F-4D97-AF65-F5344CB8AC3E}">
        <p14:creationId xmlns:p14="http://schemas.microsoft.com/office/powerpoint/2010/main" val="19050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smtClean="0"/>
              <a:t>Publication bias</a:t>
            </a:r>
            <a:endParaRPr lang="en-US" dirty="0"/>
          </a:p>
        </p:txBody>
      </p:sp>
      <p:sp>
        <p:nvSpPr>
          <p:cNvPr id="3" name="Content Placeholder 2"/>
          <p:cNvSpPr>
            <a:spLocks noGrp="1"/>
          </p:cNvSpPr>
          <p:nvPr>
            <p:ph idx="1"/>
          </p:nvPr>
        </p:nvSpPr>
        <p:spPr/>
        <p:txBody>
          <a:bodyPr/>
          <a:lstStyle/>
          <a:p>
            <a:r>
              <a:rPr lang="en-US" dirty="0"/>
              <a:t>Publication bias analyses are a type of sensitivity analysis</a:t>
            </a:r>
            <a:r>
              <a:rPr lang="en-US" dirty="0" smtClean="0"/>
              <a:t>.</a:t>
            </a:r>
          </a:p>
          <a:p>
            <a:r>
              <a:rPr lang="en-US" dirty="0"/>
              <a:t>Publication bias exists when the research available to the reviewer on a topic is unrepresentative of all the literature on the topic (Rothstein et al., 2005). </a:t>
            </a:r>
          </a:p>
          <a:p>
            <a:pPr marL="0" indent="0">
              <a:buNone/>
            </a:pPr>
            <a:endParaRPr lang="en-US" dirty="0"/>
          </a:p>
        </p:txBody>
      </p:sp>
    </p:spTree>
    <p:extLst>
      <p:ext uri="{BB962C8B-B14F-4D97-AF65-F5344CB8AC3E}">
        <p14:creationId xmlns:p14="http://schemas.microsoft.com/office/powerpoint/2010/main" val="31024936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smtClean="0"/>
              <a:t>Hedges</a:t>
            </a:r>
            <a:r>
              <a:rPr lang="en-US" sz="1400" b="0" dirty="0"/>
              <a:t>, L. V. (1992). Modeling publication selection effects in meta-analysis. </a:t>
            </a:r>
            <a:r>
              <a:rPr lang="en-US" sz="1400" b="0" i="1" dirty="0"/>
              <a:t>Statistical Science, 7,</a:t>
            </a:r>
            <a:r>
              <a:rPr lang="en-US" sz="1400" b="0" dirty="0"/>
              <a:t> 246-255. </a:t>
            </a:r>
            <a:r>
              <a:rPr lang="en-US" sz="1400" b="0" dirty="0" err="1"/>
              <a:t>doi:10.1214</a:t>
            </a:r>
            <a:r>
              <a:rPr lang="en-US" sz="1400" b="0" dirty="0"/>
              <a:t>/</a:t>
            </a:r>
            <a:r>
              <a:rPr lang="en-US" sz="1400" b="0" dirty="0" err="1"/>
              <a:t>ss</a:t>
            </a:r>
            <a:r>
              <a:rPr lang="en-US" sz="1400" b="0" dirty="0"/>
              <a:t>/1177011364</a:t>
            </a:r>
          </a:p>
          <a:p>
            <a:pPr marL="228600" indent="-228600">
              <a:buNone/>
            </a:pPr>
            <a:r>
              <a:rPr lang="en-US" sz="1400" b="0" dirty="0"/>
              <a:t>Hopewell, S., Clarke, M., &amp; </a:t>
            </a:r>
            <a:r>
              <a:rPr lang="en-US" sz="1400" b="0" dirty="0" err="1"/>
              <a:t>Mallett</a:t>
            </a:r>
            <a:r>
              <a:rPr lang="en-US" sz="1400" b="0" dirty="0"/>
              <a:t>, S. (2005). Grey literature and systematic reviews. In H. R. Rothstein, A. J. Sutton, &amp; M. </a:t>
            </a:r>
            <a:r>
              <a:rPr lang="en-US" sz="1400" b="0" dirty="0" err="1"/>
              <a:t>Borenstein</a:t>
            </a:r>
            <a:r>
              <a:rPr lang="en-US" sz="1400" b="0" dirty="0"/>
              <a:t> (Eds.), </a:t>
            </a:r>
            <a:r>
              <a:rPr lang="en-US" sz="1400" b="0" i="1" dirty="0"/>
              <a:t>Publication bias in meta analysis: Prevention, assessment, and adjustments</a:t>
            </a:r>
            <a:r>
              <a:rPr lang="en-US" sz="1400" b="0" dirty="0"/>
              <a:t> (pp. 48-72). West Sussex, UK: Wiley.</a:t>
            </a:r>
          </a:p>
          <a:p>
            <a:pPr marL="228600" indent="-228600">
              <a:buNone/>
            </a:pPr>
            <a:r>
              <a:rPr lang="en-US" sz="1400" b="0" dirty="0"/>
              <a:t>Ioannidis J. P. A. &amp;  </a:t>
            </a:r>
            <a:r>
              <a:rPr lang="en-US" sz="1400" b="0" dirty="0" err="1"/>
              <a:t>Trikalinos</a:t>
            </a:r>
            <a:r>
              <a:rPr lang="en-US" sz="1400" b="0" dirty="0"/>
              <a:t> T. A. (2005). Early extreme contradictory estimates may appear in published research: the Proteus phenomenon in molecular genetics research and randomized trials. </a:t>
            </a:r>
            <a:r>
              <a:rPr lang="en-US" sz="1400" b="0" i="1" dirty="0"/>
              <a:t>Journal of Clinical Epidemiology, </a:t>
            </a:r>
            <a:r>
              <a:rPr lang="en-US" sz="1400" b="0" i="1" dirty="0" smtClean="0"/>
              <a:t>58, </a:t>
            </a:r>
            <a:r>
              <a:rPr lang="en-US" sz="1400" b="0" dirty="0" smtClean="0"/>
              <a:t>543-9</a:t>
            </a:r>
            <a:r>
              <a:rPr lang="en-US" sz="1400" b="0" dirty="0"/>
              <a:t>. </a:t>
            </a:r>
            <a:r>
              <a:rPr lang="en-US" sz="1400" b="0" dirty="0" err="1"/>
              <a:t>doi</a:t>
            </a:r>
            <a:r>
              <a:rPr lang="en-US" sz="1400" b="0" dirty="0"/>
              <a:t>: </a:t>
            </a:r>
            <a:r>
              <a:rPr lang="en-US" sz="1400" b="0" dirty="0" smtClean="0"/>
              <a:t>10.1016/</a:t>
            </a:r>
            <a:r>
              <a:rPr lang="en-US" sz="1400" b="0" dirty="0" err="1" smtClean="0"/>
              <a:t>j.jclinepi.2004.10.019</a:t>
            </a:r>
            <a:endParaRPr lang="en-US" sz="1400" b="0" dirty="0" smtClean="0"/>
          </a:p>
          <a:p>
            <a:pPr marL="228600" indent="-228600">
              <a:buNone/>
            </a:pPr>
            <a:r>
              <a:rPr lang="en-US" sz="1400" b="0" dirty="0"/>
              <a:t>Kepes, S., Banks, G. C., McDaniel, M. A., &amp; </a:t>
            </a:r>
            <a:r>
              <a:rPr lang="en-US" sz="1400" b="0" dirty="0" err="1"/>
              <a:t>Sitzmann</a:t>
            </a:r>
            <a:r>
              <a:rPr lang="en-US" sz="1400" b="0" dirty="0"/>
              <a:t>, T. (2012, August). Assessing the robustness of meta-analytic results and conclusions. Paper presented at the annual meeting of the Academy of Management, Boston, MA.</a:t>
            </a:r>
          </a:p>
          <a:p>
            <a:pPr marL="228600" indent="-228600">
              <a:buNone/>
            </a:pPr>
            <a:r>
              <a:rPr lang="en-US" sz="1400" b="0" dirty="0" smtClean="0"/>
              <a:t>Kepes</a:t>
            </a:r>
            <a:r>
              <a:rPr lang="en-US" sz="1400" b="0" dirty="0"/>
              <a:t>, S., Banks, G. C., &amp; Oh, I.-S. (in press). Avoiding bias in publication bias research: The value of "null" findings. </a:t>
            </a:r>
            <a:r>
              <a:rPr lang="en-US" sz="1400" b="0" i="1" dirty="0"/>
              <a:t>Journal of  Business and Psychology. </a:t>
            </a:r>
            <a:r>
              <a:rPr lang="en-US" sz="1400" b="0" dirty="0" err="1"/>
              <a:t>doi</a:t>
            </a:r>
            <a:r>
              <a:rPr lang="en-US" sz="1400" b="0" dirty="0"/>
              <a:t>: </a:t>
            </a:r>
            <a:r>
              <a:rPr lang="en-US" sz="1400" b="0" dirty="0" smtClean="0"/>
              <a:t>10.1007/</a:t>
            </a:r>
            <a:r>
              <a:rPr lang="en-US" sz="1400" b="0" dirty="0" err="1" smtClean="0"/>
              <a:t>s10869</a:t>
            </a:r>
            <a:r>
              <a:rPr lang="en-US" sz="1400" b="0" dirty="0" smtClean="0"/>
              <a:t>-012-9279-0</a:t>
            </a:r>
          </a:p>
          <a:p>
            <a:pPr marL="228600" indent="-228600">
              <a:buNone/>
            </a:pPr>
            <a:r>
              <a:rPr lang="en-US" sz="1400" b="0" dirty="0"/>
              <a:t>Kepes, Banks, McDaniel, &amp; Whetzel (2012). Publication bias in the organizational sciences. </a:t>
            </a:r>
            <a:r>
              <a:rPr lang="en-US" sz="1400" b="0" i="1" dirty="0"/>
              <a:t>Organizational Research Methods, 15, </a:t>
            </a:r>
            <a:r>
              <a:rPr lang="en-US" sz="1400" b="0" dirty="0"/>
              <a:t>624-662. </a:t>
            </a:r>
            <a:r>
              <a:rPr lang="en-US" sz="1400" b="0" dirty="0" err="1"/>
              <a:t>doi</a:t>
            </a:r>
            <a:r>
              <a:rPr lang="en-US" sz="1400" b="0" dirty="0"/>
              <a:t>: </a:t>
            </a:r>
            <a:r>
              <a:rPr lang="en-US" sz="1400" b="0" dirty="0" smtClean="0"/>
              <a:t>10.1177/1094428112452760</a:t>
            </a:r>
            <a:endParaRPr lang="en-US" sz="1400" b="0" dirty="0"/>
          </a:p>
        </p:txBody>
      </p:sp>
    </p:spTree>
    <p:extLst>
      <p:ext uri="{BB962C8B-B14F-4D97-AF65-F5344CB8AC3E}">
        <p14:creationId xmlns:p14="http://schemas.microsoft.com/office/powerpoint/2010/main" val="34550933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smtClean="0"/>
              <a:t>Kepes</a:t>
            </a:r>
            <a:r>
              <a:rPr lang="en-US" sz="1400" b="0" dirty="0"/>
              <a:t>, S., McDaniel, M. A., Brannick, M. T., &amp; Banks, G. C. (</a:t>
            </a:r>
            <a:r>
              <a:rPr lang="en-US" sz="1400" b="0" dirty="0" err="1"/>
              <a:t>2013b</a:t>
            </a:r>
            <a:r>
              <a:rPr lang="en-US" sz="1400" b="0" dirty="0"/>
              <a:t>). Meta-analytic reviews in the organizational sciences: Two meta-analytic schools on the way to MARS (the Meta-analytic Reporting Standards). </a:t>
            </a:r>
            <a:r>
              <a:rPr lang="en-US" sz="1400" b="0" i="1" dirty="0"/>
              <a:t>Journal of Business and Psychology, 28, </a:t>
            </a:r>
            <a:r>
              <a:rPr lang="en-US" sz="1400" b="0" dirty="0"/>
              <a:t>123-143. </a:t>
            </a:r>
            <a:r>
              <a:rPr lang="en-US" sz="1400" b="0" dirty="0" err="1"/>
              <a:t>doi</a:t>
            </a:r>
            <a:r>
              <a:rPr lang="en-US" sz="1400" b="0" dirty="0"/>
              <a:t>: 10.1007/</a:t>
            </a:r>
            <a:r>
              <a:rPr lang="en-US" sz="1400" b="0" dirty="0" err="1"/>
              <a:t>s10869</a:t>
            </a:r>
            <a:r>
              <a:rPr lang="en-US" sz="1400" b="0" dirty="0"/>
              <a:t>-013-9300-2</a:t>
            </a:r>
          </a:p>
          <a:p>
            <a:pPr marL="228600" indent="-228600">
              <a:buNone/>
            </a:pPr>
            <a:r>
              <a:rPr lang="en-US" sz="1400" b="0" dirty="0" smtClean="0"/>
              <a:t>Kepes</a:t>
            </a:r>
            <a:r>
              <a:rPr lang="en-US" sz="1400" b="0" dirty="0"/>
              <a:t>, S., &amp; McDaniel, M. A. (in press). How trustworthy is the scientific literature in I-O psychology? </a:t>
            </a:r>
            <a:r>
              <a:rPr lang="en-US" sz="1400" b="0" i="1" dirty="0"/>
              <a:t>Industrial and Organizational Psychology: Perspectives on Science and Practice.</a:t>
            </a:r>
            <a:r>
              <a:rPr lang="en-US" sz="1400" b="0" dirty="0"/>
              <a:t> </a:t>
            </a:r>
          </a:p>
          <a:p>
            <a:pPr marL="228600" indent="-228600">
              <a:buNone/>
            </a:pPr>
            <a:r>
              <a:rPr lang="en-US" sz="1400" b="0" dirty="0" smtClean="0"/>
              <a:t>Kepes</a:t>
            </a:r>
            <a:r>
              <a:rPr lang="en-US" sz="1400" b="0" dirty="0"/>
              <a:t>, S., McDaniel, M. A., Banks, C., Hurtz, G., &amp; Donovan, J. (2011, April). Publication bias and the validity of the Big Five. Paper presented at the 26th Annual Conference of the Society for Industrial and Organizational Psychology. Chicago</a:t>
            </a:r>
            <a:r>
              <a:rPr lang="en-US" sz="1400" b="0" dirty="0" smtClean="0"/>
              <a:t>.</a:t>
            </a:r>
            <a:endParaRPr lang="en-US" sz="1400" b="0" dirty="0"/>
          </a:p>
          <a:p>
            <a:pPr marL="228600" indent="-228600">
              <a:buNone/>
            </a:pPr>
            <a:r>
              <a:rPr lang="en-US" sz="1400" b="0" dirty="0"/>
              <a:t>Kerr, N. L. (1998). </a:t>
            </a:r>
            <a:r>
              <a:rPr lang="en-US" sz="1400" b="0" dirty="0" err="1"/>
              <a:t>HARKing</a:t>
            </a:r>
            <a:r>
              <a:rPr lang="en-US" sz="1400" b="0" dirty="0"/>
              <a:t>: Hypothesizing </a:t>
            </a:r>
            <a:r>
              <a:rPr lang="en-US" sz="1400" b="0" dirty="0" smtClean="0"/>
              <a:t>after </a:t>
            </a:r>
            <a:r>
              <a:rPr lang="en-US" sz="1400" b="0" dirty="0"/>
              <a:t>the </a:t>
            </a:r>
            <a:r>
              <a:rPr lang="en-US" sz="1400" b="0" dirty="0" smtClean="0"/>
              <a:t>results </a:t>
            </a:r>
            <a:r>
              <a:rPr lang="en-US" sz="1400" b="0" dirty="0"/>
              <a:t>are </a:t>
            </a:r>
            <a:r>
              <a:rPr lang="en-US" sz="1400" b="0" dirty="0" smtClean="0"/>
              <a:t>known</a:t>
            </a:r>
            <a:r>
              <a:rPr lang="en-US" sz="1400" b="0" dirty="0"/>
              <a:t>. </a:t>
            </a:r>
            <a:r>
              <a:rPr lang="en-US" sz="1400" b="0" i="1" dirty="0"/>
              <a:t>Personality and Social Psychology Review, 2, </a:t>
            </a:r>
            <a:r>
              <a:rPr lang="en-US" sz="1400" b="0" dirty="0"/>
              <a:t>196-217. </a:t>
            </a:r>
            <a:r>
              <a:rPr lang="en-US" sz="1400" b="0" dirty="0" err="1" smtClean="0"/>
              <a:t>Doi</a:t>
            </a:r>
            <a:r>
              <a:rPr lang="en-US" sz="1400" b="0" dirty="0" smtClean="0"/>
              <a:t>: 10.1207/</a:t>
            </a:r>
            <a:r>
              <a:rPr lang="en-US" sz="1400" b="0" dirty="0" err="1" smtClean="0"/>
              <a:t>s15327957pspr0203_4</a:t>
            </a:r>
            <a:endParaRPr lang="en-US" sz="1400" b="0" dirty="0"/>
          </a:p>
          <a:p>
            <a:pPr marL="228600" indent="-228600">
              <a:buNone/>
            </a:pPr>
            <a:r>
              <a:rPr lang="en-US" sz="1400" b="0" dirty="0"/>
              <a:t>McDaniel, M. A., Whetzel, D., Schmidt, F. L., Maurer, S. (1994).  The validity of the employment interview: A comprehensive review and meta-analysis</a:t>
            </a:r>
            <a:r>
              <a:rPr lang="en-US" sz="1400" b="0" dirty="0" smtClean="0"/>
              <a:t>. </a:t>
            </a:r>
            <a:r>
              <a:rPr lang="en-US" sz="1400" b="0" i="1" dirty="0"/>
              <a:t>Journal of Applied Psychology, 79,</a:t>
            </a:r>
            <a:r>
              <a:rPr lang="en-US" sz="1400" b="0" dirty="0"/>
              <a:t> 599-616. </a:t>
            </a:r>
            <a:r>
              <a:rPr lang="en-US" sz="1400" b="0" dirty="0" err="1"/>
              <a:t>doi</a:t>
            </a:r>
            <a:r>
              <a:rPr lang="en-US" sz="1400" b="0" dirty="0"/>
              <a:t>: </a:t>
            </a:r>
            <a:r>
              <a:rPr lang="en-US" sz="1400" b="0" dirty="0" smtClean="0"/>
              <a:t>10.1037/0021-9010.79.4.599</a:t>
            </a:r>
          </a:p>
          <a:p>
            <a:pPr marL="228600" indent="-228600">
              <a:buNone/>
            </a:pPr>
            <a:endParaRPr lang="en-US" sz="1400" b="0" dirty="0"/>
          </a:p>
        </p:txBody>
      </p:sp>
    </p:spTree>
    <p:extLst>
      <p:ext uri="{BB962C8B-B14F-4D97-AF65-F5344CB8AC3E}">
        <p14:creationId xmlns:p14="http://schemas.microsoft.com/office/powerpoint/2010/main" val="17326510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McDaniel, M. A., McKay, P. &amp; Rothstein, H. (2006, May). Publication bias and racial effects on job performance: The elephant in the room. Paper presented at the 21st Annual Conference of the Society for Industrial and Organizational Psychology. Dallas.</a:t>
            </a:r>
          </a:p>
          <a:p>
            <a:pPr marL="228600" indent="-228600">
              <a:buNone/>
            </a:pPr>
            <a:r>
              <a:rPr lang="en-US" sz="1400" b="0" dirty="0"/>
              <a:t>McDaniel, M. A., Rothstein, H. R. &amp; Whetzel, D. L. (2006). Publication bias: A case study of four test vendors. </a:t>
            </a:r>
            <a:r>
              <a:rPr lang="en-US" sz="1400" b="0" i="1" dirty="0"/>
              <a:t>Personnel Psychology, 59, </a:t>
            </a:r>
            <a:r>
              <a:rPr lang="en-US" sz="1400" b="0" dirty="0"/>
              <a:t>927-953. </a:t>
            </a:r>
            <a:r>
              <a:rPr lang="en-US" sz="1400" b="0" dirty="0" err="1"/>
              <a:t>doi</a:t>
            </a:r>
            <a:r>
              <a:rPr lang="en-US" sz="1400" b="0" dirty="0"/>
              <a:t>: 10.1111/</a:t>
            </a:r>
            <a:r>
              <a:rPr lang="en-US" sz="1400" b="0" dirty="0" err="1"/>
              <a:t>j.1744-6570.2006.00059.x</a:t>
            </a:r>
            <a:endParaRPr lang="en-US" sz="1400" b="0" dirty="0"/>
          </a:p>
          <a:p>
            <a:pPr marL="228600" indent="-228600">
              <a:buNone/>
            </a:pPr>
            <a:r>
              <a:rPr lang="en-US" sz="1400" b="0" dirty="0" smtClean="0"/>
              <a:t>O'Boyle</a:t>
            </a:r>
            <a:r>
              <a:rPr lang="en-US" sz="1400" b="0" dirty="0"/>
              <a:t>, E. H., Banks, G. C., &amp; Gonzalez-Mule, E. (2013). The chrysalis effect: How ugly initial results </a:t>
            </a:r>
            <a:r>
              <a:rPr lang="en-US" sz="1400" b="0" dirty="0" err="1"/>
              <a:t>metamorphosize</a:t>
            </a:r>
            <a:r>
              <a:rPr lang="en-US" sz="1400" b="0" dirty="0"/>
              <a:t> into beautiful articles. </a:t>
            </a:r>
            <a:r>
              <a:rPr lang="en-US" sz="1400" b="0" i="1" dirty="0"/>
              <a:t>Academy of Management Proceedings. </a:t>
            </a:r>
          </a:p>
          <a:p>
            <a:pPr marL="228600" indent="-228600">
              <a:buNone/>
            </a:pPr>
            <a:r>
              <a:rPr lang="en-US" sz="1400" b="0" dirty="0"/>
              <a:t>Palmer, T. M., Peters, J. L., Sutton, A. J., &amp; Moreno, S. G. (2008). Contour-enhanced funnel plots for meta-analysis. </a:t>
            </a:r>
            <a:r>
              <a:rPr lang="en-US" sz="1400" b="0" i="1" dirty="0" err="1"/>
              <a:t>Stata</a:t>
            </a:r>
            <a:r>
              <a:rPr lang="en-US" sz="1400" b="0" i="1" dirty="0"/>
              <a:t> Journal, 8, </a:t>
            </a:r>
            <a:r>
              <a:rPr lang="en-US" sz="1400" b="0" dirty="0"/>
              <a:t>242-254. </a:t>
            </a:r>
          </a:p>
          <a:p>
            <a:pPr marL="228600" indent="-228600">
              <a:buNone/>
            </a:pPr>
            <a:r>
              <a:rPr lang="en-US" sz="1400" b="0" dirty="0" smtClean="0"/>
              <a:t>Peters</a:t>
            </a:r>
            <a:r>
              <a:rPr lang="en-US" sz="1400" b="0" dirty="0"/>
              <a:t>, J. L., Sutton, A. J., Jones, D. R., Abrams, K. R., &amp; Rushton, L. (2008). Contour-enhanced meta-analysis funnel plots help distinguish publication bias from other causes of asymmetry. </a:t>
            </a:r>
            <a:r>
              <a:rPr lang="en-US" sz="1400" b="0" i="1" dirty="0"/>
              <a:t>Journal of Clinical Epidemiology, 61, </a:t>
            </a:r>
            <a:r>
              <a:rPr lang="en-US" sz="1400" b="0" dirty="0"/>
              <a:t>991-996. </a:t>
            </a:r>
            <a:r>
              <a:rPr lang="en-US" sz="1400" b="0" dirty="0" err="1" smtClean="0"/>
              <a:t>doi:10.1016</a:t>
            </a:r>
            <a:r>
              <a:rPr lang="en-US" sz="1400" b="0" dirty="0" smtClean="0"/>
              <a:t>/</a:t>
            </a:r>
            <a:r>
              <a:rPr lang="en-US" sz="1400" b="0" dirty="0" err="1" smtClean="0"/>
              <a:t>j.jclinepi.2007.11.010</a:t>
            </a:r>
            <a:endParaRPr lang="en-US" sz="1400" b="0" dirty="0"/>
          </a:p>
        </p:txBody>
      </p:sp>
    </p:spTree>
    <p:extLst>
      <p:ext uri="{BB962C8B-B14F-4D97-AF65-F5344CB8AC3E}">
        <p14:creationId xmlns:p14="http://schemas.microsoft.com/office/powerpoint/2010/main" val="3820949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Pollack, J. M.  &amp; McDaniel, M. A. (2008, April). An examination of the </a:t>
            </a:r>
            <a:r>
              <a:rPr lang="en-US" sz="1400" b="0" dirty="0" err="1"/>
              <a:t>PreVisor</a:t>
            </a:r>
            <a:r>
              <a:rPr lang="en-US" sz="1400" b="0" dirty="0"/>
              <a:t> Employment Inventory for publication bias.  Paper presented at the 23rd Annual Conference of the Society for Industrial and Organizational Psychology. San Francisco.</a:t>
            </a:r>
          </a:p>
          <a:p>
            <a:pPr marL="228600" indent="-228600">
              <a:buNone/>
            </a:pPr>
            <a:r>
              <a:rPr lang="en-US" sz="1400" b="0" dirty="0" err="1"/>
              <a:t>Renkewitz</a:t>
            </a:r>
            <a:r>
              <a:rPr lang="en-US" sz="1400" b="0" dirty="0"/>
              <a:t>, F., Fuchs, H. M., &amp; Fiedler, S. (2011). Is there evidence of publication biases in JDM research? </a:t>
            </a:r>
            <a:r>
              <a:rPr lang="en-US" sz="1400" b="0" i="1" dirty="0"/>
              <a:t>Judgment and Decision Making, 6, </a:t>
            </a:r>
            <a:r>
              <a:rPr lang="en-US" sz="1400" b="0" dirty="0"/>
              <a:t>870-881. </a:t>
            </a:r>
          </a:p>
          <a:p>
            <a:pPr marL="228600" indent="-228600">
              <a:buNone/>
            </a:pPr>
            <a:r>
              <a:rPr lang="en-US" sz="1400" b="0" dirty="0"/>
              <a:t>Rosenthal, R. (1979). The file drawer problem and tolerance for null results. </a:t>
            </a:r>
            <a:r>
              <a:rPr lang="en-US" sz="1400" b="0" i="1" dirty="0"/>
              <a:t>Psychological Bulletin, 86,</a:t>
            </a:r>
            <a:r>
              <a:rPr lang="en-US" sz="1400" b="0" dirty="0"/>
              <a:t> 638-641. </a:t>
            </a:r>
            <a:r>
              <a:rPr lang="en-US" sz="1400" b="0" dirty="0" err="1"/>
              <a:t>doi</a:t>
            </a:r>
            <a:r>
              <a:rPr lang="en-US" sz="1400" b="0" dirty="0"/>
              <a:t>: 10.1037/0033-2909.86.3.638</a:t>
            </a:r>
          </a:p>
          <a:p>
            <a:pPr marL="228600" indent="-228600">
              <a:buNone/>
            </a:pPr>
            <a:r>
              <a:rPr lang="en-US" sz="1400" b="0" dirty="0" smtClean="0"/>
              <a:t>Rothstein</a:t>
            </a:r>
            <a:r>
              <a:rPr lang="en-US" sz="1400" b="0" dirty="0"/>
              <a:t>, H. (2012). Accessing relevant literature. In H. M. Cooper (Ed.), </a:t>
            </a:r>
            <a:r>
              <a:rPr lang="en-US" sz="1400" b="0" i="1" dirty="0"/>
              <a:t>APA handbook of research methods in psychology: Vol. 1. Foundations, planning, measures, and psychometrics</a:t>
            </a:r>
            <a:r>
              <a:rPr lang="en-US" sz="1400" b="0" dirty="0"/>
              <a:t> (pp. 133-144). Washington, DC: American Psychological Association</a:t>
            </a:r>
            <a:r>
              <a:rPr lang="en-US" sz="1400" b="0" dirty="0" smtClean="0"/>
              <a:t>.</a:t>
            </a:r>
            <a:endParaRPr lang="en-US" sz="1400" b="0" dirty="0"/>
          </a:p>
          <a:p>
            <a:pPr marL="228600" indent="-228600">
              <a:buNone/>
            </a:pPr>
            <a:r>
              <a:rPr lang="en-US" sz="1400" b="0" dirty="0"/>
              <a:t>Rothstein, H. R., Sutton, A. J., &amp; </a:t>
            </a:r>
            <a:r>
              <a:rPr lang="en-US" sz="1400" b="0" dirty="0" err="1"/>
              <a:t>Borenstein</a:t>
            </a:r>
            <a:r>
              <a:rPr lang="en-US" sz="1400" b="0" dirty="0"/>
              <a:t>, M. (Eds.). (2005). </a:t>
            </a:r>
            <a:r>
              <a:rPr lang="en-US" sz="1400" b="0" i="1" dirty="0"/>
              <a:t>Publication bias in </a:t>
            </a:r>
            <a:r>
              <a:rPr lang="en-US" sz="1400" b="0" i="1" dirty="0" smtClean="0"/>
              <a:t>meta-an</a:t>
            </a:r>
            <a:r>
              <a:rPr lang="en-US" sz="1400" b="0" i="1" dirty="0"/>
              <a:t>alysis: Prevention, assessment, and adjustments. </a:t>
            </a:r>
            <a:r>
              <a:rPr lang="en-US" sz="1400" b="0" dirty="0"/>
              <a:t>West Sussex, UK: Wiley.</a:t>
            </a:r>
          </a:p>
          <a:p>
            <a:pPr marL="228600" indent="-228600">
              <a:buNone/>
            </a:pPr>
            <a:r>
              <a:rPr lang="en-US" sz="1400" b="0" dirty="0" smtClean="0"/>
              <a:t>Rupp</a:t>
            </a:r>
            <a:r>
              <a:rPr lang="en-US" sz="1400" b="0" dirty="0"/>
              <a:t>, D.E.  (2011). Ethical issues faced by editors and reviewers. </a:t>
            </a:r>
            <a:r>
              <a:rPr lang="en-US" sz="1400" b="0" i="1" dirty="0"/>
              <a:t>Management and Organization Review, 7, </a:t>
            </a:r>
            <a:r>
              <a:rPr lang="en-US" sz="1400" b="0" dirty="0"/>
              <a:t>481-493. </a:t>
            </a:r>
            <a:r>
              <a:rPr lang="en-US" sz="1400" b="0" dirty="0" err="1"/>
              <a:t>doi</a:t>
            </a:r>
            <a:r>
              <a:rPr lang="en-US" sz="1400" b="0" dirty="0"/>
              <a:t>: </a:t>
            </a:r>
            <a:r>
              <a:rPr lang="en-US" sz="1400" b="0" dirty="0" smtClean="0"/>
              <a:t>10.1111/</a:t>
            </a:r>
            <a:r>
              <a:rPr lang="en-US" sz="1400" b="0" dirty="0" err="1" smtClean="0"/>
              <a:t>j.1740-8784.2011.00227.x</a:t>
            </a:r>
            <a:endParaRPr lang="en-US" sz="1400" b="0" dirty="0"/>
          </a:p>
          <a:p>
            <a:pPr marL="228600" indent="-228600">
              <a:buNone/>
            </a:pPr>
            <a:r>
              <a:rPr lang="en-US" sz="1400" b="0" dirty="0" smtClean="0"/>
              <a:t>Stanley</a:t>
            </a:r>
            <a:r>
              <a:rPr lang="en-US" sz="1400" b="0" dirty="0"/>
              <a:t>, T. D. (2008). Meta-regression methods for detecting and estimating empirical effect in the presence of publication selection. </a:t>
            </a:r>
            <a:r>
              <a:rPr lang="en-US" sz="1400" b="0" i="1" dirty="0"/>
              <a:t>Oxford Bulletin of Economics and Statistics, 70, </a:t>
            </a:r>
            <a:r>
              <a:rPr lang="en-US" sz="1400" b="0" dirty="0"/>
              <a:t>103-127. </a:t>
            </a:r>
            <a:r>
              <a:rPr lang="en-US" sz="1400" b="0" dirty="0" err="1" smtClean="0"/>
              <a:t>doi:10</a:t>
            </a:r>
            <a:r>
              <a:rPr lang="en-US" sz="1400" b="0" dirty="0" smtClean="0"/>
              <a:t>.</a:t>
            </a:r>
            <a:r>
              <a:rPr lang="en-US" sz="1400" b="0" dirty="0"/>
              <a:t> </a:t>
            </a:r>
            <a:r>
              <a:rPr lang="en-US" sz="1400" b="0" dirty="0" smtClean="0"/>
              <a:t>1111/</a:t>
            </a:r>
            <a:r>
              <a:rPr lang="en-US" sz="1400" b="0" dirty="0" err="1" smtClean="0"/>
              <a:t>j.1468-0084.2007.00487.x</a:t>
            </a:r>
            <a:endParaRPr lang="en-US" sz="1400" b="0" dirty="0" smtClean="0"/>
          </a:p>
        </p:txBody>
      </p:sp>
    </p:spTree>
    <p:extLst>
      <p:ext uri="{BB962C8B-B14F-4D97-AF65-F5344CB8AC3E}">
        <p14:creationId xmlns:p14="http://schemas.microsoft.com/office/powerpoint/2010/main" val="25565963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smtClean="0"/>
              <a:t>Stanley</a:t>
            </a:r>
            <a:r>
              <a:rPr lang="en-US" sz="1400" b="0" dirty="0"/>
              <a:t>, T. D. and </a:t>
            </a:r>
            <a:r>
              <a:rPr lang="en-US" sz="1400" b="0" dirty="0" err="1"/>
              <a:t>Doucouliagos</a:t>
            </a:r>
            <a:r>
              <a:rPr lang="en-US" sz="1400" b="0" dirty="0"/>
              <a:t>, H. (2011). Meta-Regression Approximations to Reduce Publication Selection Bias. Manuscript available at www.deakin.edu.au/buslaw/aef/workingpapers/papers/2011_4.pdf</a:t>
            </a:r>
          </a:p>
          <a:p>
            <a:pPr marL="228600" indent="-228600">
              <a:buNone/>
            </a:pPr>
            <a:r>
              <a:rPr lang="en-US" sz="1400" b="0" dirty="0"/>
              <a:t>Sterling, T. D., &amp; Rosenbaum, W. L. (1995). Publication decisions revisited: The effect of the outcome of statistical tests on the decision to publish and vice versa. </a:t>
            </a:r>
            <a:r>
              <a:rPr lang="en-US" sz="1400" b="0" i="1" dirty="0"/>
              <a:t>American Statistician, 49, </a:t>
            </a:r>
            <a:r>
              <a:rPr lang="en-US" sz="1400" b="0" dirty="0"/>
              <a:t>108-112. </a:t>
            </a:r>
            <a:r>
              <a:rPr lang="en-US" sz="1400" b="0" dirty="0" err="1"/>
              <a:t>doi</a:t>
            </a:r>
            <a:r>
              <a:rPr lang="en-US" sz="1400" b="0" dirty="0"/>
              <a:t>: 10.1080/00031305.1995.10476125</a:t>
            </a:r>
          </a:p>
          <a:p>
            <a:pPr marL="228600" indent="-228600">
              <a:buNone/>
            </a:pPr>
            <a:r>
              <a:rPr lang="en-US" sz="1400" b="0" dirty="0" smtClean="0"/>
              <a:t>Sterne</a:t>
            </a:r>
            <a:r>
              <a:rPr lang="en-US" sz="1400" b="0" dirty="0"/>
              <a:t>, J. A. C., Sutton, A. J., Ioannidis, J. P., </a:t>
            </a:r>
            <a:r>
              <a:rPr lang="en-US" sz="1400" b="0" dirty="0" err="1"/>
              <a:t>Terrin</a:t>
            </a:r>
            <a:r>
              <a:rPr lang="en-US" sz="1400" b="0" dirty="0"/>
              <a:t>, N., Jones, D. R., Lau, J., . . . Higgins, J. P. (2011). Recommendations for examining and interpreting funnel plot asymmetry in meta-analyses of randomized controlled trials. </a:t>
            </a:r>
            <a:r>
              <a:rPr lang="en-US" sz="1400" b="0" i="1" dirty="0"/>
              <a:t>British Medical Journal, 343, </a:t>
            </a:r>
            <a:r>
              <a:rPr lang="en-US" sz="1400" b="0" dirty="0" err="1"/>
              <a:t>d4002</a:t>
            </a:r>
            <a:r>
              <a:rPr lang="en-US" sz="1400" b="0" dirty="0"/>
              <a:t>. </a:t>
            </a:r>
            <a:r>
              <a:rPr lang="en-US" sz="1400" b="0" dirty="0" err="1"/>
              <a:t>doi:10.1136</a:t>
            </a:r>
            <a:r>
              <a:rPr lang="en-US" sz="1400" b="0" dirty="0"/>
              <a:t>/</a:t>
            </a:r>
            <a:r>
              <a:rPr lang="en-US" sz="1400" b="0" dirty="0" err="1"/>
              <a:t>bmj.d4002</a:t>
            </a:r>
            <a:endParaRPr lang="en-US" sz="1400" b="0" dirty="0"/>
          </a:p>
          <a:p>
            <a:pPr marL="228600" indent="-228600">
              <a:buNone/>
            </a:pPr>
            <a:r>
              <a:rPr lang="en-US" sz="1400" b="0" dirty="0" smtClean="0"/>
              <a:t>Sutton</a:t>
            </a:r>
            <a:r>
              <a:rPr lang="en-US" sz="1400" b="0" dirty="0"/>
              <a:t>, A. J., Abrams, K. R., Jones, D. R., Sheldon, T. A., &amp; Song, F. (2000). </a:t>
            </a:r>
            <a:r>
              <a:rPr lang="en-US" sz="1400" b="0" i="1" dirty="0"/>
              <a:t>Methods for meta-analysis in medical research.</a:t>
            </a:r>
            <a:r>
              <a:rPr lang="en-US" sz="1400" b="0" dirty="0"/>
              <a:t> West Sussex, UK: Wiley</a:t>
            </a:r>
            <a:r>
              <a:rPr lang="en-US" sz="1400" b="0" dirty="0" smtClean="0"/>
              <a:t>.</a:t>
            </a:r>
            <a:endParaRPr lang="en-US" sz="1400" b="0" dirty="0"/>
          </a:p>
          <a:p>
            <a:pPr marL="228600" indent="-228600">
              <a:buNone/>
            </a:pPr>
            <a:r>
              <a:rPr lang="en-US" sz="1400" b="0" dirty="0" smtClean="0"/>
              <a:t>Tate</a:t>
            </a:r>
            <a:r>
              <a:rPr lang="en-US" sz="1400" b="0" dirty="0"/>
              <a:t>, B. W. &amp; McDaniel, M. A. (2008, August). Race differences in personality: an evaluation of moderators and publication bias. Paper presented at the Annual meeting of the Academy of Management, Anaheim CA. </a:t>
            </a:r>
          </a:p>
          <a:p>
            <a:pPr marL="228600" indent="-228600">
              <a:buNone/>
            </a:pPr>
            <a:r>
              <a:rPr lang="en-US" sz="1400" b="0" dirty="0" err="1"/>
              <a:t>Terrin</a:t>
            </a:r>
            <a:r>
              <a:rPr lang="en-US" sz="1400" b="0" dirty="0"/>
              <a:t>, N., </a:t>
            </a:r>
            <a:r>
              <a:rPr lang="en-US" sz="1400" b="0" dirty="0" err="1"/>
              <a:t>Schmid</a:t>
            </a:r>
            <a:r>
              <a:rPr lang="en-US" sz="1400" b="0" dirty="0"/>
              <a:t>, C. H., Lau, J., &amp; </a:t>
            </a:r>
            <a:r>
              <a:rPr lang="en-US" sz="1400" b="0" dirty="0" err="1"/>
              <a:t>Olkin</a:t>
            </a:r>
            <a:r>
              <a:rPr lang="en-US" sz="1400" b="0" dirty="0"/>
              <a:t>, I. (2003). Adjusting for publication bias in the presence of heterogeneity. </a:t>
            </a:r>
            <a:r>
              <a:rPr lang="en-US" sz="1400" b="0" i="1" dirty="0"/>
              <a:t>Statistics in Medicine, 22, </a:t>
            </a:r>
            <a:r>
              <a:rPr lang="en-US" sz="1400" b="0" dirty="0"/>
              <a:t>2113-2126. </a:t>
            </a:r>
            <a:r>
              <a:rPr lang="en-US" sz="1400" b="0" dirty="0" err="1"/>
              <a:t>doi:10.1002</a:t>
            </a:r>
            <a:r>
              <a:rPr lang="en-US" sz="1400" b="0" dirty="0"/>
              <a:t>/</a:t>
            </a:r>
            <a:r>
              <a:rPr lang="en-US" sz="1400" b="0" dirty="0" err="1"/>
              <a:t>sim.1461</a:t>
            </a:r>
            <a:r>
              <a:rPr lang="en-US" sz="1400" b="0" dirty="0"/>
              <a:t> </a:t>
            </a:r>
          </a:p>
        </p:txBody>
      </p:sp>
    </p:spTree>
    <p:extLst>
      <p:ext uri="{BB962C8B-B14F-4D97-AF65-F5344CB8AC3E}">
        <p14:creationId xmlns:p14="http://schemas.microsoft.com/office/powerpoint/2010/main" val="29576701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err="1" smtClean="0"/>
              <a:t>Vevea</a:t>
            </a:r>
            <a:r>
              <a:rPr lang="en-US" sz="1400" b="0" dirty="0"/>
              <a:t>, J. L., &amp; Hedges, L. V. (1995). A general linear model for estimating effect size in the presence of publication bias. </a:t>
            </a:r>
            <a:r>
              <a:rPr lang="en-US" sz="1400" b="0" i="1" dirty="0" err="1"/>
              <a:t>Psychometrika</a:t>
            </a:r>
            <a:r>
              <a:rPr lang="en-US" sz="1400" b="0" i="1" dirty="0"/>
              <a:t>, 60, </a:t>
            </a:r>
            <a:r>
              <a:rPr lang="en-US" sz="1400" b="0" dirty="0"/>
              <a:t>419-435. </a:t>
            </a:r>
            <a:r>
              <a:rPr lang="en-US" sz="1400" b="0" dirty="0" err="1"/>
              <a:t>doi:10.1007</a:t>
            </a:r>
            <a:r>
              <a:rPr lang="en-US" sz="1400" b="0" dirty="0"/>
              <a:t>/BF02294384 </a:t>
            </a:r>
            <a:endParaRPr lang="en-US" sz="1400" b="0" dirty="0" smtClean="0"/>
          </a:p>
          <a:p>
            <a:pPr marL="228600" indent="-228600">
              <a:buNone/>
            </a:pPr>
            <a:r>
              <a:rPr lang="en-US" sz="1400" b="0" dirty="0" err="1"/>
              <a:t>Vevea</a:t>
            </a:r>
            <a:r>
              <a:rPr lang="en-US" sz="1400" b="0" dirty="0"/>
              <a:t>, J. L., &amp; Woods , C.M. (2005). Publication bias in research synthesis: Sensitivity analysis using a priori weight functions. </a:t>
            </a:r>
            <a:r>
              <a:rPr lang="en-US" sz="1400" b="0" i="1" dirty="0"/>
              <a:t>Psychological Methods, 10, </a:t>
            </a:r>
            <a:r>
              <a:rPr lang="en-US" sz="1400" b="0" dirty="0"/>
              <a:t>428–443</a:t>
            </a:r>
            <a:r>
              <a:rPr lang="en-US" sz="1400" b="0" dirty="0" smtClean="0"/>
              <a:t>.</a:t>
            </a:r>
            <a:endParaRPr lang="en-US" sz="1400" b="0" dirty="0"/>
          </a:p>
          <a:p>
            <a:pPr marL="228600" indent="-228600">
              <a:buNone/>
            </a:pPr>
            <a:r>
              <a:rPr lang="en-US" sz="1400" b="0" dirty="0" err="1"/>
              <a:t>Weinhandl</a:t>
            </a:r>
            <a:r>
              <a:rPr lang="en-US" sz="1400" b="0" dirty="0"/>
              <a:t>, E.D., &amp; Duval, S. (2012). Generalization of trim and fill for application in meta-regression. </a:t>
            </a:r>
            <a:r>
              <a:rPr lang="en-US" sz="1400" b="0" i="1" dirty="0"/>
              <a:t>Research Synthesis Methods, 3, </a:t>
            </a:r>
            <a:r>
              <a:rPr lang="en-US" sz="1400" b="0" dirty="0" smtClean="0"/>
              <a:t>51-67</a:t>
            </a:r>
            <a:endParaRPr lang="en-US" sz="1400" b="0" dirty="0"/>
          </a:p>
          <a:p>
            <a:pPr marL="228600" indent="-228600">
              <a:buNone/>
            </a:pPr>
            <a:endParaRPr lang="en-US" sz="1400" b="0" dirty="0"/>
          </a:p>
          <a:p>
            <a:pPr marL="228600" indent="-228600">
              <a:buNone/>
            </a:pPr>
            <a:endParaRPr lang="en-US" sz="1400" b="0" dirty="0"/>
          </a:p>
        </p:txBody>
      </p:sp>
    </p:spTree>
    <p:extLst>
      <p:ext uri="{BB962C8B-B14F-4D97-AF65-F5344CB8AC3E}">
        <p14:creationId xmlns:p14="http://schemas.microsoft.com/office/powerpoint/2010/main" val="127930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smtClean="0"/>
              <a:t>Publication bias</a:t>
            </a:r>
            <a:endParaRPr lang="en-US" dirty="0"/>
          </a:p>
        </p:txBody>
      </p:sp>
      <p:sp>
        <p:nvSpPr>
          <p:cNvPr id="3" name="Content Placeholder 2"/>
          <p:cNvSpPr>
            <a:spLocks noGrp="1"/>
          </p:cNvSpPr>
          <p:nvPr>
            <p:ph idx="1"/>
          </p:nvPr>
        </p:nvSpPr>
        <p:spPr/>
        <p:txBody>
          <a:bodyPr/>
          <a:lstStyle/>
          <a:p>
            <a:r>
              <a:rPr lang="en-US" dirty="0"/>
              <a:t>Only between 3% (Aguinis et al., </a:t>
            </a:r>
            <a:r>
              <a:rPr lang="en-US" dirty="0" smtClean="0"/>
              <a:t>2011</a:t>
            </a:r>
            <a:r>
              <a:rPr lang="en-US" dirty="0"/>
              <a:t>) and 30% (Kepes et al., 2012) of meta-analyses conduct publication bias </a:t>
            </a:r>
            <a:r>
              <a:rPr lang="en-US" dirty="0" smtClean="0"/>
              <a:t>analyses (typically with inappropriate methods; Banks et al., 2012; Kepes et al., 2012).</a:t>
            </a:r>
            <a:endParaRPr lang="en-US" dirty="0"/>
          </a:p>
          <a:p>
            <a:r>
              <a:rPr lang="en-US" dirty="0"/>
              <a:t>Similar terms/phenomena:</a:t>
            </a:r>
          </a:p>
          <a:p>
            <a:pPr lvl="1"/>
            <a:r>
              <a:rPr lang="en-US" dirty="0"/>
              <a:t>Availability bias, dissemination bias</a:t>
            </a:r>
          </a:p>
        </p:txBody>
      </p:sp>
    </p:spTree>
    <p:extLst>
      <p:ext uri="{BB962C8B-B14F-4D97-AF65-F5344CB8AC3E}">
        <p14:creationId xmlns:p14="http://schemas.microsoft.com/office/powerpoint/2010/main" val="1311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a:t>Publication bias</a:t>
            </a:r>
          </a:p>
        </p:txBody>
      </p:sp>
      <p:sp>
        <p:nvSpPr>
          <p:cNvPr id="3" name="Content Placeholder 2"/>
          <p:cNvSpPr>
            <a:spLocks noGrp="1"/>
          </p:cNvSpPr>
          <p:nvPr>
            <p:ph idx="1"/>
          </p:nvPr>
        </p:nvSpPr>
        <p:spPr/>
        <p:txBody>
          <a:bodyPr/>
          <a:lstStyle/>
          <a:p>
            <a:r>
              <a:rPr lang="en-US" dirty="0"/>
              <a:t>Publication bias can distort a literature</a:t>
            </a:r>
            <a:r>
              <a:rPr lang="en-US" dirty="0" smtClean="0"/>
              <a:t>.</a:t>
            </a:r>
          </a:p>
          <a:p>
            <a:r>
              <a:rPr lang="en-US" dirty="0"/>
              <a:t>A meta-analysis of a literature distorted by publication bias will yield incorrect results.</a:t>
            </a:r>
          </a:p>
          <a:p>
            <a:r>
              <a:rPr lang="en-US" dirty="0"/>
              <a:t>Taxonomy of causes of publication bias (Banks &amp; McDaniel, 2011; </a:t>
            </a:r>
            <a:r>
              <a:rPr lang="en-US" dirty="0" smtClean="0"/>
              <a:t>Kepes et al. </a:t>
            </a:r>
            <a:r>
              <a:rPr lang="en-US" dirty="0"/>
              <a:t>2012)</a:t>
            </a:r>
          </a:p>
          <a:p>
            <a:pPr lvl="1"/>
            <a:r>
              <a:rPr lang="en-US" dirty="0"/>
              <a:t>Outcome-level causes</a:t>
            </a:r>
          </a:p>
          <a:p>
            <a:pPr lvl="1"/>
            <a:r>
              <a:rPr lang="en-US" dirty="0"/>
              <a:t>Sample-level </a:t>
            </a:r>
            <a:r>
              <a:rPr lang="en-US" dirty="0" smtClean="0"/>
              <a:t>causes</a:t>
            </a:r>
            <a:endParaRPr lang="en-US" dirty="0"/>
          </a:p>
          <a:p>
            <a:endParaRPr lang="en-US" dirty="0"/>
          </a:p>
        </p:txBody>
      </p:sp>
    </p:spTree>
    <p:extLst>
      <p:ext uri="{BB962C8B-B14F-4D97-AF65-F5344CB8AC3E}">
        <p14:creationId xmlns:p14="http://schemas.microsoft.com/office/powerpoint/2010/main" val="203325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r>
              <a:rPr lang="en-US" dirty="0"/>
              <a:t>Outcome-level publication bias refers to selective reporting of results (i.e., selective reporting of effect sizes</a:t>
            </a:r>
            <a:r>
              <a:rPr lang="en-US" dirty="0" smtClean="0"/>
              <a:t>). In other words, the primary study is available but some results are not reported.</a:t>
            </a:r>
            <a:br>
              <a:rPr lang="en-US" dirty="0" smtClean="0"/>
            </a:br>
            <a:endParaRPr lang="en-US" dirty="0"/>
          </a:p>
        </p:txBody>
      </p:sp>
      <p:sp>
        <p:nvSpPr>
          <p:cNvPr id="3" name="Text Placeholder 2"/>
          <p:cNvSpPr>
            <a:spLocks noGrp="1"/>
          </p:cNvSpPr>
          <p:nvPr>
            <p:ph type="body" idx="1"/>
          </p:nvPr>
        </p:nvSpPr>
        <p:spPr/>
        <p:txBody>
          <a:bodyPr/>
          <a:lstStyle/>
          <a:p>
            <a:r>
              <a:rPr lang="en-US" dirty="0" smtClean="0"/>
              <a:t>Outcome-level </a:t>
            </a:r>
            <a:r>
              <a:rPr lang="en-US" dirty="0"/>
              <a:t>Publication Bias in Primary </a:t>
            </a:r>
            <a:r>
              <a:rPr lang="en-US" dirty="0" smtClean="0"/>
              <a:t>Studies</a:t>
            </a:r>
            <a:endParaRPr lang="en-US" dirty="0"/>
          </a:p>
        </p:txBody>
      </p:sp>
    </p:spTree>
    <p:extLst>
      <p:ext uri="{BB962C8B-B14F-4D97-AF65-F5344CB8AC3E}">
        <p14:creationId xmlns:p14="http://schemas.microsoft.com/office/powerpoint/2010/main" val="412041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There is substantial evidence of this bias in the medical science literatures.</a:t>
            </a:r>
          </a:p>
          <a:p>
            <a:r>
              <a:rPr lang="en-US" dirty="0"/>
              <a:t>There is no compelling argument for a different situation in the organizational sciences (Hopewell, Clarke, &amp; Mallett, 2005</a:t>
            </a:r>
            <a:r>
              <a:rPr lang="en-US" dirty="0" smtClean="0"/>
              <a:t>).</a:t>
            </a:r>
            <a:endParaRPr lang="en-US" dirty="0"/>
          </a:p>
        </p:txBody>
      </p:sp>
    </p:spTree>
    <p:extLst>
      <p:ext uri="{BB962C8B-B14F-4D97-AF65-F5344CB8AC3E}">
        <p14:creationId xmlns:p14="http://schemas.microsoft.com/office/powerpoint/2010/main" val="51905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Sources of this bias include author decisions, the editorial review process, and organizational constraints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Authors may decide to exclude some effect sizes prior to submitting the paper.</a:t>
            </a:r>
          </a:p>
          <a:p>
            <a:pPr lvl="1"/>
            <a:r>
              <a:rPr lang="en-US" dirty="0"/>
              <a:t>Not statistically significant</a:t>
            </a:r>
          </a:p>
          <a:p>
            <a:pPr lvl="1"/>
            <a:r>
              <a:rPr lang="en-US" dirty="0"/>
              <a:t>Contrary to:</a:t>
            </a:r>
          </a:p>
          <a:p>
            <a:pPr lvl="2">
              <a:spcBef>
                <a:spcPts val="300"/>
              </a:spcBef>
            </a:pPr>
            <a:r>
              <a:rPr lang="en-US" dirty="0"/>
              <a:t>expected finding</a:t>
            </a:r>
          </a:p>
          <a:p>
            <a:pPr lvl="2">
              <a:spcBef>
                <a:spcPts val="300"/>
              </a:spcBef>
            </a:pPr>
            <a:r>
              <a:rPr lang="en-US" dirty="0"/>
              <a:t>the author’s theoretical position</a:t>
            </a:r>
          </a:p>
          <a:p>
            <a:pPr lvl="2">
              <a:spcBef>
                <a:spcPts val="300"/>
              </a:spcBef>
            </a:pPr>
            <a:r>
              <a:rPr lang="en-US" dirty="0"/>
              <a:t>the editor’s or reviewers’ theoretical positions</a:t>
            </a:r>
          </a:p>
          <a:p>
            <a:pPr lvl="2">
              <a:spcBef>
                <a:spcPts val="300"/>
              </a:spcBef>
            </a:pPr>
            <a:r>
              <a:rPr lang="en-US" dirty="0"/>
              <a:t>past research</a:t>
            </a:r>
          </a:p>
          <a:p>
            <a:pPr lvl="1"/>
            <a:r>
              <a:rPr lang="en-US" dirty="0"/>
              <a:t>Results </a:t>
            </a:r>
            <a:r>
              <a:rPr lang="en-US" dirty="0" smtClean="0"/>
              <a:t>that disrupt </a:t>
            </a:r>
            <a:r>
              <a:rPr lang="en-US" dirty="0"/>
              <a:t>the paper’s </a:t>
            </a:r>
            <a:r>
              <a:rPr lang="en-US" dirty="0" smtClean="0"/>
              <a:t>“story </a:t>
            </a:r>
            <a:r>
              <a:rPr lang="en-US" dirty="0"/>
              <a:t>line</a:t>
            </a:r>
            <a:r>
              <a:rPr lang="en-US" dirty="0" smtClean="0"/>
              <a:t>.”</a:t>
            </a:r>
          </a:p>
          <a:p>
            <a:pPr lvl="1"/>
            <a:r>
              <a:rPr lang="en-US" dirty="0"/>
              <a:t>Manufacture false results (Yong, 2012</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Authors may also:</a:t>
            </a:r>
          </a:p>
          <a:p>
            <a:pPr lvl="1"/>
            <a:r>
              <a:rPr lang="en-US" dirty="0"/>
              <a:t>Choose the analytic method that maximizes the magnitude of the effect size.</a:t>
            </a:r>
          </a:p>
          <a:p>
            <a:pPr lvl="2"/>
            <a:r>
              <a:rPr lang="en-US" dirty="0"/>
              <a:t>Not report the effect size under alternative analysis methods.</a:t>
            </a:r>
          </a:p>
          <a:p>
            <a:pPr lvl="1"/>
            <a:r>
              <a:rPr lang="en-US" dirty="0"/>
              <a:t>Delete the effect sizes that are not consistent with expected results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Authors may engage in HARKing (hypothesizing after results are known) (Kerr, 1998).</a:t>
            </a:r>
          </a:p>
          <a:p>
            <a:r>
              <a:rPr lang="en-US" dirty="0"/>
              <a:t>HARKing may involve deleting some effect sizes.</a:t>
            </a:r>
          </a:p>
          <a:p>
            <a:r>
              <a:rPr lang="en-US" dirty="0" smtClean="0"/>
              <a:t>HARKing </a:t>
            </a:r>
            <a:r>
              <a:rPr lang="en-US" dirty="0"/>
              <a:t>serves to “convert Type I errors into non-replicable theory, and hides null results from future generations of </a:t>
            </a:r>
            <a:r>
              <a:rPr lang="en-US" dirty="0" smtClean="0"/>
              <a:t>researchers” (Rupp, 2011</a:t>
            </a:r>
            <a:r>
              <a:rPr lang="en-US" dirty="0"/>
              <a:t>, p. 486</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900752" y="1885666"/>
            <a:ext cx="7543800" cy="4114800"/>
          </a:xfrm>
        </p:spPr>
        <p:txBody>
          <a:bodyPr/>
          <a:lstStyle/>
          <a:p>
            <a:r>
              <a:rPr lang="en-US" dirty="0"/>
              <a:t>Introduce </a:t>
            </a:r>
            <a:r>
              <a:rPr lang="en-US" dirty="0" smtClean="0"/>
              <a:t>publication bias analyses as one form sensitivity </a:t>
            </a:r>
            <a:r>
              <a:rPr lang="en-US" dirty="0"/>
              <a:t>analysis in meta-analysis.</a:t>
            </a:r>
          </a:p>
          <a:p>
            <a:r>
              <a:rPr lang="en-US" dirty="0"/>
              <a:t>Briefly review a few non-publication bias approaches to sensitivity analysis.</a:t>
            </a:r>
          </a:p>
          <a:p>
            <a:r>
              <a:rPr lang="en-US" dirty="0"/>
              <a:t>Focus on publication bias as a sensitivity analysis:</a:t>
            </a:r>
          </a:p>
          <a:p>
            <a:pPr lvl="1"/>
            <a:r>
              <a:rPr lang="en-US" dirty="0" smtClean="0"/>
              <a:t>Causes of publication bias</a:t>
            </a:r>
            <a:endParaRPr lang="en-US" dirty="0"/>
          </a:p>
          <a:p>
            <a:pPr lvl="1"/>
            <a:r>
              <a:rPr lang="en-US" dirty="0"/>
              <a:t>Overview of methods for detection and </a:t>
            </a:r>
            <a:r>
              <a:rPr lang="en-US" dirty="0" smtClean="0"/>
              <a:t>assessment</a:t>
            </a:r>
            <a:endParaRPr lang="en-US" dirty="0"/>
          </a:p>
        </p:txBody>
      </p:sp>
    </p:spTree>
    <p:extLst>
      <p:ext uri="{BB962C8B-B14F-4D97-AF65-F5344CB8AC3E}">
        <p14:creationId xmlns:p14="http://schemas.microsoft.com/office/powerpoint/2010/main" val="4571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Bedeian, </a:t>
            </a:r>
            <a:r>
              <a:rPr lang="en-US" dirty="0" smtClean="0"/>
              <a:t>Taylor, and Miller (2010) reported </a:t>
            </a:r>
            <a:r>
              <a:rPr lang="en-US" dirty="0"/>
              <a:t>that 92% of faculty </a:t>
            </a:r>
            <a:r>
              <a:rPr lang="en-US" dirty="0" smtClean="0"/>
              <a:t>know </a:t>
            </a:r>
            <a:r>
              <a:rPr lang="en-US" dirty="0"/>
              <a:t>of a colleague who has engaged in </a:t>
            </a:r>
            <a:r>
              <a:rPr lang="en-US" dirty="0" smtClean="0"/>
              <a:t>HARKing.</a:t>
            </a:r>
          </a:p>
          <a:p>
            <a:r>
              <a:rPr lang="en-US" dirty="0" smtClean="0"/>
              <a:t>This </a:t>
            </a:r>
            <a:r>
              <a:rPr lang="en-US" dirty="0"/>
              <a:t>a sad state of affairs.</a:t>
            </a:r>
          </a:p>
          <a:p>
            <a:endParaRPr lang="en-US" dirty="0"/>
          </a:p>
        </p:txBody>
      </p:sp>
    </p:spTree>
    <p:extLst>
      <p:ext uri="{BB962C8B-B14F-4D97-AF65-F5344CB8AC3E}">
        <p14:creationId xmlns:p14="http://schemas.microsoft.com/office/powerpoint/2010/main" val="130185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For disciplines that use many control variables, a researcher can go “fishing” for the control variables that yield the expected results.</a:t>
            </a:r>
          </a:p>
          <a:p>
            <a:pPr lvl="1"/>
            <a:r>
              <a:rPr lang="en-US" dirty="0"/>
              <a:t>Discard the control variables that yield results inconsistent with the expected result.</a:t>
            </a:r>
          </a:p>
          <a:p>
            <a:pPr lvl="1"/>
            <a:r>
              <a:rPr lang="en-US" dirty="0"/>
              <a:t>Fail to report the effect sizes prior to “fishing</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The editorial review process can result in outcome-level bias. </a:t>
            </a:r>
            <a:endParaRPr lang="en-US" dirty="0" smtClean="0"/>
          </a:p>
          <a:p>
            <a:r>
              <a:rPr lang="en-US" dirty="0"/>
              <a:t>Reviewers </a:t>
            </a:r>
            <a:r>
              <a:rPr lang="en-US" dirty="0" smtClean="0"/>
              <a:t>and editors may </a:t>
            </a:r>
            <a:r>
              <a:rPr lang="en-US" dirty="0"/>
              <a:t>promote HARKing by knowing the results and then offering alternative explanations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An editor </a:t>
            </a:r>
            <a:r>
              <a:rPr lang="en-US" dirty="0" smtClean="0"/>
              <a:t>or reviewer </a:t>
            </a:r>
            <a:r>
              <a:rPr lang="en-US" dirty="0"/>
              <a:t>may:</a:t>
            </a:r>
          </a:p>
          <a:p>
            <a:pPr lvl="1"/>
            <a:r>
              <a:rPr lang="en-US" dirty="0"/>
              <a:t>Request that the author change the focus of the paper, making some results less relevant.</a:t>
            </a:r>
          </a:p>
          <a:p>
            <a:pPr lvl="1"/>
            <a:r>
              <a:rPr lang="en-US" dirty="0"/>
              <a:t>Request that the author shorten the paper.</a:t>
            </a:r>
          </a:p>
          <a:p>
            <a:pPr lvl="1"/>
            <a:r>
              <a:rPr lang="en-US" dirty="0"/>
              <a:t>Request that the author drop the analyses yielding statistically non-significant effect sizes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r>
              <a:rPr lang="en-US" dirty="0"/>
              <a:t>Sample-level causes of publication bias concern the non-availability of an entire sample</a:t>
            </a:r>
            <a:r>
              <a:rPr lang="en-US" dirty="0" smtClean="0"/>
              <a:t>.</a:t>
            </a:r>
            <a:br>
              <a:rPr lang="en-US" dirty="0" smtClean="0"/>
            </a:br>
            <a:endParaRPr lang="en-US" dirty="0"/>
          </a:p>
        </p:txBody>
      </p:sp>
      <p:sp>
        <p:nvSpPr>
          <p:cNvPr id="3" name="Text Placeholder 2"/>
          <p:cNvSpPr>
            <a:spLocks noGrp="1"/>
          </p:cNvSpPr>
          <p:nvPr>
            <p:ph type="body" idx="1"/>
          </p:nvPr>
        </p:nvSpPr>
        <p:spPr/>
        <p:txBody>
          <a:bodyPr/>
          <a:lstStyle/>
          <a:p>
            <a:r>
              <a:rPr lang="en-US" dirty="0" smtClean="0"/>
              <a:t>Sample-level </a:t>
            </a:r>
            <a:r>
              <a:rPr lang="en-US" dirty="0"/>
              <a:t>Publication Bias in Primary </a:t>
            </a:r>
            <a:r>
              <a:rPr lang="en-US" dirty="0" smtClean="0"/>
              <a:t>Studies</a:t>
            </a:r>
            <a:endParaRPr lang="en-US" dirty="0"/>
          </a:p>
        </p:txBody>
      </p:sp>
    </p:spTree>
    <p:extLst>
      <p:ext uri="{BB962C8B-B14F-4D97-AF65-F5344CB8AC3E}">
        <p14:creationId xmlns:p14="http://schemas.microsoft.com/office/powerpoint/2010/main" val="423902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Sources of this bias include author decisions, the editorial review process, and organizational constraints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Research in medicine suggests that author decisions are the primary cause of </a:t>
            </a:r>
            <a:r>
              <a:rPr lang="en-US" dirty="0" smtClean="0"/>
              <a:t>non-publication and thus missing samples </a:t>
            </a:r>
            <a:r>
              <a:rPr lang="en-US" dirty="0"/>
              <a:t>(Dickerson, 1990, 2005).</a:t>
            </a:r>
          </a:p>
          <a:p>
            <a:pPr lvl="1"/>
            <a:r>
              <a:rPr lang="en-US" dirty="0"/>
              <a:t>An author will likely work on the paper that has the best chance of getting into the best journal.</a:t>
            </a:r>
          </a:p>
          <a:p>
            <a:pPr lvl="2"/>
            <a:r>
              <a:rPr lang="en-US" dirty="0"/>
              <a:t>Other papers are abandoned.</a:t>
            </a:r>
          </a:p>
          <a:p>
            <a:pPr lvl="2"/>
            <a:r>
              <a:rPr lang="en-US" dirty="0" smtClean="0"/>
              <a:t>Results in </a:t>
            </a:r>
            <a:r>
              <a:rPr lang="en-US" dirty="0"/>
              <a:t>small magnitude effects being hidden from the </a:t>
            </a:r>
            <a:r>
              <a:rPr lang="en-US" dirty="0" smtClean="0"/>
              <a:t>publically available research </a:t>
            </a:r>
            <a:r>
              <a:rPr lang="en-US" dirty="0"/>
              <a:t>literature</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Authors may have personal norms or adopt organizational norms </a:t>
            </a:r>
            <a:r>
              <a:rPr lang="en-US" dirty="0" smtClean="0"/>
              <a:t>that hold </a:t>
            </a:r>
            <a:r>
              <a:rPr lang="en-US" dirty="0"/>
              <a:t>that only articles in </a:t>
            </a:r>
            <a:r>
              <a:rPr lang="en-US" dirty="0" smtClean="0"/>
              <a:t>top </a:t>
            </a:r>
            <a:r>
              <a:rPr lang="en-US" dirty="0"/>
              <a:t>journals “count.”</a:t>
            </a:r>
          </a:p>
          <a:p>
            <a:r>
              <a:rPr lang="en-US" dirty="0"/>
              <a:t>Count for tenure, promotions, raises, discretionary dollars.</a:t>
            </a:r>
          </a:p>
          <a:p>
            <a:r>
              <a:rPr lang="en-US" dirty="0"/>
              <a:t>Thus, authors may abandon papers that don’t make the top journal cut.</a:t>
            </a:r>
          </a:p>
          <a:p>
            <a:r>
              <a:rPr lang="en-US" dirty="0"/>
              <a:t>Results are </a:t>
            </a:r>
            <a:r>
              <a:rPr lang="en-US" dirty="0" smtClean="0"/>
              <a:t>“lost” </a:t>
            </a:r>
            <a:r>
              <a:rPr lang="en-US" dirty="0"/>
              <a:t>to the literature</a:t>
            </a:r>
            <a:r>
              <a:rPr lang="en-US" dirty="0" smtClean="0"/>
              <a: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The editorial process will </a:t>
            </a:r>
            <a:r>
              <a:rPr lang="en-US" dirty="0" smtClean="0"/>
              <a:t>reject:</a:t>
            </a:r>
            <a:endParaRPr lang="en-US" dirty="0"/>
          </a:p>
          <a:p>
            <a:pPr lvl="1"/>
            <a:r>
              <a:rPr lang="en-US" dirty="0"/>
              <a:t>Poorly framed papers</a:t>
            </a:r>
          </a:p>
          <a:p>
            <a:pPr lvl="1"/>
            <a:r>
              <a:rPr lang="en-US" dirty="0"/>
              <a:t>Papers without statistically significant findings</a:t>
            </a:r>
          </a:p>
          <a:p>
            <a:pPr lvl="1"/>
            <a:r>
              <a:rPr lang="en-US" dirty="0"/>
              <a:t>Papers with results contrary to existing literature and current theory</a:t>
            </a:r>
          </a:p>
          <a:p>
            <a:pPr lvl="1"/>
            <a:r>
              <a:rPr lang="en-US" dirty="0"/>
              <a:t>Well done </a:t>
            </a:r>
            <a:r>
              <a:rPr lang="en-US" dirty="0" smtClean="0"/>
              <a:t>papers with research </a:t>
            </a:r>
            <a:r>
              <a:rPr lang="en-US" dirty="0"/>
              <a:t>that “didn’t work</a:t>
            </a:r>
            <a:r>
              <a:rPr lang="en-US" dirty="0" smtClean="0"/>
              <a:t>”</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These editorial decisions result in suppression of effect sizes at the </a:t>
            </a:r>
            <a:r>
              <a:rPr lang="en-US" dirty="0" smtClean="0"/>
              <a:t>sample-level</a:t>
            </a:r>
            <a:r>
              <a:rPr lang="en-US" dirty="0"/>
              <a:t>. </a:t>
            </a:r>
          </a:p>
          <a:p>
            <a:r>
              <a:rPr lang="en-US" dirty="0"/>
              <a:t>Typically, samples with smaller magnitude effect sizes will be </a:t>
            </a:r>
            <a:r>
              <a:rPr lang="en-US" dirty="0" smtClean="0"/>
              <a:t>“lost.”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Sensitivity Analysis</a:t>
            </a:r>
            <a:endParaRPr lang="en-US" dirty="0"/>
          </a:p>
        </p:txBody>
      </p:sp>
    </p:spTree>
    <p:extLst>
      <p:ext uri="{BB962C8B-B14F-4D97-AF65-F5344CB8AC3E}">
        <p14:creationId xmlns:p14="http://schemas.microsoft.com/office/powerpoint/2010/main" val="2325754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To clarify, </a:t>
            </a:r>
            <a:r>
              <a:rPr lang="en-US" dirty="0" smtClean="0"/>
              <a:t>we believe that editors </a:t>
            </a:r>
            <a:r>
              <a:rPr lang="en-US" dirty="0"/>
              <a:t>should reject papers that are bad (e.g., bad framing, lack of clear focus, incomplete theory, poorly developed hypotheses, awful measures, </a:t>
            </a:r>
            <a:r>
              <a:rPr lang="en-US" dirty="0" smtClean="0"/>
              <a:t>poorly designed, inappropriate analysis</a:t>
            </a:r>
            <a:r>
              <a:rPr lang="en-US" dirty="0"/>
              <a:t>).</a:t>
            </a:r>
          </a:p>
          <a:p>
            <a:r>
              <a:rPr lang="en-US" dirty="0"/>
              <a:t>Just don’t define “bad” as:</a:t>
            </a:r>
          </a:p>
          <a:p>
            <a:pPr lvl="1"/>
            <a:r>
              <a:rPr lang="en-US" dirty="0"/>
              <a:t>Small effect sizes</a:t>
            </a:r>
          </a:p>
          <a:p>
            <a:pPr lvl="1"/>
            <a:r>
              <a:rPr lang="en-US" dirty="0"/>
              <a:t>Results inconsistent with </a:t>
            </a:r>
            <a:r>
              <a:rPr lang="en-US" dirty="0" smtClean="0"/>
              <a:t>hypotheses</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Organizations may not give permission to report some findings.</a:t>
            </a:r>
          </a:p>
          <a:p>
            <a:pPr lvl="1"/>
            <a:r>
              <a:rPr lang="en-US" dirty="0"/>
              <a:t>Organizations are unlikely to permit release of a paper if it documents that employment decisions (e.g., selection, layoffs, raises, or bonuses) show </a:t>
            </a:r>
            <a:r>
              <a:rPr lang="en-US" dirty="0" smtClean="0"/>
              <a:t>mean demographic </a:t>
            </a:r>
            <a:r>
              <a:rPr lang="en-US" dirty="0"/>
              <a:t>differences</a:t>
            </a:r>
            <a:r>
              <a:rPr lang="en-US" dirty="0" smtClean="0"/>
              <a: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Some research is asserted to be proprietary.</a:t>
            </a:r>
          </a:p>
          <a:p>
            <a:pPr lvl="1"/>
            <a:r>
              <a:rPr lang="en-US" dirty="0"/>
              <a:t>Try requesting technical documentation from  employment test vendors who claim that their employment test has much smaller </a:t>
            </a:r>
            <a:r>
              <a:rPr lang="en-US" dirty="0" smtClean="0"/>
              <a:t>mean demographic </a:t>
            </a:r>
            <a:r>
              <a:rPr lang="en-US" dirty="0"/>
              <a:t>differences than typically observed</a:t>
            </a:r>
            <a:r>
              <a:rPr lang="en-US" dirty="0" smtClean="0"/>
              <a:t>.</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Neither outcome-level publication bias nor sample-level publication bias results in a “missing data at random” situation.</a:t>
            </a:r>
          </a:p>
          <a:p>
            <a:pPr lvl="1"/>
            <a:r>
              <a:rPr lang="en-US" dirty="0"/>
              <a:t>Not missing at random (NMAR)</a:t>
            </a:r>
          </a:p>
          <a:p>
            <a:r>
              <a:rPr lang="en-US" dirty="0"/>
              <a:t>There is nothing random about it</a:t>
            </a:r>
            <a:r>
              <a:rPr lang="en-US" dirty="0" smtClean="0"/>
              <a: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endParaRPr lang="en-US" dirty="0"/>
          </a:p>
        </p:txBody>
      </p:sp>
      <p:sp>
        <p:nvSpPr>
          <p:cNvPr id="3" name="Text Placeholder 2"/>
          <p:cNvSpPr>
            <a:spLocks noGrp="1"/>
          </p:cNvSpPr>
          <p:nvPr>
            <p:ph type="body" idx="1"/>
          </p:nvPr>
        </p:nvSpPr>
        <p:spPr/>
        <p:txBody>
          <a:bodyPr/>
          <a:lstStyle/>
          <a:p>
            <a:r>
              <a:rPr lang="en-US" dirty="0"/>
              <a:t>Is Publication Bias in Our Literature Areas?</a:t>
            </a:r>
          </a:p>
        </p:txBody>
      </p:sp>
    </p:spTree>
    <p:extLst>
      <p:ext uri="{BB962C8B-B14F-4D97-AF65-F5344CB8AC3E}">
        <p14:creationId xmlns:p14="http://schemas.microsoft.com/office/powerpoint/2010/main" val="1311586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smtClean="0"/>
              <a:t>Hypotheses </a:t>
            </a:r>
            <a:r>
              <a:rPr lang="en-US" dirty="0"/>
              <a:t>in </a:t>
            </a:r>
            <a:r>
              <a:rPr lang="en-US" dirty="0" smtClean="0"/>
              <a:t>our </a:t>
            </a:r>
            <a:r>
              <a:rPr lang="en-US" dirty="0"/>
              <a:t>journals are </a:t>
            </a:r>
            <a:r>
              <a:rPr lang="en-US" dirty="0" smtClean="0"/>
              <a:t>almost always supported (e.g., Fanelli, 2010; Sterling </a:t>
            </a:r>
            <a:r>
              <a:rPr lang="en-US" dirty="0"/>
              <a:t>&amp; Rosenbaum, </a:t>
            </a:r>
            <a:r>
              <a:rPr lang="en-US" dirty="0" smtClean="0"/>
              <a:t>1995).</a:t>
            </a:r>
          </a:p>
          <a:p>
            <a:pPr lvl="1"/>
            <a:r>
              <a:rPr lang="en-US" dirty="0" smtClean="0"/>
              <a:t>Negative results are disappearing from our published literature (Fanelli, 2012).</a:t>
            </a:r>
          </a:p>
          <a:p>
            <a:r>
              <a:rPr lang="en-US" dirty="0" smtClean="0"/>
              <a:t>Are we approaching omniscience or </a:t>
            </a:r>
            <a:r>
              <a:rPr lang="en-US" dirty="0"/>
              <a:t>there are forces at work that cause </a:t>
            </a:r>
            <a:r>
              <a:rPr lang="en-US" dirty="0" smtClean="0"/>
              <a:t>our </a:t>
            </a:r>
            <a:r>
              <a:rPr lang="en-US" dirty="0"/>
              <a:t>journal articles to be unrepresentative of all </a:t>
            </a:r>
            <a:r>
              <a:rPr lang="en-US" dirty="0" smtClean="0"/>
              <a:t>completed research (Kepes &amp; McDaniel, in press)?</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Dalton, Aguinis, Dalton, Bosco, and </a:t>
            </a:r>
            <a:r>
              <a:rPr lang="en-US" dirty="0" smtClean="0"/>
              <a:t>Pierce </a:t>
            </a:r>
            <a:r>
              <a:rPr lang="en-US" dirty="0"/>
              <a:t>(2012, p. 222</a:t>
            </a:r>
            <a:r>
              <a:rPr lang="en-US" dirty="0" smtClean="0"/>
              <a:t>) stated that publication </a:t>
            </a:r>
            <a:r>
              <a:rPr lang="en-US" dirty="0"/>
              <a:t>bias “does not produce an inflation bias and does not pose a serious threat to the validity of meta-analytically derived conclusions.” </a:t>
            </a:r>
          </a:p>
          <a:p>
            <a:pPr lvl="1"/>
            <a:r>
              <a:rPr lang="en-US" dirty="0"/>
              <a:t>Vote counting study of the significance and non-significance of correlations.</a:t>
            </a:r>
          </a:p>
          <a:p>
            <a:pPr lvl="1"/>
            <a:r>
              <a:rPr lang="en-US" dirty="0"/>
              <a:t>Took a broad inferential leap</a:t>
            </a:r>
            <a:r>
              <a:rPr lang="en-US" dirty="0" smtClean="0"/>
              <a:t>.</a:t>
            </a:r>
            <a:endParaRPr lang="en-US" dirty="0"/>
          </a:p>
        </p:txBody>
      </p:sp>
    </p:spTree>
    <p:extLst>
      <p:ext uri="{BB962C8B-B14F-4D97-AF65-F5344CB8AC3E}">
        <p14:creationId xmlns:p14="http://schemas.microsoft.com/office/powerpoint/2010/main" val="3551891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Dalton et al. </a:t>
            </a:r>
            <a:r>
              <a:rPr lang="en-US" dirty="0" smtClean="0"/>
              <a:t>(2012) noted </a:t>
            </a:r>
            <a:r>
              <a:rPr lang="en-US" dirty="0"/>
              <a:t>a potentially important limitation of their study:</a:t>
            </a:r>
          </a:p>
          <a:p>
            <a:pPr lvl="1"/>
            <a:r>
              <a:rPr lang="en-US" dirty="0" smtClean="0"/>
              <a:t>We </a:t>
            </a:r>
            <a:r>
              <a:rPr lang="en-US" dirty="0"/>
              <a:t>have not, however, established this phenomenon at the focal level. Our data do not provide an insight into whether such comparisons would maintain for studies—published and nonpublished—particularly focused on, for example, the Big Five personality traits or employee withdrawal behaviors (e.g., absenteeism, transfers, and turnover</a:t>
            </a:r>
            <a:r>
              <a:rPr lang="en-US" dirty="0" smtClean="0"/>
              <a:t>). </a:t>
            </a:r>
            <a:r>
              <a:rPr lang="en-US" dirty="0"/>
              <a:t>(p. 244</a:t>
            </a:r>
            <a:r>
              <a:rPr lang="en-US" dirty="0" smtClean="0"/>
              <a: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Publication Bias in Our Literature Areas?</a:t>
            </a:r>
            <a:endParaRPr lang="en-US" dirty="0"/>
          </a:p>
        </p:txBody>
      </p:sp>
      <p:sp>
        <p:nvSpPr>
          <p:cNvPr id="3" name="Content Placeholder 2"/>
          <p:cNvSpPr>
            <a:spLocks noGrp="1"/>
          </p:cNvSpPr>
          <p:nvPr>
            <p:ph idx="1"/>
          </p:nvPr>
        </p:nvSpPr>
        <p:spPr/>
        <p:txBody>
          <a:bodyPr/>
          <a:lstStyle/>
          <a:p>
            <a:r>
              <a:rPr lang="en-US" dirty="0"/>
              <a:t>When examining at a focal level (a literature on a specific topic), publication bias appears to be relatively common.</a:t>
            </a:r>
          </a:p>
          <a:p>
            <a:r>
              <a:rPr lang="en-US" dirty="0"/>
              <a:t>Ferguson and Brannick (2012) examined meta-analyses in the psychological literature</a:t>
            </a:r>
            <a:r>
              <a:rPr lang="en-US" dirty="0" smtClean="0"/>
              <a:t>. Their conclusions:</a:t>
            </a:r>
            <a:endParaRPr lang="en-US" dirty="0"/>
          </a:p>
          <a:p>
            <a:pPr lvl="1"/>
            <a:r>
              <a:rPr lang="en-US" dirty="0" smtClean="0"/>
              <a:t>Publication bias exists in 40% of published meta-analyses</a:t>
            </a:r>
          </a:p>
          <a:p>
            <a:pPr lvl="1"/>
            <a:r>
              <a:rPr lang="en-US" dirty="0" smtClean="0"/>
              <a:t>Publication </a:t>
            </a:r>
            <a:r>
              <a:rPr lang="en-US" dirty="0"/>
              <a:t>bias was worrisome in about 25% of </a:t>
            </a:r>
            <a:r>
              <a:rPr lang="en-US" dirty="0" smtClean="0"/>
              <a:t>meta-analyses </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a:xfrm>
            <a:off x="914400" y="1909948"/>
            <a:ext cx="7543800" cy="4114800"/>
          </a:xfrm>
        </p:spPr>
        <p:txBody>
          <a:bodyPr/>
          <a:lstStyle/>
          <a:p>
            <a:r>
              <a:rPr lang="en-US" dirty="0"/>
              <a:t>Judgment and decision making (Renkewitz, Fuchs, &amp; Fiedler, 2011)</a:t>
            </a:r>
          </a:p>
          <a:p>
            <a:r>
              <a:rPr lang="en-US" dirty="0"/>
              <a:t>Test vendor validity data (McDaniel, Rothstein, Whetzel, 2006; Pollack &amp; McDaniel, 2008)</a:t>
            </a:r>
          </a:p>
          <a:p>
            <a:r>
              <a:rPr lang="en-US" dirty="0"/>
              <a:t>Conditional Reasoning Test validity (Banks, Kepes, &amp; McDaniel, 2012)</a:t>
            </a:r>
          </a:p>
          <a:p>
            <a:r>
              <a:rPr lang="en-US" dirty="0"/>
              <a:t>Big 5 validity (Kepes, McDaniel, Banks, Hurtz, &amp; Donovan, 2011</a:t>
            </a:r>
            <a:r>
              <a:rPr lang="en-US" dirty="0" smtClean="0"/>
              <a:t>)</a:t>
            </a:r>
            <a:endParaRPr lang="en-US" dirty="0"/>
          </a:p>
        </p:txBody>
      </p:sp>
    </p:spTree>
    <p:extLst>
      <p:ext uri="{BB962C8B-B14F-4D97-AF65-F5344CB8AC3E}">
        <p14:creationId xmlns:p14="http://schemas.microsoft.com/office/powerpoint/2010/main" val="216887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lstStyle/>
          <a:p>
            <a:pPr>
              <a:defRPr/>
            </a:pPr>
            <a:r>
              <a:rPr lang="en-US" dirty="0"/>
              <a:t>A sensitivity analysis examines the extent to which results and conclusions are altered as a result of changes in the data or analysis approach (Greenhouse &amp; Iyengar, 2009).</a:t>
            </a:r>
          </a:p>
          <a:p>
            <a:pPr>
              <a:defRPr/>
            </a:pPr>
            <a:r>
              <a:rPr lang="en-US" dirty="0"/>
              <a:t>If the conclusions do not change as a result of the sensitivity analysis, one can state that </a:t>
            </a:r>
            <a:r>
              <a:rPr lang="en-US" dirty="0" smtClean="0"/>
              <a:t>the conclusions are </a:t>
            </a:r>
            <a:r>
              <a:rPr lang="en-US" dirty="0"/>
              <a:t>robust and one can have greater confidence in the conclusions</a:t>
            </a:r>
            <a:r>
              <a:rPr lang="en-US" dirty="0" smtClean="0"/>
              <a:t>.</a:t>
            </a:r>
            <a:endParaRPr lang="en-US" dirty="0"/>
          </a:p>
        </p:txBody>
      </p:sp>
    </p:spTree>
    <p:extLst>
      <p:ext uri="{BB962C8B-B14F-4D97-AF65-F5344CB8AC3E}">
        <p14:creationId xmlns:p14="http://schemas.microsoft.com/office/powerpoint/2010/main" val="1416623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Reactions to training (Kepes, Banks, McDaniel, &amp; Sitzmann, 2012</a:t>
            </a:r>
            <a:r>
              <a:rPr lang="en-US" dirty="0" smtClean="0"/>
              <a:t>)</a:t>
            </a:r>
          </a:p>
          <a:p>
            <a:r>
              <a:rPr lang="en-US" dirty="0"/>
              <a:t>Relation between work experience and performance (Kepes, Banks, &amp; Oh, in press)</a:t>
            </a:r>
          </a:p>
          <a:p>
            <a:r>
              <a:rPr lang="en-US" dirty="0"/>
              <a:t>Gender differences on transformational leadership (Kepes, Banks, &amp; Oh, in press</a:t>
            </a:r>
            <a:r>
              <a:rPr lang="en-US" dirty="0" smtClean="0"/>
              <a:t>)</a:t>
            </a:r>
            <a:endParaRPr lang="en-US" dirty="0"/>
          </a:p>
          <a:p>
            <a:endParaRPr lang="en-US" dirty="0"/>
          </a:p>
        </p:txBody>
      </p:sp>
    </p:spTree>
    <p:extLst>
      <p:ext uri="{BB962C8B-B14F-4D97-AF65-F5344CB8AC3E}">
        <p14:creationId xmlns:p14="http://schemas.microsoft.com/office/powerpoint/2010/main" val="633845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Pygmalion interventions (Kepes, Banks, &amp; Oh, in press)</a:t>
            </a:r>
          </a:p>
          <a:p>
            <a:r>
              <a:rPr lang="en-US" dirty="0"/>
              <a:t>Journal-published mean racial differences in personality (Tate &amp; McDaniel, 2008)</a:t>
            </a:r>
          </a:p>
          <a:p>
            <a:r>
              <a:rPr lang="en-US" dirty="0"/>
              <a:t>Journal-published mean racial differences in job performance (McDaniel, McKay, &amp; Rothstein, 2006</a:t>
            </a:r>
            <a:r>
              <a:rPr lang="en-US" dirty="0" smtClean="0"/>
              <a:t>)</a:t>
            </a:r>
            <a:endParaRPr lang="en-US" dirty="0"/>
          </a:p>
        </p:txBody>
      </p:sp>
    </p:spTree>
    <p:extLst>
      <p:ext uri="{BB962C8B-B14F-4D97-AF65-F5344CB8AC3E}">
        <p14:creationId xmlns:p14="http://schemas.microsoft.com/office/powerpoint/2010/main" val="633845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In the next few years, we will likely see many more studies examining publication bias on topics in strategy, </a:t>
            </a:r>
            <a:r>
              <a:rPr lang="en-US" dirty="0" smtClean="0"/>
              <a:t>entrepreneurship, </a:t>
            </a:r>
            <a:r>
              <a:rPr lang="en-US" dirty="0"/>
              <a:t>and other organizational sciences</a:t>
            </a:r>
            <a:r>
              <a:rPr lang="en-US" dirty="0" smtClean="0"/>
              <a:t>.</a:t>
            </a:r>
            <a:endParaRPr lang="en-US" dirty="0"/>
          </a:p>
        </p:txBody>
      </p:sp>
    </p:spTree>
    <p:extLst>
      <p:ext uri="{BB962C8B-B14F-4D97-AF65-F5344CB8AC3E}">
        <p14:creationId xmlns:p14="http://schemas.microsoft.com/office/powerpoint/2010/main" val="633845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Publication bias analyses of already completed meta-analyses are relatively easy to do.</a:t>
            </a:r>
          </a:p>
          <a:p>
            <a:r>
              <a:rPr lang="en-US" dirty="0"/>
              <a:t>Data are often listed in tables or at least the studies are listed in the reference section.</a:t>
            </a:r>
          </a:p>
          <a:p>
            <a:r>
              <a:rPr lang="en-US" dirty="0"/>
              <a:t>Software is readily available.</a:t>
            </a:r>
          </a:p>
          <a:p>
            <a:pPr lvl="1"/>
            <a:r>
              <a:rPr lang="en-US" dirty="0"/>
              <a:t>Although one might hop from one package to another: </a:t>
            </a:r>
            <a:r>
              <a:rPr lang="en-US" i="1" dirty="0"/>
              <a:t>R</a:t>
            </a:r>
            <a:r>
              <a:rPr lang="en-US" dirty="0"/>
              <a:t>, </a:t>
            </a:r>
            <a:r>
              <a:rPr lang="en-US" i="1" dirty="0"/>
              <a:t>Stata</a:t>
            </a:r>
            <a:r>
              <a:rPr lang="en-US" dirty="0"/>
              <a:t>, </a:t>
            </a:r>
            <a:r>
              <a:rPr lang="en-US" i="1" dirty="0" smtClean="0"/>
              <a:t>Comprehensive Meta-analysis</a:t>
            </a:r>
            <a:r>
              <a:rPr lang="en-US" dirty="0" smtClean="0"/>
              <a:t> (</a:t>
            </a:r>
            <a:r>
              <a:rPr lang="en-US" smtClean="0"/>
              <a:t>CMA</a:t>
            </a:r>
            <a:r>
              <a:rPr lang="en-US" smtClean="0"/>
              <a:t>), </a:t>
            </a:r>
            <a:r>
              <a:rPr lang="en-US" dirty="0" smtClean="0"/>
              <a:t>etc.</a:t>
            </a:r>
            <a:endParaRPr lang="en-US" dirty="0"/>
          </a:p>
        </p:txBody>
      </p:sp>
    </p:spTree>
    <p:extLst>
      <p:ext uri="{BB962C8B-B14F-4D97-AF65-F5344CB8AC3E}">
        <p14:creationId xmlns:p14="http://schemas.microsoft.com/office/powerpoint/2010/main" val="633845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r>
              <a:rPr lang="en-US" dirty="0"/>
              <a:t>Kepes, S., Banks, G.C., McDaniel, M.A., &amp; Whetzel, D.L. (2012). Publication bias in the organizational sciences. </a:t>
            </a:r>
            <a:r>
              <a:rPr lang="en-US" i="1" dirty="0"/>
              <a:t>Organizational Research Methods, 15,</a:t>
            </a:r>
            <a:r>
              <a:rPr lang="en-US" dirty="0"/>
              <a:t> 624-662.</a:t>
            </a:r>
            <a:br>
              <a:rPr lang="en-US" dirty="0"/>
            </a:br>
            <a:endParaRPr lang="en-US" dirty="0"/>
          </a:p>
        </p:txBody>
      </p:sp>
      <p:sp>
        <p:nvSpPr>
          <p:cNvPr id="3" name="Text Placeholder 2"/>
          <p:cNvSpPr>
            <a:spLocks noGrp="1"/>
          </p:cNvSpPr>
          <p:nvPr>
            <p:ph type="body" idx="1"/>
          </p:nvPr>
        </p:nvSpPr>
        <p:spPr/>
        <p:txBody>
          <a:bodyPr/>
          <a:lstStyle/>
          <a:p>
            <a:r>
              <a:rPr lang="en-US" dirty="0" smtClean="0"/>
              <a:t>Methods</a:t>
            </a:r>
            <a:endParaRPr lang="en-US" dirty="0"/>
          </a:p>
        </p:txBody>
      </p:sp>
    </p:spTree>
    <p:extLst>
      <p:ext uri="{BB962C8B-B14F-4D97-AF65-F5344CB8AC3E}">
        <p14:creationId xmlns:p14="http://schemas.microsoft.com/office/powerpoint/2010/main" val="3930847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Rosenthal (1979) introduced what he called the “file drawer problem.” </a:t>
            </a:r>
          </a:p>
          <a:p>
            <a:pPr lvl="1"/>
            <a:r>
              <a:rPr lang="en-US" dirty="0" smtClean="0"/>
              <a:t>Argument is one of sample-level bias.</a:t>
            </a:r>
          </a:p>
          <a:p>
            <a:pPr lvl="1"/>
            <a:r>
              <a:rPr lang="en-US" dirty="0" smtClean="0"/>
              <a:t>His </a:t>
            </a:r>
            <a:r>
              <a:rPr lang="en-US" dirty="0"/>
              <a:t>concern was that some non-significant studies may be missing from an analysis (i.e., hidden in a file drawer) and that these studies, if included, would “nullify” the observed effect</a:t>
            </a:r>
            <a:r>
              <a:rPr lang="en-US" dirty="0" smtClean="0"/>
              <a:t>.</a:t>
            </a:r>
            <a:endParaRPr lang="en-US" dirty="0"/>
          </a:p>
        </p:txBody>
      </p:sp>
    </p:spTree>
    <p:extLst>
      <p:ext uri="{BB962C8B-B14F-4D97-AF65-F5344CB8AC3E}">
        <p14:creationId xmlns:p14="http://schemas.microsoft.com/office/powerpoint/2010/main" val="633845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Rosenthal suggested that rather than speculate on whether the file drawer problem existed, the actual number of studies that would be required to nullify the effect could be calculated. </a:t>
            </a:r>
          </a:p>
          <a:p>
            <a:r>
              <a:rPr lang="en-US" dirty="0"/>
              <a:t>Cooper (1979) called this number the fail safe sample size or Fail Safe N</a:t>
            </a:r>
            <a:r>
              <a:rPr lang="en-US" dirty="0" smtClean="0"/>
              <a:t>.</a:t>
            </a:r>
            <a:endParaRPr lang="en-US" dirty="0"/>
          </a:p>
        </p:txBody>
      </p:sp>
    </p:spTree>
    <p:extLst>
      <p:ext uri="{BB962C8B-B14F-4D97-AF65-F5344CB8AC3E}">
        <p14:creationId xmlns:p14="http://schemas.microsoft.com/office/powerpoint/2010/main" val="4254927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Becker (2005) argued that “Fail </a:t>
            </a:r>
            <a:r>
              <a:rPr lang="en-US" dirty="0" smtClean="0"/>
              <a:t>Safe </a:t>
            </a:r>
            <a:r>
              <a:rPr lang="en-US" dirty="0"/>
              <a:t>N should be abandoned” as a  publication bias method. </a:t>
            </a:r>
          </a:p>
          <a:p>
            <a:pPr lvl="1"/>
            <a:r>
              <a:rPr lang="en-US" dirty="0"/>
              <a:t>Different approaches yield widely varying estimates of the Fail Safe N.</a:t>
            </a:r>
          </a:p>
          <a:p>
            <a:pPr lvl="1"/>
            <a:r>
              <a:rPr lang="en-US" dirty="0"/>
              <a:t>Prone to miss-interpretation and misuse.</a:t>
            </a:r>
          </a:p>
          <a:p>
            <a:pPr lvl="1"/>
            <a:r>
              <a:rPr lang="en-US" dirty="0"/>
              <a:t>No statistical criteria available to aid interpretation</a:t>
            </a:r>
            <a:r>
              <a:rPr lang="en-US" dirty="0" smtClean="0"/>
              <a:t>.</a:t>
            </a:r>
            <a:endParaRPr lang="en-US" dirty="0"/>
          </a:p>
        </p:txBody>
      </p:sp>
    </p:spTree>
    <p:extLst>
      <p:ext uri="{BB962C8B-B14F-4D97-AF65-F5344CB8AC3E}">
        <p14:creationId xmlns:p14="http://schemas.microsoft.com/office/powerpoint/2010/main" val="3245729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More from Becker (2005)</a:t>
            </a:r>
          </a:p>
          <a:p>
            <a:pPr lvl="1"/>
            <a:r>
              <a:rPr lang="en-US" dirty="0"/>
              <a:t>The assumption of a zero effect for the missing studies is likely to be biased (Begg &amp; Berlin, 1988).</a:t>
            </a:r>
          </a:p>
          <a:p>
            <a:pPr lvl="1"/>
            <a:r>
              <a:rPr lang="en-US" dirty="0" smtClean="0"/>
              <a:t>The Fail Safe N does </a:t>
            </a:r>
            <a:r>
              <a:rPr lang="en-US" dirty="0"/>
              <a:t>not incorporate sample size information (Sutton et al., 2000</a:t>
            </a:r>
            <a:r>
              <a:rPr lang="en-US" dirty="0" smtClean="0"/>
              <a:t>)</a:t>
            </a:r>
            <a:endParaRPr lang="en-US" dirty="0"/>
          </a:p>
        </p:txBody>
      </p:sp>
    </p:spTree>
    <p:extLst>
      <p:ext uri="{BB962C8B-B14F-4D97-AF65-F5344CB8AC3E}">
        <p14:creationId xmlns:p14="http://schemas.microsoft.com/office/powerpoint/2010/main" val="3245729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smtClean="0"/>
              <a:t>Conclusion:</a:t>
            </a:r>
          </a:p>
          <a:p>
            <a:pPr lvl="1"/>
            <a:r>
              <a:rPr lang="en-US" dirty="0"/>
              <a:t>Authors should stop using the Fail Safe N.</a:t>
            </a:r>
          </a:p>
          <a:p>
            <a:pPr lvl="1"/>
            <a:r>
              <a:rPr lang="en-US" dirty="0"/>
              <a:t>Editors and reviewers should stop recommending the use the of the Fail Safe N.</a:t>
            </a:r>
          </a:p>
          <a:p>
            <a:endParaRPr lang="en-US" dirty="0"/>
          </a:p>
        </p:txBody>
      </p:sp>
    </p:spTree>
    <p:extLst>
      <p:ext uri="{BB962C8B-B14F-4D97-AF65-F5344CB8AC3E}">
        <p14:creationId xmlns:p14="http://schemas.microsoft.com/office/powerpoint/2010/main" val="324572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lstStyle/>
          <a:p>
            <a:pPr>
              <a:defRPr/>
            </a:pPr>
            <a:r>
              <a:rPr lang="en-US" dirty="0"/>
              <a:t>Sensitivity analyses are </a:t>
            </a:r>
            <a:r>
              <a:rPr lang="en-US" dirty="0" smtClean="0"/>
              <a:t>rarely conducted </a:t>
            </a:r>
            <a:r>
              <a:rPr lang="en-US" dirty="0"/>
              <a:t>in meta-analyses in the organizational </a:t>
            </a:r>
            <a:r>
              <a:rPr lang="en-US" dirty="0" smtClean="0"/>
              <a:t>sciences (Kepes, McDaniel, Brannick, &amp; Banks, 2013).</a:t>
            </a:r>
            <a:endParaRPr lang="en-US" dirty="0"/>
          </a:p>
          <a:p>
            <a:pPr>
              <a:defRPr/>
            </a:pPr>
            <a:r>
              <a:rPr lang="en-US" dirty="0" smtClean="0"/>
              <a:t>Because </a:t>
            </a:r>
            <a:r>
              <a:rPr lang="en-US" dirty="0"/>
              <a:t>meta-analyses have a strong impact on literatures, sensitivity analyses need to become much more common (and reported) in meta-analyses</a:t>
            </a:r>
            <a:r>
              <a:rPr lang="en-US" dirty="0" smtClean="0"/>
              <a:t>.</a:t>
            </a:r>
            <a:endParaRPr lang="en-US" dirty="0"/>
          </a:p>
        </p:txBody>
      </p:sp>
    </p:spTree>
    <p:extLst>
      <p:ext uri="{BB962C8B-B14F-4D97-AF65-F5344CB8AC3E}">
        <p14:creationId xmlns:p14="http://schemas.microsoft.com/office/powerpoint/2010/main" val="1721732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A common study source analysis is to compare published vs. unpublished </a:t>
            </a:r>
            <a:r>
              <a:rPr lang="en-US" dirty="0" smtClean="0"/>
              <a:t>samples.</a:t>
            </a:r>
            <a:endParaRPr lang="en-US" dirty="0"/>
          </a:p>
        </p:txBody>
      </p:sp>
    </p:spTree>
    <p:extLst>
      <p:ext uri="{BB962C8B-B14F-4D97-AF65-F5344CB8AC3E}">
        <p14:creationId xmlns:p14="http://schemas.microsoft.com/office/powerpoint/2010/main" val="3245729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One is implicitly making the assumptions that:</a:t>
            </a:r>
          </a:p>
          <a:p>
            <a:pPr lvl="1"/>
            <a:r>
              <a:rPr lang="en-US" dirty="0"/>
              <a:t>The published samples are representative of </a:t>
            </a:r>
            <a:r>
              <a:rPr lang="en-US" i="1" dirty="0"/>
              <a:t>all</a:t>
            </a:r>
            <a:r>
              <a:rPr lang="en-US" dirty="0"/>
              <a:t> published samples.</a:t>
            </a:r>
          </a:p>
          <a:p>
            <a:pPr lvl="1"/>
            <a:r>
              <a:rPr lang="en-US" dirty="0"/>
              <a:t>The unpublished samples are representative of </a:t>
            </a:r>
            <a:r>
              <a:rPr lang="en-US" i="1" dirty="0"/>
              <a:t>all</a:t>
            </a:r>
            <a:r>
              <a:rPr lang="en-US" dirty="0"/>
              <a:t> unpublished samples.</a:t>
            </a:r>
          </a:p>
          <a:p>
            <a:r>
              <a:rPr lang="en-US" dirty="0"/>
              <a:t>These assumptions are not likely credible (</a:t>
            </a:r>
            <a:r>
              <a:rPr lang="en-US" dirty="0" smtClean="0"/>
              <a:t>Hopewell </a:t>
            </a:r>
            <a:r>
              <a:rPr lang="en-US" dirty="0"/>
              <a:t>et al.,  2005)</a:t>
            </a:r>
          </a:p>
          <a:p>
            <a:endParaRPr lang="en-US" dirty="0"/>
          </a:p>
        </p:txBody>
      </p:sp>
    </p:spTree>
    <p:extLst>
      <p:ext uri="{BB962C8B-B14F-4D97-AF65-F5344CB8AC3E}">
        <p14:creationId xmlns:p14="http://schemas.microsoft.com/office/powerpoint/2010/main" val="92935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Consider unpublished samples.</a:t>
            </a:r>
          </a:p>
          <a:p>
            <a:pPr lvl="1"/>
            <a:r>
              <a:rPr lang="en-US" dirty="0"/>
              <a:t>Meta-analyses may oversample from particular sources:</a:t>
            </a:r>
          </a:p>
          <a:p>
            <a:pPr lvl="2"/>
            <a:r>
              <a:rPr lang="en-US" dirty="0"/>
              <a:t>Unpublished samples in meta-analyses are often authored by those who are authors of the meta-analysis (Ferguson &amp; Brannick, 2012</a:t>
            </a:r>
            <a:r>
              <a:rPr lang="en-US" dirty="0" smtClean="0"/>
              <a:t>).</a:t>
            </a:r>
            <a:endParaRPr lang="en-US" dirty="0"/>
          </a:p>
        </p:txBody>
      </p:sp>
    </p:spTree>
    <p:extLst>
      <p:ext uri="{BB962C8B-B14F-4D97-AF65-F5344CB8AC3E}">
        <p14:creationId xmlns:p14="http://schemas.microsoft.com/office/powerpoint/2010/main" val="929358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Encourage searching for unpublished samples and conduct published vs. unpublished moderator analyses.</a:t>
            </a:r>
          </a:p>
          <a:p>
            <a:r>
              <a:rPr lang="en-US" dirty="0"/>
              <a:t>That practice alone is an insufficient approach to assessing publication bias</a:t>
            </a:r>
            <a:r>
              <a:rPr lang="en-US" dirty="0" smtClean="0"/>
              <a:t>.</a:t>
            </a:r>
            <a:endParaRPr lang="en-US" dirty="0"/>
          </a:p>
        </p:txBody>
      </p:sp>
    </p:spTree>
    <p:extLst>
      <p:ext uri="{BB962C8B-B14F-4D97-AF65-F5344CB8AC3E}">
        <p14:creationId xmlns:p14="http://schemas.microsoft.com/office/powerpoint/2010/main" val="92935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When sampling error is the sole source of variance, and the sampling distribution is symmetrical, then a funnel plot can be examined for symmetry.</a:t>
            </a:r>
          </a:p>
          <a:p>
            <a:r>
              <a:rPr lang="en-US" dirty="0"/>
              <a:t>A funnel plot is a plot of effect sizes by precision (1/standard error</a:t>
            </a:r>
            <a:r>
              <a:rPr lang="en-US" dirty="0" smtClean="0"/>
              <a:t>).</a:t>
            </a:r>
            <a:endParaRPr lang="en-US" dirty="0"/>
          </a:p>
        </p:txBody>
      </p:sp>
    </p:spTree>
    <p:extLst>
      <p:ext uri="{BB962C8B-B14F-4D97-AF65-F5344CB8AC3E}">
        <p14:creationId xmlns:p14="http://schemas.microsoft.com/office/powerpoint/2010/main" val="929358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6354" t="2743" r="12708" b="3032"/>
          <a:stretch/>
        </p:blipFill>
        <p:spPr bwMode="auto">
          <a:xfrm>
            <a:off x="904874" y="1800225"/>
            <a:ext cx="7400926"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87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At non-zero population values, the sampling distribution of a correlation is asymmetrical.</a:t>
            </a:r>
          </a:p>
          <a:p>
            <a:pPr lvl="1"/>
            <a:r>
              <a:rPr lang="en-US" dirty="0"/>
              <a:t>Transform correlations into Fisher </a:t>
            </a:r>
            <a:r>
              <a:rPr lang="en-US" i="1" dirty="0" smtClean="0"/>
              <a:t>z.</a:t>
            </a:r>
            <a:endParaRPr lang="en-US" i="1" dirty="0"/>
          </a:p>
        </p:txBody>
      </p:sp>
    </p:spTree>
    <p:extLst>
      <p:ext uri="{BB962C8B-B14F-4D97-AF65-F5344CB8AC3E}">
        <p14:creationId xmlns:p14="http://schemas.microsoft.com/office/powerpoint/2010/main" val="2769387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a:xfrm>
            <a:off x="1066800" y="5943600"/>
            <a:ext cx="3886200" cy="533400"/>
          </a:xfrm>
        </p:spPr>
        <p:txBody>
          <a:bodyPr/>
          <a:lstStyle/>
          <a:p>
            <a:pPr marL="0" indent="0">
              <a:buNone/>
            </a:pPr>
            <a:r>
              <a:rPr lang="en-US" sz="1400" dirty="0" smtClean="0"/>
              <a:t>Source: </a:t>
            </a:r>
            <a:r>
              <a:rPr lang="en-US" sz="1400" dirty="0" smtClean="0">
                <a:solidFill>
                  <a:schemeClr val="tx1"/>
                </a:solidFill>
                <a:hlinkClick r:id="rId3"/>
              </a:rPr>
              <a:t>http://luna.cas.usf.edu/~mbrannic/ files/regression/corr1.html</a:t>
            </a:r>
            <a:endParaRPr lang="en-US" sz="1400" dirty="0">
              <a:solidFill>
                <a:schemeClr val="tx1"/>
              </a:solidFill>
            </a:endParaRPr>
          </a:p>
          <a:p>
            <a:pPr marL="0" indent="0">
              <a:buNone/>
            </a:pPr>
            <a:endParaRPr lang="en-US" sz="1400" dirty="0"/>
          </a:p>
        </p:txBody>
      </p:sp>
      <p:pic>
        <p:nvPicPr>
          <p:cNvPr id="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59302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87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Asymmetry may be a sign of publication bias.</a:t>
            </a:r>
          </a:p>
          <a:p>
            <a:pPr lvl="1"/>
            <a:r>
              <a:rPr lang="en-US" dirty="0"/>
              <a:t>Asymmetry </a:t>
            </a:r>
            <a:r>
              <a:rPr lang="en-US" dirty="0" smtClean="0"/>
              <a:t>is typically due to the </a:t>
            </a:r>
            <a:r>
              <a:rPr lang="en-US" dirty="0"/>
              <a:t>suppression of statistically non-significant effect sizes from small samples.</a:t>
            </a:r>
          </a:p>
          <a:p>
            <a:pPr lvl="2"/>
            <a:r>
              <a:rPr lang="en-US" dirty="0"/>
              <a:t>Small samples with large </a:t>
            </a:r>
            <a:r>
              <a:rPr lang="en-US" dirty="0" smtClean="0"/>
              <a:t>magnitude effects</a:t>
            </a:r>
            <a:r>
              <a:rPr lang="en-US" dirty="0"/>
              <a:t>, likely statistically significant effects, have a higher probability of being published than small samples with non-significant small magnitude effects.</a:t>
            </a:r>
          </a:p>
          <a:p>
            <a:endParaRPr lang="en-US" dirty="0"/>
          </a:p>
        </p:txBody>
      </p:sp>
    </p:spTree>
    <p:extLst>
      <p:ext uri="{BB962C8B-B14F-4D97-AF65-F5344CB8AC3E}">
        <p14:creationId xmlns:p14="http://schemas.microsoft.com/office/powerpoint/2010/main" val="2769387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Asymmetrical funnel plot:</a:t>
            </a:r>
            <a:endParaRPr lang="en-US" dirty="0"/>
          </a:p>
        </p:txBody>
      </p:sp>
      <p:pic>
        <p:nvPicPr>
          <p:cNvPr id="4"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979" t="10382" r="11459" b="2338"/>
          <a:stretch/>
        </p:blipFill>
        <p:spPr bwMode="auto">
          <a:xfrm>
            <a:off x="1371600" y="2590800"/>
            <a:ext cx="649410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8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a:t>
            </a:r>
            <a:br>
              <a:rPr lang="en-US" dirty="0" smtClean="0"/>
            </a:br>
            <a:r>
              <a:rPr lang="en-US" dirty="0" smtClean="0"/>
              <a:t>Outliers</a:t>
            </a:r>
            <a:endParaRPr lang="en-US" dirty="0"/>
          </a:p>
        </p:txBody>
      </p:sp>
      <p:sp>
        <p:nvSpPr>
          <p:cNvPr id="3" name="Content Placeholder 2"/>
          <p:cNvSpPr>
            <a:spLocks noGrp="1"/>
          </p:cNvSpPr>
          <p:nvPr>
            <p:ph idx="1"/>
          </p:nvPr>
        </p:nvSpPr>
        <p:spPr/>
        <p:txBody>
          <a:bodyPr/>
          <a:lstStyle/>
          <a:p>
            <a:r>
              <a:rPr lang="en-US" dirty="0"/>
              <a:t>One form of sensitivity analysis is to conduct meta-analyses with and without outliers</a:t>
            </a:r>
            <a:r>
              <a:rPr lang="en-US" dirty="0" smtClean="0"/>
              <a:t>.</a:t>
            </a:r>
          </a:p>
          <a:p>
            <a:r>
              <a:rPr lang="en-US" dirty="0" smtClean="0"/>
              <a:t>Only 3% of meta-analyses conduct outlier analyses (Aguinis </a:t>
            </a:r>
            <a:r>
              <a:rPr lang="en-US" dirty="0"/>
              <a:t>et al., </a:t>
            </a:r>
            <a:r>
              <a:rPr lang="en-US" dirty="0" smtClean="0"/>
              <a:t>2011</a:t>
            </a:r>
            <a:r>
              <a:rPr lang="en-US" dirty="0"/>
              <a:t>).</a:t>
            </a:r>
          </a:p>
          <a:p>
            <a:pPr lvl="1">
              <a:spcBef>
                <a:spcPts val="200"/>
              </a:spcBef>
            </a:pPr>
            <a:r>
              <a:rPr lang="en-US" dirty="0"/>
              <a:t>Effect size outlier (large or small)</a:t>
            </a:r>
          </a:p>
          <a:p>
            <a:pPr lvl="2">
              <a:spcBef>
                <a:spcPts val="200"/>
              </a:spcBef>
            </a:pPr>
            <a:r>
              <a:rPr lang="en-US" dirty="0"/>
              <a:t>Graphical methods and statistical tests for outliers </a:t>
            </a:r>
            <a:r>
              <a:rPr lang="en-US" dirty="0" smtClean="0"/>
              <a:t>(e.g., SAMD statistic; Beal</a:t>
            </a:r>
            <a:r>
              <a:rPr lang="en-US" dirty="0"/>
              <a:t>, Corey, &amp; Dunlap, 2002)</a:t>
            </a:r>
          </a:p>
          <a:p>
            <a:pPr lvl="1">
              <a:spcBef>
                <a:spcPts val="200"/>
              </a:spcBef>
            </a:pPr>
            <a:r>
              <a:rPr lang="en-US" dirty="0"/>
              <a:t>Sample size outlier (large)</a:t>
            </a:r>
          </a:p>
          <a:p>
            <a:pPr lvl="2">
              <a:spcBef>
                <a:spcPts val="200"/>
              </a:spcBef>
            </a:pPr>
            <a:r>
              <a:rPr lang="en-US" dirty="0"/>
              <a:t>Sample sizes influence effect size weights in meta-analyses.</a:t>
            </a:r>
          </a:p>
          <a:p>
            <a:endParaRPr lang="en-US" dirty="0"/>
          </a:p>
        </p:txBody>
      </p:sp>
    </p:spTree>
    <p:extLst>
      <p:ext uri="{BB962C8B-B14F-4D97-AF65-F5344CB8AC3E}">
        <p14:creationId xmlns:p14="http://schemas.microsoft.com/office/powerpoint/2010/main" val="2865427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Asymmetry may be a sign of publication bias.</a:t>
            </a:r>
          </a:p>
          <a:p>
            <a:pPr lvl="1"/>
            <a:r>
              <a:rPr lang="en-US" dirty="0"/>
              <a:t>Asymmetry may also be due to likely suppressed samples that have larger magnitude effect sizes.</a:t>
            </a:r>
          </a:p>
          <a:p>
            <a:pPr lvl="2"/>
            <a:r>
              <a:rPr lang="en-US" dirty="0"/>
              <a:t>The suppression would not be a function of statistical significance.</a:t>
            </a:r>
          </a:p>
          <a:p>
            <a:pPr lvl="2"/>
            <a:r>
              <a:rPr lang="en-US" dirty="0"/>
              <a:t>Larger effects may be suppressed because they are socially uncomfortable.</a:t>
            </a:r>
          </a:p>
          <a:p>
            <a:pPr lvl="3"/>
            <a:r>
              <a:rPr lang="en-US" dirty="0"/>
              <a:t>Mean demographic differences</a:t>
            </a:r>
          </a:p>
          <a:p>
            <a:endParaRPr lang="en-US" dirty="0"/>
          </a:p>
        </p:txBody>
      </p:sp>
    </p:spTree>
    <p:extLst>
      <p:ext uri="{BB962C8B-B14F-4D97-AF65-F5344CB8AC3E}">
        <p14:creationId xmlns:p14="http://schemas.microsoft.com/office/powerpoint/2010/main" val="14629298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Asymmetrical funnel plot:</a:t>
            </a:r>
            <a:endParaRPr lang="en-US" dirty="0"/>
          </a:p>
        </p:txBody>
      </p:sp>
      <p:pic>
        <p:nvPicPr>
          <p:cNvPr id="5"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7014" t="11046" r="12778" b="2744"/>
          <a:stretch/>
        </p:blipFill>
        <p:spPr bwMode="auto">
          <a:xfrm>
            <a:off x="1356130" y="2587752"/>
            <a:ext cx="6492470" cy="33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220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Sample size (or precision) should not be correlated with effect size.</a:t>
            </a:r>
          </a:p>
          <a:p>
            <a:pPr lvl="1"/>
            <a:r>
              <a:rPr lang="en-US" dirty="0"/>
              <a:t>Begg and Mazumdar’s Rank Correlation Test (Begg &amp; Mazumdar, 1994)</a:t>
            </a:r>
          </a:p>
          <a:p>
            <a:pPr lvl="1"/>
            <a:r>
              <a:rPr lang="en-US" dirty="0"/>
              <a:t>Egger's Test of the Intercept (Egger, Smith, Schneider, &amp; Minder, 1997)</a:t>
            </a:r>
          </a:p>
          <a:p>
            <a:pPr lvl="1"/>
            <a:r>
              <a:rPr lang="en-US" dirty="0"/>
              <a:t>Duval and Tweedie’s Trim and Fill (Duval, 2005)</a:t>
            </a:r>
          </a:p>
          <a:p>
            <a:endParaRPr lang="en-US" dirty="0"/>
          </a:p>
        </p:txBody>
      </p:sp>
    </p:spTree>
    <p:extLst>
      <p:ext uri="{BB962C8B-B14F-4D97-AF65-F5344CB8AC3E}">
        <p14:creationId xmlns:p14="http://schemas.microsoft.com/office/powerpoint/2010/main" val="27693874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a:xfrm>
            <a:off x="914400" y="1652587"/>
            <a:ext cx="7543800" cy="4114800"/>
          </a:xfrm>
        </p:spPr>
        <p:txBody>
          <a:bodyPr/>
          <a:lstStyle/>
          <a:p>
            <a:r>
              <a:rPr lang="en-US" dirty="0" smtClean="0"/>
              <a:t>Trim and fill</a:t>
            </a:r>
            <a:endParaRPr lang="en-US" dirty="0"/>
          </a:p>
        </p:txBody>
      </p:sp>
      <p:pic>
        <p:nvPicPr>
          <p:cNvPr id="4"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6202" t="11022" r="12641" b="2633"/>
          <a:stretch/>
        </p:blipFill>
        <p:spPr bwMode="auto">
          <a:xfrm>
            <a:off x="641445" y="2154072"/>
            <a:ext cx="43624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961" t="10478" r="11709" b="2303"/>
          <a:stretch/>
        </p:blipFill>
        <p:spPr bwMode="auto">
          <a:xfrm>
            <a:off x="4038600" y="3429000"/>
            <a:ext cx="48958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77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a:xfrm>
            <a:off x="887104" y="1912961"/>
            <a:ext cx="7543800" cy="4114800"/>
          </a:xfrm>
        </p:spPr>
        <p:txBody>
          <a:bodyPr/>
          <a:lstStyle/>
          <a:p>
            <a:r>
              <a:rPr lang="en-US" dirty="0"/>
              <a:t>Symmetry methods are not robust to violations of the assumption of sampling error being the sole source of variance (e.g., moderator </a:t>
            </a:r>
            <a:r>
              <a:rPr lang="en-US" dirty="0" smtClean="0"/>
              <a:t>variance; Terrin et al., 2003</a:t>
            </a:r>
            <a:r>
              <a:rPr lang="en-US" dirty="0"/>
              <a:t>).</a:t>
            </a:r>
          </a:p>
          <a:p>
            <a:r>
              <a:rPr lang="en-US" dirty="0"/>
              <a:t>Our disciplines abound with moderators</a:t>
            </a:r>
            <a:r>
              <a:rPr lang="en-US" dirty="0" smtClean="0"/>
              <a:t>. </a:t>
            </a:r>
          </a:p>
          <a:p>
            <a:r>
              <a:rPr lang="en-US" dirty="0" smtClean="0"/>
              <a:t>Apply </a:t>
            </a:r>
            <a:r>
              <a:rPr lang="en-US" dirty="0"/>
              <a:t>the methods to relatively moderator free subsets of the data.</a:t>
            </a:r>
          </a:p>
          <a:p>
            <a:pPr lvl="1"/>
            <a:r>
              <a:rPr lang="en-US" dirty="0"/>
              <a:t>At least 10 effect sizes (Sterne et al., 2011)</a:t>
            </a:r>
          </a:p>
          <a:p>
            <a:endParaRPr lang="en-US" dirty="0"/>
          </a:p>
        </p:txBody>
      </p:sp>
    </p:spTree>
    <p:extLst>
      <p:ext uri="{BB962C8B-B14F-4D97-AF65-F5344CB8AC3E}">
        <p14:creationId xmlns:p14="http://schemas.microsoft.com/office/powerpoint/2010/main" val="968773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The trim and fill method is probably the most useful symmetry based method in that it estimates what the population distribution would be if the missing studies were located.</a:t>
            </a:r>
          </a:p>
          <a:p>
            <a:r>
              <a:rPr lang="en-US" dirty="0"/>
              <a:t>Analyses are re-conducted on the  distribution containing both the observed data and the imputed data.</a:t>
            </a:r>
          </a:p>
        </p:txBody>
      </p:sp>
    </p:spTree>
    <p:extLst>
      <p:ext uri="{BB962C8B-B14F-4D97-AF65-F5344CB8AC3E}">
        <p14:creationId xmlns:p14="http://schemas.microsoft.com/office/powerpoint/2010/main" val="968773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It is unwise to consider this distribution of observed and imputed data as the “true” distribution</a:t>
            </a:r>
            <a:r>
              <a:rPr lang="en-US" dirty="0" smtClean="0"/>
              <a:t>.</a:t>
            </a:r>
            <a:endParaRPr lang="en-US" dirty="0"/>
          </a:p>
        </p:txBody>
      </p:sp>
    </p:spTree>
    <p:extLst>
      <p:ext uri="{BB962C8B-B14F-4D97-AF65-F5344CB8AC3E}">
        <p14:creationId xmlns:p14="http://schemas.microsoft.com/office/powerpoint/2010/main" val="968773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More reasonable to compare the observed mean with the trim and fill adjusted mean.</a:t>
            </a:r>
          </a:p>
          <a:p>
            <a:r>
              <a:rPr lang="en-US" dirty="0"/>
              <a:t>If the mean drops from .45 to .15, one should worry about publication bias.</a:t>
            </a:r>
          </a:p>
          <a:p>
            <a:r>
              <a:rPr lang="en-US" dirty="0"/>
              <a:t>But, one should not assume that .15 is the best estimate of the population mean</a:t>
            </a:r>
            <a:r>
              <a:rPr lang="en-US" dirty="0" smtClean="0"/>
              <a:t>.</a:t>
            </a:r>
            <a:endParaRPr lang="en-US" dirty="0"/>
          </a:p>
        </p:txBody>
      </p:sp>
    </p:spTree>
    <p:extLst>
      <p:ext uri="{BB962C8B-B14F-4D97-AF65-F5344CB8AC3E}">
        <p14:creationId xmlns:p14="http://schemas.microsoft.com/office/powerpoint/2010/main" val="9687736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Some asymmetry is not due to publication bias but to “small sample effects.”</a:t>
            </a:r>
          </a:p>
          <a:p>
            <a:pPr lvl="1"/>
            <a:r>
              <a:rPr lang="en-US" dirty="0"/>
              <a:t>A medicine may work best with the sickest (small N) patients and work less well with moderately sick (larger N) patients.</a:t>
            </a:r>
          </a:p>
          <a:p>
            <a:pPr lvl="1"/>
            <a:r>
              <a:rPr lang="en-US" dirty="0"/>
              <a:t>Small sample studies may yield larger effects due to better measures that are more difficult to collect in larger samples.</a:t>
            </a:r>
          </a:p>
          <a:p>
            <a:endParaRPr lang="en-US" dirty="0"/>
          </a:p>
        </p:txBody>
      </p:sp>
    </p:spTree>
    <p:extLst>
      <p:ext uri="{BB962C8B-B14F-4D97-AF65-F5344CB8AC3E}">
        <p14:creationId xmlns:p14="http://schemas.microsoft.com/office/powerpoint/2010/main" val="968773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Related to </a:t>
            </a:r>
            <a:r>
              <a:rPr lang="en-US" dirty="0" smtClean="0"/>
              <a:t>the funnel plot and trim </a:t>
            </a:r>
            <a:r>
              <a:rPr lang="en-US" dirty="0"/>
              <a:t>and fill is the contour-enhanced funnel plot, which displays graphically whether the imputed samples are a function of statistical significance (Peters et al., 2008).</a:t>
            </a:r>
          </a:p>
          <a:p>
            <a:pPr lvl="1"/>
            <a:r>
              <a:rPr lang="en-US" dirty="0"/>
              <a:t>Helps separate publication bias effects from “small sample effects</a:t>
            </a:r>
            <a:r>
              <a:rPr lang="en-US" dirty="0" smtClean="0"/>
              <a:t>.”</a:t>
            </a:r>
            <a:endParaRPr lang="en-US" dirty="0"/>
          </a:p>
        </p:txBody>
      </p:sp>
    </p:spTree>
    <p:extLst>
      <p:ext uri="{BB962C8B-B14F-4D97-AF65-F5344CB8AC3E}">
        <p14:creationId xmlns:p14="http://schemas.microsoft.com/office/powerpoint/2010/main" val="96877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r>
              <a:rPr lang="en-US" dirty="0" smtClean="0"/>
              <a:t/>
            </a:r>
            <a:br>
              <a:rPr lang="en-US" dirty="0" smtClean="0"/>
            </a:br>
            <a:r>
              <a:rPr lang="en-US" dirty="0" smtClean="0"/>
              <a:t>Outliers</a:t>
            </a:r>
            <a:endParaRPr lang="en-US" dirty="0"/>
          </a:p>
        </p:txBody>
      </p:sp>
      <p:sp>
        <p:nvSpPr>
          <p:cNvPr id="3" name="Content Placeholder 2"/>
          <p:cNvSpPr>
            <a:spLocks noGrp="1"/>
          </p:cNvSpPr>
          <p:nvPr>
            <p:ph idx="1"/>
          </p:nvPr>
        </p:nvSpPr>
        <p:spPr/>
        <p:txBody>
          <a:bodyPr/>
          <a:lstStyle/>
          <a:p>
            <a:r>
              <a:rPr lang="en-US" dirty="0" smtClean="0"/>
              <a:t>One sample removed analysis:</a:t>
            </a:r>
          </a:p>
          <a:p>
            <a:pPr lvl="1"/>
            <a:r>
              <a:rPr lang="en-US" dirty="0" smtClean="0"/>
              <a:t>Repeat </a:t>
            </a:r>
            <a:r>
              <a:rPr lang="en-US" dirty="0"/>
              <a:t>the meta-analysis multiple times, each time leaving out one sample.</a:t>
            </a:r>
          </a:p>
          <a:p>
            <a:pPr lvl="1"/>
            <a:r>
              <a:rPr lang="en-US" dirty="0"/>
              <a:t>This yields as many means as samples. Examine the means.</a:t>
            </a:r>
          </a:p>
          <a:p>
            <a:pPr lvl="1"/>
            <a:r>
              <a:rPr lang="en-US" dirty="0"/>
              <a:t>How much does the distribution mean change when a given sample is excluded from the analysis?</a:t>
            </a:r>
          </a:p>
          <a:p>
            <a:pPr lvl="1"/>
            <a:r>
              <a:rPr lang="en-US" dirty="0"/>
              <a:t>Are the results due to a small number of influential samples</a:t>
            </a:r>
            <a:r>
              <a:rPr lang="en-US" dirty="0" smtClean="0"/>
              <a:t>?</a:t>
            </a:r>
            <a:endParaRPr lang="en-US" dirty="0"/>
          </a:p>
        </p:txBody>
      </p:sp>
    </p:spTree>
    <p:extLst>
      <p:ext uri="{BB962C8B-B14F-4D97-AF65-F5344CB8AC3E}">
        <p14:creationId xmlns:p14="http://schemas.microsoft.com/office/powerpoint/2010/main" val="15032902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solidFill>
                <a:srgbClr val="FF0000"/>
              </a:solidFill>
            </a:endParaRPr>
          </a:p>
        </p:txBody>
      </p:sp>
      <p:sp>
        <p:nvSpPr>
          <p:cNvPr id="3" name="Content Placeholder 2"/>
          <p:cNvSpPr>
            <a:spLocks noGrp="1"/>
          </p:cNvSpPr>
          <p:nvPr>
            <p:ph idx="1"/>
          </p:nvPr>
        </p:nvSpPr>
        <p:spPr>
          <a:xfrm>
            <a:off x="832513" y="1725373"/>
            <a:ext cx="7543800" cy="4293289"/>
          </a:xfrm>
        </p:spPr>
        <p:txBody>
          <a:bodyPr/>
          <a:lstStyle/>
          <a:p>
            <a:r>
              <a:rPr lang="en-US" dirty="0" smtClean="0"/>
              <a:t>Contour-enhanced funnel plot</a:t>
            </a:r>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550" y="2337618"/>
            <a:ext cx="5472751" cy="3612805"/>
          </a:xfrm>
          <a:prstGeom prst="rect">
            <a:avLst/>
          </a:prstGeom>
          <a:noFill/>
          <a:ln>
            <a:noFill/>
          </a:ln>
        </p:spPr>
      </p:pic>
    </p:spTree>
    <p:extLst>
      <p:ext uri="{BB962C8B-B14F-4D97-AF65-F5344CB8AC3E}">
        <p14:creationId xmlns:p14="http://schemas.microsoft.com/office/powerpoint/2010/main" val="9687736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Software for symmetry-based analyses:</a:t>
            </a:r>
          </a:p>
          <a:p>
            <a:pPr lvl="1"/>
            <a:r>
              <a:rPr lang="en-US" dirty="0" smtClean="0"/>
              <a:t>See Borenstein </a:t>
            </a:r>
            <a:r>
              <a:rPr lang="en-US" dirty="0"/>
              <a:t>(2005</a:t>
            </a:r>
            <a:r>
              <a:rPr lang="en-US" dirty="0" smtClean="0"/>
              <a:t>)</a:t>
            </a:r>
            <a:endParaRPr lang="en-US" dirty="0"/>
          </a:p>
          <a:p>
            <a:pPr lvl="1"/>
            <a:r>
              <a:rPr lang="en-US" dirty="0"/>
              <a:t>Comprehensive Meta-analysis (CMA) (</a:t>
            </a:r>
            <a:r>
              <a:rPr lang="en-US" dirty="0">
                <a:hlinkClick r:id="rId3"/>
              </a:rPr>
              <a:t>www.meta-analysis.com)</a:t>
            </a:r>
            <a:endParaRPr lang="en-US" dirty="0"/>
          </a:p>
          <a:p>
            <a:pPr lvl="1"/>
            <a:r>
              <a:rPr lang="en-US" i="1" dirty="0" smtClean="0"/>
              <a:t>R (</a:t>
            </a:r>
            <a:r>
              <a:rPr lang="en-US" dirty="0">
                <a:hlinkClick r:id="rId4"/>
              </a:rPr>
              <a:t>http://www.r-project.org</a:t>
            </a:r>
            <a:r>
              <a:rPr lang="en-US" dirty="0" smtClean="0">
                <a:hlinkClick r:id="rId4"/>
              </a:rPr>
              <a:t>/</a:t>
            </a:r>
            <a:r>
              <a:rPr lang="en-US" dirty="0" smtClean="0"/>
              <a:t>)</a:t>
            </a:r>
            <a:endParaRPr lang="en-US" i="1" dirty="0"/>
          </a:p>
          <a:p>
            <a:pPr lvl="2"/>
            <a:r>
              <a:rPr lang="en-US" dirty="0"/>
              <a:t>metafor package (</a:t>
            </a:r>
            <a:r>
              <a:rPr lang="en-US" dirty="0" smtClean="0">
                <a:hlinkClick r:id="rId5"/>
              </a:rPr>
              <a:t>www.metafor-project.org</a:t>
            </a:r>
            <a:r>
              <a:rPr lang="en-US" dirty="0" smtClean="0"/>
              <a:t>)</a:t>
            </a:r>
            <a:endParaRPr lang="en-US" dirty="0"/>
          </a:p>
          <a:p>
            <a:pPr lvl="1"/>
            <a:r>
              <a:rPr lang="en-US" i="1" dirty="0" smtClean="0"/>
              <a:t>Stata</a:t>
            </a:r>
            <a:r>
              <a:rPr lang="en-US" dirty="0" smtClean="0"/>
              <a:t> (see </a:t>
            </a:r>
            <a:r>
              <a:rPr lang="en-US" dirty="0" smtClean="0">
                <a:hlinkClick r:id="rId6"/>
              </a:rPr>
              <a:t>http</a:t>
            </a:r>
            <a:r>
              <a:rPr lang="en-US" dirty="0">
                <a:hlinkClick r:id="rId6"/>
              </a:rPr>
              <a:t>://www.stata.com/meeting</a:t>
            </a:r>
            <a:r>
              <a:rPr lang="en-US" dirty="0" smtClean="0">
                <a:hlinkClick r:id="rId6"/>
              </a:rPr>
              <a:t>/ 10uk/meta_stata.pdf</a:t>
            </a:r>
            <a:r>
              <a:rPr lang="en-US" dirty="0" smtClean="0"/>
              <a:t>)</a:t>
            </a:r>
          </a:p>
          <a:p>
            <a:pPr lvl="2"/>
            <a:r>
              <a:rPr lang="en-US" dirty="0" smtClean="0"/>
              <a:t>Contour-enhanced funnel plots (the confunnel program; Kepes et al., 2012; Palmer, 2008)</a:t>
            </a:r>
            <a:endParaRPr lang="en-US" dirty="0"/>
          </a:p>
        </p:txBody>
      </p:sp>
    </p:spTree>
    <p:extLst>
      <p:ext uri="{BB962C8B-B14F-4D97-AF65-F5344CB8AC3E}">
        <p14:creationId xmlns:p14="http://schemas.microsoft.com/office/powerpoint/2010/main" val="1711300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Meta-analysis by Precision</a:t>
            </a:r>
            <a:endParaRPr lang="en-US" dirty="0"/>
          </a:p>
        </p:txBody>
      </p:sp>
      <p:sp>
        <p:nvSpPr>
          <p:cNvPr id="3" name="Content Placeholder 2"/>
          <p:cNvSpPr>
            <a:spLocks noGrp="1"/>
          </p:cNvSpPr>
          <p:nvPr>
            <p:ph idx="1"/>
          </p:nvPr>
        </p:nvSpPr>
        <p:spPr/>
        <p:txBody>
          <a:bodyPr/>
          <a:lstStyle/>
          <a:p>
            <a:r>
              <a:rPr lang="en-US" dirty="0"/>
              <a:t>Sort samples by sample size or precision.</a:t>
            </a:r>
          </a:p>
          <a:p>
            <a:r>
              <a:rPr lang="en-US" dirty="0"/>
              <a:t>Conduct a meta-analysis starting with one effect size (the most precise effect) and add an additional effect size (with increasingly less precision) with each iteration of the meta-analysis.</a:t>
            </a:r>
          </a:p>
          <a:p>
            <a:r>
              <a:rPr lang="en-US" dirty="0"/>
              <a:t>Inspect the meta-analytic means for drift</a:t>
            </a:r>
            <a:r>
              <a:rPr lang="en-US" dirty="0" smtClean="0"/>
              <a:t>.</a:t>
            </a:r>
            <a:endParaRPr lang="en-US" dirty="0"/>
          </a:p>
        </p:txBody>
      </p:sp>
    </p:spTree>
    <p:extLst>
      <p:ext uri="{BB962C8B-B14F-4D97-AF65-F5344CB8AC3E}">
        <p14:creationId xmlns:p14="http://schemas.microsoft.com/office/powerpoint/2010/main" val="3645164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dirty="0" smtClean="0"/>
              <a:t>Banks, Kepes, and Banks (2012) showed </a:t>
            </a:r>
            <a:r>
              <a:rPr lang="en-US" dirty="0"/>
              <a:t>some drift consistent with an inference of publication </a:t>
            </a:r>
            <a:r>
              <a:rPr lang="en-US" dirty="0" smtClean="0"/>
              <a:t>bias.</a:t>
            </a:r>
            <a:endParaRPr lang="en-US" dirty="0"/>
          </a:p>
        </p:txBody>
      </p:sp>
    </p:spTree>
    <p:extLst>
      <p:ext uri="{BB962C8B-B14F-4D97-AF65-F5344CB8AC3E}">
        <p14:creationId xmlns:p14="http://schemas.microsoft.com/office/powerpoint/2010/main" val="36451648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52400" y="5715000"/>
            <a:ext cx="8991600" cy="1143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2" name="Title 1"/>
          <p:cNvSpPr>
            <a:spLocks noGrp="1"/>
          </p:cNvSpPr>
          <p:nvPr>
            <p:ph type="title"/>
          </p:nvPr>
        </p:nvSpPr>
        <p:spPr/>
        <p:txBody>
          <a:bodyPr/>
          <a:lstStyle/>
          <a:p>
            <a:r>
              <a:rPr lang="en-US" dirty="0"/>
              <a:t>Cumulative Meta-analysis by Precision</a:t>
            </a:r>
          </a:p>
        </p:txBody>
      </p:sp>
      <p:sp>
        <p:nvSpPr>
          <p:cNvPr id="5" name="Text Box 3"/>
          <p:cNvSpPr txBox="1">
            <a:spLocks noChangeArrowheads="1"/>
          </p:cNvSpPr>
          <p:nvPr/>
        </p:nvSpPr>
        <p:spPr bwMode="auto">
          <a:xfrm>
            <a:off x="990600" y="1981200"/>
            <a:ext cx="342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The most precise sample (</a:t>
            </a:r>
            <a:r>
              <a:rPr lang="en-US" sz="1800" i="1" dirty="0" smtClean="0">
                <a:solidFill>
                  <a:srgbClr val="4D4D4D"/>
                </a:solidFill>
                <a:ea typeface="ＭＳ Ｐゴシック" pitchFamily="34" charset="-128"/>
              </a:rPr>
              <a:t>N</a:t>
            </a:r>
            <a:r>
              <a:rPr lang="en-US" sz="1800" dirty="0" smtClean="0">
                <a:solidFill>
                  <a:srgbClr val="4D4D4D"/>
                </a:solidFill>
                <a:ea typeface="ＭＳ Ｐゴシック" pitchFamily="34" charset="-128"/>
              </a:rPr>
              <a:t>=542), </a:t>
            </a:r>
            <a:r>
              <a:rPr lang="en-US" sz="1800" dirty="0">
                <a:solidFill>
                  <a:srgbClr val="4D4D4D"/>
                </a:solidFill>
                <a:ea typeface="ＭＳ Ｐゴシック" pitchFamily="34" charset="-128"/>
              </a:rPr>
              <a:t>has an effect size of </a:t>
            </a:r>
            <a:r>
              <a:rPr lang="en-US" sz="1800" dirty="0" smtClean="0">
                <a:solidFill>
                  <a:srgbClr val="4D4D4D"/>
                </a:solidFill>
                <a:ea typeface="ＭＳ Ｐゴシック" pitchFamily="34" charset="-128"/>
              </a:rPr>
              <a:t>.06.</a:t>
            </a:r>
            <a:endParaRPr lang="en-US" sz="1800" dirty="0">
              <a:solidFill>
                <a:srgbClr val="4D4D4D"/>
              </a:solidFill>
              <a:ea typeface="ＭＳ Ｐゴシック" pitchFamily="34" charset="-128"/>
            </a:endParaRPr>
          </a:p>
        </p:txBody>
      </p:sp>
      <p:sp>
        <p:nvSpPr>
          <p:cNvPr id="6" name="Line 4"/>
          <p:cNvSpPr>
            <a:spLocks noChangeShapeType="1"/>
          </p:cNvSpPr>
          <p:nvPr/>
        </p:nvSpPr>
        <p:spPr bwMode="auto">
          <a:xfrm flipV="1">
            <a:off x="3819525" y="1790700"/>
            <a:ext cx="1866900" cy="4000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5"/>
          <p:cNvSpPr txBox="1">
            <a:spLocks noChangeArrowheads="1"/>
          </p:cNvSpPr>
          <p:nvPr/>
        </p:nvSpPr>
        <p:spPr bwMode="auto">
          <a:xfrm>
            <a:off x="990600" y="4267200"/>
            <a:ext cx="3352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With </a:t>
            </a:r>
            <a:r>
              <a:rPr lang="en-US" sz="1800" dirty="0" smtClean="0">
                <a:solidFill>
                  <a:srgbClr val="4D4D4D"/>
                </a:solidFill>
                <a:ea typeface="ＭＳ Ｐゴシック" pitchFamily="34" charset="-128"/>
              </a:rPr>
              <a:t>10 </a:t>
            </a:r>
            <a:r>
              <a:rPr lang="en-US" sz="1800" dirty="0">
                <a:solidFill>
                  <a:srgbClr val="4D4D4D"/>
                </a:solidFill>
                <a:ea typeface="ＭＳ Ｐゴシック" pitchFamily="34" charset="-128"/>
              </a:rPr>
              <a:t>studies needed to bring the </a:t>
            </a:r>
            <a:r>
              <a:rPr lang="en-US" sz="1800" i="1" dirty="0">
                <a:solidFill>
                  <a:srgbClr val="4D4D4D"/>
                </a:solidFill>
                <a:ea typeface="ＭＳ Ｐゴシック" pitchFamily="34" charset="-128"/>
              </a:rPr>
              <a:t>N</a:t>
            </a:r>
            <a:r>
              <a:rPr lang="en-US" sz="1800" dirty="0">
                <a:solidFill>
                  <a:srgbClr val="4D4D4D"/>
                </a:solidFill>
                <a:ea typeface="ＭＳ Ｐゴシック" pitchFamily="34" charset="-128"/>
              </a:rPr>
              <a:t> to </a:t>
            </a:r>
            <a:r>
              <a:rPr lang="en-US" sz="1800" dirty="0" smtClean="0">
                <a:solidFill>
                  <a:srgbClr val="4D4D4D"/>
                </a:solidFill>
                <a:ea typeface="ＭＳ Ｐゴシック" pitchFamily="34" charset="-128"/>
              </a:rPr>
              <a:t>over 3,000, </a:t>
            </a:r>
            <a:r>
              <a:rPr lang="en-US" sz="1800" dirty="0">
                <a:solidFill>
                  <a:srgbClr val="4D4D4D"/>
                </a:solidFill>
                <a:ea typeface="ＭＳ Ｐゴシック" pitchFamily="34" charset="-128"/>
              </a:rPr>
              <a:t>the mean effect size is </a:t>
            </a:r>
            <a:r>
              <a:rPr lang="en-US" sz="1800" dirty="0" smtClean="0">
                <a:solidFill>
                  <a:srgbClr val="4D4D4D"/>
                </a:solidFill>
                <a:ea typeface="ＭＳ Ｐゴシック" pitchFamily="34" charset="-128"/>
              </a:rPr>
              <a:t>.12.</a:t>
            </a:r>
            <a:endParaRPr lang="en-US" sz="1800" dirty="0">
              <a:solidFill>
                <a:srgbClr val="4D4D4D"/>
              </a:solidFill>
              <a:ea typeface="ＭＳ Ｐゴシック" pitchFamily="34" charset="-128"/>
            </a:endParaRPr>
          </a:p>
        </p:txBody>
      </p:sp>
      <p:sp>
        <p:nvSpPr>
          <p:cNvPr id="8" name="Line 6"/>
          <p:cNvSpPr>
            <a:spLocks noChangeShapeType="1"/>
          </p:cNvSpPr>
          <p:nvPr/>
        </p:nvSpPr>
        <p:spPr bwMode="auto">
          <a:xfrm flipV="1">
            <a:off x="4286250" y="2095499"/>
            <a:ext cx="1404938" cy="125729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Text Box 7"/>
          <p:cNvSpPr txBox="1">
            <a:spLocks noChangeArrowheads="1"/>
          </p:cNvSpPr>
          <p:nvPr/>
        </p:nvSpPr>
        <p:spPr bwMode="auto">
          <a:xfrm>
            <a:off x="990600" y="5782270"/>
            <a:ext cx="3276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By the time one gets to </a:t>
            </a:r>
            <a:r>
              <a:rPr lang="en-US" sz="1800" dirty="0" smtClean="0">
                <a:solidFill>
                  <a:srgbClr val="4D4D4D"/>
                </a:solidFill>
                <a:ea typeface="ＭＳ Ｐゴシック" pitchFamily="34" charset="-128"/>
              </a:rPr>
              <a:t>48 </a:t>
            </a:r>
            <a:r>
              <a:rPr lang="en-US" sz="1800" dirty="0">
                <a:solidFill>
                  <a:srgbClr val="4D4D4D"/>
                </a:solidFill>
                <a:ea typeface="ＭＳ Ｐゴシック" pitchFamily="34" charset="-128"/>
              </a:rPr>
              <a:t>studies (</a:t>
            </a:r>
            <a:r>
              <a:rPr lang="en-US" sz="1800" i="1" dirty="0">
                <a:solidFill>
                  <a:srgbClr val="4D4D4D"/>
                </a:solidFill>
                <a:ea typeface="ＭＳ Ｐゴシック" pitchFamily="34" charset="-128"/>
              </a:rPr>
              <a:t>N</a:t>
            </a:r>
            <a:r>
              <a:rPr lang="en-US" sz="1800" dirty="0">
                <a:solidFill>
                  <a:srgbClr val="4D4D4D"/>
                </a:solidFill>
                <a:ea typeface="ＭＳ Ｐゴシック" pitchFamily="34" charset="-128"/>
              </a:rPr>
              <a:t> = </a:t>
            </a:r>
            <a:r>
              <a:rPr lang="en-US" sz="1800" dirty="0" smtClean="0">
                <a:solidFill>
                  <a:srgbClr val="4D4D4D"/>
                </a:solidFill>
                <a:ea typeface="ＭＳ Ｐゴシック" pitchFamily="34" charset="-128"/>
              </a:rPr>
              <a:t>5,576), </a:t>
            </a:r>
            <a:r>
              <a:rPr lang="en-US" sz="1800" dirty="0">
                <a:solidFill>
                  <a:srgbClr val="4D4D4D"/>
                </a:solidFill>
                <a:ea typeface="ＭＳ Ｐゴシック" pitchFamily="34" charset="-128"/>
              </a:rPr>
              <a:t>the mean effect size is .</a:t>
            </a:r>
            <a:r>
              <a:rPr lang="en-US" sz="1800" dirty="0" smtClean="0">
                <a:solidFill>
                  <a:srgbClr val="4D4D4D"/>
                </a:solidFill>
                <a:ea typeface="ＭＳ Ｐゴシック" pitchFamily="34" charset="-128"/>
              </a:rPr>
              <a:t>21.</a:t>
            </a:r>
            <a:endParaRPr lang="en-US" sz="1800" dirty="0">
              <a:solidFill>
                <a:srgbClr val="4D4D4D"/>
              </a:solidFill>
              <a:ea typeface="ＭＳ Ｐゴシック" pitchFamily="34" charset="-128"/>
            </a:endParaRPr>
          </a:p>
        </p:txBody>
      </p:sp>
      <p:sp>
        <p:nvSpPr>
          <p:cNvPr id="10" name="Text Box 3"/>
          <p:cNvSpPr txBox="1">
            <a:spLocks noChangeArrowheads="1"/>
          </p:cNvSpPr>
          <p:nvPr/>
        </p:nvSpPr>
        <p:spPr bwMode="auto">
          <a:xfrm>
            <a:off x="990600" y="3200400"/>
            <a:ext cx="342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With 4 studies needed to bring the </a:t>
            </a:r>
            <a:r>
              <a:rPr lang="en-US" sz="1800" i="1" dirty="0">
                <a:solidFill>
                  <a:srgbClr val="4D4D4D"/>
                </a:solidFill>
                <a:ea typeface="ＭＳ Ｐゴシック" pitchFamily="34" charset="-128"/>
              </a:rPr>
              <a:t>N</a:t>
            </a:r>
            <a:r>
              <a:rPr lang="en-US" sz="1800" dirty="0">
                <a:solidFill>
                  <a:srgbClr val="4D4D4D"/>
                </a:solidFill>
                <a:ea typeface="ＭＳ Ｐゴシック" pitchFamily="34" charset="-128"/>
              </a:rPr>
              <a:t> to </a:t>
            </a:r>
            <a:r>
              <a:rPr lang="en-US" sz="1800" dirty="0" smtClean="0">
                <a:solidFill>
                  <a:srgbClr val="4D4D4D"/>
                </a:solidFill>
                <a:ea typeface="ＭＳ Ｐゴシック" pitchFamily="34" charset="-128"/>
              </a:rPr>
              <a:t>1,739, </a:t>
            </a:r>
            <a:r>
              <a:rPr lang="en-US" sz="1800" dirty="0">
                <a:solidFill>
                  <a:srgbClr val="4D4D4D"/>
                </a:solidFill>
                <a:ea typeface="ＭＳ Ｐゴシック" pitchFamily="34" charset="-128"/>
              </a:rPr>
              <a:t>the mean effect size is </a:t>
            </a:r>
            <a:r>
              <a:rPr lang="en-US" sz="1800" dirty="0" smtClean="0">
                <a:solidFill>
                  <a:srgbClr val="4D4D4D"/>
                </a:solidFill>
                <a:ea typeface="ＭＳ Ｐゴシック" pitchFamily="34" charset="-128"/>
              </a:rPr>
              <a:t>.05.</a:t>
            </a:r>
            <a:endParaRPr lang="en-US" sz="1800" dirty="0">
              <a:solidFill>
                <a:srgbClr val="4D4D4D"/>
              </a:solidFill>
              <a:ea typeface="ＭＳ Ｐゴシック" pitchFamily="34" charset="-128"/>
            </a:endParaRPr>
          </a:p>
        </p:txBody>
      </p:sp>
      <p:sp>
        <p:nvSpPr>
          <p:cNvPr id="11" name="Line 6"/>
          <p:cNvSpPr>
            <a:spLocks noChangeShapeType="1"/>
          </p:cNvSpPr>
          <p:nvPr/>
        </p:nvSpPr>
        <p:spPr bwMode="auto">
          <a:xfrm flipV="1">
            <a:off x="4076700" y="2681288"/>
            <a:ext cx="1619249" cy="19383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Line 6"/>
          <p:cNvSpPr>
            <a:spLocks noChangeShapeType="1"/>
          </p:cNvSpPr>
          <p:nvPr/>
        </p:nvSpPr>
        <p:spPr bwMode="auto">
          <a:xfrm>
            <a:off x="4171950" y="6200775"/>
            <a:ext cx="1495425" cy="17145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52"/>
          <a:stretch/>
        </p:blipFill>
        <p:spPr bwMode="auto">
          <a:xfrm rot="16200000">
            <a:off x="4806077" y="2547109"/>
            <a:ext cx="5074760"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
          <p:cNvSpPr>
            <a:spLocks noChangeArrowheads="1"/>
          </p:cNvSpPr>
          <p:nvPr/>
        </p:nvSpPr>
        <p:spPr bwMode="auto">
          <a:xfrm>
            <a:off x="5390707" y="1412587"/>
            <a:ext cx="3629246" cy="27689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r>
              <a:rPr lang="en-US" sz="1200" dirty="0"/>
              <a:t>   </a:t>
            </a:r>
            <a:r>
              <a:rPr lang="en-US" sz="1200" i="1" dirty="0" smtClean="0"/>
              <a:t>N</a:t>
            </a:r>
            <a:r>
              <a:rPr lang="en-US" sz="1200" i="1" baseline="-25000" dirty="0" smtClean="0"/>
              <a:t>cum   </a:t>
            </a:r>
            <a:r>
              <a:rPr lang="en-US" sz="1200" dirty="0" smtClean="0"/>
              <a:t>Cumulative </a:t>
            </a:r>
            <a:r>
              <a:rPr lang="en-US" sz="1200" dirty="0"/>
              <a:t>point estimate (and 95% CI)</a:t>
            </a:r>
          </a:p>
        </p:txBody>
      </p:sp>
    </p:spTree>
    <p:extLst>
      <p:ext uri="{BB962C8B-B14F-4D97-AF65-F5344CB8AC3E}">
        <p14:creationId xmlns:p14="http://schemas.microsoft.com/office/powerpoint/2010/main" val="942195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dirty="0"/>
              <a:t>Gives similar results to that obtained in symmetry based methods.</a:t>
            </a:r>
          </a:p>
          <a:p>
            <a:pPr lvl="1"/>
            <a:r>
              <a:rPr lang="en-US" dirty="0"/>
              <a:t>When symmetry analyses suggest small effects are suppressed, cumulative meta-analysis will show a drift toward larger effects.</a:t>
            </a:r>
          </a:p>
          <a:p>
            <a:pPr lvl="1"/>
            <a:r>
              <a:rPr lang="en-US" dirty="0"/>
              <a:t>When symmetry analyses suggest larger effects are suppressed, cumulative meta-analysis will show a drift toward smaller effects.</a:t>
            </a:r>
          </a:p>
          <a:p>
            <a:endParaRPr lang="en-US" dirty="0"/>
          </a:p>
        </p:txBody>
      </p:sp>
    </p:spTree>
    <p:extLst>
      <p:ext uri="{BB962C8B-B14F-4D97-AF65-F5344CB8AC3E}">
        <p14:creationId xmlns:p14="http://schemas.microsoft.com/office/powerpoint/2010/main" val="942195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dirty="0"/>
              <a:t>Possibly less affected by moderator induced heterogeneity.</a:t>
            </a:r>
          </a:p>
          <a:p>
            <a:pPr lvl="1"/>
            <a:r>
              <a:rPr lang="en-US" dirty="0" smtClean="0"/>
              <a:t>More research is needed.</a:t>
            </a:r>
            <a:endParaRPr lang="en-US" dirty="0"/>
          </a:p>
          <a:p>
            <a:r>
              <a:rPr lang="en-US" dirty="0" smtClean="0"/>
              <a:t>More research is needed on interpretation heuristics </a:t>
            </a:r>
            <a:r>
              <a:rPr lang="en-US" dirty="0"/>
              <a:t>for when to </a:t>
            </a:r>
            <a:r>
              <a:rPr lang="en-US" dirty="0" smtClean="0"/>
              <a:t>judge a </a:t>
            </a:r>
            <a:r>
              <a:rPr lang="en-US" dirty="0"/>
              <a:t>drift meaningful.</a:t>
            </a:r>
          </a:p>
          <a:p>
            <a:endParaRPr lang="en-US" dirty="0"/>
          </a:p>
        </p:txBody>
      </p:sp>
    </p:spTree>
    <p:extLst>
      <p:ext uri="{BB962C8B-B14F-4D97-AF65-F5344CB8AC3E}">
        <p14:creationId xmlns:p14="http://schemas.microsoft.com/office/powerpoint/2010/main" val="942195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a:t>
            </a:r>
            <a:r>
              <a:rPr lang="en-US" dirty="0" smtClean="0"/>
              <a:t>Year of Publication</a:t>
            </a:r>
            <a:endParaRPr lang="en-US" dirty="0"/>
          </a:p>
        </p:txBody>
      </p:sp>
      <p:sp>
        <p:nvSpPr>
          <p:cNvPr id="3" name="Content Placeholder 2"/>
          <p:cNvSpPr>
            <a:spLocks noGrp="1"/>
          </p:cNvSpPr>
          <p:nvPr>
            <p:ph idx="1"/>
          </p:nvPr>
        </p:nvSpPr>
        <p:spPr/>
        <p:txBody>
          <a:bodyPr/>
          <a:lstStyle/>
          <a:p>
            <a:r>
              <a:rPr lang="en-US" dirty="0"/>
              <a:t>Ioannidis has been very active in demonstrating that effect sizes from the earliest published studies typically overestimate population values (e.g., Ioannidis and </a:t>
            </a:r>
            <a:r>
              <a:rPr lang="en-US" dirty="0" smtClean="0"/>
              <a:t>Trikalinos, </a:t>
            </a:r>
            <a:r>
              <a:rPr lang="en-US" dirty="0"/>
              <a:t>2005). </a:t>
            </a:r>
          </a:p>
          <a:p>
            <a:r>
              <a:rPr lang="en-US" dirty="0"/>
              <a:t>Proteus phenomenon</a:t>
            </a:r>
          </a:p>
          <a:p>
            <a:pPr lvl="1"/>
            <a:r>
              <a:rPr lang="en-US" dirty="0"/>
              <a:t>(from  Greek "πρῶτος" - protos, "first")</a:t>
            </a:r>
          </a:p>
          <a:p>
            <a:r>
              <a:rPr lang="en-US" dirty="0"/>
              <a:t>Smaller effect size studies appear to take longer to get published</a:t>
            </a:r>
            <a:r>
              <a:rPr lang="en-US" dirty="0" smtClean="0"/>
              <a:t>.</a:t>
            </a:r>
            <a:endParaRPr lang="en-US" dirty="0"/>
          </a:p>
        </p:txBody>
      </p:sp>
    </p:spTree>
    <p:extLst>
      <p:ext uri="{BB962C8B-B14F-4D97-AF65-F5344CB8AC3E}">
        <p14:creationId xmlns:p14="http://schemas.microsoft.com/office/powerpoint/2010/main" val="9421959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Year of Publication</a:t>
            </a:r>
          </a:p>
        </p:txBody>
      </p:sp>
      <p:sp>
        <p:nvSpPr>
          <p:cNvPr id="3" name="Content Placeholder 2"/>
          <p:cNvSpPr>
            <a:spLocks noGrp="1"/>
          </p:cNvSpPr>
          <p:nvPr>
            <p:ph idx="1"/>
          </p:nvPr>
        </p:nvSpPr>
        <p:spPr>
          <a:xfrm>
            <a:off x="4905375" y="1981200"/>
            <a:ext cx="3571875" cy="3819525"/>
          </a:xfrm>
        </p:spPr>
        <p:txBody>
          <a:bodyPr/>
          <a:lstStyle/>
          <a:p>
            <a:r>
              <a:rPr lang="en-US" sz="2400" b="0" dirty="0"/>
              <a:t>Cumulative correlation of conditional reasoning test with job performance by year (Banks, Kepes, &amp; McDaniel, 2012)</a:t>
            </a:r>
          </a:p>
          <a:p>
            <a:endParaRPr lang="en-US" sz="2400" b="0" dirty="0"/>
          </a:p>
          <a:p>
            <a:r>
              <a:rPr lang="en-US" sz="2400" b="0" dirty="0"/>
              <a:t>Earliest studies, on average, show the largest effects</a:t>
            </a:r>
            <a:r>
              <a:rPr lang="en-US" sz="2400" b="0" dirty="0" smtClean="0"/>
              <a:t>.</a:t>
            </a:r>
            <a:endParaRPr lang="en-US" sz="2400" b="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
          <a:stretch/>
        </p:blipFill>
        <p:spPr bwMode="auto">
          <a:xfrm>
            <a:off x="676275" y="2105025"/>
            <a:ext cx="404071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704850" y="1924050"/>
            <a:ext cx="4019549" cy="2571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r>
              <a:rPr lang="en-US" sz="1200" dirty="0"/>
              <a:t>   Year  Cumulative point estimate (and 95% CI)</a:t>
            </a:r>
          </a:p>
        </p:txBody>
      </p:sp>
    </p:spTree>
    <p:extLst>
      <p:ext uri="{BB962C8B-B14F-4D97-AF65-F5344CB8AC3E}">
        <p14:creationId xmlns:p14="http://schemas.microsoft.com/office/powerpoint/2010/main" val="3689763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Meta-analysis</a:t>
            </a:r>
            <a:endParaRPr lang="en-US" dirty="0"/>
          </a:p>
        </p:txBody>
      </p:sp>
      <p:sp>
        <p:nvSpPr>
          <p:cNvPr id="3" name="Content Placeholder 2"/>
          <p:cNvSpPr>
            <a:spLocks noGrp="1"/>
          </p:cNvSpPr>
          <p:nvPr>
            <p:ph idx="1"/>
          </p:nvPr>
        </p:nvSpPr>
        <p:spPr/>
        <p:txBody>
          <a:bodyPr/>
          <a:lstStyle/>
          <a:p>
            <a:r>
              <a:rPr lang="en-US" dirty="0" smtClean="0"/>
              <a:t>Software for cumulative meta-analysis</a:t>
            </a:r>
          </a:p>
          <a:p>
            <a:pPr lvl="1"/>
            <a:r>
              <a:rPr lang="en-US" dirty="0"/>
              <a:t>Comprehensive Meta-analysis (CMA) (</a:t>
            </a:r>
            <a:r>
              <a:rPr lang="en-US" dirty="0">
                <a:hlinkClick r:id="rId3"/>
              </a:rPr>
              <a:t>www.meta-analysis.com</a:t>
            </a:r>
            <a:r>
              <a:rPr lang="en-US" dirty="0"/>
              <a:t>)</a:t>
            </a:r>
          </a:p>
          <a:p>
            <a:pPr lvl="1"/>
            <a:r>
              <a:rPr lang="en-US" i="1" dirty="0"/>
              <a:t>Stata</a:t>
            </a:r>
            <a:r>
              <a:rPr lang="en-US" dirty="0"/>
              <a:t> (</a:t>
            </a:r>
            <a:r>
              <a:rPr lang="en-US" dirty="0">
                <a:hlinkClick r:id="rId4"/>
              </a:rPr>
              <a:t>http://</a:t>
            </a:r>
            <a:r>
              <a:rPr lang="en-US" dirty="0" smtClean="0">
                <a:hlinkClick r:id="rId4"/>
              </a:rPr>
              <a:t>www.stata.com/bookstore/meta-analysis-in-stata/</a:t>
            </a:r>
            <a:r>
              <a:rPr lang="en-US" dirty="0" smtClean="0"/>
              <a:t>; see </a:t>
            </a:r>
            <a:r>
              <a:rPr lang="en-US" dirty="0"/>
              <a:t>chapter 1)</a:t>
            </a:r>
          </a:p>
          <a:p>
            <a:endParaRPr lang="en-US" dirty="0"/>
          </a:p>
        </p:txBody>
      </p:sp>
    </p:spTree>
    <p:extLst>
      <p:ext uri="{BB962C8B-B14F-4D97-AF65-F5344CB8AC3E}">
        <p14:creationId xmlns:p14="http://schemas.microsoft.com/office/powerpoint/2010/main" val="368976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a:t>
            </a:r>
            <a:br>
              <a:rPr lang="en-US" dirty="0" smtClean="0"/>
            </a:br>
            <a:r>
              <a:rPr lang="en-US" dirty="0" smtClean="0"/>
              <a:t>Operational definitions </a:t>
            </a:r>
            <a:endParaRPr lang="en-US" dirty="0"/>
          </a:p>
        </p:txBody>
      </p:sp>
      <p:sp>
        <p:nvSpPr>
          <p:cNvPr id="3" name="Content Placeholder 2"/>
          <p:cNvSpPr>
            <a:spLocks noGrp="1"/>
          </p:cNvSpPr>
          <p:nvPr>
            <p:ph idx="1"/>
          </p:nvPr>
        </p:nvSpPr>
        <p:spPr/>
        <p:txBody>
          <a:bodyPr/>
          <a:lstStyle/>
          <a:p>
            <a:r>
              <a:rPr lang="en-US" dirty="0"/>
              <a:t>Measures of a given construct often vary within a </a:t>
            </a:r>
            <a:r>
              <a:rPr lang="en-US" dirty="0" smtClean="0"/>
              <a:t>literature area/meta-analysis</a:t>
            </a:r>
            <a:r>
              <a:rPr lang="en-US" dirty="0"/>
              <a:t>. </a:t>
            </a:r>
          </a:p>
          <a:p>
            <a:pPr lvl="1"/>
            <a:r>
              <a:rPr lang="en-US" dirty="0"/>
              <a:t>Beauty might be measured by:</a:t>
            </a:r>
          </a:p>
          <a:p>
            <a:pPr lvl="2"/>
            <a:r>
              <a:rPr lang="en-US" dirty="0" smtClean="0"/>
              <a:t>Self-reports, observations </a:t>
            </a:r>
            <a:r>
              <a:rPr lang="en-US" dirty="0"/>
              <a:t>of </a:t>
            </a:r>
            <a:r>
              <a:rPr lang="en-US" dirty="0" smtClean="0"/>
              <a:t>others, facial </a:t>
            </a:r>
            <a:r>
              <a:rPr lang="en-US" dirty="0"/>
              <a:t>or body </a:t>
            </a:r>
            <a:r>
              <a:rPr lang="en-US" dirty="0" smtClean="0"/>
              <a:t>symmetry, etc.</a:t>
            </a:r>
            <a:endParaRPr lang="en-US" dirty="0"/>
          </a:p>
          <a:p>
            <a:r>
              <a:rPr lang="en-US" dirty="0"/>
              <a:t>The magnitude of effects may co-vary with the operational definitions of variables.</a:t>
            </a:r>
          </a:p>
          <a:p>
            <a:pPr lvl="1"/>
            <a:r>
              <a:rPr lang="en-US" dirty="0"/>
              <a:t>Are the results due to a specific operational </a:t>
            </a:r>
            <a:r>
              <a:rPr lang="en-US" dirty="0" smtClean="0"/>
              <a:t>definition/measure?</a:t>
            </a:r>
            <a:endParaRPr lang="en-US" dirty="0"/>
          </a:p>
        </p:txBody>
      </p:sp>
    </p:spTree>
    <p:extLst>
      <p:ext uri="{BB962C8B-B14F-4D97-AF65-F5344CB8AC3E}">
        <p14:creationId xmlns:p14="http://schemas.microsoft.com/office/powerpoint/2010/main" val="997536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Selection models, also called weight-function models, originated in econometrics to estimate missing data at the item level.</a:t>
            </a:r>
          </a:p>
          <a:p>
            <a:r>
              <a:rPr lang="en-US" dirty="0"/>
              <a:t>Hedges and Vevea introduced the method to the publication bias literature (Hedges, 1992; Vevea &amp; Hedges, 1995).  </a:t>
            </a:r>
          </a:p>
          <a:p>
            <a:r>
              <a:rPr lang="en-US" dirty="0"/>
              <a:t>Relatively robust to heterogeneity </a:t>
            </a:r>
            <a:r>
              <a:rPr lang="en-US" dirty="0" smtClean="0"/>
              <a:t>(</a:t>
            </a:r>
            <a:r>
              <a:rPr lang="en-US" dirty="0"/>
              <a:t>Vevea &amp; Woods, 2005</a:t>
            </a:r>
            <a:r>
              <a:rPr lang="en-US" dirty="0" smtClean="0"/>
              <a:t>).</a:t>
            </a:r>
            <a:endParaRPr lang="en-US" dirty="0"/>
          </a:p>
        </p:txBody>
      </p:sp>
    </p:spTree>
    <p:extLst>
      <p:ext uri="{BB962C8B-B14F-4D97-AF65-F5344CB8AC3E}">
        <p14:creationId xmlns:p14="http://schemas.microsoft.com/office/powerpoint/2010/main" val="34118350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As with trim and fill, selection models estimate what the population distribution would be if the missing studies were </a:t>
            </a:r>
            <a:r>
              <a:rPr lang="en-US" dirty="0" smtClean="0"/>
              <a:t>located and included in the meta-analytic distribution.</a:t>
            </a:r>
            <a:endParaRPr lang="en-US" dirty="0"/>
          </a:p>
        </p:txBody>
      </p:sp>
    </p:spTree>
    <p:extLst>
      <p:ext uri="{BB962C8B-B14F-4D97-AF65-F5344CB8AC3E}">
        <p14:creationId xmlns:p14="http://schemas.microsoft.com/office/powerpoint/2010/main" val="3411835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When one is conducting a meta-analysis without regard to suppressed studies, one is implicitly assuming that one has 100% of the completed studies.</a:t>
            </a:r>
          </a:p>
          <a:p>
            <a:r>
              <a:rPr lang="en-US" dirty="0"/>
              <a:t>Selection models permit you to make other assumptions</a:t>
            </a:r>
            <a:r>
              <a:rPr lang="en-US" dirty="0" smtClean="0"/>
              <a:t>.</a:t>
            </a:r>
            <a:endParaRPr lang="en-US" dirty="0"/>
          </a:p>
        </p:txBody>
      </p:sp>
    </p:spTree>
    <p:extLst>
      <p:ext uri="{BB962C8B-B14F-4D97-AF65-F5344CB8AC3E}">
        <p14:creationId xmlns:p14="http://schemas.microsoft.com/office/powerpoint/2010/main" val="11209764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Selection models assume that the probability that an effect size is included in a distribution is a function of a characteristic of that effect size.</a:t>
            </a:r>
          </a:p>
          <a:p>
            <a:pPr lvl="1"/>
            <a:r>
              <a:rPr lang="en-US" dirty="0"/>
              <a:t>This characteristic is usually the level of statistical significance.</a:t>
            </a:r>
          </a:p>
          <a:p>
            <a:r>
              <a:rPr lang="en-US" dirty="0"/>
              <a:t>Consider an a priori assumed selection model</a:t>
            </a:r>
            <a:r>
              <a:rPr lang="en-US" dirty="0" smtClean="0"/>
              <a:t>.</a:t>
            </a:r>
            <a:endParaRPr lang="en-US" dirty="0"/>
          </a:p>
        </p:txBody>
      </p:sp>
    </p:spTree>
    <p:extLst>
      <p:ext uri="{BB962C8B-B14F-4D97-AF65-F5344CB8AC3E}">
        <p14:creationId xmlns:p14="http://schemas.microsoft.com/office/powerpoint/2010/main" val="11209764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An </a:t>
            </a:r>
            <a:r>
              <a:rPr lang="en-US" i="1" dirty="0"/>
              <a:t>a priori </a:t>
            </a:r>
            <a:r>
              <a:rPr lang="en-US" dirty="0"/>
              <a:t>assumed selection </a:t>
            </a:r>
            <a:r>
              <a:rPr lang="en-US" dirty="0" smtClean="0"/>
              <a:t>model:</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102356639"/>
              </p:ext>
            </p:extLst>
          </p:nvPr>
        </p:nvGraphicFramePr>
        <p:xfrm>
          <a:off x="1409700" y="2657475"/>
          <a:ext cx="7067550" cy="3311564"/>
        </p:xfrm>
        <a:graphic>
          <a:graphicData uri="http://schemas.openxmlformats.org/drawingml/2006/table">
            <a:tbl>
              <a:tblPr firstRow="1" firstCol="1" bandRow="1">
                <a:tableStyleId>{5C22544A-7EE6-4342-B048-85BDC9FD1C3A}</a:tableStyleId>
              </a:tblPr>
              <a:tblGrid>
                <a:gridCol w="3209925"/>
                <a:gridCol w="3857625"/>
              </a:tblGrid>
              <a:tr h="917917">
                <a:tc>
                  <a:txBody>
                    <a:bodyPr/>
                    <a:lstStyle/>
                    <a:p>
                      <a:pPr marL="0" marR="0">
                        <a:lnSpc>
                          <a:spcPct val="115000"/>
                        </a:lnSpc>
                        <a:spcBef>
                          <a:spcPts val="0"/>
                        </a:spcBef>
                        <a:spcAft>
                          <a:spcPts val="0"/>
                        </a:spcAft>
                      </a:pPr>
                      <a:r>
                        <a:rPr lang="en-US" sz="2800" baseline="0" dirty="0">
                          <a:solidFill>
                            <a:srgbClr val="4D4D4D"/>
                          </a:solidFill>
                          <a:effectLst/>
                        </a:rPr>
                        <a:t>Significance level</a:t>
                      </a:r>
                      <a:endParaRPr lang="en-US" sz="1100" baseline="0" dirty="0">
                        <a:solidFill>
                          <a:srgbClr val="4D4D4D"/>
                        </a:solidFill>
                        <a:effectLst/>
                        <a:latin typeface="Calibri"/>
                        <a:ea typeface="Calibri"/>
                        <a:cs typeface="Times New Roman"/>
                      </a:endParaRPr>
                    </a:p>
                  </a:txBody>
                  <a:tcPr marL="82171" marR="82171" marT="0" marB="0"/>
                </a:tc>
                <a:tc>
                  <a:txBody>
                    <a:bodyPr/>
                    <a:lstStyle/>
                    <a:p>
                      <a:pPr marL="0" marR="0">
                        <a:lnSpc>
                          <a:spcPct val="115000"/>
                        </a:lnSpc>
                        <a:spcBef>
                          <a:spcPts val="0"/>
                        </a:spcBef>
                        <a:spcAft>
                          <a:spcPts val="0"/>
                        </a:spcAft>
                      </a:pPr>
                      <a:r>
                        <a:rPr lang="en-US" sz="2800" baseline="0" dirty="0">
                          <a:solidFill>
                            <a:srgbClr val="4D4D4D"/>
                          </a:solidFill>
                          <a:effectLst/>
                        </a:rPr>
                        <a:t>Probability of being in the distribution</a:t>
                      </a:r>
                      <a:endParaRPr lang="en-US" sz="1100" baseline="0" dirty="0">
                        <a:solidFill>
                          <a:srgbClr val="4D4D4D"/>
                        </a:solidFill>
                        <a:effectLst/>
                        <a:latin typeface="Calibri"/>
                        <a:ea typeface="Calibri"/>
                        <a:cs typeface="Times New Roman"/>
                      </a:endParaRPr>
                    </a:p>
                  </a:txBody>
                  <a:tcPr marL="82171" marR="82171" marT="0" marB="0"/>
                </a:tc>
              </a:tr>
              <a:tr h="569690">
                <a:tc>
                  <a:txBody>
                    <a:bodyPr/>
                    <a:lstStyle/>
                    <a:p>
                      <a:pPr marL="0" marR="0">
                        <a:lnSpc>
                          <a:spcPct val="115000"/>
                        </a:lnSpc>
                        <a:spcBef>
                          <a:spcPts val="0"/>
                        </a:spcBef>
                        <a:spcAft>
                          <a:spcPts val="0"/>
                        </a:spcAft>
                      </a:pPr>
                      <a:r>
                        <a:rPr lang="en-US" sz="2800" i="1" baseline="0" dirty="0">
                          <a:solidFill>
                            <a:srgbClr val="4D4D4D"/>
                          </a:solidFill>
                          <a:effectLst/>
                        </a:rPr>
                        <a:t>p</a:t>
                      </a:r>
                      <a:r>
                        <a:rPr lang="en-US" sz="2800" baseline="0" dirty="0">
                          <a:solidFill>
                            <a:srgbClr val="4D4D4D"/>
                          </a:solidFill>
                          <a:effectLst/>
                        </a:rPr>
                        <a:t> &lt;.001</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100%</a:t>
                      </a:r>
                      <a:endParaRPr lang="en-US" sz="1100" b="1" baseline="0" dirty="0">
                        <a:solidFill>
                          <a:srgbClr val="4D4D4D"/>
                        </a:solidFill>
                        <a:effectLst/>
                        <a:latin typeface="Calibri"/>
                        <a:ea typeface="Calibri"/>
                        <a:cs typeface="Times New Roman"/>
                      </a:endParaRPr>
                    </a:p>
                  </a:txBody>
                  <a:tcPr marL="82171" marR="82171" marT="0" marB="0" anchor="ctr"/>
                </a:tc>
              </a:tr>
              <a:tr h="570040">
                <a:tc>
                  <a:txBody>
                    <a:bodyPr/>
                    <a:lstStyle/>
                    <a:p>
                      <a:pPr marL="0" marR="0">
                        <a:lnSpc>
                          <a:spcPct val="115000"/>
                        </a:lnSpc>
                        <a:spcBef>
                          <a:spcPts val="0"/>
                        </a:spcBef>
                        <a:spcAft>
                          <a:spcPts val="0"/>
                        </a:spcAft>
                      </a:pPr>
                      <a:r>
                        <a:rPr lang="en-US" sz="2800" baseline="0" dirty="0" smtClean="0">
                          <a:solidFill>
                            <a:srgbClr val="4D4D4D"/>
                          </a:solidFill>
                          <a:effectLst/>
                        </a:rPr>
                        <a:t>.</a:t>
                      </a:r>
                      <a:r>
                        <a:rPr lang="en-US" sz="2800" baseline="0" dirty="0">
                          <a:solidFill>
                            <a:srgbClr val="4D4D4D"/>
                          </a:solidFill>
                          <a:effectLst/>
                        </a:rPr>
                        <a:t>001 </a:t>
                      </a:r>
                      <a:r>
                        <a:rPr lang="en-US" sz="2800" baseline="0" dirty="0" smtClean="0">
                          <a:solidFill>
                            <a:srgbClr val="4D4D4D"/>
                          </a:solidFill>
                          <a:effectLst/>
                        </a:rPr>
                        <a:t>&lt; </a:t>
                      </a:r>
                      <a:r>
                        <a:rPr lang="en-US" sz="2800" i="1" baseline="0" dirty="0" smtClean="0">
                          <a:solidFill>
                            <a:srgbClr val="4D4D4D"/>
                          </a:solidFill>
                          <a:effectLst/>
                        </a:rPr>
                        <a:t>p</a:t>
                      </a:r>
                      <a:r>
                        <a:rPr lang="en-US" sz="2800" baseline="0" dirty="0" smtClean="0">
                          <a:solidFill>
                            <a:srgbClr val="4D4D4D"/>
                          </a:solidFill>
                          <a:effectLst/>
                        </a:rPr>
                        <a:t> &lt; </a:t>
                      </a:r>
                      <a:r>
                        <a:rPr lang="en-US" sz="2800" baseline="0" dirty="0">
                          <a:solidFill>
                            <a:srgbClr val="4D4D4D"/>
                          </a:solidFill>
                          <a:effectLst/>
                        </a:rPr>
                        <a:t>.</a:t>
                      </a:r>
                      <a:r>
                        <a:rPr lang="en-US" sz="2800" baseline="0" dirty="0" smtClean="0">
                          <a:solidFill>
                            <a:srgbClr val="4D4D4D"/>
                          </a:solidFill>
                          <a:effectLst/>
                        </a:rPr>
                        <a:t>049</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90%</a:t>
                      </a:r>
                      <a:endParaRPr lang="en-US" sz="1100" b="1" baseline="0" dirty="0">
                        <a:solidFill>
                          <a:srgbClr val="4D4D4D"/>
                        </a:solidFill>
                        <a:effectLst/>
                        <a:latin typeface="Calibri"/>
                        <a:ea typeface="Calibri"/>
                        <a:cs typeface="Times New Roman"/>
                      </a:endParaRPr>
                    </a:p>
                  </a:txBody>
                  <a:tcPr marL="82171" marR="82171" marT="0" marB="0" anchor="ctr"/>
                </a:tc>
              </a:tr>
              <a:tr h="606890">
                <a:tc>
                  <a:txBody>
                    <a:bodyPr/>
                    <a:lstStyle/>
                    <a:p>
                      <a:pPr marL="0" marR="0">
                        <a:lnSpc>
                          <a:spcPct val="115000"/>
                        </a:lnSpc>
                        <a:spcBef>
                          <a:spcPts val="0"/>
                        </a:spcBef>
                        <a:spcAft>
                          <a:spcPts val="0"/>
                        </a:spcAft>
                      </a:pPr>
                      <a:r>
                        <a:rPr lang="en-US" sz="2800" baseline="0" dirty="0" smtClean="0">
                          <a:solidFill>
                            <a:srgbClr val="4D4D4D"/>
                          </a:solidFill>
                          <a:effectLst/>
                        </a:rPr>
                        <a:t>.049 &lt; </a:t>
                      </a:r>
                      <a:r>
                        <a:rPr lang="en-US" sz="2800" i="1" baseline="0" dirty="0" smtClean="0">
                          <a:solidFill>
                            <a:srgbClr val="4D4D4D"/>
                          </a:solidFill>
                          <a:effectLst/>
                        </a:rPr>
                        <a:t>p</a:t>
                      </a:r>
                      <a:r>
                        <a:rPr lang="en-US" sz="2800" baseline="0" dirty="0" smtClean="0">
                          <a:solidFill>
                            <a:srgbClr val="4D4D4D"/>
                          </a:solidFill>
                          <a:effectLst/>
                        </a:rPr>
                        <a:t> &lt; .10</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70%</a:t>
                      </a:r>
                      <a:endParaRPr lang="en-US" sz="1100" b="1" baseline="0" dirty="0">
                        <a:solidFill>
                          <a:srgbClr val="4D4D4D"/>
                        </a:solidFill>
                        <a:effectLst/>
                        <a:latin typeface="Calibri"/>
                        <a:ea typeface="Calibri"/>
                        <a:cs typeface="Times New Roman"/>
                      </a:endParaRPr>
                    </a:p>
                  </a:txBody>
                  <a:tcPr marL="82171" marR="82171" marT="0" marB="0" anchor="ctr"/>
                </a:tc>
              </a:tr>
              <a:tr h="583488">
                <a:tc>
                  <a:txBody>
                    <a:bodyPr/>
                    <a:lstStyle/>
                    <a:p>
                      <a:pPr marL="0" marR="0">
                        <a:lnSpc>
                          <a:spcPct val="115000"/>
                        </a:lnSpc>
                        <a:spcBef>
                          <a:spcPts val="0"/>
                        </a:spcBef>
                        <a:spcAft>
                          <a:spcPts val="0"/>
                        </a:spcAft>
                      </a:pPr>
                      <a:r>
                        <a:rPr lang="en-US" sz="2800" i="1" baseline="0" dirty="0">
                          <a:solidFill>
                            <a:srgbClr val="4D4D4D"/>
                          </a:solidFill>
                          <a:effectLst/>
                        </a:rPr>
                        <a:t>p</a:t>
                      </a:r>
                      <a:r>
                        <a:rPr lang="en-US" sz="2800" baseline="0" dirty="0">
                          <a:solidFill>
                            <a:srgbClr val="4D4D4D"/>
                          </a:solidFill>
                          <a:effectLst/>
                        </a:rPr>
                        <a:t> &gt; .10</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30%</a:t>
                      </a:r>
                      <a:endParaRPr lang="en-US" sz="1100" b="1" baseline="0" dirty="0">
                        <a:solidFill>
                          <a:srgbClr val="4D4D4D"/>
                        </a:solidFill>
                        <a:effectLst/>
                        <a:latin typeface="Calibri"/>
                        <a:ea typeface="Calibri"/>
                        <a:cs typeface="Times New Roman"/>
                      </a:endParaRPr>
                    </a:p>
                  </a:txBody>
                  <a:tcPr marL="82171" marR="82171" marT="0" marB="0" anchor="ctr"/>
                </a:tc>
              </a:tr>
            </a:tbl>
          </a:graphicData>
        </a:graphic>
      </p:graphicFrame>
    </p:spTree>
    <p:extLst>
      <p:ext uri="{BB962C8B-B14F-4D97-AF65-F5344CB8AC3E}">
        <p14:creationId xmlns:p14="http://schemas.microsoft.com/office/powerpoint/2010/main" val="11209764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Given an </a:t>
            </a:r>
            <a:r>
              <a:rPr lang="en-US" i="1" dirty="0"/>
              <a:t>a priori </a:t>
            </a:r>
            <a:r>
              <a:rPr lang="en-US" dirty="0"/>
              <a:t>assumed selection model, what would the mean effect be if samples at all statistical significance levels have a 100% probability of inclusion in the distribution?</a:t>
            </a:r>
          </a:p>
          <a:p>
            <a:r>
              <a:rPr lang="en-US" dirty="0"/>
              <a:t>In practice, one may create </a:t>
            </a:r>
            <a:r>
              <a:rPr lang="en-US" dirty="0" smtClean="0"/>
              <a:t>several </a:t>
            </a:r>
            <a:r>
              <a:rPr lang="en-US" i="1" dirty="0"/>
              <a:t>a priori </a:t>
            </a:r>
            <a:r>
              <a:rPr lang="en-US" dirty="0"/>
              <a:t>selection model </a:t>
            </a:r>
            <a:r>
              <a:rPr lang="en-US" dirty="0" smtClean="0"/>
              <a:t>and </a:t>
            </a:r>
            <a:r>
              <a:rPr lang="en-US" dirty="0"/>
              <a:t>compare the means to the original meta-analytic mean.</a:t>
            </a:r>
          </a:p>
          <a:p>
            <a:endParaRPr lang="en-US" dirty="0"/>
          </a:p>
        </p:txBody>
      </p:sp>
    </p:spTree>
    <p:extLst>
      <p:ext uri="{BB962C8B-B14F-4D97-AF65-F5344CB8AC3E}">
        <p14:creationId xmlns:p14="http://schemas.microsoft.com/office/powerpoint/2010/main" val="23540751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smtClean="0"/>
              <a:t>Software for selection models</a:t>
            </a:r>
          </a:p>
          <a:p>
            <a:pPr lvl="1"/>
            <a:r>
              <a:rPr lang="en-US" dirty="0" smtClean="0"/>
              <a:t>A priori selection models</a:t>
            </a:r>
          </a:p>
          <a:p>
            <a:pPr lvl="2"/>
            <a:r>
              <a:rPr lang="en-US" i="1" dirty="0" smtClean="0"/>
              <a:t>R</a:t>
            </a:r>
            <a:r>
              <a:rPr lang="en-US" dirty="0" smtClean="0"/>
              <a:t> code: Field &amp; Gillett, 2010</a:t>
            </a:r>
          </a:p>
          <a:p>
            <a:pPr lvl="2"/>
            <a:r>
              <a:rPr lang="en-US" i="1" dirty="0" smtClean="0"/>
              <a:t>S-Plus</a:t>
            </a:r>
            <a:r>
              <a:rPr lang="en-US" dirty="0" smtClean="0"/>
              <a:t> code</a:t>
            </a:r>
            <a:r>
              <a:rPr lang="en-US" dirty="0"/>
              <a:t>: Vevea </a:t>
            </a:r>
            <a:r>
              <a:rPr lang="en-US" dirty="0" smtClean="0"/>
              <a:t>&amp; Woods, 2005</a:t>
            </a:r>
            <a:endParaRPr lang="en-US" dirty="0">
              <a:solidFill>
                <a:srgbClr val="FF0000"/>
              </a:solidFill>
            </a:endParaRPr>
          </a:p>
          <a:p>
            <a:endParaRPr lang="en-US" dirty="0"/>
          </a:p>
        </p:txBody>
      </p:sp>
    </p:spTree>
    <p:extLst>
      <p:ext uri="{BB962C8B-B14F-4D97-AF65-F5344CB8AC3E}">
        <p14:creationId xmlns:p14="http://schemas.microsoft.com/office/powerpoint/2010/main" val="631951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Meta-regression</a:t>
            </a:r>
            <a:endParaRPr lang="en-US" dirty="0"/>
          </a:p>
        </p:txBody>
      </p:sp>
      <p:sp>
        <p:nvSpPr>
          <p:cNvPr id="3" name="Content Placeholder 2"/>
          <p:cNvSpPr>
            <a:spLocks noGrp="1"/>
          </p:cNvSpPr>
          <p:nvPr>
            <p:ph idx="1"/>
          </p:nvPr>
        </p:nvSpPr>
        <p:spPr/>
        <p:txBody>
          <a:bodyPr/>
          <a:lstStyle/>
          <a:p>
            <a:r>
              <a:rPr lang="en-US" dirty="0"/>
              <a:t>A meta-regression is a regression in which the effect size is the dependent variable and potential moderators are the independent variables.</a:t>
            </a:r>
          </a:p>
          <a:p>
            <a:r>
              <a:rPr lang="en-US" dirty="0"/>
              <a:t>Egger's Test of the Intercept was noted earlier as a symmetry based method (Egger et al., 1997</a:t>
            </a:r>
            <a:r>
              <a:rPr lang="en-US" dirty="0" smtClean="0"/>
              <a:t>).</a:t>
            </a:r>
            <a:endParaRPr lang="en-US" dirty="0"/>
          </a:p>
        </p:txBody>
      </p:sp>
    </p:spTree>
    <p:extLst>
      <p:ext uri="{BB962C8B-B14F-4D97-AF65-F5344CB8AC3E}">
        <p14:creationId xmlns:p14="http://schemas.microsoft.com/office/powerpoint/2010/main" val="11567039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Meta-regression</a:t>
            </a:r>
            <a:endParaRPr lang="en-US" dirty="0"/>
          </a:p>
        </p:txBody>
      </p:sp>
      <p:sp>
        <p:nvSpPr>
          <p:cNvPr id="3" name="Content Placeholder 2"/>
          <p:cNvSpPr>
            <a:spLocks noGrp="1"/>
          </p:cNvSpPr>
          <p:nvPr>
            <p:ph idx="1"/>
          </p:nvPr>
        </p:nvSpPr>
        <p:spPr/>
        <p:txBody>
          <a:bodyPr/>
          <a:lstStyle/>
          <a:p>
            <a:r>
              <a:rPr lang="en-US" dirty="0"/>
              <a:t>Egger’s Test examines whether precision is related to the magnitude of an effect size.</a:t>
            </a:r>
          </a:p>
          <a:p>
            <a:r>
              <a:rPr lang="en-US" dirty="0"/>
              <a:t>Thus, Egger’s Test is conceptually similar to a meta-regression with precision as the single independent variable.</a:t>
            </a:r>
          </a:p>
          <a:p>
            <a:pPr marL="914400" indent="0">
              <a:buNone/>
            </a:pPr>
            <a:r>
              <a:rPr lang="en-US" dirty="0" smtClean="0"/>
              <a:t>Effect </a:t>
            </a:r>
            <a:r>
              <a:rPr lang="en-US" dirty="0"/>
              <a:t>size = a + b</a:t>
            </a:r>
            <a:r>
              <a:rPr lang="en-US" baseline="-25000" dirty="0"/>
              <a:t>1</a:t>
            </a:r>
            <a:r>
              <a:rPr lang="en-US" dirty="0"/>
              <a:t>(precision</a:t>
            </a:r>
            <a:r>
              <a:rPr lang="en-US" dirty="0" smtClean="0"/>
              <a:t>)</a:t>
            </a:r>
            <a:endParaRPr lang="en-US" dirty="0"/>
          </a:p>
        </p:txBody>
      </p:sp>
    </p:spTree>
    <p:extLst>
      <p:ext uri="{BB962C8B-B14F-4D97-AF65-F5344CB8AC3E}">
        <p14:creationId xmlns:p14="http://schemas.microsoft.com/office/powerpoint/2010/main" val="29626257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Meta-regression</a:t>
            </a:r>
          </a:p>
        </p:txBody>
      </p:sp>
      <p:sp>
        <p:nvSpPr>
          <p:cNvPr id="3" name="Content Placeholder 2"/>
          <p:cNvSpPr>
            <a:spLocks noGrp="1"/>
          </p:cNvSpPr>
          <p:nvPr>
            <p:ph idx="1"/>
          </p:nvPr>
        </p:nvSpPr>
        <p:spPr/>
        <p:txBody>
          <a:bodyPr/>
          <a:lstStyle/>
          <a:p>
            <a:r>
              <a:rPr lang="en-US" dirty="0"/>
              <a:t>However, other variables (potential moderator variables) could be included:</a:t>
            </a:r>
          </a:p>
          <a:p>
            <a:pPr marL="800100" indent="0">
              <a:buNone/>
            </a:pPr>
            <a:r>
              <a:rPr lang="en-US" dirty="0"/>
              <a:t>Effect size = a + b</a:t>
            </a:r>
            <a:r>
              <a:rPr lang="en-US" baseline="-25000" dirty="0"/>
              <a:t>1</a:t>
            </a:r>
            <a:r>
              <a:rPr lang="en-US" dirty="0"/>
              <a:t>(precision) + b</a:t>
            </a:r>
            <a:r>
              <a:rPr lang="en-US" baseline="-25000" dirty="0"/>
              <a:t>2</a:t>
            </a:r>
            <a:r>
              <a:rPr lang="en-US" dirty="0"/>
              <a:t>(moderator)</a:t>
            </a:r>
          </a:p>
          <a:p>
            <a:endParaRPr lang="en-US" sz="1800" dirty="0" smtClean="0"/>
          </a:p>
          <a:p>
            <a:r>
              <a:rPr lang="en-US" dirty="0" smtClean="0"/>
              <a:t>Thus</a:t>
            </a:r>
            <a:r>
              <a:rPr lang="en-US" dirty="0"/>
              <a:t>, a single regression might be able to simultaneously evaluate moderators and the presence of publication bias</a:t>
            </a:r>
            <a:r>
              <a:rPr lang="en-US" dirty="0" smtClean="0"/>
              <a:t>.</a:t>
            </a:r>
            <a:endParaRPr lang="en-US" dirty="0"/>
          </a:p>
        </p:txBody>
      </p:sp>
    </p:spTree>
    <p:extLst>
      <p:ext uri="{BB962C8B-B14F-4D97-AF65-F5344CB8AC3E}">
        <p14:creationId xmlns:p14="http://schemas.microsoft.com/office/powerpoint/2010/main" val="296262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smtClean="0"/>
              <a:t>Data imputations</a:t>
            </a:r>
            <a:endParaRPr lang="en-US" dirty="0"/>
          </a:p>
        </p:txBody>
      </p:sp>
      <p:sp>
        <p:nvSpPr>
          <p:cNvPr id="3" name="Content Placeholder 2"/>
          <p:cNvSpPr>
            <a:spLocks noGrp="1"/>
          </p:cNvSpPr>
          <p:nvPr>
            <p:ph idx="1"/>
          </p:nvPr>
        </p:nvSpPr>
        <p:spPr/>
        <p:txBody>
          <a:bodyPr/>
          <a:lstStyle/>
          <a:p>
            <a:r>
              <a:rPr lang="en-US" dirty="0"/>
              <a:t>Typically, one does not include a sample in a meta-analysis if the sample size and effect size are not known with certainty.</a:t>
            </a:r>
          </a:p>
          <a:p>
            <a:r>
              <a:rPr lang="en-US" dirty="0"/>
              <a:t>However, meta-analyses that involve corrections for artifacts (i.e., measurement error or range restriction) often need to impute at least some of the artifacts for some of the samples</a:t>
            </a:r>
            <a:r>
              <a:rPr lang="en-US" dirty="0" smtClean="0"/>
              <a:t>.</a:t>
            </a:r>
            <a:endParaRPr lang="en-US" dirty="0"/>
          </a:p>
        </p:txBody>
      </p:sp>
    </p:spTree>
    <p:extLst>
      <p:ext uri="{BB962C8B-B14F-4D97-AF65-F5344CB8AC3E}">
        <p14:creationId xmlns:p14="http://schemas.microsoft.com/office/powerpoint/2010/main" val="4272799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Meta-regression</a:t>
            </a:r>
          </a:p>
        </p:txBody>
      </p:sp>
      <p:sp>
        <p:nvSpPr>
          <p:cNvPr id="3" name="Content Placeholder 2"/>
          <p:cNvSpPr>
            <a:spLocks noGrp="1"/>
          </p:cNvSpPr>
          <p:nvPr>
            <p:ph idx="1"/>
          </p:nvPr>
        </p:nvSpPr>
        <p:spPr/>
        <p:txBody>
          <a:bodyPr/>
          <a:lstStyle/>
          <a:p>
            <a:r>
              <a:rPr lang="en-US" dirty="0"/>
              <a:t>Economists are advocates of this approach.</a:t>
            </a:r>
          </a:p>
          <a:p>
            <a:pPr lvl="1"/>
            <a:r>
              <a:rPr lang="en-US" dirty="0" smtClean="0"/>
              <a:t>See Doucouliagos </a:t>
            </a:r>
            <a:r>
              <a:rPr lang="en-US" dirty="0"/>
              <a:t>and Stanley (2009</a:t>
            </a:r>
            <a:r>
              <a:rPr lang="en-US" dirty="0" smtClean="0"/>
              <a:t>), </a:t>
            </a:r>
            <a:r>
              <a:rPr lang="en-US" dirty="0"/>
              <a:t>Stanley (2008</a:t>
            </a:r>
            <a:r>
              <a:rPr lang="en-US" dirty="0" smtClean="0"/>
              <a:t>), </a:t>
            </a:r>
            <a:r>
              <a:rPr lang="en-US" dirty="0"/>
              <a:t>and Stanley and Doucouliagos (2011). </a:t>
            </a:r>
          </a:p>
          <a:p>
            <a:pPr marL="0" indent="0">
              <a:buNone/>
            </a:pPr>
            <a:endParaRPr lang="en-US" dirty="0"/>
          </a:p>
        </p:txBody>
      </p:sp>
    </p:spTree>
    <p:extLst>
      <p:ext uri="{BB962C8B-B14F-4D97-AF65-F5344CB8AC3E}">
        <p14:creationId xmlns:p14="http://schemas.microsoft.com/office/powerpoint/2010/main" val="29626257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Meta-regression</a:t>
            </a:r>
          </a:p>
        </p:txBody>
      </p:sp>
      <p:sp>
        <p:nvSpPr>
          <p:cNvPr id="3" name="Content Placeholder 2"/>
          <p:cNvSpPr>
            <a:spLocks noGrp="1"/>
          </p:cNvSpPr>
          <p:nvPr>
            <p:ph idx="1"/>
          </p:nvPr>
        </p:nvSpPr>
        <p:spPr/>
        <p:txBody>
          <a:bodyPr/>
          <a:lstStyle/>
          <a:p>
            <a:r>
              <a:rPr lang="en-US" dirty="0" smtClean="0"/>
              <a:t>Software for meta-regression</a:t>
            </a:r>
          </a:p>
          <a:p>
            <a:pPr lvl="1"/>
            <a:r>
              <a:rPr lang="en-US" dirty="0"/>
              <a:t>SAS, SPSS, </a:t>
            </a:r>
            <a:r>
              <a:rPr lang="en-US" dirty="0" smtClean="0"/>
              <a:t>and </a:t>
            </a:r>
            <a:r>
              <a:rPr lang="en-US" i="1" dirty="0"/>
              <a:t>Stata</a:t>
            </a:r>
            <a:r>
              <a:rPr lang="en-US" dirty="0"/>
              <a:t> macros (</a:t>
            </a:r>
            <a:r>
              <a:rPr lang="en-US" dirty="0">
                <a:hlinkClick r:id="rId3"/>
              </a:rPr>
              <a:t>http://mason.gmu.edu/~dwilsonb/ma.html</a:t>
            </a:r>
            <a:r>
              <a:rPr lang="en-US" dirty="0"/>
              <a:t>)</a:t>
            </a:r>
          </a:p>
          <a:p>
            <a:pPr lvl="1"/>
            <a:r>
              <a:rPr lang="en-US" i="1" dirty="0"/>
              <a:t>Stata</a:t>
            </a:r>
            <a:r>
              <a:rPr lang="en-US" dirty="0"/>
              <a:t> (</a:t>
            </a:r>
            <a:r>
              <a:rPr lang="en-US" dirty="0">
                <a:hlinkClick r:id="rId4"/>
              </a:rPr>
              <a:t>http://</a:t>
            </a:r>
            <a:r>
              <a:rPr lang="en-US" dirty="0" smtClean="0">
                <a:hlinkClick r:id="rId4"/>
              </a:rPr>
              <a:t>www.stata.com/bookstore/meta-analysis-in-stata</a:t>
            </a:r>
            <a:r>
              <a:rPr lang="en-US" dirty="0" smtClean="0"/>
              <a:t>)</a:t>
            </a:r>
            <a:endParaRPr lang="en-US" dirty="0"/>
          </a:p>
          <a:p>
            <a:pPr lvl="1"/>
            <a:r>
              <a:rPr lang="en-US" dirty="0"/>
              <a:t>Comprehensive Meta-analysis (CMA) (</a:t>
            </a:r>
            <a:r>
              <a:rPr lang="en-US" dirty="0">
                <a:hlinkClick r:id="rId5"/>
              </a:rPr>
              <a:t>www.meta-analysis.com</a:t>
            </a:r>
            <a:r>
              <a:rPr lang="en-US" dirty="0"/>
              <a:t>)</a:t>
            </a:r>
          </a:p>
          <a:p>
            <a:pPr lvl="1"/>
            <a:r>
              <a:rPr lang="en-US" i="1" dirty="0" smtClean="0"/>
              <a:t>R</a:t>
            </a:r>
            <a:r>
              <a:rPr lang="en-US" dirty="0" smtClean="0"/>
              <a:t> </a:t>
            </a:r>
            <a:r>
              <a:rPr lang="en-US" dirty="0"/>
              <a:t>metafor package (</a:t>
            </a:r>
            <a:r>
              <a:rPr lang="en-US" dirty="0" smtClean="0">
                <a:hlinkClick r:id="rId6"/>
              </a:rPr>
              <a:t>www.metafor-project.org</a:t>
            </a:r>
            <a:r>
              <a:rPr lang="en-US" dirty="0" smtClean="0"/>
              <a:t>)</a:t>
            </a:r>
            <a:endParaRPr lang="en-US" dirty="0"/>
          </a:p>
          <a:p>
            <a:endParaRPr lang="en-US" dirty="0"/>
          </a:p>
        </p:txBody>
      </p:sp>
    </p:spTree>
    <p:extLst>
      <p:ext uri="{BB962C8B-B14F-4D97-AF65-F5344CB8AC3E}">
        <p14:creationId xmlns:p14="http://schemas.microsoft.com/office/powerpoint/2010/main" val="29626257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Trim and Fill with Meta-regression</a:t>
            </a:r>
            <a:endParaRPr lang="en-US" dirty="0"/>
          </a:p>
        </p:txBody>
      </p:sp>
      <p:sp>
        <p:nvSpPr>
          <p:cNvPr id="3" name="Content Placeholder 2"/>
          <p:cNvSpPr>
            <a:spLocks noGrp="1"/>
          </p:cNvSpPr>
          <p:nvPr>
            <p:ph idx="1"/>
          </p:nvPr>
        </p:nvSpPr>
        <p:spPr/>
        <p:txBody>
          <a:bodyPr/>
          <a:lstStyle/>
          <a:p>
            <a:r>
              <a:rPr lang="en-US" dirty="0"/>
              <a:t>Begin with a meta-regression where independent variables are moderators.</a:t>
            </a:r>
          </a:p>
          <a:p>
            <a:r>
              <a:rPr lang="en-US" dirty="0"/>
              <a:t>Apply a version of trim and fill to residuals. Impute residuals as needed for symmetry.</a:t>
            </a:r>
          </a:p>
          <a:p>
            <a:r>
              <a:rPr lang="en-US" dirty="0"/>
              <a:t>Compare original meta-regression to trim and fill </a:t>
            </a:r>
            <a:r>
              <a:rPr lang="en-US" dirty="0" smtClean="0"/>
              <a:t>meta-regression.</a:t>
            </a:r>
            <a:endParaRPr lang="en-US" dirty="0"/>
          </a:p>
          <a:p>
            <a:pPr lvl="1"/>
            <a:r>
              <a:rPr lang="en-US" dirty="0" smtClean="0"/>
              <a:t>See Weinhandl &amp; Duval (2012)</a:t>
            </a:r>
            <a:endParaRPr lang="en-US" dirty="0"/>
          </a:p>
        </p:txBody>
      </p:sp>
    </p:spTree>
    <p:extLst>
      <p:ext uri="{BB962C8B-B14F-4D97-AF65-F5344CB8AC3E}">
        <p14:creationId xmlns:p14="http://schemas.microsoft.com/office/powerpoint/2010/main" val="29626257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endParaRPr lang="en-US" dirty="0"/>
          </a:p>
        </p:txBody>
      </p:sp>
      <p:sp>
        <p:nvSpPr>
          <p:cNvPr id="3" name="Text Placeholder 2"/>
          <p:cNvSpPr>
            <a:spLocks noGrp="1"/>
          </p:cNvSpPr>
          <p:nvPr>
            <p:ph type="body" idx="1"/>
          </p:nvPr>
        </p:nvSpPr>
        <p:spPr/>
        <p:txBody>
          <a:bodyPr/>
          <a:lstStyle/>
          <a:p>
            <a:r>
              <a:rPr lang="en-US" dirty="0" smtClean="0"/>
              <a:t>Prevention of Publication Bias</a:t>
            </a:r>
            <a:endParaRPr lang="en-US" dirty="0"/>
          </a:p>
        </p:txBody>
      </p:sp>
    </p:spTree>
    <p:extLst>
      <p:ext uri="{BB962C8B-B14F-4D97-AF65-F5344CB8AC3E}">
        <p14:creationId xmlns:p14="http://schemas.microsoft.com/office/powerpoint/2010/main" val="39125897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Extremely thorough literature </a:t>
            </a:r>
            <a:r>
              <a:rPr lang="en-US" dirty="0" smtClean="0"/>
              <a:t>review (see Rothstein, 2012</a:t>
            </a:r>
            <a:r>
              <a:rPr lang="en-US" dirty="0"/>
              <a:t>)</a:t>
            </a:r>
          </a:p>
          <a:p>
            <a:pPr lvl="1"/>
            <a:r>
              <a:rPr lang="en-US" dirty="0"/>
              <a:t>Published</a:t>
            </a:r>
          </a:p>
          <a:p>
            <a:pPr lvl="1"/>
            <a:r>
              <a:rPr lang="en-US" dirty="0"/>
              <a:t>Unpublished</a:t>
            </a:r>
          </a:p>
          <a:p>
            <a:pPr lvl="1"/>
            <a:r>
              <a:rPr lang="en-US" dirty="0"/>
              <a:t>Dissertations</a:t>
            </a:r>
          </a:p>
          <a:p>
            <a:pPr lvl="1"/>
            <a:r>
              <a:rPr lang="en-US" dirty="0"/>
              <a:t>Conference papers</a:t>
            </a:r>
          </a:p>
          <a:p>
            <a:pPr lvl="1"/>
            <a:r>
              <a:rPr lang="en-US" dirty="0"/>
              <a:t>Master’s theses</a:t>
            </a:r>
          </a:p>
          <a:p>
            <a:pPr lvl="1"/>
            <a:r>
              <a:rPr lang="en-US" dirty="0"/>
              <a:t>Foreign language papers</a:t>
            </a:r>
          </a:p>
          <a:p>
            <a:pPr lvl="1"/>
            <a:r>
              <a:rPr lang="en-US" dirty="0"/>
              <a:t>Personal communication with every researcher in the </a:t>
            </a:r>
            <a:r>
              <a:rPr lang="en-US" dirty="0" smtClean="0"/>
              <a:t>literature</a:t>
            </a:r>
            <a:endParaRPr lang="en-US" dirty="0"/>
          </a:p>
        </p:txBody>
      </p:sp>
    </p:spTree>
    <p:extLst>
      <p:ext uri="{BB962C8B-B14F-4D97-AF65-F5344CB8AC3E}">
        <p14:creationId xmlns:p14="http://schemas.microsoft.com/office/powerpoint/2010/main" val="30397387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Research </a:t>
            </a:r>
            <a:r>
              <a:rPr lang="en-US" dirty="0" smtClean="0"/>
              <a:t>registries:</a:t>
            </a:r>
            <a:endParaRPr lang="en-US" dirty="0"/>
          </a:p>
          <a:p>
            <a:pPr lvl="1"/>
            <a:r>
              <a:rPr lang="en-US" dirty="0"/>
              <a:t>Database where researchers register the studies that they plan to conduct, are in the process of conducting, or have already conducted (Banks &amp; McDaniel, 2011; Berlin &amp; Ghersi, 2005).</a:t>
            </a:r>
          </a:p>
          <a:p>
            <a:pPr lvl="2"/>
            <a:r>
              <a:rPr lang="en-US" dirty="0" smtClean="0"/>
              <a:t>Medical sciences (ClinicalTrails.gov)</a:t>
            </a:r>
          </a:p>
          <a:p>
            <a:pPr lvl="2"/>
            <a:r>
              <a:rPr lang="en-US" dirty="0" smtClean="0"/>
              <a:t>Education </a:t>
            </a:r>
            <a:r>
              <a:rPr lang="en-US" dirty="0"/>
              <a:t>(What Works Clearinghouse; U.S. Department of Education)</a:t>
            </a:r>
          </a:p>
          <a:p>
            <a:pPr lvl="2"/>
            <a:r>
              <a:rPr lang="en-US" dirty="0"/>
              <a:t>Social work (Campbell Collaboration)</a:t>
            </a:r>
          </a:p>
          <a:p>
            <a:pPr lvl="1"/>
            <a:r>
              <a:rPr lang="en-US" dirty="0"/>
              <a:t>Many registries exist in medical research domains</a:t>
            </a:r>
            <a:r>
              <a:rPr lang="en-US" dirty="0" smtClean="0"/>
              <a:t>.</a:t>
            </a:r>
            <a:endParaRPr lang="en-US" dirty="0"/>
          </a:p>
        </p:txBody>
      </p:sp>
    </p:spTree>
    <p:extLst>
      <p:ext uri="{BB962C8B-B14F-4D97-AF65-F5344CB8AC3E}">
        <p14:creationId xmlns:p14="http://schemas.microsoft.com/office/powerpoint/2010/main" val="28540086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Changes in the journal review process.</a:t>
            </a:r>
          </a:p>
          <a:p>
            <a:pPr lvl="1"/>
            <a:r>
              <a:rPr lang="en-US" dirty="0"/>
              <a:t>Many medical journals will not accept studies for review unless the study has been pre-registered.</a:t>
            </a:r>
          </a:p>
          <a:p>
            <a:pPr lvl="1"/>
            <a:r>
              <a:rPr lang="en-US" dirty="0"/>
              <a:t>Many medical journals allow for supplemental materials to be offered and made available on the web.</a:t>
            </a:r>
          </a:p>
          <a:p>
            <a:pPr lvl="1"/>
            <a:r>
              <a:rPr lang="en-US" dirty="0"/>
              <a:t>Release data (after </a:t>
            </a:r>
            <a:r>
              <a:rPr lang="en-US" dirty="0" smtClean="0"/>
              <a:t>some </a:t>
            </a:r>
            <a:r>
              <a:rPr lang="en-US" dirty="0"/>
              <a:t>time</a:t>
            </a:r>
            <a:r>
              <a:rPr lang="en-US" dirty="0" smtClean="0"/>
              <a:t>).</a:t>
            </a:r>
            <a:endParaRPr lang="en-US" dirty="0"/>
          </a:p>
          <a:p>
            <a:pPr lvl="1"/>
            <a:r>
              <a:rPr lang="en-US" dirty="0"/>
              <a:t>These journal practices should reduce suppression of effect sizes.</a:t>
            </a:r>
          </a:p>
        </p:txBody>
      </p:sp>
    </p:spTree>
    <p:extLst>
      <p:ext uri="{BB962C8B-B14F-4D97-AF65-F5344CB8AC3E}">
        <p14:creationId xmlns:p14="http://schemas.microsoft.com/office/powerpoint/2010/main" val="21909105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Journals could base acceptance</a:t>
            </a:r>
            <a:r>
              <a:rPr lang="en-US" dirty="0" smtClean="0"/>
              <a:t>/ rejection </a:t>
            </a:r>
            <a:r>
              <a:rPr lang="en-US" dirty="0"/>
              <a:t>decisions on the introduction and the method sections of the paper </a:t>
            </a:r>
            <a:r>
              <a:rPr lang="en-US" dirty="0" smtClean="0"/>
              <a:t>(2-stage review process; see Kepes &amp; McDaniel, in press) </a:t>
            </a:r>
          </a:p>
          <a:p>
            <a:pPr lvl="1"/>
            <a:r>
              <a:rPr lang="en-US" dirty="0" smtClean="0"/>
              <a:t>Reviewers </a:t>
            </a:r>
            <a:r>
              <a:rPr lang="en-US" dirty="0"/>
              <a:t>would not see the results and </a:t>
            </a:r>
            <a:r>
              <a:rPr lang="en-US" dirty="0" smtClean="0"/>
              <a:t>discussion during the first stage of the review process.</a:t>
            </a:r>
            <a:endParaRPr lang="en-US" dirty="0"/>
          </a:p>
          <a:p>
            <a:pPr lvl="1"/>
            <a:r>
              <a:rPr lang="en-US" dirty="0"/>
              <a:t>Places less reliance on statistical significance as a criterion for acceptance</a:t>
            </a:r>
            <a:r>
              <a:rPr lang="en-US" dirty="0" smtClean="0"/>
              <a:t>.</a:t>
            </a:r>
            <a:endParaRPr lang="en-US" dirty="0"/>
          </a:p>
        </p:txBody>
      </p:sp>
    </p:spTree>
    <p:extLst>
      <p:ext uri="{BB962C8B-B14F-4D97-AF65-F5344CB8AC3E}">
        <p14:creationId xmlns:p14="http://schemas.microsoft.com/office/powerpoint/2010/main" val="21909105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Alter author and organizational norms concerning the value of publications in less than elite journals.</a:t>
            </a:r>
          </a:p>
          <a:p>
            <a:pPr lvl="1"/>
            <a:r>
              <a:rPr lang="en-US" dirty="0"/>
              <a:t>Stop encouraging the abandonment of research studies when they cannot get into an “A” journal.</a:t>
            </a:r>
          </a:p>
          <a:p>
            <a:pPr lvl="1"/>
            <a:r>
              <a:rPr lang="en-US" dirty="0"/>
              <a:t>Abandonment of research is a very damaging practice for our research literatures. </a:t>
            </a:r>
          </a:p>
          <a:p>
            <a:pPr lvl="2"/>
            <a:r>
              <a:rPr lang="en-US" dirty="0"/>
              <a:t>Many of our “best” universities are promoting the abandonment of research studies.</a:t>
            </a:r>
          </a:p>
        </p:txBody>
      </p:sp>
    </p:spTree>
    <p:extLst>
      <p:ext uri="{BB962C8B-B14F-4D97-AF65-F5344CB8AC3E}">
        <p14:creationId xmlns:p14="http://schemas.microsoft.com/office/powerpoint/2010/main" val="21909105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Alter top journals’ obsession with strong theoretical contributions</a:t>
            </a:r>
            <a:r>
              <a:rPr lang="en-US" dirty="0" smtClean="0"/>
              <a:t>.</a:t>
            </a:r>
          </a:p>
          <a:p>
            <a:pPr lvl="1"/>
            <a:r>
              <a:rPr lang="en-US" dirty="0" smtClean="0"/>
              <a:t>Our discipline has a “theory fetish (Hambrick, 2007, p. 1346)</a:t>
            </a:r>
            <a:endParaRPr lang="en-US" dirty="0"/>
          </a:p>
          <a:p>
            <a:pPr lvl="1"/>
            <a:r>
              <a:rPr lang="en-US" dirty="0" smtClean="0"/>
              <a:t>“… </a:t>
            </a:r>
            <a:r>
              <a:rPr lang="en-US" dirty="0"/>
              <a:t>what we see too often in our journals: a contorted, misshapen, inelegant product, in which an inherently interesting phenomenon has been subjugated by an ill-fitting theoretical framework” </a:t>
            </a:r>
            <a:r>
              <a:rPr lang="en-US" dirty="0" smtClean="0"/>
              <a:t>(Hambrick, 2007</a:t>
            </a:r>
            <a:r>
              <a:rPr lang="en-US" dirty="0"/>
              <a:t>, p. 1349</a:t>
            </a:r>
            <a:r>
              <a:rPr lang="en-US" dirty="0" smtClean="0"/>
              <a:t>).</a:t>
            </a:r>
            <a:endParaRPr lang="en-US" dirty="0"/>
          </a:p>
          <a:p>
            <a:pPr lvl="1"/>
            <a:endParaRPr lang="en-US" dirty="0"/>
          </a:p>
        </p:txBody>
      </p:sp>
    </p:spTree>
    <p:extLst>
      <p:ext uri="{BB962C8B-B14F-4D97-AF65-F5344CB8AC3E}">
        <p14:creationId xmlns:p14="http://schemas.microsoft.com/office/powerpoint/2010/main" val="2190910513"/>
      </p:ext>
    </p:extLst>
  </p:cSld>
  <p:clrMapOvr>
    <a:masterClrMapping/>
  </p:clrMapOvr>
</p:sld>
</file>

<file path=ppt/theme/theme1.xml><?xml version="1.0" encoding="utf-8"?>
<a:theme xmlns:a="http://schemas.openxmlformats.org/drawingml/2006/main" name="VCUB PowerPoint_DEP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TotalTime>
  <Words>7197</Words>
  <Application>Microsoft Office PowerPoint</Application>
  <PresentationFormat>On-screen Show (4:3)</PresentationFormat>
  <Paragraphs>598</Paragraphs>
  <Slides>115</Slides>
  <Notes>115</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VCUB PowerPoint_DEPT</vt:lpstr>
      <vt:lpstr>Publication Bias:  Causes, Detection, and Remediation</vt:lpstr>
      <vt:lpstr>Overview</vt:lpstr>
      <vt:lpstr>PowerPoint Presentation</vt:lpstr>
      <vt:lpstr>Sensitivity Analysis</vt:lpstr>
      <vt:lpstr>Sensitivity Analysis</vt:lpstr>
      <vt:lpstr>Sensitivity Analysis:  Outliers</vt:lpstr>
      <vt:lpstr>Sensitivity Analysis:  Outliers</vt:lpstr>
      <vt:lpstr>Sensitivity Analysis:  Operational definitions </vt:lpstr>
      <vt:lpstr>Sensitivity Analysis:  Data imputations</vt:lpstr>
      <vt:lpstr>Sensitivity Analysis:  Data imputations</vt:lpstr>
      <vt:lpstr>Sensitivity Analysis:  Publication bias</vt:lpstr>
      <vt:lpstr>Sensitivity Analysis:  Publication bias</vt:lpstr>
      <vt:lpstr>Sensitivity Analysis:  Publication bias</vt:lpstr>
      <vt:lpstr>Outcome-level publication bias refers to selective reporting of results (i.e., selective reporting of effect sizes). In other words, the primary study is available but some results are not reported. </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Sample-level causes of publication bias concern the non-availability of an entire sample. </vt:lpstr>
      <vt:lpstr>Publication Bias: Sample-level</vt:lpstr>
      <vt:lpstr>Publication Bias: Sample-level</vt:lpstr>
      <vt:lpstr>Publication Bias: Sample-level</vt:lpstr>
      <vt:lpstr>Publication Bias: Sample-level</vt:lpstr>
      <vt:lpstr>Publication Bias: Sample-level</vt:lpstr>
      <vt:lpstr>Publication Bias: Sample-level</vt:lpstr>
      <vt:lpstr>Publication Bias: Sample-level</vt:lpstr>
      <vt:lpstr>Publication Bias: Sample-level</vt:lpstr>
      <vt:lpstr>Publication Bias: Sample-level</vt:lpstr>
      <vt:lpstr>PowerPoint Presentation</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Kepes, S., Banks, G.C., McDaniel, M.A., &amp; Whetzel, D.L. (2012). Publication bias in the organizational sciences. Organizational Research Methods, 15, 624-662. </vt:lpstr>
      <vt:lpstr>Fail Safe N</vt:lpstr>
      <vt:lpstr>Fail Safe N</vt:lpstr>
      <vt:lpstr>Fail Safe N</vt:lpstr>
      <vt:lpstr>Fail Safe N</vt:lpstr>
      <vt:lpstr>Fail Safe N</vt:lpstr>
      <vt:lpstr>Study Source Comparison</vt:lpstr>
      <vt:lpstr>Study Source Comparison</vt:lpstr>
      <vt:lpstr>Study Source Comparison</vt:lpstr>
      <vt:lpstr>Study Source Comparison</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Cumulative Meta-analysis by Precision</vt:lpstr>
      <vt:lpstr>Cumulative Meta-analysis by Precision</vt:lpstr>
      <vt:lpstr>Cumulative Meta-analysis by Precision</vt:lpstr>
      <vt:lpstr>Cumulative Meta-analysis by Precision</vt:lpstr>
      <vt:lpstr>Cumulative Meta-analysis by Precision</vt:lpstr>
      <vt:lpstr>Cumulative Meta-analysis by Year of Publication</vt:lpstr>
      <vt:lpstr>Cumulative Meta-analysis by Year of Publication</vt:lpstr>
      <vt:lpstr>Cumulative Meta-analysis</vt:lpstr>
      <vt:lpstr>Selection Models</vt:lpstr>
      <vt:lpstr>Selection Models</vt:lpstr>
      <vt:lpstr>Selection Models</vt:lpstr>
      <vt:lpstr>Selection Models</vt:lpstr>
      <vt:lpstr>Selection Models</vt:lpstr>
      <vt:lpstr>Selection Models</vt:lpstr>
      <vt:lpstr>Selection Models</vt:lpstr>
      <vt:lpstr>Meta-regression</vt:lpstr>
      <vt:lpstr>Meta-regression</vt:lpstr>
      <vt:lpstr>Meta-regression</vt:lpstr>
      <vt:lpstr>Meta-regression</vt:lpstr>
      <vt:lpstr>Meta-regression</vt:lpstr>
      <vt:lpstr>Trim and Fill with Meta-regression</vt:lpstr>
      <vt:lpstr>PowerPoint Presentation</vt:lpstr>
      <vt:lpstr>Prevention of Publication Bias</vt:lpstr>
      <vt:lpstr>Prevention of Publication Bias</vt:lpstr>
      <vt:lpstr>Prevention of Publication Bias</vt:lpstr>
      <vt:lpstr>Prevention of Publication Bias</vt:lpstr>
      <vt:lpstr>Prevention of Publication Bias</vt:lpstr>
      <vt:lpstr>Prevention of Publication Bias</vt:lpstr>
      <vt:lpstr>PowerPoint Presentation</vt:lpstr>
      <vt:lpstr>Suggested Research Program</vt:lpstr>
      <vt:lpstr>Suggested Research Program</vt:lpstr>
      <vt:lpstr>Suggested Research Program</vt:lpstr>
      <vt:lpstr>Suggested Research Program</vt:lpstr>
      <vt:lpstr>PowerPoint Presentation</vt:lpstr>
      <vt:lpstr>References</vt:lpstr>
      <vt:lpstr>References</vt:lpstr>
      <vt:lpstr>References</vt:lpstr>
      <vt:lpstr>References</vt:lpstr>
      <vt:lpstr>References</vt:lpstr>
      <vt:lpstr>References</vt:lpstr>
      <vt:lpstr>References</vt:lpstr>
      <vt:lpstr>References</vt:lpstr>
      <vt:lpstr>References</vt:lpstr>
      <vt:lpstr>References</vt:lpstr>
    </vt:vector>
  </TitlesOfParts>
  <Company>VCU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Publication Bias:  Causes, Detection, and Remediation</dc:title>
  <dc:creator>skepes</dc:creator>
  <cp:lastModifiedBy>xxxx</cp:lastModifiedBy>
  <cp:revision>38</cp:revision>
  <cp:lastPrinted>2013-07-25T23:07:54Z</cp:lastPrinted>
  <dcterms:created xsi:type="dcterms:W3CDTF">2013-07-25T20:34:05Z</dcterms:created>
  <dcterms:modified xsi:type="dcterms:W3CDTF">2013-07-28T22:30:35Z</dcterms:modified>
</cp:coreProperties>
</file>