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09" r:id="rId4"/>
  </p:sldMasterIdLst>
  <p:notesMasterIdLst>
    <p:notesMasterId r:id="rId6"/>
  </p:notesMasterIdLst>
  <p:sldIdLst>
    <p:sldId id="256" r:id="rId5"/>
  </p:sldIdLst>
  <p:sldSz cx="32918400" cy="21945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1pPr>
    <a:lvl2pPr marL="456974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2pPr>
    <a:lvl3pPr marL="913946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3pPr>
    <a:lvl4pPr marL="1370917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4pPr>
    <a:lvl5pPr marL="182788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5pPr>
    <a:lvl6pPr marL="2284862" algn="l" defTabSz="913946" rtl="0" eaLnBrk="1" latinLnBrk="0" hangingPunct="1"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6pPr>
    <a:lvl7pPr marL="2741830" algn="l" defTabSz="913946" rtl="0" eaLnBrk="1" latinLnBrk="0" hangingPunct="1"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7pPr>
    <a:lvl8pPr marL="3198804" algn="l" defTabSz="913946" rtl="0" eaLnBrk="1" latinLnBrk="0" hangingPunct="1"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8pPr>
    <a:lvl9pPr marL="3655775" algn="l" defTabSz="913946" rtl="0" eaLnBrk="1" latinLnBrk="0" hangingPunct="1">
      <a:defRPr sz="21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8">
          <p15:clr>
            <a:srgbClr val="A4A3A4"/>
          </p15:clr>
        </p15:guide>
        <p15:guide id="2" orient="horz" pos="13523">
          <p15:clr>
            <a:srgbClr val="A4A3A4"/>
          </p15:clr>
        </p15:guide>
        <p15:guide id="3" pos="328">
          <p15:clr>
            <a:srgbClr val="A4A3A4"/>
          </p15:clr>
        </p15:guide>
        <p15:guide id="4" pos="5051">
          <p15:clr>
            <a:srgbClr val="A4A3A4"/>
          </p15:clr>
        </p15:guide>
        <p15:guide id="5" pos="5429">
          <p15:clr>
            <a:srgbClr val="A4A3A4"/>
          </p15:clr>
        </p15:guide>
        <p15:guide id="6" pos="10145">
          <p15:clr>
            <a:srgbClr val="A4A3A4"/>
          </p15:clr>
        </p15:guide>
        <p15:guide id="7" pos="10523">
          <p15:clr>
            <a:srgbClr val="A4A3A4"/>
          </p15:clr>
        </p15:guide>
        <p15:guide id="8" pos="15239">
          <p15:clr>
            <a:srgbClr val="A4A3A4"/>
          </p15:clr>
        </p15:guide>
        <p15:guide id="9" pos="15628">
          <p15:clr>
            <a:srgbClr val="A4A3A4"/>
          </p15:clr>
        </p15:guide>
        <p15:guide id="10" pos="20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009900"/>
    <a:srgbClr val="FFFFFF"/>
    <a:srgbClr val="990033"/>
    <a:srgbClr val="CC0000"/>
    <a:srgbClr val="3399FF"/>
    <a:srgbClr val="0066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816" autoAdjust="0"/>
  </p:normalViewPr>
  <p:slideViewPr>
    <p:cSldViewPr snapToGrid="0" snapToObjects="1">
      <p:cViewPr varScale="1">
        <p:scale>
          <a:sx n="28" d="100"/>
          <a:sy n="28" d="100"/>
        </p:scale>
        <p:origin x="1416" y="86"/>
      </p:cViewPr>
      <p:guideLst>
        <p:guide orient="horz" pos="2368"/>
        <p:guide orient="horz" pos="13523"/>
        <p:guide pos="328"/>
        <p:guide pos="5051"/>
        <p:guide pos="5429"/>
        <p:guide pos="10145"/>
        <p:guide pos="10523"/>
        <p:guide pos="15239"/>
        <p:guide pos="15628"/>
        <p:guide pos="20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3CB2506-75F9-4912-9C43-B3675197F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697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394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91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8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4862" algn="l" defTabSz="91394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1830" algn="l" defTabSz="91394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8804" algn="l" defTabSz="91394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5775" algn="l" defTabSz="91394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DA5CF-AAA3-4D4F-B7FE-F53128FA2C43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5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7"/>
            <a:ext cx="27981274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32" y="12436478"/>
            <a:ext cx="23044151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6974" indent="0" algn="ctr">
              <a:buNone/>
              <a:defRPr/>
            </a:lvl2pPr>
            <a:lvl3pPr marL="913946" indent="0" algn="ctr">
              <a:buNone/>
              <a:defRPr/>
            </a:lvl3pPr>
            <a:lvl4pPr marL="1370917" indent="0" algn="ctr">
              <a:buNone/>
              <a:defRPr/>
            </a:lvl4pPr>
            <a:lvl5pPr marL="1827888" indent="0" algn="ctr">
              <a:buNone/>
              <a:defRPr/>
            </a:lvl5pPr>
            <a:lvl6pPr marL="2284862" indent="0" algn="ctr">
              <a:buNone/>
              <a:defRPr/>
            </a:lvl6pPr>
            <a:lvl7pPr marL="2741830" indent="0" algn="ctr">
              <a:buNone/>
              <a:defRPr/>
            </a:lvl7pPr>
            <a:lvl8pPr marL="3198804" indent="0" algn="ctr">
              <a:buNone/>
              <a:defRPr/>
            </a:lvl8pPr>
            <a:lvl9pPr marL="36557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828" y="849312"/>
            <a:ext cx="7910514" cy="20618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6" y="849312"/>
            <a:ext cx="23580724" cy="20618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7"/>
            <a:ext cx="27981274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32" y="12436478"/>
            <a:ext cx="23044151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6974" indent="0" algn="ctr">
              <a:buNone/>
              <a:defRPr/>
            </a:lvl2pPr>
            <a:lvl3pPr marL="913946" indent="0" algn="ctr">
              <a:buNone/>
              <a:defRPr/>
            </a:lvl3pPr>
            <a:lvl4pPr marL="1370917" indent="0" algn="ctr">
              <a:buNone/>
              <a:defRPr/>
            </a:lvl4pPr>
            <a:lvl5pPr marL="1827888" indent="0" algn="ctr">
              <a:buNone/>
              <a:defRPr/>
            </a:lvl5pPr>
            <a:lvl6pPr marL="2284862" indent="0" algn="ctr">
              <a:buNone/>
              <a:defRPr/>
            </a:lvl6pPr>
            <a:lvl7pPr marL="2741830" indent="0" algn="ctr">
              <a:buNone/>
              <a:defRPr/>
            </a:lvl7pPr>
            <a:lvl8pPr marL="3198804" indent="0" algn="ctr">
              <a:buNone/>
              <a:defRPr/>
            </a:lvl8pPr>
            <a:lvl9pPr marL="36557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1768"/>
            <a:ext cx="27981274" cy="435927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161"/>
            <a:ext cx="27981274" cy="4800602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74" indent="0">
              <a:buNone/>
              <a:defRPr sz="1700"/>
            </a:lvl2pPr>
            <a:lvl3pPr marL="913946" indent="0">
              <a:buNone/>
              <a:defRPr sz="1700"/>
            </a:lvl3pPr>
            <a:lvl4pPr marL="1370917" indent="0">
              <a:buNone/>
              <a:defRPr sz="1400"/>
            </a:lvl4pPr>
            <a:lvl5pPr marL="1827888" indent="0">
              <a:buNone/>
              <a:defRPr sz="1400"/>
            </a:lvl5pPr>
            <a:lvl6pPr marL="2284862" indent="0">
              <a:buNone/>
              <a:defRPr sz="1400"/>
            </a:lvl6pPr>
            <a:lvl7pPr marL="2741830" indent="0">
              <a:buNone/>
              <a:defRPr sz="1400"/>
            </a:lvl7pPr>
            <a:lvl8pPr marL="3198804" indent="0">
              <a:buNone/>
              <a:defRPr sz="1400"/>
            </a:lvl8pPr>
            <a:lvl9pPr marL="36557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3759200"/>
            <a:ext cx="3663950" cy="177085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0" y="3759200"/>
            <a:ext cx="3663950" cy="177085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7" y="879475"/>
            <a:ext cx="29625926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7" y="4911730"/>
            <a:ext cx="1454467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100" b="1"/>
            </a:lvl2pPr>
            <a:lvl3pPr marL="913946" indent="0">
              <a:buNone/>
              <a:defRPr sz="1700" b="1"/>
            </a:lvl3pPr>
            <a:lvl4pPr marL="1370917" indent="0">
              <a:buNone/>
              <a:defRPr sz="1700" b="1"/>
            </a:lvl4pPr>
            <a:lvl5pPr marL="1827888" indent="0">
              <a:buNone/>
              <a:defRPr sz="1700" b="1"/>
            </a:lvl5pPr>
            <a:lvl6pPr marL="2284862" indent="0">
              <a:buNone/>
              <a:defRPr sz="1700" b="1"/>
            </a:lvl6pPr>
            <a:lvl7pPr marL="2741830" indent="0">
              <a:buNone/>
              <a:defRPr sz="1700" b="1"/>
            </a:lvl7pPr>
            <a:lvl8pPr marL="3198804" indent="0">
              <a:buNone/>
              <a:defRPr sz="1700" b="1"/>
            </a:lvl8pPr>
            <a:lvl9pPr marL="365577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7" y="6959605"/>
            <a:ext cx="14544677" cy="12644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30"/>
            <a:ext cx="1454944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100" b="1"/>
            </a:lvl2pPr>
            <a:lvl3pPr marL="913946" indent="0">
              <a:buNone/>
              <a:defRPr sz="1700" b="1"/>
            </a:lvl3pPr>
            <a:lvl4pPr marL="1370917" indent="0">
              <a:buNone/>
              <a:defRPr sz="1700" b="1"/>
            </a:lvl4pPr>
            <a:lvl5pPr marL="1827888" indent="0">
              <a:buNone/>
              <a:defRPr sz="1700" b="1"/>
            </a:lvl5pPr>
            <a:lvl6pPr marL="2284862" indent="0">
              <a:buNone/>
              <a:defRPr sz="1700" b="1"/>
            </a:lvl6pPr>
            <a:lvl7pPr marL="2741830" indent="0">
              <a:buNone/>
              <a:defRPr sz="1700" b="1"/>
            </a:lvl7pPr>
            <a:lvl8pPr marL="3198804" indent="0">
              <a:buNone/>
              <a:defRPr sz="1700" b="1"/>
            </a:lvl8pPr>
            <a:lvl9pPr marL="365577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5"/>
            <a:ext cx="14549440" cy="12644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2" y="873126"/>
            <a:ext cx="10829927" cy="37195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6"/>
            <a:ext cx="18402300" cy="1873091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42" y="4592638"/>
            <a:ext cx="10829927" cy="15011402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000"/>
            </a:lvl2pPr>
            <a:lvl3pPr marL="913946" indent="0">
              <a:buNone/>
              <a:defRPr sz="1000"/>
            </a:lvl3pPr>
            <a:lvl4pPr marL="1370917" indent="0">
              <a:buNone/>
              <a:defRPr sz="1000"/>
            </a:lvl4pPr>
            <a:lvl5pPr marL="1827888" indent="0">
              <a:buNone/>
              <a:defRPr sz="1000"/>
            </a:lvl5pPr>
            <a:lvl6pPr marL="2284862" indent="0">
              <a:buNone/>
              <a:defRPr sz="1000"/>
            </a:lvl6pPr>
            <a:lvl7pPr marL="2741830" indent="0">
              <a:buNone/>
              <a:defRPr sz="1000"/>
            </a:lvl7pPr>
            <a:lvl8pPr marL="3198804" indent="0">
              <a:buNone/>
              <a:defRPr sz="1000"/>
            </a:lvl8pPr>
            <a:lvl9pPr marL="36557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599" y="15362245"/>
            <a:ext cx="19751674" cy="181292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599" y="1960563"/>
            <a:ext cx="19751674" cy="13168314"/>
          </a:xfrm>
        </p:spPr>
        <p:txBody>
          <a:bodyPr/>
          <a:lstStyle>
            <a:lvl1pPr marL="0" indent="0">
              <a:buNone/>
              <a:defRPr sz="3100"/>
            </a:lvl1pPr>
            <a:lvl2pPr marL="456974" indent="0">
              <a:buNone/>
              <a:defRPr sz="2700"/>
            </a:lvl2pPr>
            <a:lvl3pPr marL="913946" indent="0">
              <a:buNone/>
              <a:defRPr sz="2400"/>
            </a:lvl3pPr>
            <a:lvl4pPr marL="1370917" indent="0">
              <a:buNone/>
              <a:defRPr sz="2100"/>
            </a:lvl4pPr>
            <a:lvl5pPr marL="1827888" indent="0">
              <a:buNone/>
              <a:defRPr sz="2100"/>
            </a:lvl5pPr>
            <a:lvl6pPr marL="2284862" indent="0">
              <a:buNone/>
              <a:defRPr sz="2100"/>
            </a:lvl6pPr>
            <a:lvl7pPr marL="2741830" indent="0">
              <a:buNone/>
              <a:defRPr sz="2100"/>
            </a:lvl7pPr>
            <a:lvl8pPr marL="3198804" indent="0">
              <a:buNone/>
              <a:defRPr sz="2100"/>
            </a:lvl8pPr>
            <a:lvl9pPr marL="3655775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599" y="17175162"/>
            <a:ext cx="19751674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000"/>
            </a:lvl2pPr>
            <a:lvl3pPr marL="913946" indent="0">
              <a:buNone/>
              <a:defRPr sz="1000"/>
            </a:lvl3pPr>
            <a:lvl4pPr marL="1370917" indent="0">
              <a:buNone/>
              <a:defRPr sz="1000"/>
            </a:lvl4pPr>
            <a:lvl5pPr marL="1827888" indent="0">
              <a:buNone/>
              <a:defRPr sz="1000"/>
            </a:lvl5pPr>
            <a:lvl6pPr marL="2284862" indent="0">
              <a:buNone/>
              <a:defRPr sz="1000"/>
            </a:lvl6pPr>
            <a:lvl7pPr marL="2741830" indent="0">
              <a:buNone/>
              <a:defRPr sz="1000"/>
            </a:lvl7pPr>
            <a:lvl8pPr marL="3198804" indent="0">
              <a:buNone/>
              <a:defRPr sz="1000"/>
            </a:lvl8pPr>
            <a:lvl9pPr marL="36557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828" y="849312"/>
            <a:ext cx="7910514" cy="20618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6" y="849312"/>
            <a:ext cx="23580724" cy="20618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7"/>
            <a:ext cx="27981274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32" y="12436478"/>
            <a:ext cx="23044151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6974" indent="0" algn="ctr">
              <a:buNone/>
              <a:defRPr/>
            </a:lvl2pPr>
            <a:lvl3pPr marL="913946" indent="0" algn="ctr">
              <a:buNone/>
              <a:defRPr/>
            </a:lvl3pPr>
            <a:lvl4pPr marL="1370917" indent="0" algn="ctr">
              <a:buNone/>
              <a:defRPr/>
            </a:lvl4pPr>
            <a:lvl5pPr marL="1827888" indent="0" algn="ctr">
              <a:buNone/>
              <a:defRPr/>
            </a:lvl5pPr>
            <a:lvl6pPr marL="2284862" indent="0" algn="ctr">
              <a:buNone/>
              <a:defRPr/>
            </a:lvl6pPr>
            <a:lvl7pPr marL="2741830" indent="0" algn="ctr">
              <a:buNone/>
              <a:defRPr/>
            </a:lvl7pPr>
            <a:lvl8pPr marL="3198804" indent="0" algn="ctr">
              <a:buNone/>
              <a:defRPr/>
            </a:lvl8pPr>
            <a:lvl9pPr marL="36557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1768"/>
            <a:ext cx="27981274" cy="435927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161"/>
            <a:ext cx="27981274" cy="4800602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74" indent="0">
              <a:buNone/>
              <a:defRPr sz="1700"/>
            </a:lvl2pPr>
            <a:lvl3pPr marL="913946" indent="0">
              <a:buNone/>
              <a:defRPr sz="1700"/>
            </a:lvl3pPr>
            <a:lvl4pPr marL="1370917" indent="0">
              <a:buNone/>
              <a:defRPr sz="1400"/>
            </a:lvl4pPr>
            <a:lvl5pPr marL="1827888" indent="0">
              <a:buNone/>
              <a:defRPr sz="1400"/>
            </a:lvl5pPr>
            <a:lvl6pPr marL="2284862" indent="0">
              <a:buNone/>
              <a:defRPr sz="1400"/>
            </a:lvl6pPr>
            <a:lvl7pPr marL="2741830" indent="0">
              <a:buNone/>
              <a:defRPr sz="1400"/>
            </a:lvl7pPr>
            <a:lvl8pPr marL="3198804" indent="0">
              <a:buNone/>
              <a:defRPr sz="1400"/>
            </a:lvl8pPr>
            <a:lvl9pPr marL="36557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6" y="3759200"/>
            <a:ext cx="15744827" cy="177085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7926" y="3759200"/>
            <a:ext cx="15746414" cy="177085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7" y="879475"/>
            <a:ext cx="29625926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7" y="4911730"/>
            <a:ext cx="1454467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100" b="1"/>
            </a:lvl2pPr>
            <a:lvl3pPr marL="913946" indent="0">
              <a:buNone/>
              <a:defRPr sz="1700" b="1"/>
            </a:lvl3pPr>
            <a:lvl4pPr marL="1370917" indent="0">
              <a:buNone/>
              <a:defRPr sz="1700" b="1"/>
            </a:lvl4pPr>
            <a:lvl5pPr marL="1827888" indent="0">
              <a:buNone/>
              <a:defRPr sz="1700" b="1"/>
            </a:lvl5pPr>
            <a:lvl6pPr marL="2284862" indent="0">
              <a:buNone/>
              <a:defRPr sz="1700" b="1"/>
            </a:lvl6pPr>
            <a:lvl7pPr marL="2741830" indent="0">
              <a:buNone/>
              <a:defRPr sz="1700" b="1"/>
            </a:lvl7pPr>
            <a:lvl8pPr marL="3198804" indent="0">
              <a:buNone/>
              <a:defRPr sz="1700" b="1"/>
            </a:lvl8pPr>
            <a:lvl9pPr marL="365577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7" y="6959605"/>
            <a:ext cx="14544677" cy="12644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30"/>
            <a:ext cx="1454944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100" b="1"/>
            </a:lvl2pPr>
            <a:lvl3pPr marL="913946" indent="0">
              <a:buNone/>
              <a:defRPr sz="1700" b="1"/>
            </a:lvl3pPr>
            <a:lvl4pPr marL="1370917" indent="0">
              <a:buNone/>
              <a:defRPr sz="1700" b="1"/>
            </a:lvl4pPr>
            <a:lvl5pPr marL="1827888" indent="0">
              <a:buNone/>
              <a:defRPr sz="1700" b="1"/>
            </a:lvl5pPr>
            <a:lvl6pPr marL="2284862" indent="0">
              <a:buNone/>
              <a:defRPr sz="1700" b="1"/>
            </a:lvl6pPr>
            <a:lvl7pPr marL="2741830" indent="0">
              <a:buNone/>
              <a:defRPr sz="1700" b="1"/>
            </a:lvl7pPr>
            <a:lvl8pPr marL="3198804" indent="0">
              <a:buNone/>
              <a:defRPr sz="1700" b="1"/>
            </a:lvl8pPr>
            <a:lvl9pPr marL="365577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5"/>
            <a:ext cx="14549440" cy="12644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1768"/>
            <a:ext cx="27981274" cy="435927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161"/>
            <a:ext cx="27981274" cy="4800602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74" indent="0">
              <a:buNone/>
              <a:defRPr sz="1700"/>
            </a:lvl2pPr>
            <a:lvl3pPr marL="913946" indent="0">
              <a:buNone/>
              <a:defRPr sz="1700"/>
            </a:lvl3pPr>
            <a:lvl4pPr marL="1370917" indent="0">
              <a:buNone/>
              <a:defRPr sz="1400"/>
            </a:lvl4pPr>
            <a:lvl5pPr marL="1827888" indent="0">
              <a:buNone/>
              <a:defRPr sz="1400"/>
            </a:lvl5pPr>
            <a:lvl6pPr marL="2284862" indent="0">
              <a:buNone/>
              <a:defRPr sz="1400"/>
            </a:lvl6pPr>
            <a:lvl7pPr marL="2741830" indent="0">
              <a:buNone/>
              <a:defRPr sz="1400"/>
            </a:lvl7pPr>
            <a:lvl8pPr marL="3198804" indent="0">
              <a:buNone/>
              <a:defRPr sz="1400"/>
            </a:lvl8pPr>
            <a:lvl9pPr marL="36557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2" y="873126"/>
            <a:ext cx="10829927" cy="37195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6"/>
            <a:ext cx="18402300" cy="1873091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42" y="4592638"/>
            <a:ext cx="10829927" cy="15011402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000"/>
            </a:lvl2pPr>
            <a:lvl3pPr marL="913946" indent="0">
              <a:buNone/>
              <a:defRPr sz="1000"/>
            </a:lvl3pPr>
            <a:lvl4pPr marL="1370917" indent="0">
              <a:buNone/>
              <a:defRPr sz="1000"/>
            </a:lvl4pPr>
            <a:lvl5pPr marL="1827888" indent="0">
              <a:buNone/>
              <a:defRPr sz="1000"/>
            </a:lvl5pPr>
            <a:lvl6pPr marL="2284862" indent="0">
              <a:buNone/>
              <a:defRPr sz="1000"/>
            </a:lvl6pPr>
            <a:lvl7pPr marL="2741830" indent="0">
              <a:buNone/>
              <a:defRPr sz="1000"/>
            </a:lvl7pPr>
            <a:lvl8pPr marL="3198804" indent="0">
              <a:buNone/>
              <a:defRPr sz="1000"/>
            </a:lvl8pPr>
            <a:lvl9pPr marL="36557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599" y="15362245"/>
            <a:ext cx="19751674" cy="181292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599" y="1960563"/>
            <a:ext cx="19751674" cy="13168314"/>
          </a:xfrm>
        </p:spPr>
        <p:txBody>
          <a:bodyPr/>
          <a:lstStyle>
            <a:lvl1pPr marL="0" indent="0">
              <a:buNone/>
              <a:defRPr sz="3100"/>
            </a:lvl1pPr>
            <a:lvl2pPr marL="456974" indent="0">
              <a:buNone/>
              <a:defRPr sz="2700"/>
            </a:lvl2pPr>
            <a:lvl3pPr marL="913946" indent="0">
              <a:buNone/>
              <a:defRPr sz="2400"/>
            </a:lvl3pPr>
            <a:lvl4pPr marL="1370917" indent="0">
              <a:buNone/>
              <a:defRPr sz="2100"/>
            </a:lvl4pPr>
            <a:lvl5pPr marL="1827888" indent="0">
              <a:buNone/>
              <a:defRPr sz="2100"/>
            </a:lvl5pPr>
            <a:lvl6pPr marL="2284862" indent="0">
              <a:buNone/>
              <a:defRPr sz="2100"/>
            </a:lvl6pPr>
            <a:lvl7pPr marL="2741830" indent="0">
              <a:buNone/>
              <a:defRPr sz="2100"/>
            </a:lvl7pPr>
            <a:lvl8pPr marL="3198804" indent="0">
              <a:buNone/>
              <a:defRPr sz="2100"/>
            </a:lvl8pPr>
            <a:lvl9pPr marL="3655775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599" y="17175162"/>
            <a:ext cx="19751674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000"/>
            </a:lvl2pPr>
            <a:lvl3pPr marL="913946" indent="0">
              <a:buNone/>
              <a:defRPr sz="1000"/>
            </a:lvl3pPr>
            <a:lvl4pPr marL="1370917" indent="0">
              <a:buNone/>
              <a:defRPr sz="1000"/>
            </a:lvl4pPr>
            <a:lvl5pPr marL="1827888" indent="0">
              <a:buNone/>
              <a:defRPr sz="1000"/>
            </a:lvl5pPr>
            <a:lvl6pPr marL="2284862" indent="0">
              <a:buNone/>
              <a:defRPr sz="1000"/>
            </a:lvl6pPr>
            <a:lvl7pPr marL="2741830" indent="0">
              <a:buNone/>
              <a:defRPr sz="1000"/>
            </a:lvl7pPr>
            <a:lvl8pPr marL="3198804" indent="0">
              <a:buNone/>
              <a:defRPr sz="1000"/>
            </a:lvl8pPr>
            <a:lvl9pPr marL="36557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828" y="849312"/>
            <a:ext cx="7910514" cy="20618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6" y="849312"/>
            <a:ext cx="23580724" cy="20618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3759200"/>
            <a:ext cx="3663950" cy="177085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0" y="3759200"/>
            <a:ext cx="3663950" cy="177085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7" y="879475"/>
            <a:ext cx="29625926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7" y="4911730"/>
            <a:ext cx="1454467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100" b="1"/>
            </a:lvl2pPr>
            <a:lvl3pPr marL="913946" indent="0">
              <a:buNone/>
              <a:defRPr sz="1700" b="1"/>
            </a:lvl3pPr>
            <a:lvl4pPr marL="1370917" indent="0">
              <a:buNone/>
              <a:defRPr sz="1700" b="1"/>
            </a:lvl4pPr>
            <a:lvl5pPr marL="1827888" indent="0">
              <a:buNone/>
              <a:defRPr sz="1700" b="1"/>
            </a:lvl5pPr>
            <a:lvl6pPr marL="2284862" indent="0">
              <a:buNone/>
              <a:defRPr sz="1700" b="1"/>
            </a:lvl6pPr>
            <a:lvl7pPr marL="2741830" indent="0">
              <a:buNone/>
              <a:defRPr sz="1700" b="1"/>
            </a:lvl7pPr>
            <a:lvl8pPr marL="3198804" indent="0">
              <a:buNone/>
              <a:defRPr sz="1700" b="1"/>
            </a:lvl8pPr>
            <a:lvl9pPr marL="365577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7" y="6959605"/>
            <a:ext cx="14544677" cy="12644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30"/>
            <a:ext cx="1454944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100" b="1"/>
            </a:lvl2pPr>
            <a:lvl3pPr marL="913946" indent="0">
              <a:buNone/>
              <a:defRPr sz="1700" b="1"/>
            </a:lvl3pPr>
            <a:lvl4pPr marL="1370917" indent="0">
              <a:buNone/>
              <a:defRPr sz="1700" b="1"/>
            </a:lvl4pPr>
            <a:lvl5pPr marL="1827888" indent="0">
              <a:buNone/>
              <a:defRPr sz="1700" b="1"/>
            </a:lvl5pPr>
            <a:lvl6pPr marL="2284862" indent="0">
              <a:buNone/>
              <a:defRPr sz="1700" b="1"/>
            </a:lvl6pPr>
            <a:lvl7pPr marL="2741830" indent="0">
              <a:buNone/>
              <a:defRPr sz="1700" b="1"/>
            </a:lvl7pPr>
            <a:lvl8pPr marL="3198804" indent="0">
              <a:buNone/>
              <a:defRPr sz="1700" b="1"/>
            </a:lvl8pPr>
            <a:lvl9pPr marL="365577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5"/>
            <a:ext cx="14549440" cy="12644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2" y="873126"/>
            <a:ext cx="10829927" cy="37195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6"/>
            <a:ext cx="18402300" cy="1873091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42" y="4592638"/>
            <a:ext cx="10829927" cy="15011402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000"/>
            </a:lvl2pPr>
            <a:lvl3pPr marL="913946" indent="0">
              <a:buNone/>
              <a:defRPr sz="1000"/>
            </a:lvl3pPr>
            <a:lvl4pPr marL="1370917" indent="0">
              <a:buNone/>
              <a:defRPr sz="1000"/>
            </a:lvl4pPr>
            <a:lvl5pPr marL="1827888" indent="0">
              <a:buNone/>
              <a:defRPr sz="1000"/>
            </a:lvl5pPr>
            <a:lvl6pPr marL="2284862" indent="0">
              <a:buNone/>
              <a:defRPr sz="1000"/>
            </a:lvl6pPr>
            <a:lvl7pPr marL="2741830" indent="0">
              <a:buNone/>
              <a:defRPr sz="1000"/>
            </a:lvl7pPr>
            <a:lvl8pPr marL="3198804" indent="0">
              <a:buNone/>
              <a:defRPr sz="1000"/>
            </a:lvl8pPr>
            <a:lvl9pPr marL="36557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599" y="15362245"/>
            <a:ext cx="19751674" cy="181292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599" y="1960563"/>
            <a:ext cx="19751674" cy="13168314"/>
          </a:xfrm>
        </p:spPr>
        <p:txBody>
          <a:bodyPr/>
          <a:lstStyle>
            <a:lvl1pPr marL="0" indent="0">
              <a:buNone/>
              <a:defRPr sz="3100"/>
            </a:lvl1pPr>
            <a:lvl2pPr marL="456974" indent="0">
              <a:buNone/>
              <a:defRPr sz="2700"/>
            </a:lvl2pPr>
            <a:lvl3pPr marL="913946" indent="0">
              <a:buNone/>
              <a:defRPr sz="2400"/>
            </a:lvl3pPr>
            <a:lvl4pPr marL="1370917" indent="0">
              <a:buNone/>
              <a:defRPr sz="2100"/>
            </a:lvl4pPr>
            <a:lvl5pPr marL="1827888" indent="0">
              <a:buNone/>
              <a:defRPr sz="2100"/>
            </a:lvl5pPr>
            <a:lvl6pPr marL="2284862" indent="0">
              <a:buNone/>
              <a:defRPr sz="2100"/>
            </a:lvl6pPr>
            <a:lvl7pPr marL="2741830" indent="0">
              <a:buNone/>
              <a:defRPr sz="2100"/>
            </a:lvl7pPr>
            <a:lvl8pPr marL="3198804" indent="0">
              <a:buNone/>
              <a:defRPr sz="2100"/>
            </a:lvl8pPr>
            <a:lvl9pPr marL="3655775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599" y="17175162"/>
            <a:ext cx="19751674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000"/>
            </a:lvl2pPr>
            <a:lvl3pPr marL="913946" indent="0">
              <a:buNone/>
              <a:defRPr sz="1000"/>
            </a:lvl3pPr>
            <a:lvl4pPr marL="1370917" indent="0">
              <a:buNone/>
              <a:defRPr sz="1000"/>
            </a:lvl4pPr>
            <a:lvl5pPr marL="1827888" indent="0">
              <a:buNone/>
              <a:defRPr sz="1000"/>
            </a:lvl5pPr>
            <a:lvl6pPr marL="2284862" indent="0">
              <a:buNone/>
              <a:defRPr sz="1000"/>
            </a:lvl6pPr>
            <a:lvl7pPr marL="2741830" indent="0">
              <a:buNone/>
              <a:defRPr sz="1000"/>
            </a:lvl7pPr>
            <a:lvl8pPr marL="3198804" indent="0">
              <a:buNone/>
              <a:defRPr sz="1000"/>
            </a:lvl8pPr>
            <a:lvl9pPr marL="36557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0" y="5"/>
            <a:ext cx="329184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520706" y="3759200"/>
            <a:ext cx="748030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49267" y="21580480"/>
            <a:ext cx="1885950" cy="2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48" tIns="32571" rIns="65148" bIns="32571">
            <a:spAutoFit/>
          </a:bodyPr>
          <a:lstStyle/>
          <a:p>
            <a:pPr defTabSz="65213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  <a:ea typeface="ＭＳ Ｐゴシック" charset="-128"/>
              </a:rPr>
              <a:t>TEMPLATE DESIGN © 2008</a:t>
            </a:r>
          </a:p>
          <a:p>
            <a:pPr defTabSz="65213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>
                <a:solidFill>
                  <a:schemeClr val="bg2"/>
                </a:solidFill>
                <a:latin typeface="Arial" charset="0"/>
                <a:ea typeface="ＭＳ Ｐゴシック" charset="-128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0733" y="849317"/>
            <a:ext cx="31443613" cy="146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148" tIns="32571" rIns="65148" bIns="32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6" y="3759200"/>
            <a:ext cx="7480300" cy="177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5803" tIns="325803" rIns="325803" bIns="325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8618542" y="3759200"/>
            <a:ext cx="748665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16705265" y="3759200"/>
            <a:ext cx="748665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24809452" y="3759200"/>
            <a:ext cx="748665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0" y="3200400"/>
            <a:ext cx="32918400" cy="0"/>
          </a:xfrm>
          <a:prstGeom prst="line">
            <a:avLst/>
          </a:prstGeom>
          <a:noFill/>
          <a:ln w="190500">
            <a:solidFill>
              <a:srgbClr val="FF9900"/>
            </a:solidFill>
            <a:round/>
            <a:headEnd/>
            <a:tailEnd/>
          </a:ln>
          <a:effectLst/>
        </p:spPr>
        <p:txBody>
          <a:bodyPr lIns="329019" tIns="329019" rIns="329019" bIns="329019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6974" algn="ctr" defTabSz="652138" rtl="0" fontAlgn="base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</a:defRPr>
      </a:lvl6pPr>
      <a:lvl7pPr marL="913946" algn="ctr" defTabSz="652138" rtl="0" fontAlgn="base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</a:defRPr>
      </a:lvl7pPr>
      <a:lvl8pPr marL="1370917" algn="ctr" defTabSz="652138" rtl="0" fontAlgn="base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</a:defRPr>
      </a:lvl8pPr>
      <a:lvl9pPr marL="1827888" algn="ctr" defTabSz="652138" rtl="0" fontAlgn="base">
        <a:spcBef>
          <a:spcPct val="0"/>
        </a:spcBef>
        <a:spcAft>
          <a:spcPct val="0"/>
        </a:spcAft>
        <a:defRPr sz="6200">
          <a:solidFill>
            <a:srgbClr val="FFFFFF"/>
          </a:solidFill>
          <a:latin typeface="Arial Black" pitchFamily="34" charset="0"/>
        </a:defRPr>
      </a:lvl9pPr>
    </p:titleStyle>
    <p:bodyStyle>
      <a:lvl1pPr marL="244353" indent="-244353" algn="l" defTabSz="652138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28376" indent="-201510" algn="l" defTabSz="65213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15568" indent="-163430" algn="l" defTabSz="65213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3pPr>
      <a:lvl4pPr marL="1142431" indent="-163430" algn="l" defTabSz="652138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469291" indent="-163430" algn="l" defTabSz="652138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1926265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3236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0207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7178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6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7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8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62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30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4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5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5"/>
            <a:ext cx="32918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520706" y="3759200"/>
            <a:ext cx="7480300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3200405"/>
            <a:ext cx="32918400" cy="8731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457205" y="21629689"/>
            <a:ext cx="1885950" cy="2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48" tIns="32571" rIns="65148" bIns="32571">
            <a:spAutoFit/>
          </a:bodyPr>
          <a:lstStyle/>
          <a:p>
            <a:pPr defTabSz="65213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  <a:ea typeface="+mn-ea"/>
              </a:rPr>
              <a:t>POSTER TEMPLATE BY:</a:t>
            </a:r>
          </a:p>
          <a:p>
            <a:pPr defTabSz="65213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>
                <a:solidFill>
                  <a:schemeClr val="bg2"/>
                </a:solidFill>
                <a:latin typeface="Arial" charset="0"/>
                <a:ea typeface="+mn-ea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733" y="849317"/>
            <a:ext cx="31443613" cy="146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148" tIns="32571" rIns="65148" bIns="32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6" y="3759200"/>
            <a:ext cx="7480300" cy="177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5803" tIns="325803" rIns="325803" bIns="325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8618537" y="3759200"/>
            <a:ext cx="15573377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4809452" y="3759200"/>
            <a:ext cx="7486650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6974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6pPr>
      <a:lvl7pPr marL="913946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7pPr>
      <a:lvl8pPr marL="1370917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8pPr>
      <a:lvl9pPr marL="1827888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9pPr>
    </p:titleStyle>
    <p:bodyStyle>
      <a:lvl1pPr marL="244353" indent="-244353" algn="l" defTabSz="652138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28376" indent="-201510" algn="l" defTabSz="65213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15568" indent="-163430" algn="l" defTabSz="65213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3pPr>
      <a:lvl4pPr marL="1142431" indent="-163430" algn="l" defTabSz="652138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469291" indent="-163430" algn="l" defTabSz="652138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1926265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3236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0207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7178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6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7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8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62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30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4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5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5"/>
            <a:ext cx="32918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520700" y="3759200"/>
            <a:ext cx="31775400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3200405"/>
            <a:ext cx="32918400" cy="8731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57205" y="21629689"/>
            <a:ext cx="1885950" cy="2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48" tIns="32571" rIns="65148" bIns="32571">
            <a:spAutoFit/>
          </a:bodyPr>
          <a:lstStyle/>
          <a:p>
            <a:pPr defTabSz="65213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  <a:ea typeface="+mn-ea"/>
              </a:rPr>
              <a:t>POSTER TEMPLATE BY:</a:t>
            </a:r>
          </a:p>
          <a:p>
            <a:pPr defTabSz="65213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>
                <a:solidFill>
                  <a:schemeClr val="bg2"/>
                </a:solidFill>
                <a:latin typeface="Arial" charset="0"/>
                <a:ea typeface="+mn-ea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733" y="849317"/>
            <a:ext cx="31443613" cy="146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148" tIns="32571" rIns="65148" bIns="32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2" y="3759200"/>
            <a:ext cx="31643636" cy="177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5803" tIns="325803" rIns="325803" bIns="325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394" tIns="45698" rIns="91394" bIns="45698" anchor="ctr"/>
          <a:lstStyle/>
          <a:p>
            <a:pPr>
              <a:defRPr/>
            </a:pPr>
            <a:endParaRPr lang="en-US">
              <a:latin typeface="Arial Narrow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ctr" defTabSz="652138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6974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6pPr>
      <a:lvl7pPr marL="913946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7pPr>
      <a:lvl8pPr marL="1370917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8pPr>
      <a:lvl9pPr marL="1827888" algn="ctr" defTabSz="652138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 Black" pitchFamily="34" charset="0"/>
        </a:defRPr>
      </a:lvl9pPr>
    </p:titleStyle>
    <p:bodyStyle>
      <a:lvl1pPr marL="244353" indent="-244353" algn="l" defTabSz="652138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28376" indent="-201510" algn="l" defTabSz="65213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15568" indent="-163430" algn="l" defTabSz="65213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3pPr>
      <a:lvl4pPr marL="1142431" indent="-163430" algn="l" defTabSz="652138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469291" indent="-163430" algn="l" defTabSz="652138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1926265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3236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0207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7178" indent="-163430" algn="l" defTabSz="65213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6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7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8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62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30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4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5" algn="l" defTabSz="9139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3603627" y="557952"/>
            <a:ext cx="26892248" cy="236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5131" tIns="32564" rIns="65131" bIns="32564">
            <a:spAutoFit/>
          </a:bodyPr>
          <a:lstStyle/>
          <a:p>
            <a:pPr algn="ctr"/>
            <a:r>
              <a:rPr lang="en-US" sz="5500" b="1" cap="small" dirty="0">
                <a:solidFill>
                  <a:srgbClr val="FFFFFF"/>
                </a:solidFill>
                <a:latin typeface="Avenir Black"/>
                <a:cs typeface="Avenir Black"/>
              </a:rPr>
              <a:t>A Meta-Analytic Review of the Role of Peers in </a:t>
            </a:r>
          </a:p>
          <a:p>
            <a:pPr algn="ctr"/>
            <a:r>
              <a:rPr lang="en-US" sz="5500" b="1" cap="small" dirty="0">
                <a:solidFill>
                  <a:srgbClr val="FFFFFF"/>
                </a:solidFill>
                <a:latin typeface="Avenir Black"/>
                <a:cs typeface="Avenir Black"/>
              </a:rPr>
              <a:t>Adolescent Dating Violence </a:t>
            </a:r>
            <a:endParaRPr lang="en-US" sz="5100" b="1" cap="small" dirty="0">
              <a:solidFill>
                <a:srgbClr val="FFFFFF"/>
              </a:solidFill>
              <a:latin typeface="Avenir Black"/>
              <a:cs typeface="Avenir Black"/>
            </a:endParaRPr>
          </a:p>
          <a:p>
            <a:pPr algn="ctr" defTabSz="1064683" eaLnBrk="0" hangingPunct="0">
              <a:lnSpc>
                <a:spcPct val="120000"/>
              </a:lnSpc>
            </a:pPr>
            <a:r>
              <a:rPr lang="en-US" sz="3400" b="1" dirty="0">
                <a:solidFill>
                  <a:srgbClr val="FFFFFF"/>
                </a:solidFill>
                <a:latin typeface="Avenir Book"/>
                <a:cs typeface="Avenir Book"/>
              </a:rPr>
              <a:t>Rachel C. Garthe, M.S., Terri Sullivan, Ph.D., &amp; Michael A. McDaniel, Ph.D</a:t>
            </a:r>
            <a:r>
              <a:rPr lang="en-US" sz="3400" b="1" dirty="0" smtClean="0">
                <a:solidFill>
                  <a:srgbClr val="FFFFFF"/>
                </a:solidFill>
                <a:latin typeface="Avenir Book"/>
                <a:cs typeface="Avenir Book"/>
              </a:rPr>
              <a:t>.</a:t>
            </a:r>
            <a:endParaRPr lang="en-US" sz="3400" b="1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4101" name="Text Box 388"/>
          <p:cNvSpPr txBox="1">
            <a:spLocks noChangeArrowheads="1"/>
          </p:cNvSpPr>
          <p:nvPr/>
        </p:nvSpPr>
        <p:spPr bwMode="auto">
          <a:xfrm>
            <a:off x="8618541" y="5516565"/>
            <a:ext cx="7404098" cy="98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29019" tIns="329019" rIns="329019" bIns="329019">
            <a:spAutoFit/>
          </a:bodyPr>
          <a:lstStyle/>
          <a:p>
            <a:pPr defTabSz="3133748">
              <a:spcBef>
                <a:spcPct val="50000"/>
              </a:spcBef>
            </a:pPr>
            <a:endParaRPr lang="en-US"/>
          </a:p>
        </p:txBody>
      </p:sp>
      <p:sp>
        <p:nvSpPr>
          <p:cNvPr id="4118" name="TextBox 24"/>
          <p:cNvSpPr txBox="1">
            <a:spLocks noChangeArrowheads="1"/>
          </p:cNvSpPr>
          <p:nvPr/>
        </p:nvSpPr>
        <p:spPr bwMode="auto">
          <a:xfrm>
            <a:off x="17049751" y="4219574"/>
            <a:ext cx="7151688" cy="73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4" tIns="45698" rIns="91394" bIns="45698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4" y="204053"/>
            <a:ext cx="184573" cy="35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4" tIns="45698" rIns="91394" bIns="45698" numCol="1" anchor="ctr" anchorCtr="0" compatLnSpc="1">
            <a:prstTxWarp prst="textNoShape">
              <a:avLst/>
            </a:prstTxWarp>
            <a:spAutoFit/>
          </a:bodyPr>
          <a:lstStyle/>
          <a:p>
            <a:pPr defTabSz="913946"/>
            <a:endParaRPr lang="en-US" sz="1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2404" y="301849"/>
            <a:ext cx="184573" cy="61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4" tIns="45698" rIns="91394" bIns="45698" numCol="1" anchor="ctr" anchorCtr="0" compatLnSpc="1">
            <a:prstTxWarp prst="textNoShape">
              <a:avLst/>
            </a:prstTxWarp>
            <a:spAutoFit/>
          </a:bodyPr>
          <a:lstStyle/>
          <a:p>
            <a:pPr defTabSz="913946"/>
            <a:r>
              <a:rPr lang="en-US" sz="1700" dirty="0">
                <a:latin typeface="Arial" pitchFamily="34" charset="0"/>
                <a:cs typeface="Arial" pitchFamily="34" charset="0"/>
              </a:rPr>
              <a:t/>
            </a:r>
            <a:br>
              <a:rPr lang="en-US" sz="1700" dirty="0">
                <a:latin typeface="Arial" pitchFamily="34" charset="0"/>
                <a:cs typeface="Arial" pitchFamily="34" charset="0"/>
              </a:rPr>
            </a:b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277" y="18294293"/>
            <a:ext cx="1974907" cy="19749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12627" y="10007587"/>
            <a:ext cx="7486650" cy="415454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1" name="Picture 10" descr="Screen Shot 2015-05-12 at 6.35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6" y="152405"/>
            <a:ext cx="6626583" cy="3161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977" y="3273880"/>
            <a:ext cx="9124979" cy="1095684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Dating violence is of high prevalence among adolescents, and it is associated with negative health and developmental outcomes, making it a national public health concern. 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The literature and prevalence statistics on adolescent dating violence is a relatively new area of research, gaining more attention in the past decade. One of the risk factors that has been highlighted in the literature is the influence of peers: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Peers involved in dating violence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Peer aggression and antisocial behaviors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Peer victimization 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Grounded in theory: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Social Learning Theory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Homophily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Social Augmentation Hypothesis</a:t>
            </a:r>
            <a:endParaRPr lang="en-US" sz="2400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Due to the variety of peer influences and the evolving literature in adolescent dating violence, a meta-analytic review of peer influences is essential in moving the field forward. </a:t>
            </a:r>
            <a:endParaRPr lang="en-US" sz="2400" dirty="0">
              <a:solidFill>
                <a:srgbClr val="0D0D0D"/>
              </a:solidFill>
              <a:latin typeface="Avenir Book"/>
              <a:cs typeface="Avenir Book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402926" y="10088009"/>
            <a:ext cx="9124979" cy="7355859"/>
          </a:xfrm>
          <a:prstGeom prst="rect">
            <a:avLst/>
          </a:prstGeom>
          <a:solidFill>
            <a:srgbClr val="FFFFFF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rgbClr val="0D0D0D"/>
              </a:solidFill>
              <a:latin typeface="Avenir Book"/>
              <a:cs typeface="Avenir Book"/>
            </a:endParaRPr>
          </a:p>
          <a:p>
            <a:pPr algn="ctr"/>
            <a:endParaRPr lang="en-US" sz="2400" b="1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D0D0D"/>
                </a:solidFill>
                <a:latin typeface="Avenir Book"/>
                <a:cs typeface="Avenir Book"/>
              </a:rPr>
              <a:t>All three of the peer influences were significantly associated with adolescent dating violence, providing support that peers are major socialization agents during adolescence.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D0D0D"/>
                </a:solidFill>
                <a:latin typeface="Avenir Book"/>
                <a:cs typeface="Avenir Book"/>
              </a:rPr>
              <a:t>A multitude of peer influences may contribute to adolescent dating violence</a:t>
            </a:r>
            <a:endParaRPr lang="en-US" sz="2400" b="1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0D0D0D"/>
                </a:solidFill>
                <a:latin typeface="Avenir Book"/>
                <a:cs typeface="Avenir Book"/>
              </a:rPr>
              <a:t>The current study provided a greatly needed synthesis of the literature on peer influences and adolescent dating violence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Avenir Book"/>
                <a:cs typeface="Avenir Book"/>
              </a:rPr>
              <a:t>Inform existing dating violence prevention programs: peers need to be included</a:t>
            </a: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402926" y="17896183"/>
            <a:ext cx="9124979" cy="3600986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References available upon request. </a:t>
            </a:r>
          </a:p>
          <a:p>
            <a:endParaRPr lang="en-US" sz="2400" b="1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Author contact information: </a:t>
            </a:r>
          </a:p>
          <a:p>
            <a:r>
              <a:rPr lang="en-US" sz="2400" b="1" dirty="0">
                <a:solidFill>
                  <a:srgbClr val="FFFFFF"/>
                </a:solidFill>
                <a:latin typeface="Avenir Book"/>
                <a:cs typeface="Avenir Book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Rachel Garthe</a:t>
            </a:r>
          </a:p>
          <a:p>
            <a:r>
              <a:rPr lang="en-US" sz="2400" b="1" dirty="0">
                <a:solidFill>
                  <a:srgbClr val="FFFFFF"/>
                </a:solidFill>
                <a:latin typeface="Avenir Book"/>
                <a:cs typeface="Avenir Book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Department of Psychology, VCU</a:t>
            </a:r>
          </a:p>
          <a:p>
            <a:r>
              <a:rPr lang="en-US" sz="2400" b="1" dirty="0">
                <a:solidFill>
                  <a:srgbClr val="FFFFFF"/>
                </a:solidFill>
                <a:latin typeface="Avenir Book"/>
                <a:cs typeface="Avenir Book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810 West Franklin Street, office 304</a:t>
            </a:r>
          </a:p>
          <a:p>
            <a:r>
              <a:rPr lang="en-US" sz="2400" b="1" dirty="0">
                <a:solidFill>
                  <a:srgbClr val="FFFFFF"/>
                </a:solidFill>
                <a:latin typeface="Avenir Book"/>
                <a:cs typeface="Avenir Book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Richmond, VA 23284</a:t>
            </a:r>
            <a:endParaRPr lang="en-US" sz="24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225" y="14782681"/>
            <a:ext cx="9156731" cy="6986526"/>
          </a:xfrm>
          <a:prstGeom prst="rect">
            <a:avLst/>
          </a:prstGeom>
          <a:solidFill>
            <a:srgbClr val="FFFFFF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A search for articles relevant to the meta-analysis was conducted by searching electronic databases, manually examining online journal databases, checking reference lists of relevant articles, and searching unpublished dissertations. Across the meta-analyses within this study, a total of 27 articles and papers were used, including 28,491 adolescents of diverse backgrounds. 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D0D0D"/>
                </a:solidFill>
                <a:latin typeface="Avenir Book"/>
                <a:cs typeface="Avenir Book"/>
              </a:rPr>
              <a:t>Three separate meta-analyses were run for 1) peer dating violence, 2) antisocial/aggressive peer behaviors, and 3) peer victimization. </a:t>
            </a:r>
            <a:endParaRPr lang="en-US" sz="2400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02926" y="3256492"/>
            <a:ext cx="9124979" cy="5693866"/>
          </a:xfrm>
          <a:prstGeom prst="rect">
            <a:avLst/>
          </a:prstGeom>
          <a:solidFill>
            <a:schemeClr val="tx1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0D0D0D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D0D0D"/>
                </a:solidFill>
                <a:latin typeface="Avenir Book"/>
                <a:cs typeface="Avenir Book"/>
              </a:rPr>
              <a:t>Moderation analyses revealed a few differential effects by how studies presented analyses by sex and by how studies sampled adolescents. 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Avenir Book"/>
                <a:cs typeface="Avenir Book"/>
              </a:rPr>
              <a:t>Stronger effect sizes in samples that presented separate statistics by sex and in samples that included adolescents who dated at any point (versus those who were only currently dating). </a:t>
            </a: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45022" y="3273880"/>
            <a:ext cx="13335643" cy="433965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0" dirty="0">
              <a:solidFill>
                <a:srgbClr val="FFFFFF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FFFF"/>
                </a:solidFill>
                <a:latin typeface="Avenir Book"/>
                <a:cs typeface="Avenir Book"/>
              </a:rPr>
              <a:t>The effect size for the relation between peer dating violence and individuals’ dating violence was significant (r = 0.30, 95% CI = 0.24, 0.35) in a heterogeneous set of studies (Q = 81.02). The effects size for the relation between aggressive/antisocial peer behaviors and dating violence was significant (r = 0.20, 95% CI = 0.08, 0.32) in a heterogeneous set of studies (Q = 350.10). Finally, the effect size for the relation between peer victimization and dating violence was significant (r = 0.23, 95% CI = 0.12, 0.34) in a heterogeneous set of studies (Q = 488.34). </a:t>
            </a:r>
          </a:p>
          <a:p>
            <a:endParaRPr lang="en-US" sz="3000" b="1" dirty="0" smtClean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pic>
        <p:nvPicPr>
          <p:cNvPr id="16" name="Picture 15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20" y="7985442"/>
            <a:ext cx="11262703" cy="13226034"/>
          </a:xfrm>
          <a:prstGeom prst="rect">
            <a:avLst/>
          </a:prstGeom>
          <a:ln w="76200" cmpd="sng">
            <a:solidFill>
              <a:srgbClr val="FF99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05225" y="152404"/>
            <a:ext cx="32222680" cy="21680301"/>
          </a:xfrm>
          <a:prstGeom prst="rect">
            <a:avLst/>
          </a:prstGeom>
          <a:noFill/>
          <a:ln w="76200" cmpd="sng"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977" y="3256492"/>
            <a:ext cx="9124979" cy="553998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venir Book"/>
                <a:cs typeface="Avenir Book"/>
              </a:rPr>
              <a:t>Introduction</a:t>
            </a:r>
            <a:endParaRPr lang="en-US" sz="3000" b="1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25" y="14812320"/>
            <a:ext cx="9124979" cy="553998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venir Book"/>
                <a:cs typeface="Avenir Book"/>
              </a:rPr>
              <a:t>Methods</a:t>
            </a:r>
            <a:endParaRPr lang="en-US" sz="3000" b="1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02926" y="3277054"/>
            <a:ext cx="9124979" cy="553998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venir Book"/>
                <a:cs typeface="Avenir Book"/>
              </a:rPr>
              <a:t>Results, cont. </a:t>
            </a:r>
            <a:endParaRPr lang="en-US" sz="3000" b="1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02926" y="10007587"/>
            <a:ext cx="9124979" cy="553998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venir Book"/>
                <a:cs typeface="Avenir Book"/>
              </a:rPr>
              <a:t>Discussion</a:t>
            </a:r>
            <a:endParaRPr lang="en-US" sz="3000" b="1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45022" y="3273880"/>
            <a:ext cx="13335643" cy="55717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venir Book"/>
                <a:cs typeface="Avenir Book"/>
              </a:rPr>
              <a:t>Results</a:t>
            </a:r>
            <a:endParaRPr lang="en-US" sz="3000" b="1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3">
      <a:dk1>
        <a:sysClr val="windowText" lastClr="000000"/>
      </a:dk1>
      <a:lt1>
        <a:srgbClr val="FFFF99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14471</TotalTime>
  <Words>494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Arial Black</vt:lpstr>
      <vt:lpstr>Arial Narrow</vt:lpstr>
      <vt:lpstr>Avenir Black</vt:lpstr>
      <vt:lpstr>Avenir Book</vt:lpstr>
      <vt:lpstr>Calibri</vt:lpstr>
      <vt:lpstr>Garamond</vt:lpstr>
      <vt:lpstr>Custom Design</vt:lpstr>
      <vt:lpstr>1_Custom Design</vt:lpstr>
      <vt:lpstr>2_Custom Design</vt:lpstr>
      <vt:lpstr>Black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72x48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Mike McDaniel</cp:lastModifiedBy>
  <cp:revision>467</cp:revision>
  <dcterms:created xsi:type="dcterms:W3CDTF">2010-04-06T19:37:46Z</dcterms:created>
  <dcterms:modified xsi:type="dcterms:W3CDTF">2016-02-01T22:55:11Z</dcterms:modified>
  <cp:category>Powerpoint poster templates</cp:category>
</cp:coreProperties>
</file>