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82ABC4-FF67-4145-800F-BF92B9A7A67F}"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41B02EA9-DC7A-470A-B210-566A5D906CD9}">
      <dgm:prSet phldrT="[Text]" custT="1"/>
      <dgm:spPr>
        <a:solidFill>
          <a:srgbClr val="D9D9D9"/>
        </a:solidFill>
        <a:ln>
          <a:noFill/>
        </a:ln>
      </dgm:spPr>
      <dgm:t>
        <a:bodyPr/>
        <a:lstStyle/>
        <a:p>
          <a:pPr algn="l"/>
          <a:r>
            <a:rPr lang="en-US" sz="1800" b="1" dirty="0" smtClean="0">
              <a:latin typeface="Raleway" panose="020B0003030101060003" pitchFamily="34" charset="0"/>
            </a:rPr>
            <a:t>Grandida token will offer greater liquidity compared to traditional securities</a:t>
          </a:r>
          <a:endParaRPr lang="en-US" sz="1800" b="1" dirty="0">
            <a:latin typeface="Raleway" panose="020B0003030101060003" pitchFamily="34" charset="0"/>
          </a:endParaRPr>
        </a:p>
      </dgm:t>
    </dgm:pt>
    <dgm:pt modelId="{CC41032A-2B6F-40C4-8CA9-F115C960752C}" type="parTrans" cxnId="{598A4F20-B377-4A68-A797-7AF73B690972}">
      <dgm:prSet/>
      <dgm:spPr/>
      <dgm:t>
        <a:bodyPr/>
        <a:lstStyle/>
        <a:p>
          <a:endParaRPr lang="en-US"/>
        </a:p>
      </dgm:t>
    </dgm:pt>
    <dgm:pt modelId="{1A955E39-0FD0-479A-AC3E-E3DCD5115A49}" type="sibTrans" cxnId="{598A4F20-B377-4A68-A797-7AF73B690972}">
      <dgm:prSet/>
      <dgm:spPr/>
      <dgm:t>
        <a:bodyPr/>
        <a:lstStyle/>
        <a:p>
          <a:endParaRPr lang="en-US"/>
        </a:p>
      </dgm:t>
    </dgm:pt>
    <dgm:pt modelId="{D13A49E0-18AB-4549-8C9F-64E6D7414D50}">
      <dgm:prSet phldrT="[Text]" custT="1"/>
      <dgm:spPr>
        <a:ln>
          <a:noFill/>
        </a:ln>
      </dgm:spPr>
      <dgm:t>
        <a:bodyPr/>
        <a:lstStyle/>
        <a:p>
          <a:r>
            <a:rPr lang="en-US" sz="1600" dirty="0" smtClean="0">
              <a:latin typeface="Raleway" panose="020B0003030101060003" pitchFamily="34" charset="0"/>
            </a:rPr>
            <a:t>Frictionless transfer of the security between parties will help the market to be more liquid (large number of orders to buy and sell in the underlying market), as it also enables the removal of intermediaries that are necessary for the transfer of traditional securities. </a:t>
          </a:r>
          <a:endParaRPr lang="en-US" sz="1600" dirty="0">
            <a:latin typeface="Raleway" panose="020B0003030101060003" pitchFamily="34" charset="0"/>
          </a:endParaRPr>
        </a:p>
      </dgm:t>
    </dgm:pt>
    <dgm:pt modelId="{D02DD235-B265-4F92-960F-ED68587161E2}" type="parTrans" cxnId="{D1FFCA4B-490A-444D-82F3-649EECD3BB02}">
      <dgm:prSet/>
      <dgm:spPr/>
      <dgm:t>
        <a:bodyPr/>
        <a:lstStyle/>
        <a:p>
          <a:endParaRPr lang="en-US"/>
        </a:p>
      </dgm:t>
    </dgm:pt>
    <dgm:pt modelId="{8D216165-A604-4903-B38E-7501E5E1589A}" type="sibTrans" cxnId="{D1FFCA4B-490A-444D-82F3-649EECD3BB02}">
      <dgm:prSet/>
      <dgm:spPr/>
      <dgm:t>
        <a:bodyPr/>
        <a:lstStyle/>
        <a:p>
          <a:endParaRPr lang="en-US"/>
        </a:p>
      </dgm:t>
    </dgm:pt>
    <dgm:pt modelId="{A34634F8-A018-4334-944B-44B9D8B74800}">
      <dgm:prSet phldrT="[Text]" custT="1"/>
      <dgm:spPr>
        <a:solidFill>
          <a:srgbClr val="D9D9D9"/>
        </a:solidFill>
        <a:ln>
          <a:noFill/>
        </a:ln>
      </dgm:spPr>
      <dgm:t>
        <a:bodyPr/>
        <a:lstStyle/>
        <a:p>
          <a:pPr algn="l"/>
          <a:r>
            <a:rPr lang="en-US" sz="1800" b="1" dirty="0" smtClean="0">
              <a:latin typeface="Raleway" panose="020B0003030101060003" pitchFamily="34" charset="0"/>
            </a:rPr>
            <a:t>Grandida token will enable more efficient and cost effective transfers of fractional ownership in real-world assets</a:t>
          </a:r>
          <a:endParaRPr lang="en-US" sz="1800" dirty="0"/>
        </a:p>
      </dgm:t>
    </dgm:pt>
    <dgm:pt modelId="{8F38D61F-9EFF-4D1C-8C45-94830E3FE4ED}" type="parTrans" cxnId="{D781628A-4988-4D4C-9106-195F8319F024}">
      <dgm:prSet/>
      <dgm:spPr/>
      <dgm:t>
        <a:bodyPr/>
        <a:lstStyle/>
        <a:p>
          <a:endParaRPr lang="en-US"/>
        </a:p>
      </dgm:t>
    </dgm:pt>
    <dgm:pt modelId="{76DA7896-BAA6-45F9-879E-0E7C7BE563C3}" type="sibTrans" cxnId="{D781628A-4988-4D4C-9106-195F8319F024}">
      <dgm:prSet/>
      <dgm:spPr/>
      <dgm:t>
        <a:bodyPr/>
        <a:lstStyle/>
        <a:p>
          <a:endParaRPr lang="en-US"/>
        </a:p>
      </dgm:t>
    </dgm:pt>
    <dgm:pt modelId="{57A1A98E-C57E-485F-BDFC-19DB13D593ED}">
      <dgm:prSet phldrT="[Text]" custT="1"/>
      <dgm:spPr>
        <a:ln>
          <a:noFill/>
        </a:ln>
      </dgm:spPr>
      <dgm:t>
        <a:bodyPr/>
        <a:lstStyle/>
        <a:p>
          <a:r>
            <a:rPr lang="en-US" sz="1600" dirty="0" smtClean="0">
              <a:latin typeface="Raleway" panose="020B0003030101060003" pitchFamily="34" charset="0"/>
            </a:rPr>
            <a:t>Fractional</a:t>
          </a:r>
          <a:r>
            <a:rPr lang="en-US" sz="1600" baseline="0" dirty="0" smtClean="0">
              <a:latin typeface="Raleway" panose="020B0003030101060003" pitchFamily="34" charset="0"/>
            </a:rPr>
            <a:t> interest in real-world assets require time-consuming and expensive processes, usually carried out by some intermediary like a custodian, in order to maintain correct ownership of assets and conduct valid transfers. However, with </a:t>
          </a:r>
          <a:r>
            <a:rPr lang="en-US" sz="1600" b="1" baseline="0" dirty="0" smtClean="0">
              <a:latin typeface="Raleway" panose="020B0003030101060003" pitchFamily="34" charset="0"/>
            </a:rPr>
            <a:t>Grandida token’s smart contract, </a:t>
          </a:r>
          <a:r>
            <a:rPr lang="en-US" sz="1600" b="0" baseline="0" dirty="0" smtClean="0">
              <a:latin typeface="Raleway" panose="020B0003030101060003" pitchFamily="34" charset="0"/>
            </a:rPr>
            <a:t>when combined with the greater liquidity in the tokens as described above, allow much more efficient and cost-effective transfer of assets</a:t>
          </a:r>
          <a:endParaRPr lang="en-US" sz="1600" b="1" dirty="0">
            <a:latin typeface="Raleway" panose="020B0003030101060003" pitchFamily="34" charset="0"/>
          </a:endParaRPr>
        </a:p>
      </dgm:t>
    </dgm:pt>
    <dgm:pt modelId="{60543A0A-00C4-4B2E-8F3E-2FE93CFD1E32}" type="parTrans" cxnId="{DF837909-F12F-4398-80EB-7943C5634838}">
      <dgm:prSet/>
      <dgm:spPr/>
      <dgm:t>
        <a:bodyPr/>
        <a:lstStyle/>
        <a:p>
          <a:endParaRPr lang="en-US"/>
        </a:p>
      </dgm:t>
    </dgm:pt>
    <dgm:pt modelId="{46135460-64D9-439E-A918-E30014EDBABF}" type="sibTrans" cxnId="{DF837909-F12F-4398-80EB-7943C5634838}">
      <dgm:prSet/>
      <dgm:spPr/>
      <dgm:t>
        <a:bodyPr/>
        <a:lstStyle/>
        <a:p>
          <a:endParaRPr lang="en-US"/>
        </a:p>
      </dgm:t>
    </dgm:pt>
    <dgm:pt modelId="{0728460A-68C3-48A1-A920-2707834C9D90}" type="pres">
      <dgm:prSet presAssocID="{B182ABC4-FF67-4145-800F-BF92B9A7A67F}" presName="Name0" presStyleCnt="0">
        <dgm:presLayoutVars>
          <dgm:dir/>
          <dgm:animLvl val="lvl"/>
          <dgm:resizeHandles val="exact"/>
        </dgm:presLayoutVars>
      </dgm:prSet>
      <dgm:spPr/>
      <dgm:t>
        <a:bodyPr/>
        <a:lstStyle/>
        <a:p>
          <a:endParaRPr lang="en-US"/>
        </a:p>
      </dgm:t>
    </dgm:pt>
    <dgm:pt modelId="{2CCA14E7-6A82-450C-9F50-7D37C3370E03}" type="pres">
      <dgm:prSet presAssocID="{41B02EA9-DC7A-470A-B210-566A5D906CD9}" presName="linNode" presStyleCnt="0"/>
      <dgm:spPr/>
    </dgm:pt>
    <dgm:pt modelId="{B7A48664-6162-4449-93FA-3A2C0A21E9FD}" type="pres">
      <dgm:prSet presAssocID="{41B02EA9-DC7A-470A-B210-566A5D906CD9}" presName="parentText" presStyleLbl="node1" presStyleIdx="0" presStyleCnt="2" custScaleX="101881">
        <dgm:presLayoutVars>
          <dgm:chMax val="1"/>
          <dgm:bulletEnabled val="1"/>
        </dgm:presLayoutVars>
      </dgm:prSet>
      <dgm:spPr/>
      <dgm:t>
        <a:bodyPr/>
        <a:lstStyle/>
        <a:p>
          <a:endParaRPr lang="en-US"/>
        </a:p>
      </dgm:t>
    </dgm:pt>
    <dgm:pt modelId="{74871946-D1E4-489C-95B6-687C64D9535E}" type="pres">
      <dgm:prSet presAssocID="{41B02EA9-DC7A-470A-B210-566A5D906CD9}" presName="descendantText" presStyleLbl="alignAccFollowNode1" presStyleIdx="0" presStyleCnt="2" custScaleX="113585" custScaleY="127970" custLinFactNeighborX="0" custLinFactNeighborY="1001">
        <dgm:presLayoutVars>
          <dgm:bulletEnabled val="1"/>
        </dgm:presLayoutVars>
      </dgm:prSet>
      <dgm:spPr/>
      <dgm:t>
        <a:bodyPr/>
        <a:lstStyle/>
        <a:p>
          <a:endParaRPr lang="en-US"/>
        </a:p>
      </dgm:t>
    </dgm:pt>
    <dgm:pt modelId="{70EBC3EC-FEBB-4E1F-B0E8-71E94DABC35C}" type="pres">
      <dgm:prSet presAssocID="{1A955E39-0FD0-479A-AC3E-E3DCD5115A49}" presName="sp" presStyleCnt="0"/>
      <dgm:spPr/>
    </dgm:pt>
    <dgm:pt modelId="{3C105376-EB30-44BF-BAB9-49E75A1FE85A}" type="pres">
      <dgm:prSet presAssocID="{A34634F8-A018-4334-944B-44B9D8B74800}" presName="linNode" presStyleCnt="0"/>
      <dgm:spPr/>
    </dgm:pt>
    <dgm:pt modelId="{C54C0EF7-AD3E-4FD4-B85D-D7A17D4F5ED1}" type="pres">
      <dgm:prSet presAssocID="{A34634F8-A018-4334-944B-44B9D8B74800}" presName="parentText" presStyleLbl="node1" presStyleIdx="1" presStyleCnt="2" custScaleX="128591" custScaleY="199649">
        <dgm:presLayoutVars>
          <dgm:chMax val="1"/>
          <dgm:bulletEnabled val="1"/>
        </dgm:presLayoutVars>
      </dgm:prSet>
      <dgm:spPr/>
      <dgm:t>
        <a:bodyPr/>
        <a:lstStyle/>
        <a:p>
          <a:endParaRPr lang="en-US"/>
        </a:p>
      </dgm:t>
    </dgm:pt>
    <dgm:pt modelId="{86D3576C-9A8F-4EBC-BABD-ABEF8D8FC79C}" type="pres">
      <dgm:prSet presAssocID="{A34634F8-A018-4334-944B-44B9D8B74800}" presName="descendantText" presStyleLbl="alignAccFollowNode1" presStyleIdx="1" presStyleCnt="2" custScaleX="138359" custScaleY="240273" custLinFactNeighborX="-1029">
        <dgm:presLayoutVars>
          <dgm:bulletEnabled val="1"/>
        </dgm:presLayoutVars>
      </dgm:prSet>
      <dgm:spPr/>
      <dgm:t>
        <a:bodyPr/>
        <a:lstStyle/>
        <a:p>
          <a:endParaRPr lang="en-US"/>
        </a:p>
      </dgm:t>
    </dgm:pt>
  </dgm:ptLst>
  <dgm:cxnLst>
    <dgm:cxn modelId="{49508D93-3D3F-449B-8242-6D7EFC3783A5}" type="presOf" srcId="{57A1A98E-C57E-485F-BDFC-19DB13D593ED}" destId="{86D3576C-9A8F-4EBC-BABD-ABEF8D8FC79C}" srcOrd="0" destOrd="0" presId="urn:microsoft.com/office/officeart/2005/8/layout/vList5"/>
    <dgm:cxn modelId="{9B3276D8-B1B7-4A12-8C3B-1D43093123F4}" type="presOf" srcId="{41B02EA9-DC7A-470A-B210-566A5D906CD9}" destId="{B7A48664-6162-4449-93FA-3A2C0A21E9FD}" srcOrd="0" destOrd="0" presId="urn:microsoft.com/office/officeart/2005/8/layout/vList5"/>
    <dgm:cxn modelId="{DF837909-F12F-4398-80EB-7943C5634838}" srcId="{A34634F8-A018-4334-944B-44B9D8B74800}" destId="{57A1A98E-C57E-485F-BDFC-19DB13D593ED}" srcOrd="0" destOrd="0" parTransId="{60543A0A-00C4-4B2E-8F3E-2FE93CFD1E32}" sibTransId="{46135460-64D9-439E-A918-E30014EDBABF}"/>
    <dgm:cxn modelId="{D781628A-4988-4D4C-9106-195F8319F024}" srcId="{B182ABC4-FF67-4145-800F-BF92B9A7A67F}" destId="{A34634F8-A018-4334-944B-44B9D8B74800}" srcOrd="1" destOrd="0" parTransId="{8F38D61F-9EFF-4D1C-8C45-94830E3FE4ED}" sibTransId="{76DA7896-BAA6-45F9-879E-0E7C7BE563C3}"/>
    <dgm:cxn modelId="{DC5AE221-4EB9-46C2-A69B-5EB30D1B8156}" type="presOf" srcId="{D13A49E0-18AB-4549-8C9F-64E6D7414D50}" destId="{74871946-D1E4-489C-95B6-687C64D9535E}" srcOrd="0" destOrd="0" presId="urn:microsoft.com/office/officeart/2005/8/layout/vList5"/>
    <dgm:cxn modelId="{8D831BEC-D9B0-4FC8-AE00-26D65067101C}" type="presOf" srcId="{A34634F8-A018-4334-944B-44B9D8B74800}" destId="{C54C0EF7-AD3E-4FD4-B85D-D7A17D4F5ED1}" srcOrd="0" destOrd="0" presId="urn:microsoft.com/office/officeart/2005/8/layout/vList5"/>
    <dgm:cxn modelId="{D1FFCA4B-490A-444D-82F3-649EECD3BB02}" srcId="{41B02EA9-DC7A-470A-B210-566A5D906CD9}" destId="{D13A49E0-18AB-4549-8C9F-64E6D7414D50}" srcOrd="0" destOrd="0" parTransId="{D02DD235-B265-4F92-960F-ED68587161E2}" sibTransId="{8D216165-A604-4903-B38E-7501E5E1589A}"/>
    <dgm:cxn modelId="{598A4F20-B377-4A68-A797-7AF73B690972}" srcId="{B182ABC4-FF67-4145-800F-BF92B9A7A67F}" destId="{41B02EA9-DC7A-470A-B210-566A5D906CD9}" srcOrd="0" destOrd="0" parTransId="{CC41032A-2B6F-40C4-8CA9-F115C960752C}" sibTransId="{1A955E39-0FD0-479A-AC3E-E3DCD5115A49}"/>
    <dgm:cxn modelId="{1A6E1674-34EE-43F3-B026-8A722F0C7C32}" type="presOf" srcId="{B182ABC4-FF67-4145-800F-BF92B9A7A67F}" destId="{0728460A-68C3-48A1-A920-2707834C9D90}" srcOrd="0" destOrd="0" presId="urn:microsoft.com/office/officeart/2005/8/layout/vList5"/>
    <dgm:cxn modelId="{8C3E3577-2355-4BEF-B7C0-3C57C1B09DD4}" type="presParOf" srcId="{0728460A-68C3-48A1-A920-2707834C9D90}" destId="{2CCA14E7-6A82-450C-9F50-7D37C3370E03}" srcOrd="0" destOrd="0" presId="urn:microsoft.com/office/officeart/2005/8/layout/vList5"/>
    <dgm:cxn modelId="{E9FF4A12-3D2B-4ABE-9E8A-873F3B3278C4}" type="presParOf" srcId="{2CCA14E7-6A82-450C-9F50-7D37C3370E03}" destId="{B7A48664-6162-4449-93FA-3A2C0A21E9FD}" srcOrd="0" destOrd="0" presId="urn:microsoft.com/office/officeart/2005/8/layout/vList5"/>
    <dgm:cxn modelId="{F49893EE-298D-499C-8FDB-3541A9F05491}" type="presParOf" srcId="{2CCA14E7-6A82-450C-9F50-7D37C3370E03}" destId="{74871946-D1E4-489C-95B6-687C64D9535E}" srcOrd="1" destOrd="0" presId="urn:microsoft.com/office/officeart/2005/8/layout/vList5"/>
    <dgm:cxn modelId="{D115B322-D675-40BC-9714-A24125E9134F}" type="presParOf" srcId="{0728460A-68C3-48A1-A920-2707834C9D90}" destId="{70EBC3EC-FEBB-4E1F-B0E8-71E94DABC35C}" srcOrd="1" destOrd="0" presId="urn:microsoft.com/office/officeart/2005/8/layout/vList5"/>
    <dgm:cxn modelId="{9A4AF9AC-57FB-453D-B87A-B4B5DF671E6E}" type="presParOf" srcId="{0728460A-68C3-48A1-A920-2707834C9D90}" destId="{3C105376-EB30-44BF-BAB9-49E75A1FE85A}" srcOrd="2" destOrd="0" presId="urn:microsoft.com/office/officeart/2005/8/layout/vList5"/>
    <dgm:cxn modelId="{BBE9DB9B-3DBC-40D4-8267-0B4088DB116F}" type="presParOf" srcId="{3C105376-EB30-44BF-BAB9-49E75A1FE85A}" destId="{C54C0EF7-AD3E-4FD4-B85D-D7A17D4F5ED1}" srcOrd="0" destOrd="0" presId="urn:microsoft.com/office/officeart/2005/8/layout/vList5"/>
    <dgm:cxn modelId="{EBFD8A44-5158-4E95-B1E5-B7EA9FBB8FC6}" type="presParOf" srcId="{3C105376-EB30-44BF-BAB9-49E75A1FE85A}" destId="{86D3576C-9A8F-4EBC-BABD-ABEF8D8FC79C}"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400" b="1" dirty="0" smtClean="0">
              <a:solidFill>
                <a:schemeClr val="bg1"/>
              </a:solidFill>
              <a:latin typeface="Raleway" panose="020B0003030101060003" pitchFamily="34" charset="0"/>
            </a:rPr>
            <a:t>Ethereum Request for Comment </a:t>
          </a:r>
          <a:r>
            <a:rPr lang="en-US" sz="1400" b="0" dirty="0" smtClean="0">
              <a:solidFill>
                <a:schemeClr val="bg1"/>
              </a:solidFill>
              <a:latin typeface="Raleway" panose="020B0003030101060003" pitchFamily="34" charset="0"/>
            </a:rPr>
            <a:t>which include:</a:t>
          </a:r>
        </a:p>
        <a:p>
          <a:r>
            <a:rPr lang="en-US" sz="1400" b="1" dirty="0" smtClean="0">
              <a:solidFill>
                <a:schemeClr val="bg1"/>
              </a:solidFill>
              <a:latin typeface="Raleway" panose="020B0003030101060003" pitchFamily="34" charset="0"/>
            </a:rPr>
            <a:t>ERC-1594, ERC-1410, ERC-1643, ERC-1644</a:t>
          </a:r>
        </a:p>
        <a:p>
          <a:endParaRPr lang="en-US" sz="1400" b="1" dirty="0" smtClean="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534"/>
      <dgm:spPr>
        <a:solidFill>
          <a:srgbClr val="D9D9D9">
            <a:alpha val="90000"/>
          </a:srgbClr>
        </a:solidFill>
      </dgm:spPr>
      <dgm:t>
        <a:bodyPr/>
        <a:lstStyle/>
        <a:p>
          <a:endParaRPr lang="en-US"/>
        </a:p>
      </dgm:t>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5FD62886-8E6A-44DF-82D2-FFD47501EAD4}" type="presOf" srcId="{EBCBE6FB-E675-4943-AEEF-456F20D98735}" destId="{DE121BAD-5069-4968-A01A-84D5713C9C54}" srcOrd="0" destOrd="0" presId="urn:microsoft.com/office/officeart/2005/8/layout/pList2"/>
    <dgm:cxn modelId="{F8A07537-A058-4D5C-AEC2-7728E78B675F}" type="presOf" srcId="{B92A152E-0F77-43F2-BD4B-F8171F744A73}" destId="{04CB0585-2273-4698-89A6-C06100D4AFE5}" srcOrd="0" destOrd="0" presId="urn:microsoft.com/office/officeart/2005/8/layout/pList2"/>
    <dgm:cxn modelId="{FDCC9A0F-00A3-4E0F-9DDA-EA8A637FC244}" type="presParOf" srcId="{DE121BAD-5069-4968-A01A-84D5713C9C54}" destId="{9D2D99B5-ECCE-4A3A-ABF4-E85559CBD811}" srcOrd="0" destOrd="0" presId="urn:microsoft.com/office/officeart/2005/8/layout/pList2"/>
    <dgm:cxn modelId="{C5AE4BA8-D546-4EF9-BF6F-1EFBD9C73609}" type="presParOf" srcId="{DE121BAD-5069-4968-A01A-84D5713C9C54}" destId="{D378F196-F935-4F8B-9D2A-D19E5DDFA780}" srcOrd="1" destOrd="0" presId="urn:microsoft.com/office/officeart/2005/8/layout/pList2"/>
    <dgm:cxn modelId="{70FF5DA0-70D3-476F-961D-847D8B591988}" type="presParOf" srcId="{D378F196-F935-4F8B-9D2A-D19E5DDFA780}" destId="{FE124A66-8E29-47CC-9130-DD8BB2EBAD22}" srcOrd="0" destOrd="0" presId="urn:microsoft.com/office/officeart/2005/8/layout/pList2"/>
    <dgm:cxn modelId="{63DC3535-55B6-4620-82C9-E63A21C8C8AC}" type="presParOf" srcId="{FE124A66-8E29-47CC-9130-DD8BB2EBAD22}" destId="{04CB0585-2273-4698-89A6-C06100D4AFE5}" srcOrd="0" destOrd="0" presId="urn:microsoft.com/office/officeart/2005/8/layout/pList2"/>
    <dgm:cxn modelId="{72340597-7571-4ECF-B3F1-EA991E20614C}" type="presParOf" srcId="{FE124A66-8E29-47CC-9130-DD8BB2EBAD22}" destId="{40A83E05-11AE-4DFC-8641-472755E9062D}" srcOrd="1" destOrd="0" presId="urn:microsoft.com/office/officeart/2005/8/layout/pList2"/>
    <dgm:cxn modelId="{AE5F8379-2A2E-4610-AF73-6A19C88D1E87}"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5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600" b="1" dirty="0" smtClean="0">
              <a:solidFill>
                <a:schemeClr val="bg1"/>
              </a:solidFill>
              <a:latin typeface="Raleway" panose="020B0003030101060003" pitchFamily="34" charset="0"/>
            </a:rPr>
            <a:t>Metamask Wallet</a:t>
          </a:r>
        </a:p>
        <a:p>
          <a:r>
            <a:rPr lang="en-US" sz="1400" b="0" i="0" dirty="0" smtClean="0">
              <a:solidFill>
                <a:schemeClr val="bg1"/>
              </a:solidFill>
              <a:latin typeface="Raleway" panose="020B0003030101060003" pitchFamily="34" charset="0"/>
            </a:rPr>
            <a:t>Ethereum based wallet which allows users to store, buy, sell, and swap tokens. </a:t>
          </a:r>
          <a:endParaRPr lang="en-US" sz="1400" b="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530"/>
      <dgm:spPr>
        <a:solidFill>
          <a:srgbClr val="D9D9D9">
            <a:alpha val="90000"/>
          </a:srgbClr>
        </a:solidFill>
      </dgm:spPr>
      <dgm:t>
        <a:bodyPr/>
        <a:lstStyle/>
        <a:p>
          <a:endParaRPr lang="en-US"/>
        </a:p>
      </dgm:t>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98AE8F26-DF5F-44D4-8C89-FA776D5FB1EE}" type="presOf" srcId="{B92A152E-0F77-43F2-BD4B-F8171F744A73}" destId="{04CB0585-2273-4698-89A6-C06100D4AFE5}" srcOrd="0" destOrd="0" presId="urn:microsoft.com/office/officeart/2005/8/layout/pList2"/>
    <dgm:cxn modelId="{0AF8CAD3-22C4-42EA-81D2-B5454F1DA6E3}" type="presOf" srcId="{EBCBE6FB-E675-4943-AEEF-456F20D98735}" destId="{DE121BAD-5069-4968-A01A-84D5713C9C54}" srcOrd="0" destOrd="0" presId="urn:microsoft.com/office/officeart/2005/8/layout/pList2"/>
    <dgm:cxn modelId="{43A51249-F2FF-4B1A-900E-F8E9B671ABCD}" type="presParOf" srcId="{DE121BAD-5069-4968-A01A-84D5713C9C54}" destId="{9D2D99B5-ECCE-4A3A-ABF4-E85559CBD811}" srcOrd="0" destOrd="0" presId="urn:microsoft.com/office/officeart/2005/8/layout/pList2"/>
    <dgm:cxn modelId="{1B5A33A0-2FA5-4ECC-B57A-40F9F18FDA99}" type="presParOf" srcId="{DE121BAD-5069-4968-A01A-84D5713C9C54}" destId="{D378F196-F935-4F8B-9D2A-D19E5DDFA780}" srcOrd="1" destOrd="0" presId="urn:microsoft.com/office/officeart/2005/8/layout/pList2"/>
    <dgm:cxn modelId="{EDB26AE9-331C-4247-85A4-D214BF2D0C09}" type="presParOf" srcId="{D378F196-F935-4F8B-9D2A-D19E5DDFA780}" destId="{FE124A66-8E29-47CC-9130-DD8BB2EBAD22}" srcOrd="0" destOrd="0" presId="urn:microsoft.com/office/officeart/2005/8/layout/pList2"/>
    <dgm:cxn modelId="{E7B28F0B-71FA-48E4-8053-6FFA8C4C21D9}" type="presParOf" srcId="{FE124A66-8E29-47CC-9130-DD8BB2EBAD22}" destId="{04CB0585-2273-4698-89A6-C06100D4AFE5}" srcOrd="0" destOrd="0" presId="urn:microsoft.com/office/officeart/2005/8/layout/pList2"/>
    <dgm:cxn modelId="{DFCBB9C9-F612-4D91-A13D-88B816EB3151}" type="presParOf" srcId="{FE124A66-8E29-47CC-9130-DD8BB2EBAD22}" destId="{40A83E05-11AE-4DFC-8641-472755E9062D}" srcOrd="1" destOrd="0" presId="urn:microsoft.com/office/officeart/2005/8/layout/pList2"/>
    <dgm:cxn modelId="{543FC288-933B-41F4-AE1C-BA871AA30117}"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5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DE121BAD-5069-4968-A01A-84D5713C9C54}" type="pres">
      <dgm:prSet presAssocID="{EBCBE6FB-E675-4943-AEEF-456F20D98735}" presName="Name0" presStyleCnt="0">
        <dgm:presLayoutVars>
          <dgm:dir/>
          <dgm:resizeHandles val="exact"/>
        </dgm:presLayoutVars>
      </dgm:prSet>
      <dgm:spPr/>
    </dgm:pt>
  </dgm:ptLst>
  <dgm:cxnLst>
    <dgm:cxn modelId="{8AA985BA-4F8E-495A-AAA9-3550EF622A94}" type="presOf" srcId="{EBCBE6FB-E675-4943-AEEF-456F20D98735}" destId="{DE121BAD-5069-4968-A01A-84D5713C9C54}" srcOrd="0" destOrd="0" presId="urn:microsoft.com/office/officeart/2005/8/layout/pList2"/>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2ABC4-FF67-4145-800F-BF92B9A7A67F}"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41B02EA9-DC7A-470A-B210-566A5D906CD9}">
      <dgm:prSet phldrT="[Text]" custT="1"/>
      <dgm:spPr>
        <a:solidFill>
          <a:srgbClr val="D9D9D9"/>
        </a:solidFill>
        <a:ln>
          <a:noFill/>
        </a:ln>
      </dgm:spPr>
      <dgm:t>
        <a:bodyPr/>
        <a:lstStyle/>
        <a:p>
          <a:pPr algn="l"/>
          <a:r>
            <a:rPr lang="en-US" sz="1800" b="1" dirty="0" smtClean="0">
              <a:latin typeface="Raleway" panose="020B0003030101060003" pitchFamily="34" charset="0"/>
            </a:rPr>
            <a:t>Grandida token will proffer improved investor management</a:t>
          </a:r>
          <a:endParaRPr lang="en-US" sz="1800" b="1" dirty="0">
            <a:latin typeface="Raleway" panose="020B0003030101060003" pitchFamily="34" charset="0"/>
          </a:endParaRPr>
        </a:p>
      </dgm:t>
    </dgm:pt>
    <dgm:pt modelId="{CC41032A-2B6F-40C4-8CA9-F115C960752C}" type="parTrans" cxnId="{598A4F20-B377-4A68-A797-7AF73B690972}">
      <dgm:prSet/>
      <dgm:spPr/>
      <dgm:t>
        <a:bodyPr/>
        <a:lstStyle/>
        <a:p>
          <a:endParaRPr lang="en-US"/>
        </a:p>
      </dgm:t>
    </dgm:pt>
    <dgm:pt modelId="{1A955E39-0FD0-479A-AC3E-E3DCD5115A49}" type="sibTrans" cxnId="{598A4F20-B377-4A68-A797-7AF73B690972}">
      <dgm:prSet/>
      <dgm:spPr/>
      <dgm:t>
        <a:bodyPr/>
        <a:lstStyle/>
        <a:p>
          <a:endParaRPr lang="en-US"/>
        </a:p>
      </dgm:t>
    </dgm:pt>
    <dgm:pt modelId="{D13A49E0-18AB-4549-8C9F-64E6D7414D50}">
      <dgm:prSet phldrT="[Text]" custT="1"/>
      <dgm:spPr>
        <a:ln>
          <a:noFill/>
        </a:ln>
      </dgm:spPr>
      <dgm:t>
        <a:bodyPr/>
        <a:lstStyle/>
        <a:p>
          <a:r>
            <a:rPr lang="en-US" sz="1600" dirty="0" smtClean="0">
              <a:latin typeface="Raleway" panose="020B0003030101060003" pitchFamily="34" charset="0"/>
            </a:rPr>
            <a:t>With Grandida security token Smart contract managing the balances of the individual accounts, this automatically updates the list of addresses of investors (share-holders) holding tokens whenever a transfer is made (initiated). </a:t>
          </a:r>
          <a:endParaRPr lang="en-US" sz="1600" dirty="0">
            <a:latin typeface="Raleway" panose="020B0003030101060003" pitchFamily="34" charset="0"/>
          </a:endParaRPr>
        </a:p>
      </dgm:t>
    </dgm:pt>
    <dgm:pt modelId="{D02DD235-B265-4F92-960F-ED68587161E2}" type="parTrans" cxnId="{D1FFCA4B-490A-444D-82F3-649EECD3BB02}">
      <dgm:prSet/>
      <dgm:spPr/>
      <dgm:t>
        <a:bodyPr/>
        <a:lstStyle/>
        <a:p>
          <a:endParaRPr lang="en-US"/>
        </a:p>
      </dgm:t>
    </dgm:pt>
    <dgm:pt modelId="{8D216165-A604-4903-B38E-7501E5E1589A}" type="sibTrans" cxnId="{D1FFCA4B-490A-444D-82F3-649EECD3BB02}">
      <dgm:prSet/>
      <dgm:spPr/>
      <dgm:t>
        <a:bodyPr/>
        <a:lstStyle/>
        <a:p>
          <a:endParaRPr lang="en-US"/>
        </a:p>
      </dgm:t>
    </dgm:pt>
    <dgm:pt modelId="{A34634F8-A018-4334-944B-44B9D8B74800}">
      <dgm:prSet phldrT="[Text]" custT="1"/>
      <dgm:spPr>
        <a:solidFill>
          <a:srgbClr val="D9D9D9"/>
        </a:solidFill>
        <a:ln>
          <a:noFill/>
        </a:ln>
      </dgm:spPr>
      <dgm:t>
        <a:bodyPr/>
        <a:lstStyle/>
        <a:p>
          <a:pPr algn="l"/>
          <a:r>
            <a:rPr lang="en-US" sz="1800" b="1" dirty="0" smtClean="0">
              <a:latin typeface="Raleway" panose="020B0003030101060003" pitchFamily="34" charset="0"/>
            </a:rPr>
            <a:t>Grandida security token will facilitate automatic interest payments</a:t>
          </a:r>
          <a:endParaRPr lang="en-US" sz="1800" b="1" dirty="0">
            <a:latin typeface="Raleway" panose="020B0003030101060003" pitchFamily="34" charset="0"/>
          </a:endParaRPr>
        </a:p>
      </dgm:t>
    </dgm:pt>
    <dgm:pt modelId="{8F38D61F-9EFF-4D1C-8C45-94830E3FE4ED}" type="parTrans" cxnId="{D781628A-4988-4D4C-9106-195F8319F024}">
      <dgm:prSet/>
      <dgm:spPr/>
      <dgm:t>
        <a:bodyPr/>
        <a:lstStyle/>
        <a:p>
          <a:endParaRPr lang="en-US"/>
        </a:p>
      </dgm:t>
    </dgm:pt>
    <dgm:pt modelId="{76DA7896-BAA6-45F9-879E-0E7C7BE563C3}" type="sibTrans" cxnId="{D781628A-4988-4D4C-9106-195F8319F024}">
      <dgm:prSet/>
      <dgm:spPr/>
      <dgm:t>
        <a:bodyPr/>
        <a:lstStyle/>
        <a:p>
          <a:endParaRPr lang="en-US"/>
        </a:p>
      </dgm:t>
    </dgm:pt>
    <dgm:pt modelId="{57A1A98E-C57E-485F-BDFC-19DB13D593ED}">
      <dgm:prSet phldrT="[Text]" custT="1"/>
      <dgm:spPr>
        <a:ln>
          <a:noFill/>
        </a:ln>
      </dgm:spPr>
      <dgm:t>
        <a:bodyPr/>
        <a:lstStyle/>
        <a:p>
          <a:r>
            <a:rPr lang="en-US" sz="1600" b="0" dirty="0" smtClean="0">
              <a:latin typeface="Raleway" panose="020B0003030101060003" pitchFamily="34" charset="0"/>
            </a:rPr>
            <a:t>Grandida token have the advantage of </a:t>
          </a:r>
          <a:r>
            <a:rPr lang="en-US" sz="1600" b="0" smtClean="0">
              <a:latin typeface="Raleway" panose="020B0003030101060003" pitchFamily="34" charset="0"/>
            </a:rPr>
            <a:t>that interests/dividend payments </a:t>
          </a:r>
          <a:r>
            <a:rPr lang="en-US" sz="1600" b="0" dirty="0" smtClean="0">
              <a:latin typeface="Raleway" panose="020B0003030101060003" pitchFamily="34" charset="0"/>
            </a:rPr>
            <a:t>can be coded directly into the smart contract, ensuring that they happen periodically and on time.</a:t>
          </a:r>
          <a:endParaRPr lang="en-US" sz="1600" b="0" dirty="0">
            <a:latin typeface="Raleway" panose="020B0003030101060003" pitchFamily="34" charset="0"/>
          </a:endParaRPr>
        </a:p>
      </dgm:t>
    </dgm:pt>
    <dgm:pt modelId="{60543A0A-00C4-4B2E-8F3E-2FE93CFD1E32}" type="parTrans" cxnId="{DF837909-F12F-4398-80EB-7943C5634838}">
      <dgm:prSet/>
      <dgm:spPr/>
      <dgm:t>
        <a:bodyPr/>
        <a:lstStyle/>
        <a:p>
          <a:endParaRPr lang="en-US"/>
        </a:p>
      </dgm:t>
    </dgm:pt>
    <dgm:pt modelId="{46135460-64D9-439E-A918-E30014EDBABF}" type="sibTrans" cxnId="{DF837909-F12F-4398-80EB-7943C5634838}">
      <dgm:prSet/>
      <dgm:spPr/>
      <dgm:t>
        <a:bodyPr/>
        <a:lstStyle/>
        <a:p>
          <a:endParaRPr lang="en-US"/>
        </a:p>
      </dgm:t>
    </dgm:pt>
    <dgm:pt modelId="{7CB6132D-835A-4597-AA35-F204B37A5BD4}">
      <dgm:prSet phldrT="[Text]" custT="1"/>
      <dgm:spPr>
        <a:ln>
          <a:noFill/>
        </a:ln>
      </dgm:spPr>
      <dgm:t>
        <a:bodyPr/>
        <a:lstStyle/>
        <a:p>
          <a:r>
            <a:rPr lang="en-US" sz="1600" b="0" dirty="0" smtClean="0">
              <a:latin typeface="Raleway" panose="020B0003030101060003" pitchFamily="34" charset="0"/>
            </a:rPr>
            <a:t>This is a huge improvement on the current system, especially in dividend payments, where payments are sometimes even sent by cheques in the mail. </a:t>
          </a:r>
          <a:endParaRPr lang="en-US" sz="1600" b="0" dirty="0">
            <a:latin typeface="Raleway" panose="020B0003030101060003" pitchFamily="34" charset="0"/>
          </a:endParaRPr>
        </a:p>
      </dgm:t>
    </dgm:pt>
    <dgm:pt modelId="{2D2305CD-3433-4846-886F-EB7BDA23405F}" type="parTrans" cxnId="{35EB192C-1A0D-4154-AD59-BD4FB2A0B441}">
      <dgm:prSet/>
      <dgm:spPr/>
      <dgm:t>
        <a:bodyPr/>
        <a:lstStyle/>
        <a:p>
          <a:endParaRPr lang="en-US"/>
        </a:p>
      </dgm:t>
    </dgm:pt>
    <dgm:pt modelId="{133FE66C-07CD-44B0-906B-95B74AC713AB}" type="sibTrans" cxnId="{35EB192C-1A0D-4154-AD59-BD4FB2A0B441}">
      <dgm:prSet/>
      <dgm:spPr/>
      <dgm:t>
        <a:bodyPr/>
        <a:lstStyle/>
        <a:p>
          <a:endParaRPr lang="en-US"/>
        </a:p>
      </dgm:t>
    </dgm:pt>
    <dgm:pt modelId="{5A775D51-2891-4A8D-B86D-71E685737C05}">
      <dgm:prSet phldrT="[Text]" custT="1"/>
      <dgm:spPr>
        <a:ln>
          <a:noFill/>
        </a:ln>
      </dgm:spPr>
      <dgm:t>
        <a:bodyPr/>
        <a:lstStyle/>
        <a:p>
          <a:r>
            <a:rPr lang="en-US" sz="1600" b="0" dirty="0" smtClean="0">
              <a:latin typeface="Raleway" panose="020B0003030101060003" pitchFamily="34" charset="0"/>
            </a:rPr>
            <a:t>Unlike the transfer of shares in traditional system which requires appropriate documentation. However, Grandida token makes these procedures unnecessary. </a:t>
          </a:r>
          <a:endParaRPr lang="en-US" sz="1600" b="0" dirty="0">
            <a:latin typeface="Raleway" panose="020B0003030101060003" pitchFamily="34" charset="0"/>
          </a:endParaRPr>
        </a:p>
      </dgm:t>
    </dgm:pt>
    <dgm:pt modelId="{B8DF0C07-7AD5-4DCC-BF88-8CCD0A77565E}" type="parTrans" cxnId="{D99DF4EB-8433-4D94-B3CD-570F5C4151AE}">
      <dgm:prSet/>
      <dgm:spPr/>
      <dgm:t>
        <a:bodyPr/>
        <a:lstStyle/>
        <a:p>
          <a:endParaRPr lang="en-US"/>
        </a:p>
      </dgm:t>
    </dgm:pt>
    <dgm:pt modelId="{0673A896-C1C4-474B-AF59-D217D974E8AB}" type="sibTrans" cxnId="{D99DF4EB-8433-4D94-B3CD-570F5C4151AE}">
      <dgm:prSet/>
      <dgm:spPr/>
      <dgm:t>
        <a:bodyPr/>
        <a:lstStyle/>
        <a:p>
          <a:endParaRPr lang="en-US"/>
        </a:p>
      </dgm:t>
    </dgm:pt>
    <dgm:pt modelId="{0728460A-68C3-48A1-A920-2707834C9D90}" type="pres">
      <dgm:prSet presAssocID="{B182ABC4-FF67-4145-800F-BF92B9A7A67F}" presName="Name0" presStyleCnt="0">
        <dgm:presLayoutVars>
          <dgm:dir/>
          <dgm:animLvl val="lvl"/>
          <dgm:resizeHandles val="exact"/>
        </dgm:presLayoutVars>
      </dgm:prSet>
      <dgm:spPr/>
      <dgm:t>
        <a:bodyPr/>
        <a:lstStyle/>
        <a:p>
          <a:endParaRPr lang="en-US"/>
        </a:p>
      </dgm:t>
    </dgm:pt>
    <dgm:pt modelId="{2CCA14E7-6A82-450C-9F50-7D37C3370E03}" type="pres">
      <dgm:prSet presAssocID="{41B02EA9-DC7A-470A-B210-566A5D906CD9}" presName="linNode" presStyleCnt="0"/>
      <dgm:spPr/>
    </dgm:pt>
    <dgm:pt modelId="{B7A48664-6162-4449-93FA-3A2C0A21E9FD}" type="pres">
      <dgm:prSet presAssocID="{41B02EA9-DC7A-470A-B210-566A5D906CD9}" presName="parentText" presStyleLbl="node1" presStyleIdx="0" presStyleCnt="2" custScaleX="101881">
        <dgm:presLayoutVars>
          <dgm:chMax val="1"/>
          <dgm:bulletEnabled val="1"/>
        </dgm:presLayoutVars>
      </dgm:prSet>
      <dgm:spPr/>
      <dgm:t>
        <a:bodyPr/>
        <a:lstStyle/>
        <a:p>
          <a:endParaRPr lang="en-US"/>
        </a:p>
      </dgm:t>
    </dgm:pt>
    <dgm:pt modelId="{74871946-D1E4-489C-95B6-687C64D9535E}" type="pres">
      <dgm:prSet presAssocID="{41B02EA9-DC7A-470A-B210-566A5D906CD9}" presName="descendantText" presStyleLbl="alignAccFollowNode1" presStyleIdx="0" presStyleCnt="2" custScaleX="113585" custScaleY="127970" custLinFactNeighborX="0" custLinFactNeighborY="1001">
        <dgm:presLayoutVars>
          <dgm:bulletEnabled val="1"/>
        </dgm:presLayoutVars>
      </dgm:prSet>
      <dgm:spPr/>
      <dgm:t>
        <a:bodyPr/>
        <a:lstStyle/>
        <a:p>
          <a:endParaRPr lang="en-US"/>
        </a:p>
      </dgm:t>
    </dgm:pt>
    <dgm:pt modelId="{70EBC3EC-FEBB-4E1F-B0E8-71E94DABC35C}" type="pres">
      <dgm:prSet presAssocID="{1A955E39-0FD0-479A-AC3E-E3DCD5115A49}" presName="sp" presStyleCnt="0"/>
      <dgm:spPr/>
    </dgm:pt>
    <dgm:pt modelId="{3C105376-EB30-44BF-BAB9-49E75A1FE85A}" type="pres">
      <dgm:prSet presAssocID="{A34634F8-A018-4334-944B-44B9D8B74800}" presName="linNode" presStyleCnt="0"/>
      <dgm:spPr/>
    </dgm:pt>
    <dgm:pt modelId="{C54C0EF7-AD3E-4FD4-B85D-D7A17D4F5ED1}" type="pres">
      <dgm:prSet presAssocID="{A34634F8-A018-4334-944B-44B9D8B74800}" presName="parentText" presStyleLbl="node1" presStyleIdx="1" presStyleCnt="2" custScaleX="128591" custScaleY="199649">
        <dgm:presLayoutVars>
          <dgm:chMax val="1"/>
          <dgm:bulletEnabled val="1"/>
        </dgm:presLayoutVars>
      </dgm:prSet>
      <dgm:spPr/>
      <dgm:t>
        <a:bodyPr/>
        <a:lstStyle/>
        <a:p>
          <a:endParaRPr lang="en-US"/>
        </a:p>
      </dgm:t>
    </dgm:pt>
    <dgm:pt modelId="{86D3576C-9A8F-4EBC-BABD-ABEF8D8FC79C}" type="pres">
      <dgm:prSet presAssocID="{A34634F8-A018-4334-944B-44B9D8B74800}" presName="descendantText" presStyleLbl="alignAccFollowNode1" presStyleIdx="1" presStyleCnt="2" custScaleX="138359" custScaleY="240273" custLinFactNeighborX="-1029">
        <dgm:presLayoutVars>
          <dgm:bulletEnabled val="1"/>
        </dgm:presLayoutVars>
      </dgm:prSet>
      <dgm:spPr/>
      <dgm:t>
        <a:bodyPr/>
        <a:lstStyle/>
        <a:p>
          <a:endParaRPr lang="en-US"/>
        </a:p>
      </dgm:t>
    </dgm:pt>
  </dgm:ptLst>
  <dgm:cxnLst>
    <dgm:cxn modelId="{25602A01-8E8B-4A25-B04E-7AE44E44D0D2}" type="presOf" srcId="{D13A49E0-18AB-4549-8C9F-64E6D7414D50}" destId="{74871946-D1E4-489C-95B6-687C64D9535E}" srcOrd="0" destOrd="0" presId="urn:microsoft.com/office/officeart/2005/8/layout/vList5"/>
    <dgm:cxn modelId="{0326CB70-E005-435A-9C28-082855EAF49F}" type="presOf" srcId="{41B02EA9-DC7A-470A-B210-566A5D906CD9}" destId="{B7A48664-6162-4449-93FA-3A2C0A21E9FD}" srcOrd="0" destOrd="0" presId="urn:microsoft.com/office/officeart/2005/8/layout/vList5"/>
    <dgm:cxn modelId="{D1FFCA4B-490A-444D-82F3-649EECD3BB02}" srcId="{41B02EA9-DC7A-470A-B210-566A5D906CD9}" destId="{D13A49E0-18AB-4549-8C9F-64E6D7414D50}" srcOrd="0" destOrd="0" parTransId="{D02DD235-B265-4F92-960F-ED68587161E2}" sibTransId="{8D216165-A604-4903-B38E-7501E5E1589A}"/>
    <dgm:cxn modelId="{DF837909-F12F-4398-80EB-7943C5634838}" srcId="{A34634F8-A018-4334-944B-44B9D8B74800}" destId="{57A1A98E-C57E-485F-BDFC-19DB13D593ED}" srcOrd="0" destOrd="0" parTransId="{60543A0A-00C4-4B2E-8F3E-2FE93CFD1E32}" sibTransId="{46135460-64D9-439E-A918-E30014EDBABF}"/>
    <dgm:cxn modelId="{D99DF4EB-8433-4D94-B3CD-570F5C4151AE}" srcId="{A34634F8-A018-4334-944B-44B9D8B74800}" destId="{5A775D51-2891-4A8D-B86D-71E685737C05}" srcOrd="2" destOrd="0" parTransId="{B8DF0C07-7AD5-4DCC-BF88-8CCD0A77565E}" sibTransId="{0673A896-C1C4-474B-AF59-D217D974E8AB}"/>
    <dgm:cxn modelId="{598A4F20-B377-4A68-A797-7AF73B690972}" srcId="{B182ABC4-FF67-4145-800F-BF92B9A7A67F}" destId="{41B02EA9-DC7A-470A-B210-566A5D906CD9}" srcOrd="0" destOrd="0" parTransId="{CC41032A-2B6F-40C4-8CA9-F115C960752C}" sibTransId="{1A955E39-0FD0-479A-AC3E-E3DCD5115A49}"/>
    <dgm:cxn modelId="{B15EB8B4-B4B0-47B7-A9DA-8F5694A210D3}" type="presOf" srcId="{5A775D51-2891-4A8D-B86D-71E685737C05}" destId="{86D3576C-9A8F-4EBC-BABD-ABEF8D8FC79C}" srcOrd="0" destOrd="2" presId="urn:microsoft.com/office/officeart/2005/8/layout/vList5"/>
    <dgm:cxn modelId="{56471901-C057-4F29-A34B-F37A7DB45F6D}" type="presOf" srcId="{57A1A98E-C57E-485F-BDFC-19DB13D593ED}" destId="{86D3576C-9A8F-4EBC-BABD-ABEF8D8FC79C}" srcOrd="0" destOrd="0" presId="urn:microsoft.com/office/officeart/2005/8/layout/vList5"/>
    <dgm:cxn modelId="{C29E6A51-E510-4E7E-9608-D6E88259D63B}" type="presOf" srcId="{7CB6132D-835A-4597-AA35-F204B37A5BD4}" destId="{86D3576C-9A8F-4EBC-BABD-ABEF8D8FC79C}" srcOrd="0" destOrd="1" presId="urn:microsoft.com/office/officeart/2005/8/layout/vList5"/>
    <dgm:cxn modelId="{D781628A-4988-4D4C-9106-195F8319F024}" srcId="{B182ABC4-FF67-4145-800F-BF92B9A7A67F}" destId="{A34634F8-A018-4334-944B-44B9D8B74800}" srcOrd="1" destOrd="0" parTransId="{8F38D61F-9EFF-4D1C-8C45-94830E3FE4ED}" sibTransId="{76DA7896-BAA6-45F9-879E-0E7C7BE563C3}"/>
    <dgm:cxn modelId="{188A76A4-B49C-47C3-8816-394A32718452}" type="presOf" srcId="{B182ABC4-FF67-4145-800F-BF92B9A7A67F}" destId="{0728460A-68C3-48A1-A920-2707834C9D90}" srcOrd="0" destOrd="0" presId="urn:microsoft.com/office/officeart/2005/8/layout/vList5"/>
    <dgm:cxn modelId="{1F37AABB-4199-4849-A09E-D71846708ADD}" type="presOf" srcId="{A34634F8-A018-4334-944B-44B9D8B74800}" destId="{C54C0EF7-AD3E-4FD4-B85D-D7A17D4F5ED1}" srcOrd="0" destOrd="0" presId="urn:microsoft.com/office/officeart/2005/8/layout/vList5"/>
    <dgm:cxn modelId="{35EB192C-1A0D-4154-AD59-BD4FB2A0B441}" srcId="{A34634F8-A018-4334-944B-44B9D8B74800}" destId="{7CB6132D-835A-4597-AA35-F204B37A5BD4}" srcOrd="1" destOrd="0" parTransId="{2D2305CD-3433-4846-886F-EB7BDA23405F}" sibTransId="{133FE66C-07CD-44B0-906B-95B74AC713AB}"/>
    <dgm:cxn modelId="{80498848-4662-4829-88CE-275606F2310B}" type="presParOf" srcId="{0728460A-68C3-48A1-A920-2707834C9D90}" destId="{2CCA14E7-6A82-450C-9F50-7D37C3370E03}" srcOrd="0" destOrd="0" presId="urn:microsoft.com/office/officeart/2005/8/layout/vList5"/>
    <dgm:cxn modelId="{0438BEEE-7D08-4AD1-8A7C-5345812E2235}" type="presParOf" srcId="{2CCA14E7-6A82-450C-9F50-7D37C3370E03}" destId="{B7A48664-6162-4449-93FA-3A2C0A21E9FD}" srcOrd="0" destOrd="0" presId="urn:microsoft.com/office/officeart/2005/8/layout/vList5"/>
    <dgm:cxn modelId="{3691A7B1-3A48-4634-9D44-942A56A21EE6}" type="presParOf" srcId="{2CCA14E7-6A82-450C-9F50-7D37C3370E03}" destId="{74871946-D1E4-489C-95B6-687C64D9535E}" srcOrd="1" destOrd="0" presId="urn:microsoft.com/office/officeart/2005/8/layout/vList5"/>
    <dgm:cxn modelId="{CD951066-45DD-48B3-9E50-05AAFE61B168}" type="presParOf" srcId="{0728460A-68C3-48A1-A920-2707834C9D90}" destId="{70EBC3EC-FEBB-4E1F-B0E8-71E94DABC35C}" srcOrd="1" destOrd="0" presId="urn:microsoft.com/office/officeart/2005/8/layout/vList5"/>
    <dgm:cxn modelId="{6E1549CB-8875-480C-9C73-BBB6E73FAC4F}" type="presParOf" srcId="{0728460A-68C3-48A1-A920-2707834C9D90}" destId="{3C105376-EB30-44BF-BAB9-49E75A1FE85A}" srcOrd="2" destOrd="0" presId="urn:microsoft.com/office/officeart/2005/8/layout/vList5"/>
    <dgm:cxn modelId="{7B2224F9-8022-4A1F-80D1-3BB0E65658B2}" type="presParOf" srcId="{3C105376-EB30-44BF-BAB9-49E75A1FE85A}" destId="{C54C0EF7-AD3E-4FD4-B85D-D7A17D4F5ED1}" srcOrd="0" destOrd="0" presId="urn:microsoft.com/office/officeart/2005/8/layout/vList5"/>
    <dgm:cxn modelId="{7B1D182C-29ED-41AC-9E49-5F26566F9FC8}" type="presParOf" srcId="{3C105376-EB30-44BF-BAB9-49E75A1FE85A}" destId="{86D3576C-9A8F-4EBC-BABD-ABEF8D8FC79C}"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400" b="1" dirty="0" smtClean="0">
              <a:solidFill>
                <a:schemeClr val="bg1"/>
              </a:solidFill>
              <a:latin typeface="Raleway" panose="020B0003030101060003" pitchFamily="34" charset="0"/>
            </a:rPr>
            <a:t>Remix IDE </a:t>
          </a:r>
          <a:r>
            <a:rPr lang="en-US" sz="1400" dirty="0" smtClean="0">
              <a:solidFill>
                <a:schemeClr val="bg1"/>
              </a:solidFill>
              <a:latin typeface="Raleway" panose="020B0003030101060003" pitchFamily="34" charset="0"/>
            </a:rPr>
            <a:t>and </a:t>
          </a:r>
          <a:r>
            <a:rPr lang="en-US" sz="1400" b="1" dirty="0" smtClean="0">
              <a:solidFill>
                <a:schemeClr val="bg1"/>
              </a:solidFill>
              <a:latin typeface="Raleway" panose="020B0003030101060003" pitchFamily="34" charset="0"/>
            </a:rPr>
            <a:t>Visual Studio Code</a:t>
          </a:r>
        </a:p>
        <a:p>
          <a:r>
            <a:rPr lang="en-US" sz="1400" dirty="0" smtClean="0">
              <a:solidFill>
                <a:schemeClr val="bg1"/>
              </a:solidFill>
              <a:latin typeface="Raleway" panose="020B0003030101060003" pitchFamily="34" charset="0"/>
            </a:rPr>
            <a:t>Flexible and intuitive interfaces which will be used for writing Smart contracts.</a:t>
          </a:r>
          <a:endParaRPr lang="en-US" sz="140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Y="-1154"/>
      <dgm:spPr>
        <a:solidFill>
          <a:srgbClr val="D9D9D9">
            <a:alpha val="90000"/>
          </a:srgbClr>
        </a:solidFill>
      </dgm:spPr>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9E6DE42F-B913-4D71-A010-C6D510E73A03}" type="presOf" srcId="{B92A152E-0F77-43F2-BD4B-F8171F744A73}" destId="{04CB0585-2273-4698-89A6-C06100D4AFE5}" srcOrd="0" destOrd="0" presId="urn:microsoft.com/office/officeart/2005/8/layout/pList2"/>
    <dgm:cxn modelId="{878F4716-739C-462A-A4BC-9FEDCF0685AE}" type="presOf" srcId="{EBCBE6FB-E675-4943-AEEF-456F20D98735}" destId="{DE121BAD-5069-4968-A01A-84D5713C9C54}" srcOrd="0" destOrd="0" presId="urn:microsoft.com/office/officeart/2005/8/layout/pList2"/>
    <dgm:cxn modelId="{AAF34F90-11C8-499D-AF38-06E779DB09EC}" type="presParOf" srcId="{DE121BAD-5069-4968-A01A-84D5713C9C54}" destId="{9D2D99B5-ECCE-4A3A-ABF4-E85559CBD811}" srcOrd="0" destOrd="0" presId="urn:microsoft.com/office/officeart/2005/8/layout/pList2"/>
    <dgm:cxn modelId="{0F3E68CA-8480-4E77-8EB4-2FA9ECBC29B6}" type="presParOf" srcId="{DE121BAD-5069-4968-A01A-84D5713C9C54}" destId="{D378F196-F935-4F8B-9D2A-D19E5DDFA780}" srcOrd="1" destOrd="0" presId="urn:microsoft.com/office/officeart/2005/8/layout/pList2"/>
    <dgm:cxn modelId="{06F5C013-24EB-4014-AFDF-E335FEB8B8E0}" type="presParOf" srcId="{D378F196-F935-4F8B-9D2A-D19E5DDFA780}" destId="{FE124A66-8E29-47CC-9130-DD8BB2EBAD22}" srcOrd="0" destOrd="0" presId="urn:microsoft.com/office/officeart/2005/8/layout/pList2"/>
    <dgm:cxn modelId="{53D411D6-B705-4FB8-B5AC-A555CDE3C63A}" type="presParOf" srcId="{FE124A66-8E29-47CC-9130-DD8BB2EBAD22}" destId="{04CB0585-2273-4698-89A6-C06100D4AFE5}" srcOrd="0" destOrd="0" presId="urn:microsoft.com/office/officeart/2005/8/layout/pList2"/>
    <dgm:cxn modelId="{5EDD74FA-76CA-41DA-A3EB-13840857934F}" type="presParOf" srcId="{FE124A66-8E29-47CC-9130-DD8BB2EBAD22}" destId="{40A83E05-11AE-4DFC-8641-472755E9062D}" srcOrd="1" destOrd="0" presId="urn:microsoft.com/office/officeart/2005/8/layout/pList2"/>
    <dgm:cxn modelId="{6A7060A2-95CC-4EA6-9CAE-181143807C33}"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600" b="1" dirty="0" smtClean="0">
              <a:solidFill>
                <a:schemeClr val="bg1"/>
              </a:solidFill>
              <a:latin typeface="Raleway" panose="020B0003030101060003" pitchFamily="34" charset="0"/>
            </a:rPr>
            <a:t>Ganache</a:t>
          </a:r>
        </a:p>
        <a:p>
          <a:r>
            <a:rPr lang="en-US" sz="1400" b="0" i="0" dirty="0" smtClean="0">
              <a:solidFill>
                <a:schemeClr val="bg1"/>
              </a:solidFill>
              <a:latin typeface="Raleway" panose="020B0003030101060003" pitchFamily="34" charset="0"/>
            </a:rPr>
            <a:t>Local Ethereum blockchain which you can use to run tests, execute commands, and inspect state.</a:t>
          </a:r>
          <a:endParaRPr lang="en-US" sz="1400" b="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1462" custLinFactNeighborY="-7502"/>
      <dgm:spPr>
        <a:solidFill>
          <a:srgbClr val="D9D9D9">
            <a:alpha val="90000"/>
          </a:srgbClr>
        </a:solidFill>
      </dgm:spPr>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18BD094A-074D-403E-83EC-EAA19ECCDC2E}" type="presOf" srcId="{B92A152E-0F77-43F2-BD4B-F8171F744A73}" destId="{04CB0585-2273-4698-89A6-C06100D4AFE5}" srcOrd="0" destOrd="0" presId="urn:microsoft.com/office/officeart/2005/8/layout/pList2"/>
    <dgm:cxn modelId="{E4EFD6F6-F0BB-4226-B699-228CBAFCCE91}" srcId="{EBCBE6FB-E675-4943-AEEF-456F20D98735}" destId="{B92A152E-0F77-43F2-BD4B-F8171F744A73}" srcOrd="0" destOrd="0" parTransId="{276AEFC3-271F-4C45-A1E5-1E3D4002CAAD}" sibTransId="{36DFA6D8-8981-44C3-8ACF-11A8664D43AA}"/>
    <dgm:cxn modelId="{E7DE207B-B6E5-43F4-AF8E-B70E336B860B}" type="presOf" srcId="{EBCBE6FB-E675-4943-AEEF-456F20D98735}" destId="{DE121BAD-5069-4968-A01A-84D5713C9C54}" srcOrd="0" destOrd="0" presId="urn:microsoft.com/office/officeart/2005/8/layout/pList2"/>
    <dgm:cxn modelId="{DAE896F2-0AAF-4AA6-BA29-45D299165D31}" type="presParOf" srcId="{DE121BAD-5069-4968-A01A-84D5713C9C54}" destId="{9D2D99B5-ECCE-4A3A-ABF4-E85559CBD811}" srcOrd="0" destOrd="0" presId="urn:microsoft.com/office/officeart/2005/8/layout/pList2"/>
    <dgm:cxn modelId="{4E0CCB1D-9FD4-40BC-A370-6EAD07AC5101}" type="presParOf" srcId="{DE121BAD-5069-4968-A01A-84D5713C9C54}" destId="{D378F196-F935-4F8B-9D2A-D19E5DDFA780}" srcOrd="1" destOrd="0" presId="urn:microsoft.com/office/officeart/2005/8/layout/pList2"/>
    <dgm:cxn modelId="{13D6E283-665C-4892-8534-80B99F9D605C}" type="presParOf" srcId="{D378F196-F935-4F8B-9D2A-D19E5DDFA780}" destId="{FE124A66-8E29-47CC-9130-DD8BB2EBAD22}" srcOrd="0" destOrd="0" presId="urn:microsoft.com/office/officeart/2005/8/layout/pList2"/>
    <dgm:cxn modelId="{2065F515-CC77-4B17-B41F-8BDB5D4841E3}" type="presParOf" srcId="{FE124A66-8E29-47CC-9130-DD8BB2EBAD22}" destId="{04CB0585-2273-4698-89A6-C06100D4AFE5}" srcOrd="0" destOrd="0" presId="urn:microsoft.com/office/officeart/2005/8/layout/pList2"/>
    <dgm:cxn modelId="{0B1F4445-9E42-4174-A1FE-8CE012F64F67}" type="presParOf" srcId="{FE124A66-8E29-47CC-9130-DD8BB2EBAD22}" destId="{40A83E05-11AE-4DFC-8641-472755E9062D}" srcOrd="1" destOrd="0" presId="urn:microsoft.com/office/officeart/2005/8/layout/pList2"/>
    <dgm:cxn modelId="{668D9F98-0D55-410C-9D7A-3708825BE5CB}"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600" b="1" dirty="0" smtClean="0">
              <a:solidFill>
                <a:schemeClr val="bg1"/>
              </a:solidFill>
              <a:latin typeface="Raleway" panose="020B0003030101060003" pitchFamily="34" charset="0"/>
            </a:rPr>
            <a:t>Truffle</a:t>
          </a:r>
        </a:p>
        <a:p>
          <a:r>
            <a:rPr lang="en-US" sz="1400" b="0" i="0" dirty="0" smtClean="0">
              <a:solidFill>
                <a:schemeClr val="bg1"/>
              </a:solidFill>
              <a:latin typeface="Raleway" panose="020B0003030101060003" pitchFamily="34" charset="0"/>
            </a:rPr>
            <a:t>Testing framework which will be used for testing, compiling and deployment of Smart contract </a:t>
          </a:r>
          <a:endParaRPr lang="en-US" sz="1400" b="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530"/>
      <dgm:spPr>
        <a:solidFill>
          <a:srgbClr val="D9D9D9">
            <a:alpha val="90000"/>
          </a:srgbClr>
        </a:solidFill>
      </dgm:spPr>
      <dgm:t>
        <a:bodyPr/>
        <a:lstStyle/>
        <a:p>
          <a:endParaRPr lang="en-US"/>
        </a:p>
      </dgm:t>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09B33C48-769A-43FF-B0AC-CF6097E1AB79}" type="presOf" srcId="{B92A152E-0F77-43F2-BD4B-F8171F744A73}" destId="{04CB0585-2273-4698-89A6-C06100D4AFE5}" srcOrd="0" destOrd="0" presId="urn:microsoft.com/office/officeart/2005/8/layout/pList2"/>
    <dgm:cxn modelId="{E4EFD6F6-F0BB-4226-B699-228CBAFCCE91}" srcId="{EBCBE6FB-E675-4943-AEEF-456F20D98735}" destId="{B92A152E-0F77-43F2-BD4B-F8171F744A73}" srcOrd="0" destOrd="0" parTransId="{276AEFC3-271F-4C45-A1E5-1E3D4002CAAD}" sibTransId="{36DFA6D8-8981-44C3-8ACF-11A8664D43AA}"/>
    <dgm:cxn modelId="{5A2B0495-5F7B-476D-ADAB-2498DB46505A}" type="presOf" srcId="{EBCBE6FB-E675-4943-AEEF-456F20D98735}" destId="{DE121BAD-5069-4968-A01A-84D5713C9C54}" srcOrd="0" destOrd="0" presId="urn:microsoft.com/office/officeart/2005/8/layout/pList2"/>
    <dgm:cxn modelId="{E998CA4E-91AB-44DF-A0AF-9F1E02DECD34}" type="presParOf" srcId="{DE121BAD-5069-4968-A01A-84D5713C9C54}" destId="{9D2D99B5-ECCE-4A3A-ABF4-E85559CBD811}" srcOrd="0" destOrd="0" presId="urn:microsoft.com/office/officeart/2005/8/layout/pList2"/>
    <dgm:cxn modelId="{977D16CF-2F1F-4AB1-B66C-C967C26FCF68}" type="presParOf" srcId="{DE121BAD-5069-4968-A01A-84D5713C9C54}" destId="{D378F196-F935-4F8B-9D2A-D19E5DDFA780}" srcOrd="1" destOrd="0" presId="urn:microsoft.com/office/officeart/2005/8/layout/pList2"/>
    <dgm:cxn modelId="{93A29175-B38D-476D-88DA-E67FA32700D6}" type="presParOf" srcId="{D378F196-F935-4F8B-9D2A-D19E5DDFA780}" destId="{FE124A66-8E29-47CC-9130-DD8BB2EBAD22}" srcOrd="0" destOrd="0" presId="urn:microsoft.com/office/officeart/2005/8/layout/pList2"/>
    <dgm:cxn modelId="{1422226B-F3BE-4FD9-926F-1E81ABE4F611}" type="presParOf" srcId="{FE124A66-8E29-47CC-9130-DD8BB2EBAD22}" destId="{04CB0585-2273-4698-89A6-C06100D4AFE5}" srcOrd="0" destOrd="0" presId="urn:microsoft.com/office/officeart/2005/8/layout/pList2"/>
    <dgm:cxn modelId="{FA5EECB9-3212-4F24-B3E1-0662619B1507}" type="presParOf" srcId="{FE124A66-8E29-47CC-9130-DD8BB2EBAD22}" destId="{40A83E05-11AE-4DFC-8641-472755E9062D}" srcOrd="1" destOrd="0" presId="urn:microsoft.com/office/officeart/2005/8/layout/pList2"/>
    <dgm:cxn modelId="{170C3761-F0D4-4193-90CB-3C7A97C372E3}"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600" b="1" dirty="0" smtClean="0">
              <a:solidFill>
                <a:schemeClr val="bg1"/>
              </a:solidFill>
              <a:latin typeface="Raleway" panose="020B0003030101060003" pitchFamily="34" charset="0"/>
            </a:rPr>
            <a:t>Openzeppeline</a:t>
          </a:r>
        </a:p>
        <a:p>
          <a:r>
            <a:rPr lang="en-US" sz="1400" b="0" i="0" dirty="0" smtClean="0">
              <a:solidFill>
                <a:schemeClr val="bg1"/>
              </a:solidFill>
              <a:latin typeface="Raleway" panose="020B0003030101060003" pitchFamily="34" charset="0"/>
            </a:rPr>
            <a:t>open-source framework </a:t>
          </a:r>
          <a:r>
            <a:rPr lang="en-US" sz="1400" b="1" i="0" dirty="0" smtClean="0">
              <a:solidFill>
                <a:schemeClr val="bg1"/>
              </a:solidFill>
              <a:latin typeface="Raleway" panose="020B0003030101060003" pitchFamily="34" charset="0"/>
            </a:rPr>
            <a:t>to build secure smart contracts</a:t>
          </a:r>
          <a:r>
            <a:rPr lang="en-US" sz="1400" b="0" i="0" dirty="0" smtClean="0">
              <a:solidFill>
                <a:schemeClr val="bg1"/>
              </a:solidFill>
              <a:latin typeface="Raleway" panose="020B0003030101060003" pitchFamily="34" charset="0"/>
            </a:rPr>
            <a:t>..</a:t>
          </a:r>
          <a:endParaRPr lang="en-US" sz="1200" b="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Y="-1168"/>
      <dgm:spPr>
        <a:solidFill>
          <a:srgbClr val="D9D9D9">
            <a:alpha val="90000"/>
          </a:srgbClr>
        </a:solidFill>
      </dgm:spPr>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B2D5BB5E-3098-437A-9419-B4B6A38A41B1}" type="presOf" srcId="{EBCBE6FB-E675-4943-AEEF-456F20D98735}" destId="{DE121BAD-5069-4968-A01A-84D5713C9C54}" srcOrd="0" destOrd="0" presId="urn:microsoft.com/office/officeart/2005/8/layout/pList2"/>
    <dgm:cxn modelId="{9FE52733-A8EE-4956-9FB2-C2068D534EE4}" type="presOf" srcId="{B92A152E-0F77-43F2-BD4B-F8171F744A73}" destId="{04CB0585-2273-4698-89A6-C06100D4AFE5}" srcOrd="0" destOrd="0" presId="urn:microsoft.com/office/officeart/2005/8/layout/pList2"/>
    <dgm:cxn modelId="{FA599EF6-A6DF-48AE-83CE-3E14CBA97610}" type="presParOf" srcId="{DE121BAD-5069-4968-A01A-84D5713C9C54}" destId="{9D2D99B5-ECCE-4A3A-ABF4-E85559CBD811}" srcOrd="0" destOrd="0" presId="urn:microsoft.com/office/officeart/2005/8/layout/pList2"/>
    <dgm:cxn modelId="{91104ECA-A458-469E-B744-8F6C9786746D}" type="presParOf" srcId="{DE121BAD-5069-4968-A01A-84D5713C9C54}" destId="{D378F196-F935-4F8B-9D2A-D19E5DDFA780}" srcOrd="1" destOrd="0" presId="urn:microsoft.com/office/officeart/2005/8/layout/pList2"/>
    <dgm:cxn modelId="{04216429-3220-48B9-B9CF-A6D71206E0E4}" type="presParOf" srcId="{D378F196-F935-4F8B-9D2A-D19E5DDFA780}" destId="{FE124A66-8E29-47CC-9130-DD8BB2EBAD22}" srcOrd="0" destOrd="0" presId="urn:microsoft.com/office/officeart/2005/8/layout/pList2"/>
    <dgm:cxn modelId="{04831D00-153F-4931-91F4-E053FD6A7483}" type="presParOf" srcId="{FE124A66-8E29-47CC-9130-DD8BB2EBAD22}" destId="{04CB0585-2273-4698-89A6-C06100D4AFE5}" srcOrd="0" destOrd="0" presId="urn:microsoft.com/office/officeart/2005/8/layout/pList2"/>
    <dgm:cxn modelId="{F03856F2-E3FC-4810-9310-95BE090DC3BE}" type="presParOf" srcId="{FE124A66-8E29-47CC-9130-DD8BB2EBAD22}" destId="{40A83E05-11AE-4DFC-8641-472755E9062D}" srcOrd="1" destOrd="0" presId="urn:microsoft.com/office/officeart/2005/8/layout/pList2"/>
    <dgm:cxn modelId="{50E63A32-6FEE-4684-A944-2B28D976F51D}"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DE121BAD-5069-4968-A01A-84D5713C9C54}" type="pres">
      <dgm:prSet presAssocID="{EBCBE6FB-E675-4943-AEEF-456F20D98735}" presName="Name0" presStyleCnt="0">
        <dgm:presLayoutVars>
          <dgm:dir/>
          <dgm:resizeHandles val="exact"/>
        </dgm:presLayoutVars>
      </dgm:prSet>
      <dgm:spPr/>
    </dgm:pt>
  </dgm:ptLst>
  <dgm:cxnLst>
    <dgm:cxn modelId="{30F57B57-4FA5-4DC4-A568-573663F19B3D}" type="presOf" srcId="{EBCBE6FB-E675-4943-AEEF-456F20D98735}" destId="{DE121BAD-5069-4968-A01A-84D5713C9C54}" srcOrd="0" destOrd="0" presId="urn:microsoft.com/office/officeart/2005/8/layout/pList2"/>
  </dgm:cxnLst>
  <dgm:bg/>
  <dgm:whole>
    <a:ln>
      <a:noFill/>
    </a:ln>
  </dgm:whole>
  <dgm:extLst>
    <a:ext uri="http://schemas.microsoft.com/office/drawing/2008/diagram">
      <dsp:dataModelExt xmlns:dsp="http://schemas.microsoft.com/office/drawing/2008/diagram" relId="rId33"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600" b="1" dirty="0" smtClean="0">
              <a:solidFill>
                <a:schemeClr val="bg1"/>
              </a:solidFill>
              <a:latin typeface="Raleway" panose="020B0003030101060003" pitchFamily="34" charset="0"/>
            </a:rPr>
            <a:t>Solidity</a:t>
          </a:r>
        </a:p>
        <a:p>
          <a:r>
            <a:rPr lang="en-US" sz="1400" b="0" dirty="0" smtClean="0">
              <a:solidFill>
                <a:schemeClr val="bg1"/>
              </a:solidFill>
              <a:latin typeface="Raleway" panose="020B0003030101060003" pitchFamily="34" charset="0"/>
            </a:rPr>
            <a:t>Object Oriented Programming language which will be used in writing the Smart contract</a:t>
          </a: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530"/>
      <dgm:spPr>
        <a:solidFill>
          <a:srgbClr val="D9D9D9">
            <a:alpha val="90000"/>
          </a:srgbClr>
        </a:solidFill>
      </dgm:spPr>
      <dgm:t>
        <a:bodyPr/>
        <a:lstStyle/>
        <a:p>
          <a:endParaRPr lang="en-US"/>
        </a:p>
      </dgm:t>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421C0A6D-EAB0-42A1-8C98-60C3A7DA7606}" type="presOf" srcId="{EBCBE6FB-E675-4943-AEEF-456F20D98735}" destId="{DE121BAD-5069-4968-A01A-84D5713C9C54}" srcOrd="0" destOrd="0" presId="urn:microsoft.com/office/officeart/2005/8/layout/pList2"/>
    <dgm:cxn modelId="{200F9370-1F32-4706-892C-49B08DC583F3}" type="presOf" srcId="{B92A152E-0F77-43F2-BD4B-F8171F744A73}" destId="{04CB0585-2273-4698-89A6-C06100D4AFE5}" srcOrd="0" destOrd="0" presId="urn:microsoft.com/office/officeart/2005/8/layout/pList2"/>
    <dgm:cxn modelId="{84370449-6B4D-4DEA-B152-9301FA708E2D}" type="presParOf" srcId="{DE121BAD-5069-4968-A01A-84D5713C9C54}" destId="{9D2D99B5-ECCE-4A3A-ABF4-E85559CBD811}" srcOrd="0" destOrd="0" presId="urn:microsoft.com/office/officeart/2005/8/layout/pList2"/>
    <dgm:cxn modelId="{CB29A14F-ECBD-4A33-9AFB-44941E4B14ED}" type="presParOf" srcId="{DE121BAD-5069-4968-A01A-84D5713C9C54}" destId="{D378F196-F935-4F8B-9D2A-D19E5DDFA780}" srcOrd="1" destOrd="0" presId="urn:microsoft.com/office/officeart/2005/8/layout/pList2"/>
    <dgm:cxn modelId="{0B4F7C6A-63DF-4D0F-9A1A-CD8CBE34594E}" type="presParOf" srcId="{D378F196-F935-4F8B-9D2A-D19E5DDFA780}" destId="{FE124A66-8E29-47CC-9130-DD8BB2EBAD22}" srcOrd="0" destOrd="0" presId="urn:microsoft.com/office/officeart/2005/8/layout/pList2"/>
    <dgm:cxn modelId="{CD740C0A-AF0E-449B-A46E-F92606A731B0}" type="presParOf" srcId="{FE124A66-8E29-47CC-9130-DD8BB2EBAD22}" destId="{04CB0585-2273-4698-89A6-C06100D4AFE5}" srcOrd="0" destOrd="0" presId="urn:microsoft.com/office/officeart/2005/8/layout/pList2"/>
    <dgm:cxn modelId="{081BF521-176E-4FA7-98B6-44DD443FA0C8}" type="presParOf" srcId="{FE124A66-8E29-47CC-9130-DD8BB2EBAD22}" destId="{40A83E05-11AE-4DFC-8641-472755E9062D}" srcOrd="1" destOrd="0" presId="urn:microsoft.com/office/officeart/2005/8/layout/pList2"/>
    <dgm:cxn modelId="{F29E8BAB-A6A9-4E07-A5F8-9C08883170D6}"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3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CBE6FB-E675-4943-AEEF-456F20D98735}" type="doc">
      <dgm:prSet loTypeId="urn:microsoft.com/office/officeart/2005/8/layout/pList2" loCatId="list" qsTypeId="urn:microsoft.com/office/officeart/2005/8/quickstyle/simple1" qsCatId="simple" csTypeId="urn:microsoft.com/office/officeart/2005/8/colors/accent1_2" csCatId="accent1" phldr="1"/>
      <dgm:spPr/>
    </dgm:pt>
    <dgm:pt modelId="{B92A152E-0F77-43F2-BD4B-F8171F744A73}">
      <dgm:prSet phldrT="[Text]" custT="1"/>
      <dgm:spPr>
        <a:solidFill>
          <a:srgbClr val="D9D9D9"/>
        </a:solidFill>
        <a:ln>
          <a:noFill/>
        </a:ln>
      </dgm:spPr>
      <dgm:t>
        <a:bodyPr/>
        <a:lstStyle/>
        <a:p>
          <a:r>
            <a:rPr lang="en-US" sz="1400" b="1" dirty="0" smtClean="0">
              <a:solidFill>
                <a:schemeClr val="bg1"/>
              </a:solidFill>
              <a:latin typeface="Raleway" panose="020B0003030101060003" pitchFamily="34" charset="0"/>
            </a:rPr>
            <a:t>Ropeten Testnet and Faucet:  </a:t>
          </a:r>
          <a:r>
            <a:rPr lang="en-US" sz="1400" b="0" i="0" dirty="0" smtClean="0">
              <a:solidFill>
                <a:schemeClr val="bg1"/>
              </a:solidFill>
              <a:latin typeface="Raleway" panose="020B0003030101060003" pitchFamily="34" charset="0"/>
            </a:rPr>
            <a:t>Ethereum based testnet which will be used for the testing of the smart contract prior to release. </a:t>
          </a:r>
          <a:endParaRPr lang="en-US" sz="1400" b="0" dirty="0">
            <a:solidFill>
              <a:schemeClr val="bg1"/>
            </a:solidFill>
            <a:latin typeface="Raleway" panose="020B0003030101060003" pitchFamily="34" charset="0"/>
          </a:endParaRPr>
        </a:p>
      </dgm:t>
    </dgm:pt>
    <dgm:pt modelId="{276AEFC3-271F-4C45-A1E5-1E3D4002CAAD}" type="parTrans" cxnId="{E4EFD6F6-F0BB-4226-B699-228CBAFCCE91}">
      <dgm:prSet/>
      <dgm:spPr/>
      <dgm:t>
        <a:bodyPr/>
        <a:lstStyle/>
        <a:p>
          <a:endParaRPr lang="en-US"/>
        </a:p>
      </dgm:t>
    </dgm:pt>
    <dgm:pt modelId="{36DFA6D8-8981-44C3-8ACF-11A8664D43AA}" type="sibTrans" cxnId="{E4EFD6F6-F0BB-4226-B699-228CBAFCCE91}">
      <dgm:prSet/>
      <dgm:spPr/>
      <dgm:t>
        <a:bodyPr/>
        <a:lstStyle/>
        <a:p>
          <a:endParaRPr lang="en-US"/>
        </a:p>
      </dgm:t>
    </dgm:pt>
    <dgm:pt modelId="{DE121BAD-5069-4968-A01A-84D5713C9C54}" type="pres">
      <dgm:prSet presAssocID="{EBCBE6FB-E675-4943-AEEF-456F20D98735}" presName="Name0" presStyleCnt="0">
        <dgm:presLayoutVars>
          <dgm:dir/>
          <dgm:resizeHandles val="exact"/>
        </dgm:presLayoutVars>
      </dgm:prSet>
      <dgm:spPr/>
    </dgm:pt>
    <dgm:pt modelId="{9D2D99B5-ECCE-4A3A-ABF4-E85559CBD811}" type="pres">
      <dgm:prSet presAssocID="{EBCBE6FB-E675-4943-AEEF-456F20D98735}" presName="bkgdShp" presStyleLbl="alignAccFollowNode1" presStyleIdx="0" presStyleCnt="1" custLinFactNeighborX="530"/>
      <dgm:spPr>
        <a:solidFill>
          <a:srgbClr val="D9D9D9">
            <a:alpha val="90000"/>
          </a:srgbClr>
        </a:solidFill>
      </dgm:spPr>
      <dgm:t>
        <a:bodyPr/>
        <a:lstStyle/>
        <a:p>
          <a:endParaRPr lang="en-US"/>
        </a:p>
      </dgm:t>
    </dgm:pt>
    <dgm:pt modelId="{D378F196-F935-4F8B-9D2A-D19E5DDFA780}" type="pres">
      <dgm:prSet presAssocID="{EBCBE6FB-E675-4943-AEEF-456F20D98735}" presName="linComp" presStyleCnt="0"/>
      <dgm:spPr/>
    </dgm:pt>
    <dgm:pt modelId="{FE124A66-8E29-47CC-9130-DD8BB2EBAD22}" type="pres">
      <dgm:prSet presAssocID="{B92A152E-0F77-43F2-BD4B-F8171F744A73}" presName="compNode" presStyleCnt="0"/>
      <dgm:spPr/>
    </dgm:pt>
    <dgm:pt modelId="{04CB0585-2273-4698-89A6-C06100D4AFE5}" type="pres">
      <dgm:prSet presAssocID="{B92A152E-0F77-43F2-BD4B-F8171F744A73}" presName="node" presStyleLbl="node1" presStyleIdx="0" presStyleCnt="1" custScaleX="2000000" custLinFactNeighborX="-637">
        <dgm:presLayoutVars>
          <dgm:bulletEnabled val="1"/>
        </dgm:presLayoutVars>
      </dgm:prSet>
      <dgm:spPr/>
      <dgm:t>
        <a:bodyPr/>
        <a:lstStyle/>
        <a:p>
          <a:endParaRPr lang="en-US"/>
        </a:p>
      </dgm:t>
    </dgm:pt>
    <dgm:pt modelId="{40A83E05-11AE-4DFC-8641-472755E9062D}" type="pres">
      <dgm:prSet presAssocID="{B92A152E-0F77-43F2-BD4B-F8171F744A73}" presName="invisiNode" presStyleLbl="node1" presStyleIdx="0" presStyleCnt="1"/>
      <dgm:spPr/>
    </dgm:pt>
    <dgm:pt modelId="{3062EBEF-D737-4B57-8E6B-B44F4A02B0B4}" type="pres">
      <dgm:prSet presAssocID="{B92A152E-0F77-43F2-BD4B-F8171F744A73}" presName="imagNode" presStyleLbl="fgImgPlace1" presStyleIdx="0" presStyleCnt="1" custScaleX="531103" custScaleY="140680" custLinFactX="-300000" custLinFactY="66057" custLinFactNeighborX="-391153" custLinFactNeighborY="100000"/>
      <dgm:spPr>
        <a:ln>
          <a:noFill/>
        </a:ln>
      </dgm:spPr>
    </dgm:pt>
  </dgm:ptLst>
  <dgm:cxnLst>
    <dgm:cxn modelId="{E4EFD6F6-F0BB-4226-B699-228CBAFCCE91}" srcId="{EBCBE6FB-E675-4943-AEEF-456F20D98735}" destId="{B92A152E-0F77-43F2-BD4B-F8171F744A73}" srcOrd="0" destOrd="0" parTransId="{276AEFC3-271F-4C45-A1E5-1E3D4002CAAD}" sibTransId="{36DFA6D8-8981-44C3-8ACF-11A8664D43AA}"/>
    <dgm:cxn modelId="{0A5020A7-FFBC-48F6-8AC6-A53AEC121A83}" type="presOf" srcId="{B92A152E-0F77-43F2-BD4B-F8171F744A73}" destId="{04CB0585-2273-4698-89A6-C06100D4AFE5}" srcOrd="0" destOrd="0" presId="urn:microsoft.com/office/officeart/2005/8/layout/pList2"/>
    <dgm:cxn modelId="{204B4133-0F17-413D-B39E-52468E886331}" type="presOf" srcId="{EBCBE6FB-E675-4943-AEEF-456F20D98735}" destId="{DE121BAD-5069-4968-A01A-84D5713C9C54}" srcOrd="0" destOrd="0" presId="urn:microsoft.com/office/officeart/2005/8/layout/pList2"/>
    <dgm:cxn modelId="{5A055CAE-BFCF-4ECF-AEAA-10D47472F9E4}" type="presParOf" srcId="{DE121BAD-5069-4968-A01A-84D5713C9C54}" destId="{9D2D99B5-ECCE-4A3A-ABF4-E85559CBD811}" srcOrd="0" destOrd="0" presId="urn:microsoft.com/office/officeart/2005/8/layout/pList2"/>
    <dgm:cxn modelId="{3510599B-1B7B-4187-9997-B5BEEA9B2E3A}" type="presParOf" srcId="{DE121BAD-5069-4968-A01A-84D5713C9C54}" destId="{D378F196-F935-4F8B-9D2A-D19E5DDFA780}" srcOrd="1" destOrd="0" presId="urn:microsoft.com/office/officeart/2005/8/layout/pList2"/>
    <dgm:cxn modelId="{58A724AA-CC72-4659-9174-8D9A31365FE2}" type="presParOf" srcId="{D378F196-F935-4F8B-9D2A-D19E5DDFA780}" destId="{FE124A66-8E29-47CC-9130-DD8BB2EBAD22}" srcOrd="0" destOrd="0" presId="urn:microsoft.com/office/officeart/2005/8/layout/pList2"/>
    <dgm:cxn modelId="{E5D61A8F-C762-45A6-A67C-249C4ABE154E}" type="presParOf" srcId="{FE124A66-8E29-47CC-9130-DD8BB2EBAD22}" destId="{04CB0585-2273-4698-89A6-C06100D4AFE5}" srcOrd="0" destOrd="0" presId="urn:microsoft.com/office/officeart/2005/8/layout/pList2"/>
    <dgm:cxn modelId="{5AD4FFF0-F3E9-43D1-AD79-48662CD1A934}" type="presParOf" srcId="{FE124A66-8E29-47CC-9130-DD8BB2EBAD22}" destId="{40A83E05-11AE-4DFC-8641-472755E9062D}" srcOrd="1" destOrd="0" presId="urn:microsoft.com/office/officeart/2005/8/layout/pList2"/>
    <dgm:cxn modelId="{AEF8C094-4389-4AD1-881E-A812DBB0ABB9}" type="presParOf" srcId="{FE124A66-8E29-47CC-9130-DD8BB2EBAD22}" destId="{3062EBEF-D737-4B57-8E6B-B44F4A02B0B4}" srcOrd="2" destOrd="0" presId="urn:microsoft.com/office/officeart/2005/8/layout/pList2"/>
  </dgm:cxnLst>
  <dgm:bg/>
  <dgm:whole>
    <a:ln>
      <a:noFill/>
    </a:ln>
  </dgm:whole>
  <dgm:extLst>
    <a:ext uri="http://schemas.microsoft.com/office/drawing/2008/diagram">
      <dsp:dataModelExt xmlns:dsp="http://schemas.microsoft.com/office/drawing/2008/diagram" relId="rId4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413256" cy="1116639"/>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2829" y="1329436"/>
          <a:ext cx="601658" cy="1151985"/>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3060" y="1125476"/>
          <a:ext cx="2265693" cy="1364782"/>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b="1" kern="1200" dirty="0" smtClean="0">
              <a:solidFill>
                <a:schemeClr val="bg1"/>
              </a:solidFill>
              <a:latin typeface="Raleway" panose="020B0003030101060003" pitchFamily="34" charset="0"/>
            </a:rPr>
            <a:t>Ethereum Request for Comment </a:t>
          </a:r>
          <a:r>
            <a:rPr lang="en-US" sz="1400" b="0" kern="1200" dirty="0" smtClean="0">
              <a:solidFill>
                <a:schemeClr val="bg1"/>
              </a:solidFill>
              <a:latin typeface="Raleway" panose="020B0003030101060003" pitchFamily="34" charset="0"/>
            </a:rPr>
            <a:t>which include:</a:t>
          </a:r>
        </a:p>
        <a:p>
          <a:pPr lvl="0" algn="ctr" defTabSz="622300">
            <a:lnSpc>
              <a:spcPct val="90000"/>
            </a:lnSpc>
            <a:spcBef>
              <a:spcPct val="0"/>
            </a:spcBef>
            <a:spcAft>
              <a:spcPct val="35000"/>
            </a:spcAft>
          </a:pPr>
          <a:r>
            <a:rPr lang="en-US" sz="1400" b="1" kern="1200" dirty="0" smtClean="0">
              <a:solidFill>
                <a:schemeClr val="bg1"/>
              </a:solidFill>
              <a:latin typeface="Raleway" panose="020B0003030101060003" pitchFamily="34" charset="0"/>
            </a:rPr>
            <a:t>ERC-1594, ERC-1410, ERC-1643, ERC-1644</a:t>
          </a:r>
        </a:p>
        <a:p>
          <a:pPr lvl="0" algn="ctr" defTabSz="622300">
            <a:lnSpc>
              <a:spcPct val="90000"/>
            </a:lnSpc>
            <a:spcBef>
              <a:spcPct val="0"/>
            </a:spcBef>
            <a:spcAft>
              <a:spcPct val="35000"/>
            </a:spcAft>
          </a:pPr>
          <a:endParaRPr lang="en-US" sz="1400" b="1" kern="1200" dirty="0" smtClean="0">
            <a:solidFill>
              <a:schemeClr val="bg1"/>
            </a:solidFill>
            <a:latin typeface="Raleway" panose="020B0003030101060003" pitchFamily="34" charset="0"/>
          </a:endParaRPr>
        </a:p>
      </dsp:txBody>
      <dsp:txXfrm rot="10800000">
        <a:off x="115032" y="1125476"/>
        <a:ext cx="2181749" cy="13228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394351" cy="1102995"/>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1866" y="1313191"/>
          <a:ext cx="596944" cy="113790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2488" y="1111723"/>
          <a:ext cx="2247943" cy="1348105"/>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Raleway" panose="020B0003030101060003" pitchFamily="34" charset="0"/>
            </a:rPr>
            <a:t>Metamask Wallet</a:t>
          </a:r>
        </a:p>
        <a:p>
          <a:pPr lvl="0" algn="ctr" defTabSz="711200">
            <a:lnSpc>
              <a:spcPct val="90000"/>
            </a:lnSpc>
            <a:spcBef>
              <a:spcPct val="0"/>
            </a:spcBef>
            <a:spcAft>
              <a:spcPct val="35000"/>
            </a:spcAft>
          </a:pPr>
          <a:r>
            <a:rPr lang="en-US" sz="1400" b="0" i="0" kern="1200" dirty="0" smtClean="0">
              <a:solidFill>
                <a:schemeClr val="bg1"/>
              </a:solidFill>
              <a:latin typeface="Raleway" panose="020B0003030101060003" pitchFamily="34" charset="0"/>
            </a:rPr>
            <a:t>Ethereum based wallet which allows users to store, buy, sell, and swap tokens. </a:t>
          </a:r>
          <a:endParaRPr lang="en-US" sz="1400" b="0" kern="1200" dirty="0">
            <a:solidFill>
              <a:schemeClr val="bg1"/>
            </a:solidFill>
            <a:latin typeface="Raleway" panose="020B0003030101060003" pitchFamily="34" charset="0"/>
          </a:endParaRPr>
        </a:p>
      </dsp:txBody>
      <dsp:txXfrm rot="10800000">
        <a:off x="113947" y="1111723"/>
        <a:ext cx="2165025" cy="13066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3169632" cy="941845"/>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61326" y="1121332"/>
          <a:ext cx="790232" cy="97165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95959" y="949299"/>
          <a:ext cx="2975817" cy="1151145"/>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b="1" kern="1200" dirty="0" smtClean="0">
              <a:solidFill>
                <a:schemeClr val="bg1"/>
              </a:solidFill>
              <a:latin typeface="Raleway" panose="020B0003030101060003" pitchFamily="34" charset="0"/>
            </a:rPr>
            <a:t>Remix IDE </a:t>
          </a:r>
          <a:r>
            <a:rPr lang="en-US" sz="1400" kern="1200" dirty="0" smtClean="0">
              <a:solidFill>
                <a:schemeClr val="bg1"/>
              </a:solidFill>
              <a:latin typeface="Raleway" panose="020B0003030101060003" pitchFamily="34" charset="0"/>
            </a:rPr>
            <a:t>and </a:t>
          </a:r>
          <a:r>
            <a:rPr lang="en-US" sz="1400" b="1" kern="1200" dirty="0" smtClean="0">
              <a:solidFill>
                <a:schemeClr val="bg1"/>
              </a:solidFill>
              <a:latin typeface="Raleway" panose="020B0003030101060003" pitchFamily="34" charset="0"/>
            </a:rPr>
            <a:t>Visual Studio Code</a:t>
          </a:r>
        </a:p>
        <a:p>
          <a:pPr lvl="0" algn="ctr" defTabSz="622300">
            <a:lnSpc>
              <a:spcPct val="90000"/>
            </a:lnSpc>
            <a:spcBef>
              <a:spcPct val="0"/>
            </a:spcBef>
            <a:spcAft>
              <a:spcPct val="35000"/>
            </a:spcAft>
          </a:pPr>
          <a:r>
            <a:rPr lang="en-US" sz="1400" kern="1200" dirty="0" smtClean="0">
              <a:solidFill>
                <a:schemeClr val="bg1"/>
              </a:solidFill>
              <a:latin typeface="Raleway" panose="020B0003030101060003" pitchFamily="34" charset="0"/>
            </a:rPr>
            <a:t>Flexible and intuitive interfaces which will be used for writing Smart contracts.</a:t>
          </a:r>
          <a:endParaRPr lang="en-US" sz="1400" kern="1200" dirty="0">
            <a:solidFill>
              <a:schemeClr val="bg1"/>
            </a:solidFill>
            <a:latin typeface="Raleway" panose="020B0003030101060003" pitchFamily="34" charset="0"/>
          </a:endParaRPr>
        </a:p>
      </dsp:txBody>
      <dsp:txXfrm rot="10800000">
        <a:off x="131361" y="949299"/>
        <a:ext cx="2905013" cy="1115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394351" cy="1102995"/>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1866" y="1313191"/>
          <a:ext cx="596944" cy="113790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2488" y="1111723"/>
          <a:ext cx="2247943" cy="1348105"/>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Raleway" panose="020B0003030101060003" pitchFamily="34" charset="0"/>
            </a:rPr>
            <a:t>Ganache</a:t>
          </a:r>
        </a:p>
        <a:p>
          <a:pPr lvl="0" algn="ctr" defTabSz="711200">
            <a:lnSpc>
              <a:spcPct val="90000"/>
            </a:lnSpc>
            <a:spcBef>
              <a:spcPct val="0"/>
            </a:spcBef>
            <a:spcAft>
              <a:spcPct val="35000"/>
            </a:spcAft>
          </a:pPr>
          <a:r>
            <a:rPr lang="en-US" sz="1400" b="0" i="0" kern="1200" dirty="0" smtClean="0">
              <a:solidFill>
                <a:schemeClr val="bg1"/>
              </a:solidFill>
              <a:latin typeface="Raleway" panose="020B0003030101060003" pitchFamily="34" charset="0"/>
            </a:rPr>
            <a:t>Local Ethereum blockchain which you can use to run tests, execute commands, and inspect state.</a:t>
          </a:r>
          <a:endParaRPr lang="en-US" sz="1400" b="0" kern="1200" dirty="0">
            <a:solidFill>
              <a:schemeClr val="bg1"/>
            </a:solidFill>
            <a:latin typeface="Raleway" panose="020B0003030101060003" pitchFamily="34" charset="0"/>
          </a:endParaRPr>
        </a:p>
      </dsp:txBody>
      <dsp:txXfrm rot="10800000">
        <a:off x="113947" y="1111723"/>
        <a:ext cx="2165025" cy="1306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394351" cy="1102995"/>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1866" y="1313191"/>
          <a:ext cx="596944" cy="113790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2488" y="1111723"/>
          <a:ext cx="2247943" cy="1348105"/>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Raleway" panose="020B0003030101060003" pitchFamily="34" charset="0"/>
            </a:rPr>
            <a:t>Truffle</a:t>
          </a:r>
        </a:p>
        <a:p>
          <a:pPr lvl="0" algn="ctr" defTabSz="711200">
            <a:lnSpc>
              <a:spcPct val="90000"/>
            </a:lnSpc>
            <a:spcBef>
              <a:spcPct val="0"/>
            </a:spcBef>
            <a:spcAft>
              <a:spcPct val="35000"/>
            </a:spcAft>
          </a:pPr>
          <a:r>
            <a:rPr lang="en-US" sz="1400" b="0" i="0" kern="1200" dirty="0" smtClean="0">
              <a:solidFill>
                <a:schemeClr val="bg1"/>
              </a:solidFill>
              <a:latin typeface="Raleway" panose="020B0003030101060003" pitchFamily="34" charset="0"/>
            </a:rPr>
            <a:t>Testing framework which will be used for testing, compiling and deployment of Smart contract </a:t>
          </a:r>
          <a:endParaRPr lang="en-US" sz="1400" b="0" kern="1200" dirty="0">
            <a:solidFill>
              <a:schemeClr val="bg1"/>
            </a:solidFill>
            <a:latin typeface="Raleway" panose="020B0003030101060003" pitchFamily="34" charset="0"/>
          </a:endParaRPr>
        </a:p>
      </dsp:txBody>
      <dsp:txXfrm rot="10800000">
        <a:off x="113947" y="1111723"/>
        <a:ext cx="2165025" cy="13066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394351" cy="1102995"/>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1866" y="1313191"/>
          <a:ext cx="596944" cy="113790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2488" y="1111723"/>
          <a:ext cx="2247943" cy="1348105"/>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Raleway" panose="020B0003030101060003" pitchFamily="34" charset="0"/>
            </a:rPr>
            <a:t>Openzeppeline</a:t>
          </a:r>
        </a:p>
        <a:p>
          <a:pPr lvl="0" algn="ctr" defTabSz="711200">
            <a:lnSpc>
              <a:spcPct val="90000"/>
            </a:lnSpc>
            <a:spcBef>
              <a:spcPct val="0"/>
            </a:spcBef>
            <a:spcAft>
              <a:spcPct val="35000"/>
            </a:spcAft>
          </a:pPr>
          <a:r>
            <a:rPr lang="en-US" sz="1400" b="0" i="0" kern="1200" dirty="0" smtClean="0">
              <a:solidFill>
                <a:schemeClr val="bg1"/>
              </a:solidFill>
              <a:latin typeface="Raleway" panose="020B0003030101060003" pitchFamily="34" charset="0"/>
            </a:rPr>
            <a:t>open-source framework </a:t>
          </a:r>
          <a:r>
            <a:rPr lang="en-US" sz="1400" b="1" i="0" kern="1200" dirty="0" smtClean="0">
              <a:solidFill>
                <a:schemeClr val="bg1"/>
              </a:solidFill>
              <a:latin typeface="Raleway" panose="020B0003030101060003" pitchFamily="34" charset="0"/>
            </a:rPr>
            <a:t>to build secure smart contracts</a:t>
          </a:r>
          <a:r>
            <a:rPr lang="en-US" sz="1400" b="0" i="0" kern="1200" dirty="0" smtClean="0">
              <a:solidFill>
                <a:schemeClr val="bg1"/>
              </a:solidFill>
              <a:latin typeface="Raleway" panose="020B0003030101060003" pitchFamily="34" charset="0"/>
            </a:rPr>
            <a:t>..</a:t>
          </a:r>
          <a:endParaRPr lang="en-US" sz="1200" b="0" kern="1200" dirty="0">
            <a:solidFill>
              <a:schemeClr val="bg1"/>
            </a:solidFill>
            <a:latin typeface="Raleway" panose="020B0003030101060003" pitchFamily="34" charset="0"/>
          </a:endParaRPr>
        </a:p>
      </dsp:txBody>
      <dsp:txXfrm rot="10800000">
        <a:off x="113947" y="1111723"/>
        <a:ext cx="2165025" cy="13066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472324" cy="1142920"/>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5835" y="1360725"/>
          <a:ext cx="616384" cy="1179098"/>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4848" y="1151965"/>
          <a:ext cx="2321148" cy="1396903"/>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lvl="0" algn="ctr" defTabSz="711200">
            <a:lnSpc>
              <a:spcPct val="90000"/>
            </a:lnSpc>
            <a:spcBef>
              <a:spcPct val="0"/>
            </a:spcBef>
            <a:spcAft>
              <a:spcPct val="35000"/>
            </a:spcAft>
          </a:pPr>
          <a:r>
            <a:rPr lang="en-US" sz="1600" b="1" kern="1200" dirty="0" smtClean="0">
              <a:solidFill>
                <a:schemeClr val="bg1"/>
              </a:solidFill>
              <a:latin typeface="Raleway" panose="020B0003030101060003" pitchFamily="34" charset="0"/>
            </a:rPr>
            <a:t>Solidity</a:t>
          </a:r>
        </a:p>
        <a:p>
          <a:pPr lvl="0" algn="ctr" defTabSz="711200">
            <a:lnSpc>
              <a:spcPct val="90000"/>
            </a:lnSpc>
            <a:spcBef>
              <a:spcPct val="0"/>
            </a:spcBef>
            <a:spcAft>
              <a:spcPct val="35000"/>
            </a:spcAft>
          </a:pPr>
          <a:r>
            <a:rPr lang="en-US" sz="1400" b="0" kern="1200" dirty="0" smtClean="0">
              <a:solidFill>
                <a:schemeClr val="bg1"/>
              </a:solidFill>
              <a:latin typeface="Raleway" panose="020B0003030101060003" pitchFamily="34" charset="0"/>
            </a:rPr>
            <a:t>Object Oriented Programming language which will be used in writing the Smart contract</a:t>
          </a:r>
        </a:p>
      </dsp:txBody>
      <dsp:txXfrm rot="10800000">
        <a:off x="117808" y="1151965"/>
        <a:ext cx="2235228" cy="1353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D99B5-ECCE-4A3A-ABF4-E85559CBD811}">
      <dsp:nvSpPr>
        <dsp:cNvPr id="0" name=""/>
        <dsp:cNvSpPr/>
      </dsp:nvSpPr>
      <dsp:spPr>
        <a:xfrm>
          <a:off x="0" y="0"/>
          <a:ext cx="2483191" cy="1110001"/>
        </a:xfrm>
        <a:prstGeom prst="roundRect">
          <a:avLst>
            <a:gd name="adj" fmla="val 10000"/>
          </a:avLst>
        </a:prstGeom>
        <a:solidFill>
          <a:srgbClr val="D9D9D9">
            <a:alpha val="90000"/>
          </a:srgb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62EBEF-D737-4B57-8E6B-B44F4A02B0B4}">
      <dsp:nvSpPr>
        <dsp:cNvPr id="0" name=""/>
        <dsp:cNvSpPr/>
      </dsp:nvSpPr>
      <dsp:spPr>
        <a:xfrm>
          <a:off x="126388" y="1321532"/>
          <a:ext cx="619093" cy="1145136"/>
        </a:xfrm>
        <a:prstGeom prst="roundRect">
          <a:avLst>
            <a:gd name="adj" fmla="val 10000"/>
          </a:avLst>
        </a:prstGeom>
        <a:solidFill>
          <a:schemeClr val="accent1">
            <a:tint val="50000"/>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dsp:style>
    </dsp:sp>
    <dsp:sp modelId="{04CB0585-2273-4698-89A6-C06100D4AFE5}">
      <dsp:nvSpPr>
        <dsp:cNvPr id="0" name=""/>
        <dsp:cNvSpPr/>
      </dsp:nvSpPr>
      <dsp:spPr>
        <a:xfrm rot="10800000">
          <a:off x="75177" y="1118784"/>
          <a:ext cx="2331350" cy="1356667"/>
        </a:xfrm>
        <a:prstGeom prst="round2SameRect">
          <a:avLst>
            <a:gd name="adj1" fmla="val 10500"/>
            <a:gd name="adj2" fmla="val 0"/>
          </a:avLst>
        </a:prstGeom>
        <a:solidFill>
          <a:srgbClr val="D9D9D9"/>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lvl="0" algn="ctr" defTabSz="622300">
            <a:lnSpc>
              <a:spcPct val="90000"/>
            </a:lnSpc>
            <a:spcBef>
              <a:spcPct val="0"/>
            </a:spcBef>
            <a:spcAft>
              <a:spcPct val="35000"/>
            </a:spcAft>
          </a:pPr>
          <a:r>
            <a:rPr lang="en-US" sz="1400" b="1" kern="1200" dirty="0" smtClean="0">
              <a:solidFill>
                <a:schemeClr val="bg1"/>
              </a:solidFill>
              <a:latin typeface="Raleway" panose="020B0003030101060003" pitchFamily="34" charset="0"/>
            </a:rPr>
            <a:t>Ropeten Testnet and Faucet:  </a:t>
          </a:r>
          <a:r>
            <a:rPr lang="en-US" sz="1400" b="0" i="0" kern="1200" dirty="0" smtClean="0">
              <a:solidFill>
                <a:schemeClr val="bg1"/>
              </a:solidFill>
              <a:latin typeface="Raleway" panose="020B0003030101060003" pitchFamily="34" charset="0"/>
            </a:rPr>
            <a:t>Ethereum based testnet which will be used for the testing of the smart contract prior to release. </a:t>
          </a:r>
          <a:endParaRPr lang="en-US" sz="1400" b="0" kern="1200" dirty="0">
            <a:solidFill>
              <a:schemeClr val="bg1"/>
            </a:solidFill>
            <a:latin typeface="Raleway" panose="020B0003030101060003" pitchFamily="34" charset="0"/>
          </a:endParaRPr>
        </a:p>
      </dsp:txBody>
      <dsp:txXfrm rot="10800000">
        <a:off x="116899" y="1118784"/>
        <a:ext cx="2247906" cy="131494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2.wdp"/><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3.wdp"/><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13" Type="http://schemas.openxmlformats.org/officeDocument/2006/relationships/diagramQuickStyle" Target="../diagrams/quickStyle4.xml"/><Relationship Id="rId18" Type="http://schemas.openxmlformats.org/officeDocument/2006/relationships/diagramLayout" Target="../diagrams/layout5.xml"/><Relationship Id="rId26" Type="http://schemas.openxmlformats.org/officeDocument/2006/relationships/diagramColors" Target="../diagrams/colors6.xml"/><Relationship Id="rId39" Type="http://schemas.openxmlformats.org/officeDocument/2006/relationships/image" Target="../media/image11.png"/><Relationship Id="rId21" Type="http://schemas.microsoft.com/office/2007/relationships/diagramDrawing" Target="../diagrams/drawing5.xml"/><Relationship Id="rId34" Type="http://schemas.openxmlformats.org/officeDocument/2006/relationships/diagramData" Target="../diagrams/data8.xml"/><Relationship Id="rId42" Type="http://schemas.openxmlformats.org/officeDocument/2006/relationships/diagramQuickStyle" Target="../diagrams/quickStyle9.xml"/><Relationship Id="rId47" Type="http://schemas.openxmlformats.org/officeDocument/2006/relationships/diagramLayout" Target="../diagrams/layout10.xml"/><Relationship Id="rId50" Type="http://schemas.microsoft.com/office/2007/relationships/diagramDrawing" Target="../diagrams/drawing10.xml"/><Relationship Id="rId55" Type="http://schemas.microsoft.com/office/2007/relationships/diagramDrawing" Target="../diagrams/drawing11.xml"/><Relationship Id="rId7" Type="http://schemas.openxmlformats.org/officeDocument/2006/relationships/diagramColors" Target="../diagrams/colors3.xml"/><Relationship Id="rId2" Type="http://schemas.openxmlformats.org/officeDocument/2006/relationships/image" Target="../media/image2.png"/><Relationship Id="rId16" Type="http://schemas.openxmlformats.org/officeDocument/2006/relationships/image" Target="../media/image8.png"/><Relationship Id="rId29" Type="http://schemas.openxmlformats.org/officeDocument/2006/relationships/diagramData" Target="../diagrams/data7.xml"/><Relationship Id="rId11" Type="http://schemas.openxmlformats.org/officeDocument/2006/relationships/diagramData" Target="../diagrams/data4.xml"/><Relationship Id="rId24" Type="http://schemas.openxmlformats.org/officeDocument/2006/relationships/diagramLayout" Target="../diagrams/layout6.xml"/><Relationship Id="rId32" Type="http://schemas.openxmlformats.org/officeDocument/2006/relationships/diagramColors" Target="../diagrams/colors7.xml"/><Relationship Id="rId37" Type="http://schemas.openxmlformats.org/officeDocument/2006/relationships/diagramColors" Target="../diagrams/colors8.xml"/><Relationship Id="rId40" Type="http://schemas.openxmlformats.org/officeDocument/2006/relationships/diagramData" Target="../diagrams/data9.xml"/><Relationship Id="rId45" Type="http://schemas.openxmlformats.org/officeDocument/2006/relationships/image" Target="../media/image12.png"/><Relationship Id="rId53" Type="http://schemas.openxmlformats.org/officeDocument/2006/relationships/diagramQuickStyle" Target="../diagrams/quickStyle11.xml"/><Relationship Id="rId5" Type="http://schemas.openxmlformats.org/officeDocument/2006/relationships/diagramLayout" Target="../diagrams/layout3.xml"/><Relationship Id="rId10" Type="http://schemas.openxmlformats.org/officeDocument/2006/relationships/image" Target="../media/image7.png"/><Relationship Id="rId19" Type="http://schemas.openxmlformats.org/officeDocument/2006/relationships/diagramQuickStyle" Target="../diagrams/quickStyle5.xml"/><Relationship Id="rId31" Type="http://schemas.openxmlformats.org/officeDocument/2006/relationships/diagramQuickStyle" Target="../diagrams/quickStyle7.xml"/><Relationship Id="rId44" Type="http://schemas.microsoft.com/office/2007/relationships/diagramDrawing" Target="../diagrams/drawing9.xml"/><Relationship Id="rId52" Type="http://schemas.openxmlformats.org/officeDocument/2006/relationships/diagramLayout" Target="../diagrams/layout11.xml"/><Relationship Id="rId4" Type="http://schemas.openxmlformats.org/officeDocument/2006/relationships/diagramData" Target="../diagrams/data3.xml"/><Relationship Id="rId9" Type="http://schemas.openxmlformats.org/officeDocument/2006/relationships/image" Target="../media/image6.png"/><Relationship Id="rId14" Type="http://schemas.openxmlformats.org/officeDocument/2006/relationships/diagramColors" Target="../diagrams/colors4.xml"/><Relationship Id="rId22" Type="http://schemas.openxmlformats.org/officeDocument/2006/relationships/image" Target="../media/image9.png"/><Relationship Id="rId27" Type="http://schemas.microsoft.com/office/2007/relationships/diagramDrawing" Target="../diagrams/drawing6.xml"/><Relationship Id="rId30" Type="http://schemas.openxmlformats.org/officeDocument/2006/relationships/diagramLayout" Target="../diagrams/layout7.xml"/><Relationship Id="rId35" Type="http://schemas.openxmlformats.org/officeDocument/2006/relationships/diagramLayout" Target="../diagrams/layout8.xml"/><Relationship Id="rId43" Type="http://schemas.openxmlformats.org/officeDocument/2006/relationships/diagramColors" Target="../diagrams/colors9.xml"/><Relationship Id="rId48" Type="http://schemas.openxmlformats.org/officeDocument/2006/relationships/diagramQuickStyle" Target="../diagrams/quickStyle10.xml"/><Relationship Id="rId56" Type="http://schemas.openxmlformats.org/officeDocument/2006/relationships/image" Target="../media/image13.png"/><Relationship Id="rId8" Type="http://schemas.microsoft.com/office/2007/relationships/diagramDrawing" Target="../diagrams/drawing3.xml"/><Relationship Id="rId51" Type="http://schemas.openxmlformats.org/officeDocument/2006/relationships/diagramData" Target="../diagrams/data11.xml"/><Relationship Id="rId3" Type="http://schemas.microsoft.com/office/2007/relationships/hdphoto" Target="../media/hdphoto1.wdp"/><Relationship Id="rId12" Type="http://schemas.openxmlformats.org/officeDocument/2006/relationships/diagramLayout" Target="../diagrams/layout4.xml"/><Relationship Id="rId17" Type="http://schemas.openxmlformats.org/officeDocument/2006/relationships/diagramData" Target="../diagrams/data5.xml"/><Relationship Id="rId25" Type="http://schemas.openxmlformats.org/officeDocument/2006/relationships/diagramQuickStyle" Target="../diagrams/quickStyle6.xml"/><Relationship Id="rId33" Type="http://schemas.microsoft.com/office/2007/relationships/diagramDrawing" Target="../diagrams/drawing7.xml"/><Relationship Id="rId38" Type="http://schemas.microsoft.com/office/2007/relationships/diagramDrawing" Target="../diagrams/drawing8.xml"/><Relationship Id="rId46" Type="http://schemas.openxmlformats.org/officeDocument/2006/relationships/diagramData" Target="../diagrams/data10.xml"/><Relationship Id="rId20" Type="http://schemas.openxmlformats.org/officeDocument/2006/relationships/diagramColors" Target="../diagrams/colors5.xml"/><Relationship Id="rId41" Type="http://schemas.openxmlformats.org/officeDocument/2006/relationships/diagramLayout" Target="../diagrams/layout9.xml"/><Relationship Id="rId54" Type="http://schemas.openxmlformats.org/officeDocument/2006/relationships/diagramColors" Target="../diagrams/colors11.xml"/><Relationship Id="rId1" Type="http://schemas.openxmlformats.org/officeDocument/2006/relationships/slideLayout" Target="../slideLayouts/slideLayout1.xml"/><Relationship Id="rId6" Type="http://schemas.openxmlformats.org/officeDocument/2006/relationships/diagramQuickStyle" Target="../diagrams/quickStyle3.xml"/><Relationship Id="rId15" Type="http://schemas.microsoft.com/office/2007/relationships/diagramDrawing" Target="../diagrams/drawing4.xml"/><Relationship Id="rId23" Type="http://schemas.openxmlformats.org/officeDocument/2006/relationships/diagramData" Target="../diagrams/data6.xml"/><Relationship Id="rId28" Type="http://schemas.openxmlformats.org/officeDocument/2006/relationships/image" Target="../media/image10.png"/><Relationship Id="rId36" Type="http://schemas.openxmlformats.org/officeDocument/2006/relationships/diagramQuickStyle" Target="../diagrams/quickStyle8.xml"/><Relationship Id="rId49" Type="http://schemas.openxmlformats.org/officeDocument/2006/relationships/diagramColors" Target="../diagrams/colors10.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image" Target="../media/image14.png"/><Relationship Id="rId7" Type="http://schemas.openxmlformats.org/officeDocument/2006/relationships/diagramQuickStyle" Target="../diagrams/quickStyle12.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diagramLayout" Target="../diagrams/layout12.xml"/><Relationship Id="rId5" Type="http://schemas.openxmlformats.org/officeDocument/2006/relationships/diagramData" Target="../diagrams/data12.xml"/><Relationship Id="rId4" Type="http://schemas.microsoft.com/office/2007/relationships/hdphoto" Target="../media/hdphoto4.wdp"/><Relationship Id="rId9" Type="http://schemas.microsoft.com/office/2007/relationships/diagramDrawing" Target="../diagrams/drawin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12193456" cy="6858000"/>
          </a:xfrm>
          <a:prstGeom prst="rect">
            <a:avLst/>
          </a:prstGeom>
        </p:spPr>
      </p:pic>
      <p:sp>
        <p:nvSpPr>
          <p:cNvPr id="9" name="Rectangle 8"/>
          <p:cNvSpPr/>
          <p:nvPr/>
        </p:nvSpPr>
        <p:spPr>
          <a:xfrm>
            <a:off x="-1" y="2308538"/>
            <a:ext cx="11760592" cy="2240924"/>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2702909"/>
            <a:ext cx="11563643" cy="1323439"/>
          </a:xfrm>
          <a:prstGeom prst="rect">
            <a:avLst/>
          </a:prstGeom>
          <a:noFill/>
        </p:spPr>
        <p:txBody>
          <a:bodyPr wrap="square" rtlCol="0">
            <a:spAutoFit/>
          </a:bodyPr>
          <a:lstStyle/>
          <a:p>
            <a:r>
              <a:rPr lang="en-US" sz="4400" b="1" dirty="0" smtClean="0">
                <a:solidFill>
                  <a:schemeClr val="bg1">
                    <a:lumMod val="95000"/>
                    <a:lumOff val="5000"/>
                  </a:schemeClr>
                </a:solidFill>
                <a:latin typeface="Raleway" panose="020B0003030101060003" pitchFamily="34" charset="0"/>
              </a:rPr>
              <a:t>GRANDIDA SECURITY TOKEN (GRD-Token)</a:t>
            </a:r>
          </a:p>
          <a:p>
            <a:r>
              <a:rPr lang="en-US" dirty="0" smtClean="0">
                <a:solidFill>
                  <a:schemeClr val="bg1">
                    <a:lumMod val="95000"/>
                    <a:lumOff val="5000"/>
                  </a:schemeClr>
                </a:solidFill>
                <a:latin typeface="Raleway" panose="020B0003030101060003" pitchFamily="34" charset="0"/>
              </a:rPr>
              <a:t>Tokenization of Grandida Assets (Shares and/or Stocks)</a:t>
            </a:r>
          </a:p>
          <a:p>
            <a:endParaRPr lang="en-US" dirty="0">
              <a:solidFill>
                <a:schemeClr val="bg1">
                  <a:lumMod val="95000"/>
                  <a:lumOff val="5000"/>
                </a:schemeClr>
              </a:solidFill>
              <a:latin typeface="Raleway" panose="020B0003030101060003" pitchFamily="34" charset="0"/>
            </a:endParaRPr>
          </a:p>
        </p:txBody>
      </p:sp>
      <p:sp>
        <p:nvSpPr>
          <p:cNvPr id="10" name="TextBox 9"/>
          <p:cNvSpPr txBox="1"/>
          <p:nvPr/>
        </p:nvSpPr>
        <p:spPr>
          <a:xfrm>
            <a:off x="9706378" y="6346998"/>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sp>
        <p:nvSpPr>
          <p:cNvPr id="11" name="Rectangle 10"/>
          <p:cNvSpPr/>
          <p:nvPr/>
        </p:nvSpPr>
        <p:spPr>
          <a:xfrm rot="16200000" flipV="1">
            <a:off x="9552833" y="650054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040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1860" y="7414"/>
            <a:ext cx="12193456" cy="6858000"/>
          </a:xfrm>
          <a:prstGeom prst="rect">
            <a:avLst/>
          </a:prstGeom>
        </p:spPr>
      </p:pic>
      <p:sp>
        <p:nvSpPr>
          <p:cNvPr id="9" name="Rectangle 8"/>
          <p:cNvSpPr/>
          <p:nvPr/>
        </p:nvSpPr>
        <p:spPr>
          <a:xfrm>
            <a:off x="0" y="461958"/>
            <a:ext cx="8654603" cy="116078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73165"/>
            <a:ext cx="8654603" cy="769441"/>
          </a:xfrm>
          <a:prstGeom prst="rect">
            <a:avLst/>
          </a:prstGeom>
          <a:noFill/>
        </p:spPr>
        <p:txBody>
          <a:bodyPr wrap="square" rtlCol="0">
            <a:spAutoFit/>
          </a:bodyPr>
          <a:lstStyle/>
          <a:p>
            <a:r>
              <a:rPr lang="en-US" sz="4400" b="1" dirty="0" smtClean="0">
                <a:solidFill>
                  <a:schemeClr val="bg1">
                    <a:lumMod val="95000"/>
                    <a:lumOff val="5000"/>
                  </a:schemeClr>
                </a:solidFill>
                <a:latin typeface="Raleway" panose="020B0003030101060003" pitchFamily="34" charset="0"/>
              </a:rPr>
              <a:t>Aim and Purpose of the Project</a:t>
            </a:r>
            <a:endParaRPr lang="en-US" sz="4800" b="1" dirty="0" smtClean="0">
              <a:solidFill>
                <a:schemeClr val="bg1">
                  <a:lumMod val="95000"/>
                  <a:lumOff val="5000"/>
                </a:schemeClr>
              </a:solidFill>
              <a:latin typeface="Raleway" panose="020B0003030101060003" pitchFamily="34" charset="0"/>
            </a:endParaRPr>
          </a:p>
        </p:txBody>
      </p:sp>
      <p:sp>
        <p:nvSpPr>
          <p:cNvPr id="10" name="TextBox 9"/>
          <p:cNvSpPr txBox="1"/>
          <p:nvPr/>
        </p:nvSpPr>
        <p:spPr>
          <a:xfrm>
            <a:off x="9706378" y="6346998"/>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sp>
        <p:nvSpPr>
          <p:cNvPr id="3" name="TextBox 2"/>
          <p:cNvSpPr txBox="1"/>
          <p:nvPr/>
        </p:nvSpPr>
        <p:spPr>
          <a:xfrm>
            <a:off x="1004553" y="2504766"/>
            <a:ext cx="10393250" cy="2862322"/>
          </a:xfrm>
          <a:prstGeom prst="rect">
            <a:avLst/>
          </a:prstGeom>
          <a:noFill/>
        </p:spPr>
        <p:txBody>
          <a:bodyPr wrap="square" rtlCol="0">
            <a:spAutoFit/>
          </a:bodyPr>
          <a:lstStyle/>
          <a:p>
            <a:r>
              <a:rPr lang="en-US" sz="2000" b="1" dirty="0">
                <a:solidFill>
                  <a:schemeClr val="bg1"/>
                </a:solidFill>
                <a:latin typeface="Raleway" panose="020B0003030101060003" pitchFamily="34" charset="0"/>
              </a:rPr>
              <a:t>Grandida token is a special type of virtual currency security token or a denomination of cryptocurrency that represents fungible (exchangeable) and tradable </a:t>
            </a:r>
            <a:r>
              <a:rPr lang="en-US" sz="2000" b="1" dirty="0" smtClean="0">
                <a:solidFill>
                  <a:schemeClr val="bg1"/>
                </a:solidFill>
                <a:latin typeface="Raleway" panose="020B0003030101060003" pitchFamily="34" charset="0"/>
              </a:rPr>
              <a:t>assets </a:t>
            </a:r>
            <a:r>
              <a:rPr lang="en-US" sz="2000" b="1" dirty="0">
                <a:solidFill>
                  <a:schemeClr val="bg1"/>
                </a:solidFill>
                <a:latin typeface="Raleway" panose="020B0003030101060003" pitchFamily="34" charset="0"/>
              </a:rPr>
              <a:t>that resides on a blockchain. The security token, is used for investment purposes; it specifically serves as a transaction unit on the blockchain and all its holders (investors) can use it to invest in Grandida </a:t>
            </a:r>
            <a:r>
              <a:rPr lang="en-US" sz="2000" b="1" dirty="0" smtClean="0">
                <a:solidFill>
                  <a:schemeClr val="bg1"/>
                </a:solidFill>
                <a:latin typeface="Raleway" panose="020B0003030101060003" pitchFamily="34" charset="0"/>
              </a:rPr>
              <a:t>LLC's assets in </a:t>
            </a:r>
            <a:r>
              <a:rPr lang="en-US" sz="2000" b="1" dirty="0">
                <a:solidFill>
                  <a:schemeClr val="bg1"/>
                </a:solidFill>
                <a:latin typeface="Raleway" panose="020B0003030101060003" pitchFamily="34" charset="0"/>
              </a:rPr>
              <a:t>shares </a:t>
            </a:r>
            <a:r>
              <a:rPr lang="en-US" sz="2000" b="1" dirty="0" smtClean="0">
                <a:solidFill>
                  <a:schemeClr val="bg1"/>
                </a:solidFill>
                <a:latin typeface="Raleway" panose="020B0003030101060003" pitchFamily="34" charset="0"/>
              </a:rPr>
              <a:t>and/or stocks </a:t>
            </a:r>
            <a:r>
              <a:rPr lang="en-US" sz="2000" b="1" dirty="0">
                <a:solidFill>
                  <a:schemeClr val="bg1"/>
                </a:solidFill>
                <a:latin typeface="Raleway" panose="020B0003030101060003" pitchFamily="34" charset="0"/>
              </a:rPr>
              <a:t>such as security, server software’s, database software’s and so forth. Which are issued in form of a digital </a:t>
            </a:r>
            <a:r>
              <a:rPr lang="en-US" sz="2000" b="1" dirty="0" smtClean="0">
                <a:solidFill>
                  <a:schemeClr val="bg1"/>
                </a:solidFill>
                <a:latin typeface="Raleway" panose="020B0003030101060003" pitchFamily="34" charset="0"/>
              </a:rPr>
              <a:t>assets </a:t>
            </a:r>
            <a:r>
              <a:rPr lang="en-US" sz="2000" b="1" dirty="0">
                <a:solidFill>
                  <a:schemeClr val="bg1"/>
                </a:solidFill>
                <a:latin typeface="Raleway" panose="020B0003030101060003" pitchFamily="34" charset="0"/>
              </a:rPr>
              <a:t>to the investors, typically the digital asset ( i.e. Grandida token), represents ownership rights of Grandida's shares </a:t>
            </a:r>
            <a:r>
              <a:rPr lang="en-US" sz="2000" b="1" dirty="0" smtClean="0">
                <a:solidFill>
                  <a:schemeClr val="bg1"/>
                </a:solidFill>
                <a:latin typeface="Raleway" panose="020B0003030101060003" pitchFamily="34" charset="0"/>
              </a:rPr>
              <a:t>and/or stocks.</a:t>
            </a:r>
            <a:endParaRPr lang="en-US" sz="2000" b="1" dirty="0">
              <a:solidFill>
                <a:schemeClr val="bg1"/>
              </a:solidFill>
              <a:latin typeface="Raleway" panose="020B0003030101060003" pitchFamily="34" charset="0"/>
            </a:endParaRPr>
          </a:p>
        </p:txBody>
      </p:sp>
      <p:sp>
        <p:nvSpPr>
          <p:cNvPr id="2" name="TextBox 1"/>
          <p:cNvSpPr txBox="1"/>
          <p:nvPr/>
        </p:nvSpPr>
        <p:spPr>
          <a:xfrm>
            <a:off x="0" y="1123373"/>
            <a:ext cx="5430129" cy="369332"/>
          </a:xfrm>
          <a:prstGeom prst="rect">
            <a:avLst/>
          </a:prstGeom>
          <a:noFill/>
        </p:spPr>
        <p:txBody>
          <a:bodyPr wrap="square" rtlCol="0">
            <a:spAutoFit/>
          </a:bodyPr>
          <a:lstStyle/>
          <a:p>
            <a:r>
              <a:rPr lang="en-US" dirty="0" smtClean="0">
                <a:solidFill>
                  <a:schemeClr val="bg1">
                    <a:lumMod val="95000"/>
                    <a:lumOff val="5000"/>
                  </a:schemeClr>
                </a:solidFill>
                <a:latin typeface="Raleway" panose="020B0003030101060003" pitchFamily="34" charset="0"/>
              </a:rPr>
              <a:t>Grandida Security Token </a:t>
            </a:r>
            <a:r>
              <a:rPr lang="en-US" b="1" dirty="0" smtClean="0">
                <a:solidFill>
                  <a:schemeClr val="bg1">
                    <a:lumMod val="95000"/>
                    <a:lumOff val="5000"/>
                  </a:schemeClr>
                </a:solidFill>
                <a:latin typeface="Raleway" panose="020B0003030101060003" pitchFamily="34" charset="0"/>
              </a:rPr>
              <a:t>(GRD-Token) </a:t>
            </a:r>
            <a:endParaRPr lang="en-US" b="1" dirty="0">
              <a:solidFill>
                <a:schemeClr val="bg1">
                  <a:lumMod val="95000"/>
                  <a:lumOff val="5000"/>
                </a:schemeClr>
              </a:solidFill>
              <a:latin typeface="Raleway" panose="020B0003030101060003" pitchFamily="34" charset="0"/>
            </a:endParaRPr>
          </a:p>
        </p:txBody>
      </p:sp>
      <p:sp>
        <p:nvSpPr>
          <p:cNvPr id="11" name="Rectangle 10"/>
          <p:cNvSpPr/>
          <p:nvPr/>
        </p:nvSpPr>
        <p:spPr>
          <a:xfrm rot="5400000">
            <a:off x="-224942" y="3767509"/>
            <a:ext cx="236175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6200000" flipV="1">
            <a:off x="9552833" y="650054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170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12879"/>
            <a:ext cx="12193456" cy="6858000"/>
          </a:xfrm>
          <a:prstGeom prst="rect">
            <a:avLst/>
          </a:prstGeom>
        </p:spPr>
      </p:pic>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6486" y="12879"/>
            <a:ext cx="12246428" cy="6858000"/>
          </a:xfrm>
          <a:prstGeom prst="rect">
            <a:avLst/>
          </a:prstGeom>
        </p:spPr>
      </p:pic>
      <p:sp>
        <p:nvSpPr>
          <p:cNvPr id="10" name="TextBox 9"/>
          <p:cNvSpPr txBox="1"/>
          <p:nvPr/>
        </p:nvSpPr>
        <p:spPr>
          <a:xfrm>
            <a:off x="9706378" y="6346998"/>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grpSp>
        <p:nvGrpSpPr>
          <p:cNvPr id="6" name="Group 5"/>
          <p:cNvGrpSpPr/>
          <p:nvPr/>
        </p:nvGrpSpPr>
        <p:grpSpPr>
          <a:xfrm>
            <a:off x="0" y="152865"/>
            <a:ext cx="10534918" cy="1160780"/>
            <a:chOff x="0" y="461958"/>
            <a:chExt cx="10534918" cy="1160780"/>
          </a:xfrm>
          <a:solidFill>
            <a:srgbClr val="F2F2F2"/>
          </a:solidFill>
        </p:grpSpPr>
        <p:sp>
          <p:nvSpPr>
            <p:cNvPr id="9" name="Rectangle 8"/>
            <p:cNvSpPr/>
            <p:nvPr/>
          </p:nvSpPr>
          <p:spPr>
            <a:xfrm>
              <a:off x="0" y="461958"/>
              <a:ext cx="10534918" cy="11607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73165"/>
              <a:ext cx="10534918" cy="769441"/>
            </a:xfrm>
            <a:prstGeom prst="rect">
              <a:avLst/>
            </a:prstGeom>
            <a:grpFill/>
          </p:spPr>
          <p:txBody>
            <a:bodyPr wrap="square" rtlCol="0">
              <a:spAutoFit/>
            </a:bodyPr>
            <a:lstStyle/>
            <a:p>
              <a:r>
                <a:rPr lang="en-US" sz="4400" b="1" dirty="0">
                  <a:solidFill>
                    <a:schemeClr val="bg1">
                      <a:lumMod val="95000"/>
                      <a:lumOff val="5000"/>
                    </a:schemeClr>
                  </a:solidFill>
                  <a:latin typeface="Raleway" panose="020B0003030101060003" pitchFamily="34" charset="0"/>
                </a:rPr>
                <a:t>Some Use Cases of Grandida Token</a:t>
              </a:r>
              <a:endParaRPr lang="en-US" sz="4800" b="1" dirty="0" smtClean="0">
                <a:solidFill>
                  <a:schemeClr val="bg1">
                    <a:lumMod val="95000"/>
                    <a:lumOff val="5000"/>
                  </a:schemeClr>
                </a:solidFill>
                <a:latin typeface="Raleway" panose="020B0003030101060003" pitchFamily="34" charset="0"/>
              </a:endParaRPr>
            </a:p>
          </p:txBody>
        </p:sp>
        <p:sp>
          <p:nvSpPr>
            <p:cNvPr id="2" name="TextBox 1"/>
            <p:cNvSpPr txBox="1"/>
            <p:nvPr/>
          </p:nvSpPr>
          <p:spPr>
            <a:xfrm>
              <a:off x="0" y="1123373"/>
              <a:ext cx="4994031" cy="369332"/>
            </a:xfrm>
            <a:prstGeom prst="rect">
              <a:avLst/>
            </a:prstGeom>
            <a:grpFill/>
          </p:spPr>
          <p:txBody>
            <a:bodyPr wrap="square" rtlCol="0">
              <a:spAutoFit/>
            </a:bodyPr>
            <a:lstStyle/>
            <a:p>
              <a:r>
                <a:rPr lang="en-US" dirty="0" smtClean="0">
                  <a:solidFill>
                    <a:schemeClr val="bg1">
                      <a:lumMod val="95000"/>
                      <a:lumOff val="5000"/>
                    </a:schemeClr>
                  </a:solidFill>
                  <a:latin typeface="Raleway" panose="020B0003030101060003" pitchFamily="34" charset="0"/>
                </a:rPr>
                <a:t>Grandida Security Token </a:t>
              </a:r>
              <a:r>
                <a:rPr lang="en-US" b="1" dirty="0" smtClean="0">
                  <a:solidFill>
                    <a:schemeClr val="bg1">
                      <a:lumMod val="95000"/>
                      <a:lumOff val="5000"/>
                    </a:schemeClr>
                  </a:solidFill>
                  <a:latin typeface="Raleway" panose="020B0003030101060003" pitchFamily="34" charset="0"/>
                </a:rPr>
                <a:t>(GRD-Token)</a:t>
              </a:r>
              <a:endParaRPr lang="en-US" b="1" dirty="0">
                <a:solidFill>
                  <a:schemeClr val="bg1">
                    <a:lumMod val="95000"/>
                    <a:lumOff val="5000"/>
                  </a:schemeClr>
                </a:solidFill>
                <a:latin typeface="Raleway" panose="020B0003030101060003" pitchFamily="34" charset="0"/>
              </a:endParaRPr>
            </a:p>
          </p:txBody>
        </p:sp>
      </p:grpSp>
      <p:graphicFrame>
        <p:nvGraphicFramePr>
          <p:cNvPr id="5" name="Diagram 4"/>
          <p:cNvGraphicFramePr/>
          <p:nvPr>
            <p:extLst>
              <p:ext uri="{D42A27DB-BD31-4B8C-83A1-F6EECF244321}">
                <p14:modId xmlns:p14="http://schemas.microsoft.com/office/powerpoint/2010/main" val="438828591"/>
              </p:ext>
            </p:extLst>
          </p:nvPr>
        </p:nvGraphicFramePr>
        <p:xfrm>
          <a:off x="1040326" y="1542536"/>
          <a:ext cx="7343820" cy="49891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Rectangle 15"/>
          <p:cNvSpPr/>
          <p:nvPr/>
        </p:nvSpPr>
        <p:spPr>
          <a:xfrm rot="16200000" flipV="1">
            <a:off x="9552833" y="650054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236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0" y="12879"/>
            <a:ext cx="12193456" cy="685800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3456" cy="6870879"/>
          </a:xfrm>
          <a:prstGeom prst="rect">
            <a:avLst/>
          </a:prstGeom>
        </p:spPr>
      </p:pic>
      <p:sp>
        <p:nvSpPr>
          <p:cNvPr id="10" name="TextBox 9"/>
          <p:cNvSpPr txBox="1"/>
          <p:nvPr/>
        </p:nvSpPr>
        <p:spPr>
          <a:xfrm>
            <a:off x="9706378" y="6346998"/>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grpSp>
        <p:nvGrpSpPr>
          <p:cNvPr id="6" name="Group 5"/>
          <p:cNvGrpSpPr/>
          <p:nvPr/>
        </p:nvGrpSpPr>
        <p:grpSpPr>
          <a:xfrm>
            <a:off x="0" y="152865"/>
            <a:ext cx="11746524" cy="1160780"/>
            <a:chOff x="0" y="461958"/>
            <a:chExt cx="10534918" cy="1160780"/>
          </a:xfrm>
          <a:solidFill>
            <a:srgbClr val="F2F2F2"/>
          </a:solidFill>
        </p:grpSpPr>
        <p:sp>
          <p:nvSpPr>
            <p:cNvPr id="9" name="Rectangle 8"/>
            <p:cNvSpPr/>
            <p:nvPr/>
          </p:nvSpPr>
          <p:spPr>
            <a:xfrm>
              <a:off x="0" y="461958"/>
              <a:ext cx="10534918" cy="11607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73165"/>
              <a:ext cx="10534918" cy="769441"/>
            </a:xfrm>
            <a:prstGeom prst="rect">
              <a:avLst/>
            </a:prstGeom>
            <a:grpFill/>
          </p:spPr>
          <p:txBody>
            <a:bodyPr wrap="square" rtlCol="0">
              <a:spAutoFit/>
            </a:bodyPr>
            <a:lstStyle/>
            <a:p>
              <a:r>
                <a:rPr lang="en-US" sz="4400" b="1" dirty="0" smtClean="0">
                  <a:solidFill>
                    <a:schemeClr val="bg1">
                      <a:lumMod val="95000"/>
                      <a:lumOff val="5000"/>
                    </a:schemeClr>
                  </a:solidFill>
                  <a:latin typeface="Raleway" panose="020B0003030101060003" pitchFamily="34" charset="0"/>
                </a:rPr>
                <a:t>Some Use Cases of Grandida Token </a:t>
              </a:r>
              <a:r>
                <a:rPr lang="en-US" sz="3600" dirty="0" smtClean="0">
                  <a:solidFill>
                    <a:schemeClr val="bg1">
                      <a:lumMod val="95000"/>
                      <a:lumOff val="5000"/>
                    </a:schemeClr>
                  </a:solidFill>
                  <a:latin typeface="Raleway" panose="020B0003030101060003" pitchFamily="34" charset="0"/>
                </a:rPr>
                <a:t>Cont’d</a:t>
              </a:r>
              <a:endParaRPr lang="en-US" sz="4000" dirty="0">
                <a:solidFill>
                  <a:schemeClr val="bg1">
                    <a:lumMod val="95000"/>
                    <a:lumOff val="5000"/>
                  </a:schemeClr>
                </a:solidFill>
                <a:latin typeface="Raleway" panose="020B0003030101060003" pitchFamily="34" charset="0"/>
              </a:endParaRPr>
            </a:p>
          </p:txBody>
        </p:sp>
        <p:sp>
          <p:nvSpPr>
            <p:cNvPr id="2" name="TextBox 1"/>
            <p:cNvSpPr txBox="1"/>
            <p:nvPr/>
          </p:nvSpPr>
          <p:spPr>
            <a:xfrm>
              <a:off x="0" y="1123373"/>
              <a:ext cx="4768948" cy="369332"/>
            </a:xfrm>
            <a:prstGeom prst="rect">
              <a:avLst/>
            </a:prstGeom>
            <a:grpFill/>
          </p:spPr>
          <p:txBody>
            <a:bodyPr wrap="square" rtlCol="0">
              <a:spAutoFit/>
            </a:bodyPr>
            <a:lstStyle/>
            <a:p>
              <a:r>
                <a:rPr lang="en-US" dirty="0" smtClean="0">
                  <a:solidFill>
                    <a:schemeClr val="bg1">
                      <a:lumMod val="95000"/>
                      <a:lumOff val="5000"/>
                    </a:schemeClr>
                  </a:solidFill>
                  <a:latin typeface="Raleway" panose="020B0003030101060003" pitchFamily="34" charset="0"/>
                </a:rPr>
                <a:t>Grandida Security Token </a:t>
              </a:r>
              <a:r>
                <a:rPr lang="en-US" b="1" dirty="0" smtClean="0">
                  <a:solidFill>
                    <a:schemeClr val="bg1">
                      <a:lumMod val="95000"/>
                      <a:lumOff val="5000"/>
                    </a:schemeClr>
                  </a:solidFill>
                  <a:latin typeface="Raleway" panose="020B0003030101060003" pitchFamily="34" charset="0"/>
                </a:rPr>
                <a:t>(GRD-Token)</a:t>
              </a:r>
              <a:endParaRPr lang="en-US" b="1" dirty="0">
                <a:solidFill>
                  <a:schemeClr val="bg1">
                    <a:lumMod val="95000"/>
                    <a:lumOff val="5000"/>
                  </a:schemeClr>
                </a:solidFill>
                <a:latin typeface="Raleway" panose="020B0003030101060003" pitchFamily="34" charset="0"/>
              </a:endParaRPr>
            </a:p>
          </p:txBody>
        </p:sp>
      </p:grpSp>
      <p:graphicFrame>
        <p:nvGraphicFramePr>
          <p:cNvPr id="5" name="Diagram 4"/>
          <p:cNvGraphicFramePr/>
          <p:nvPr>
            <p:extLst>
              <p:ext uri="{D42A27DB-BD31-4B8C-83A1-F6EECF244321}">
                <p14:modId xmlns:p14="http://schemas.microsoft.com/office/powerpoint/2010/main" val="1057204181"/>
              </p:ext>
            </p:extLst>
          </p:nvPr>
        </p:nvGraphicFramePr>
        <p:xfrm>
          <a:off x="1040326" y="1542536"/>
          <a:ext cx="7343820" cy="49891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p:cNvSpPr/>
          <p:nvPr/>
        </p:nvSpPr>
        <p:spPr>
          <a:xfrm rot="16200000" flipV="1">
            <a:off x="9552833" y="650054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732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189" y="0"/>
            <a:ext cx="12193456" cy="6858000"/>
          </a:xfrm>
          <a:prstGeom prst="rect">
            <a:avLst/>
          </a:prstGeom>
        </p:spPr>
      </p:pic>
      <p:grpSp>
        <p:nvGrpSpPr>
          <p:cNvPr id="6" name="Group 5"/>
          <p:cNvGrpSpPr/>
          <p:nvPr/>
        </p:nvGrpSpPr>
        <p:grpSpPr>
          <a:xfrm>
            <a:off x="0" y="82524"/>
            <a:ext cx="10534918" cy="1255385"/>
            <a:chOff x="0" y="461958"/>
            <a:chExt cx="10534918" cy="1160780"/>
          </a:xfrm>
          <a:solidFill>
            <a:srgbClr val="F2F2F2"/>
          </a:solidFill>
        </p:grpSpPr>
        <p:sp>
          <p:nvSpPr>
            <p:cNvPr id="9" name="Rectangle 8"/>
            <p:cNvSpPr/>
            <p:nvPr/>
          </p:nvSpPr>
          <p:spPr>
            <a:xfrm>
              <a:off x="0" y="461958"/>
              <a:ext cx="10534918" cy="11607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61958"/>
              <a:ext cx="10534918" cy="769441"/>
            </a:xfrm>
            <a:prstGeom prst="rect">
              <a:avLst/>
            </a:prstGeom>
            <a:grpFill/>
          </p:spPr>
          <p:txBody>
            <a:bodyPr wrap="square" rtlCol="0">
              <a:spAutoFit/>
            </a:bodyPr>
            <a:lstStyle/>
            <a:p>
              <a:r>
                <a:rPr lang="en-US" sz="4400" b="1" dirty="0" smtClean="0">
                  <a:solidFill>
                    <a:schemeClr val="bg1">
                      <a:lumMod val="95000"/>
                      <a:lumOff val="5000"/>
                    </a:schemeClr>
                  </a:solidFill>
                  <a:latin typeface="Raleway" panose="020B0003030101060003" pitchFamily="34" charset="0"/>
                </a:rPr>
                <a:t>Underlying Technology of the Project</a:t>
              </a:r>
              <a:endParaRPr lang="en-US" sz="4800" b="1" dirty="0" smtClean="0">
                <a:solidFill>
                  <a:schemeClr val="bg1">
                    <a:lumMod val="95000"/>
                    <a:lumOff val="5000"/>
                  </a:schemeClr>
                </a:solidFill>
                <a:latin typeface="Raleway" panose="020B0003030101060003" pitchFamily="34" charset="0"/>
              </a:endParaRPr>
            </a:p>
          </p:txBody>
        </p:sp>
        <p:sp>
          <p:nvSpPr>
            <p:cNvPr id="2" name="TextBox 1"/>
            <p:cNvSpPr txBox="1"/>
            <p:nvPr/>
          </p:nvSpPr>
          <p:spPr>
            <a:xfrm>
              <a:off x="0" y="1132354"/>
              <a:ext cx="4712677" cy="400432"/>
            </a:xfrm>
            <a:prstGeom prst="rect">
              <a:avLst/>
            </a:prstGeom>
            <a:grpFill/>
          </p:spPr>
          <p:txBody>
            <a:bodyPr wrap="square" rtlCol="0">
              <a:spAutoFit/>
            </a:bodyPr>
            <a:lstStyle/>
            <a:p>
              <a:r>
                <a:rPr lang="en-US" dirty="0" smtClean="0">
                  <a:solidFill>
                    <a:schemeClr val="bg1">
                      <a:lumMod val="95000"/>
                      <a:lumOff val="5000"/>
                    </a:schemeClr>
                  </a:solidFill>
                  <a:latin typeface="Raleway" panose="020B0003030101060003" pitchFamily="34" charset="0"/>
                </a:rPr>
                <a:t>Grandida Security Token </a:t>
              </a:r>
              <a:r>
                <a:rPr lang="en-US" b="1" dirty="0" smtClean="0">
                  <a:solidFill>
                    <a:schemeClr val="bg1">
                      <a:lumMod val="95000"/>
                      <a:lumOff val="5000"/>
                    </a:schemeClr>
                  </a:solidFill>
                  <a:latin typeface="Raleway" panose="020B0003030101060003" pitchFamily="34" charset="0"/>
                </a:rPr>
                <a:t>(GRD-Token)</a:t>
              </a:r>
              <a:endParaRPr lang="en-US" b="1" dirty="0">
                <a:solidFill>
                  <a:schemeClr val="bg1">
                    <a:lumMod val="95000"/>
                    <a:lumOff val="5000"/>
                  </a:schemeClr>
                </a:solidFill>
                <a:latin typeface="Raleway" panose="020B0003030101060003" pitchFamily="34" charset="0"/>
              </a:endParaRPr>
            </a:p>
          </p:txBody>
        </p:sp>
      </p:grpSp>
      <p:sp>
        <p:nvSpPr>
          <p:cNvPr id="10" name="TextBox 9"/>
          <p:cNvSpPr txBox="1"/>
          <p:nvPr/>
        </p:nvSpPr>
        <p:spPr>
          <a:xfrm>
            <a:off x="9706378" y="6346998"/>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sp>
        <p:nvSpPr>
          <p:cNvPr id="11" name="Rectangle 10"/>
          <p:cNvSpPr/>
          <p:nvPr/>
        </p:nvSpPr>
        <p:spPr>
          <a:xfrm rot="16200000" flipV="1">
            <a:off x="9552833" y="650054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91754" y="1493944"/>
            <a:ext cx="3169632" cy="2092991"/>
            <a:chOff x="1234942" y="2060620"/>
            <a:chExt cx="4032517" cy="2614411"/>
          </a:xfrm>
        </p:grpSpPr>
        <p:graphicFrame>
          <p:nvGraphicFramePr>
            <p:cNvPr id="15" name="Diagram 14"/>
            <p:cNvGraphicFramePr/>
            <p:nvPr>
              <p:extLst>
                <p:ext uri="{D42A27DB-BD31-4B8C-83A1-F6EECF244321}">
                  <p14:modId xmlns:p14="http://schemas.microsoft.com/office/powerpoint/2010/main" val="1155140787"/>
                </p:ext>
              </p:extLst>
            </p:nvPr>
          </p:nvGraphicFramePr>
          <p:xfrm>
            <a:off x="1234942" y="2060620"/>
            <a:ext cx="4032517" cy="26144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11245" y="2191611"/>
              <a:ext cx="901954" cy="901951"/>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02820" y="2130541"/>
              <a:ext cx="1097794" cy="1045518"/>
            </a:xfrm>
            <a:prstGeom prst="rect">
              <a:avLst/>
            </a:prstGeom>
          </p:spPr>
        </p:pic>
      </p:grpSp>
      <p:grpSp>
        <p:nvGrpSpPr>
          <p:cNvPr id="25" name="Group 24"/>
          <p:cNvGrpSpPr/>
          <p:nvPr/>
        </p:nvGrpSpPr>
        <p:grpSpPr>
          <a:xfrm>
            <a:off x="3676249" y="1483573"/>
            <a:ext cx="2394351" cy="2451100"/>
            <a:chOff x="4413881" y="1749378"/>
            <a:chExt cx="2167224" cy="2586573"/>
          </a:xfrm>
        </p:grpSpPr>
        <p:graphicFrame>
          <p:nvGraphicFramePr>
            <p:cNvPr id="20" name="Diagram 19"/>
            <p:cNvGraphicFramePr/>
            <p:nvPr>
              <p:extLst>
                <p:ext uri="{D42A27DB-BD31-4B8C-83A1-F6EECF244321}">
                  <p14:modId xmlns:p14="http://schemas.microsoft.com/office/powerpoint/2010/main" val="1514271202"/>
                </p:ext>
              </p:extLst>
            </p:nvPr>
          </p:nvGraphicFramePr>
          <p:xfrm>
            <a:off x="4413881" y="1749378"/>
            <a:ext cx="2167224" cy="258657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24" name="Picture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52814" y="1870985"/>
              <a:ext cx="1418097" cy="937145"/>
            </a:xfrm>
            <a:prstGeom prst="rect">
              <a:avLst/>
            </a:prstGeom>
          </p:spPr>
        </p:pic>
      </p:grpSp>
      <p:grpSp>
        <p:nvGrpSpPr>
          <p:cNvPr id="34" name="Group 33"/>
          <p:cNvGrpSpPr/>
          <p:nvPr/>
        </p:nvGrpSpPr>
        <p:grpSpPr>
          <a:xfrm>
            <a:off x="6355949" y="1483573"/>
            <a:ext cx="2394351" cy="2451100"/>
            <a:chOff x="6076549" y="1651000"/>
            <a:chExt cx="2394351" cy="2451100"/>
          </a:xfrm>
        </p:grpSpPr>
        <p:graphicFrame>
          <p:nvGraphicFramePr>
            <p:cNvPr id="27" name="Diagram 26"/>
            <p:cNvGraphicFramePr/>
            <p:nvPr>
              <p:extLst>
                <p:ext uri="{D42A27DB-BD31-4B8C-83A1-F6EECF244321}">
                  <p14:modId xmlns:p14="http://schemas.microsoft.com/office/powerpoint/2010/main" val="1194351860"/>
                </p:ext>
              </p:extLst>
            </p:nvPr>
          </p:nvGraphicFramePr>
          <p:xfrm>
            <a:off x="6076549" y="1651000"/>
            <a:ext cx="2394351" cy="24511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29" name="Picture 2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780100" y="1766238"/>
              <a:ext cx="789100" cy="778578"/>
            </a:xfrm>
            <a:prstGeom prst="rect">
              <a:avLst/>
            </a:prstGeom>
          </p:spPr>
        </p:pic>
      </p:grpSp>
      <p:grpSp>
        <p:nvGrpSpPr>
          <p:cNvPr id="28" name="Group 27"/>
          <p:cNvGrpSpPr/>
          <p:nvPr/>
        </p:nvGrpSpPr>
        <p:grpSpPr>
          <a:xfrm>
            <a:off x="9073749" y="1458173"/>
            <a:ext cx="2394351" cy="2451100"/>
            <a:chOff x="9073749" y="1625600"/>
            <a:chExt cx="2394351" cy="2451100"/>
          </a:xfrm>
        </p:grpSpPr>
        <p:graphicFrame>
          <p:nvGraphicFramePr>
            <p:cNvPr id="32" name="Diagram 31"/>
            <p:cNvGraphicFramePr/>
            <p:nvPr>
              <p:extLst>
                <p:ext uri="{D42A27DB-BD31-4B8C-83A1-F6EECF244321}">
                  <p14:modId xmlns:p14="http://schemas.microsoft.com/office/powerpoint/2010/main" val="1282473302"/>
                </p:ext>
              </p:extLst>
            </p:nvPr>
          </p:nvGraphicFramePr>
          <p:xfrm>
            <a:off x="9073749" y="1625600"/>
            <a:ext cx="2394351" cy="24511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pic>
          <p:nvPicPr>
            <p:cNvPr id="35" name="Picture 3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09444" y="1829738"/>
              <a:ext cx="645954" cy="715078"/>
            </a:xfrm>
            <a:prstGeom prst="rect">
              <a:avLst/>
            </a:prstGeom>
          </p:spPr>
        </p:pic>
      </p:grpSp>
      <p:graphicFrame>
        <p:nvGraphicFramePr>
          <p:cNvPr id="22" name="Diagram 21"/>
          <p:cNvGraphicFramePr/>
          <p:nvPr>
            <p:extLst>
              <p:ext uri="{D42A27DB-BD31-4B8C-83A1-F6EECF244321}">
                <p14:modId xmlns:p14="http://schemas.microsoft.com/office/powerpoint/2010/main" val="2235836795"/>
              </p:ext>
            </p:extLst>
          </p:nvPr>
        </p:nvGraphicFramePr>
        <p:xfrm>
          <a:off x="215364" y="4314422"/>
          <a:ext cx="3107385" cy="2039325"/>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grpSp>
        <p:nvGrpSpPr>
          <p:cNvPr id="14" name="Group 13"/>
          <p:cNvGrpSpPr/>
          <p:nvPr/>
        </p:nvGrpSpPr>
        <p:grpSpPr>
          <a:xfrm>
            <a:off x="-220980" y="3747752"/>
            <a:ext cx="3208878" cy="2936384"/>
            <a:chOff x="-131437" y="3718414"/>
            <a:chExt cx="3107675" cy="2833807"/>
          </a:xfrm>
        </p:grpSpPr>
        <p:graphicFrame>
          <p:nvGraphicFramePr>
            <p:cNvPr id="31" name="Diagram 30"/>
            <p:cNvGraphicFramePr/>
            <p:nvPr>
              <p:extLst>
                <p:ext uri="{D42A27DB-BD31-4B8C-83A1-F6EECF244321}">
                  <p14:modId xmlns:p14="http://schemas.microsoft.com/office/powerpoint/2010/main" val="3863193576"/>
                </p:ext>
              </p:extLst>
            </p:nvPr>
          </p:nvGraphicFramePr>
          <p:xfrm>
            <a:off x="225225" y="4101121"/>
            <a:ext cx="2394351" cy="2451100"/>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pic>
          <p:nvPicPr>
            <p:cNvPr id="13" name="Picture 12"/>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31437" y="3718414"/>
              <a:ext cx="3107675" cy="2219768"/>
            </a:xfrm>
            <a:prstGeom prst="rect">
              <a:avLst/>
            </a:prstGeom>
          </p:spPr>
        </p:pic>
      </p:grpSp>
      <p:grpSp>
        <p:nvGrpSpPr>
          <p:cNvPr id="51" name="Group 50"/>
          <p:cNvGrpSpPr/>
          <p:nvPr/>
        </p:nvGrpSpPr>
        <p:grpSpPr>
          <a:xfrm>
            <a:off x="8128999" y="4243225"/>
            <a:ext cx="2483191" cy="2466669"/>
            <a:chOff x="8257789" y="4134118"/>
            <a:chExt cx="2496070" cy="2588655"/>
          </a:xfrm>
        </p:grpSpPr>
        <p:graphicFrame>
          <p:nvGraphicFramePr>
            <p:cNvPr id="40" name="Diagram 39"/>
            <p:cNvGraphicFramePr/>
            <p:nvPr>
              <p:extLst>
                <p:ext uri="{D42A27DB-BD31-4B8C-83A1-F6EECF244321}">
                  <p14:modId xmlns:p14="http://schemas.microsoft.com/office/powerpoint/2010/main" val="1316834138"/>
                </p:ext>
              </p:extLst>
            </p:nvPr>
          </p:nvGraphicFramePr>
          <p:xfrm>
            <a:off x="8257789" y="4134118"/>
            <a:ext cx="2496070" cy="2588655"/>
          </p:xfrm>
          <a:graphic>
            <a:graphicData uri="http://schemas.openxmlformats.org/drawingml/2006/diagram">
              <dgm:relIds xmlns:dgm="http://schemas.openxmlformats.org/drawingml/2006/diagram" xmlns:r="http://schemas.openxmlformats.org/officeDocument/2006/relationships" r:dm="rId40" r:lo="rId41" r:qs="rId42" r:cs="rId43"/>
            </a:graphicData>
          </a:graphic>
        </p:graphicFrame>
        <p:pic>
          <p:nvPicPr>
            <p:cNvPr id="50" name="Picture 49"/>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8864713" y="4224307"/>
              <a:ext cx="1044731" cy="1069409"/>
            </a:xfrm>
            <a:prstGeom prst="rect">
              <a:avLst/>
            </a:prstGeom>
          </p:spPr>
        </p:pic>
      </p:grpSp>
      <p:grpSp>
        <p:nvGrpSpPr>
          <p:cNvPr id="42" name="Group 41"/>
          <p:cNvGrpSpPr/>
          <p:nvPr/>
        </p:nvGrpSpPr>
        <p:grpSpPr>
          <a:xfrm>
            <a:off x="2790841" y="4201673"/>
            <a:ext cx="2413257" cy="2481422"/>
            <a:chOff x="3009784" y="4214552"/>
            <a:chExt cx="2413257" cy="2481422"/>
          </a:xfrm>
        </p:grpSpPr>
        <p:graphicFrame>
          <p:nvGraphicFramePr>
            <p:cNvPr id="37" name="Diagram 36"/>
            <p:cNvGraphicFramePr/>
            <p:nvPr>
              <p:extLst>
                <p:ext uri="{D42A27DB-BD31-4B8C-83A1-F6EECF244321}">
                  <p14:modId xmlns:p14="http://schemas.microsoft.com/office/powerpoint/2010/main" val="2714890703"/>
                </p:ext>
              </p:extLst>
            </p:nvPr>
          </p:nvGraphicFramePr>
          <p:xfrm>
            <a:off x="3009784" y="4214552"/>
            <a:ext cx="2413257" cy="2481422"/>
          </p:xfrm>
          <a:graphic>
            <a:graphicData uri="http://schemas.openxmlformats.org/drawingml/2006/diagram">
              <dgm:relIds xmlns:dgm="http://schemas.openxmlformats.org/drawingml/2006/diagram" xmlns:r="http://schemas.openxmlformats.org/officeDocument/2006/relationships" r:dm="rId46" r:lo="rId47" r:qs="rId48" r:cs="rId49"/>
            </a:graphicData>
          </a:graphic>
        </p:graphicFrame>
        <p:sp>
          <p:nvSpPr>
            <p:cNvPr id="19" name="TextBox 18"/>
            <p:cNvSpPr txBox="1"/>
            <p:nvPr/>
          </p:nvSpPr>
          <p:spPr>
            <a:xfrm>
              <a:off x="3232597" y="4327301"/>
              <a:ext cx="1893195" cy="830997"/>
            </a:xfrm>
            <a:prstGeom prst="rect">
              <a:avLst/>
            </a:prstGeom>
            <a:noFill/>
          </p:spPr>
          <p:txBody>
            <a:bodyPr wrap="square" rtlCol="0">
              <a:spAutoFit/>
            </a:bodyPr>
            <a:lstStyle/>
            <a:p>
              <a:r>
                <a:rPr lang="en-US" sz="1600" b="1" dirty="0" smtClean="0">
                  <a:solidFill>
                    <a:schemeClr val="bg1"/>
                  </a:solidFill>
                  <a:latin typeface="Raleway" panose="020B0003030101060003" pitchFamily="34" charset="0"/>
                </a:rPr>
                <a:t>ERC-1400</a:t>
              </a:r>
              <a:r>
                <a:rPr lang="en-US" sz="1600" dirty="0" smtClean="0">
                  <a:solidFill>
                    <a:schemeClr val="bg1"/>
                  </a:solidFill>
                  <a:latin typeface="Raleway" panose="020B0003030101060003" pitchFamily="34" charset="0"/>
                </a:rPr>
                <a:t> </a:t>
              </a:r>
            </a:p>
            <a:p>
              <a:r>
                <a:rPr lang="en-US" sz="1600" dirty="0" smtClean="0">
                  <a:solidFill>
                    <a:schemeClr val="bg1"/>
                  </a:solidFill>
                  <a:latin typeface="Raleway" panose="020B0003030101060003" pitchFamily="34" charset="0"/>
                </a:rPr>
                <a:t>Security Token</a:t>
              </a:r>
            </a:p>
            <a:p>
              <a:r>
                <a:rPr lang="en-US" sz="1600" dirty="0" smtClean="0">
                  <a:solidFill>
                    <a:schemeClr val="bg1"/>
                  </a:solidFill>
                  <a:latin typeface="Raleway" panose="020B0003030101060003" pitchFamily="34" charset="0"/>
                </a:rPr>
                <a:t>Offering standard</a:t>
              </a:r>
              <a:endParaRPr lang="en-US" sz="1600" dirty="0">
                <a:solidFill>
                  <a:schemeClr val="bg1"/>
                </a:solidFill>
                <a:latin typeface="Raleway" panose="020B0003030101060003" pitchFamily="34" charset="0"/>
              </a:endParaRPr>
            </a:p>
          </p:txBody>
        </p:sp>
      </p:grpSp>
      <p:grpSp>
        <p:nvGrpSpPr>
          <p:cNvPr id="46" name="Group 45"/>
          <p:cNvGrpSpPr/>
          <p:nvPr/>
        </p:nvGrpSpPr>
        <p:grpSpPr>
          <a:xfrm>
            <a:off x="5499564" y="4235000"/>
            <a:ext cx="2394351" cy="2451100"/>
            <a:chOff x="5347164" y="4185632"/>
            <a:chExt cx="2394351" cy="2451100"/>
          </a:xfrm>
        </p:grpSpPr>
        <p:graphicFrame>
          <p:nvGraphicFramePr>
            <p:cNvPr id="47" name="Diagram 46"/>
            <p:cNvGraphicFramePr/>
            <p:nvPr>
              <p:extLst>
                <p:ext uri="{D42A27DB-BD31-4B8C-83A1-F6EECF244321}">
                  <p14:modId xmlns:p14="http://schemas.microsoft.com/office/powerpoint/2010/main" val="1851809975"/>
                </p:ext>
              </p:extLst>
            </p:nvPr>
          </p:nvGraphicFramePr>
          <p:xfrm>
            <a:off x="5347164" y="4185632"/>
            <a:ext cx="2394351" cy="2451100"/>
          </p:xfrm>
          <a:graphic>
            <a:graphicData uri="http://schemas.openxmlformats.org/drawingml/2006/diagram">
              <dgm:relIds xmlns:dgm="http://schemas.openxmlformats.org/drawingml/2006/diagram" xmlns:r="http://schemas.openxmlformats.org/officeDocument/2006/relationships" r:dm="rId51" r:lo="rId52" r:qs="rId53" r:cs="rId54"/>
            </a:graphicData>
          </a:graphic>
        </p:graphicFrame>
        <p:pic>
          <p:nvPicPr>
            <p:cNvPr id="48" name="Picture 47"/>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5910040" y="4206736"/>
              <a:ext cx="1134705" cy="1210650"/>
            </a:xfrm>
            <a:prstGeom prst="rect">
              <a:avLst/>
            </a:prstGeom>
          </p:spPr>
        </p:pic>
      </p:grpSp>
    </p:spTree>
    <p:extLst>
      <p:ext uri="{BB962C8B-B14F-4D97-AF65-F5344CB8AC3E}">
        <p14:creationId xmlns:p14="http://schemas.microsoft.com/office/powerpoint/2010/main" val="2915726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2879" y="0"/>
            <a:ext cx="12193456" cy="6858000"/>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4068" y="0"/>
            <a:ext cx="12179121" cy="7125340"/>
          </a:xfrm>
          <a:prstGeom prst="rect">
            <a:avLst/>
          </a:prstGeom>
        </p:spPr>
      </p:pic>
      <p:grpSp>
        <p:nvGrpSpPr>
          <p:cNvPr id="6" name="Group 5"/>
          <p:cNvGrpSpPr/>
          <p:nvPr/>
        </p:nvGrpSpPr>
        <p:grpSpPr>
          <a:xfrm>
            <a:off x="0" y="63702"/>
            <a:ext cx="10534918" cy="883111"/>
            <a:chOff x="0" y="461958"/>
            <a:chExt cx="10534918" cy="1160780"/>
          </a:xfrm>
          <a:solidFill>
            <a:srgbClr val="F2F2F2"/>
          </a:solidFill>
        </p:grpSpPr>
        <p:sp>
          <p:nvSpPr>
            <p:cNvPr id="9" name="Rectangle 8"/>
            <p:cNvSpPr/>
            <p:nvPr/>
          </p:nvSpPr>
          <p:spPr>
            <a:xfrm>
              <a:off x="0" y="461958"/>
              <a:ext cx="10534918" cy="11607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473165"/>
              <a:ext cx="10534918" cy="849551"/>
            </a:xfrm>
            <a:prstGeom prst="rect">
              <a:avLst/>
            </a:prstGeom>
            <a:grpFill/>
          </p:spPr>
          <p:txBody>
            <a:bodyPr wrap="square" rtlCol="0">
              <a:spAutoFit/>
            </a:bodyPr>
            <a:lstStyle/>
            <a:p>
              <a:r>
                <a:rPr lang="en-US" sz="3600" b="1" dirty="0" smtClean="0">
                  <a:solidFill>
                    <a:schemeClr val="bg1">
                      <a:lumMod val="95000"/>
                      <a:lumOff val="5000"/>
                    </a:schemeClr>
                  </a:solidFill>
                  <a:latin typeface="Raleway" panose="020B0003030101060003" pitchFamily="34" charset="0"/>
                </a:rPr>
                <a:t>Current Stage of the Project</a:t>
              </a:r>
              <a:endParaRPr lang="en-US" sz="4000" b="1" dirty="0" smtClean="0">
                <a:solidFill>
                  <a:schemeClr val="bg1">
                    <a:lumMod val="95000"/>
                    <a:lumOff val="5000"/>
                  </a:schemeClr>
                </a:solidFill>
                <a:latin typeface="Raleway" panose="020B0003030101060003" pitchFamily="34" charset="0"/>
              </a:endParaRPr>
            </a:p>
          </p:txBody>
        </p:sp>
        <p:sp>
          <p:nvSpPr>
            <p:cNvPr id="2" name="TextBox 1"/>
            <p:cNvSpPr txBox="1"/>
            <p:nvPr/>
          </p:nvSpPr>
          <p:spPr>
            <a:xfrm>
              <a:off x="0" y="1207152"/>
              <a:ext cx="4712677" cy="400432"/>
            </a:xfrm>
            <a:prstGeom prst="rect">
              <a:avLst/>
            </a:prstGeom>
            <a:grpFill/>
          </p:spPr>
          <p:txBody>
            <a:bodyPr wrap="square" rtlCol="0">
              <a:spAutoFit/>
            </a:bodyPr>
            <a:lstStyle/>
            <a:p>
              <a:r>
                <a:rPr lang="en-US" dirty="0" smtClean="0">
                  <a:solidFill>
                    <a:schemeClr val="bg1">
                      <a:lumMod val="95000"/>
                      <a:lumOff val="5000"/>
                    </a:schemeClr>
                  </a:solidFill>
                  <a:latin typeface="Raleway" panose="020B0003030101060003" pitchFamily="34" charset="0"/>
                </a:rPr>
                <a:t>Grandida Security Token </a:t>
              </a:r>
              <a:r>
                <a:rPr lang="en-US" b="1" dirty="0" smtClean="0">
                  <a:solidFill>
                    <a:schemeClr val="bg1">
                      <a:lumMod val="95000"/>
                      <a:lumOff val="5000"/>
                    </a:schemeClr>
                  </a:solidFill>
                  <a:latin typeface="Raleway" panose="020B0003030101060003" pitchFamily="34" charset="0"/>
                </a:rPr>
                <a:t>(GRD-Token)</a:t>
              </a:r>
              <a:endParaRPr lang="en-US" b="1" dirty="0">
                <a:solidFill>
                  <a:schemeClr val="bg1">
                    <a:lumMod val="95000"/>
                    <a:lumOff val="5000"/>
                  </a:schemeClr>
                </a:solidFill>
                <a:latin typeface="Raleway" panose="020B0003030101060003" pitchFamily="34" charset="0"/>
              </a:endParaRPr>
            </a:p>
          </p:txBody>
        </p:sp>
      </p:grpSp>
      <p:sp>
        <p:nvSpPr>
          <p:cNvPr id="10" name="TextBox 9"/>
          <p:cNvSpPr txBox="1"/>
          <p:nvPr/>
        </p:nvSpPr>
        <p:spPr>
          <a:xfrm>
            <a:off x="9706378" y="6543950"/>
            <a:ext cx="3425780" cy="369332"/>
          </a:xfrm>
          <a:prstGeom prst="rect">
            <a:avLst/>
          </a:prstGeom>
          <a:noFill/>
        </p:spPr>
        <p:txBody>
          <a:bodyPr wrap="square" rtlCol="0">
            <a:spAutoFit/>
          </a:bodyPr>
          <a:lstStyle/>
          <a:p>
            <a:r>
              <a:rPr lang="en-US" b="1" dirty="0" smtClean="0">
                <a:latin typeface="Raleway" panose="020B0003030101060003" pitchFamily="34" charset="0"/>
              </a:rPr>
              <a:t>McDonald Sebastine</a:t>
            </a:r>
            <a:endParaRPr lang="en-US" b="1" dirty="0">
              <a:latin typeface="Raleway" panose="020B0003030101060003" pitchFamily="34" charset="0"/>
            </a:endParaRPr>
          </a:p>
        </p:txBody>
      </p:sp>
      <p:sp>
        <p:nvSpPr>
          <p:cNvPr id="11" name="Rectangle 10"/>
          <p:cNvSpPr/>
          <p:nvPr/>
        </p:nvSpPr>
        <p:spPr>
          <a:xfrm rot="16200000" flipV="1">
            <a:off x="9552833" y="6683422"/>
            <a:ext cx="375775" cy="686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Diagram 21"/>
          <p:cNvGraphicFramePr/>
          <p:nvPr>
            <p:extLst>
              <p:ext uri="{D42A27DB-BD31-4B8C-83A1-F6EECF244321}">
                <p14:modId xmlns:p14="http://schemas.microsoft.com/office/powerpoint/2010/main" val="2235836795"/>
              </p:ext>
            </p:extLst>
          </p:nvPr>
        </p:nvGraphicFramePr>
        <p:xfrm>
          <a:off x="215364" y="4314422"/>
          <a:ext cx="3107385" cy="20393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06" name="Group 105"/>
          <p:cNvGrpSpPr/>
          <p:nvPr/>
        </p:nvGrpSpPr>
        <p:grpSpPr>
          <a:xfrm>
            <a:off x="1862284" y="1716647"/>
            <a:ext cx="1743075" cy="4629150"/>
            <a:chOff x="0" y="0"/>
            <a:chExt cx="1743075" cy="4629150"/>
          </a:xfrm>
        </p:grpSpPr>
        <p:sp>
          <p:nvSpPr>
            <p:cNvPr id="107" name="Rounded Rectangle 106"/>
            <p:cNvSpPr/>
            <p:nvPr/>
          </p:nvSpPr>
          <p:spPr>
            <a:xfrm>
              <a:off x="0" y="0"/>
              <a:ext cx="1743075" cy="4629150"/>
            </a:xfrm>
            <a:prstGeom prst="roundRect">
              <a:avLst/>
            </a:prstGeom>
            <a:solidFill>
              <a:srgbClr val="5B9BD5">
                <a:lumMod val="75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108" name="Text Box 2"/>
            <p:cNvSpPr txBox="1"/>
            <p:nvPr/>
          </p:nvSpPr>
          <p:spPr>
            <a:xfrm>
              <a:off x="228600" y="200025"/>
              <a:ext cx="1257300" cy="4191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Grandida Token</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(GRD – Token)</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nvGrpSpPr>
            <p:cNvPr id="109" name="Group 108"/>
            <p:cNvGrpSpPr/>
            <p:nvPr/>
          </p:nvGrpSpPr>
          <p:grpSpPr>
            <a:xfrm>
              <a:off x="152400" y="657225"/>
              <a:ext cx="1476375" cy="666750"/>
              <a:chOff x="0" y="0"/>
              <a:chExt cx="1476375" cy="666750"/>
            </a:xfrm>
          </p:grpSpPr>
          <p:grpSp>
            <p:nvGrpSpPr>
              <p:cNvPr id="131" name="Group 130"/>
              <p:cNvGrpSpPr/>
              <p:nvPr/>
            </p:nvGrpSpPr>
            <p:grpSpPr>
              <a:xfrm>
                <a:off x="0" y="0"/>
                <a:ext cx="1476375" cy="666750"/>
                <a:chOff x="0" y="0"/>
                <a:chExt cx="1476375" cy="666750"/>
              </a:xfrm>
            </p:grpSpPr>
            <p:grpSp>
              <p:nvGrpSpPr>
                <p:cNvPr id="133" name="Group 132"/>
                <p:cNvGrpSpPr/>
                <p:nvPr/>
              </p:nvGrpSpPr>
              <p:grpSpPr>
                <a:xfrm>
                  <a:off x="0" y="0"/>
                  <a:ext cx="1476375" cy="666750"/>
                  <a:chOff x="0" y="0"/>
                  <a:chExt cx="1314450" cy="619125"/>
                </a:xfrm>
              </p:grpSpPr>
              <p:sp>
                <p:nvSpPr>
                  <p:cNvPr id="135" name="Rounded Rectangle 134"/>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136" name="Straight Connector 135"/>
                  <p:cNvCxnSpPr/>
                  <p:nvPr/>
                </p:nvCxnSpPr>
                <p:spPr>
                  <a:xfrm>
                    <a:off x="0" y="304800"/>
                    <a:ext cx="1314450" cy="0"/>
                  </a:xfrm>
                  <a:prstGeom prst="line">
                    <a:avLst/>
                  </a:prstGeom>
                  <a:noFill/>
                  <a:ln w="19050" cap="flat" cmpd="sng" algn="ctr">
                    <a:solidFill>
                      <a:srgbClr val="5B9BD5"/>
                    </a:solidFill>
                    <a:prstDash val="solid"/>
                    <a:miter lim="800000"/>
                  </a:ln>
                  <a:effectLst/>
                </p:spPr>
              </p:cxnSp>
            </p:grpSp>
            <p:sp>
              <p:nvSpPr>
                <p:cNvPr id="134" name="Text Box 6"/>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addToAcceptlist()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132" name="Text Box 8"/>
              <p:cNvSpPr txBox="1"/>
              <p:nvPr/>
            </p:nvSpPr>
            <p:spPr>
              <a:xfrm>
                <a:off x="190500" y="381000"/>
                <a:ext cx="11049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10" name="Group 109"/>
            <p:cNvGrpSpPr/>
            <p:nvPr/>
          </p:nvGrpSpPr>
          <p:grpSpPr>
            <a:xfrm>
              <a:off x="133350" y="1504950"/>
              <a:ext cx="1476375" cy="666750"/>
              <a:chOff x="0" y="0"/>
              <a:chExt cx="1476375" cy="666750"/>
            </a:xfrm>
          </p:grpSpPr>
          <p:grpSp>
            <p:nvGrpSpPr>
              <p:cNvPr id="125" name="Group 124"/>
              <p:cNvGrpSpPr/>
              <p:nvPr/>
            </p:nvGrpSpPr>
            <p:grpSpPr>
              <a:xfrm>
                <a:off x="0" y="0"/>
                <a:ext cx="1476375" cy="666750"/>
                <a:chOff x="0" y="0"/>
                <a:chExt cx="1476375" cy="666750"/>
              </a:xfrm>
            </p:grpSpPr>
            <p:grpSp>
              <p:nvGrpSpPr>
                <p:cNvPr id="127" name="Group 126"/>
                <p:cNvGrpSpPr/>
                <p:nvPr/>
              </p:nvGrpSpPr>
              <p:grpSpPr>
                <a:xfrm>
                  <a:off x="0" y="0"/>
                  <a:ext cx="1476375" cy="666750"/>
                  <a:chOff x="0" y="0"/>
                  <a:chExt cx="1314450" cy="619125"/>
                </a:xfrm>
              </p:grpSpPr>
              <p:sp>
                <p:nvSpPr>
                  <p:cNvPr id="129" name="Rounded Rectangle 128"/>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130" name="Straight Connector 129"/>
                  <p:cNvCxnSpPr/>
                  <p:nvPr/>
                </p:nvCxnSpPr>
                <p:spPr>
                  <a:xfrm>
                    <a:off x="0" y="304800"/>
                    <a:ext cx="1314450" cy="0"/>
                  </a:xfrm>
                  <a:prstGeom prst="line">
                    <a:avLst/>
                  </a:prstGeom>
                  <a:noFill/>
                  <a:ln w="19050" cap="flat" cmpd="sng" algn="ctr">
                    <a:solidFill>
                      <a:srgbClr val="5B9BD5"/>
                    </a:solidFill>
                    <a:prstDash val="solid"/>
                    <a:miter lim="800000"/>
                  </a:ln>
                  <a:effectLst/>
                </p:spPr>
              </p:cxnSp>
            </p:grpSp>
            <p:sp>
              <p:nvSpPr>
                <p:cNvPr id="128" name="Text Box 17"/>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addToRegs()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126" name="Text Box 18"/>
              <p:cNvSpPr txBox="1"/>
              <p:nvPr/>
            </p:nvSpPr>
            <p:spPr>
              <a:xfrm>
                <a:off x="190500" y="381000"/>
                <a:ext cx="11049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11" name="Group 110"/>
            <p:cNvGrpSpPr/>
            <p:nvPr/>
          </p:nvGrpSpPr>
          <p:grpSpPr>
            <a:xfrm>
              <a:off x="114300" y="2352675"/>
              <a:ext cx="1476375" cy="666750"/>
              <a:chOff x="0" y="0"/>
              <a:chExt cx="1476375" cy="666750"/>
            </a:xfrm>
          </p:grpSpPr>
          <p:grpSp>
            <p:nvGrpSpPr>
              <p:cNvPr id="119" name="Group 118"/>
              <p:cNvGrpSpPr/>
              <p:nvPr/>
            </p:nvGrpSpPr>
            <p:grpSpPr>
              <a:xfrm>
                <a:off x="0" y="0"/>
                <a:ext cx="1476375" cy="666750"/>
                <a:chOff x="0" y="0"/>
                <a:chExt cx="1476375" cy="666750"/>
              </a:xfrm>
            </p:grpSpPr>
            <p:grpSp>
              <p:nvGrpSpPr>
                <p:cNvPr id="121" name="Group 120"/>
                <p:cNvGrpSpPr/>
                <p:nvPr/>
              </p:nvGrpSpPr>
              <p:grpSpPr>
                <a:xfrm>
                  <a:off x="0" y="0"/>
                  <a:ext cx="1476375" cy="666750"/>
                  <a:chOff x="0" y="0"/>
                  <a:chExt cx="1314450" cy="619125"/>
                </a:xfrm>
              </p:grpSpPr>
              <p:sp>
                <p:nvSpPr>
                  <p:cNvPr id="123" name="Rounded Rectangle 122"/>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124" name="Straight Connector 123"/>
                  <p:cNvCxnSpPr/>
                  <p:nvPr/>
                </p:nvCxnSpPr>
                <p:spPr>
                  <a:xfrm>
                    <a:off x="0" y="304800"/>
                    <a:ext cx="1314450" cy="0"/>
                  </a:xfrm>
                  <a:prstGeom prst="line">
                    <a:avLst/>
                  </a:prstGeom>
                  <a:noFill/>
                  <a:ln w="19050" cap="flat" cmpd="sng" algn="ctr">
                    <a:solidFill>
                      <a:srgbClr val="5B9BD5"/>
                    </a:solidFill>
                    <a:prstDash val="solid"/>
                    <a:miter lim="800000"/>
                  </a:ln>
                  <a:effectLst/>
                </p:spPr>
              </p:cxnSp>
            </p:grpSp>
            <p:sp>
              <p:nvSpPr>
                <p:cNvPr id="122" name="Text Box 24"/>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mintNewTokens()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120" name="Text Box 25"/>
              <p:cNvSpPr txBox="1"/>
              <p:nvPr/>
            </p:nvSpPr>
            <p:spPr>
              <a:xfrm>
                <a:off x="76200" y="381000"/>
                <a:ext cx="12573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valueMinted</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12" name="Group 111"/>
            <p:cNvGrpSpPr/>
            <p:nvPr/>
          </p:nvGrpSpPr>
          <p:grpSpPr>
            <a:xfrm>
              <a:off x="114300" y="3219450"/>
              <a:ext cx="1476375" cy="666750"/>
              <a:chOff x="0" y="0"/>
              <a:chExt cx="1476375" cy="666750"/>
            </a:xfrm>
          </p:grpSpPr>
          <p:grpSp>
            <p:nvGrpSpPr>
              <p:cNvPr id="113" name="Group 112"/>
              <p:cNvGrpSpPr/>
              <p:nvPr/>
            </p:nvGrpSpPr>
            <p:grpSpPr>
              <a:xfrm>
                <a:off x="0" y="0"/>
                <a:ext cx="1476375" cy="666750"/>
                <a:chOff x="0" y="0"/>
                <a:chExt cx="1476375" cy="666750"/>
              </a:xfrm>
            </p:grpSpPr>
            <p:grpSp>
              <p:nvGrpSpPr>
                <p:cNvPr id="115" name="Group 114"/>
                <p:cNvGrpSpPr/>
                <p:nvPr/>
              </p:nvGrpSpPr>
              <p:grpSpPr>
                <a:xfrm>
                  <a:off x="0" y="0"/>
                  <a:ext cx="1476375" cy="666750"/>
                  <a:chOff x="0" y="0"/>
                  <a:chExt cx="1314450" cy="619125"/>
                </a:xfrm>
              </p:grpSpPr>
              <p:sp>
                <p:nvSpPr>
                  <p:cNvPr id="117" name="Rounded Rectangle 116"/>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118" name="Straight Connector 117"/>
                  <p:cNvCxnSpPr/>
                  <p:nvPr/>
                </p:nvCxnSpPr>
                <p:spPr>
                  <a:xfrm>
                    <a:off x="0" y="304800"/>
                    <a:ext cx="1314450" cy="0"/>
                  </a:xfrm>
                  <a:prstGeom prst="line">
                    <a:avLst/>
                  </a:prstGeom>
                  <a:noFill/>
                  <a:ln w="19050" cap="flat" cmpd="sng" algn="ctr">
                    <a:solidFill>
                      <a:srgbClr val="5B9BD5"/>
                    </a:solidFill>
                    <a:prstDash val="solid"/>
                    <a:miter lim="800000"/>
                  </a:ln>
                  <a:effectLst/>
                </p:spPr>
              </p:cxnSp>
            </p:grpSp>
            <p:sp>
              <p:nvSpPr>
                <p:cNvPr id="116" name="Text Box 31"/>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setinterestRate()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114" name="Text Box 32"/>
              <p:cNvSpPr txBox="1"/>
              <p:nvPr/>
            </p:nvSpPr>
            <p:spPr>
              <a:xfrm>
                <a:off x="142874" y="371475"/>
                <a:ext cx="1266825"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interestRate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grpSp>
        <p:nvGrpSpPr>
          <p:cNvPr id="180" name="Group 179"/>
          <p:cNvGrpSpPr/>
          <p:nvPr/>
        </p:nvGrpSpPr>
        <p:grpSpPr>
          <a:xfrm>
            <a:off x="4163371" y="1021322"/>
            <a:ext cx="1743075" cy="5734050"/>
            <a:chOff x="0" y="0"/>
            <a:chExt cx="1743075" cy="5734050"/>
          </a:xfrm>
        </p:grpSpPr>
        <p:sp>
          <p:nvSpPr>
            <p:cNvPr id="181" name="Rounded Rectangle 180"/>
            <p:cNvSpPr/>
            <p:nvPr/>
          </p:nvSpPr>
          <p:spPr>
            <a:xfrm>
              <a:off x="0" y="0"/>
              <a:ext cx="1743075" cy="5734050"/>
            </a:xfrm>
            <a:prstGeom prst="roundRect">
              <a:avLst/>
            </a:prstGeom>
            <a:solidFill>
              <a:srgbClr val="FFC000">
                <a:lumMod val="60000"/>
                <a:lumOff val="40000"/>
              </a:srgb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182" name="Text Box 35"/>
            <p:cNvSpPr txBox="1"/>
            <p:nvPr/>
          </p:nvSpPr>
          <p:spPr>
            <a:xfrm>
              <a:off x="76200" y="142875"/>
              <a:ext cx="1571625" cy="4191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GRD Security Token</a:t>
              </a:r>
              <a:r>
                <a:rPr kumimoji="0" lang="en-US" sz="1100" b="1"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a:t>
              </a:r>
              <a:r>
                <a:rPr kumimoji="0" lang="en-US" sz="1400" b="1"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Investors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nvGrpSpPr>
            <p:cNvPr id="183" name="Group 182"/>
            <p:cNvGrpSpPr/>
            <p:nvPr/>
          </p:nvGrpSpPr>
          <p:grpSpPr>
            <a:xfrm>
              <a:off x="133350" y="666750"/>
              <a:ext cx="1476375" cy="666750"/>
              <a:chOff x="0" y="0"/>
              <a:chExt cx="1476375" cy="666750"/>
            </a:xfrm>
          </p:grpSpPr>
          <p:grpSp>
            <p:nvGrpSpPr>
              <p:cNvPr id="217" name="Group 216"/>
              <p:cNvGrpSpPr/>
              <p:nvPr/>
            </p:nvGrpSpPr>
            <p:grpSpPr>
              <a:xfrm>
                <a:off x="0" y="0"/>
                <a:ext cx="1476375" cy="666750"/>
                <a:chOff x="0" y="0"/>
                <a:chExt cx="1476375" cy="666750"/>
              </a:xfrm>
            </p:grpSpPr>
            <p:grpSp>
              <p:nvGrpSpPr>
                <p:cNvPr id="219" name="Group 218"/>
                <p:cNvGrpSpPr/>
                <p:nvPr/>
              </p:nvGrpSpPr>
              <p:grpSpPr>
                <a:xfrm>
                  <a:off x="0" y="0"/>
                  <a:ext cx="1476375" cy="666750"/>
                  <a:chOff x="0" y="0"/>
                  <a:chExt cx="1314450" cy="619125"/>
                </a:xfrm>
              </p:grpSpPr>
              <p:sp>
                <p:nvSpPr>
                  <p:cNvPr id="221" name="Rounded Rectangle 220"/>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222" name="Straight Connector 221"/>
                  <p:cNvCxnSpPr/>
                  <p:nvPr/>
                </p:nvCxnSpPr>
                <p:spPr>
                  <a:xfrm>
                    <a:off x="0" y="304800"/>
                    <a:ext cx="1314450" cy="0"/>
                  </a:xfrm>
                  <a:prstGeom prst="line">
                    <a:avLst/>
                  </a:prstGeom>
                  <a:noFill/>
                  <a:ln w="19050" cap="flat" cmpd="sng" algn="ctr">
                    <a:solidFill>
                      <a:srgbClr val="FFC000"/>
                    </a:solidFill>
                    <a:prstDash val="solid"/>
                    <a:miter lim="800000"/>
                  </a:ln>
                  <a:effectLst/>
                </p:spPr>
              </p:cxnSp>
            </p:grpSp>
            <p:sp>
              <p:nvSpPr>
                <p:cNvPr id="220" name="Text Box 41"/>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purchaseTokens()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218" name="Text Box 42"/>
              <p:cNvSpPr txBox="1"/>
              <p:nvPr/>
            </p:nvSpPr>
            <p:spPr>
              <a:xfrm>
                <a:off x="190500" y="381000"/>
                <a:ext cx="11049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assetSent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4" name="Group 183"/>
            <p:cNvGrpSpPr/>
            <p:nvPr/>
          </p:nvGrpSpPr>
          <p:grpSpPr>
            <a:xfrm>
              <a:off x="142875" y="1447800"/>
              <a:ext cx="1466850" cy="304800"/>
              <a:chOff x="0" y="0"/>
              <a:chExt cx="1466850" cy="304800"/>
            </a:xfrm>
          </p:grpSpPr>
          <p:sp>
            <p:nvSpPr>
              <p:cNvPr id="215" name="Rounded Rectangle 214"/>
              <p:cNvSpPr/>
              <p:nvPr/>
            </p:nvSpPr>
            <p:spPr>
              <a:xfrm>
                <a:off x="0" y="0"/>
                <a:ext cx="1466850" cy="304800"/>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216" name="Text Box 44"/>
              <p:cNvSpPr txBox="1"/>
              <p:nvPr/>
            </p:nvSpPr>
            <p:spPr>
              <a:xfrm>
                <a:off x="19049" y="9525"/>
                <a:ext cx="1419225"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dirty="0" err="1" smtClean="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calcinterestOwed</a:t>
                </a:r>
                <a:r>
                  <a:rPr kumimoji="0" lang="en-US" sz="1100" b="0" i="0" u="none" strike="noStrike" kern="0" cap="none" spc="0" normalizeH="0" baseline="0" noProof="0" dirty="0" smtClean="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5" name="Group 184"/>
            <p:cNvGrpSpPr/>
            <p:nvPr/>
          </p:nvGrpSpPr>
          <p:grpSpPr>
            <a:xfrm>
              <a:off x="142875" y="1828800"/>
              <a:ext cx="1466850" cy="304800"/>
              <a:chOff x="0" y="0"/>
              <a:chExt cx="1466850" cy="304800"/>
            </a:xfrm>
          </p:grpSpPr>
          <p:sp>
            <p:nvSpPr>
              <p:cNvPr id="213" name="Rounded Rectangle 212"/>
              <p:cNvSpPr/>
              <p:nvPr/>
            </p:nvSpPr>
            <p:spPr>
              <a:xfrm>
                <a:off x="0" y="0"/>
                <a:ext cx="1466850" cy="304800"/>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214" name="Text Box 49"/>
              <p:cNvSpPr txBox="1"/>
              <p:nvPr/>
            </p:nvSpPr>
            <p:spPr>
              <a:xfrm>
                <a:off x="19050" y="9525"/>
                <a:ext cx="14478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checkifClaimable()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6" name="Group 185"/>
            <p:cNvGrpSpPr/>
            <p:nvPr/>
          </p:nvGrpSpPr>
          <p:grpSpPr>
            <a:xfrm>
              <a:off x="142875" y="2219325"/>
              <a:ext cx="1466850" cy="304800"/>
              <a:chOff x="0" y="0"/>
              <a:chExt cx="1466850" cy="304800"/>
            </a:xfrm>
          </p:grpSpPr>
          <p:sp>
            <p:nvSpPr>
              <p:cNvPr id="211" name="Rounded Rectangle 210"/>
              <p:cNvSpPr/>
              <p:nvPr/>
            </p:nvSpPr>
            <p:spPr>
              <a:xfrm>
                <a:off x="0" y="0"/>
                <a:ext cx="1466850" cy="304800"/>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212" name="Text Box 52"/>
              <p:cNvSpPr txBox="1"/>
              <p:nvPr/>
            </p:nvSpPr>
            <p:spPr>
              <a:xfrm>
                <a:off x="19050" y="9525"/>
                <a:ext cx="14478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claimInterestAmt()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7" name="Group 186"/>
            <p:cNvGrpSpPr/>
            <p:nvPr/>
          </p:nvGrpSpPr>
          <p:grpSpPr>
            <a:xfrm>
              <a:off x="57150" y="2609850"/>
              <a:ext cx="1617345" cy="752475"/>
              <a:chOff x="-25419" y="0"/>
              <a:chExt cx="1510688" cy="666750"/>
            </a:xfrm>
          </p:grpSpPr>
          <p:grpSp>
            <p:nvGrpSpPr>
              <p:cNvPr id="205" name="Group 204"/>
              <p:cNvGrpSpPr/>
              <p:nvPr/>
            </p:nvGrpSpPr>
            <p:grpSpPr>
              <a:xfrm>
                <a:off x="-25419" y="0"/>
                <a:ext cx="1510688" cy="666750"/>
                <a:chOff x="-25419" y="0"/>
                <a:chExt cx="1510688" cy="666750"/>
              </a:xfrm>
            </p:grpSpPr>
            <p:grpSp>
              <p:nvGrpSpPr>
                <p:cNvPr id="207" name="Group 206"/>
                <p:cNvGrpSpPr/>
                <p:nvPr/>
              </p:nvGrpSpPr>
              <p:grpSpPr>
                <a:xfrm>
                  <a:off x="0" y="0"/>
                  <a:ext cx="1476375" cy="666750"/>
                  <a:chOff x="0" y="0"/>
                  <a:chExt cx="1314450" cy="619125"/>
                </a:xfrm>
              </p:grpSpPr>
              <p:sp>
                <p:nvSpPr>
                  <p:cNvPr id="209" name="Rounded Rectangle 208"/>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210" name="Straight Connector 209"/>
                  <p:cNvCxnSpPr/>
                  <p:nvPr/>
                </p:nvCxnSpPr>
                <p:spPr>
                  <a:xfrm>
                    <a:off x="0" y="304800"/>
                    <a:ext cx="1314450" cy="0"/>
                  </a:xfrm>
                  <a:prstGeom prst="line">
                    <a:avLst/>
                  </a:prstGeom>
                  <a:noFill/>
                  <a:ln w="19050" cap="flat" cmpd="sng" algn="ctr">
                    <a:solidFill>
                      <a:srgbClr val="FFC000"/>
                    </a:solidFill>
                    <a:prstDash val="solid"/>
                    <a:miter lim="800000"/>
                  </a:ln>
                  <a:effectLst/>
                </p:spPr>
              </p:cxnSp>
            </p:grpSp>
            <p:sp>
              <p:nvSpPr>
                <p:cNvPr id="208" name="Text Box 59"/>
                <p:cNvSpPr txBox="1"/>
                <p:nvPr/>
              </p:nvSpPr>
              <p:spPr>
                <a:xfrm>
                  <a:off x="-25419" y="38100"/>
                  <a:ext cx="1510688"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monthlyinterestRate()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206" name="Text Box 60"/>
              <p:cNvSpPr txBox="1"/>
              <p:nvPr/>
            </p:nvSpPr>
            <p:spPr>
              <a:xfrm>
                <a:off x="103266" y="382206"/>
                <a:ext cx="1294843"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Out: interestRate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8" name="Group 187"/>
            <p:cNvGrpSpPr/>
            <p:nvPr/>
          </p:nvGrpSpPr>
          <p:grpSpPr>
            <a:xfrm>
              <a:off x="123825" y="3448050"/>
              <a:ext cx="1476375" cy="666750"/>
              <a:chOff x="0" y="0"/>
              <a:chExt cx="1476375" cy="666750"/>
            </a:xfrm>
          </p:grpSpPr>
          <p:grpSp>
            <p:nvGrpSpPr>
              <p:cNvPr id="199" name="Group 198"/>
              <p:cNvGrpSpPr/>
              <p:nvPr/>
            </p:nvGrpSpPr>
            <p:grpSpPr>
              <a:xfrm>
                <a:off x="0" y="0"/>
                <a:ext cx="1476375" cy="666750"/>
                <a:chOff x="0" y="0"/>
                <a:chExt cx="1476375" cy="666750"/>
              </a:xfrm>
            </p:grpSpPr>
            <p:grpSp>
              <p:nvGrpSpPr>
                <p:cNvPr id="201" name="Group 200"/>
                <p:cNvGrpSpPr/>
                <p:nvPr/>
              </p:nvGrpSpPr>
              <p:grpSpPr>
                <a:xfrm>
                  <a:off x="0" y="0"/>
                  <a:ext cx="1476375" cy="666750"/>
                  <a:chOff x="0" y="0"/>
                  <a:chExt cx="1314450" cy="619125"/>
                </a:xfrm>
              </p:grpSpPr>
              <p:sp>
                <p:nvSpPr>
                  <p:cNvPr id="203" name="Rounded Rectangle 202"/>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204" name="Straight Connector 203"/>
                  <p:cNvCxnSpPr/>
                  <p:nvPr/>
                </p:nvCxnSpPr>
                <p:spPr>
                  <a:xfrm>
                    <a:off x="0" y="304800"/>
                    <a:ext cx="1314450" cy="0"/>
                  </a:xfrm>
                  <a:prstGeom prst="line">
                    <a:avLst/>
                  </a:prstGeom>
                  <a:noFill/>
                  <a:ln w="19050" cap="flat" cmpd="sng" algn="ctr">
                    <a:solidFill>
                      <a:srgbClr val="FFC000"/>
                    </a:solidFill>
                    <a:prstDash val="solid"/>
                    <a:miter lim="800000"/>
                  </a:ln>
                  <a:effectLst/>
                </p:spPr>
              </p:cxnSp>
            </p:grpSp>
            <p:sp>
              <p:nvSpPr>
                <p:cNvPr id="202" name="Text Box 66"/>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availableTokens()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200" name="Text Box 67"/>
              <p:cNvSpPr txBox="1"/>
              <p:nvPr/>
            </p:nvSpPr>
            <p:spPr>
              <a:xfrm>
                <a:off x="104774" y="381000"/>
                <a:ext cx="1266825"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Out: available</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89" name="Group 188"/>
            <p:cNvGrpSpPr/>
            <p:nvPr/>
          </p:nvGrpSpPr>
          <p:grpSpPr>
            <a:xfrm>
              <a:off x="123825" y="4191000"/>
              <a:ext cx="1476375" cy="811531"/>
              <a:chOff x="0" y="0"/>
              <a:chExt cx="1476375" cy="737755"/>
            </a:xfrm>
          </p:grpSpPr>
          <p:grpSp>
            <p:nvGrpSpPr>
              <p:cNvPr id="193" name="Group 192"/>
              <p:cNvGrpSpPr/>
              <p:nvPr/>
            </p:nvGrpSpPr>
            <p:grpSpPr>
              <a:xfrm>
                <a:off x="0" y="0"/>
                <a:ext cx="1476375" cy="666750"/>
                <a:chOff x="0" y="0"/>
                <a:chExt cx="1476375" cy="666750"/>
              </a:xfrm>
            </p:grpSpPr>
            <p:grpSp>
              <p:nvGrpSpPr>
                <p:cNvPr id="195" name="Group 194"/>
                <p:cNvGrpSpPr/>
                <p:nvPr/>
              </p:nvGrpSpPr>
              <p:grpSpPr>
                <a:xfrm>
                  <a:off x="0" y="0"/>
                  <a:ext cx="1476375" cy="666750"/>
                  <a:chOff x="0" y="0"/>
                  <a:chExt cx="1314450" cy="619125"/>
                </a:xfrm>
              </p:grpSpPr>
              <p:sp>
                <p:nvSpPr>
                  <p:cNvPr id="197" name="Rounded Rectangle 196"/>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198" name="Straight Connector 197"/>
                  <p:cNvCxnSpPr/>
                  <p:nvPr/>
                </p:nvCxnSpPr>
                <p:spPr>
                  <a:xfrm>
                    <a:off x="0" y="304800"/>
                    <a:ext cx="1314450" cy="0"/>
                  </a:xfrm>
                  <a:prstGeom prst="line">
                    <a:avLst/>
                  </a:prstGeom>
                  <a:noFill/>
                  <a:ln w="19050" cap="flat" cmpd="sng" algn="ctr">
                    <a:solidFill>
                      <a:srgbClr val="FFC000"/>
                    </a:solidFill>
                    <a:prstDash val="solid"/>
                    <a:miter lim="800000"/>
                  </a:ln>
                  <a:effectLst/>
                </p:spPr>
              </p:cxnSp>
            </p:grpSp>
            <p:sp>
              <p:nvSpPr>
                <p:cNvPr id="196" name="Text Box 73"/>
                <p:cNvSpPr txBox="1"/>
                <p:nvPr/>
              </p:nvSpPr>
              <p:spPr>
                <a:xfrm>
                  <a:off x="19050" y="46759"/>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transferAssets()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194" name="Text Box 74"/>
              <p:cNvSpPr txBox="1"/>
              <p:nvPr/>
            </p:nvSpPr>
            <p:spPr>
              <a:xfrm>
                <a:off x="295275" y="304800"/>
                <a:ext cx="1104900" cy="432955"/>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amount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190" name="Group 189"/>
            <p:cNvGrpSpPr/>
            <p:nvPr/>
          </p:nvGrpSpPr>
          <p:grpSpPr>
            <a:xfrm>
              <a:off x="142875" y="5029200"/>
              <a:ext cx="1466850" cy="304800"/>
              <a:chOff x="0" y="0"/>
              <a:chExt cx="1466850" cy="304800"/>
            </a:xfrm>
          </p:grpSpPr>
          <p:sp>
            <p:nvSpPr>
              <p:cNvPr id="191" name="Rounded Rectangle 190"/>
              <p:cNvSpPr/>
              <p:nvPr/>
            </p:nvSpPr>
            <p:spPr>
              <a:xfrm>
                <a:off x="0" y="0"/>
                <a:ext cx="1466850" cy="304800"/>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192" name="Text Box 77"/>
              <p:cNvSpPr txBox="1"/>
              <p:nvPr/>
            </p:nvSpPr>
            <p:spPr>
              <a:xfrm>
                <a:off x="19050" y="9525"/>
                <a:ext cx="14478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withdrawinterest()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grpSp>
        <p:nvGrpSpPr>
          <p:cNvPr id="240" name="Group 239"/>
          <p:cNvGrpSpPr/>
          <p:nvPr/>
        </p:nvGrpSpPr>
        <p:grpSpPr>
          <a:xfrm>
            <a:off x="6512118" y="1688072"/>
            <a:ext cx="1743075" cy="3171825"/>
            <a:chOff x="0" y="0"/>
            <a:chExt cx="1743075" cy="3171825"/>
          </a:xfrm>
        </p:grpSpPr>
        <p:sp>
          <p:nvSpPr>
            <p:cNvPr id="241" name="Rounded Rectangle 240"/>
            <p:cNvSpPr/>
            <p:nvPr/>
          </p:nvSpPr>
          <p:spPr>
            <a:xfrm>
              <a:off x="0" y="0"/>
              <a:ext cx="1743075" cy="3171825"/>
            </a:xfrm>
            <a:prstGeom prst="roundRect">
              <a:avLst/>
            </a:prstGeom>
            <a:solidFill>
              <a:srgbClr val="FF0000"/>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anose="020F0502020204030204"/>
              </a:endParaRPr>
            </a:p>
          </p:txBody>
        </p:sp>
        <p:sp>
          <p:nvSpPr>
            <p:cNvPr id="242" name="Text Box 79"/>
            <p:cNvSpPr txBox="1"/>
            <p:nvPr/>
          </p:nvSpPr>
          <p:spPr>
            <a:xfrm>
              <a:off x="95250" y="171450"/>
              <a:ext cx="1571625" cy="2857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Regulatory Bodies</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defTabSz="914400" eaLnBrk="1" fontAlgn="auto" latinLnBrk="0" hangingPunct="1">
                <a:lnSpc>
                  <a:spcPct val="107000"/>
                </a:lnSpc>
                <a:spcBef>
                  <a:spcPts val="0"/>
                </a:spcBef>
                <a:spcAft>
                  <a:spcPts val="80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nvGrpSpPr>
            <p:cNvPr id="243" name="Group 242"/>
            <p:cNvGrpSpPr/>
            <p:nvPr/>
          </p:nvGrpSpPr>
          <p:grpSpPr>
            <a:xfrm>
              <a:off x="133350" y="676275"/>
              <a:ext cx="1476375" cy="666750"/>
              <a:chOff x="0" y="0"/>
              <a:chExt cx="1476375" cy="666750"/>
            </a:xfrm>
          </p:grpSpPr>
          <p:grpSp>
            <p:nvGrpSpPr>
              <p:cNvPr id="251" name="Group 250"/>
              <p:cNvGrpSpPr/>
              <p:nvPr/>
            </p:nvGrpSpPr>
            <p:grpSpPr>
              <a:xfrm>
                <a:off x="0" y="0"/>
                <a:ext cx="1476375" cy="666750"/>
                <a:chOff x="0" y="0"/>
                <a:chExt cx="1476375" cy="666750"/>
              </a:xfrm>
            </p:grpSpPr>
            <p:grpSp>
              <p:nvGrpSpPr>
                <p:cNvPr id="253" name="Group 252"/>
                <p:cNvGrpSpPr/>
                <p:nvPr/>
              </p:nvGrpSpPr>
              <p:grpSpPr>
                <a:xfrm>
                  <a:off x="0" y="0"/>
                  <a:ext cx="1476375" cy="666750"/>
                  <a:chOff x="0" y="0"/>
                  <a:chExt cx="1314450" cy="619125"/>
                </a:xfrm>
              </p:grpSpPr>
              <p:sp>
                <p:nvSpPr>
                  <p:cNvPr id="255" name="Rounded Rectangle 254"/>
                  <p:cNvSpPr/>
                  <p:nvPr/>
                </p:nvSpPr>
                <p:spPr>
                  <a:xfrm>
                    <a:off x="0" y="0"/>
                    <a:ext cx="1314450" cy="619125"/>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256" name="Straight Connector 255"/>
                  <p:cNvCxnSpPr/>
                  <p:nvPr/>
                </p:nvCxnSpPr>
                <p:spPr>
                  <a:xfrm>
                    <a:off x="0" y="304800"/>
                    <a:ext cx="1314450" cy="0"/>
                  </a:xfrm>
                  <a:prstGeom prst="line">
                    <a:avLst/>
                  </a:prstGeom>
                  <a:noFill/>
                  <a:ln w="19050" cap="flat" cmpd="sng" algn="ctr">
                    <a:solidFill>
                      <a:srgbClr val="ED7D31"/>
                    </a:solidFill>
                    <a:prstDash val="solid"/>
                    <a:miter lim="800000"/>
                  </a:ln>
                  <a:effectLst/>
                </p:spPr>
              </p:cxnSp>
            </p:grpSp>
            <p:sp>
              <p:nvSpPr>
                <p:cNvPr id="254" name="Text Box 85"/>
                <p:cNvSpPr txBox="1"/>
                <p:nvPr/>
              </p:nvSpPr>
              <p:spPr>
                <a:xfrm>
                  <a:off x="19050" y="38100"/>
                  <a:ext cx="142875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freezeAssets()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252" name="Text Box 86"/>
              <p:cNvSpPr txBox="1"/>
              <p:nvPr/>
            </p:nvSpPr>
            <p:spPr>
              <a:xfrm>
                <a:off x="190500" y="381000"/>
                <a:ext cx="1104900" cy="2476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nvGrpSpPr>
            <p:cNvPr id="244" name="Group 243"/>
            <p:cNvGrpSpPr/>
            <p:nvPr/>
          </p:nvGrpSpPr>
          <p:grpSpPr>
            <a:xfrm>
              <a:off x="57150" y="1495425"/>
              <a:ext cx="1638300" cy="981075"/>
              <a:chOff x="-85725" y="-1"/>
              <a:chExt cx="1638300" cy="981075"/>
            </a:xfrm>
          </p:grpSpPr>
          <p:grpSp>
            <p:nvGrpSpPr>
              <p:cNvPr id="245" name="Group 244"/>
              <p:cNvGrpSpPr/>
              <p:nvPr/>
            </p:nvGrpSpPr>
            <p:grpSpPr>
              <a:xfrm>
                <a:off x="-85725" y="-1"/>
                <a:ext cx="1638300" cy="981075"/>
                <a:chOff x="-85725" y="-1"/>
                <a:chExt cx="1638300" cy="981075"/>
              </a:xfrm>
            </p:grpSpPr>
            <p:grpSp>
              <p:nvGrpSpPr>
                <p:cNvPr id="247" name="Group 246"/>
                <p:cNvGrpSpPr/>
                <p:nvPr/>
              </p:nvGrpSpPr>
              <p:grpSpPr>
                <a:xfrm>
                  <a:off x="0" y="-1"/>
                  <a:ext cx="1476375" cy="981075"/>
                  <a:chOff x="0" y="-1"/>
                  <a:chExt cx="1314450" cy="910998"/>
                </a:xfrm>
              </p:grpSpPr>
              <p:sp>
                <p:nvSpPr>
                  <p:cNvPr id="249" name="Rounded Rectangle 248"/>
                  <p:cNvSpPr/>
                  <p:nvPr/>
                </p:nvSpPr>
                <p:spPr>
                  <a:xfrm>
                    <a:off x="0" y="-1"/>
                    <a:ext cx="1314450" cy="910998"/>
                  </a:xfrm>
                  <a:prstGeom prst="roundRect">
                    <a:avLst/>
                  </a:pr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rPr>
                      <a:t> </a:t>
                    </a:r>
                  </a:p>
                </p:txBody>
              </p:sp>
              <p:cxnSp>
                <p:nvCxnSpPr>
                  <p:cNvPr id="250" name="Straight Connector 249"/>
                  <p:cNvCxnSpPr/>
                  <p:nvPr/>
                </p:nvCxnSpPr>
                <p:spPr>
                  <a:xfrm>
                    <a:off x="0" y="304800"/>
                    <a:ext cx="1314450" cy="0"/>
                  </a:xfrm>
                  <a:prstGeom prst="line">
                    <a:avLst/>
                  </a:prstGeom>
                  <a:noFill/>
                  <a:ln w="19050" cap="flat" cmpd="sng" algn="ctr">
                    <a:solidFill>
                      <a:srgbClr val="ED7D31"/>
                    </a:solidFill>
                    <a:prstDash val="solid"/>
                    <a:miter lim="800000"/>
                  </a:ln>
                  <a:effectLst/>
                </p:spPr>
              </p:cxnSp>
            </p:grpSp>
            <p:sp>
              <p:nvSpPr>
                <p:cNvPr id="248" name="Text Box 92"/>
                <p:cNvSpPr txBox="1"/>
                <p:nvPr/>
              </p:nvSpPr>
              <p:spPr>
                <a:xfrm>
                  <a:off x="-85725" y="47625"/>
                  <a:ext cx="1638300" cy="26670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forcetokenTransfer()</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sp>
            <p:nvSpPr>
              <p:cNvPr id="246" name="Text Box 93"/>
              <p:cNvSpPr txBox="1"/>
              <p:nvPr/>
            </p:nvSpPr>
            <p:spPr>
              <a:xfrm>
                <a:off x="190500" y="381000"/>
                <a:ext cx="1104900" cy="590550"/>
              </a:xfrm>
              <a:prstGeom prst="rect">
                <a:avLst/>
              </a:prstGeom>
              <a:noFill/>
              <a:ln w="6350">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address1</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address2</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In: amount</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0"/>
                  </a:spcAft>
                  <a:buClrTx/>
                  <a:buSzTx/>
                  <a:buFontTx/>
                  <a:buNone/>
                  <a:tabLst/>
                  <a:defRPr/>
                </a:pPr>
                <a:r>
                  <a:rPr kumimoji="0" lang="en-US" sz="1100" b="0" i="0" u="none" strike="noStrike" kern="0" cap="none" spc="0" normalizeH="0" baseline="0" noProof="0">
                    <a:ln>
                      <a:noFill/>
                    </a:ln>
                    <a:solidFill>
                      <a:sysClr val="windowText" lastClr="000000"/>
                    </a:solidFill>
                    <a:effectLst/>
                    <a:uLnTx/>
                    <a:uFillTx/>
                    <a:latin typeface="Raleway" panose="020B0003030101060003" pitchFamily="34" charset="0"/>
                    <a:ea typeface="Calibri" panose="020F0502020204030204" pitchFamily="34" charset="0"/>
                    <a:cs typeface="Times New Roman" panose="02020603050405020304" pitchFamily="18" charset="0"/>
                  </a:rPr>
                  <a:t> </a:t>
                </a:r>
                <a:endParaRPr kumimoji="0" lang="en-US" sz="1100" b="0" i="0" u="none" strike="noStrike" kern="0" cap="none" spc="0" normalizeH="0" baseline="0" noProof="0">
                  <a:ln>
                    <a:noFill/>
                  </a:ln>
                  <a:solidFill>
                    <a:sysClr val="windowText" lastClr="000000"/>
                  </a:solidFill>
                  <a:effectLst/>
                  <a:uLnTx/>
                  <a:uFillTx/>
                  <a:latin typeface="Calibri" panose="020F0502020204030204"/>
                  <a:ea typeface="Calibri" panose="020F0502020204030204" pitchFamily="34" charset="0"/>
                  <a:cs typeface="Times New Roman" panose="02020603050405020304" pitchFamily="18" charset="0"/>
                </a:endParaRPr>
              </a:p>
            </p:txBody>
          </p:sp>
        </p:grpSp>
      </p:grpSp>
      <p:sp>
        <p:nvSpPr>
          <p:cNvPr id="3" name="TextBox 2"/>
          <p:cNvSpPr txBox="1"/>
          <p:nvPr/>
        </p:nvSpPr>
        <p:spPr>
          <a:xfrm>
            <a:off x="8369493" y="1440839"/>
            <a:ext cx="3484098" cy="4247317"/>
          </a:xfrm>
          <a:prstGeom prst="rect">
            <a:avLst/>
          </a:prstGeom>
          <a:noFill/>
        </p:spPr>
        <p:txBody>
          <a:bodyPr wrap="square" rtlCol="0">
            <a:spAutoFit/>
          </a:bodyPr>
          <a:lstStyle/>
          <a:p>
            <a:pPr algn="r"/>
            <a:r>
              <a:rPr lang="en-US" sz="5400" b="1" dirty="0" smtClean="0">
                <a:latin typeface="Raleway" panose="020B0003030101060003" pitchFamily="34" charset="0"/>
              </a:rPr>
              <a:t>Outlook of</a:t>
            </a:r>
          </a:p>
          <a:p>
            <a:pPr algn="r"/>
            <a:r>
              <a:rPr lang="en-US" sz="5400" b="1" dirty="0" smtClean="0">
                <a:latin typeface="Raleway" panose="020B0003030101060003" pitchFamily="34" charset="0"/>
              </a:rPr>
              <a:t>Smart Contract</a:t>
            </a:r>
          </a:p>
          <a:p>
            <a:pPr algn="r"/>
            <a:r>
              <a:rPr lang="en-US" sz="5400" b="1" dirty="0" smtClean="0">
                <a:latin typeface="Raleway" panose="020B0003030101060003" pitchFamily="34" charset="0"/>
              </a:rPr>
              <a:t>Functions</a:t>
            </a:r>
            <a:endParaRPr lang="en-US" sz="5400" b="1" dirty="0">
              <a:latin typeface="Raleway" panose="020B0003030101060003" pitchFamily="34" charset="0"/>
            </a:endParaRPr>
          </a:p>
        </p:txBody>
      </p:sp>
      <p:grpSp>
        <p:nvGrpSpPr>
          <p:cNvPr id="4" name="Group 3"/>
          <p:cNvGrpSpPr/>
          <p:nvPr/>
        </p:nvGrpSpPr>
        <p:grpSpPr>
          <a:xfrm>
            <a:off x="10520849" y="1471707"/>
            <a:ext cx="1391340" cy="2398683"/>
            <a:chOff x="10520849" y="1471707"/>
            <a:chExt cx="1391340" cy="2398683"/>
          </a:xfrm>
        </p:grpSpPr>
        <p:sp>
          <p:nvSpPr>
            <p:cNvPr id="257" name="Rectangle 256"/>
            <p:cNvSpPr/>
            <p:nvPr/>
          </p:nvSpPr>
          <p:spPr>
            <a:xfrm rot="5400000">
              <a:off x="10708453" y="2666654"/>
              <a:ext cx="236175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10800000">
              <a:off x="10520849" y="1471707"/>
              <a:ext cx="1390150"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33742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2414</TotalTime>
  <Words>668</Words>
  <Application>Microsoft Office PowerPoint</Application>
  <PresentationFormat>Widescreen</PresentationFormat>
  <Paragraphs>100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Raleway</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GLORYZONEMKD</dc:creator>
  <cp:lastModifiedBy>Shugaba Jude Igba</cp:lastModifiedBy>
  <cp:revision>76</cp:revision>
  <dcterms:created xsi:type="dcterms:W3CDTF">2022-12-10T08:22:54Z</dcterms:created>
  <dcterms:modified xsi:type="dcterms:W3CDTF">2023-03-03T15:00:04Z</dcterms:modified>
</cp:coreProperties>
</file>