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3"/>
  </p:notesMasterIdLst>
  <p:sldIdLst>
    <p:sldId id="256" r:id="rId4"/>
    <p:sldId id="283" r:id="rId5"/>
    <p:sldId id="278" r:id="rId6"/>
    <p:sldId id="279" r:id="rId7"/>
    <p:sldId id="280" r:id="rId8"/>
    <p:sldId id="284" r:id="rId9"/>
    <p:sldId id="281" r:id="rId10"/>
    <p:sldId id="282" r:id="rId11"/>
    <p:sldId id="258" r:id="rId12"/>
    <p:sldId id="259" r:id="rId13"/>
    <p:sldId id="260" r:id="rId14"/>
    <p:sldId id="261" r:id="rId15"/>
    <p:sldId id="285" r:id="rId16"/>
    <p:sldId id="262" r:id="rId17"/>
    <p:sldId id="263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9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8177C8-2349-4B06-AD6F-6478E0E586DE}" type="datetimeFigureOut">
              <a:rPr lang="en-GB" smtClean="0"/>
              <a:pPr/>
              <a:t>28/05/2021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2CC46-B5CB-45BE-B938-FF9CCAF4C5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534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2F0E9-A9BE-4D4F-AD9E-2CE5E982B504}" type="slidenum">
              <a:rPr lang="en-GB" smtClean="0">
                <a:solidFill>
                  <a:prstClr val="black"/>
                </a:solidFill>
              </a:rPr>
              <a:pPr/>
              <a:t>3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780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2F0E9-A9BE-4D4F-AD9E-2CE5E982B504}" type="slidenum">
              <a:rPr lang="en-GB" smtClean="0">
                <a:solidFill>
                  <a:prstClr val="black"/>
                </a:solidFill>
              </a:rPr>
              <a:pPr/>
              <a:t>4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387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2F0E9-A9BE-4D4F-AD9E-2CE5E982B504}" type="slidenum">
              <a:rPr lang="en-GB" smtClean="0">
                <a:solidFill>
                  <a:prstClr val="black"/>
                </a:solidFill>
              </a:rPr>
              <a:pPr/>
              <a:t>5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44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2F0E9-A9BE-4D4F-AD9E-2CE5E982B504}" type="slidenum">
              <a:rPr lang="en-GB" smtClean="0">
                <a:solidFill>
                  <a:prstClr val="black"/>
                </a:solidFill>
              </a:rPr>
              <a:pPr/>
              <a:t>6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826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2F0E9-A9BE-4D4F-AD9E-2CE5E982B504}" type="slidenum">
              <a:rPr lang="en-GB" smtClean="0">
                <a:solidFill>
                  <a:prstClr val="black"/>
                </a:solidFill>
              </a:rPr>
              <a:pPr/>
              <a:t>7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037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2F0E9-A9BE-4D4F-AD9E-2CE5E982B504}" type="slidenum">
              <a:rPr lang="en-GB" smtClean="0">
                <a:solidFill>
                  <a:prstClr val="black"/>
                </a:solidFill>
              </a:rPr>
              <a:pPr/>
              <a:t>13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677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AB11-7C17-4B19-AD1A-DBC05ABDBA12}" type="datetimeFigureOut">
              <a:rPr lang="en-GB" smtClean="0"/>
              <a:pPr/>
              <a:t>28/05/2021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6DBD-0182-475E-B0A2-46C9B4554E35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AB11-7C17-4B19-AD1A-DBC05ABDBA12}" type="datetimeFigureOut">
              <a:rPr lang="en-GB" smtClean="0"/>
              <a:pPr/>
              <a:t>28/05/2021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6DBD-0182-475E-B0A2-46C9B4554E35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AB11-7C17-4B19-AD1A-DBC05ABDBA12}" type="datetimeFigureOut">
              <a:rPr lang="en-GB" smtClean="0"/>
              <a:pPr/>
              <a:t>28/05/2021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6DBD-0182-475E-B0A2-46C9B4554E35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AED5-EF5D-4D5B-AD38-C0DAE4AD4C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5/28/2021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A31B4-5259-40A6-A5E4-56E7FA4068AA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154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AED5-EF5D-4D5B-AD38-C0DAE4AD4C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5/28/2021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A31B4-5259-40A6-A5E4-56E7FA4068AA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674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AED5-EF5D-4D5B-AD38-C0DAE4AD4C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5/28/2021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A31B4-5259-40A6-A5E4-56E7FA4068AA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976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AED5-EF5D-4D5B-AD38-C0DAE4AD4C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5/28/2021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A31B4-5259-40A6-A5E4-56E7FA4068AA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205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AED5-EF5D-4D5B-AD38-C0DAE4AD4C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5/28/2021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A31B4-5259-40A6-A5E4-56E7FA4068AA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414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AED5-EF5D-4D5B-AD38-C0DAE4AD4C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5/28/2021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A31B4-5259-40A6-A5E4-56E7FA4068AA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7044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AED5-EF5D-4D5B-AD38-C0DAE4AD4C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5/28/2021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A31B4-5259-40A6-A5E4-56E7FA4068AA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81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AED5-EF5D-4D5B-AD38-C0DAE4AD4C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5/28/2021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A31B4-5259-40A6-A5E4-56E7FA4068AA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700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AB11-7C17-4B19-AD1A-DBC05ABDBA12}" type="datetimeFigureOut">
              <a:rPr lang="en-GB" smtClean="0"/>
              <a:pPr/>
              <a:t>28/05/2021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6DBD-0182-475E-B0A2-46C9B4554E35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AED5-EF5D-4D5B-AD38-C0DAE4AD4C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5/28/2021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A31B4-5259-40A6-A5E4-56E7FA4068AA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4019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AED5-EF5D-4D5B-AD38-C0DAE4AD4C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5/28/2021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A31B4-5259-40A6-A5E4-56E7FA4068AA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0051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AED5-EF5D-4D5B-AD38-C0DAE4AD4C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5/28/2021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A31B4-5259-40A6-A5E4-56E7FA4068AA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2392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AED5-EF5D-4D5B-AD38-C0DAE4AD4C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5/28/2021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A31B4-5259-40A6-A5E4-56E7FA4068AA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392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AED5-EF5D-4D5B-AD38-C0DAE4AD4C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5/28/2021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A31B4-5259-40A6-A5E4-56E7FA4068AA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9843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AED5-EF5D-4D5B-AD38-C0DAE4AD4C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5/28/2021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A31B4-5259-40A6-A5E4-56E7FA4068AA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3808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AED5-EF5D-4D5B-AD38-C0DAE4AD4C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5/28/2021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A31B4-5259-40A6-A5E4-56E7FA4068AA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0810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AED5-EF5D-4D5B-AD38-C0DAE4AD4C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5/28/2021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A31B4-5259-40A6-A5E4-56E7FA4068AA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5269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AED5-EF5D-4D5B-AD38-C0DAE4AD4C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5/28/2021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A31B4-5259-40A6-A5E4-56E7FA4068AA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4843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AED5-EF5D-4D5B-AD38-C0DAE4AD4C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5/28/2021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A31B4-5259-40A6-A5E4-56E7FA4068AA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382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AB11-7C17-4B19-AD1A-DBC05ABDBA12}" type="datetimeFigureOut">
              <a:rPr lang="en-GB" smtClean="0"/>
              <a:pPr/>
              <a:t>28/05/2021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6DBD-0182-475E-B0A2-46C9B4554E35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AED5-EF5D-4D5B-AD38-C0DAE4AD4C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5/28/2021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A31B4-5259-40A6-A5E4-56E7FA4068AA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7223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AED5-EF5D-4D5B-AD38-C0DAE4AD4C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5/28/2021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A31B4-5259-40A6-A5E4-56E7FA4068AA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4087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AED5-EF5D-4D5B-AD38-C0DAE4AD4C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5/28/2021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A31B4-5259-40A6-A5E4-56E7FA4068AA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420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AED5-EF5D-4D5B-AD38-C0DAE4AD4C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5/28/2021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A31B4-5259-40A6-A5E4-56E7FA4068AA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818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AB11-7C17-4B19-AD1A-DBC05ABDBA12}" type="datetimeFigureOut">
              <a:rPr lang="en-GB" smtClean="0"/>
              <a:pPr/>
              <a:t>28/05/2021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6DBD-0182-475E-B0A2-46C9B4554E35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AB11-7C17-4B19-AD1A-DBC05ABDBA12}" type="datetimeFigureOut">
              <a:rPr lang="en-GB" smtClean="0"/>
              <a:pPr/>
              <a:t>28/05/2021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6DBD-0182-475E-B0A2-46C9B4554E35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AB11-7C17-4B19-AD1A-DBC05ABDBA12}" type="datetimeFigureOut">
              <a:rPr lang="en-GB" smtClean="0"/>
              <a:pPr/>
              <a:t>28/05/2021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6DBD-0182-475E-B0A2-46C9B4554E35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AB11-7C17-4B19-AD1A-DBC05ABDBA12}" type="datetimeFigureOut">
              <a:rPr lang="en-GB" smtClean="0"/>
              <a:pPr/>
              <a:t>28/05/2021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6DBD-0182-475E-B0A2-46C9B4554E35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AB11-7C17-4B19-AD1A-DBC05ABDBA12}" type="datetimeFigureOut">
              <a:rPr lang="en-GB" smtClean="0"/>
              <a:pPr/>
              <a:t>28/05/2021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6DBD-0182-475E-B0A2-46C9B4554E35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AB11-7C17-4B19-AD1A-DBC05ABDBA12}" type="datetimeFigureOut">
              <a:rPr lang="en-GB" smtClean="0"/>
              <a:pPr/>
              <a:t>28/05/2021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6DBD-0182-475E-B0A2-46C9B4554E35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0AB11-7C17-4B19-AD1A-DBC05ABDBA12}" type="datetimeFigureOut">
              <a:rPr lang="en-GB" smtClean="0"/>
              <a:pPr/>
              <a:t>28/05/2021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06DBD-0182-475E-B0A2-46C9B4554E35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4AED5-EF5D-4D5B-AD38-C0DAE4AD4C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5/28/2021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A31B4-5259-40A6-A5E4-56E7FA4068AA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342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4AED5-EF5D-4D5B-AD38-C0DAE4AD4C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5/28/2021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A31B4-5259-40A6-A5E4-56E7FA4068AA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4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052736"/>
            <a:ext cx="7772400" cy="36348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GEL 325</a:t>
            </a:r>
            <a:br>
              <a:rPr lang="en-GB" b="1" dirty="0" smtClean="0"/>
            </a:br>
            <a:r>
              <a:rPr lang="en-GB" b="1" dirty="0" smtClean="0"/>
              <a:t>Applied Geochemistry</a:t>
            </a:r>
            <a:br>
              <a:rPr lang="en-GB" b="1" dirty="0" smtClean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3 Units</a:t>
            </a:r>
            <a:br>
              <a:rPr lang="en-GB" b="1" dirty="0" smtClean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2019/2020</a:t>
            </a:r>
            <a:br>
              <a:rPr lang="en-GB" b="1" dirty="0" smtClean="0"/>
            </a:br>
            <a:r>
              <a:rPr lang="en-GB" b="1" dirty="0"/>
              <a:t/>
            </a:r>
            <a:br>
              <a:rPr lang="en-GB" b="1" dirty="0"/>
            </a:b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4797152"/>
            <a:ext cx="6400800" cy="1752600"/>
          </a:xfrm>
        </p:spPr>
        <p:txBody>
          <a:bodyPr>
            <a:normAutofit/>
          </a:bodyPr>
          <a:lstStyle/>
          <a:p>
            <a:r>
              <a:rPr lang="en-GB" sz="3600" b="1" dirty="0" smtClean="0"/>
              <a:t>Dr. N.M. Waziri</a:t>
            </a:r>
            <a:endParaRPr lang="en-GB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64294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Geochemical Mobility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857232"/>
            <a:ext cx="8572560" cy="5857916"/>
          </a:xfrm>
        </p:spPr>
        <p:txBody>
          <a:bodyPr>
            <a:normAutofit fontScale="85000"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GB" dirty="0" smtClean="0"/>
              <a:t> Movement of elements from one environment to another or from one part to another within an environment</a:t>
            </a:r>
          </a:p>
          <a:p>
            <a:pPr algn="just">
              <a:buFont typeface="Wingdings" pitchFamily="2" charset="2"/>
              <a:buChar char="Ø"/>
            </a:pPr>
            <a:r>
              <a:rPr lang="en-GB" dirty="0" smtClean="0"/>
              <a:t> Often facilitated by the flow of fluids, e.g. Water</a:t>
            </a:r>
          </a:p>
          <a:p>
            <a:pPr algn="just">
              <a:buFont typeface="Wingdings" pitchFamily="2" charset="2"/>
              <a:buChar char="Ø"/>
            </a:pPr>
            <a:r>
              <a:rPr lang="en-GB" dirty="0" smtClean="0"/>
              <a:t> It is a response to dispersion processes, and refers to the ease with which elements are translocated relative to the matrix surrounding it</a:t>
            </a:r>
          </a:p>
          <a:p>
            <a:pPr algn="just">
              <a:buFont typeface="Wingdings" pitchFamily="2" charset="2"/>
              <a:buChar char="Ø"/>
            </a:pPr>
            <a:r>
              <a:rPr lang="en-GB" dirty="0" smtClean="0"/>
              <a:t> It is the ease with which an element can enter a mobile phase due perhaps, to the effect of </a:t>
            </a:r>
            <a:r>
              <a:rPr lang="en-GB" dirty="0" err="1" smtClean="0"/>
              <a:t>physico</a:t>
            </a:r>
            <a:r>
              <a:rPr lang="en-GB" dirty="0" smtClean="0"/>
              <a:t>-chemical conditions of the environment</a:t>
            </a:r>
          </a:p>
          <a:p>
            <a:pPr algn="just">
              <a:buFont typeface="Wingdings" pitchFamily="2" charset="2"/>
              <a:buChar char="Ø"/>
            </a:pPr>
            <a:r>
              <a:rPr lang="en-GB" dirty="0" smtClean="0"/>
              <a:t> This varies with the chemistry (stability) of the mineral in which the element is bonded or the physical state of the environment (pH, Eh, organic matter content etc)  </a:t>
            </a:r>
          </a:p>
          <a:p>
            <a:pPr algn="just">
              <a:buNone/>
            </a:pPr>
            <a:r>
              <a:rPr lang="en-GB" dirty="0" smtClean="0"/>
              <a:t>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928710"/>
          </a:xfrm>
        </p:spPr>
        <p:txBody>
          <a:bodyPr/>
          <a:lstStyle/>
          <a:p>
            <a:r>
              <a:rPr lang="en-GB" dirty="0" smtClean="0"/>
              <a:t>Geochemical Mobility Cont’d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401080" cy="5000660"/>
          </a:xfrm>
        </p:spPr>
        <p:txBody>
          <a:bodyPr>
            <a:normAutofit fontScale="925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GB" dirty="0" smtClean="0"/>
              <a:t> An element continues to be mobile until a change in physical &amp; chemical conditions cause its precipitation or incorporation into a solid phase</a:t>
            </a:r>
          </a:p>
          <a:p>
            <a:pPr algn="just">
              <a:buFont typeface="Wingdings" pitchFamily="2" charset="2"/>
              <a:buChar char="Ø"/>
            </a:pPr>
            <a:r>
              <a:rPr lang="en-GB" dirty="0" smtClean="0"/>
              <a:t> In deep-seated environments, mobility is a question of enrichment or depletion of an element in specific minerals</a:t>
            </a:r>
          </a:p>
          <a:p>
            <a:pPr algn="just">
              <a:buFont typeface="Wingdings" pitchFamily="2" charset="2"/>
              <a:buChar char="Ø"/>
            </a:pPr>
            <a:r>
              <a:rPr lang="en-GB" dirty="0" smtClean="0"/>
              <a:t> For example, high contents of </a:t>
            </a:r>
            <a:r>
              <a:rPr lang="en-GB" dirty="0" err="1" smtClean="0"/>
              <a:t>Sn</a:t>
            </a:r>
            <a:r>
              <a:rPr lang="en-GB" dirty="0" smtClean="0"/>
              <a:t>, </a:t>
            </a:r>
            <a:r>
              <a:rPr lang="en-GB" dirty="0" err="1" smtClean="0"/>
              <a:t>Sr</a:t>
            </a:r>
            <a:r>
              <a:rPr lang="en-GB" dirty="0" smtClean="0"/>
              <a:t>, &amp; La in micas of </a:t>
            </a:r>
            <a:r>
              <a:rPr lang="en-GB" dirty="0" err="1" smtClean="0"/>
              <a:t>pegmatitic</a:t>
            </a:r>
            <a:r>
              <a:rPr lang="en-GB" dirty="0" smtClean="0"/>
              <a:t> stage and depletion in micas of ordinary magmatic processes shows their relative mobility under </a:t>
            </a:r>
            <a:r>
              <a:rPr lang="en-GB" dirty="0" err="1" smtClean="0"/>
              <a:t>pegmatitic</a:t>
            </a:r>
            <a:r>
              <a:rPr lang="en-GB" dirty="0" smtClean="0"/>
              <a:t> conditions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Geochemical Mobility Cont’d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000108"/>
            <a:ext cx="8501122" cy="5572164"/>
          </a:xfrm>
        </p:spPr>
        <p:txBody>
          <a:bodyPr>
            <a:normAutofit fontScale="925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GB" dirty="0" smtClean="0"/>
              <a:t> In surficial environments, element mobility includes dispersion during weathering, sedimentation and metamorphism</a:t>
            </a:r>
          </a:p>
          <a:p>
            <a:pPr algn="just">
              <a:buFont typeface="Wingdings" pitchFamily="2" charset="2"/>
              <a:buChar char="Ø"/>
            </a:pPr>
            <a:r>
              <a:rPr lang="en-GB" dirty="0" smtClean="0"/>
              <a:t> Dominantly transport under aqueous conditions</a:t>
            </a:r>
          </a:p>
          <a:p>
            <a:pPr algn="just">
              <a:buFont typeface="Wingdings" pitchFamily="2" charset="2"/>
              <a:buChar char="Ø"/>
            </a:pPr>
            <a:r>
              <a:rPr lang="en-GB" dirty="0" smtClean="0"/>
              <a:t> Mobility in this environment is a function of ionic potential (charge: radius) of elements</a:t>
            </a:r>
          </a:p>
          <a:p>
            <a:pPr algn="just">
              <a:buFont typeface="Wingdings" pitchFamily="2" charset="2"/>
              <a:buChar char="§"/>
            </a:pPr>
            <a:r>
              <a:rPr lang="en-GB" dirty="0" smtClean="0"/>
              <a:t> low ionic potential elements are soluble and highly mobile as simple cations</a:t>
            </a:r>
          </a:p>
          <a:p>
            <a:pPr algn="just">
              <a:buFont typeface="Wingdings" pitchFamily="2" charset="2"/>
              <a:buChar char="§"/>
            </a:pPr>
            <a:r>
              <a:rPr lang="en-GB" dirty="0" smtClean="0"/>
              <a:t> Those with moderate potentials are immobile, where those with high potentials are moderately mobile</a:t>
            </a:r>
          </a:p>
          <a:p>
            <a:pPr algn="just"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Nuhu\Documents\My Zinox Documents\Albarede\7385_Chapter+1\Chapter 1\Fig 1.1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219581"/>
            <a:ext cx="8215370" cy="5893401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14282" y="6054387"/>
            <a:ext cx="8715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prstClr val="black"/>
                </a:solidFill>
                <a:latin typeface="Arial Black" pitchFamily="34" charset="0"/>
              </a:rPr>
              <a:t>Fig.3 Groups of elements with coherent geochemical behaviour(</a:t>
            </a:r>
            <a:r>
              <a:rPr lang="en-GB" sz="2400" dirty="0" err="1" smtClean="0">
                <a:solidFill>
                  <a:prstClr val="black"/>
                </a:solidFill>
                <a:latin typeface="Arial Black" pitchFamily="34" charset="0"/>
              </a:rPr>
              <a:t>Albarede</a:t>
            </a:r>
            <a:r>
              <a:rPr lang="en-GB" sz="2400" dirty="0" smtClean="0">
                <a:solidFill>
                  <a:prstClr val="black"/>
                </a:solidFill>
                <a:latin typeface="Arial Black" pitchFamily="34" charset="0"/>
              </a:rPr>
              <a:t>, 2009)</a:t>
            </a:r>
            <a:endParaRPr lang="en-GB" sz="2400" dirty="0">
              <a:solidFill>
                <a:prstClr val="black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5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Geochemical Mobility Cont’d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000108"/>
            <a:ext cx="8715436" cy="5572164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GB" dirty="0" smtClean="0"/>
              <a:t> Mobility in the surficial environment is affected by the following</a:t>
            </a:r>
          </a:p>
          <a:p>
            <a:pPr algn="just"/>
            <a:r>
              <a:rPr lang="en-GB" dirty="0" smtClean="0"/>
              <a:t>Composition of natural water;</a:t>
            </a:r>
          </a:p>
          <a:p>
            <a:pPr algn="just"/>
            <a:r>
              <a:rPr lang="en-GB" dirty="0" smtClean="0"/>
              <a:t>pH &amp; Eh conditions of transmitting medium;</a:t>
            </a:r>
          </a:p>
          <a:p>
            <a:pPr algn="just"/>
            <a:r>
              <a:rPr lang="en-GB" dirty="0" smtClean="0"/>
              <a:t>Solubility of minerals hosting the elements;</a:t>
            </a:r>
          </a:p>
          <a:p>
            <a:pPr algn="just"/>
            <a:r>
              <a:rPr lang="en-GB" dirty="0" smtClean="0"/>
              <a:t>Adsorption and chemical exchange;</a:t>
            </a:r>
          </a:p>
          <a:p>
            <a:pPr algn="just"/>
            <a:r>
              <a:rPr lang="en-GB" dirty="0" smtClean="0"/>
              <a:t>Ionic potential of the elements;</a:t>
            </a:r>
          </a:p>
          <a:p>
            <a:pPr algn="just"/>
            <a:r>
              <a:rPr lang="en-GB" dirty="0" smtClean="0"/>
              <a:t>Mineral stability </a:t>
            </a:r>
            <a:r>
              <a:rPr lang="en-GB" dirty="0" smtClean="0"/>
              <a:t> 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868346"/>
          </a:xfrm>
        </p:spPr>
        <p:txBody>
          <a:bodyPr/>
          <a:lstStyle/>
          <a:p>
            <a:r>
              <a:rPr lang="en-GB" dirty="0" smtClean="0"/>
              <a:t>Geochemical Mobility Cont’d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000108"/>
            <a:ext cx="8358246" cy="5500726"/>
          </a:xfrm>
        </p:spPr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GB" dirty="0" smtClean="0"/>
              <a:t> Mobile elements are useful as pathfinders for mineral deposits, they form wider dispersion patterns</a:t>
            </a:r>
          </a:p>
          <a:p>
            <a:pPr algn="just"/>
            <a:r>
              <a:rPr lang="en-GB" dirty="0" smtClean="0"/>
              <a:t>Depends on conditions of the environment, for example </a:t>
            </a:r>
            <a:r>
              <a:rPr lang="en-GB" b="1" dirty="0" smtClean="0"/>
              <a:t>Fe</a:t>
            </a:r>
            <a:r>
              <a:rPr lang="en-GB" b="1" baseline="30000" dirty="0" smtClean="0"/>
              <a:t>3+</a:t>
            </a:r>
            <a:r>
              <a:rPr lang="en-GB" dirty="0" smtClean="0"/>
              <a:t> is mobile in slightly acidic conditions, whereas </a:t>
            </a:r>
            <a:r>
              <a:rPr lang="en-GB" b="1" dirty="0" smtClean="0"/>
              <a:t>Al</a:t>
            </a:r>
            <a:r>
              <a:rPr lang="en-GB" b="1" baseline="30000" dirty="0" smtClean="0"/>
              <a:t>3+ </a:t>
            </a:r>
            <a:r>
              <a:rPr lang="en-GB" dirty="0" smtClean="0"/>
              <a:t>is mobile under strongly acidic conditions</a:t>
            </a:r>
          </a:p>
          <a:p>
            <a:pPr algn="just"/>
            <a:r>
              <a:rPr lang="en-GB" dirty="0" smtClean="0"/>
              <a:t>Elements like </a:t>
            </a:r>
            <a:r>
              <a:rPr lang="en-GB" dirty="0" err="1" smtClean="0"/>
              <a:t>Nb</a:t>
            </a:r>
            <a:r>
              <a:rPr lang="en-GB" dirty="0" smtClean="0"/>
              <a:t>, Ti, </a:t>
            </a:r>
            <a:r>
              <a:rPr lang="en-GB" dirty="0" err="1" smtClean="0"/>
              <a:t>Zr</a:t>
            </a:r>
            <a:r>
              <a:rPr lang="en-GB" dirty="0" smtClean="0"/>
              <a:t> are significantly immobile in the surficial environment (leading to their enrichment in soils and sediments)	 </a:t>
            </a:r>
          </a:p>
          <a:p>
            <a:pPr algn="just"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01080" cy="108266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Geochemical Background, Anomaly &amp; Threshold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500174"/>
            <a:ext cx="8501122" cy="5357826"/>
          </a:xfrm>
        </p:spPr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GB" dirty="0" smtClean="0"/>
              <a:t> </a:t>
            </a:r>
            <a:r>
              <a:rPr lang="en-GB" b="1" dirty="0" smtClean="0"/>
              <a:t>Background</a:t>
            </a:r>
            <a:r>
              <a:rPr lang="en-GB" dirty="0" smtClean="0"/>
              <a:t>: normal abundance of an element in an un-mineralized earth material; differing from one sample material to another</a:t>
            </a:r>
          </a:p>
          <a:p>
            <a:pPr algn="just"/>
            <a:r>
              <a:rPr lang="en-GB" dirty="0" smtClean="0"/>
              <a:t>Thus expressed as a range, rather than an absolute value even in relatively uniform environments</a:t>
            </a:r>
          </a:p>
          <a:p>
            <a:pPr algn="just"/>
            <a:r>
              <a:rPr lang="en-GB" dirty="0" smtClean="0"/>
              <a:t> Certain environmental conditions lead to enrichment of some elements and depletion of others</a:t>
            </a:r>
          </a:p>
          <a:p>
            <a:pPr algn="just"/>
            <a:r>
              <a:rPr lang="en-GB" dirty="0" smtClean="0"/>
              <a:t>Useful in recognising patterns due to mineralization or ore deposits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07157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Geochemical Background, Anomaly &amp; Threshold Cont’d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357298"/>
            <a:ext cx="8501122" cy="5500702"/>
          </a:xfrm>
        </p:spPr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GB" dirty="0" smtClean="0"/>
              <a:t> </a:t>
            </a:r>
            <a:r>
              <a:rPr lang="en-GB" b="1" dirty="0" smtClean="0"/>
              <a:t>Anomaly</a:t>
            </a:r>
            <a:r>
              <a:rPr lang="en-GB" dirty="0" smtClean="0"/>
              <a:t>: departure from normal abundance or background for a given area or environment</a:t>
            </a:r>
          </a:p>
          <a:p>
            <a:pPr algn="just"/>
            <a:r>
              <a:rPr lang="en-GB" dirty="0" smtClean="0"/>
              <a:t>It is a departure from normal </a:t>
            </a:r>
            <a:r>
              <a:rPr lang="en-GB" smtClean="0"/>
              <a:t>chemistry of  </a:t>
            </a:r>
            <a:r>
              <a:rPr lang="en-GB" dirty="0" smtClean="0"/>
              <a:t>geological material and may be one or a group of elements</a:t>
            </a:r>
          </a:p>
          <a:p>
            <a:pPr algn="just"/>
            <a:r>
              <a:rPr lang="en-GB" dirty="0" smtClean="0"/>
              <a:t>The normal concentration of an element in an ore deposit is relatively abnormal when compared to that in the country rocks</a:t>
            </a:r>
          </a:p>
          <a:p>
            <a:pPr algn="just"/>
            <a:r>
              <a:rPr lang="en-GB" dirty="0" smtClean="0"/>
              <a:t>An anomaly therefore is a recognisable pattern of geochemical dispersion associated with an ore body   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07157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Geochemical Background, Anomaly &amp; Threshold Cont’d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357298"/>
            <a:ext cx="8501122" cy="550070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GB" dirty="0" smtClean="0"/>
              <a:t>Anomalies may be positive (enrichment) or negative (depletion)</a:t>
            </a:r>
          </a:p>
          <a:p>
            <a:pPr algn="just"/>
            <a:r>
              <a:rPr lang="en-GB" dirty="0" smtClean="0"/>
              <a:t>Anomalies related to mineralization and used as guides to ore deposits are called </a:t>
            </a:r>
            <a:r>
              <a:rPr lang="en-GB" b="1" i="1" dirty="0" smtClean="0"/>
              <a:t>positive or significant</a:t>
            </a:r>
            <a:r>
              <a:rPr lang="en-GB" dirty="0" smtClean="0"/>
              <a:t> anomalies</a:t>
            </a:r>
          </a:p>
          <a:p>
            <a:pPr algn="just"/>
            <a:r>
              <a:rPr lang="en-GB" dirty="0" smtClean="0"/>
              <a:t>Such anomalies consist of values high above the background</a:t>
            </a:r>
          </a:p>
          <a:p>
            <a:pPr algn="just"/>
            <a:r>
              <a:rPr lang="en-GB" dirty="0" smtClean="0"/>
              <a:t>Where anomalous concentrations are due to non-economic mineralization, it is termed a </a:t>
            </a:r>
            <a:r>
              <a:rPr lang="en-GB" b="1" dirty="0" smtClean="0"/>
              <a:t>non-significant anomaly</a:t>
            </a:r>
            <a:r>
              <a:rPr lang="en-GB" dirty="0" smtClean="0"/>
              <a:t> </a:t>
            </a:r>
          </a:p>
          <a:p>
            <a:pPr algn="just"/>
            <a:r>
              <a:rPr lang="en-GB" b="1" dirty="0" smtClean="0"/>
              <a:t>False anomalies</a:t>
            </a:r>
            <a:r>
              <a:rPr lang="en-GB" dirty="0" smtClean="0"/>
              <a:t> result from some processes in the surficial environment, such leaching or contamination   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07157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Geochemical Background, Anomaly &amp; Threshold Cont’d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357298"/>
            <a:ext cx="8501122" cy="5500702"/>
          </a:xfrm>
        </p:spPr>
        <p:txBody>
          <a:bodyPr>
            <a:normAutofit fontScale="925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GB" dirty="0" smtClean="0"/>
              <a:t> </a:t>
            </a:r>
            <a:r>
              <a:rPr lang="en-GB" b="1" dirty="0" smtClean="0"/>
              <a:t>Threshold</a:t>
            </a:r>
            <a:r>
              <a:rPr lang="en-GB" dirty="0" smtClean="0"/>
              <a:t>: specific value which effectively separates the high and low concentrations resulting from different sources</a:t>
            </a:r>
          </a:p>
          <a:p>
            <a:pPr algn="just"/>
            <a:r>
              <a:rPr lang="en-GB" dirty="0" smtClean="0"/>
              <a:t>Concentration of indicator element above which the material is considered to be anomalous</a:t>
            </a:r>
          </a:p>
          <a:p>
            <a:pPr algn="just"/>
            <a:r>
              <a:rPr lang="en-GB" dirty="0" smtClean="0"/>
              <a:t>It is the upper limit of background fluctuations, such that higher values are considered anomalous while lower one are taken background</a:t>
            </a:r>
          </a:p>
          <a:p>
            <a:pPr algn="just"/>
            <a:r>
              <a:rPr lang="en-GB" dirty="0" smtClean="0"/>
              <a:t>Recognising the local regional threshold is very important in prospecting as it helps to focus the search to areas with high concentrations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Geochemistry?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GB" dirty="0" smtClean="0">
                <a:latin typeface="+mj-lt"/>
                <a:cs typeface="Arial" panose="020B0604020202020204" pitchFamily="34" charset="0"/>
              </a:rPr>
              <a:t>It is the study of the:</a:t>
            </a:r>
          </a:p>
          <a:p>
            <a:pPr algn="just"/>
            <a:r>
              <a:rPr lang="en-GB" dirty="0" smtClean="0">
                <a:latin typeface="+mj-lt"/>
                <a:cs typeface="Arial" panose="020B0604020202020204" pitchFamily="34" charset="0"/>
              </a:rPr>
              <a:t>Chemical </a:t>
            </a:r>
            <a:r>
              <a:rPr lang="en-GB" dirty="0">
                <a:latin typeface="+mj-lt"/>
                <a:cs typeface="Arial" panose="020B0604020202020204" pitchFamily="34" charset="0"/>
              </a:rPr>
              <a:t>composition of the earth and other planets</a:t>
            </a:r>
            <a:r>
              <a:rPr lang="en-GB" dirty="0" smtClean="0">
                <a:latin typeface="+mj-lt"/>
                <a:cs typeface="Arial" panose="020B0604020202020204" pitchFamily="34" charset="0"/>
              </a:rPr>
              <a:t>.</a:t>
            </a:r>
            <a:endParaRPr lang="en-GB" dirty="0">
              <a:latin typeface="+mj-lt"/>
              <a:cs typeface="Arial" panose="020B0604020202020204" pitchFamily="34" charset="0"/>
            </a:endParaRPr>
          </a:p>
          <a:p>
            <a:pPr algn="just"/>
            <a:r>
              <a:rPr lang="en-GB" dirty="0">
                <a:latin typeface="+mj-lt"/>
                <a:cs typeface="Arial" panose="020B0604020202020204" pitchFamily="34" charset="0"/>
              </a:rPr>
              <a:t>Processes and consequences of the distribution of the elements in minerals and rocks in different physical-chemical </a:t>
            </a:r>
            <a:r>
              <a:rPr lang="en-GB" dirty="0" smtClean="0">
                <a:latin typeface="+mj-lt"/>
                <a:cs typeface="Arial" panose="020B0604020202020204" pitchFamily="34" charset="0"/>
              </a:rPr>
              <a:t>environments</a:t>
            </a:r>
            <a:endParaRPr lang="en-GB" dirty="0">
              <a:latin typeface="+mj-lt"/>
              <a:cs typeface="Arial" panose="020B0604020202020204" pitchFamily="34" charset="0"/>
            </a:endParaRPr>
          </a:p>
          <a:p>
            <a:pPr algn="just"/>
            <a:r>
              <a:rPr lang="en-GB" dirty="0">
                <a:latin typeface="+mj-lt"/>
                <a:cs typeface="Arial" panose="020B0604020202020204" pitchFamily="34" charset="0"/>
              </a:rPr>
              <a:t>Cycles of matter and energy that transport the earth's chemical components in space and </a:t>
            </a:r>
            <a:r>
              <a:rPr lang="en-GB" dirty="0" smtClean="0">
                <a:latin typeface="+mj-lt"/>
                <a:cs typeface="Arial" panose="020B0604020202020204" pitchFamily="34" charset="0"/>
              </a:rPr>
              <a:t>time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dirty="0">
                <a:latin typeface="+mj-lt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+mj-lt"/>
                <a:cs typeface="Arial" panose="020B0604020202020204" pitchFamily="34" charset="0"/>
              </a:rPr>
              <a:t>The term geochemistry was coined by a Swiss chemist called </a:t>
            </a:r>
            <a:r>
              <a:rPr lang="en-GB" b="1" dirty="0" err="1" smtClean="0">
                <a:latin typeface="+mj-lt"/>
                <a:cs typeface="Arial" panose="020B0604020202020204" pitchFamily="34" charset="0"/>
              </a:rPr>
              <a:t>Shonbein</a:t>
            </a:r>
            <a:r>
              <a:rPr lang="en-GB" dirty="0" smtClean="0">
                <a:latin typeface="+mj-lt"/>
                <a:cs typeface="Arial" panose="020B0604020202020204" pitchFamily="34" charset="0"/>
              </a:rPr>
              <a:t> in 1938; however, modern geochemistry owes its development to V. M. </a:t>
            </a:r>
            <a:r>
              <a:rPr lang="en-GB" b="1" dirty="0" smtClean="0">
                <a:latin typeface="+mj-lt"/>
                <a:cs typeface="Arial" panose="020B0604020202020204" pitchFamily="34" charset="0"/>
              </a:rPr>
              <a:t>Goldschmidt</a:t>
            </a:r>
            <a:r>
              <a:rPr lang="en-GB" dirty="0" smtClean="0">
                <a:latin typeface="+mj-lt"/>
                <a:cs typeface="Arial" panose="020B0604020202020204" pitchFamily="34" charset="0"/>
              </a:rPr>
              <a:t> </a:t>
            </a:r>
            <a:endParaRPr lang="en-GB" dirty="0">
              <a:latin typeface="+mj-lt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25313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238381" y="634180"/>
            <a:ext cx="8786873" cy="4580770"/>
            <a:chOff x="142845" y="142852"/>
            <a:chExt cx="8786873" cy="3571900"/>
          </a:xfrm>
        </p:grpSpPr>
        <p:grpSp>
          <p:nvGrpSpPr>
            <p:cNvPr id="4" name="Group 3"/>
            <p:cNvGrpSpPr/>
            <p:nvPr/>
          </p:nvGrpSpPr>
          <p:grpSpPr>
            <a:xfrm>
              <a:off x="3323006" y="1510624"/>
              <a:ext cx="2428892" cy="500066"/>
              <a:chOff x="3714744" y="1785926"/>
              <a:chExt cx="2428892" cy="500066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3820730" y="1873284"/>
                <a:ext cx="2214578" cy="31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dirty="0" smtClean="0">
                    <a:solidFill>
                      <a:prstClr val="black"/>
                    </a:solidFill>
                    <a:latin typeface="Arial Black" pitchFamily="34" charset="0"/>
                  </a:rPr>
                  <a:t>Geochemistry</a:t>
                </a:r>
                <a:endParaRPr lang="en-GB" sz="2000" b="1" dirty="0">
                  <a:solidFill>
                    <a:prstClr val="black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3714744" y="1785926"/>
                <a:ext cx="2428892" cy="500066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500430" y="142852"/>
              <a:ext cx="2643206" cy="714380"/>
              <a:chOff x="3571868" y="857232"/>
              <a:chExt cx="2643206" cy="71438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3643306" y="1000108"/>
                <a:ext cx="24288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 smtClean="0">
                    <a:solidFill>
                      <a:prstClr val="black"/>
                    </a:solidFill>
                  </a:rPr>
                  <a:t>Cosmochemistry</a:t>
                </a:r>
                <a:endParaRPr lang="en-GB" sz="24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571868" y="857232"/>
                <a:ext cx="2643206" cy="71438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28596" y="1428736"/>
              <a:ext cx="2143140" cy="1000132"/>
              <a:chOff x="1428728" y="1857364"/>
              <a:chExt cx="1643074" cy="973871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1571604" y="2000238"/>
                <a:ext cx="135732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 smtClean="0">
                    <a:solidFill>
                      <a:prstClr val="black"/>
                    </a:solidFill>
                  </a:rPr>
                  <a:t>Chemistry</a:t>
                </a:r>
                <a:endParaRPr lang="en-GB" sz="2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428728" y="1857364"/>
                <a:ext cx="1643074" cy="571504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357950" y="1500174"/>
              <a:ext cx="1785950" cy="785818"/>
              <a:chOff x="4357686" y="3071810"/>
              <a:chExt cx="1285884" cy="90243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500562" y="3143248"/>
                <a:ext cx="100013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 smtClean="0">
                    <a:solidFill>
                      <a:prstClr val="black"/>
                    </a:solidFill>
                  </a:rPr>
                  <a:t>Geology</a:t>
                </a:r>
                <a:endParaRPr lang="en-GB" sz="2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357686" y="3071810"/>
                <a:ext cx="1285884" cy="571504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6286512" y="2786057"/>
              <a:ext cx="2643206" cy="888554"/>
              <a:chOff x="3786182" y="3571876"/>
              <a:chExt cx="2643206" cy="100013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3857620" y="3652285"/>
                <a:ext cx="257176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 smtClean="0">
                    <a:solidFill>
                      <a:prstClr val="black"/>
                    </a:solidFill>
                  </a:rPr>
                  <a:t>Litho-</a:t>
                </a:r>
              </a:p>
              <a:p>
                <a:r>
                  <a:rPr lang="en-GB" sz="2400" dirty="0" smtClean="0">
                    <a:solidFill>
                      <a:prstClr val="black"/>
                    </a:solidFill>
                  </a:rPr>
                  <a:t>geochemistry</a:t>
                </a:r>
                <a:endParaRPr lang="en-GB" sz="2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786182" y="3571876"/>
                <a:ext cx="2000264" cy="100013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214810" y="2786058"/>
              <a:ext cx="2143140" cy="928694"/>
              <a:chOff x="1857356" y="4857760"/>
              <a:chExt cx="3214710" cy="973874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2000232" y="5000637"/>
                <a:ext cx="307183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 smtClean="0">
                    <a:solidFill>
                      <a:prstClr val="black"/>
                    </a:solidFill>
                  </a:rPr>
                  <a:t>Hydro-geochemistry</a:t>
                </a:r>
                <a:endParaRPr lang="en-GB" sz="2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857356" y="4857760"/>
                <a:ext cx="2893239" cy="928694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143108" y="2786058"/>
              <a:ext cx="2372108" cy="857254"/>
              <a:chOff x="3965797" y="5035303"/>
              <a:chExt cx="2643206" cy="919770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3965797" y="5035303"/>
                <a:ext cx="264320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 smtClean="0">
                    <a:solidFill>
                      <a:prstClr val="black"/>
                    </a:solidFill>
                  </a:rPr>
                  <a:t>Atmo-</a:t>
                </a:r>
              </a:p>
              <a:p>
                <a:r>
                  <a:rPr lang="en-GB" sz="2400" dirty="0" smtClean="0">
                    <a:solidFill>
                      <a:prstClr val="black"/>
                    </a:solidFill>
                  </a:rPr>
                  <a:t>geochemistry</a:t>
                </a:r>
                <a:endParaRPr lang="en-GB" sz="2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965798" y="5035304"/>
                <a:ext cx="2149263" cy="919769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42845" y="2767777"/>
              <a:ext cx="1928826" cy="891272"/>
              <a:chOff x="182851" y="3198987"/>
              <a:chExt cx="2777509" cy="934630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82851" y="3286124"/>
                <a:ext cx="2777509" cy="679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 smtClean="0">
                    <a:solidFill>
                      <a:prstClr val="black"/>
                    </a:solidFill>
                  </a:rPr>
                  <a:t>Bio-</a:t>
                </a:r>
              </a:p>
              <a:p>
                <a:r>
                  <a:rPr lang="en-GB" sz="2400" dirty="0" smtClean="0">
                    <a:solidFill>
                      <a:prstClr val="black"/>
                    </a:solidFill>
                  </a:rPr>
                  <a:t>geochemistry</a:t>
                </a:r>
                <a:endParaRPr lang="en-GB" sz="2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85720" y="3198987"/>
                <a:ext cx="2571768" cy="93463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27" name="Straight Connector 26"/>
            <p:cNvCxnSpPr/>
            <p:nvPr/>
          </p:nvCxnSpPr>
          <p:spPr>
            <a:xfrm rot="10800000" flipV="1">
              <a:off x="1643042" y="2000240"/>
              <a:ext cx="2714644" cy="7675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0800000" flipV="1">
              <a:off x="3286116" y="2000240"/>
              <a:ext cx="1071570" cy="7858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endCxn id="19" idx="0"/>
            </p:cNvCxnSpPr>
            <p:nvPr/>
          </p:nvCxnSpPr>
          <p:spPr>
            <a:xfrm>
              <a:off x="4357686" y="2000240"/>
              <a:ext cx="821537" cy="7858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357686" y="2000240"/>
              <a:ext cx="2143140" cy="7858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" idx="0"/>
            </p:cNvCxnSpPr>
            <p:nvPr/>
          </p:nvCxnSpPr>
          <p:spPr>
            <a:xfrm rot="5400000" flipH="1" flipV="1">
              <a:off x="4228030" y="1166654"/>
              <a:ext cx="653392" cy="3454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endCxn id="9" idx="3"/>
            </p:cNvCxnSpPr>
            <p:nvPr/>
          </p:nvCxnSpPr>
          <p:spPr>
            <a:xfrm rot="10800000">
              <a:off x="2571736" y="1722195"/>
              <a:ext cx="751270" cy="2782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3" idx="3"/>
              <a:endCxn id="12" idx="1"/>
            </p:cNvCxnSpPr>
            <p:nvPr/>
          </p:nvCxnSpPr>
          <p:spPr>
            <a:xfrm flipV="1">
              <a:off x="5751898" y="1749000"/>
              <a:ext cx="606052" cy="1165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214282" y="5786454"/>
            <a:ext cx="8715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prstClr val="black"/>
                </a:solidFill>
                <a:latin typeface="Arial Black" pitchFamily="34" charset="0"/>
              </a:rPr>
              <a:t>Figure 1 Branches of Geochemistry and related fields (Modified from </a:t>
            </a:r>
            <a:r>
              <a:rPr lang="en-GB" sz="2400" dirty="0" err="1" smtClean="0">
                <a:solidFill>
                  <a:prstClr val="black"/>
                </a:solidFill>
                <a:latin typeface="Arial Black" pitchFamily="34" charset="0"/>
              </a:rPr>
              <a:t>Rankama</a:t>
            </a:r>
            <a:r>
              <a:rPr lang="en-GB" sz="2400" dirty="0" smtClean="0">
                <a:solidFill>
                  <a:prstClr val="black"/>
                </a:solidFill>
                <a:latin typeface="Arial Black" pitchFamily="34" charset="0"/>
              </a:rPr>
              <a:t> &amp; </a:t>
            </a:r>
            <a:r>
              <a:rPr lang="en-GB" sz="2400" dirty="0" err="1" smtClean="0">
                <a:solidFill>
                  <a:prstClr val="black"/>
                </a:solidFill>
                <a:latin typeface="Arial Black" pitchFamily="34" charset="0"/>
              </a:rPr>
              <a:t>Sahama</a:t>
            </a:r>
            <a:r>
              <a:rPr lang="en-GB" sz="2400" dirty="0" smtClean="0">
                <a:solidFill>
                  <a:prstClr val="black"/>
                </a:solidFill>
                <a:latin typeface="Arial Black" pitchFamily="34" charset="0"/>
              </a:rPr>
              <a:t>, 1950)</a:t>
            </a:r>
            <a:endParaRPr lang="en-GB" sz="2400" dirty="0">
              <a:solidFill>
                <a:prstClr val="black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66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20315" t="10742" r="19290" b="6250"/>
          <a:stretch>
            <a:fillRect/>
          </a:stretch>
        </p:blipFill>
        <p:spPr bwMode="auto">
          <a:xfrm>
            <a:off x="500034" y="214290"/>
            <a:ext cx="7858180" cy="6072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85720" y="6286520"/>
            <a:ext cx="8501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prstClr val="black"/>
                </a:solidFill>
                <a:latin typeface="Arial Black" pitchFamily="34" charset="0"/>
              </a:rPr>
              <a:t>Figure 2 The periodic table of elements</a:t>
            </a:r>
            <a:endParaRPr lang="en-GB" sz="2400" dirty="0">
              <a:solidFill>
                <a:prstClr val="black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76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1264" y="476672"/>
            <a:ext cx="76757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prstClr val="black"/>
                </a:solidFill>
                <a:latin typeface="Arial Black" pitchFamily="34" charset="0"/>
              </a:rPr>
              <a:t>Classification of Elements Based on Abundance</a:t>
            </a:r>
            <a:endParaRPr lang="en-GB" sz="2800" dirty="0">
              <a:solidFill>
                <a:prstClr val="black"/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1264" y="1628800"/>
            <a:ext cx="7835192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 smtClean="0">
                <a:solidFill>
                  <a:prstClr val="black"/>
                </a:solidFill>
              </a:rPr>
              <a:t> Two schools of thought exist on the classification of elements: one takes minor elements as a class, while the other lumps them with trace elements</a:t>
            </a:r>
          </a:p>
          <a:p>
            <a:pPr marL="457200" indent="-457200">
              <a:buFontTx/>
              <a:buAutoNum type="arabicPeriod"/>
            </a:pPr>
            <a:r>
              <a:rPr lang="en-GB" sz="2000" dirty="0" smtClean="0">
                <a:solidFill>
                  <a:prstClr val="black"/>
                </a:solidFill>
              </a:rPr>
              <a:t>Major Elements: constitute the building blocks of all geologic materials like rocks, minerals, soils, water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prstClr val="black"/>
                </a:solidFill>
              </a:rPr>
              <a:t> </a:t>
            </a:r>
            <a:r>
              <a:rPr lang="en-GB" sz="2000" dirty="0" smtClean="0">
                <a:solidFill>
                  <a:prstClr val="black"/>
                </a:solidFill>
              </a:rPr>
              <a:t>Mainly eight elements, namely, Na, K, Ca, Mg, Si, Al, O, Fe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prstClr val="black"/>
                </a:solidFill>
              </a:rPr>
              <a:t> </a:t>
            </a:r>
            <a:r>
              <a:rPr lang="en-GB" sz="2000" dirty="0" smtClean="0">
                <a:solidFill>
                  <a:prstClr val="black"/>
                </a:solidFill>
              </a:rPr>
              <a:t>In geosciences, those elements constituting up to 0.1 % or 1000 ppm in a system</a:t>
            </a:r>
          </a:p>
          <a:p>
            <a:r>
              <a:rPr lang="en-GB" sz="2000" b="1" dirty="0" smtClean="0">
                <a:solidFill>
                  <a:prstClr val="black"/>
                </a:solidFill>
              </a:rPr>
              <a:t>2. Minor elements, e.g. </a:t>
            </a:r>
            <a:r>
              <a:rPr lang="en-GB" sz="2000" b="1" dirty="0" err="1" smtClean="0">
                <a:solidFill>
                  <a:prstClr val="black"/>
                </a:solidFill>
              </a:rPr>
              <a:t>Ti</a:t>
            </a:r>
            <a:r>
              <a:rPr lang="en-GB" sz="2000" b="1" dirty="0" smtClean="0">
                <a:solidFill>
                  <a:prstClr val="black"/>
                </a:solidFill>
              </a:rPr>
              <a:t>, Be</a:t>
            </a:r>
            <a:endParaRPr lang="en-GB" sz="2000" dirty="0" smtClean="0">
              <a:solidFill>
                <a:prstClr val="black"/>
              </a:solidFill>
            </a:endParaRPr>
          </a:p>
          <a:p>
            <a:r>
              <a:rPr lang="en-GB" sz="2000" b="1" dirty="0" smtClean="0">
                <a:solidFill>
                  <a:prstClr val="black"/>
                </a:solidFill>
              </a:rPr>
              <a:t>3</a:t>
            </a:r>
            <a:r>
              <a:rPr lang="en-GB" sz="2000" dirty="0" smtClean="0">
                <a:solidFill>
                  <a:prstClr val="black"/>
                </a:solidFill>
              </a:rPr>
              <a:t>. Trace elements, often, do not affect the physical or chemical properties of a system to a significant extent e.g. Cu, Pb, Zn,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prstClr val="black"/>
                </a:solidFill>
              </a:rPr>
              <a:t> </a:t>
            </a:r>
            <a:r>
              <a:rPr lang="en-GB" sz="2000" dirty="0" smtClean="0">
                <a:solidFill>
                  <a:prstClr val="black"/>
                </a:solidFill>
              </a:rPr>
              <a:t>Account for less than 0.1 % in a system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prstClr val="black"/>
                </a:solidFill>
              </a:rPr>
              <a:t> </a:t>
            </a:r>
            <a:r>
              <a:rPr lang="en-GB" sz="2000" dirty="0" smtClean="0">
                <a:solidFill>
                  <a:prstClr val="black"/>
                </a:solidFill>
              </a:rPr>
              <a:t>They do not form minerals or phases of their own in a system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prstClr val="black"/>
                </a:solidFill>
              </a:rPr>
              <a:t> </a:t>
            </a:r>
            <a:r>
              <a:rPr lang="en-GB" sz="2000" dirty="0" smtClean="0">
                <a:solidFill>
                  <a:prstClr val="black"/>
                </a:solidFill>
              </a:rPr>
              <a:t>Relative term, depending on the system under consideration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GB" sz="2000" dirty="0" smtClean="0">
                <a:solidFill>
                  <a:prstClr val="black"/>
                </a:solidFill>
              </a:rPr>
              <a:t>Trace element in one system may be major in another (e.g. potassium is a major element </a:t>
            </a:r>
            <a:r>
              <a:rPr lang="en-GB" sz="2000" dirty="0">
                <a:solidFill>
                  <a:prstClr val="black"/>
                </a:solidFill>
              </a:rPr>
              <a:t>continental rocks</a:t>
            </a:r>
            <a:r>
              <a:rPr lang="en-GB" sz="2000" dirty="0" smtClean="0">
                <a:solidFill>
                  <a:prstClr val="black"/>
                </a:solidFill>
              </a:rPr>
              <a:t>, but trace in ocean water) </a:t>
            </a:r>
          </a:p>
          <a:p>
            <a:pPr lvl="1"/>
            <a:endParaRPr lang="en-GB" sz="2000" dirty="0" smtClean="0">
              <a:solidFill>
                <a:prstClr val="black"/>
              </a:solidFill>
            </a:endParaRPr>
          </a:p>
          <a:p>
            <a:endParaRPr lang="en-GB" sz="20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4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6171028"/>
            <a:ext cx="80010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prstClr val="black"/>
                </a:solidFill>
                <a:latin typeface="Arial Black" pitchFamily="34" charset="0"/>
              </a:rPr>
              <a:t>Goldschmidt’s Geochemical classification of elements based on geochemical affinity or behaviour (</a:t>
            </a:r>
            <a:r>
              <a:rPr lang="en-GB" sz="2000" dirty="0" err="1" smtClean="0">
                <a:solidFill>
                  <a:prstClr val="black"/>
                </a:solidFill>
                <a:latin typeface="Arial Black" pitchFamily="34" charset="0"/>
              </a:rPr>
              <a:t>Albarede</a:t>
            </a:r>
            <a:r>
              <a:rPr lang="en-GB" sz="2000" dirty="0" smtClean="0">
                <a:solidFill>
                  <a:prstClr val="black"/>
                </a:solidFill>
                <a:latin typeface="Arial Black" pitchFamily="34" charset="0"/>
              </a:rPr>
              <a:t>, 2009 </a:t>
            </a:r>
            <a:endParaRPr lang="en-GB" sz="2000" dirty="0">
              <a:solidFill>
                <a:prstClr val="black"/>
              </a:solidFill>
              <a:latin typeface="Arial Black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5720" y="500042"/>
            <a:ext cx="8488563" cy="5000660"/>
            <a:chOff x="285720" y="500042"/>
            <a:chExt cx="8488563" cy="5000660"/>
          </a:xfrm>
        </p:grpSpPr>
        <p:grpSp>
          <p:nvGrpSpPr>
            <p:cNvPr id="6" name="Group 5"/>
            <p:cNvGrpSpPr/>
            <p:nvPr/>
          </p:nvGrpSpPr>
          <p:grpSpPr>
            <a:xfrm>
              <a:off x="285720" y="500042"/>
              <a:ext cx="8488563" cy="5000660"/>
              <a:chOff x="285720" y="500042"/>
              <a:chExt cx="8488563" cy="5000660"/>
            </a:xfrm>
          </p:grpSpPr>
          <p:pic>
            <p:nvPicPr>
              <p:cNvPr id="2050" name="Picture 2" descr="C:\Users\Nuhu\Documents\My Zinox Documents\Albarede\7385_Chapter+1\Chapter 1\Fig 1.2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85720" y="500042"/>
                <a:ext cx="8488563" cy="5000660"/>
              </a:xfrm>
              <a:prstGeom prst="rect">
                <a:avLst/>
              </a:prstGeom>
              <a:noFill/>
            </p:spPr>
          </p:pic>
          <p:sp>
            <p:nvSpPr>
              <p:cNvPr id="4" name="Rectangle 3"/>
              <p:cNvSpPr/>
              <p:nvPr/>
            </p:nvSpPr>
            <p:spPr>
              <a:xfrm>
                <a:off x="6444208" y="1281773"/>
                <a:ext cx="1368152" cy="41903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8302537" y="836712"/>
                <a:ext cx="458098" cy="259228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6862608" y="5215552"/>
              <a:ext cx="504056" cy="27150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034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Nuhu\Documents\My Zinox Documents\Albarede\7385_Chapter+1\Chapter 1\Fig 1.1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219581"/>
            <a:ext cx="8215370" cy="5893401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14282" y="6054387"/>
            <a:ext cx="8715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prstClr val="black"/>
                </a:solidFill>
                <a:latin typeface="Arial Black" pitchFamily="34" charset="0"/>
              </a:rPr>
              <a:t>Fig.3 Groups of elements with coherent geochemical behaviour(</a:t>
            </a:r>
            <a:r>
              <a:rPr lang="en-GB" sz="2400" dirty="0" err="1" smtClean="0">
                <a:solidFill>
                  <a:prstClr val="black"/>
                </a:solidFill>
                <a:latin typeface="Arial Black" pitchFamily="34" charset="0"/>
              </a:rPr>
              <a:t>Albarede</a:t>
            </a:r>
            <a:r>
              <a:rPr lang="en-GB" sz="2400" dirty="0" smtClean="0">
                <a:solidFill>
                  <a:prstClr val="black"/>
                </a:solidFill>
                <a:latin typeface="Arial Black" pitchFamily="34" charset="0"/>
              </a:rPr>
              <a:t>, 2009)</a:t>
            </a:r>
            <a:endParaRPr lang="en-GB" sz="2400" dirty="0">
              <a:solidFill>
                <a:prstClr val="black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11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796908"/>
          </a:xfrm>
        </p:spPr>
        <p:txBody>
          <a:bodyPr/>
          <a:lstStyle/>
          <a:p>
            <a:r>
              <a:rPr lang="en-GB" dirty="0" smtClean="0"/>
              <a:t>Geochemical Environments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142984"/>
            <a:ext cx="8429684" cy="5429288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GB" dirty="0" smtClean="0"/>
              <a:t> System with characteristic temperature &amp; pressure conditions and abundance of chemical components which determine the stability of phases at any given point</a:t>
            </a:r>
          </a:p>
          <a:p>
            <a:pPr algn="just">
              <a:buFont typeface="Wingdings" pitchFamily="2" charset="2"/>
              <a:buChar char="Ø"/>
            </a:pPr>
            <a:r>
              <a:rPr lang="en-GB" dirty="0" smtClean="0"/>
              <a:t> On the basis of T, P &amp; chemistry, we have deep-seated and surficial environments</a:t>
            </a:r>
          </a:p>
          <a:p>
            <a:pPr algn="just">
              <a:buFont typeface="Wingdings" pitchFamily="2" charset="2"/>
              <a:buChar char="Ø"/>
            </a:pPr>
            <a:r>
              <a:rPr lang="en-GB" dirty="0" smtClean="0"/>
              <a:t> Deep-seated extends from lowest level reached by circulating surface water to the deepest level at which normal rocks can be formed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932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Geochemical Environments Cont’d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71546"/>
            <a:ext cx="8501122" cy="5500726"/>
          </a:xfrm>
        </p:spPr>
        <p:txBody>
          <a:bodyPr>
            <a:normAutofit fontScale="925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GB" dirty="0" smtClean="0"/>
              <a:t> Dominant processes in deep-seated primary environment are magmatism and metamorphism</a:t>
            </a:r>
          </a:p>
          <a:p>
            <a:pPr algn="just">
              <a:buFont typeface="Wingdings" pitchFamily="2" charset="2"/>
              <a:buChar char="Ø"/>
            </a:pPr>
            <a:r>
              <a:rPr lang="en-GB" dirty="0" smtClean="0"/>
              <a:t> Typically a high T and P domain, accompanied by restricted circulation of fluids and relatively low free oxygen contents</a:t>
            </a:r>
          </a:p>
          <a:p>
            <a:pPr algn="just">
              <a:buFont typeface="Wingdings" pitchFamily="2" charset="2"/>
              <a:buChar char="Ø"/>
            </a:pPr>
            <a:r>
              <a:rPr lang="en-GB" dirty="0" smtClean="0"/>
              <a:t> Surficial environment on the other hand associated with weathering, erosion and sedimentation at (or near) earth’s surface</a:t>
            </a:r>
          </a:p>
          <a:p>
            <a:pPr algn="just">
              <a:buFont typeface="Wingdings" pitchFamily="2" charset="2"/>
              <a:buChar char="Ø"/>
            </a:pPr>
            <a:r>
              <a:rPr lang="en-GB" dirty="0" smtClean="0"/>
              <a:t> Low T, P and free movement of solutions and abundant free-oxygen (direct contact with atmosphere) 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1814</TotalTime>
  <Words>1181</Words>
  <Application>Microsoft Office PowerPoint</Application>
  <PresentationFormat>On-screen Show (4:3)</PresentationFormat>
  <Paragraphs>100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 Black</vt:lpstr>
      <vt:lpstr>Calibri</vt:lpstr>
      <vt:lpstr>Wingdings</vt:lpstr>
      <vt:lpstr>Office Theme</vt:lpstr>
      <vt:lpstr>1_Office Theme</vt:lpstr>
      <vt:lpstr>2_Office Theme</vt:lpstr>
      <vt:lpstr>GEL 325 Applied Geochemistry  3 Units  2019/2020  </vt:lpstr>
      <vt:lpstr>Geochemistry?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Geochemical Environments</vt:lpstr>
      <vt:lpstr>Geochemical Environments Cont’d</vt:lpstr>
      <vt:lpstr>Geochemical Mobility</vt:lpstr>
      <vt:lpstr>Geochemical Mobility Cont’d</vt:lpstr>
      <vt:lpstr>Geochemical Mobility Cont’d</vt:lpstr>
      <vt:lpstr>PowerPoint Presentation</vt:lpstr>
      <vt:lpstr>Geochemical Mobility Cont’d</vt:lpstr>
      <vt:lpstr>Geochemical Mobility Cont’d</vt:lpstr>
      <vt:lpstr>Geochemical Background, Anomaly &amp; Threshold</vt:lpstr>
      <vt:lpstr>Geochemical Background, Anomaly &amp; Threshold Cont’d</vt:lpstr>
      <vt:lpstr>Geochemical Background, Anomaly &amp; Threshold Cont’d</vt:lpstr>
      <vt:lpstr>Geochemical Background, Anomaly &amp; Threshold Cont’d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GEL 621  Water Quality &amp; Environmental Geology  2 Units 2012/2013 </dc:title>
  <dc:creator>N M WAZIRI</dc:creator>
  <cp:lastModifiedBy>LENOVO</cp:lastModifiedBy>
  <cp:revision>171</cp:revision>
  <dcterms:created xsi:type="dcterms:W3CDTF">2014-01-29T07:23:50Z</dcterms:created>
  <dcterms:modified xsi:type="dcterms:W3CDTF">2021-05-28T11:45:18Z</dcterms:modified>
</cp:coreProperties>
</file>