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handoutMasterIdLst>
    <p:handoutMasterId r:id="rId12"/>
  </p:handoutMasterIdLst>
  <p:sldIdLst>
    <p:sldId id="286" r:id="rId2"/>
    <p:sldId id="287" r:id="rId3"/>
    <p:sldId id="288" r:id="rId4"/>
    <p:sldId id="289" r:id="rId5"/>
    <p:sldId id="290" r:id="rId6"/>
    <p:sldId id="291" r:id="rId7"/>
    <p:sldId id="292" r:id="rId8"/>
    <p:sldId id="293" r:id="rId9"/>
    <p:sldId id="294" r:id="rId10"/>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70" d="100"/>
          <a:sy n="70" d="100"/>
        </p:scale>
        <p:origin x="-1374" y="-5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179484" y="0"/>
            <a:ext cx="3962400" cy="342900"/>
          </a:xfrm>
          <a:prstGeom prst="rect">
            <a:avLst/>
          </a:prstGeom>
        </p:spPr>
        <p:txBody>
          <a:bodyPr vert="horz" lIns="91440" tIns="45720" rIns="91440" bIns="45720" rtlCol="0"/>
          <a:lstStyle>
            <a:lvl1pPr algn="r">
              <a:defRPr sz="1200"/>
            </a:lvl1pPr>
          </a:lstStyle>
          <a:p>
            <a:fld id="{EF464DAA-2E7C-4032-9559-906DFB5BC828}" type="datetimeFigureOut">
              <a:rPr lang="en-US" smtClean="0"/>
              <a:pPr/>
              <a:t>8/4/2017</a:t>
            </a:fld>
            <a:endParaRPr lang="en-US"/>
          </a:p>
        </p:txBody>
      </p:sp>
      <p:sp>
        <p:nvSpPr>
          <p:cNvPr id="4" name="Footer Placeholder 3"/>
          <p:cNvSpPr>
            <a:spLocks noGrp="1"/>
          </p:cNvSpPr>
          <p:nvPr>
            <p:ph type="ftr" sz="quarter" idx="2"/>
          </p:nvPr>
        </p:nvSpPr>
        <p:spPr>
          <a:xfrm>
            <a:off x="0" y="6513910"/>
            <a:ext cx="3962400" cy="3429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179484" y="6513910"/>
            <a:ext cx="3962400" cy="342900"/>
          </a:xfrm>
          <a:prstGeom prst="rect">
            <a:avLst/>
          </a:prstGeom>
        </p:spPr>
        <p:txBody>
          <a:bodyPr vert="horz" lIns="91440" tIns="45720" rIns="91440" bIns="45720" rtlCol="0" anchor="b"/>
          <a:lstStyle>
            <a:lvl1pPr algn="r">
              <a:defRPr sz="1200"/>
            </a:lvl1pPr>
          </a:lstStyle>
          <a:p>
            <a:fld id="{0E8E320D-C104-4AD8-A572-90D65A44B291}" type="slidenum">
              <a:rPr lang="en-US" smtClean="0"/>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5179484" y="0"/>
            <a:ext cx="3962400" cy="342900"/>
          </a:xfrm>
          <a:prstGeom prst="rect">
            <a:avLst/>
          </a:prstGeom>
        </p:spPr>
        <p:txBody>
          <a:bodyPr vert="horz" lIns="91440" tIns="45720" rIns="91440" bIns="45720" rtlCol="0"/>
          <a:lstStyle>
            <a:lvl1pPr algn="r">
              <a:defRPr sz="1200"/>
            </a:lvl1pPr>
          </a:lstStyle>
          <a:p>
            <a:fld id="{94A43A7B-88B1-44F5-A23A-C08DD7D38DB9}" type="datetimeFigureOut">
              <a:rPr lang="en-US" smtClean="0"/>
              <a:pPr/>
              <a:t>8/4/2017</a:t>
            </a:fld>
            <a:endParaRPr lang="en-GB"/>
          </a:p>
        </p:txBody>
      </p:sp>
      <p:sp>
        <p:nvSpPr>
          <p:cNvPr id="4" name="Slide Image Placeholder 3"/>
          <p:cNvSpPr>
            <a:spLocks noGrp="1" noRot="1" noChangeAspect="1"/>
          </p:cNvSpPr>
          <p:nvPr>
            <p:ph type="sldImg" idx="2"/>
          </p:nvPr>
        </p:nvSpPr>
        <p:spPr>
          <a:xfrm>
            <a:off x="2857500" y="514350"/>
            <a:ext cx="3429000" cy="257175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6513910"/>
            <a:ext cx="3962400" cy="3429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5179484" y="6513910"/>
            <a:ext cx="3962400" cy="342900"/>
          </a:xfrm>
          <a:prstGeom prst="rect">
            <a:avLst/>
          </a:prstGeom>
        </p:spPr>
        <p:txBody>
          <a:bodyPr vert="horz" lIns="91440" tIns="45720" rIns="91440" bIns="45720" rtlCol="0" anchor="b"/>
          <a:lstStyle>
            <a:lvl1pPr algn="r">
              <a:defRPr sz="1200"/>
            </a:lvl1pPr>
          </a:lstStyle>
          <a:p>
            <a:fld id="{4082F0E9-A9BE-4D4F-AD9E-2CE5E982B504}" type="slidenum">
              <a:rPr lang="en-GB" smtClean="0"/>
              <a:pPr/>
              <a:t>‹#›</a:t>
            </a:fld>
            <a:endParaRPr lang="en-GB"/>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D6A4AED5-EF5D-4D5B-AD38-C0DAE4AD4C65}" type="datetimeFigureOut">
              <a:rPr lang="en-US" smtClean="0"/>
              <a:pPr/>
              <a:t>8/4/2017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D2A31B4-5259-40A6-A5E4-56E7FA4068AA}" type="slidenum">
              <a:rPr lang="en-GB" smtClean="0"/>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D6A4AED5-EF5D-4D5B-AD38-C0DAE4AD4C65}" type="datetimeFigureOut">
              <a:rPr lang="en-US" smtClean="0"/>
              <a:pPr/>
              <a:t>8/4/2017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D2A31B4-5259-40A6-A5E4-56E7FA4068AA}"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D6A4AED5-EF5D-4D5B-AD38-C0DAE4AD4C65}" type="datetimeFigureOut">
              <a:rPr lang="en-US" smtClean="0"/>
              <a:pPr/>
              <a:t>8/4/2017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D2A31B4-5259-40A6-A5E4-56E7FA4068AA}" type="slidenum">
              <a:rPr lang="en-GB" smtClean="0"/>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D6A4AED5-EF5D-4D5B-AD38-C0DAE4AD4C65}" type="datetimeFigureOut">
              <a:rPr lang="en-US" smtClean="0"/>
              <a:pPr/>
              <a:t>8/4/2017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D2A31B4-5259-40A6-A5E4-56E7FA4068AA}" type="slidenum">
              <a:rPr lang="en-GB" smtClean="0"/>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6A4AED5-EF5D-4D5B-AD38-C0DAE4AD4C65}" type="datetimeFigureOut">
              <a:rPr lang="en-US" smtClean="0"/>
              <a:pPr/>
              <a:t>8/4/2017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D2A31B4-5259-40A6-A5E4-56E7FA4068AA}" type="slidenum">
              <a:rPr lang="en-GB" smtClean="0"/>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D6A4AED5-EF5D-4D5B-AD38-C0DAE4AD4C65}" type="datetimeFigureOut">
              <a:rPr lang="en-US" smtClean="0"/>
              <a:pPr/>
              <a:t>8/4/2017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D2A31B4-5259-40A6-A5E4-56E7FA4068AA}" type="slidenum">
              <a:rPr lang="en-GB" smtClean="0"/>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D6A4AED5-EF5D-4D5B-AD38-C0DAE4AD4C65}" type="datetimeFigureOut">
              <a:rPr lang="en-US" smtClean="0"/>
              <a:pPr/>
              <a:t>8/4/2017</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D2A31B4-5259-40A6-A5E4-56E7FA4068AA}" type="slidenum">
              <a:rPr lang="en-GB" smtClean="0"/>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D6A4AED5-EF5D-4D5B-AD38-C0DAE4AD4C65}" type="datetimeFigureOut">
              <a:rPr lang="en-US" smtClean="0"/>
              <a:pPr/>
              <a:t>8/4/2017</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D2A31B4-5259-40A6-A5E4-56E7FA4068AA}" type="slidenum">
              <a:rPr lang="en-GB" smtClean="0"/>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6A4AED5-EF5D-4D5B-AD38-C0DAE4AD4C65}" type="datetimeFigureOut">
              <a:rPr lang="en-US" smtClean="0"/>
              <a:pPr/>
              <a:t>8/4/2017</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D2A31B4-5259-40A6-A5E4-56E7FA4068AA}" type="slidenum">
              <a:rPr lang="en-GB" smtClean="0"/>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6A4AED5-EF5D-4D5B-AD38-C0DAE4AD4C65}" type="datetimeFigureOut">
              <a:rPr lang="en-US" smtClean="0"/>
              <a:pPr/>
              <a:t>8/4/2017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D2A31B4-5259-40A6-A5E4-56E7FA4068AA}" type="slidenum">
              <a:rPr lang="en-GB" smtClean="0"/>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6A4AED5-EF5D-4D5B-AD38-C0DAE4AD4C65}" type="datetimeFigureOut">
              <a:rPr lang="en-US" smtClean="0"/>
              <a:pPr/>
              <a:t>8/4/2017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D2A31B4-5259-40A6-A5E4-56E7FA4068AA}" type="slidenum">
              <a:rPr lang="en-GB" smtClean="0"/>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A4AED5-EF5D-4D5B-AD38-C0DAE4AD4C65}" type="datetimeFigureOut">
              <a:rPr lang="en-US" smtClean="0"/>
              <a:pPr/>
              <a:t>8/4/2017</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2A31B4-5259-40A6-A5E4-56E7FA4068AA}" type="slidenum">
              <a:rPr lang="en-GB" smtClean="0"/>
              <a:pPr/>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4704"/>
          </a:xfrm>
        </p:spPr>
        <p:txBody>
          <a:bodyPr>
            <a:normAutofit/>
          </a:bodyPr>
          <a:lstStyle/>
          <a:p>
            <a:r>
              <a:rPr lang="en-GB" dirty="0" smtClean="0"/>
              <a:t>Aqueous Geochemistry</a:t>
            </a:r>
            <a:endParaRPr lang="en-GB" dirty="0"/>
          </a:p>
        </p:txBody>
      </p:sp>
      <p:sp>
        <p:nvSpPr>
          <p:cNvPr id="3" name="Content Placeholder 2"/>
          <p:cNvSpPr>
            <a:spLocks noGrp="1"/>
          </p:cNvSpPr>
          <p:nvPr>
            <p:ph idx="1"/>
          </p:nvPr>
        </p:nvSpPr>
        <p:spPr>
          <a:xfrm>
            <a:off x="179512" y="836712"/>
            <a:ext cx="8533456" cy="6021288"/>
          </a:xfrm>
        </p:spPr>
        <p:txBody>
          <a:bodyPr>
            <a:normAutofit fontScale="92500" lnSpcReduction="20000"/>
          </a:bodyPr>
          <a:lstStyle/>
          <a:p>
            <a:pPr algn="just">
              <a:buFont typeface="Wingdings" pitchFamily="2" charset="2"/>
              <a:buChar char="v"/>
            </a:pPr>
            <a:r>
              <a:rPr lang="en-GB" dirty="0" smtClean="0"/>
              <a:t> Aqueous geochemistry deals with the chemical processes affecting the distribution and circulation of chemical species in natural waters</a:t>
            </a:r>
          </a:p>
          <a:p>
            <a:pPr algn="just">
              <a:buFont typeface="Wingdings" pitchFamily="2" charset="2"/>
              <a:buChar char="v"/>
            </a:pPr>
            <a:r>
              <a:rPr lang="en-GB" dirty="0" smtClean="0"/>
              <a:t> Concerned with the chemical behaviour of ocean waters, estuaries, rivers, lakes, groundwater as well as soil water systems.</a:t>
            </a:r>
          </a:p>
          <a:p>
            <a:pPr algn="just">
              <a:buFont typeface="Wingdings" pitchFamily="2" charset="2"/>
              <a:buChar char="v"/>
            </a:pPr>
            <a:r>
              <a:rPr lang="en-GB" dirty="0" smtClean="0"/>
              <a:t> Water continually transforms the surface of the Earth; interacting with the solid surface and transporting dissolved and suspended matter.</a:t>
            </a:r>
          </a:p>
          <a:p>
            <a:pPr algn="just">
              <a:buFont typeface="Wingdings" pitchFamily="2" charset="2"/>
              <a:buChar char="v"/>
            </a:pPr>
            <a:r>
              <a:rPr lang="en-GB" dirty="0" smtClean="0"/>
              <a:t> As human beings we are naturally concerned with water quality, which in essence has to do with the chemistry of water.</a:t>
            </a:r>
          </a:p>
          <a:p>
            <a:pPr algn="just">
              <a:buFont typeface="Wingdings" pitchFamily="2" charset="2"/>
              <a:buChar char="v"/>
            </a:pPr>
            <a:r>
              <a:rPr lang="en-GB" dirty="0" smtClean="0"/>
              <a:t> The focus of this class therefore is the interaction of solutes and solvents (i.e. Rock :water interaction) and the behaviour of the aqueous solutions.   </a:t>
            </a:r>
            <a:endParaRPr lang="en-GB"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0"/>
            <a:ext cx="8229600" cy="706090"/>
          </a:xfrm>
        </p:spPr>
        <p:txBody>
          <a:bodyPr>
            <a:normAutofit fontScale="90000"/>
          </a:bodyPr>
          <a:lstStyle/>
          <a:p>
            <a:r>
              <a:rPr lang="en-GB" dirty="0" smtClean="0"/>
              <a:t/>
            </a:r>
            <a:br>
              <a:rPr lang="en-GB" dirty="0" smtClean="0"/>
            </a:br>
            <a:r>
              <a:rPr lang="en-GB" dirty="0" smtClean="0"/>
              <a:t>Some Basic Concepts</a:t>
            </a:r>
            <a:br>
              <a:rPr lang="en-GB" dirty="0" smtClean="0"/>
            </a:br>
            <a:endParaRPr lang="en-GB" dirty="0"/>
          </a:p>
        </p:txBody>
      </p:sp>
      <p:sp>
        <p:nvSpPr>
          <p:cNvPr id="3" name="Content Placeholder 2"/>
          <p:cNvSpPr>
            <a:spLocks noGrp="1"/>
          </p:cNvSpPr>
          <p:nvPr>
            <p:ph idx="1"/>
          </p:nvPr>
        </p:nvSpPr>
        <p:spPr>
          <a:xfrm>
            <a:off x="179512" y="692696"/>
            <a:ext cx="8784976" cy="5976664"/>
          </a:xfrm>
        </p:spPr>
        <p:txBody>
          <a:bodyPr>
            <a:normAutofit fontScale="85000" lnSpcReduction="20000"/>
          </a:bodyPr>
          <a:lstStyle/>
          <a:p>
            <a:pPr>
              <a:buNone/>
            </a:pPr>
            <a:r>
              <a:rPr lang="en-GB" dirty="0" smtClean="0"/>
              <a:t>To understand the geochemistry of solutions, we must revise some basic concepts, including:</a:t>
            </a:r>
          </a:p>
          <a:p>
            <a:pPr>
              <a:buFont typeface="Wingdings" pitchFamily="2" charset="2"/>
              <a:buChar char="v"/>
            </a:pPr>
            <a:r>
              <a:rPr lang="en-GB" dirty="0" smtClean="0"/>
              <a:t> pH defines the acidity or alkalinity of a system. Acidity is the concentration (mol/kg) of hydrogen ions (H+) or protons in a solution. A scale of acidity is defined by the potential pH of protons in a solution, so that pH = -log[H+]. Pure water has a pH of 7; lower values indicate acidic water while higher ones show the water is basic.</a:t>
            </a:r>
          </a:p>
          <a:p>
            <a:pPr>
              <a:buFont typeface="Wingdings" pitchFamily="2" charset="2"/>
              <a:buChar char="v"/>
            </a:pPr>
            <a:r>
              <a:rPr lang="en-GB" dirty="0" smtClean="0"/>
              <a:t> Ion behaviour is dictated by the dissociation of acids and bases. Acids are proton donors while bases are acceptors. Strong acids and bases dissociate completely; weak acids on the other hand dissociate partly by releasing one, two or more protons.</a:t>
            </a:r>
          </a:p>
          <a:p>
            <a:pPr>
              <a:buFont typeface="Wingdings" pitchFamily="2" charset="2"/>
              <a:buChar char="v"/>
            </a:pPr>
            <a:r>
              <a:rPr lang="en-GB" dirty="0" smtClean="0"/>
              <a:t> For example, carbonic acid dissociates into bicarbonate and then into carbonate by releasing first one proton and then two protons. Extent of dissociation is given by the mass action law thus:  </a:t>
            </a:r>
            <a:endParaRPr lang="en-GB"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88640"/>
            <a:ext cx="8229600" cy="504056"/>
          </a:xfrm>
        </p:spPr>
        <p:txBody>
          <a:bodyPr>
            <a:normAutofit fontScale="90000"/>
          </a:bodyPr>
          <a:lstStyle/>
          <a:p>
            <a:r>
              <a:rPr lang="en-GB" dirty="0" smtClean="0"/>
              <a:t>Basic Concepts cont’d</a:t>
            </a:r>
            <a:endParaRPr lang="en-GB" dirty="0"/>
          </a:p>
        </p:txBody>
      </p:sp>
      <p:sp>
        <p:nvSpPr>
          <p:cNvPr id="3" name="Content Placeholder 2"/>
          <p:cNvSpPr>
            <a:spLocks noGrp="1"/>
          </p:cNvSpPr>
          <p:nvPr>
            <p:ph idx="1"/>
          </p:nvPr>
        </p:nvSpPr>
        <p:spPr>
          <a:xfrm>
            <a:off x="179512" y="692696"/>
            <a:ext cx="8712968" cy="6165304"/>
          </a:xfrm>
        </p:spPr>
        <p:txBody>
          <a:bodyPr>
            <a:noAutofit/>
          </a:bodyPr>
          <a:lstStyle/>
          <a:p>
            <a:pPr>
              <a:buNone/>
            </a:pPr>
            <a:endParaRPr lang="en-GB" sz="2800" dirty="0" smtClean="0"/>
          </a:p>
          <a:p>
            <a:pPr>
              <a:buNone/>
            </a:pPr>
            <a:r>
              <a:rPr lang="en-GB" sz="2800" dirty="0" smtClean="0"/>
              <a:t>      [HCO</a:t>
            </a:r>
            <a:r>
              <a:rPr lang="en-GB" sz="2800" baseline="30000" dirty="0" smtClean="0"/>
              <a:t>-</a:t>
            </a:r>
            <a:r>
              <a:rPr lang="en-GB" sz="2800" baseline="-25000" dirty="0" smtClean="0"/>
              <a:t>3</a:t>
            </a:r>
            <a:r>
              <a:rPr lang="en-GB" sz="2800" dirty="0" smtClean="0"/>
              <a:t>][H</a:t>
            </a:r>
            <a:r>
              <a:rPr lang="en-GB" sz="2800" baseline="30000" dirty="0" smtClean="0"/>
              <a:t>+</a:t>
            </a:r>
            <a:r>
              <a:rPr lang="en-GB" sz="2800" dirty="0" smtClean="0"/>
              <a:t>] /[H</a:t>
            </a:r>
            <a:r>
              <a:rPr lang="en-GB" sz="2800" baseline="-25000" dirty="0" smtClean="0"/>
              <a:t>2</a:t>
            </a:r>
            <a:r>
              <a:rPr lang="en-GB" sz="2800" dirty="0" smtClean="0"/>
              <a:t>CO</a:t>
            </a:r>
            <a:r>
              <a:rPr lang="en-GB" sz="2800" baseline="-25000" dirty="0" smtClean="0"/>
              <a:t>3</a:t>
            </a:r>
            <a:r>
              <a:rPr lang="en-GB" sz="2800" dirty="0" smtClean="0"/>
              <a:t>]= K</a:t>
            </a:r>
            <a:r>
              <a:rPr lang="en-GB" sz="2800" baseline="-25000" dirty="0" smtClean="0"/>
              <a:t>1</a:t>
            </a:r>
          </a:p>
          <a:p>
            <a:pPr>
              <a:buNone/>
            </a:pPr>
            <a:endParaRPr lang="en-GB" sz="2800" baseline="-25000" dirty="0" smtClean="0"/>
          </a:p>
          <a:p>
            <a:pPr>
              <a:buNone/>
            </a:pPr>
            <a:r>
              <a:rPr lang="en-GB" sz="2800" dirty="0" smtClean="0"/>
              <a:t>       [CO</a:t>
            </a:r>
            <a:r>
              <a:rPr lang="en-GB" sz="2800" baseline="30000" dirty="0" smtClean="0"/>
              <a:t>2-</a:t>
            </a:r>
            <a:r>
              <a:rPr lang="en-GB" sz="2800" baseline="-25000" dirty="0" smtClean="0"/>
              <a:t>3</a:t>
            </a:r>
            <a:r>
              <a:rPr lang="en-GB" sz="2800" dirty="0" smtClean="0"/>
              <a:t>][H</a:t>
            </a:r>
            <a:r>
              <a:rPr lang="en-GB" sz="2800" baseline="30000" dirty="0" smtClean="0"/>
              <a:t>+</a:t>
            </a:r>
            <a:r>
              <a:rPr lang="en-GB" sz="2800" dirty="0" smtClean="0"/>
              <a:t>] /[HCO</a:t>
            </a:r>
            <a:r>
              <a:rPr lang="en-GB" sz="2800" baseline="-25000" dirty="0" smtClean="0"/>
              <a:t>3</a:t>
            </a:r>
            <a:r>
              <a:rPr lang="en-GB" sz="2800" baseline="30000" dirty="0" smtClean="0"/>
              <a:t>-</a:t>
            </a:r>
            <a:r>
              <a:rPr lang="en-GB" sz="2800" dirty="0" smtClean="0"/>
              <a:t>]= K</a:t>
            </a:r>
            <a:r>
              <a:rPr lang="en-GB" sz="2800" baseline="-25000" dirty="0" smtClean="0"/>
              <a:t>2                                         </a:t>
            </a:r>
          </a:p>
          <a:p>
            <a:pPr>
              <a:buNone/>
            </a:pPr>
            <a:r>
              <a:rPr lang="en-GB" sz="2800" dirty="0" smtClean="0"/>
              <a:t>The constant, K, varies with temperature and to a lesser extent, salinity.</a:t>
            </a:r>
          </a:p>
          <a:p>
            <a:pPr>
              <a:buFont typeface="Wingdings" pitchFamily="2" charset="2"/>
              <a:buChar char="v"/>
            </a:pPr>
            <a:r>
              <a:rPr lang="en-GB" sz="2800" dirty="0" smtClean="0"/>
              <a:t> For water, the dissociation equation is:</a:t>
            </a:r>
          </a:p>
          <a:p>
            <a:pPr>
              <a:buNone/>
            </a:pPr>
            <a:endParaRPr lang="en-GB" sz="2800" dirty="0" smtClean="0"/>
          </a:p>
          <a:p>
            <a:pPr>
              <a:buNone/>
            </a:pPr>
            <a:r>
              <a:rPr lang="en-GB" sz="2800" dirty="0" smtClean="0"/>
              <a:t> H</a:t>
            </a:r>
            <a:r>
              <a:rPr lang="en-GB" sz="2800" baseline="-25000" dirty="0" smtClean="0"/>
              <a:t>2</a:t>
            </a:r>
            <a:r>
              <a:rPr lang="en-GB" sz="2800" dirty="0" smtClean="0"/>
              <a:t>O = H</a:t>
            </a:r>
            <a:r>
              <a:rPr lang="en-GB" sz="2800" baseline="30000" dirty="0" smtClean="0"/>
              <a:t>+</a:t>
            </a:r>
            <a:r>
              <a:rPr lang="en-GB" sz="2800" dirty="0" smtClean="0"/>
              <a:t> + OH</a:t>
            </a:r>
            <a:r>
              <a:rPr lang="en-GB" sz="2800" baseline="30000" dirty="0" smtClean="0"/>
              <a:t>-  </a:t>
            </a:r>
            <a:r>
              <a:rPr lang="en-GB" sz="2800" dirty="0" smtClean="0"/>
              <a:t>and the dissociation constant is:</a:t>
            </a:r>
          </a:p>
          <a:p>
            <a:pPr>
              <a:buNone/>
            </a:pPr>
            <a:endParaRPr lang="en-GB" sz="2800" dirty="0" smtClean="0"/>
          </a:p>
          <a:p>
            <a:pPr>
              <a:buNone/>
            </a:pPr>
            <a:r>
              <a:rPr lang="en-GB" sz="2800" dirty="0" smtClean="0"/>
              <a:t>[H</a:t>
            </a:r>
            <a:r>
              <a:rPr lang="en-GB" sz="2800" baseline="30000" dirty="0" smtClean="0"/>
              <a:t>+</a:t>
            </a:r>
            <a:r>
              <a:rPr lang="en-GB" sz="2800" dirty="0" smtClean="0"/>
              <a:t>] [OH</a:t>
            </a:r>
            <a:r>
              <a:rPr lang="en-GB" sz="2800" baseline="30000" dirty="0" smtClean="0"/>
              <a:t>-</a:t>
            </a:r>
            <a:r>
              <a:rPr lang="en-GB" sz="2800" dirty="0" smtClean="0"/>
              <a:t>]/[H</a:t>
            </a:r>
            <a:r>
              <a:rPr lang="en-GB" sz="2800" baseline="-25000" dirty="0" smtClean="0"/>
              <a:t>2</a:t>
            </a:r>
            <a:r>
              <a:rPr lang="en-GB" sz="2800" dirty="0" smtClean="0"/>
              <a:t>O] = KH</a:t>
            </a:r>
            <a:r>
              <a:rPr lang="en-GB" sz="2800" baseline="-25000" dirty="0" smtClean="0"/>
              <a:t>2</a:t>
            </a:r>
            <a:r>
              <a:rPr lang="en-GB" sz="2800" dirty="0" smtClean="0"/>
              <a:t>O</a:t>
            </a:r>
          </a:p>
          <a:p>
            <a:pPr>
              <a:buNone/>
            </a:pPr>
            <a:endParaRPr lang="en-GB" sz="2800" dirty="0" smtClean="0"/>
          </a:p>
          <a:p>
            <a:pPr>
              <a:buNone/>
            </a:pPr>
            <a:r>
              <a:rPr lang="en-GB" sz="2800" dirty="0" smtClean="0"/>
              <a:t> </a:t>
            </a:r>
          </a:p>
          <a:p>
            <a:pPr>
              <a:buNone/>
            </a:pPr>
            <a:endParaRPr lang="en-GB" sz="2800" dirty="0" smtClean="0"/>
          </a:p>
          <a:p>
            <a:pPr>
              <a:buNone/>
            </a:pPr>
            <a:endParaRPr lang="en-US" sz="2800" dirty="0" smtClean="0"/>
          </a:p>
          <a:p>
            <a:pPr>
              <a:buNone/>
            </a:pPr>
            <a:endParaRPr lang="en-GB" sz="2800" dirty="0" smtClean="0"/>
          </a:p>
          <a:p>
            <a:pPr>
              <a:buNone/>
            </a:pPr>
            <a:endParaRPr lang="en-GB" sz="2800" baseline="-25000" dirty="0" smtClean="0"/>
          </a:p>
          <a:p>
            <a:pPr>
              <a:buNone/>
            </a:pPr>
            <a:r>
              <a:rPr lang="en-GB" sz="2800" baseline="-25000" dirty="0" smtClean="0"/>
              <a:t> </a:t>
            </a:r>
            <a:endParaRPr lang="en-US" sz="2800" dirty="0" smtClean="0"/>
          </a:p>
          <a:p>
            <a:pPr>
              <a:buNone/>
            </a:pPr>
            <a:endParaRPr lang="en-US" sz="2800" dirty="0" smtClean="0"/>
          </a:p>
          <a:p>
            <a:pPr>
              <a:buNone/>
            </a:pPr>
            <a:endParaRPr lang="en-GB" sz="28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562074"/>
          </a:xfrm>
        </p:spPr>
        <p:txBody>
          <a:bodyPr>
            <a:normAutofit fontScale="90000"/>
          </a:bodyPr>
          <a:lstStyle/>
          <a:p>
            <a:r>
              <a:rPr lang="en-GB" dirty="0" smtClean="0"/>
              <a:t>Basic Concepts cont’d</a:t>
            </a:r>
            <a:endParaRPr lang="en-GB" dirty="0"/>
          </a:p>
        </p:txBody>
      </p:sp>
      <p:sp>
        <p:nvSpPr>
          <p:cNvPr id="3" name="Content Placeholder 2"/>
          <p:cNvSpPr>
            <a:spLocks noGrp="1"/>
          </p:cNvSpPr>
          <p:nvPr>
            <p:ph idx="1"/>
          </p:nvPr>
        </p:nvSpPr>
        <p:spPr>
          <a:xfrm>
            <a:off x="179512" y="692696"/>
            <a:ext cx="8712968" cy="6165304"/>
          </a:xfrm>
        </p:spPr>
        <p:txBody>
          <a:bodyPr>
            <a:noAutofit/>
          </a:bodyPr>
          <a:lstStyle/>
          <a:p>
            <a:pPr algn="just">
              <a:buNone/>
            </a:pPr>
            <a:r>
              <a:rPr lang="en-GB" sz="2800" dirty="0" smtClean="0"/>
              <a:t>For a dilute solution, concentration of water is essentially constant and the reaction can be written as:</a:t>
            </a:r>
          </a:p>
          <a:p>
            <a:pPr algn="just">
              <a:buNone/>
            </a:pPr>
            <a:r>
              <a:rPr lang="en-GB" sz="2800" dirty="0" smtClean="0"/>
              <a:t> [H</a:t>
            </a:r>
            <a:r>
              <a:rPr lang="en-GB" sz="2800" baseline="30000" dirty="0" smtClean="0"/>
              <a:t>+</a:t>
            </a:r>
            <a:r>
              <a:rPr lang="en-GB" sz="2800" dirty="0" smtClean="0"/>
              <a:t>] [OH</a:t>
            </a:r>
            <a:r>
              <a:rPr lang="en-GB" sz="2800" baseline="30000" dirty="0" smtClean="0"/>
              <a:t>-</a:t>
            </a:r>
            <a:r>
              <a:rPr lang="en-GB" sz="2800" dirty="0" smtClean="0"/>
              <a:t>]/[H</a:t>
            </a:r>
            <a:r>
              <a:rPr lang="en-GB" sz="2800" baseline="-25000" dirty="0" smtClean="0"/>
              <a:t>2</a:t>
            </a:r>
            <a:r>
              <a:rPr lang="en-GB" sz="2800" dirty="0" smtClean="0"/>
              <a:t>O] = </a:t>
            </a:r>
            <a:r>
              <a:rPr lang="en-GB" sz="2800" dirty="0" err="1" smtClean="0"/>
              <a:t>K</a:t>
            </a:r>
            <a:r>
              <a:rPr lang="en-GB" sz="2000" dirty="0" err="1" smtClean="0"/>
              <a:t>w</a:t>
            </a:r>
            <a:r>
              <a:rPr lang="en-GB" sz="2800" dirty="0" smtClean="0"/>
              <a:t> = 10</a:t>
            </a:r>
            <a:r>
              <a:rPr lang="en-GB" sz="2800" baseline="30000" dirty="0" smtClean="0"/>
              <a:t>-14</a:t>
            </a:r>
            <a:endParaRPr lang="en-GB" sz="2800" dirty="0" smtClean="0"/>
          </a:p>
          <a:p>
            <a:pPr algn="just">
              <a:buFont typeface="Wingdings" pitchFamily="2" charset="2"/>
              <a:buChar char="v"/>
            </a:pPr>
            <a:r>
              <a:rPr lang="en-GB" sz="2800" dirty="0" smtClean="0"/>
              <a:t> Redox reactions relate to electron exchange between </a:t>
            </a:r>
            <a:r>
              <a:rPr lang="en-GB" sz="2800" dirty="0" smtClean="0">
                <a:solidFill>
                  <a:srgbClr val="FF0000"/>
                </a:solidFill>
              </a:rPr>
              <a:t>reductant</a:t>
            </a:r>
            <a:r>
              <a:rPr lang="en-GB" sz="2800" dirty="0" smtClean="0"/>
              <a:t> and </a:t>
            </a:r>
            <a:r>
              <a:rPr lang="en-GB" sz="2800" dirty="0" smtClean="0">
                <a:solidFill>
                  <a:srgbClr val="FF0000"/>
                </a:solidFill>
              </a:rPr>
              <a:t>oxidant</a:t>
            </a:r>
            <a:r>
              <a:rPr lang="en-GB" sz="2800" dirty="0" smtClean="0"/>
              <a:t>, e.g. oxidation of Fe</a:t>
            </a:r>
            <a:r>
              <a:rPr lang="en-GB" sz="2800" baseline="30000" dirty="0" smtClean="0"/>
              <a:t>2+</a:t>
            </a:r>
            <a:r>
              <a:rPr lang="en-GB" sz="2800" dirty="0" smtClean="0"/>
              <a:t> into Fe</a:t>
            </a:r>
            <a:r>
              <a:rPr lang="en-GB" sz="2800" baseline="30000" dirty="0" smtClean="0"/>
              <a:t>3+</a:t>
            </a:r>
            <a:r>
              <a:rPr lang="en-GB" sz="2800" dirty="0" smtClean="0"/>
              <a:t>  by acceptance of electrons by oxygen where Fe</a:t>
            </a:r>
            <a:r>
              <a:rPr lang="en-GB" sz="2800" baseline="30000" dirty="0" smtClean="0"/>
              <a:t>3+</a:t>
            </a:r>
            <a:r>
              <a:rPr lang="en-GB" sz="2800" dirty="0" smtClean="0"/>
              <a:t> is the acceptor and Fe</a:t>
            </a:r>
            <a:r>
              <a:rPr lang="en-GB" sz="2800" baseline="30000" dirty="0" smtClean="0"/>
              <a:t>2+</a:t>
            </a:r>
            <a:r>
              <a:rPr lang="en-GB" sz="2800" dirty="0" smtClean="0"/>
              <a:t> the donor.</a:t>
            </a:r>
          </a:p>
          <a:p>
            <a:pPr algn="just">
              <a:buFont typeface="Wingdings" pitchFamily="2" charset="2"/>
              <a:buChar char="v"/>
            </a:pPr>
            <a:r>
              <a:rPr lang="en-GB" sz="2800" dirty="0" smtClean="0"/>
              <a:t> The solubility of solids precipitating from a solution is expressed as a coefficient, called the product of solubility, Ks. For carbonate precipitation,  Ca</a:t>
            </a:r>
            <a:r>
              <a:rPr lang="en-GB" sz="2800" baseline="30000" dirty="0" smtClean="0"/>
              <a:t>2+</a:t>
            </a:r>
            <a:r>
              <a:rPr lang="en-GB" sz="2800" dirty="0" smtClean="0"/>
              <a:t> + CO</a:t>
            </a:r>
            <a:r>
              <a:rPr lang="en-GB" sz="2800" baseline="-25000" dirty="0" smtClean="0"/>
              <a:t>3</a:t>
            </a:r>
            <a:r>
              <a:rPr lang="en-GB" sz="2800" baseline="30000" dirty="0" smtClean="0"/>
              <a:t>2-</a:t>
            </a:r>
            <a:r>
              <a:rPr lang="en-GB" sz="2800" dirty="0" smtClean="0"/>
              <a:t> ↔ CaCO</a:t>
            </a:r>
            <a:r>
              <a:rPr lang="en-GB" sz="2800" baseline="-25000" dirty="0" smtClean="0"/>
              <a:t>3</a:t>
            </a:r>
            <a:r>
              <a:rPr lang="en-GB" sz="2800" dirty="0" smtClean="0"/>
              <a:t>  , the saturation condition is written as: </a:t>
            </a:r>
          </a:p>
          <a:p>
            <a:pPr algn="just">
              <a:buNone/>
            </a:pPr>
            <a:r>
              <a:rPr lang="en-GB" sz="2800" dirty="0" smtClean="0"/>
              <a:t>                  [Ca</a:t>
            </a:r>
            <a:r>
              <a:rPr lang="en-GB" sz="2800" baseline="30000" dirty="0" smtClean="0"/>
              <a:t>2+</a:t>
            </a:r>
            <a:r>
              <a:rPr lang="en-GB" sz="2800" dirty="0" smtClean="0"/>
              <a:t>] [CO</a:t>
            </a:r>
            <a:r>
              <a:rPr lang="en-GB" sz="2800" baseline="-25000" dirty="0" smtClean="0"/>
              <a:t>3</a:t>
            </a:r>
            <a:r>
              <a:rPr lang="en-GB" sz="2800" baseline="30000" dirty="0" smtClean="0"/>
              <a:t>2-</a:t>
            </a:r>
            <a:r>
              <a:rPr lang="en-GB" sz="2800" dirty="0" smtClean="0"/>
              <a:t>] = Ks </a:t>
            </a:r>
          </a:p>
          <a:p>
            <a:pPr algn="just">
              <a:buNone/>
            </a:pPr>
            <a:r>
              <a:rPr lang="en-GB" sz="2800" dirty="0" smtClean="0"/>
              <a:t>  </a:t>
            </a:r>
          </a:p>
          <a:p>
            <a:pPr algn="just">
              <a:buNone/>
            </a:pPr>
            <a:endParaRPr lang="en-GB" sz="2800" dirty="0" smtClean="0"/>
          </a:p>
          <a:p>
            <a:pPr algn="just">
              <a:buNone/>
            </a:pPr>
            <a:endParaRPr lang="en-GB" sz="2800" dirty="0" smtClean="0"/>
          </a:p>
          <a:p>
            <a:pPr algn="just">
              <a:buNone/>
            </a:pPr>
            <a:endParaRPr lang="en-GB" sz="2800" dirty="0" smtClean="0"/>
          </a:p>
          <a:p>
            <a:pPr algn="just">
              <a:buNone/>
            </a:pPr>
            <a:r>
              <a:rPr lang="en-GB" sz="2800" dirty="0" smtClean="0"/>
              <a:t> </a:t>
            </a:r>
            <a:endParaRPr lang="en-GB" sz="28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0"/>
            <a:ext cx="8229600" cy="346050"/>
          </a:xfrm>
        </p:spPr>
        <p:txBody>
          <a:bodyPr>
            <a:normAutofit fontScale="90000"/>
          </a:bodyPr>
          <a:lstStyle/>
          <a:p>
            <a:r>
              <a:rPr lang="en-GB" dirty="0" smtClean="0"/>
              <a:t>Basic Concepts cont’d</a:t>
            </a:r>
            <a:endParaRPr lang="en-GB" dirty="0"/>
          </a:p>
        </p:txBody>
      </p:sp>
      <p:sp>
        <p:nvSpPr>
          <p:cNvPr id="3" name="Content Placeholder 2"/>
          <p:cNvSpPr>
            <a:spLocks noGrp="1"/>
          </p:cNvSpPr>
          <p:nvPr>
            <p:ph idx="1"/>
          </p:nvPr>
        </p:nvSpPr>
        <p:spPr>
          <a:xfrm>
            <a:off x="179512" y="548680"/>
            <a:ext cx="8712968" cy="5976664"/>
          </a:xfrm>
        </p:spPr>
        <p:txBody>
          <a:bodyPr/>
          <a:lstStyle/>
          <a:p>
            <a:pPr>
              <a:buFont typeface="Wingdings" pitchFamily="2" charset="2"/>
              <a:buChar char="v"/>
            </a:pPr>
            <a:r>
              <a:rPr lang="en-GB" dirty="0" smtClean="0"/>
              <a:t> Most reactions in aqueous solutions fall </a:t>
            </a:r>
            <a:r>
              <a:rPr lang="en-GB" dirty="0" smtClean="0"/>
              <a:t>in one </a:t>
            </a:r>
            <a:r>
              <a:rPr lang="en-GB" dirty="0" smtClean="0"/>
              <a:t>of the following categories:</a:t>
            </a:r>
          </a:p>
          <a:p>
            <a:pPr>
              <a:buFont typeface="Wingdings" pitchFamily="2" charset="2"/>
              <a:buChar char="§"/>
            </a:pPr>
            <a:r>
              <a:rPr lang="en-GB" dirty="0" smtClean="0"/>
              <a:t> Acid-base reactions, e.g. dissociation of H</a:t>
            </a:r>
            <a:r>
              <a:rPr lang="en-GB" baseline="-25000" dirty="0" smtClean="0"/>
              <a:t>2</a:t>
            </a:r>
            <a:r>
              <a:rPr lang="en-GB" dirty="0" smtClean="0"/>
              <a:t>CO</a:t>
            </a:r>
            <a:r>
              <a:rPr lang="en-GB" baseline="-25000" dirty="0" smtClean="0"/>
              <a:t>3,</a:t>
            </a:r>
          </a:p>
          <a:p>
            <a:pPr>
              <a:buFont typeface="Wingdings" pitchFamily="2" charset="2"/>
              <a:buChar char="§"/>
            </a:pPr>
            <a:r>
              <a:rPr lang="en-GB" baseline="-25000" dirty="0" smtClean="0"/>
              <a:t> </a:t>
            </a:r>
            <a:r>
              <a:rPr lang="en-GB" dirty="0" smtClean="0"/>
              <a:t>Complexation, e.g. hydrolysis of Hg,</a:t>
            </a:r>
          </a:p>
          <a:p>
            <a:pPr>
              <a:buFont typeface="Wingdings" pitchFamily="2" charset="2"/>
              <a:buChar char="§"/>
            </a:pPr>
            <a:r>
              <a:rPr lang="en-GB" dirty="0" smtClean="0"/>
              <a:t> Dissolution/precipitation, e.g. dissolution of orthoclase, and </a:t>
            </a:r>
          </a:p>
          <a:p>
            <a:pPr>
              <a:buFont typeface="Wingdings" pitchFamily="2" charset="2"/>
              <a:buChar char="§"/>
            </a:pPr>
            <a:r>
              <a:rPr lang="en-GB" dirty="0" smtClean="0"/>
              <a:t>Adsorption/desorption, e.g. adsorption of Mn on clay minerals. </a:t>
            </a:r>
          </a:p>
          <a:p>
            <a:pPr>
              <a:buNone/>
            </a:pPr>
            <a:endParaRPr lang="en-GB" baseline="-25000" dirty="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88640"/>
            <a:ext cx="8229600" cy="634082"/>
          </a:xfrm>
        </p:spPr>
        <p:txBody>
          <a:bodyPr>
            <a:normAutofit fontScale="90000"/>
          </a:bodyPr>
          <a:lstStyle/>
          <a:p>
            <a:r>
              <a:rPr lang="en-GB" dirty="0" smtClean="0"/>
              <a:t>Speciation in solutions</a:t>
            </a:r>
            <a:endParaRPr lang="en-GB" dirty="0"/>
          </a:p>
        </p:txBody>
      </p:sp>
      <p:sp>
        <p:nvSpPr>
          <p:cNvPr id="3" name="Content Placeholder 2"/>
          <p:cNvSpPr>
            <a:spLocks noGrp="1"/>
          </p:cNvSpPr>
          <p:nvPr>
            <p:ph idx="1"/>
          </p:nvPr>
        </p:nvSpPr>
        <p:spPr>
          <a:xfrm>
            <a:off x="251520" y="1052736"/>
            <a:ext cx="8640960" cy="5616624"/>
          </a:xfrm>
        </p:spPr>
        <p:txBody>
          <a:bodyPr>
            <a:normAutofit fontScale="92500" lnSpcReduction="20000"/>
          </a:bodyPr>
          <a:lstStyle/>
          <a:p>
            <a:pPr>
              <a:buFont typeface="Wingdings" pitchFamily="2" charset="2"/>
              <a:buChar char="v"/>
            </a:pPr>
            <a:r>
              <a:rPr lang="en-GB" dirty="0" smtClean="0"/>
              <a:t> This is simply the abundance or distribution of different chemical species in a solution, e.g. H</a:t>
            </a:r>
            <a:r>
              <a:rPr lang="en-GB" baseline="-25000" dirty="0" smtClean="0"/>
              <a:t>2</a:t>
            </a:r>
            <a:r>
              <a:rPr lang="en-GB" dirty="0" smtClean="0"/>
              <a:t>O.</a:t>
            </a:r>
          </a:p>
          <a:p>
            <a:pPr>
              <a:buNone/>
            </a:pPr>
            <a:r>
              <a:rPr lang="en-GB" dirty="0" smtClean="0"/>
              <a:t>A simple example is the distribution of carbonates as H</a:t>
            </a:r>
            <a:r>
              <a:rPr lang="en-GB" baseline="-25000" dirty="0" smtClean="0"/>
              <a:t>2</a:t>
            </a:r>
            <a:r>
              <a:rPr lang="en-GB" dirty="0" smtClean="0"/>
              <a:t>CO</a:t>
            </a:r>
            <a:r>
              <a:rPr lang="en-GB" baseline="-25000" dirty="0" smtClean="0"/>
              <a:t>3</a:t>
            </a:r>
            <a:r>
              <a:rPr lang="en-GB" dirty="0" smtClean="0"/>
              <a:t>, HCO</a:t>
            </a:r>
            <a:r>
              <a:rPr lang="en-GB" baseline="30000" dirty="0" smtClean="0"/>
              <a:t>-</a:t>
            </a:r>
            <a:r>
              <a:rPr lang="en-GB" baseline="-25000" dirty="0" smtClean="0"/>
              <a:t>3</a:t>
            </a:r>
            <a:r>
              <a:rPr lang="en-GB" dirty="0" smtClean="0"/>
              <a:t> &amp; CO</a:t>
            </a:r>
            <a:r>
              <a:rPr lang="en-GB" baseline="-25000" dirty="0" smtClean="0"/>
              <a:t>3</a:t>
            </a:r>
            <a:r>
              <a:rPr lang="en-GB" baseline="30000" dirty="0" smtClean="0"/>
              <a:t>2- </a:t>
            </a:r>
            <a:r>
              <a:rPr lang="en-GB" dirty="0" smtClean="0"/>
              <a:t>in stream water.</a:t>
            </a:r>
          </a:p>
          <a:p>
            <a:pPr>
              <a:buNone/>
            </a:pPr>
            <a:endParaRPr lang="en-GB" baseline="30000" dirty="0" smtClean="0"/>
          </a:p>
          <a:p>
            <a:pPr>
              <a:buFont typeface="Wingdings" pitchFamily="2" charset="2"/>
              <a:buChar char="v"/>
            </a:pPr>
            <a:r>
              <a:rPr lang="en-GB" baseline="30000" dirty="0" smtClean="0"/>
              <a:t> </a:t>
            </a:r>
            <a:r>
              <a:rPr lang="en-GB" dirty="0" smtClean="0"/>
              <a:t>Calculating the speciation of a solution involves evaluation of the abundance of different species under prescribed conditions of T, P, pH.</a:t>
            </a:r>
          </a:p>
          <a:p>
            <a:pPr>
              <a:buFont typeface="Wingdings" pitchFamily="2" charset="2"/>
              <a:buChar char="v"/>
            </a:pPr>
            <a:r>
              <a:rPr lang="en-GB" dirty="0" smtClean="0"/>
              <a:t> In deep oceans, isolated from the atmosphere which receive carbonate tests of dead foraminifera, dissolution of calcite will give Ca</a:t>
            </a:r>
            <a:r>
              <a:rPr lang="en-GB" baseline="30000" dirty="0" smtClean="0"/>
              <a:t>2+</a:t>
            </a:r>
            <a:r>
              <a:rPr lang="en-GB" dirty="0" smtClean="0"/>
              <a:t> and CO</a:t>
            </a:r>
            <a:r>
              <a:rPr lang="en-GB" baseline="-25000" dirty="0" smtClean="0"/>
              <a:t>2</a:t>
            </a:r>
            <a:r>
              <a:rPr lang="en-GB" dirty="0" smtClean="0"/>
              <a:t>. The six possible species are therefore are OH-, H+, Ca2+ and the carbonates H</a:t>
            </a:r>
            <a:r>
              <a:rPr lang="en-GB" baseline="-25000" dirty="0" smtClean="0"/>
              <a:t>2</a:t>
            </a:r>
            <a:r>
              <a:rPr lang="en-GB" dirty="0" smtClean="0"/>
              <a:t>CO</a:t>
            </a:r>
            <a:r>
              <a:rPr lang="en-GB" baseline="-25000" dirty="0" smtClean="0"/>
              <a:t>3</a:t>
            </a:r>
            <a:r>
              <a:rPr lang="en-GB" dirty="0" smtClean="0"/>
              <a:t>, HCO</a:t>
            </a:r>
            <a:r>
              <a:rPr lang="en-GB" baseline="-25000" dirty="0" smtClean="0"/>
              <a:t>3</a:t>
            </a:r>
            <a:r>
              <a:rPr lang="en-GB" baseline="30000" dirty="0" smtClean="0"/>
              <a:t>-</a:t>
            </a:r>
            <a:r>
              <a:rPr lang="en-GB" dirty="0" smtClean="0"/>
              <a:t>, &amp; CO</a:t>
            </a:r>
            <a:r>
              <a:rPr lang="en-GB" baseline="-25000" dirty="0" smtClean="0"/>
              <a:t>2</a:t>
            </a:r>
            <a:r>
              <a:rPr lang="en-GB" dirty="0" smtClean="0"/>
              <a:t>.  </a:t>
            </a:r>
            <a:endParaRPr lang="en-GB" baseline="30000" dirty="0" smtClean="0"/>
          </a:p>
          <a:p>
            <a:pPr>
              <a:buNone/>
            </a:pPr>
            <a:endParaRPr lang="en-GB" dirty="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0"/>
            <a:ext cx="8229600" cy="666328"/>
          </a:xfrm>
        </p:spPr>
        <p:txBody>
          <a:bodyPr>
            <a:normAutofit fontScale="90000"/>
          </a:bodyPr>
          <a:lstStyle/>
          <a:p>
            <a:r>
              <a:rPr lang="en-GB" dirty="0" smtClean="0"/>
              <a:t>Speciation cont’d</a:t>
            </a:r>
            <a:endParaRPr lang="en-GB" dirty="0"/>
          </a:p>
        </p:txBody>
      </p:sp>
      <p:sp>
        <p:nvSpPr>
          <p:cNvPr id="3" name="Content Placeholder 2"/>
          <p:cNvSpPr>
            <a:spLocks noGrp="1"/>
          </p:cNvSpPr>
          <p:nvPr>
            <p:ph idx="1"/>
          </p:nvPr>
        </p:nvSpPr>
        <p:spPr>
          <a:xfrm>
            <a:off x="251520" y="764704"/>
            <a:ext cx="8640960" cy="5904656"/>
          </a:xfrm>
        </p:spPr>
        <p:txBody>
          <a:bodyPr>
            <a:normAutofit fontScale="92500" lnSpcReduction="20000"/>
          </a:bodyPr>
          <a:lstStyle/>
          <a:p>
            <a:pPr>
              <a:buNone/>
            </a:pPr>
            <a:r>
              <a:rPr lang="en-GB" dirty="0" smtClean="0"/>
              <a:t>To determine the abundance of the species, we use two mass-balance equations:</a:t>
            </a:r>
          </a:p>
          <a:p>
            <a:pPr>
              <a:buNone/>
            </a:pPr>
            <a:r>
              <a:rPr lang="en-GB" dirty="0" smtClean="0"/>
              <a:t>[H</a:t>
            </a:r>
            <a:r>
              <a:rPr lang="en-GB" baseline="-25000" dirty="0" smtClean="0"/>
              <a:t>2</a:t>
            </a:r>
            <a:r>
              <a:rPr lang="en-GB" dirty="0" smtClean="0"/>
              <a:t>CO</a:t>
            </a:r>
            <a:r>
              <a:rPr lang="en-GB" baseline="-25000" dirty="0" smtClean="0"/>
              <a:t>3</a:t>
            </a:r>
            <a:r>
              <a:rPr lang="en-GB" dirty="0" smtClean="0"/>
              <a:t>] + [HCO</a:t>
            </a:r>
            <a:r>
              <a:rPr lang="en-GB" baseline="-25000" dirty="0" smtClean="0"/>
              <a:t>3</a:t>
            </a:r>
            <a:r>
              <a:rPr lang="en-GB" baseline="30000" dirty="0" smtClean="0"/>
              <a:t>-</a:t>
            </a:r>
            <a:r>
              <a:rPr lang="en-GB" dirty="0" smtClean="0"/>
              <a:t>] + [CO</a:t>
            </a:r>
            <a:r>
              <a:rPr lang="en-GB" baseline="-25000" dirty="0" smtClean="0"/>
              <a:t>3</a:t>
            </a:r>
            <a:r>
              <a:rPr lang="en-GB" baseline="30000" dirty="0" smtClean="0"/>
              <a:t>2-</a:t>
            </a:r>
            <a:r>
              <a:rPr lang="en-GB" dirty="0" smtClean="0"/>
              <a:t>] = </a:t>
            </a:r>
            <a:r>
              <a:rPr lang="en-GB" i="1" dirty="0" smtClean="0"/>
              <a:t>m</a:t>
            </a:r>
            <a:r>
              <a:rPr lang="en-GB" dirty="0" smtClean="0"/>
              <a:t>CO</a:t>
            </a:r>
            <a:r>
              <a:rPr lang="en-GB" baseline="-25000" dirty="0" smtClean="0"/>
              <a:t>2</a:t>
            </a:r>
            <a:r>
              <a:rPr lang="en-GB" dirty="0" smtClean="0"/>
              <a:t> + </a:t>
            </a:r>
            <a:r>
              <a:rPr lang="en-GB" i="1" dirty="0" smtClean="0"/>
              <a:t>m</a:t>
            </a:r>
            <a:r>
              <a:rPr lang="en-GB" dirty="0" smtClean="0"/>
              <a:t>CaCO</a:t>
            </a:r>
            <a:r>
              <a:rPr lang="en-GB" baseline="-25000" dirty="0" smtClean="0"/>
              <a:t>3</a:t>
            </a:r>
            <a:r>
              <a:rPr lang="en-GB" dirty="0" smtClean="0"/>
              <a:t>, for the sum of carbonates and</a:t>
            </a:r>
          </a:p>
          <a:p>
            <a:pPr>
              <a:buNone/>
            </a:pPr>
            <a:r>
              <a:rPr lang="en-GB" dirty="0" smtClean="0"/>
              <a:t>[Ca</a:t>
            </a:r>
            <a:r>
              <a:rPr lang="en-GB" baseline="30000" dirty="0" smtClean="0"/>
              <a:t>2+</a:t>
            </a:r>
            <a:r>
              <a:rPr lang="en-GB" dirty="0" smtClean="0"/>
              <a:t>] = </a:t>
            </a:r>
            <a:r>
              <a:rPr lang="en-GB" i="1" dirty="0" smtClean="0"/>
              <a:t>m</a:t>
            </a:r>
            <a:r>
              <a:rPr lang="en-GB" dirty="0" smtClean="0"/>
              <a:t>CaCO</a:t>
            </a:r>
            <a:r>
              <a:rPr lang="en-GB" baseline="-25000" dirty="0" smtClean="0"/>
              <a:t>3 </a:t>
            </a:r>
            <a:r>
              <a:rPr lang="en-GB" dirty="0" smtClean="0"/>
              <a:t>for the sum of calcium,</a:t>
            </a:r>
          </a:p>
          <a:p>
            <a:pPr>
              <a:buNone/>
            </a:pPr>
            <a:r>
              <a:rPr lang="en-GB" dirty="0" smtClean="0"/>
              <a:t>where </a:t>
            </a:r>
            <a:r>
              <a:rPr lang="en-GB" i="1" dirty="0" smtClean="0"/>
              <a:t>m</a:t>
            </a:r>
            <a:r>
              <a:rPr lang="en-GB" dirty="0" smtClean="0"/>
              <a:t> stands for the molality of the components in solution.</a:t>
            </a:r>
          </a:p>
          <a:p>
            <a:pPr>
              <a:buNone/>
            </a:pPr>
            <a:r>
              <a:rPr lang="en-GB" dirty="0" smtClean="0"/>
              <a:t>For electrical neutrality, we can then write:</a:t>
            </a:r>
          </a:p>
          <a:p>
            <a:pPr>
              <a:buNone/>
            </a:pPr>
            <a:r>
              <a:rPr lang="en-GB" dirty="0" smtClean="0"/>
              <a:t>[HCO</a:t>
            </a:r>
            <a:r>
              <a:rPr lang="en-GB" baseline="-25000" dirty="0" smtClean="0"/>
              <a:t>3</a:t>
            </a:r>
            <a:r>
              <a:rPr lang="en-GB" baseline="30000" dirty="0" smtClean="0"/>
              <a:t>-</a:t>
            </a:r>
            <a:r>
              <a:rPr lang="en-GB" dirty="0" smtClean="0"/>
              <a:t>] + 2[CO</a:t>
            </a:r>
            <a:r>
              <a:rPr lang="en-GB" baseline="-25000" dirty="0" smtClean="0"/>
              <a:t>3</a:t>
            </a:r>
            <a:r>
              <a:rPr lang="en-GB" baseline="30000" dirty="0" smtClean="0"/>
              <a:t>2-</a:t>
            </a:r>
            <a:r>
              <a:rPr lang="en-GB" dirty="0" smtClean="0"/>
              <a:t>] + [OH</a:t>
            </a:r>
            <a:r>
              <a:rPr lang="en-GB" baseline="30000" dirty="0" smtClean="0"/>
              <a:t>-</a:t>
            </a:r>
            <a:r>
              <a:rPr lang="en-GB" dirty="0" smtClean="0"/>
              <a:t>] = [H</a:t>
            </a:r>
            <a:r>
              <a:rPr lang="en-GB" baseline="30000" dirty="0" smtClean="0"/>
              <a:t>+</a:t>
            </a:r>
            <a:r>
              <a:rPr lang="en-GB" dirty="0" smtClean="0"/>
              <a:t>] +2[Ca</a:t>
            </a:r>
            <a:r>
              <a:rPr lang="en-GB" baseline="30000" dirty="0" smtClean="0"/>
              <a:t>2+</a:t>
            </a:r>
            <a:r>
              <a:rPr lang="en-GB" dirty="0" smtClean="0"/>
              <a:t>]</a:t>
            </a:r>
          </a:p>
          <a:p>
            <a:pPr>
              <a:buFont typeface="Wingdings" pitchFamily="2" charset="2"/>
              <a:buChar char="v"/>
            </a:pPr>
            <a:r>
              <a:rPr lang="en-GB" dirty="0" smtClean="0"/>
              <a:t> Many software packages e.g. PHREEQC, exist that help these calculations with very high precision, though beyond the scope of this course. </a:t>
            </a:r>
          </a:p>
          <a:p>
            <a:pPr>
              <a:buFont typeface="Wingdings" pitchFamily="2" charset="2"/>
              <a:buChar char="v"/>
            </a:pPr>
            <a:r>
              <a:rPr lang="en-GB" dirty="0" smtClean="0"/>
              <a:t> It is however vital in water quality studies to evaluate the speciation of chemical components.</a:t>
            </a:r>
            <a:endParaRPr lang="en-GB"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634082"/>
          </a:xfrm>
        </p:spPr>
        <p:txBody>
          <a:bodyPr>
            <a:normAutofit fontScale="90000"/>
          </a:bodyPr>
          <a:lstStyle/>
          <a:p>
            <a:r>
              <a:rPr lang="en-GB" dirty="0" smtClean="0"/>
              <a:t>Reactions between water and solids</a:t>
            </a:r>
            <a:endParaRPr lang="en-GB" dirty="0"/>
          </a:p>
        </p:txBody>
      </p:sp>
      <p:sp>
        <p:nvSpPr>
          <p:cNvPr id="3" name="Content Placeholder 2"/>
          <p:cNvSpPr>
            <a:spLocks noGrp="1"/>
          </p:cNvSpPr>
          <p:nvPr>
            <p:ph idx="1"/>
          </p:nvPr>
        </p:nvSpPr>
        <p:spPr>
          <a:xfrm>
            <a:off x="179512" y="692696"/>
            <a:ext cx="8784976" cy="6165304"/>
          </a:xfrm>
        </p:spPr>
        <p:txBody>
          <a:bodyPr>
            <a:noAutofit/>
          </a:bodyPr>
          <a:lstStyle/>
          <a:p>
            <a:pPr algn="just">
              <a:buFont typeface="Wingdings" pitchFamily="2" charset="2"/>
              <a:buChar char="v"/>
            </a:pPr>
            <a:r>
              <a:rPr lang="en-GB" sz="2400" dirty="0" smtClean="0"/>
              <a:t> </a:t>
            </a:r>
            <a:r>
              <a:rPr lang="en-GB" dirty="0" smtClean="0"/>
              <a:t>Water-solid (e.g. water-rock) interactions are very important in geology(weathering, element dispersion, pollution/groundwater quality)</a:t>
            </a:r>
            <a:r>
              <a:rPr lang="en-GB" sz="2400" dirty="0" smtClean="0"/>
              <a:t>.</a:t>
            </a:r>
          </a:p>
          <a:p>
            <a:pPr algn="just">
              <a:buFont typeface="Wingdings" pitchFamily="2" charset="2"/>
              <a:buChar char="v"/>
            </a:pPr>
            <a:r>
              <a:rPr lang="en-GB" sz="2400" dirty="0" smtClean="0"/>
              <a:t> </a:t>
            </a:r>
            <a:r>
              <a:rPr lang="en-GB" dirty="0" smtClean="0"/>
              <a:t>In contact with igneous &amp; metamorphic rocks, water puts the more soluble cations into solution, producing residual clay minerals, e.g.</a:t>
            </a:r>
          </a:p>
          <a:p>
            <a:pPr algn="just">
              <a:buNone/>
            </a:pPr>
            <a:r>
              <a:rPr lang="en-GB" sz="2400" dirty="0" smtClean="0"/>
              <a:t> 2NaAlSi</a:t>
            </a:r>
            <a:r>
              <a:rPr lang="en-GB" sz="2400" baseline="-25000" dirty="0" smtClean="0"/>
              <a:t>3</a:t>
            </a:r>
            <a:r>
              <a:rPr lang="en-GB" sz="2400" dirty="0" smtClean="0"/>
              <a:t>O</a:t>
            </a:r>
            <a:r>
              <a:rPr lang="en-GB" sz="2400" baseline="-25000" dirty="0" smtClean="0"/>
              <a:t>8</a:t>
            </a:r>
            <a:r>
              <a:rPr lang="en-GB" sz="2400" dirty="0" smtClean="0"/>
              <a:t> + 2H</a:t>
            </a:r>
            <a:r>
              <a:rPr lang="en-GB" sz="2400" baseline="30000" dirty="0" smtClean="0"/>
              <a:t>+</a:t>
            </a:r>
            <a:r>
              <a:rPr lang="en-GB" sz="2400" dirty="0" smtClean="0"/>
              <a:t> + H</a:t>
            </a:r>
            <a:r>
              <a:rPr lang="en-GB" sz="2400" baseline="-25000" dirty="0" smtClean="0"/>
              <a:t>2</a:t>
            </a:r>
            <a:r>
              <a:rPr lang="en-GB" sz="2400" dirty="0" smtClean="0"/>
              <a:t>O ↔ Al</a:t>
            </a:r>
            <a:r>
              <a:rPr lang="en-GB" sz="2400" baseline="-25000" dirty="0" smtClean="0"/>
              <a:t>2</a:t>
            </a:r>
            <a:r>
              <a:rPr lang="en-GB" sz="2400" dirty="0" smtClean="0"/>
              <a:t>Si</a:t>
            </a:r>
            <a:r>
              <a:rPr lang="en-GB" sz="2400" baseline="-25000" dirty="0" smtClean="0"/>
              <a:t>2</a:t>
            </a:r>
            <a:r>
              <a:rPr lang="en-GB" sz="2400" dirty="0" smtClean="0"/>
              <a:t>O</a:t>
            </a:r>
            <a:r>
              <a:rPr lang="en-GB" sz="2400" baseline="-25000" dirty="0" smtClean="0"/>
              <a:t>5</a:t>
            </a:r>
            <a:r>
              <a:rPr lang="en-GB" sz="2400" dirty="0" smtClean="0"/>
              <a:t>(OH</a:t>
            </a:r>
            <a:r>
              <a:rPr lang="en-GB" sz="2400" baseline="30000" dirty="0" smtClean="0"/>
              <a:t>-</a:t>
            </a:r>
            <a:r>
              <a:rPr lang="en-GB" sz="2400" dirty="0" smtClean="0"/>
              <a:t>) +SiO</a:t>
            </a:r>
            <a:r>
              <a:rPr lang="en-GB" sz="2400" baseline="-25000" dirty="0" smtClean="0"/>
              <a:t>2</a:t>
            </a:r>
            <a:r>
              <a:rPr lang="en-GB" sz="2400" dirty="0" smtClean="0"/>
              <a:t> + 2Na</a:t>
            </a:r>
            <a:r>
              <a:rPr lang="en-GB" sz="2400" baseline="30000" dirty="0" smtClean="0"/>
              <a:t>+</a:t>
            </a:r>
          </a:p>
          <a:p>
            <a:pPr algn="just">
              <a:buNone/>
            </a:pPr>
            <a:r>
              <a:rPr lang="en-GB" sz="2400" dirty="0" smtClean="0"/>
              <a:t>(albite)	          (solution)        (kaolinite)        (silica)    (sodium)</a:t>
            </a:r>
          </a:p>
          <a:p>
            <a:pPr algn="just">
              <a:buNone/>
            </a:pPr>
            <a:endParaRPr lang="en-GB" sz="2400" dirty="0" smtClean="0"/>
          </a:p>
          <a:p>
            <a:pPr algn="just">
              <a:buNone/>
            </a:pPr>
            <a:r>
              <a:rPr lang="en-GB" sz="2400" dirty="0" smtClean="0"/>
              <a:t>Similarly, CO</a:t>
            </a:r>
            <a:r>
              <a:rPr lang="en-GB" sz="2400" baseline="-25000" dirty="0" smtClean="0"/>
              <a:t>2</a:t>
            </a:r>
            <a:r>
              <a:rPr lang="en-GB" sz="2400" dirty="0" smtClean="0"/>
              <a:t> is consumed by dissolution of silicates e.g.</a:t>
            </a:r>
          </a:p>
          <a:p>
            <a:pPr algn="just">
              <a:buNone/>
            </a:pPr>
            <a:r>
              <a:rPr lang="en-GB" sz="2400" dirty="0" smtClean="0"/>
              <a:t> Mg</a:t>
            </a:r>
            <a:r>
              <a:rPr lang="en-GB" sz="2400" baseline="-25000" dirty="0" smtClean="0"/>
              <a:t>2</a:t>
            </a:r>
            <a:r>
              <a:rPr lang="en-GB" sz="2400" dirty="0" smtClean="0"/>
              <a:t>Si</a:t>
            </a:r>
            <a:r>
              <a:rPr lang="en-GB" sz="2400" baseline="-25000" dirty="0" smtClean="0"/>
              <a:t>2</a:t>
            </a:r>
            <a:r>
              <a:rPr lang="en-GB" sz="2400" dirty="0" smtClean="0"/>
              <a:t>O</a:t>
            </a:r>
            <a:r>
              <a:rPr lang="en-GB" sz="2400" baseline="-25000" dirty="0" smtClean="0"/>
              <a:t>6</a:t>
            </a:r>
            <a:r>
              <a:rPr lang="en-GB" sz="2400" dirty="0" smtClean="0"/>
              <a:t> + 4CO</a:t>
            </a:r>
            <a:r>
              <a:rPr lang="en-GB" sz="2400" baseline="-25000" dirty="0" smtClean="0"/>
              <a:t>2</a:t>
            </a:r>
            <a:r>
              <a:rPr lang="en-GB" sz="2400" dirty="0" smtClean="0"/>
              <a:t> + H</a:t>
            </a:r>
            <a:r>
              <a:rPr lang="en-GB" sz="2400" baseline="-25000" dirty="0" smtClean="0"/>
              <a:t>2</a:t>
            </a:r>
            <a:r>
              <a:rPr lang="en-GB" sz="2400" dirty="0" smtClean="0"/>
              <a:t>O ↔ 2SiO</a:t>
            </a:r>
            <a:r>
              <a:rPr lang="en-GB" sz="2400" baseline="-25000" dirty="0" smtClean="0"/>
              <a:t>2</a:t>
            </a:r>
            <a:r>
              <a:rPr lang="en-GB" sz="2400" dirty="0" smtClean="0"/>
              <a:t> + 4HCO</a:t>
            </a:r>
            <a:r>
              <a:rPr lang="en-GB" sz="2400" baseline="-25000" dirty="0" smtClean="0"/>
              <a:t>3</a:t>
            </a:r>
            <a:r>
              <a:rPr lang="en-GB" sz="2400" baseline="30000" dirty="0" smtClean="0"/>
              <a:t>-</a:t>
            </a:r>
            <a:r>
              <a:rPr lang="en-GB" sz="2400" dirty="0" smtClean="0"/>
              <a:t> + 2Mg</a:t>
            </a:r>
            <a:r>
              <a:rPr lang="en-GB" sz="2400" baseline="30000" dirty="0" smtClean="0"/>
              <a:t>2+ </a:t>
            </a:r>
          </a:p>
          <a:p>
            <a:pPr algn="just">
              <a:buNone/>
            </a:pPr>
            <a:r>
              <a:rPr lang="en-GB" sz="2400" baseline="30000" dirty="0" smtClean="0"/>
              <a:t>(pyroxene)</a:t>
            </a:r>
            <a:r>
              <a:rPr lang="en-GB" sz="2400" dirty="0" smtClean="0"/>
              <a:t>      </a:t>
            </a:r>
            <a:r>
              <a:rPr lang="en-GB" sz="2400" baseline="30000" dirty="0" smtClean="0"/>
              <a:t>(atmosphere)	</a:t>
            </a:r>
            <a:r>
              <a:rPr lang="en-GB" sz="2400" dirty="0" smtClean="0"/>
              <a:t>            </a:t>
            </a:r>
            <a:r>
              <a:rPr lang="en-GB" sz="2400" baseline="30000" dirty="0" smtClean="0"/>
              <a:t>(silica)            (solution) </a:t>
            </a:r>
            <a:r>
              <a:rPr lang="en-GB" sz="2400" dirty="0" smtClean="0"/>
              <a:t>    </a:t>
            </a:r>
            <a:r>
              <a:rPr lang="en-GB" sz="2400" baseline="30000" dirty="0" smtClean="0"/>
              <a:t>(solution)</a:t>
            </a:r>
          </a:p>
          <a:p>
            <a:pPr algn="just">
              <a:buNone/>
            </a:pPr>
            <a:r>
              <a:rPr lang="en-GB" sz="2400" dirty="0" smtClean="0"/>
              <a:t>mobilizing the magnesium and bicarbonate ions.</a:t>
            </a:r>
          </a:p>
          <a:p>
            <a:pPr algn="just">
              <a:buNone/>
            </a:pPr>
            <a:endParaRPr lang="en-GB" sz="2400" dirty="0" smtClean="0"/>
          </a:p>
          <a:p>
            <a:pPr algn="just">
              <a:buNone/>
            </a:pPr>
            <a:r>
              <a:rPr lang="en-GB" sz="2400" baseline="30000" dirty="0" smtClean="0"/>
              <a:t>	</a:t>
            </a:r>
            <a:endParaRPr lang="en-GB" sz="2400" baseline="300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476672"/>
          </a:xfrm>
        </p:spPr>
        <p:txBody>
          <a:bodyPr>
            <a:normAutofit fontScale="90000"/>
          </a:bodyPr>
          <a:lstStyle/>
          <a:p>
            <a:r>
              <a:rPr lang="en-GB" dirty="0" smtClean="0"/>
              <a:t>Water-solid reactions cont’d</a:t>
            </a:r>
            <a:endParaRPr lang="en-GB" dirty="0"/>
          </a:p>
        </p:txBody>
      </p:sp>
      <p:sp>
        <p:nvSpPr>
          <p:cNvPr id="3" name="Content Placeholder 2"/>
          <p:cNvSpPr>
            <a:spLocks noGrp="1"/>
          </p:cNvSpPr>
          <p:nvPr>
            <p:ph idx="1"/>
          </p:nvPr>
        </p:nvSpPr>
        <p:spPr>
          <a:xfrm>
            <a:off x="323528" y="908720"/>
            <a:ext cx="8568952" cy="5688632"/>
          </a:xfrm>
        </p:spPr>
        <p:txBody>
          <a:bodyPr>
            <a:normAutofit fontScale="92500" lnSpcReduction="10000"/>
          </a:bodyPr>
          <a:lstStyle/>
          <a:p>
            <a:pPr algn="just">
              <a:buFont typeface="Wingdings" pitchFamily="2" charset="2"/>
              <a:buChar char="Ø"/>
            </a:pPr>
            <a:r>
              <a:rPr lang="en-GB" dirty="0" smtClean="0"/>
              <a:t>The CO</a:t>
            </a:r>
            <a:r>
              <a:rPr lang="en-GB" baseline="-25000" dirty="0" smtClean="0"/>
              <a:t>2</a:t>
            </a:r>
            <a:r>
              <a:rPr lang="en-GB" dirty="0" smtClean="0"/>
              <a:t> consumption shows an overlap between erosion, the carbon cycle and the CO</a:t>
            </a:r>
            <a:r>
              <a:rPr lang="en-GB" baseline="-25000" dirty="0" smtClean="0"/>
              <a:t>2</a:t>
            </a:r>
            <a:r>
              <a:rPr lang="en-GB" dirty="0" smtClean="0"/>
              <a:t> pressure of the atmosphere and even climate.</a:t>
            </a:r>
          </a:p>
          <a:p>
            <a:pPr algn="just">
              <a:buFont typeface="Wingdings" pitchFamily="2" charset="2"/>
              <a:buChar char="v"/>
            </a:pPr>
            <a:r>
              <a:rPr lang="en-GB" dirty="0" smtClean="0"/>
              <a:t> Water becomes acidified through either rain water dissolving atmospheric CO</a:t>
            </a:r>
            <a:r>
              <a:rPr lang="en-GB" baseline="-25000" dirty="0" smtClean="0"/>
              <a:t>2</a:t>
            </a:r>
            <a:r>
              <a:rPr lang="en-GB" dirty="0" smtClean="0"/>
              <a:t> and SO</a:t>
            </a:r>
            <a:r>
              <a:rPr lang="en-GB" baseline="-25000" dirty="0" smtClean="0"/>
              <a:t>4</a:t>
            </a:r>
            <a:r>
              <a:rPr lang="en-GB" baseline="30000" dirty="0" smtClean="0"/>
              <a:t>2-</a:t>
            </a:r>
            <a:r>
              <a:rPr lang="en-GB" dirty="0" smtClean="0"/>
              <a:t> or groundwater interacting with humic acids, becoming able to attack rocks &amp; displacing cations in their minerals.</a:t>
            </a:r>
          </a:p>
          <a:p>
            <a:pPr algn="just">
              <a:buFont typeface="Wingdings" pitchFamily="2" charset="2"/>
              <a:buChar char="v"/>
            </a:pPr>
            <a:r>
              <a:rPr lang="en-GB" dirty="0" smtClean="0"/>
              <a:t> Silicate weathering and erosion creates fresh alkalinity in water, unlike carbonate dissolution which recycles fossil alkalinity produced since the origin of the Earth. </a:t>
            </a:r>
          </a:p>
          <a:p>
            <a:pPr>
              <a:buNone/>
            </a:pPr>
            <a:endParaRPr lang="en-GB"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1840</TotalTime>
  <Words>947</Words>
  <Application>Microsoft Office PowerPoint</Application>
  <PresentationFormat>On-screen Show (4:3)</PresentationFormat>
  <Paragraphs>77</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Aqueous Geochemistry</vt:lpstr>
      <vt:lpstr> Some Basic Concepts </vt:lpstr>
      <vt:lpstr>Basic Concepts cont’d</vt:lpstr>
      <vt:lpstr>Basic Concepts cont’d</vt:lpstr>
      <vt:lpstr>Basic Concepts cont’d</vt:lpstr>
      <vt:lpstr>Speciation in solutions</vt:lpstr>
      <vt:lpstr>Speciation cont’d</vt:lpstr>
      <vt:lpstr>Reactions between water and solids</vt:lpstr>
      <vt:lpstr>Water-solid reactions cont’d</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Nuhu</dc:creator>
  <cp:lastModifiedBy>HP</cp:lastModifiedBy>
  <cp:revision>194</cp:revision>
  <dcterms:created xsi:type="dcterms:W3CDTF">2013-05-15T15:51:07Z</dcterms:created>
  <dcterms:modified xsi:type="dcterms:W3CDTF">2017-08-04T08:42:07Z</dcterms:modified>
</cp:coreProperties>
</file>