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5" r:id="rId2"/>
    <p:sldId id="266" r:id="rId3"/>
    <p:sldId id="267" r:id="rId4"/>
    <p:sldId id="268" r:id="rId5"/>
    <p:sldId id="269" r:id="rId6"/>
    <p:sldId id="280" r:id="rId7"/>
    <p:sldId id="270" r:id="rId8"/>
    <p:sldId id="279" r:id="rId9"/>
    <p:sldId id="271" r:id="rId10"/>
    <p:sldId id="272" r:id="rId11"/>
    <p:sldId id="273" r:id="rId12"/>
    <p:sldId id="274" r:id="rId13"/>
    <p:sldId id="275" r:id="rId14"/>
    <p:sldId id="276" r:id="rId15"/>
    <p:sldId id="278" r:id="rId16"/>
    <p:sldId id="277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64DAA-2E7C-4032-9559-906DFB5BC828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E320D-C104-4AD8-A572-90D65A44B2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90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43A7B-88B1-44F5-A23A-C08DD7D38DB9}" type="datetimeFigureOut">
              <a:rPr lang="en-US" smtClean="0"/>
              <a:pPr/>
              <a:t>6/11/2021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2F0E9-A9BE-4D4F-AD9E-2CE5E982B50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156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2F0E9-A9BE-4D4F-AD9E-2CE5E982B504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766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2F0E9-A9BE-4D4F-AD9E-2CE5E982B50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113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Where P</a:t>
            </a:r>
            <a:r>
              <a:rPr lang="en-GB" baseline="0" dirty="0" smtClean="0"/>
              <a:t> is the number of parent atoms remaining at time t, </a:t>
            </a:r>
            <a:r>
              <a:rPr lang="en-GB" baseline="0" dirty="0" err="1" smtClean="0"/>
              <a:t>dD</a:t>
            </a:r>
            <a:r>
              <a:rPr lang="en-GB" baseline="0" dirty="0" smtClean="0"/>
              <a:t>/</a:t>
            </a:r>
            <a:r>
              <a:rPr lang="en-GB" baseline="0" dirty="0" err="1" smtClean="0"/>
              <a:t>dt</a:t>
            </a:r>
            <a:r>
              <a:rPr lang="en-GB" baseline="0" dirty="0" smtClean="0"/>
              <a:t> is the rate of formation of daughter atoms and </a:t>
            </a:r>
            <a:r>
              <a:rPr lang="el-GR" baseline="0" dirty="0" smtClean="0"/>
              <a:t>λ</a:t>
            </a:r>
            <a:r>
              <a:rPr lang="en-GB" baseline="0" dirty="0" smtClean="0"/>
              <a:t> is the decay constant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2F0E9-A9BE-4D4F-AD9E-2CE5E982B504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40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/>
              <a:pPr/>
              <a:t>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/>
              <a:pPr/>
              <a:t>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/>
              <a:pPr/>
              <a:t>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/>
              <a:pPr/>
              <a:t>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/>
              <a:pPr/>
              <a:t>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/>
              <a:pPr/>
              <a:t>6/11/2021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/>
              <a:pPr/>
              <a:t>6/11/2021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/>
              <a:pPr/>
              <a:t>6/11/2021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/>
              <a:pPr/>
              <a:t>6/11/2021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/>
              <a:pPr/>
              <a:t>6/11/2021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/>
              <a:pPr/>
              <a:t>6/11/2021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4AED5-EF5D-4D5B-AD38-C0DAE4AD4C65}" type="datetimeFigureOut">
              <a:rPr lang="en-US" smtClean="0"/>
              <a:pPr/>
              <a:t>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A31B4-5259-40A6-A5E4-56E7FA4068A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Word_Document3.docx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88641"/>
            <a:ext cx="7772400" cy="864096"/>
          </a:xfrm>
        </p:spPr>
        <p:txBody>
          <a:bodyPr/>
          <a:lstStyle/>
          <a:p>
            <a:r>
              <a:rPr lang="en-GB" dirty="0" smtClean="0"/>
              <a:t>Isotope Geochemistry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712968" cy="5688632"/>
          </a:xfrm>
        </p:spPr>
        <p:txBody>
          <a:bodyPr>
            <a:normAutofit fontScale="92500"/>
          </a:bodyPr>
          <a:lstStyle/>
          <a:p>
            <a:pPr algn="just"/>
            <a:r>
              <a:rPr lang="en-GB" b="1" u="sng" dirty="0" smtClean="0"/>
              <a:t>Basic Concepts</a:t>
            </a:r>
          </a:p>
          <a:p>
            <a:pPr algn="just">
              <a:buFont typeface="Wingdings" pitchFamily="2" charset="2"/>
              <a:buChar char="v"/>
            </a:pPr>
            <a:r>
              <a:rPr lang="en-GB" dirty="0" smtClean="0"/>
              <a:t>  </a:t>
            </a:r>
            <a:r>
              <a:rPr lang="en-GB" b="1" u="sng" dirty="0" smtClean="0"/>
              <a:t>Isotopes</a:t>
            </a:r>
            <a:r>
              <a:rPr lang="en-GB" dirty="0" smtClean="0"/>
              <a:t>: Atoms of the same element with the same number of electrons and protons,  but whose nuclei contain different numbers of neutrons</a:t>
            </a:r>
          </a:p>
          <a:p>
            <a:pPr algn="just">
              <a:buFont typeface="Wingdings" pitchFamily="2" charset="2"/>
              <a:buChar char="v"/>
            </a:pPr>
            <a:r>
              <a:rPr lang="en-GB" dirty="0" smtClean="0"/>
              <a:t> They may differ in mass and therefore properties</a:t>
            </a:r>
          </a:p>
          <a:p>
            <a:pPr algn="just">
              <a:buFont typeface="Wingdings" pitchFamily="2" charset="2"/>
              <a:buChar char="v"/>
            </a:pPr>
            <a:r>
              <a:rPr lang="en-GB" dirty="0" smtClean="0"/>
              <a:t> An element therefore is a mixture of substances with slightly different chemical and physical behaviour</a:t>
            </a:r>
          </a:p>
          <a:p>
            <a:pPr algn="just">
              <a:buFont typeface="Wingdings" pitchFamily="2" charset="2"/>
              <a:buChar char="v"/>
            </a:pPr>
            <a:r>
              <a:rPr lang="en-GB" dirty="0" smtClean="0"/>
              <a:t> Some isotopes are radioactive (e.g. U, Th), meaning that their nuclei emit </a:t>
            </a:r>
            <a:r>
              <a:rPr lang="en-GB" dirty="0" smtClean="0"/>
              <a:t>radiation; others </a:t>
            </a:r>
            <a:r>
              <a:rPr lang="en-GB" dirty="0" smtClean="0"/>
              <a:t>are stable</a:t>
            </a:r>
            <a:r>
              <a:rPr lang="en-GB" dirty="0" smtClean="0"/>
              <a:t>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dirty="0" smtClean="0"/>
              <a:t> </a:t>
            </a:r>
            <a:r>
              <a:rPr lang="en-GB" i="1" dirty="0" smtClean="0"/>
              <a:t>Both are used to gain insights into geochemical processes.</a:t>
            </a:r>
          </a:p>
          <a:p>
            <a:pPr algn="just">
              <a:buFont typeface="Wingdings" pitchFamily="2" charset="2"/>
              <a:buChar char="v"/>
            </a:pPr>
            <a:endParaRPr lang="en-GB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672"/>
            <a:ext cx="8229600" cy="457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Fractionation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548680"/>
            <a:ext cx="8640960" cy="61206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dirty="0" smtClean="0"/>
              <a:t>  This is also a function of kinetic energy of a molecule, which is dependent on the mass of the molecule (E= ½mv</a:t>
            </a:r>
            <a:r>
              <a:rPr lang="en-GB" baseline="30000" dirty="0" smtClean="0"/>
              <a:t>2</a:t>
            </a:r>
            <a:r>
              <a:rPr lang="en-GB" dirty="0" smtClean="0"/>
              <a:t>).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/>
              <a:t> Light molecules (e.g. </a:t>
            </a:r>
            <a:r>
              <a:rPr lang="en-GB" baseline="30000" dirty="0" smtClean="0"/>
              <a:t>12</a:t>
            </a:r>
            <a:r>
              <a:rPr lang="en-GB" dirty="0" smtClean="0"/>
              <a:t>C</a:t>
            </a:r>
            <a:r>
              <a:rPr lang="en-GB" baseline="30000" dirty="0" smtClean="0"/>
              <a:t>16</a:t>
            </a:r>
            <a:r>
              <a:rPr lang="en-GB" dirty="0" smtClean="0"/>
              <a:t>O</a:t>
            </a:r>
            <a:r>
              <a:rPr lang="en-GB" baseline="-25000" dirty="0" smtClean="0"/>
              <a:t>2</a:t>
            </a:r>
            <a:r>
              <a:rPr lang="en-GB" dirty="0" smtClean="0"/>
              <a:t> ) can preferentially diffuse out of a system, leaving it enriched in heavier molecules (e.g. </a:t>
            </a:r>
            <a:r>
              <a:rPr lang="en-GB" baseline="30000" dirty="0" smtClean="0"/>
              <a:t>12</a:t>
            </a:r>
            <a:r>
              <a:rPr lang="en-GB" dirty="0" smtClean="0"/>
              <a:t>C</a:t>
            </a:r>
            <a:r>
              <a:rPr lang="en-GB" baseline="30000" dirty="0" smtClean="0"/>
              <a:t>18</a:t>
            </a:r>
            <a:r>
              <a:rPr lang="en-GB" dirty="0" smtClean="0"/>
              <a:t>O</a:t>
            </a:r>
            <a:r>
              <a:rPr lang="en-GB" baseline="-25000" dirty="0" smtClean="0"/>
              <a:t>2</a:t>
            </a:r>
            <a:r>
              <a:rPr lang="en-GB" dirty="0" smtClean="0"/>
              <a:t>).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/>
              <a:t> In the evaporation of water, the higher translational velocity of lighter </a:t>
            </a:r>
            <a:r>
              <a:rPr lang="en-GB" baseline="30000" dirty="0" smtClean="0"/>
              <a:t>1</a:t>
            </a:r>
            <a:r>
              <a:rPr lang="en-GB" dirty="0" smtClean="0"/>
              <a:t>H</a:t>
            </a:r>
            <a:r>
              <a:rPr lang="en-GB" baseline="-25000" dirty="0" smtClean="0"/>
              <a:t>2</a:t>
            </a:r>
            <a:r>
              <a:rPr lang="en-GB" baseline="30000" dirty="0" smtClean="0"/>
              <a:t>16</a:t>
            </a:r>
            <a:r>
              <a:rPr lang="en-GB" dirty="0" smtClean="0"/>
              <a:t>O molecules allows them to break through the liquid surface preferentially, leading to isotopic fractionation. </a:t>
            </a:r>
            <a:endParaRPr lang="en-US" dirty="0" smtClean="0"/>
          </a:p>
          <a:p>
            <a:pPr>
              <a:buNone/>
            </a:pPr>
            <a:r>
              <a:rPr lang="en-GB" dirty="0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Mechanisms of isotopic fractionation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90465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GB" dirty="0" smtClean="0"/>
              <a:t> Three (3) mechanisms of stable isotope partitioning have been distinguished:</a:t>
            </a:r>
          </a:p>
          <a:p>
            <a:r>
              <a:rPr lang="en-GB" dirty="0" smtClean="0"/>
              <a:t> Mechanisms dependent on physical properties such as evaporation or diffusion e.g. the case of water evaporation;</a:t>
            </a:r>
          </a:p>
          <a:p>
            <a:r>
              <a:rPr lang="en-GB" dirty="0" smtClean="0"/>
              <a:t> isotopic exchange reactions resulting in equilibrium between two or more substances e.g. mixing of </a:t>
            </a:r>
            <a:r>
              <a:rPr lang="en-GB" dirty="0" err="1" smtClean="0"/>
              <a:t>carbondioxide</a:t>
            </a:r>
            <a:r>
              <a:rPr lang="en-GB" dirty="0" smtClean="0"/>
              <a:t> and water, exchange of the light and heavier oxygen isotopes will occur;</a:t>
            </a:r>
          </a:p>
          <a:p>
            <a:r>
              <a:rPr lang="en-GB" dirty="0" smtClean="0"/>
              <a:t> unidirectional reactions such as bacterial reduction of </a:t>
            </a:r>
            <a:r>
              <a:rPr lang="en-GB" dirty="0" err="1" smtClean="0"/>
              <a:t>sulfate</a:t>
            </a:r>
            <a:r>
              <a:rPr lang="en-GB" dirty="0" smtClean="0"/>
              <a:t> to sulfide species, which is faster for the light S isotope compared to the heavier one. Concentrates </a:t>
            </a:r>
            <a:r>
              <a:rPr lang="en-GB" baseline="30000" dirty="0" smtClean="0"/>
              <a:t>32</a:t>
            </a:r>
            <a:r>
              <a:rPr lang="en-GB" dirty="0" smtClean="0"/>
              <a:t>S in sulfide and </a:t>
            </a:r>
            <a:r>
              <a:rPr lang="en-GB" baseline="30000" dirty="0" smtClean="0"/>
              <a:t>34</a:t>
            </a:r>
            <a:r>
              <a:rPr lang="en-GB" dirty="0" smtClean="0"/>
              <a:t>S in the residual </a:t>
            </a:r>
            <a:r>
              <a:rPr lang="en-GB" dirty="0" err="1" smtClean="0"/>
              <a:t>sulfate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Fractionation Factor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712968" cy="583264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GB" dirty="0" smtClean="0"/>
              <a:t> The extent of isotopic separation between two coexisting phases A &amp; B is expressed by a ratio called “fractionation factor” </a:t>
            </a:r>
            <a:r>
              <a:rPr lang="en-GB" dirty="0" err="1" smtClean="0"/>
              <a:t>α</a:t>
            </a:r>
            <a:r>
              <a:rPr lang="en-GB" baseline="-25000" dirty="0" err="1" smtClean="0"/>
              <a:t>A</a:t>
            </a:r>
            <a:r>
              <a:rPr lang="en-GB" baseline="-25000" dirty="0" smtClean="0"/>
              <a:t>-B, defined as:</a:t>
            </a:r>
          </a:p>
          <a:p>
            <a:pPr>
              <a:buNone/>
            </a:pPr>
            <a:endParaRPr lang="en-GB" baseline="-25000" dirty="0" smtClean="0"/>
          </a:p>
          <a:p>
            <a:pPr>
              <a:buNone/>
            </a:pPr>
            <a:endParaRPr lang="en-GB" baseline="-25000" dirty="0" smtClean="0"/>
          </a:p>
          <a:p>
            <a:pPr>
              <a:buNone/>
            </a:pPr>
            <a:endParaRPr lang="en-GB" baseline="-25000" dirty="0" smtClean="0"/>
          </a:p>
          <a:p>
            <a:pPr>
              <a:buNone/>
            </a:pPr>
            <a:endParaRPr lang="en-GB" baseline="-25000" dirty="0" smtClean="0"/>
          </a:p>
          <a:p>
            <a:pPr>
              <a:buNone/>
            </a:pPr>
            <a:endParaRPr lang="en-GB" baseline="-25000" dirty="0" smtClean="0"/>
          </a:p>
          <a:p>
            <a:pPr>
              <a:buNone/>
            </a:pPr>
            <a:endParaRPr lang="en-GB" baseline="-25000" dirty="0" smtClean="0"/>
          </a:p>
          <a:p>
            <a:pPr>
              <a:buNone/>
            </a:pPr>
            <a:r>
              <a:rPr lang="en-GB" baseline="-25000" dirty="0" smtClean="0"/>
              <a:t>where R is the ratio of the concentration of the heavy to the light isotope (by convention) such as </a:t>
            </a:r>
          </a:p>
          <a:p>
            <a:pPr>
              <a:buNone/>
            </a:pPr>
            <a:r>
              <a:rPr lang="en-GB" baseline="-25000" dirty="0" smtClean="0"/>
              <a:t>    </a:t>
            </a:r>
            <a:r>
              <a:rPr lang="en-GB" baseline="30000" dirty="0" smtClean="0"/>
              <a:t>18</a:t>
            </a:r>
            <a:r>
              <a:rPr lang="en-GB" dirty="0" smtClean="0"/>
              <a:t>O/</a:t>
            </a:r>
            <a:r>
              <a:rPr lang="en-GB" baseline="30000" dirty="0" smtClean="0"/>
              <a:t>16</a:t>
            </a:r>
            <a:r>
              <a:rPr lang="en-GB" dirty="0" smtClean="0"/>
              <a:t>O, </a:t>
            </a:r>
            <a:r>
              <a:rPr lang="en-GB" baseline="30000" dirty="0" smtClean="0"/>
              <a:t>34</a:t>
            </a:r>
            <a:r>
              <a:rPr lang="en-GB" dirty="0" smtClean="0"/>
              <a:t>S/</a:t>
            </a:r>
            <a:r>
              <a:rPr lang="en-GB" baseline="30000" dirty="0" smtClean="0"/>
              <a:t>32</a:t>
            </a:r>
            <a:r>
              <a:rPr lang="en-GB" dirty="0" smtClean="0"/>
              <a:t>S.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For example, the fractionation factor describing the partitioning of </a:t>
            </a:r>
            <a:r>
              <a:rPr lang="en-GB" baseline="30000" dirty="0" smtClean="0"/>
              <a:t>13</a:t>
            </a:r>
            <a:r>
              <a:rPr lang="en-GB" dirty="0" smtClean="0"/>
              <a:t>C &amp; </a:t>
            </a:r>
            <a:r>
              <a:rPr lang="en-GB" baseline="30000" dirty="0" smtClean="0"/>
              <a:t>12</a:t>
            </a:r>
            <a:r>
              <a:rPr lang="en-GB" dirty="0" smtClean="0"/>
              <a:t>C between calcite and </a:t>
            </a:r>
            <a:r>
              <a:rPr lang="en-GB" dirty="0" err="1" smtClean="0"/>
              <a:t>carbondioxide</a:t>
            </a:r>
            <a:r>
              <a:rPr lang="en-GB" dirty="0" smtClean="0"/>
              <a:t> is expressed as: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GB" baseline="-25000" dirty="0" smtClean="0"/>
              <a:t>.</a:t>
            </a:r>
          </a:p>
          <a:p>
            <a:pPr>
              <a:buNone/>
            </a:pPr>
            <a:r>
              <a:rPr lang="en-GB" baseline="-25000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GB" dirty="0" smtClean="0"/>
              <a:t> which has an empirically determined value of 1.0098</a:t>
            </a:r>
            <a:endParaRPr lang="en-GB" dirty="0"/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1115616" y="1844824"/>
          <a:ext cx="691276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Document" r:id="rId3" imgW="5940848" imgH="525272" progId="Word.Document.12">
                  <p:embed/>
                </p:oleObj>
              </mc:Choice>
              <mc:Fallback>
                <p:oleObj name="Document" r:id="rId3" imgW="5940848" imgH="525272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844824"/>
                        <a:ext cx="6912768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755576" y="4077072"/>
          <a:ext cx="5940425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Document" r:id="rId5" imgW="5940848" imgH="1188261" progId="Word.Document.12">
                  <p:embed/>
                </p:oleObj>
              </mc:Choice>
              <mc:Fallback>
                <p:oleObj name="Document" r:id="rId5" imgW="5940848" imgH="1188261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077072"/>
                        <a:ext cx="5940425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Fractionation factor cont’d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597666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GB" dirty="0" smtClean="0"/>
              <a:t> Similar </a:t>
            </a:r>
            <a:r>
              <a:rPr lang="el-GR" dirty="0" smtClean="0"/>
              <a:t>α</a:t>
            </a:r>
            <a:r>
              <a:rPr lang="en-GB" dirty="0" smtClean="0"/>
              <a:t> values, very slightly greater or very slightly less than 1 are obtained for other examples of isotope fractionation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/>
              <a:t> Factors influencing the sign and magnitude of separation factors are:</a:t>
            </a:r>
          </a:p>
          <a:p>
            <a:pPr>
              <a:buFont typeface="Wingdings" pitchFamily="2" charset="2"/>
              <a:buChar char="§"/>
            </a:pPr>
            <a:r>
              <a:rPr lang="en-GB" dirty="0" smtClean="0"/>
              <a:t> temperature (the basis for stable isotope </a:t>
            </a:r>
            <a:r>
              <a:rPr lang="en-GB" dirty="0" err="1" smtClean="0"/>
              <a:t>geothermometry</a:t>
            </a:r>
            <a:r>
              <a:rPr lang="en-GB" dirty="0" smtClean="0"/>
              <a:t>);</a:t>
            </a:r>
          </a:p>
          <a:p>
            <a:pPr>
              <a:buFont typeface="Wingdings" pitchFamily="2" charset="2"/>
              <a:buChar char="§"/>
            </a:pPr>
            <a:r>
              <a:rPr lang="en-GB" dirty="0" smtClean="0"/>
              <a:t> chemical composition;</a:t>
            </a:r>
          </a:p>
          <a:p>
            <a:pPr>
              <a:buFont typeface="Wingdings" pitchFamily="2" charset="2"/>
              <a:buChar char="§"/>
            </a:pPr>
            <a:r>
              <a:rPr lang="en-GB" dirty="0" smtClean="0"/>
              <a:t> crystal structure and chemical bonds; and</a:t>
            </a:r>
          </a:p>
          <a:p>
            <a:pPr>
              <a:buFont typeface="Wingdings" pitchFamily="2" charset="2"/>
              <a:buChar char="§"/>
            </a:pPr>
            <a:r>
              <a:rPr lang="en-GB" dirty="0" smtClean="0"/>
              <a:t> pressure.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/>
              <a:t> Fractionation factors are obtained by:</a:t>
            </a:r>
          </a:p>
          <a:p>
            <a:pPr>
              <a:buFont typeface="Wingdings" pitchFamily="2" charset="2"/>
              <a:buChar char="§"/>
            </a:pPr>
            <a:r>
              <a:rPr lang="en-GB" dirty="0" smtClean="0"/>
              <a:t> semi-empirical calculations, using spectroscopic data;</a:t>
            </a:r>
          </a:p>
          <a:p>
            <a:pPr>
              <a:buFont typeface="Wingdings" pitchFamily="2" charset="2"/>
              <a:buChar char="§"/>
            </a:pPr>
            <a:r>
              <a:rPr lang="en-GB" dirty="0" smtClean="0"/>
              <a:t> laboratory calibration studies; and</a:t>
            </a:r>
          </a:p>
          <a:p>
            <a:pPr>
              <a:buFont typeface="Wingdings" pitchFamily="2" charset="2"/>
              <a:buChar char="§"/>
            </a:pPr>
            <a:r>
              <a:rPr lang="en-GB" dirty="0" smtClean="0"/>
              <a:t> measurements on natural samples whose formation conditions are well known.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64704"/>
          </a:xfrm>
        </p:spPr>
        <p:txBody>
          <a:bodyPr/>
          <a:lstStyle/>
          <a:p>
            <a:r>
              <a:rPr lang="en-GB" dirty="0" smtClean="0"/>
              <a:t>The delta (</a:t>
            </a:r>
            <a:r>
              <a:rPr lang="el-GR" dirty="0" smtClean="0"/>
              <a:t>δ</a:t>
            </a:r>
            <a:r>
              <a:rPr lang="en-GB" dirty="0" smtClean="0"/>
              <a:t>) notation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576064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GB" dirty="0" smtClean="0"/>
              <a:t> Differences among R numbers are very small and hard to visualize.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/>
              <a:t> Easier to measure the difference in absolute isotope ratios between two substances than the value of R in each of them.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/>
              <a:t> Therefore delta (</a:t>
            </a:r>
            <a:r>
              <a:rPr lang="el-GR" dirty="0" smtClean="0"/>
              <a:t>δ</a:t>
            </a:r>
            <a:r>
              <a:rPr lang="en-GB" dirty="0" smtClean="0"/>
              <a:t>) values normally used to report isotope ratios in units of </a:t>
            </a:r>
            <a:r>
              <a:rPr lang="en-GB" dirty="0" err="1" smtClean="0"/>
              <a:t>ppt</a:t>
            </a:r>
            <a:r>
              <a:rPr lang="en-GB" dirty="0" smtClean="0"/>
              <a:t> or per mil (o/</a:t>
            </a:r>
            <a:r>
              <a:rPr lang="en-GB" dirty="0" err="1" smtClean="0"/>
              <a:t>oo</a:t>
            </a:r>
            <a:r>
              <a:rPr lang="en-GB" dirty="0" smtClean="0"/>
              <a:t>) relative to a reference standard, example:</a:t>
            </a:r>
          </a:p>
          <a:p>
            <a:pPr>
              <a:buNone/>
            </a:pPr>
            <a:r>
              <a:rPr lang="en-GB" dirty="0" smtClean="0"/>
              <a:t>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where </a:t>
            </a:r>
            <a:r>
              <a:rPr lang="en-GB" dirty="0" err="1" smtClean="0"/>
              <a:t>Rsample</a:t>
            </a:r>
            <a:r>
              <a:rPr lang="en-GB" dirty="0" smtClean="0"/>
              <a:t> is ratio of heavy to light isotope in a sample and </a:t>
            </a:r>
            <a:r>
              <a:rPr lang="en-GB" dirty="0" err="1" smtClean="0"/>
              <a:t>Rstd</a:t>
            </a:r>
            <a:r>
              <a:rPr lang="en-GB" dirty="0" smtClean="0"/>
              <a:t> is the equivalent in a standard, </a:t>
            </a:r>
            <a:r>
              <a:rPr lang="el-GR" dirty="0" smtClean="0"/>
              <a:t>δ</a:t>
            </a:r>
            <a:r>
              <a:rPr lang="en-GB" dirty="0" smtClean="0"/>
              <a:t>X stands for </a:t>
            </a:r>
            <a:r>
              <a:rPr lang="el-GR" dirty="0" smtClean="0"/>
              <a:t>δ</a:t>
            </a:r>
            <a:r>
              <a:rPr lang="en-GB" dirty="0" smtClean="0"/>
              <a:t>D,</a:t>
            </a:r>
            <a:r>
              <a:rPr lang="el-GR" dirty="0" smtClean="0"/>
              <a:t> δ</a:t>
            </a:r>
            <a:r>
              <a:rPr lang="en-GB" baseline="30000" dirty="0" smtClean="0"/>
              <a:t>18</a:t>
            </a:r>
            <a:r>
              <a:rPr lang="en-GB" dirty="0" smtClean="0"/>
              <a:t>O,</a:t>
            </a:r>
            <a:r>
              <a:rPr lang="el-GR" dirty="0" smtClean="0"/>
              <a:t> δ</a:t>
            </a:r>
            <a:r>
              <a:rPr lang="en-GB" baseline="30000" dirty="0" smtClean="0"/>
              <a:t>34</a:t>
            </a:r>
            <a:r>
              <a:rPr lang="en-GB" dirty="0" smtClean="0"/>
              <a:t>S,</a:t>
            </a:r>
            <a:r>
              <a:rPr lang="el-GR" dirty="0" smtClean="0"/>
              <a:t> Δ</a:t>
            </a:r>
            <a:r>
              <a:rPr lang="el-GR" baseline="30000" dirty="0" smtClean="0"/>
              <a:t>13</a:t>
            </a:r>
            <a:r>
              <a:rPr lang="en-US" dirty="0" smtClean="0"/>
              <a:t>C</a:t>
            </a:r>
            <a:r>
              <a:rPr lang="en-GB" dirty="0" smtClean="0"/>
              <a:t> etc.</a:t>
            </a:r>
            <a:endParaRPr lang="en-GB" dirty="0"/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827584" y="4365104"/>
          <a:ext cx="59404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" name="Document" r:id="rId3" imgW="5940848" imgH="537169" progId="Word.Document.12">
                  <p:embed/>
                </p:oleObj>
              </mc:Choice>
              <mc:Fallback>
                <p:oleObj name="Document" r:id="rId3" imgW="5940848" imgH="537169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365104"/>
                        <a:ext cx="59404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33265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Delta cont’d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500042"/>
            <a:ext cx="8640960" cy="619268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endParaRPr lang="en-GB" dirty="0" smtClean="0"/>
          </a:p>
          <a:p>
            <a:pPr>
              <a:buFont typeface="Wingdings" pitchFamily="2" charset="2"/>
              <a:buChar char="v"/>
            </a:pPr>
            <a:r>
              <a:rPr lang="en-GB" dirty="0" smtClean="0"/>
              <a:t> For oxygen isotope ratio in a carbonate sample, this is reported as:</a:t>
            </a:r>
          </a:p>
          <a:p>
            <a:pPr>
              <a:buFont typeface="Wingdings" pitchFamily="2" charset="2"/>
              <a:buChar char="v"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Font typeface="Wingdings" pitchFamily="2" charset="2"/>
              <a:buChar char="v"/>
            </a:pPr>
            <a:r>
              <a:rPr lang="en-GB" dirty="0" smtClean="0"/>
              <a:t> A positive </a:t>
            </a:r>
            <a:r>
              <a:rPr lang="el-GR" dirty="0" smtClean="0"/>
              <a:t>δ</a:t>
            </a:r>
            <a:r>
              <a:rPr lang="en-GB" dirty="0" smtClean="0"/>
              <a:t> value indicates enrichment of the heavier isotope in the sample relative to the standard, whereas as a negative value indicates depletion. For a standard, </a:t>
            </a:r>
            <a:r>
              <a:rPr lang="el-GR" dirty="0" smtClean="0"/>
              <a:t>δ</a:t>
            </a:r>
            <a:r>
              <a:rPr lang="en-GB" dirty="0" smtClean="0"/>
              <a:t>X = 0.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/>
              <a:t> Standards include the SMOW</a:t>
            </a:r>
            <a:r>
              <a:rPr lang="en-GB" sz="1800" dirty="0" smtClean="0"/>
              <a:t>(Standard Mean Ocean Water), </a:t>
            </a:r>
            <a:r>
              <a:rPr lang="en-GB" dirty="0" smtClean="0"/>
              <a:t>PDB (</a:t>
            </a:r>
            <a:r>
              <a:rPr lang="en-GB" sz="1800" dirty="0" err="1" smtClean="0"/>
              <a:t>Peedee</a:t>
            </a:r>
            <a:r>
              <a:rPr lang="en-GB" sz="1800" dirty="0" smtClean="0"/>
              <a:t> Formation Belemnite), </a:t>
            </a:r>
            <a:r>
              <a:rPr lang="en-GB" dirty="0" smtClean="0"/>
              <a:t>NBS-28 quartz for silicates and NBS-19 for carbonates.  </a:t>
            </a:r>
            <a:endParaRPr lang="en-GB" dirty="0"/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714348" y="2071678"/>
          <a:ext cx="59404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Document" r:id="rId3" imgW="5940848" imgH="729685" progId="Word.Document.12">
                  <p:embed/>
                </p:oleObj>
              </mc:Choice>
              <mc:Fallback>
                <p:oleObj name="Document" r:id="rId3" imgW="5940848" imgH="729685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2071678"/>
                        <a:ext cx="594042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Applications of stable isotope </a:t>
            </a:r>
            <a:r>
              <a:rPr lang="en-GB" dirty="0" err="1" smtClean="0"/>
              <a:t>geochem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964488" cy="5688632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GB" dirty="0" smtClean="0"/>
              <a:t> Stable isotope geochemistry finds application among others, in the following:</a:t>
            </a:r>
          </a:p>
          <a:p>
            <a:pPr>
              <a:buFont typeface="Wingdings" pitchFamily="2" charset="2"/>
              <a:buChar char="§"/>
            </a:pPr>
            <a:r>
              <a:rPr lang="en-GB" dirty="0" smtClean="0"/>
              <a:t> </a:t>
            </a:r>
            <a:r>
              <a:rPr lang="en-GB" dirty="0" err="1" smtClean="0"/>
              <a:t>geothermometry</a:t>
            </a:r>
            <a:r>
              <a:rPr lang="en-GB" dirty="0" smtClean="0"/>
              <a:t> e.g. using oxygen isotopes;</a:t>
            </a:r>
          </a:p>
          <a:p>
            <a:pPr>
              <a:buFont typeface="Wingdings" pitchFamily="2" charset="2"/>
              <a:buChar char="§"/>
            </a:pPr>
            <a:r>
              <a:rPr lang="en-GB" dirty="0" smtClean="0"/>
              <a:t> evaporation &amp; condensation processes;</a:t>
            </a:r>
          </a:p>
          <a:p>
            <a:pPr>
              <a:buFont typeface="Wingdings" pitchFamily="2" charset="2"/>
              <a:buChar char="§"/>
            </a:pPr>
            <a:r>
              <a:rPr lang="en-GB" dirty="0" smtClean="0"/>
              <a:t> source of water in hydrothermal processes;</a:t>
            </a:r>
          </a:p>
          <a:p>
            <a:pPr>
              <a:buFont typeface="Wingdings" pitchFamily="2" charset="2"/>
              <a:buChar char="§"/>
            </a:pPr>
            <a:r>
              <a:rPr lang="en-GB" dirty="0" smtClean="0"/>
              <a:t> estimation of water/rock ratios;</a:t>
            </a:r>
          </a:p>
          <a:p>
            <a:pPr>
              <a:buFont typeface="Wingdings" pitchFamily="2" charset="2"/>
              <a:buChar char="§"/>
            </a:pPr>
            <a:r>
              <a:rPr lang="en-GB" dirty="0" smtClean="0"/>
              <a:t> using </a:t>
            </a:r>
            <a:r>
              <a:rPr lang="en-GB" dirty="0" err="1" smtClean="0"/>
              <a:t>sulfur</a:t>
            </a:r>
            <a:r>
              <a:rPr lang="en-GB" dirty="0" smtClean="0"/>
              <a:t> isotopes to explain some sedimentary </a:t>
            </a:r>
            <a:r>
              <a:rPr lang="en-GB" dirty="0" err="1" smtClean="0"/>
              <a:t>processess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"/>
            <a:ext cx="7772400" cy="836712"/>
          </a:xfrm>
        </p:spPr>
        <p:txBody>
          <a:bodyPr/>
          <a:lstStyle/>
          <a:p>
            <a:r>
              <a:rPr lang="en-GB" dirty="0" smtClean="0"/>
              <a:t>Basic Concepts Cont’d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764704"/>
            <a:ext cx="8784976" cy="5904656"/>
          </a:xfrm>
        </p:spPr>
        <p:txBody>
          <a:bodyPr>
            <a:normAutofit fontScale="92500" lnSpcReduction="20000"/>
          </a:bodyPr>
          <a:lstStyle/>
          <a:p>
            <a:pPr algn="l">
              <a:buFont typeface="Wingdings" pitchFamily="2" charset="2"/>
              <a:buChar char="v"/>
            </a:pPr>
            <a:r>
              <a:rPr lang="en-GB" dirty="0" smtClean="0"/>
              <a:t> Kinds of radiation include: alpha, </a:t>
            </a:r>
            <a:r>
              <a:rPr lang="el-GR" dirty="0" smtClean="0"/>
              <a:t>α</a:t>
            </a:r>
            <a:r>
              <a:rPr lang="en-GB" dirty="0" smtClean="0"/>
              <a:t> particles (He nuclei); beta, </a:t>
            </a:r>
            <a:r>
              <a:rPr lang="el-GR" dirty="0" smtClean="0"/>
              <a:t>β</a:t>
            </a:r>
            <a:r>
              <a:rPr lang="en-GB" dirty="0" smtClean="0"/>
              <a:t> particles (electrons) and gamma, </a:t>
            </a:r>
            <a:r>
              <a:rPr lang="el-GR" dirty="0" smtClean="0"/>
              <a:t>γ</a:t>
            </a:r>
            <a:r>
              <a:rPr lang="en-GB" dirty="0" smtClean="0"/>
              <a:t> rays (high energy x-rays)</a:t>
            </a:r>
          </a:p>
          <a:p>
            <a:pPr algn="l">
              <a:buFont typeface="Wingdings" pitchFamily="2" charset="2"/>
              <a:buChar char="v"/>
            </a:pPr>
            <a:r>
              <a:rPr lang="en-GB" dirty="0" smtClean="0"/>
              <a:t> Nuclei produced by radioactive decay are called daughter products, and are also termed ‘radiogenic’</a:t>
            </a:r>
          </a:p>
          <a:p>
            <a:pPr algn="l">
              <a:buFont typeface="Wingdings" pitchFamily="2" charset="2"/>
              <a:buChar char="v"/>
            </a:pPr>
            <a:r>
              <a:rPr lang="en-GB" dirty="0" smtClean="0"/>
              <a:t> Radiogenic isotopes find application mainly in:</a:t>
            </a:r>
          </a:p>
          <a:p>
            <a:pPr marL="514350" indent="-514350" algn="l">
              <a:buAutoNum type="arabicPeriod"/>
            </a:pPr>
            <a:r>
              <a:rPr lang="en-GB" dirty="0" smtClean="0"/>
              <a:t>Dating of rocks, minerals and archaeological artefacts</a:t>
            </a:r>
          </a:p>
          <a:p>
            <a:pPr marL="514350" indent="-514350" algn="l">
              <a:buAutoNum type="arabicPeriod"/>
            </a:pPr>
            <a:r>
              <a:rPr lang="en-GB" dirty="0" smtClean="0"/>
              <a:t>Tracing geochemical processes e.g. Evolution of the oceans, crust, mantle and atmosphere through geologic time</a:t>
            </a:r>
          </a:p>
          <a:p>
            <a:pPr marL="514350" indent="-514350" algn="l">
              <a:buAutoNum type="arabicPeriod"/>
            </a:pPr>
            <a:r>
              <a:rPr lang="en-GB" dirty="0" smtClean="0"/>
              <a:t>Tracing sources and paths of dissolved and detrital materials involved in formation of rocks &amp; mineral deposits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88641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Radioactive Decay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712968" cy="5760640"/>
          </a:xfrm>
        </p:spPr>
        <p:txBody>
          <a:bodyPr/>
          <a:lstStyle/>
          <a:p>
            <a:pPr algn="l">
              <a:buFont typeface="Wingdings" pitchFamily="2" charset="2"/>
              <a:buChar char="v"/>
            </a:pPr>
            <a:r>
              <a:rPr lang="en-GB" dirty="0" smtClean="0"/>
              <a:t> Radioactive decay proceeds at a constant rate, unaffected by T, P and chemical combinations in the geologic environment</a:t>
            </a:r>
          </a:p>
          <a:p>
            <a:pPr algn="l">
              <a:buFont typeface="Wingdings" pitchFamily="2" charset="2"/>
              <a:buChar char="v"/>
            </a:pPr>
            <a:r>
              <a:rPr lang="en-GB" dirty="0" smtClean="0"/>
              <a:t>  This means that the proportion of parent atoms disappearing over a given time is constant, thus the rate of decay is:</a:t>
            </a:r>
          </a:p>
          <a:p>
            <a:pPr algn="l"/>
            <a:r>
              <a:rPr lang="en-GB" dirty="0" smtClean="0"/>
              <a:t>								</a:t>
            </a:r>
          </a:p>
          <a:p>
            <a:pPr algn="l"/>
            <a:r>
              <a:rPr lang="en-GB" dirty="0" smtClean="0"/>
              <a:t>where </a:t>
            </a:r>
            <a:r>
              <a:rPr lang="el-GR" dirty="0" smtClean="0"/>
              <a:t>λ</a:t>
            </a:r>
            <a:r>
              <a:rPr lang="en-GB" dirty="0" smtClean="0"/>
              <a:t> is the decay constant.</a:t>
            </a:r>
          </a:p>
          <a:p>
            <a:pPr algn="l"/>
            <a:r>
              <a:rPr lang="en-GB" dirty="0" smtClean="0"/>
              <a:t>For a number of parent atoms, P = P</a:t>
            </a:r>
            <a:r>
              <a:rPr lang="en-GB" sz="2000" baseline="-25000" dirty="0" smtClean="0"/>
              <a:t>0</a:t>
            </a:r>
            <a:r>
              <a:rPr lang="en-US" sz="1800" dirty="0" smtClean="0"/>
              <a:t> </a:t>
            </a:r>
            <a:r>
              <a:rPr lang="en-GB" dirty="0" smtClean="0"/>
              <a:t>at time t = 0, it becomes, P = P(t) =                                             </a:t>
            </a:r>
          </a:p>
          <a:p>
            <a:pPr algn="l"/>
            <a:endParaRPr lang="en-GB" dirty="0" smtClean="0"/>
          </a:p>
          <a:p>
            <a:pPr algn="l"/>
            <a:endParaRPr lang="en-GB" dirty="0" smtClean="0"/>
          </a:p>
          <a:p>
            <a:pPr algn="l"/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5643578"/>
            <a:ext cx="349215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933056"/>
            <a:ext cx="594042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332656"/>
            <a:ext cx="8964488" cy="6336704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 smtClean="0"/>
              <a:t>The number of daughter atoms produced by time, t is: </a:t>
            </a:r>
          </a:p>
          <a:p>
            <a:pPr algn="l"/>
            <a:endParaRPr lang="en-GB" dirty="0" smtClean="0"/>
          </a:p>
          <a:p>
            <a:pPr algn="l"/>
            <a:r>
              <a:rPr lang="en-GB" dirty="0" smtClean="0"/>
              <a:t>At time t, some daughter atoms may have been present, so the total number existing at time t is therefore the original plus those produced by radioactive decay.  If the original is </a:t>
            </a:r>
            <a:r>
              <a:rPr lang="en-GB" dirty="0" smtClean="0">
                <a:latin typeface="Times New Roman"/>
              </a:rPr>
              <a:t>D</a:t>
            </a:r>
            <a:r>
              <a:rPr lang="en-GB" sz="2000" baseline="-25000" dirty="0" smtClean="0">
                <a:latin typeface="Times New Roman"/>
              </a:rPr>
              <a:t> </a:t>
            </a:r>
            <a:r>
              <a:rPr lang="en-GB" sz="2000" dirty="0" smtClean="0">
                <a:latin typeface="Times New Roman"/>
              </a:rPr>
              <a:t>0 , </a:t>
            </a:r>
            <a:r>
              <a:rPr lang="en-GB" dirty="0" smtClean="0">
                <a:latin typeface="Times New Roman"/>
              </a:rPr>
              <a:t>the total will be	D = D</a:t>
            </a:r>
            <a:r>
              <a:rPr lang="en-GB" sz="2000" baseline="-25000" dirty="0" smtClean="0">
                <a:latin typeface="Times New Roman"/>
              </a:rPr>
              <a:t>0</a:t>
            </a:r>
            <a:r>
              <a:rPr lang="en-GB" dirty="0" smtClean="0">
                <a:latin typeface="Times New Roman"/>
              </a:rPr>
              <a:t> + D* = D</a:t>
            </a:r>
            <a:r>
              <a:rPr lang="en-GB" sz="2000" baseline="-25000" dirty="0" smtClean="0">
                <a:latin typeface="Times New Roman"/>
              </a:rPr>
              <a:t> </a:t>
            </a:r>
            <a:r>
              <a:rPr lang="en-GB" sz="2000" dirty="0" smtClean="0">
                <a:latin typeface="Times New Roman"/>
              </a:rPr>
              <a:t>0</a:t>
            </a:r>
            <a:r>
              <a:rPr lang="en-GB" dirty="0" smtClean="0">
                <a:latin typeface="Times New Roman"/>
              </a:rPr>
              <a:t> + P(e</a:t>
            </a:r>
            <a:r>
              <a:rPr lang="el-GR" baseline="30000" dirty="0" smtClean="0"/>
              <a:t>λ</a:t>
            </a:r>
            <a:r>
              <a:rPr lang="en-GB" baseline="30000" dirty="0" smtClean="0">
                <a:latin typeface="Times New Roman"/>
              </a:rPr>
              <a:t>t</a:t>
            </a:r>
            <a:r>
              <a:rPr lang="en-GB" dirty="0" smtClean="0">
                <a:latin typeface="Times New Roman"/>
              </a:rPr>
              <a:t> – 1)                     </a:t>
            </a:r>
          </a:p>
          <a:p>
            <a:pPr algn="l"/>
            <a:r>
              <a:rPr lang="en-GB" dirty="0" smtClean="0">
                <a:latin typeface="Times New Roman"/>
              </a:rPr>
              <a:t>This can be rearranged to:</a:t>
            </a:r>
          </a:p>
          <a:p>
            <a:pPr algn="l"/>
            <a:endParaRPr lang="en-GB" dirty="0" smtClean="0">
              <a:latin typeface="Times New Roman"/>
            </a:endParaRPr>
          </a:p>
          <a:p>
            <a:pPr algn="l"/>
            <a:r>
              <a:rPr lang="en-GB" dirty="0" smtClean="0">
                <a:latin typeface="Times New Roman"/>
              </a:rPr>
              <a:t>More easily visualized than the decay constant is a quantity called the half life. This is the time needed for half of a radioactive isotope to decay.   </a:t>
            </a:r>
          </a:p>
          <a:p>
            <a:pPr algn="l"/>
            <a:endParaRPr lang="en-GB" dirty="0" smtClean="0">
              <a:latin typeface="Times New Roman"/>
            </a:endParaRPr>
          </a:p>
          <a:p>
            <a:pPr algn="l"/>
            <a:endParaRPr lang="en-GB" dirty="0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39552" y="1124744"/>
          <a:ext cx="59404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3" imgW="5940848" imgH="497512" progId="Word.Document.12">
                  <p:embed/>
                </p:oleObj>
              </mc:Choice>
              <mc:Fallback>
                <p:oleObj name="Document" r:id="rId3" imgW="5940848" imgH="49751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124744"/>
                        <a:ext cx="59404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4437112"/>
            <a:ext cx="5940425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260648"/>
            <a:ext cx="8784976" cy="604867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dirty="0" smtClean="0"/>
              <a:t>If     has decreased to 0.5    in a time t0.5,</a:t>
            </a:r>
          </a:p>
          <a:p>
            <a:pPr algn="l"/>
            <a:r>
              <a:rPr lang="en-GB" sz="2400" dirty="0" smtClean="0">
                <a:latin typeface="Times New Roman"/>
              </a:rPr>
              <a:t>1/2</a:t>
            </a:r>
            <a:r>
              <a:rPr lang="en-GB" dirty="0" smtClean="0">
                <a:latin typeface="Times New Roman"/>
              </a:rPr>
              <a:t>P</a:t>
            </a:r>
            <a:r>
              <a:rPr lang="en-GB" sz="1600" baseline="-25000" dirty="0" smtClean="0">
                <a:latin typeface="Times New Roman"/>
              </a:rPr>
              <a:t>0</a:t>
            </a:r>
            <a:r>
              <a:rPr lang="en-GB" dirty="0" smtClean="0">
                <a:latin typeface="Times New Roman"/>
              </a:rPr>
              <a:t> = P</a:t>
            </a:r>
            <a:r>
              <a:rPr lang="en-GB" sz="1600" baseline="-25000" dirty="0" smtClean="0">
                <a:latin typeface="Times New Roman"/>
              </a:rPr>
              <a:t>0</a:t>
            </a:r>
            <a:r>
              <a:rPr lang="en-GB" dirty="0" smtClean="0">
                <a:latin typeface="Times New Roman"/>
              </a:rPr>
              <a:t>e</a:t>
            </a:r>
            <a:r>
              <a:rPr lang="en-GB" baseline="30000" dirty="0" smtClean="0">
                <a:latin typeface="Times New Roman"/>
              </a:rPr>
              <a:t>-</a:t>
            </a:r>
            <a:r>
              <a:rPr lang="el-GR" baseline="30000" dirty="0" smtClean="0"/>
              <a:t>λ</a:t>
            </a:r>
            <a:r>
              <a:rPr lang="en-GB" baseline="30000" dirty="0" smtClean="0">
                <a:latin typeface="Times New Roman"/>
              </a:rPr>
              <a:t>t</a:t>
            </a:r>
            <a:r>
              <a:rPr lang="en-GB" sz="1600" baseline="30000" dirty="0" smtClean="0">
                <a:latin typeface="Times New Roman"/>
              </a:rPr>
              <a:t>1/2</a:t>
            </a:r>
            <a:r>
              <a:rPr lang="en-GB" dirty="0" smtClean="0">
                <a:latin typeface="Times New Roman"/>
              </a:rPr>
              <a:t> , or</a:t>
            </a:r>
          </a:p>
          <a:p>
            <a:pPr algn="l"/>
            <a:endParaRPr lang="en-GB" dirty="0" smtClean="0">
              <a:latin typeface="Times New Roman"/>
            </a:endParaRPr>
          </a:p>
          <a:p>
            <a:pPr algn="l">
              <a:buFont typeface="Wingdings" pitchFamily="2" charset="2"/>
              <a:buChar char="v"/>
            </a:pPr>
            <a:r>
              <a:rPr lang="en-GB" dirty="0" smtClean="0">
                <a:latin typeface="Times New Roman"/>
              </a:rPr>
              <a:t>Calculating ages using the above equations is based on the following assumptions:</a:t>
            </a:r>
          </a:p>
          <a:p>
            <a:pPr marL="514350" indent="-514350" algn="l">
              <a:buAutoNum type="arabicPeriod"/>
            </a:pPr>
            <a:r>
              <a:rPr lang="en-GB" dirty="0" smtClean="0">
                <a:latin typeface="Times New Roman"/>
              </a:rPr>
              <a:t>The value of the decay constant has not changed over geologic time; this is sensible since the value is not affected by environmental conditions e.g. T, P.</a:t>
            </a:r>
          </a:p>
          <a:p>
            <a:pPr marL="514350" indent="-514350" algn="l">
              <a:buAutoNum type="arabicPeriod"/>
            </a:pPr>
            <a:r>
              <a:rPr lang="en-GB" dirty="0" smtClean="0">
                <a:latin typeface="Times New Roman"/>
              </a:rPr>
              <a:t>The rock or mineral has been a closed system since it’s formation. In other words, it has not gained or lost parent or daughter atoms. This assumption may be a bit questionable and variations in calculated ages may be due to it’s failure.    </a:t>
            </a:r>
          </a:p>
          <a:p>
            <a:pPr algn="l"/>
            <a:r>
              <a:rPr lang="en-GB" dirty="0" smtClean="0"/>
              <a:t>  </a:t>
            </a:r>
            <a:endParaRPr lang="en-US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908720"/>
            <a:ext cx="594042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332656"/>
            <a:ext cx="304800" cy="419100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60408" y="260648"/>
            <a:ext cx="304800" cy="419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6672"/>
            <a:ext cx="5915025" cy="47053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1560" y="5445224"/>
            <a:ext cx="79966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Figure: P</a:t>
            </a:r>
            <a:r>
              <a:rPr lang="en-US" sz="2000" b="1" dirty="0" err="1" smtClean="0"/>
              <a:t>arent</a:t>
            </a:r>
            <a:r>
              <a:rPr lang="en-US" sz="2000" b="1" dirty="0" smtClean="0"/>
              <a:t> </a:t>
            </a:r>
            <a:r>
              <a:rPr lang="en-US" sz="2000" b="1" dirty="0"/>
              <a:t>isotope decay curve, showing the decrease in the </a:t>
            </a:r>
            <a:r>
              <a:rPr lang="en-US" sz="2000" b="1" dirty="0" smtClean="0"/>
              <a:t>number</a:t>
            </a:r>
          </a:p>
          <a:p>
            <a:r>
              <a:rPr lang="en-US" sz="2000" b="1" dirty="0" smtClean="0"/>
              <a:t> </a:t>
            </a:r>
            <a:r>
              <a:rPr lang="en-US" sz="2000" b="1" dirty="0"/>
              <a:t>of parent atoms through ten </a:t>
            </a:r>
            <a:r>
              <a:rPr lang="en-US" sz="2000" b="1" dirty="0" smtClean="0"/>
              <a:t>half-lives (courses.lumenlearning.com)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6967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Stable Isotopes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76064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GB" dirty="0" smtClean="0"/>
              <a:t> Large number of stable isotopes occur in nature;  modern isotope geochemistry mainly concerned with few light elements- H, C, N, O &amp; S.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/>
              <a:t> Each of these has a lighter, more abundant &amp; one or more heavier, less abundant isotopes; their ratios varying differentially in natural substances.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/>
              <a:t> Characterized by large proportional difference in mass and detectable changes in isotopic ratios may result from ordinary geologic processes.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/>
              <a:t> These variations have provided useful insights into many geologic issues, e.g. formation of minerals and evolution of the earth and biosphere.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Stable isotopes cont’d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712968" cy="612068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v"/>
            </a:pPr>
            <a:r>
              <a:rPr lang="en-GB" dirty="0" smtClean="0"/>
              <a:t> The stable isotopes of above elements are useful for interpretation of some geochemical &amp; biological processes because:</a:t>
            </a:r>
          </a:p>
          <a:p>
            <a:pPr>
              <a:buFont typeface="Wingdings" pitchFamily="2" charset="2"/>
              <a:buChar char="§"/>
            </a:pPr>
            <a:r>
              <a:rPr lang="en-GB" dirty="0" smtClean="0"/>
              <a:t> the elements are the main components of most minerals, rocks and fluids &amp; basic constituents of life;</a:t>
            </a:r>
          </a:p>
          <a:p>
            <a:pPr>
              <a:buFont typeface="Wingdings" pitchFamily="2" charset="2"/>
              <a:buChar char="§"/>
            </a:pPr>
            <a:r>
              <a:rPr lang="en-GB" dirty="0" smtClean="0"/>
              <a:t> mass difference between their heavy &amp; light isotopes is fairly large;</a:t>
            </a:r>
          </a:p>
          <a:p>
            <a:pPr>
              <a:buFont typeface="Wingdings" pitchFamily="2" charset="2"/>
              <a:buChar char="§"/>
            </a:pPr>
            <a:r>
              <a:rPr lang="en-GB" dirty="0" smtClean="0"/>
              <a:t> they posses more than one oxidation state e.g. C, N, S &amp; form different kinds of bonds (ionic to highly covalent); and</a:t>
            </a:r>
          </a:p>
          <a:p>
            <a:pPr>
              <a:buFont typeface="Wingdings" pitchFamily="2" charset="2"/>
              <a:buChar char="§"/>
            </a:pPr>
            <a:r>
              <a:rPr lang="en-GB" dirty="0" smtClean="0"/>
              <a:t> abundance of the least common isotope sufficiently high to allow for high precision measurements.</a:t>
            </a:r>
          </a:p>
          <a:p>
            <a:pPr>
              <a:buFont typeface="Wingdings" pitchFamily="2" charset="2"/>
              <a:buChar char="§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Fractionation of stable isotopes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83264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GB" dirty="0" smtClean="0"/>
              <a:t> This is the partitioning or distribution of isotopes of an element between two coexisting phases.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/>
              <a:t> Difference in frequencies of vibration of heavy &amp; light isotopes in molecules or crystals leads to fractionation(</a:t>
            </a:r>
            <a:r>
              <a:rPr lang="en-GB" sz="1800" dirty="0" smtClean="0"/>
              <a:t>atoms of light isotopes vibrate at high frequencies relative to those of heavier isotopes</a:t>
            </a:r>
            <a:r>
              <a:rPr lang="en-GB" dirty="0" smtClean="0"/>
              <a:t>)</a:t>
            </a:r>
            <a:r>
              <a:rPr lang="en-GB" sz="18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/>
              <a:t> Fractionation results in redistribution of the isotopes in order to minimize the energy of the system.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/>
              <a:t> Replacement of lighter isotope with a heavier one lowers the vibrational energy of a molecule</a:t>
            </a:r>
            <a:r>
              <a:rPr lang="en-US" dirty="0" smtClean="0"/>
              <a:t>, making it more stable relative to one containing lighter isotope (e.g. water and water </a:t>
            </a:r>
            <a:r>
              <a:rPr lang="en-GB" dirty="0" smtClean="0"/>
              <a:t>vapour</a:t>
            </a:r>
            <a:r>
              <a:rPr lang="en-US" dirty="0" smtClean="0"/>
              <a:t>).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1387</Words>
  <Application>Microsoft Office PowerPoint</Application>
  <PresentationFormat>On-screen Show (4:3)</PresentationFormat>
  <Paragraphs>121</Paragraphs>
  <Slides>16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Office Theme</vt:lpstr>
      <vt:lpstr>Document</vt:lpstr>
      <vt:lpstr>Isotope Geochemistry </vt:lpstr>
      <vt:lpstr>Basic Concepts Cont’d</vt:lpstr>
      <vt:lpstr>Radioactive Decay</vt:lpstr>
      <vt:lpstr>PowerPoint Presentation</vt:lpstr>
      <vt:lpstr>PowerPoint Presentation</vt:lpstr>
      <vt:lpstr>PowerPoint Presentation</vt:lpstr>
      <vt:lpstr>Stable Isotopes</vt:lpstr>
      <vt:lpstr>Stable isotopes cont’d</vt:lpstr>
      <vt:lpstr>Fractionation of stable isotopes</vt:lpstr>
      <vt:lpstr>Fractionation cont’d</vt:lpstr>
      <vt:lpstr>Mechanisms of isotopic fractionation</vt:lpstr>
      <vt:lpstr>Fractionation Factor</vt:lpstr>
      <vt:lpstr>Fractionation factor cont’d</vt:lpstr>
      <vt:lpstr>The delta (δ) notation</vt:lpstr>
      <vt:lpstr>Delta cont’d</vt:lpstr>
      <vt:lpstr>Applications of stable isotope geochem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Nuhu</dc:creator>
  <cp:lastModifiedBy>LENOVO</cp:lastModifiedBy>
  <cp:revision>199</cp:revision>
  <dcterms:created xsi:type="dcterms:W3CDTF">2013-05-15T15:51:07Z</dcterms:created>
  <dcterms:modified xsi:type="dcterms:W3CDTF">2021-06-11T09:38:17Z</dcterms:modified>
</cp:coreProperties>
</file>