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0" r:id="rId2"/>
    <p:sldId id="281" r:id="rId3"/>
    <p:sldId id="282" r:id="rId4"/>
    <p:sldId id="286" r:id="rId5"/>
    <p:sldId id="283" r:id="rId6"/>
    <p:sldId id="284" r:id="rId7"/>
    <p:sldId id="287" r:id="rId8"/>
    <p:sldId id="285" r:id="rId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64DAA-2E7C-4032-9559-906DFB5BC828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E320D-C104-4AD8-A572-90D65A44B2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46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43A7B-88B1-44F5-A23A-C08DD7D38DB9}" type="datetimeFigureOut">
              <a:rPr lang="en-US" smtClean="0"/>
              <a:pPr/>
              <a:t>6/11/2021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2F0E9-A9BE-4D4F-AD9E-2CE5E982B50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06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AED5-EF5D-4D5B-AD38-C0DAE4AD4C65}" type="datetimeFigureOut">
              <a:rPr lang="en-US" smtClean="0"/>
              <a:pPr/>
              <a:t>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31B4-5259-40A6-A5E4-56E7FA4068A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AED5-EF5D-4D5B-AD38-C0DAE4AD4C65}" type="datetimeFigureOut">
              <a:rPr lang="en-US" smtClean="0"/>
              <a:pPr/>
              <a:t>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31B4-5259-40A6-A5E4-56E7FA4068A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AED5-EF5D-4D5B-AD38-C0DAE4AD4C65}" type="datetimeFigureOut">
              <a:rPr lang="en-US" smtClean="0"/>
              <a:pPr/>
              <a:t>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31B4-5259-40A6-A5E4-56E7FA4068A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AED5-EF5D-4D5B-AD38-C0DAE4AD4C65}" type="datetimeFigureOut">
              <a:rPr lang="en-US" smtClean="0"/>
              <a:pPr/>
              <a:t>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31B4-5259-40A6-A5E4-56E7FA4068A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AED5-EF5D-4D5B-AD38-C0DAE4AD4C65}" type="datetimeFigureOut">
              <a:rPr lang="en-US" smtClean="0"/>
              <a:pPr/>
              <a:t>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31B4-5259-40A6-A5E4-56E7FA4068A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AED5-EF5D-4D5B-AD38-C0DAE4AD4C65}" type="datetimeFigureOut">
              <a:rPr lang="en-US" smtClean="0"/>
              <a:pPr/>
              <a:t>6/11/2021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31B4-5259-40A6-A5E4-56E7FA4068A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AED5-EF5D-4D5B-AD38-C0DAE4AD4C65}" type="datetimeFigureOut">
              <a:rPr lang="en-US" smtClean="0"/>
              <a:pPr/>
              <a:t>6/11/2021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31B4-5259-40A6-A5E4-56E7FA4068A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AED5-EF5D-4D5B-AD38-C0DAE4AD4C65}" type="datetimeFigureOut">
              <a:rPr lang="en-US" smtClean="0"/>
              <a:pPr/>
              <a:t>6/11/2021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31B4-5259-40A6-A5E4-56E7FA4068A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AED5-EF5D-4D5B-AD38-C0DAE4AD4C65}" type="datetimeFigureOut">
              <a:rPr lang="en-US" smtClean="0"/>
              <a:pPr/>
              <a:t>6/11/2021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31B4-5259-40A6-A5E4-56E7FA4068A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AED5-EF5D-4D5B-AD38-C0DAE4AD4C65}" type="datetimeFigureOut">
              <a:rPr lang="en-US" smtClean="0"/>
              <a:pPr/>
              <a:t>6/11/2021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31B4-5259-40A6-A5E4-56E7FA4068A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AED5-EF5D-4D5B-AD38-C0DAE4AD4C65}" type="datetimeFigureOut">
              <a:rPr lang="en-US" smtClean="0"/>
              <a:pPr/>
              <a:t>6/11/2021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31B4-5259-40A6-A5E4-56E7FA4068A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4AED5-EF5D-4D5B-AD38-C0DAE4AD4C65}" type="datetimeFigureOut">
              <a:rPr lang="en-US" smtClean="0"/>
              <a:pPr/>
              <a:t>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A31B4-5259-40A6-A5E4-56E7FA4068A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784976" cy="57148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Geochemistry of Igneous Processes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14356"/>
            <a:ext cx="8568952" cy="5760640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Wingdings" pitchFamily="2" charset="2"/>
              <a:buChar char="v"/>
            </a:pPr>
            <a:r>
              <a:rPr lang="en-GB" dirty="0" smtClean="0"/>
              <a:t> Introduction</a:t>
            </a:r>
          </a:p>
          <a:p>
            <a:pPr algn="just">
              <a:buFont typeface="Wingdings" pitchFamily="2" charset="2"/>
              <a:buChar char="§"/>
            </a:pPr>
            <a:r>
              <a:rPr lang="en-GB" dirty="0" smtClean="0"/>
              <a:t> Igneous rocks are often termed primary rocks</a:t>
            </a:r>
          </a:p>
          <a:p>
            <a:pPr algn="just">
              <a:buFont typeface="Wingdings" pitchFamily="2" charset="2"/>
              <a:buChar char="§"/>
            </a:pPr>
            <a:r>
              <a:rPr lang="en-GB" dirty="0" smtClean="0"/>
              <a:t> Derived from processes including melting of rocks beneath the surface of the earth, magma accent, emplacement, differentiation and crystallization</a:t>
            </a:r>
          </a:p>
          <a:p>
            <a:pPr algn="just">
              <a:buFont typeface="Wingdings" pitchFamily="2" charset="2"/>
              <a:buChar char="§"/>
            </a:pPr>
            <a:r>
              <a:rPr lang="en-GB" dirty="0" smtClean="0"/>
              <a:t>  Different types of rocks result from magmatic processes</a:t>
            </a:r>
          </a:p>
          <a:p>
            <a:pPr algn="just">
              <a:buFont typeface="Wingdings" pitchFamily="2" charset="2"/>
              <a:buChar char="§"/>
            </a:pPr>
            <a:r>
              <a:rPr lang="en-GB" dirty="0" smtClean="0"/>
              <a:t> The difference in rocks  is principally a function of chemical composition, along of course, with the environment of emplacement (operative physical conditions)</a:t>
            </a:r>
          </a:p>
          <a:p>
            <a:pPr algn="just">
              <a:buFont typeface="Wingdings" pitchFamily="2" charset="2"/>
              <a:buChar char="§"/>
            </a:pPr>
            <a:r>
              <a:rPr lang="en-GB" b="1" dirty="0" smtClean="0"/>
              <a:t>Majo</a:t>
            </a:r>
            <a:r>
              <a:rPr lang="en-GB" dirty="0" smtClean="0"/>
              <a:t>r elements (e.g. Mg, Ca, K, Na, Al &amp; Si)  in the magma form silicate phases of their own; </a:t>
            </a:r>
            <a:r>
              <a:rPr lang="en-GB" b="1" dirty="0" smtClean="0"/>
              <a:t>minor</a:t>
            </a:r>
            <a:r>
              <a:rPr lang="en-GB" dirty="0" smtClean="0"/>
              <a:t> (e.g. P, Mn, Ti) and </a:t>
            </a:r>
            <a:r>
              <a:rPr lang="en-GB" b="1" dirty="0" smtClean="0"/>
              <a:t>trace</a:t>
            </a:r>
            <a:r>
              <a:rPr lang="en-GB" dirty="0" smtClean="0"/>
              <a:t> (e.g. Cr, Ni, Zn, </a:t>
            </a:r>
            <a:r>
              <a:rPr lang="en-GB" dirty="0" err="1" smtClean="0"/>
              <a:t>Pb</a:t>
            </a:r>
            <a:r>
              <a:rPr lang="en-GB" dirty="0" smtClean="0"/>
              <a:t>) elements usually substitute for the major elements in minerals</a:t>
            </a:r>
          </a:p>
          <a:p>
            <a:pPr algn="just"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964488" cy="88290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Magma Differentiation &amp; Element Distribution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14422"/>
            <a:ext cx="8496944" cy="5184576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Wingdings" pitchFamily="2" charset="2"/>
              <a:buChar char="v"/>
            </a:pPr>
            <a:r>
              <a:rPr lang="en-GB" dirty="0" smtClean="0"/>
              <a:t> </a:t>
            </a:r>
            <a:r>
              <a:rPr lang="en-GB" b="1" dirty="0" smtClean="0"/>
              <a:t>Major Elements</a:t>
            </a:r>
          </a:p>
          <a:p>
            <a:pPr algn="just">
              <a:buFont typeface="Wingdings" pitchFamily="2" charset="2"/>
              <a:buChar char="§"/>
            </a:pPr>
            <a:r>
              <a:rPr lang="en-GB" dirty="0" smtClean="0"/>
              <a:t> During magma crystallization, elements distribute themselves &amp; separate out according to fairly uniform patterns</a:t>
            </a:r>
          </a:p>
          <a:p>
            <a:pPr algn="just">
              <a:buFont typeface="Wingdings" pitchFamily="2" charset="2"/>
              <a:buChar char="§"/>
            </a:pPr>
            <a:r>
              <a:rPr lang="en-GB" dirty="0" smtClean="0"/>
              <a:t>Among the major elements, Mg &amp; Ca leave the melt early and at high temperature to form the </a:t>
            </a:r>
            <a:r>
              <a:rPr lang="en-GB" dirty="0" err="1" smtClean="0"/>
              <a:t>ultramafic</a:t>
            </a:r>
            <a:r>
              <a:rPr lang="en-GB" dirty="0" smtClean="0"/>
              <a:t>/mafic minerals e.g. olivine, pyroxene &amp; the calc-plagioclases</a:t>
            </a:r>
          </a:p>
          <a:p>
            <a:pPr algn="just">
              <a:buFont typeface="Wingdings" pitchFamily="2" charset="2"/>
              <a:buChar char="§"/>
            </a:pPr>
            <a:r>
              <a:rPr lang="en-GB" dirty="0" smtClean="0"/>
              <a:t> Most of the alkali metals (Na, K) separate out at the latter stages, explaining their abundance in felsic phases e.g. alkali feldspar and mica (e.g. muscovite)</a:t>
            </a:r>
          </a:p>
          <a:p>
            <a:pPr algn="just">
              <a:buFont typeface="Wingdings" pitchFamily="2" charset="2"/>
              <a:buChar char="§"/>
            </a:pPr>
            <a:r>
              <a:rPr lang="en-GB" dirty="0" smtClean="0"/>
              <a:t>Aluminium goes into the feldspar at all stages and in micas in the late stage processes</a:t>
            </a:r>
          </a:p>
          <a:p>
            <a:pPr algn="just">
              <a:buFont typeface="Wingdings" pitchFamily="2" charset="2"/>
              <a:buChar char="§"/>
            </a:pPr>
            <a:r>
              <a:rPr lang="en-GB" dirty="0" smtClean="0"/>
              <a:t>The case of Fe is an interesting one, for it may appear at any stage of the process. Fe is found in some olivine (</a:t>
            </a:r>
            <a:r>
              <a:rPr lang="en-GB" dirty="0" err="1" smtClean="0"/>
              <a:t>fayalite</a:t>
            </a:r>
            <a:r>
              <a:rPr lang="en-GB" dirty="0" smtClean="0"/>
              <a:t>) and also in mica during the latter stages of magma differentiation 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5427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Behaviour of Trace Elements in Magma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85794"/>
            <a:ext cx="8784976" cy="5688632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Wingdings" pitchFamily="2" charset="2"/>
              <a:buChar char="v"/>
            </a:pPr>
            <a:r>
              <a:rPr lang="en-GB" dirty="0" smtClean="0"/>
              <a:t> </a:t>
            </a:r>
            <a:r>
              <a:rPr lang="en-GB" b="1" dirty="0" smtClean="0"/>
              <a:t>Trace elements </a:t>
            </a:r>
            <a:r>
              <a:rPr lang="en-GB" dirty="0" smtClean="0"/>
              <a:t>do not form rock forming silicates of their own, they substitute for relevant major ones in their phases</a:t>
            </a:r>
          </a:p>
          <a:p>
            <a:pPr algn="just">
              <a:buFont typeface="Wingdings" pitchFamily="2" charset="2"/>
              <a:buChar char="v"/>
            </a:pPr>
            <a:r>
              <a:rPr lang="en-GB" dirty="0" smtClean="0"/>
              <a:t> This often follows simple or uniform rates of substitution, based on ionic charge &amp; radius and the general behaviour of the element concerned</a:t>
            </a:r>
          </a:p>
          <a:p>
            <a:pPr algn="just">
              <a:buFont typeface="Wingdings" pitchFamily="2" charset="2"/>
              <a:buChar char="v"/>
            </a:pPr>
            <a:r>
              <a:rPr lang="en-GB" dirty="0" smtClean="0"/>
              <a:t> </a:t>
            </a:r>
            <a:r>
              <a:rPr lang="en-GB" b="1" dirty="0" smtClean="0"/>
              <a:t>Goldschmidt</a:t>
            </a:r>
            <a:r>
              <a:rPr lang="en-GB" dirty="0" smtClean="0"/>
              <a:t> formulated the following rules to guide substitution:</a:t>
            </a:r>
          </a:p>
          <a:p>
            <a:pPr algn="just"/>
            <a:r>
              <a:rPr lang="en-GB" dirty="0" smtClean="0"/>
              <a:t> two ions of same radius and charge will enter a crystal lattice with equal ease;</a:t>
            </a:r>
          </a:p>
          <a:p>
            <a:pPr algn="just"/>
            <a:r>
              <a:rPr lang="en-GB" dirty="0" smtClean="0"/>
              <a:t> if two ions have similar radii and the same charge, the smaller will preferentially enter a growing crystal; and</a:t>
            </a:r>
          </a:p>
          <a:p>
            <a:pPr algn="just"/>
            <a:r>
              <a:rPr lang="en-GB" dirty="0" smtClean="0"/>
              <a:t>where two ions have similar radii but differ in charge, that with the higher charge will enter a crystal more readily. </a:t>
            </a:r>
          </a:p>
          <a:p>
            <a:pPr algn="just"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Trace Elements Cont’d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1472" y="1000108"/>
                <a:ext cx="82296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>
                  <a:buFont typeface="Wingdings" pitchFamily="2" charset="2"/>
                  <a:buChar char="v"/>
                </a:pPr>
                <a:r>
                  <a:rPr lang="en-GB" dirty="0" smtClean="0"/>
                  <a:t>Whether an element can go into any solid phase at all or remain in the melt is dependent on its </a:t>
                </a:r>
                <a:r>
                  <a:rPr lang="en-GB" b="1" dirty="0" smtClean="0"/>
                  <a:t>compatibility</a:t>
                </a:r>
                <a:r>
                  <a:rPr lang="en-GB" dirty="0" smtClean="0"/>
                  <a:t> with that phase</a:t>
                </a:r>
              </a:p>
              <a:p>
                <a:pPr algn="just">
                  <a:buFont typeface="Wingdings" pitchFamily="2" charset="2"/>
                  <a:buChar char="v"/>
                </a:pPr>
                <a:r>
                  <a:rPr lang="en-GB" dirty="0" smtClean="0"/>
                  <a:t>The </a:t>
                </a:r>
                <a:r>
                  <a:rPr lang="en-GB" b="1" dirty="0" smtClean="0"/>
                  <a:t>partitioning</a:t>
                </a:r>
                <a:r>
                  <a:rPr lang="en-GB" dirty="0" smtClean="0"/>
                  <a:t> of an element, </a:t>
                </a:r>
                <a:r>
                  <a:rPr lang="en-GB" i="1" dirty="0" err="1" smtClean="0"/>
                  <a:t>i</a:t>
                </a:r>
                <a:r>
                  <a:rPr lang="en-GB" dirty="0" smtClean="0"/>
                  <a:t> between a mineral coexisting with a melt is described as:</a:t>
                </a:r>
              </a:p>
              <a:p>
                <a:pPr algn="just">
                  <a:buNone/>
                </a:pPr>
                <a:endParaRPr lang="en-GB" b="1" dirty="0" smtClean="0"/>
              </a:p>
              <a:p>
                <a:pPr algn="just">
                  <a:lnSpc>
                    <a:spcPct val="120000"/>
                  </a:lnSpc>
                  <a:buNone/>
                </a:pPr>
                <a:r>
                  <a:rPr lang="en-GB" b="1" dirty="0" smtClean="0"/>
                  <a:t>	</a:t>
                </a:r>
                <a:r>
                  <a:rPr lang="en-GB" sz="4200" b="1" dirty="0" smtClean="0"/>
                  <a:t>K</a:t>
                </a:r>
                <a:r>
                  <a:rPr lang="en-GB" sz="4200" b="1" baseline="-25000" dirty="0" smtClean="0"/>
                  <a:t>D(</a:t>
                </a:r>
                <a:r>
                  <a:rPr lang="en-GB" sz="4200" b="1" i="1" baseline="-25000" dirty="0" err="1" smtClean="0"/>
                  <a:t>i</a:t>
                </a:r>
                <a:r>
                  <a:rPr lang="en-GB" sz="4200" b="1" baseline="-25000" dirty="0" smtClean="0"/>
                  <a:t>)</a:t>
                </a:r>
                <a:r>
                  <a:rPr lang="en-GB" sz="4200" b="1" baseline="30000" dirty="0" smtClean="0"/>
                  <a:t>mineral-melt  </a:t>
                </a:r>
                <a:r>
                  <a:rPr lang="en-GB" sz="4200" b="1" dirty="0" smtClean="0"/>
                  <a:t>= </a:t>
                </a:r>
                <a:r>
                  <a:rPr lang="en-GB" b="1" baseline="30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900" b="1" i="1" baseline="300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900" b="1" i="1" baseline="30000" smtClean="0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GB" sz="3900" b="1" i="1" baseline="-25000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GB" sz="3900" b="1" i="1" baseline="30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3900" b="1" i="1" baseline="30000" smtClean="0">
                            <a:latin typeface="Cambria Math" panose="02040503050406030204" pitchFamily="18" charset="0"/>
                          </a:rPr>
                          <m:t>𝒎𝒊𝒏𝒆𝒓𝒂𝒍</m:t>
                        </m:r>
                      </m:num>
                      <m:den>
                        <m:r>
                          <a:rPr lang="en-GB" sz="3900" b="1" i="0" baseline="30000" smtClean="0"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en-GB" sz="3900" b="1" i="1" baseline="-25000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GB" sz="3900" b="1" i="1" baseline="30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3900" b="1" i="1" baseline="30000" smtClean="0">
                            <a:latin typeface="Cambria Math" panose="02040503050406030204" pitchFamily="18" charset="0"/>
                          </a:rPr>
                          <m:t>𝒎𝒆𝒍𝒕</m:t>
                        </m:r>
                      </m:den>
                    </m:f>
                    <m:r>
                      <a:rPr lang="en-GB" sz="3900" b="0" i="0" baseline="3000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 smtClean="0"/>
              </a:p>
              <a:p>
                <a:pPr algn="just">
                  <a:buNone/>
                </a:pPr>
                <a:r>
                  <a:rPr lang="en-GB" dirty="0" smtClean="0"/>
                  <a:t> where C is concentration of element and K is the </a:t>
                </a:r>
                <a:r>
                  <a:rPr lang="en-GB" i="1" dirty="0" smtClean="0"/>
                  <a:t>Nernst distribution coefficient or partition coefficient</a:t>
                </a:r>
                <a:r>
                  <a:rPr lang="en-GB" dirty="0" smtClean="0"/>
                  <a:t> 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472" y="1000108"/>
                <a:ext cx="8229600" cy="4525963"/>
              </a:xfrm>
              <a:blipFill rotWithShape="0">
                <a:blip r:embed="rId2"/>
                <a:stretch>
                  <a:fillRect l="-1556" t="-3499" r="-1704" b="-43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Trace elements cont’d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5976664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GB" dirty="0" smtClean="0"/>
              <a:t> Mineral-melt partition coefficients can be determined from analysis of minerals and their glassy matrix in rapidly cooled lava (glass matrix is thought to represent the melt)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/>
              <a:t> This can also be achieved from experiments, if the right conditions are attained in the laboratory, by doping natural or synthetic working materials with elements of interest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/>
              <a:t> The value of the partition coefficient is affected by composition of the melt, temperature, oxygen fugacity and crystal chemistry of the minerals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/>
              <a:t> Trace elements with </a:t>
            </a:r>
            <a:r>
              <a:rPr lang="en-GB" b="1" dirty="0" smtClean="0"/>
              <a:t>K</a:t>
            </a:r>
            <a:r>
              <a:rPr lang="en-GB" b="1" baseline="-25000" dirty="0" smtClean="0"/>
              <a:t>D(</a:t>
            </a:r>
            <a:r>
              <a:rPr lang="en-GB" b="1" i="1" baseline="-25000" dirty="0" err="1" smtClean="0"/>
              <a:t>i</a:t>
            </a:r>
            <a:r>
              <a:rPr lang="en-GB" b="1" baseline="-25000" dirty="0" smtClean="0"/>
              <a:t>)</a:t>
            </a:r>
            <a:r>
              <a:rPr lang="en-GB" b="1" baseline="30000" dirty="0" smtClean="0"/>
              <a:t>mineral-melt</a:t>
            </a:r>
            <a:r>
              <a:rPr lang="en-GB" dirty="0" smtClean="0"/>
              <a:t>   greater than 1 are preferentially concentrated in the solid phases i.e. mineral crystals and are therefore called </a:t>
            </a:r>
            <a:r>
              <a:rPr lang="en-GB" b="1" i="1" dirty="0" smtClean="0"/>
              <a:t>compatible elements</a:t>
            </a:r>
            <a:r>
              <a:rPr lang="en-GB" dirty="0" smtClean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/>
              <a:t> Those with values &lt; 1 are </a:t>
            </a:r>
            <a:r>
              <a:rPr lang="en-GB" b="1" i="1" dirty="0" smtClean="0"/>
              <a:t>incompatible elements</a:t>
            </a:r>
            <a:r>
              <a:rPr lang="en-GB" dirty="0" smtClean="0"/>
              <a:t> and remain within the melt phase</a:t>
            </a:r>
          </a:p>
          <a:p>
            <a:pPr>
              <a:buFont typeface="Wingdings" pitchFamily="2" charset="2"/>
              <a:buChar char="v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Trace elements cont’d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784976" cy="6120680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Wingdings" pitchFamily="2" charset="2"/>
              <a:buChar char="v"/>
            </a:pPr>
            <a:r>
              <a:rPr lang="en-GB" dirty="0" smtClean="0"/>
              <a:t> Some elements(e.g. P) exhibit variable behaviour depending on whether the melting involves mantle or continental granitic rocks</a:t>
            </a:r>
          </a:p>
          <a:p>
            <a:pPr algn="just">
              <a:buFont typeface="Wingdings" pitchFamily="2" charset="2"/>
              <a:buChar char="v"/>
            </a:pPr>
            <a:r>
              <a:rPr lang="en-GB" dirty="0" smtClean="0"/>
              <a:t> Incompatible elements are divided into high field strength (HFS, </a:t>
            </a:r>
            <a:r>
              <a:rPr lang="en-GB" b="1" dirty="0" smtClean="0"/>
              <a:t>ionic potential &gt; 2</a:t>
            </a:r>
            <a:r>
              <a:rPr lang="en-GB" dirty="0" smtClean="0"/>
              <a:t>) and low field strength (LFS, </a:t>
            </a:r>
            <a:r>
              <a:rPr lang="en-GB" b="1" dirty="0" smtClean="0"/>
              <a:t>ionic potential &lt; 2</a:t>
            </a:r>
            <a:r>
              <a:rPr lang="en-GB" dirty="0" smtClean="0"/>
              <a:t> ) elements</a:t>
            </a:r>
          </a:p>
          <a:p>
            <a:pPr algn="just">
              <a:buFont typeface="Wingdings" pitchFamily="2" charset="2"/>
              <a:buChar char="v"/>
            </a:pPr>
            <a:r>
              <a:rPr lang="en-GB" dirty="0" smtClean="0"/>
              <a:t> The HFS elements ( e.g. U, Zr, </a:t>
            </a:r>
            <a:r>
              <a:rPr lang="en-GB" dirty="0" err="1" smtClean="0"/>
              <a:t>Hf</a:t>
            </a:r>
            <a:r>
              <a:rPr lang="en-GB" dirty="0" smtClean="0"/>
              <a:t>, </a:t>
            </a:r>
            <a:r>
              <a:rPr lang="en-GB" dirty="0" err="1" smtClean="0"/>
              <a:t>Nb</a:t>
            </a:r>
            <a:r>
              <a:rPr lang="en-GB" dirty="0" smtClean="0"/>
              <a:t>, Ta, Ti) do not normally substitute for major elements </a:t>
            </a:r>
          </a:p>
          <a:p>
            <a:pPr algn="just">
              <a:buFont typeface="Wingdings" pitchFamily="2" charset="2"/>
              <a:buChar char="v"/>
            </a:pPr>
            <a:r>
              <a:rPr lang="en-GB" dirty="0" smtClean="0"/>
              <a:t> The LFS elements ( e.g. Cs, Rb, Ba, Sr) along with REEs La &amp; Ce are also referred to as </a:t>
            </a:r>
            <a:r>
              <a:rPr lang="en-GB" b="1" u="sng" dirty="0" smtClean="0"/>
              <a:t>large ion </a:t>
            </a:r>
            <a:r>
              <a:rPr lang="en-GB" b="1" u="sng" dirty="0" err="1" smtClean="0"/>
              <a:t>lithophiles</a:t>
            </a:r>
            <a:r>
              <a:rPr lang="en-GB" b="1" u="sng" dirty="0" smtClean="0"/>
              <a:t> (LIL) </a:t>
            </a:r>
            <a:r>
              <a:rPr lang="en-GB" dirty="0" smtClean="0"/>
              <a:t>and are often concentrated in the late stage products of magmatic crystallization</a:t>
            </a:r>
          </a:p>
          <a:p>
            <a:pPr algn="just">
              <a:buFont typeface="Wingdings" pitchFamily="2" charset="2"/>
              <a:buChar char="v"/>
            </a:pPr>
            <a:r>
              <a:rPr lang="en-GB" dirty="0" smtClean="0"/>
              <a:t> Elements such as Ni, Cr, Cu, W, Os, </a:t>
            </a:r>
            <a:r>
              <a:rPr lang="en-GB" dirty="0" err="1" smtClean="0"/>
              <a:t>Ir</a:t>
            </a:r>
            <a:r>
              <a:rPr lang="en-GB" dirty="0" smtClean="0"/>
              <a:t>, Pt &amp; Au with small ionic radii and relatively low charges tend to go into (</a:t>
            </a:r>
            <a:r>
              <a:rPr lang="en-GB" b="1" dirty="0" smtClean="0"/>
              <a:t>are compatible with</a:t>
            </a:r>
            <a:r>
              <a:rPr lang="en-GB" dirty="0" smtClean="0"/>
              <a:t>) early formed phases</a:t>
            </a:r>
          </a:p>
          <a:p>
            <a:pPr algn="just">
              <a:buFont typeface="Wingdings" pitchFamily="2" charset="2"/>
              <a:buChar char="v"/>
            </a:pPr>
            <a:r>
              <a:rPr lang="en-GB" dirty="0" smtClean="0"/>
              <a:t>Concentration of compatible elements decreases while that of incompatible elements generally increases </a:t>
            </a:r>
            <a:r>
              <a:rPr lang="en-GB" b="1" dirty="0" smtClean="0"/>
              <a:t>with increased magma differentiation</a:t>
            </a:r>
            <a:r>
              <a:rPr lang="en-GB" dirty="0" smtClean="0"/>
              <a:t> ( as indexed by increasing SiO</a:t>
            </a:r>
            <a:r>
              <a:rPr lang="en-GB" baseline="-25000" dirty="0" smtClean="0"/>
              <a:t>2</a:t>
            </a:r>
            <a:r>
              <a:rPr lang="en-GB" dirty="0" smtClean="0"/>
              <a:t> content)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5786454"/>
            <a:ext cx="7786742" cy="566738"/>
          </a:xfrm>
        </p:spPr>
        <p:txBody>
          <a:bodyPr>
            <a:normAutofit fontScale="90000"/>
          </a:bodyPr>
          <a:lstStyle/>
          <a:p>
            <a:pPr algn="just"/>
            <a:r>
              <a:rPr lang="en-GB" dirty="0" smtClean="0"/>
              <a:t>Fig.1: Distribution Trends of some trace elements in a </a:t>
            </a:r>
            <a:r>
              <a:rPr lang="en-GB" dirty="0" err="1" smtClean="0"/>
              <a:t>mafic</a:t>
            </a:r>
            <a:r>
              <a:rPr lang="en-GB" dirty="0" smtClean="0"/>
              <a:t>-to-</a:t>
            </a:r>
            <a:r>
              <a:rPr lang="en-GB" dirty="0" err="1" smtClean="0"/>
              <a:t>felsic</a:t>
            </a:r>
            <a:r>
              <a:rPr lang="en-GB" dirty="0" smtClean="0"/>
              <a:t> differentiated suite of volcanic rocks (</a:t>
            </a:r>
            <a:r>
              <a:rPr lang="en-GB" dirty="0" err="1" smtClean="0"/>
              <a:t>Misra</a:t>
            </a:r>
            <a:r>
              <a:rPr lang="en-GB" dirty="0" smtClean="0"/>
              <a:t>, 2012)</a:t>
            </a:r>
            <a:endParaRPr lang="en-GB" dirty="0"/>
          </a:p>
        </p:txBody>
      </p:sp>
      <p:grpSp>
        <p:nvGrpSpPr>
          <p:cNvPr id="5" name="Picture Placeholder 4"/>
          <p:cNvGrpSpPr>
            <a:grpSpLocks noGrp="1"/>
          </p:cNvGrpSpPr>
          <p:nvPr/>
        </p:nvGrpSpPr>
        <p:grpSpPr>
          <a:xfrm>
            <a:off x="428596" y="612774"/>
            <a:ext cx="7643866" cy="4959366"/>
            <a:chOff x="2971800" y="-152400"/>
            <a:chExt cx="3200400" cy="381000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800" y="-152400"/>
              <a:ext cx="3200400" cy="35052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7342" y="3500398"/>
              <a:ext cx="2549316" cy="15720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357158" y="214290"/>
            <a:ext cx="8229600" cy="5000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Trace elements cont’d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85794"/>
            <a:ext cx="8640960" cy="5786478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GB" dirty="0" smtClean="0"/>
              <a:t> </a:t>
            </a:r>
            <a:r>
              <a:rPr lang="en-GB" dirty="0" err="1" smtClean="0"/>
              <a:t>Chalcophile</a:t>
            </a:r>
            <a:r>
              <a:rPr lang="en-GB" dirty="0" smtClean="0"/>
              <a:t> elements commonly occur in igneous rocks as tiny sulfide grains, rather than as substitutes for major ions (with few exceptions, e.g. Zn for Mg &amp; Fe, Bi for Ca).</a:t>
            </a:r>
          </a:p>
          <a:p>
            <a:pPr algn="just">
              <a:buFont typeface="Wingdings" pitchFamily="2" charset="2"/>
              <a:buChar char="v"/>
            </a:pPr>
            <a:r>
              <a:rPr lang="en-GB" dirty="0" smtClean="0"/>
              <a:t> They accumulate mostly in the late stage residual solutions injected into openings in felsic rocks</a:t>
            </a:r>
          </a:p>
          <a:p>
            <a:pPr algn="just">
              <a:buFont typeface="Wingdings" pitchFamily="2" charset="2"/>
              <a:buChar char="v"/>
            </a:pPr>
            <a:r>
              <a:rPr lang="en-GB" dirty="0" smtClean="0"/>
              <a:t> Some volatile metals or metalloids (e.g. Hg, As) go into the gaseous phases of magma; often lost to the atmosphere or trapped in fluid inclusions within the solidifying rocks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871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Wingdings</vt:lpstr>
      <vt:lpstr>Office Theme</vt:lpstr>
      <vt:lpstr>Geochemistry of Igneous Processes</vt:lpstr>
      <vt:lpstr>Magma Differentiation &amp; Element Distribution</vt:lpstr>
      <vt:lpstr>Behaviour of Trace Elements in Magma</vt:lpstr>
      <vt:lpstr>Trace Elements Cont’d</vt:lpstr>
      <vt:lpstr>Trace elements cont’d</vt:lpstr>
      <vt:lpstr>Trace elements cont’d</vt:lpstr>
      <vt:lpstr>Fig.1: Distribution Trends of some trace elements in a mafic-to-felsic differentiated suite of volcanic rocks (Misra, 2012)</vt:lpstr>
      <vt:lpstr>Trace elements cont’d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Nuhu</dc:creator>
  <cp:lastModifiedBy>LENOVO</cp:lastModifiedBy>
  <cp:revision>209</cp:revision>
  <dcterms:created xsi:type="dcterms:W3CDTF">2013-05-15T15:51:07Z</dcterms:created>
  <dcterms:modified xsi:type="dcterms:W3CDTF">2021-06-11T08:01:35Z</dcterms:modified>
</cp:coreProperties>
</file>