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80" name="Google Shape;480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dd317ae2b_0_27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add317ae2b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l.facebook.com/l.php?u=https://arxiv.org/abs/1611.04156&amp;h=IAQFlqjZK" TargetMode="External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hyperlink" Target="http://github.com/" TargetMode="External"/><Relationship Id="rId7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ómo sería un mundo sin ganadería industrial? | Igualdad Animal México"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39100" r="1572" t="0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TITLE YOU USED IN THE TECHNICAL REPORT GOES HERE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 same title you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used in the report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flipH="1" rot="10800000">
            <a:off x="6732350" y="1475135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Classification</a:t>
            </a:r>
            <a:r>
              <a:rPr b="1" lang="en-US" sz="2200">
                <a:solidFill>
                  <a:srgbClr val="FFFFFF"/>
                </a:solidFill>
              </a:rPr>
              <a:t>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flipH="1" rot="10800000">
            <a:off x="3363000" y="242350"/>
            <a:ext cx="929340" cy="315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i="1" lang="en-US">
                <a:solidFill>
                  <a:schemeClr val="accent2"/>
                </a:solidFill>
              </a:rPr>
              <a:t>pixelated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flipH="1" rot="10800000">
            <a:off x="4251800" y="1171444"/>
            <a:ext cx="914220" cy="75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 l="0" r="0" t="0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b="0" l="0" r="0"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Classification</a:t>
            </a:r>
            <a:r>
              <a:rPr b="1" lang="en-US" sz="2200">
                <a:solidFill>
                  <a:srgbClr val="FFFFFF"/>
                </a:solidFill>
              </a:rPr>
              <a:t>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flipH="1" rot="10800000">
            <a:off x="4000675" y="226522"/>
            <a:ext cx="768258" cy="936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flipH="1" rot="10800000">
            <a:off x="4397725" y="1171450"/>
            <a:ext cx="768258" cy="640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/>
                <a:gridCol w="1544975"/>
                <a:gridCol w="2030900"/>
              </a:tblGrid>
              <a:tr h="7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b="1" lang="en-US" sz="1800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b="0" sz="1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b="0" sz="18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</a:t>
            </a:r>
            <a:r>
              <a:rPr lang="en-US">
                <a:solidFill>
                  <a:srgbClr val="001E33"/>
                </a:solidFill>
              </a:rPr>
              <a:t>obtained</a:t>
            </a:r>
            <a:r>
              <a:rPr lang="en-US">
                <a:solidFill>
                  <a:srgbClr val="001E33"/>
                </a:solidFill>
              </a:rPr>
              <a:t> with ??? algorithm (Please, complete with your algorithm)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flipH="1" rot="10800000">
            <a:off x="2011673" y="25413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b="0" i="0" lang="en-US" sz="1800" u="sng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https://arxiv.org/abs/1611.04156</a:t>
            </a:r>
            <a:endParaRPr b="0" i="0" sz="18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b="22952" l="2991" r="11001" t="462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Include the teaching assistant and professor, please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ómo sería un mundo sin ganadería industrial? | Igualdad Animal México" id="482" name="Google Shape;482;gadd317ae2b_0_117"/>
          <p:cNvPicPr preferRelativeResize="0"/>
          <p:nvPr/>
        </p:nvPicPr>
        <p:blipFill rotWithShape="1">
          <a:blip r:embed="rId3">
            <a:alphaModFix/>
          </a:blip>
          <a:srcRect b="0" l="39094" r="1572" t="0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flipH="1" rot="10800000">
            <a:off x="2829600" y="206772"/>
            <a:ext cx="919620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Second author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First author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 a smiling picture and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name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528050" y="4869381"/>
            <a:ext cx="774144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 a smiling picture and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name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640979" y="4850271"/>
            <a:ext cx="774144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first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cap="none" strike="noStrik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</a:t>
            </a:r>
            <a:r>
              <a:rPr b="1" lang="en-US" sz="2200">
                <a:solidFill>
                  <a:srgbClr val="001E33"/>
                </a:solidFill>
              </a:rPr>
              <a:t>yourUserName/proyecto/...</a:t>
            </a:r>
            <a:endParaRPr b="1" i="0" sz="2200" cap="none" strike="noStrike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b="26360" l="2187" r="15575" t="17695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Include the URL where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your project is located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Training Process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flipH="1" rot="10800000">
            <a:off x="2744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i="1" lang="en-US">
                <a:solidFill>
                  <a:schemeClr val="accent2"/>
                </a:solidFill>
              </a:rPr>
              <a:t>second 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cap="flat" cmpd="sng" w="28575">
              <a:solidFill>
                <a:srgbClr val="001E3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cap="flat" cmpd="sng" w="28575">
              <a:solidFill>
                <a:srgbClr val="001E3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cap="flat" cmpd="sng" w="28575">
              <a:solidFill>
                <a:srgbClr val="001E3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Sick-Cattle Images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563C1"/>
                </a:solidFill>
              </a:rPr>
              <a:t>Healthy-</a:t>
            </a:r>
            <a:r>
              <a:rPr b="1" lang="en-US" sz="2200">
                <a:solidFill>
                  <a:srgbClr val="0563C1"/>
                </a:solidFill>
              </a:rPr>
              <a:t>Cattle Images</a:t>
            </a:r>
            <a:endParaRPr b="1" sz="2200">
              <a:solidFill>
                <a:srgbClr val="0563C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fmla="val 25000" name="adj"/>
            </a:avLst>
          </a:prstGeom>
          <a:solidFill>
            <a:srgbClr val="001E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4"/>
                </a:solidFill>
              </a:rPr>
              <a:t>Convolutional</a:t>
            </a:r>
            <a:br>
              <a:rPr b="1" lang="en-US" sz="1700">
                <a:solidFill>
                  <a:schemeClr val="accent4"/>
                </a:solidFill>
              </a:rPr>
            </a:br>
            <a:r>
              <a:rPr b="1" lang="en-US" sz="1700">
                <a:solidFill>
                  <a:schemeClr val="accent4"/>
                </a:solidFill>
              </a:rPr>
              <a:t>Neural Network</a:t>
            </a:r>
            <a:endParaRPr b="1" sz="1700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Classification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Algorithm 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Classification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Model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6"/>
          <p:cNvCxnSpPr/>
          <p:nvPr/>
        </p:nvCxnSpPr>
        <p:spPr>
          <a:xfrm flipH="1" rot="10800000">
            <a:off x="2883550" y="3627638"/>
            <a:ext cx="4140600" cy="552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6"/>
          <p:cNvCxnSpPr/>
          <p:nvPr/>
        </p:nvCxnSpPr>
        <p:spPr>
          <a:xfrm flipH="1" rot="10800000">
            <a:off x="9293975" y="3229200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Perhaps you do not need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to change anything in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Testing</a:t>
            </a:r>
            <a:r>
              <a:rPr b="1" lang="en-US" sz="2200">
                <a:solidFill>
                  <a:srgbClr val="FFFFFF"/>
                </a:solidFill>
              </a:rPr>
              <a:t> Process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flipH="1" rot="10800000">
            <a:off x="2744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i="1" lang="en-US">
                <a:solidFill>
                  <a:schemeClr val="accent2"/>
                </a:solidFill>
              </a:rPr>
              <a:t>second 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Cattle </a:t>
            </a:r>
            <a:r>
              <a:rPr b="1" lang="en-US" sz="2200">
                <a:solidFill>
                  <a:srgbClr val="001E33"/>
                </a:solidFill>
              </a:rPr>
              <a:t>Image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???</a:t>
            </a:r>
            <a:endParaRPr b="1" sz="2200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??? Compression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Algorithm 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Classification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Model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gadd317ae2b_0_271"/>
          <p:cNvCxnSpPr/>
          <p:nvPr/>
        </p:nvCxnSpPr>
        <p:spPr>
          <a:xfrm flipH="1" rot="10800000">
            <a:off x="6017350" y="3229238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gadd317ae2b_0_271"/>
          <p:cNvCxnSpPr/>
          <p:nvPr/>
        </p:nvCxnSpPr>
        <p:spPr>
          <a:xfrm flipH="1" rot="10800000">
            <a:off x="8493075" y="3229250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cap="flat" cmpd="sng" w="38100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1E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AADB"/>
                </a:solidFill>
              </a:rPr>
              <a:t>Is sick</a:t>
            </a:r>
            <a:endParaRPr b="1" sz="2100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1E33"/>
                </a:solidFill>
              </a:rPr>
              <a:t>Output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compression </a:t>
            </a:r>
            <a:r>
              <a:rPr i="1" lang="en-US">
                <a:solidFill>
                  <a:schemeClr val="accent2"/>
                </a:solidFill>
              </a:rPr>
              <a:t>algorithms</a:t>
            </a:r>
            <a:r>
              <a:rPr i="1" lang="en-US">
                <a:solidFill>
                  <a:schemeClr val="accent2"/>
                </a:solidFill>
              </a:rPr>
              <a:t>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Compression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</a:t>
            </a:r>
            <a:r>
              <a:rPr lang="en-US">
                <a:solidFill>
                  <a:srgbClr val="001E33"/>
                </a:solidFill>
              </a:rPr>
              <a:t>classification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i="1" lang="en-US">
                <a:solidFill>
                  <a:srgbClr val="001E33"/>
                </a:solidFill>
              </a:rPr>
              <a:t>LZS, Huffman, LZ77, LZ78</a:t>
            </a:r>
            <a:r>
              <a:rPr b="0" i="1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i="1" lang="en-US">
                <a:solidFill>
                  <a:schemeClr val="accent2"/>
                </a:solidFill>
              </a:rPr>
              <a:t>pixelated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i="1" lang="en-US">
                <a:solidFill>
                  <a:schemeClr val="accent2"/>
                </a:solidFill>
              </a:rPr>
              <a:t>problem of animal health in precision livestock farming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Compression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b="10610" l="20780" r="24434" t="2978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i="1" lang="en-US">
                <a:solidFill>
                  <a:schemeClr val="accent2"/>
                </a:solidFill>
              </a:rPr>
              <a:t>pixelated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flipH="1" rot="10800000">
            <a:off x="6618875" y="164340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i="1" lang="en-US">
                <a:solidFill>
                  <a:schemeClr val="accent2"/>
                </a:solidFill>
              </a:rPr>
              <a:t>problem of animal health in precision</a:t>
            </a:r>
            <a:r>
              <a:rPr i="1" lang="en-US">
                <a:solidFill>
                  <a:schemeClr val="accent2"/>
                </a:solidFill>
              </a:rPr>
              <a:t> livestock </a:t>
            </a:r>
            <a:r>
              <a:rPr i="1" lang="en-US">
                <a:solidFill>
                  <a:schemeClr val="accent2"/>
                </a:solidFill>
              </a:rPr>
              <a:t>farming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Compression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/>
                <a:gridCol w="1545725"/>
                <a:gridCol w="1692350"/>
              </a:tblGrid>
              <a:tr h="7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b="0" sz="1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b="0" sz="18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rgbClr val="ED7D31"/>
                </a:solidFill>
              </a:rPr>
              <a:t>Use superindices to represent the exponents. DO NOT use the ^ symbol</a:t>
            </a:r>
            <a:endParaRPr b="0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ED7D3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flipH="1" rot="10800000">
            <a:off x="4413925" y="1171478"/>
            <a:ext cx="752058" cy="6078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b="25399" l="28222" r="28724" t="24850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Average Compression Ratio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flipH="1" rot="10800000">
            <a:off x="4491000" y="12508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Include a HD picture related to the problem of animal health in precision </a:t>
            </a:r>
            <a:r>
              <a:rPr i="1" lang="en-US">
                <a:solidFill>
                  <a:schemeClr val="accent2"/>
                </a:solidFill>
              </a:rPr>
              <a:t> livestock </a:t>
            </a:r>
            <a:r>
              <a:rPr i="1" lang="en-US">
                <a:solidFill>
                  <a:schemeClr val="accent2"/>
                </a:solidFill>
              </a:rPr>
              <a:t>farming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/>
                <a:gridCol w="1714225"/>
              </a:tblGrid>
              <a:tr h="7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