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7102475" cy="9037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4G7T6FlZDNMrDBAWYYYUCEgXU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7CBE9-68E4-432D-B8CB-BD6CE41BD1E3}" type="doc">
      <dgm:prSet loTypeId="urn:microsoft.com/office/officeart/2005/8/layout/hierarchy3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9E6184-8516-4643-A75B-C9D65CBA9506}">
      <dgm:prSet custT="1"/>
      <dgm:spPr/>
      <dgm:t>
        <a:bodyPr/>
        <a:lstStyle/>
        <a:p>
          <a:r>
            <a:rPr lang="en-US" sz="1100" dirty="0"/>
            <a:t>Gandhi, R. D., &amp; Patel, D. S. (2018).</a:t>
          </a:r>
        </a:p>
        <a:p>
          <a:r>
            <a:rPr lang="en-US" sz="1100" dirty="0"/>
            <a:t> Virtual Reality – Opportunities and Challenges. </a:t>
          </a:r>
        </a:p>
      </dgm:t>
    </dgm:pt>
    <dgm:pt modelId="{80085814-43E5-48B7-916C-24DA2AEB1C35}" type="parTrans" cxnId="{F33CE617-B416-493F-B412-8F38DCF67881}">
      <dgm:prSet/>
      <dgm:spPr/>
      <dgm:t>
        <a:bodyPr/>
        <a:lstStyle/>
        <a:p>
          <a:endParaRPr lang="en-US"/>
        </a:p>
      </dgm:t>
    </dgm:pt>
    <dgm:pt modelId="{6EF94C12-DBE4-48BC-948F-11D9E120B265}" type="sibTrans" cxnId="{F33CE617-B416-493F-B412-8F38DCF67881}">
      <dgm:prSet/>
      <dgm:spPr/>
      <dgm:t>
        <a:bodyPr/>
        <a:lstStyle/>
        <a:p>
          <a:endParaRPr lang="en-US"/>
        </a:p>
      </dgm:t>
    </dgm:pt>
    <dgm:pt modelId="{03779DCC-1018-433A-A383-822858BF50B2}">
      <dgm:prSet/>
      <dgm:spPr/>
      <dgm:t>
        <a:bodyPr/>
        <a:lstStyle/>
        <a:p>
          <a:r>
            <a:rPr lang="en-US"/>
            <a:t>Virtual reality adds an extra “layer” of immersion which allows users to have the feeling that they are truly being placed in a new environment</a:t>
          </a:r>
        </a:p>
      </dgm:t>
    </dgm:pt>
    <dgm:pt modelId="{4DADEDE3-3E35-45FC-A8ED-04E650735D40}" type="parTrans" cxnId="{A4D9307B-06BB-4DF1-95F1-E32DE5AD09A1}">
      <dgm:prSet/>
      <dgm:spPr/>
      <dgm:t>
        <a:bodyPr/>
        <a:lstStyle/>
        <a:p>
          <a:endParaRPr lang="en-US"/>
        </a:p>
      </dgm:t>
    </dgm:pt>
    <dgm:pt modelId="{B0D64050-BD89-41D5-B551-11E16B356B35}" type="sibTrans" cxnId="{A4D9307B-06BB-4DF1-95F1-E32DE5AD09A1}">
      <dgm:prSet/>
      <dgm:spPr/>
      <dgm:t>
        <a:bodyPr/>
        <a:lstStyle/>
        <a:p>
          <a:endParaRPr lang="en-US"/>
        </a:p>
      </dgm:t>
    </dgm:pt>
    <dgm:pt modelId="{1C57B399-E5B2-43B6-9AE2-7864CC72CA2B}">
      <dgm:prSet custT="1"/>
      <dgm:spPr/>
      <dgm:t>
        <a:bodyPr/>
        <a:lstStyle/>
        <a:p>
          <a:r>
            <a:rPr lang="en-US" sz="1100" dirty="0" err="1"/>
            <a:t>Makransky</a:t>
          </a:r>
          <a:r>
            <a:rPr lang="en-US" sz="1100" dirty="0"/>
            <a:t>, G., </a:t>
          </a:r>
          <a:r>
            <a:rPr lang="en-US" sz="1100" dirty="0" err="1"/>
            <a:t>Terkildsen</a:t>
          </a:r>
          <a:r>
            <a:rPr lang="en-US" sz="1100" dirty="0"/>
            <a:t>, T. S., &amp; Mayer, R. E. (2019).</a:t>
          </a:r>
        </a:p>
        <a:p>
          <a:r>
            <a:rPr lang="en-US" sz="1100" dirty="0"/>
            <a:t> Adding immersive virtual reality to a science lab simulation causes more presence but less learning. </a:t>
          </a:r>
        </a:p>
      </dgm:t>
    </dgm:pt>
    <dgm:pt modelId="{1737B5E7-F322-4339-A5E0-64E3FA6379D2}" type="parTrans" cxnId="{89F497AB-4AF1-4CCB-8172-EAED0C2D39AB}">
      <dgm:prSet/>
      <dgm:spPr/>
      <dgm:t>
        <a:bodyPr/>
        <a:lstStyle/>
        <a:p>
          <a:endParaRPr lang="en-US"/>
        </a:p>
      </dgm:t>
    </dgm:pt>
    <dgm:pt modelId="{32C90BB2-2F3F-4832-8F6D-DE4097499E18}" type="sibTrans" cxnId="{89F497AB-4AF1-4CCB-8172-EAED0C2D39AB}">
      <dgm:prSet/>
      <dgm:spPr/>
      <dgm:t>
        <a:bodyPr/>
        <a:lstStyle/>
        <a:p>
          <a:endParaRPr lang="en-US"/>
        </a:p>
      </dgm:t>
    </dgm:pt>
    <dgm:pt modelId="{30BDD83B-EE93-4ADB-89CB-729F099AE25D}">
      <dgm:prSet/>
      <dgm:spPr/>
      <dgm:t>
        <a:bodyPr/>
        <a:lstStyle/>
        <a:p>
          <a:r>
            <a:rPr lang="en-US"/>
            <a:t>While participants reported being more immersed in the VR environment, it was found that cognitive workload increased while performance on the task decreased when using VR.</a:t>
          </a:r>
        </a:p>
      </dgm:t>
    </dgm:pt>
    <dgm:pt modelId="{8A58A0F6-635A-42E8-A308-B7BB09C7BBFA}" type="parTrans" cxnId="{4576E831-49FB-45C3-9CA9-843BDFEFD813}">
      <dgm:prSet/>
      <dgm:spPr/>
      <dgm:t>
        <a:bodyPr/>
        <a:lstStyle/>
        <a:p>
          <a:endParaRPr lang="en-US"/>
        </a:p>
      </dgm:t>
    </dgm:pt>
    <dgm:pt modelId="{1868D755-E602-4AB5-BDFF-B9A8411C35AE}" type="sibTrans" cxnId="{4576E831-49FB-45C3-9CA9-843BDFEFD813}">
      <dgm:prSet/>
      <dgm:spPr/>
      <dgm:t>
        <a:bodyPr/>
        <a:lstStyle/>
        <a:p>
          <a:endParaRPr lang="en-US"/>
        </a:p>
      </dgm:t>
    </dgm:pt>
    <dgm:pt modelId="{D37E628E-B085-4406-BB99-DDE0FD3D784F}">
      <dgm:prSet custT="1"/>
      <dgm:spPr/>
      <dgm:t>
        <a:bodyPr/>
        <a:lstStyle/>
        <a:p>
          <a:r>
            <a:rPr lang="en-US" sz="1050" dirty="0" err="1"/>
            <a:t>Parong</a:t>
          </a:r>
          <a:r>
            <a:rPr lang="en-US" sz="1050" dirty="0"/>
            <a:t>, J., &amp; Mayer, R. E. (2018).</a:t>
          </a:r>
        </a:p>
        <a:p>
          <a:r>
            <a:rPr lang="en-US" sz="1050" dirty="0"/>
            <a:t> Learning science in immersive virtual reality. </a:t>
          </a:r>
        </a:p>
      </dgm:t>
    </dgm:pt>
    <dgm:pt modelId="{B88C996A-68DD-4DE5-AEF5-C89DF958076E}" type="parTrans" cxnId="{D43D8BC3-171D-4F6B-9A31-E29B14CF2889}">
      <dgm:prSet/>
      <dgm:spPr/>
      <dgm:t>
        <a:bodyPr/>
        <a:lstStyle/>
        <a:p>
          <a:endParaRPr lang="en-US"/>
        </a:p>
      </dgm:t>
    </dgm:pt>
    <dgm:pt modelId="{B9BF04F5-E6B0-41A1-BA1E-BE009F20141D}" type="sibTrans" cxnId="{D43D8BC3-171D-4F6B-9A31-E29B14CF2889}">
      <dgm:prSet/>
      <dgm:spPr/>
      <dgm:t>
        <a:bodyPr/>
        <a:lstStyle/>
        <a:p>
          <a:endParaRPr lang="en-US"/>
        </a:p>
      </dgm:t>
    </dgm:pt>
    <dgm:pt modelId="{83194567-AA0F-4B30-AFD0-D3405CB61A56}">
      <dgm:prSet/>
      <dgm:spPr/>
      <dgm:t>
        <a:bodyPr/>
        <a:lstStyle/>
        <a:p>
          <a:r>
            <a:rPr lang="en-US" dirty="0"/>
            <a:t>Participants who were shown a slideshow scored higher on posttest than VR group, however those participants also reported lower motivation, engagement, and interest in the experiment.</a:t>
          </a:r>
        </a:p>
      </dgm:t>
    </dgm:pt>
    <dgm:pt modelId="{53E387A7-DA77-4338-B214-A348BDFAD82C}" type="parTrans" cxnId="{8FBC1719-D1E3-41DA-9B06-32CCEB244AA7}">
      <dgm:prSet/>
      <dgm:spPr/>
      <dgm:t>
        <a:bodyPr/>
        <a:lstStyle/>
        <a:p>
          <a:endParaRPr lang="en-US"/>
        </a:p>
      </dgm:t>
    </dgm:pt>
    <dgm:pt modelId="{1BBCA421-C3D0-45E8-BDCA-AE01133DD0E9}" type="sibTrans" cxnId="{8FBC1719-D1E3-41DA-9B06-32CCEB244AA7}">
      <dgm:prSet/>
      <dgm:spPr/>
      <dgm:t>
        <a:bodyPr/>
        <a:lstStyle/>
        <a:p>
          <a:endParaRPr lang="en-US"/>
        </a:p>
      </dgm:t>
    </dgm:pt>
    <dgm:pt modelId="{D7827189-51A7-4AFA-B1B8-DCE1AD767B99}" type="pres">
      <dgm:prSet presAssocID="{FA87CBE9-68E4-432D-B8CB-BD6CE41BD1E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FC2549-C979-43E4-9D5C-21BBEAB1FDB8}" type="pres">
      <dgm:prSet presAssocID="{709E6184-8516-4643-A75B-C9D65CBA9506}" presName="root" presStyleCnt="0"/>
      <dgm:spPr/>
    </dgm:pt>
    <dgm:pt modelId="{738D5B1D-63B9-4CCB-80DF-B60B384C4354}" type="pres">
      <dgm:prSet presAssocID="{709E6184-8516-4643-A75B-C9D65CBA9506}" presName="rootComposite" presStyleCnt="0"/>
      <dgm:spPr/>
    </dgm:pt>
    <dgm:pt modelId="{CDBB9BFE-0B46-4530-9560-BACA066E9BF8}" type="pres">
      <dgm:prSet presAssocID="{709E6184-8516-4643-A75B-C9D65CBA9506}" presName="rootText" presStyleLbl="node1" presStyleIdx="0" presStyleCnt="3" custScaleX="105954" custScaleY="141826" custLinFactNeighborX="30932" custLinFactNeighborY="28319"/>
      <dgm:spPr/>
    </dgm:pt>
    <dgm:pt modelId="{AA0EE839-BFA6-4D77-92E0-20DE4E38CD5D}" type="pres">
      <dgm:prSet presAssocID="{709E6184-8516-4643-A75B-C9D65CBA9506}" presName="rootConnector" presStyleLbl="node1" presStyleIdx="0" presStyleCnt="3"/>
      <dgm:spPr/>
    </dgm:pt>
    <dgm:pt modelId="{BA42CFF5-A13D-462A-8230-A27AD4E54B04}" type="pres">
      <dgm:prSet presAssocID="{709E6184-8516-4643-A75B-C9D65CBA9506}" presName="childShape" presStyleCnt="0"/>
      <dgm:spPr/>
    </dgm:pt>
    <dgm:pt modelId="{E15A1230-A183-40CC-9089-CDF987FD88BC}" type="pres">
      <dgm:prSet presAssocID="{4DADEDE3-3E35-45FC-A8ED-04E650735D40}" presName="Name13" presStyleLbl="parChTrans1D2" presStyleIdx="0" presStyleCnt="3"/>
      <dgm:spPr/>
    </dgm:pt>
    <dgm:pt modelId="{2FF75ED1-B339-4F02-ADA2-8E9D43CED81C}" type="pres">
      <dgm:prSet presAssocID="{03779DCC-1018-433A-A383-822858BF50B2}" presName="childText" presStyleLbl="bgAcc1" presStyleIdx="0" presStyleCnt="3" custScaleX="161288" custScaleY="374735" custLinFactNeighborX="-650" custLinFactNeighborY="54960">
        <dgm:presLayoutVars>
          <dgm:bulletEnabled val="1"/>
        </dgm:presLayoutVars>
      </dgm:prSet>
      <dgm:spPr/>
    </dgm:pt>
    <dgm:pt modelId="{1EA21BED-03D6-4C36-A353-6047FBEF33B9}" type="pres">
      <dgm:prSet presAssocID="{1C57B399-E5B2-43B6-9AE2-7864CC72CA2B}" presName="root" presStyleCnt="0"/>
      <dgm:spPr/>
    </dgm:pt>
    <dgm:pt modelId="{9321C71C-8F78-41C0-91DC-05D6A1064939}" type="pres">
      <dgm:prSet presAssocID="{1C57B399-E5B2-43B6-9AE2-7864CC72CA2B}" presName="rootComposite" presStyleCnt="0"/>
      <dgm:spPr/>
    </dgm:pt>
    <dgm:pt modelId="{3F2F1B53-1741-4FAC-955A-2F174341503E}" type="pres">
      <dgm:prSet presAssocID="{1C57B399-E5B2-43B6-9AE2-7864CC72CA2B}" presName="rootText" presStyleLbl="node1" presStyleIdx="1" presStyleCnt="3" custScaleX="126235" custScaleY="160537" custLinFactNeighborX="24060" custLinFactNeighborY="2542"/>
      <dgm:spPr/>
    </dgm:pt>
    <dgm:pt modelId="{99A6C9ED-A817-490C-82B5-F6DC4DEC4DE5}" type="pres">
      <dgm:prSet presAssocID="{1C57B399-E5B2-43B6-9AE2-7864CC72CA2B}" presName="rootConnector" presStyleLbl="node1" presStyleIdx="1" presStyleCnt="3"/>
      <dgm:spPr/>
    </dgm:pt>
    <dgm:pt modelId="{80513886-5740-4976-97A4-A24BB042294B}" type="pres">
      <dgm:prSet presAssocID="{1C57B399-E5B2-43B6-9AE2-7864CC72CA2B}" presName="childShape" presStyleCnt="0"/>
      <dgm:spPr/>
    </dgm:pt>
    <dgm:pt modelId="{796A0605-137D-41D6-90BD-B487C5F3F393}" type="pres">
      <dgm:prSet presAssocID="{8A58A0F6-635A-42E8-A308-B7BB09C7BBFA}" presName="Name13" presStyleLbl="parChTrans1D2" presStyleIdx="1" presStyleCnt="3"/>
      <dgm:spPr/>
    </dgm:pt>
    <dgm:pt modelId="{20093C24-1960-4E28-A30A-288B1448CDA0}" type="pres">
      <dgm:prSet presAssocID="{30BDD83B-EE93-4ADB-89CB-729F099AE25D}" presName="childText" presStyleLbl="bgAcc1" presStyleIdx="1" presStyleCnt="3" custScaleX="176879" custScaleY="373120" custLinFactNeighborX="-6417" custLinFactNeighborY="16143">
        <dgm:presLayoutVars>
          <dgm:bulletEnabled val="1"/>
        </dgm:presLayoutVars>
      </dgm:prSet>
      <dgm:spPr/>
    </dgm:pt>
    <dgm:pt modelId="{28625A90-555A-435F-AC8D-4D8196A6C5A4}" type="pres">
      <dgm:prSet presAssocID="{D37E628E-B085-4406-BB99-DDE0FD3D784F}" presName="root" presStyleCnt="0"/>
      <dgm:spPr/>
    </dgm:pt>
    <dgm:pt modelId="{6FFB8607-636A-4F7F-94F1-46FC916E2A5C}" type="pres">
      <dgm:prSet presAssocID="{D37E628E-B085-4406-BB99-DDE0FD3D784F}" presName="rootComposite" presStyleCnt="0"/>
      <dgm:spPr/>
    </dgm:pt>
    <dgm:pt modelId="{BC900FDA-2200-4AD4-8A73-D8C2FFC6EC69}" type="pres">
      <dgm:prSet presAssocID="{D37E628E-B085-4406-BB99-DDE0FD3D784F}" presName="rootText" presStyleLbl="node1" presStyleIdx="2" presStyleCnt="3" custScaleX="129520" custScaleY="117708" custLinFactNeighborX="15154" custLinFactNeighborY="29065"/>
      <dgm:spPr/>
    </dgm:pt>
    <dgm:pt modelId="{0C2D06A4-DD7B-46BB-91CF-767A62413A53}" type="pres">
      <dgm:prSet presAssocID="{D37E628E-B085-4406-BB99-DDE0FD3D784F}" presName="rootConnector" presStyleLbl="node1" presStyleIdx="2" presStyleCnt="3"/>
      <dgm:spPr/>
    </dgm:pt>
    <dgm:pt modelId="{503FC48E-69C9-4F06-9455-140316777D56}" type="pres">
      <dgm:prSet presAssocID="{D37E628E-B085-4406-BB99-DDE0FD3D784F}" presName="childShape" presStyleCnt="0"/>
      <dgm:spPr/>
    </dgm:pt>
    <dgm:pt modelId="{180567BE-70EE-4FC0-99D2-2CC8C1760B72}" type="pres">
      <dgm:prSet presAssocID="{53E387A7-DA77-4338-B214-A348BDFAD82C}" presName="Name13" presStyleLbl="parChTrans1D2" presStyleIdx="2" presStyleCnt="3"/>
      <dgm:spPr/>
    </dgm:pt>
    <dgm:pt modelId="{4F5D8573-DD36-480E-982A-BB03DBE66D84}" type="pres">
      <dgm:prSet presAssocID="{83194567-AA0F-4B30-AFD0-D3405CB61A56}" presName="childText" presStyleLbl="bgAcc1" presStyleIdx="2" presStyleCnt="3" custScaleX="178304" custScaleY="377869" custLinFactNeighborX="-14550" custLinFactNeighborY="23718">
        <dgm:presLayoutVars>
          <dgm:bulletEnabled val="1"/>
        </dgm:presLayoutVars>
      </dgm:prSet>
      <dgm:spPr/>
    </dgm:pt>
  </dgm:ptLst>
  <dgm:cxnLst>
    <dgm:cxn modelId="{F33CE617-B416-493F-B412-8F38DCF67881}" srcId="{FA87CBE9-68E4-432D-B8CB-BD6CE41BD1E3}" destId="{709E6184-8516-4643-A75B-C9D65CBA9506}" srcOrd="0" destOrd="0" parTransId="{80085814-43E5-48B7-916C-24DA2AEB1C35}" sibTransId="{6EF94C12-DBE4-48BC-948F-11D9E120B265}"/>
    <dgm:cxn modelId="{8FBC1719-D1E3-41DA-9B06-32CCEB244AA7}" srcId="{D37E628E-B085-4406-BB99-DDE0FD3D784F}" destId="{83194567-AA0F-4B30-AFD0-D3405CB61A56}" srcOrd="0" destOrd="0" parTransId="{53E387A7-DA77-4338-B214-A348BDFAD82C}" sibTransId="{1BBCA421-C3D0-45E8-BDCA-AE01133DD0E9}"/>
    <dgm:cxn modelId="{11B13721-2950-42CB-BC82-DC0103B64E79}" type="presOf" srcId="{53E387A7-DA77-4338-B214-A348BDFAD82C}" destId="{180567BE-70EE-4FC0-99D2-2CC8C1760B72}" srcOrd="0" destOrd="0" presId="urn:microsoft.com/office/officeart/2005/8/layout/hierarchy3"/>
    <dgm:cxn modelId="{4576E831-49FB-45C3-9CA9-843BDFEFD813}" srcId="{1C57B399-E5B2-43B6-9AE2-7864CC72CA2B}" destId="{30BDD83B-EE93-4ADB-89CB-729F099AE25D}" srcOrd="0" destOrd="0" parTransId="{8A58A0F6-635A-42E8-A308-B7BB09C7BBFA}" sibTransId="{1868D755-E602-4AB5-BDFF-B9A8411C35AE}"/>
    <dgm:cxn modelId="{BD2A9460-8E4D-49A9-B87E-58DD441E98F1}" type="presOf" srcId="{1C57B399-E5B2-43B6-9AE2-7864CC72CA2B}" destId="{3F2F1B53-1741-4FAC-955A-2F174341503E}" srcOrd="0" destOrd="0" presId="urn:microsoft.com/office/officeart/2005/8/layout/hierarchy3"/>
    <dgm:cxn modelId="{6ED0AF42-CE0A-4955-BE29-A4A90A3111D2}" type="presOf" srcId="{FA87CBE9-68E4-432D-B8CB-BD6CE41BD1E3}" destId="{D7827189-51A7-4AFA-B1B8-DCE1AD767B99}" srcOrd="0" destOrd="0" presId="urn:microsoft.com/office/officeart/2005/8/layout/hierarchy3"/>
    <dgm:cxn modelId="{B4AF7555-EF2A-43C7-954D-7EC3DD4DF46A}" type="presOf" srcId="{30BDD83B-EE93-4ADB-89CB-729F099AE25D}" destId="{20093C24-1960-4E28-A30A-288B1448CDA0}" srcOrd="0" destOrd="0" presId="urn:microsoft.com/office/officeart/2005/8/layout/hierarchy3"/>
    <dgm:cxn modelId="{A4D9307B-06BB-4DF1-95F1-E32DE5AD09A1}" srcId="{709E6184-8516-4643-A75B-C9D65CBA9506}" destId="{03779DCC-1018-433A-A383-822858BF50B2}" srcOrd="0" destOrd="0" parTransId="{4DADEDE3-3E35-45FC-A8ED-04E650735D40}" sibTransId="{B0D64050-BD89-41D5-B551-11E16B356B35}"/>
    <dgm:cxn modelId="{7BF16A81-9C5C-4118-B9D2-47C99C139A62}" type="presOf" srcId="{4DADEDE3-3E35-45FC-A8ED-04E650735D40}" destId="{E15A1230-A183-40CC-9089-CDF987FD88BC}" srcOrd="0" destOrd="0" presId="urn:microsoft.com/office/officeart/2005/8/layout/hierarchy3"/>
    <dgm:cxn modelId="{BC788897-B149-484C-9CFE-823B26220F41}" type="presOf" srcId="{D37E628E-B085-4406-BB99-DDE0FD3D784F}" destId="{BC900FDA-2200-4AD4-8A73-D8C2FFC6EC69}" srcOrd="0" destOrd="0" presId="urn:microsoft.com/office/officeart/2005/8/layout/hierarchy3"/>
    <dgm:cxn modelId="{8919799A-4533-4556-84CA-2E8F480ED203}" type="presOf" srcId="{03779DCC-1018-433A-A383-822858BF50B2}" destId="{2FF75ED1-B339-4F02-ADA2-8E9D43CED81C}" srcOrd="0" destOrd="0" presId="urn:microsoft.com/office/officeart/2005/8/layout/hierarchy3"/>
    <dgm:cxn modelId="{89F497AB-4AF1-4CCB-8172-EAED0C2D39AB}" srcId="{FA87CBE9-68E4-432D-B8CB-BD6CE41BD1E3}" destId="{1C57B399-E5B2-43B6-9AE2-7864CC72CA2B}" srcOrd="1" destOrd="0" parTransId="{1737B5E7-F322-4339-A5E0-64E3FA6379D2}" sibTransId="{32C90BB2-2F3F-4832-8F6D-DE4097499E18}"/>
    <dgm:cxn modelId="{B6391DB0-19B1-4367-9128-708F51DE93FD}" type="presOf" srcId="{709E6184-8516-4643-A75B-C9D65CBA9506}" destId="{CDBB9BFE-0B46-4530-9560-BACA066E9BF8}" srcOrd="0" destOrd="0" presId="urn:microsoft.com/office/officeart/2005/8/layout/hierarchy3"/>
    <dgm:cxn modelId="{78C400C0-796A-4113-9417-330D99BDB5DA}" type="presOf" srcId="{83194567-AA0F-4B30-AFD0-D3405CB61A56}" destId="{4F5D8573-DD36-480E-982A-BB03DBE66D84}" srcOrd="0" destOrd="0" presId="urn:microsoft.com/office/officeart/2005/8/layout/hierarchy3"/>
    <dgm:cxn modelId="{D43D8BC3-171D-4F6B-9A31-E29B14CF2889}" srcId="{FA87CBE9-68E4-432D-B8CB-BD6CE41BD1E3}" destId="{D37E628E-B085-4406-BB99-DDE0FD3D784F}" srcOrd="2" destOrd="0" parTransId="{B88C996A-68DD-4DE5-AEF5-C89DF958076E}" sibTransId="{B9BF04F5-E6B0-41A1-BA1E-BE009F20141D}"/>
    <dgm:cxn modelId="{740B6AC5-7B60-4D98-9F56-85D5FF647FD9}" type="presOf" srcId="{709E6184-8516-4643-A75B-C9D65CBA9506}" destId="{AA0EE839-BFA6-4D77-92E0-20DE4E38CD5D}" srcOrd="1" destOrd="0" presId="urn:microsoft.com/office/officeart/2005/8/layout/hierarchy3"/>
    <dgm:cxn modelId="{D01731D3-4ED9-43E9-AF2E-1E3119C7633E}" type="presOf" srcId="{8A58A0F6-635A-42E8-A308-B7BB09C7BBFA}" destId="{796A0605-137D-41D6-90BD-B487C5F3F393}" srcOrd="0" destOrd="0" presId="urn:microsoft.com/office/officeart/2005/8/layout/hierarchy3"/>
    <dgm:cxn modelId="{A6EC80E4-2BC6-4535-BF1E-098F22BF11DA}" type="presOf" srcId="{1C57B399-E5B2-43B6-9AE2-7864CC72CA2B}" destId="{99A6C9ED-A817-490C-82B5-F6DC4DEC4DE5}" srcOrd="1" destOrd="0" presId="urn:microsoft.com/office/officeart/2005/8/layout/hierarchy3"/>
    <dgm:cxn modelId="{0E05F2EA-045F-4FC4-B4CD-5004A1BB2081}" type="presOf" srcId="{D37E628E-B085-4406-BB99-DDE0FD3D784F}" destId="{0C2D06A4-DD7B-46BB-91CF-767A62413A53}" srcOrd="1" destOrd="0" presId="urn:microsoft.com/office/officeart/2005/8/layout/hierarchy3"/>
    <dgm:cxn modelId="{E2E79DFC-7A32-4972-A872-B915A21BFC68}" type="presParOf" srcId="{D7827189-51A7-4AFA-B1B8-DCE1AD767B99}" destId="{29FC2549-C979-43E4-9D5C-21BBEAB1FDB8}" srcOrd="0" destOrd="0" presId="urn:microsoft.com/office/officeart/2005/8/layout/hierarchy3"/>
    <dgm:cxn modelId="{531F54CC-DCED-4D14-97FE-C6FCBF9E6241}" type="presParOf" srcId="{29FC2549-C979-43E4-9D5C-21BBEAB1FDB8}" destId="{738D5B1D-63B9-4CCB-80DF-B60B384C4354}" srcOrd="0" destOrd="0" presId="urn:microsoft.com/office/officeart/2005/8/layout/hierarchy3"/>
    <dgm:cxn modelId="{53A66D3D-919C-4735-8CFE-25E815D34720}" type="presParOf" srcId="{738D5B1D-63B9-4CCB-80DF-B60B384C4354}" destId="{CDBB9BFE-0B46-4530-9560-BACA066E9BF8}" srcOrd="0" destOrd="0" presId="urn:microsoft.com/office/officeart/2005/8/layout/hierarchy3"/>
    <dgm:cxn modelId="{9D5C0DC7-92F1-4F60-9E39-AF9FBD016EFE}" type="presParOf" srcId="{738D5B1D-63B9-4CCB-80DF-B60B384C4354}" destId="{AA0EE839-BFA6-4D77-92E0-20DE4E38CD5D}" srcOrd="1" destOrd="0" presId="urn:microsoft.com/office/officeart/2005/8/layout/hierarchy3"/>
    <dgm:cxn modelId="{F6D272F8-301C-4890-8BAC-1916D0D387F1}" type="presParOf" srcId="{29FC2549-C979-43E4-9D5C-21BBEAB1FDB8}" destId="{BA42CFF5-A13D-462A-8230-A27AD4E54B04}" srcOrd="1" destOrd="0" presId="urn:microsoft.com/office/officeart/2005/8/layout/hierarchy3"/>
    <dgm:cxn modelId="{F6534482-C096-4DC8-8E10-462F4EEDF8FE}" type="presParOf" srcId="{BA42CFF5-A13D-462A-8230-A27AD4E54B04}" destId="{E15A1230-A183-40CC-9089-CDF987FD88BC}" srcOrd="0" destOrd="0" presId="urn:microsoft.com/office/officeart/2005/8/layout/hierarchy3"/>
    <dgm:cxn modelId="{C42F41DA-C736-49E4-8150-13C4AEED9F20}" type="presParOf" srcId="{BA42CFF5-A13D-462A-8230-A27AD4E54B04}" destId="{2FF75ED1-B339-4F02-ADA2-8E9D43CED81C}" srcOrd="1" destOrd="0" presId="urn:microsoft.com/office/officeart/2005/8/layout/hierarchy3"/>
    <dgm:cxn modelId="{DFEE9FD1-1C68-4056-8E7C-97C444B50DFD}" type="presParOf" srcId="{D7827189-51A7-4AFA-B1B8-DCE1AD767B99}" destId="{1EA21BED-03D6-4C36-A353-6047FBEF33B9}" srcOrd="1" destOrd="0" presId="urn:microsoft.com/office/officeart/2005/8/layout/hierarchy3"/>
    <dgm:cxn modelId="{43B7ED7B-BAC3-4069-9BDA-6ECB76EE80B1}" type="presParOf" srcId="{1EA21BED-03D6-4C36-A353-6047FBEF33B9}" destId="{9321C71C-8F78-41C0-91DC-05D6A1064939}" srcOrd="0" destOrd="0" presId="urn:microsoft.com/office/officeart/2005/8/layout/hierarchy3"/>
    <dgm:cxn modelId="{31EB4E68-796F-4E05-B582-E888A6638FDE}" type="presParOf" srcId="{9321C71C-8F78-41C0-91DC-05D6A1064939}" destId="{3F2F1B53-1741-4FAC-955A-2F174341503E}" srcOrd="0" destOrd="0" presId="urn:microsoft.com/office/officeart/2005/8/layout/hierarchy3"/>
    <dgm:cxn modelId="{976709EA-5DD9-4BD0-9D52-E376D5EDBE7C}" type="presParOf" srcId="{9321C71C-8F78-41C0-91DC-05D6A1064939}" destId="{99A6C9ED-A817-490C-82B5-F6DC4DEC4DE5}" srcOrd="1" destOrd="0" presId="urn:microsoft.com/office/officeart/2005/8/layout/hierarchy3"/>
    <dgm:cxn modelId="{9ECA4F15-530E-4FAF-AC43-0A57EA21B2F8}" type="presParOf" srcId="{1EA21BED-03D6-4C36-A353-6047FBEF33B9}" destId="{80513886-5740-4976-97A4-A24BB042294B}" srcOrd="1" destOrd="0" presId="urn:microsoft.com/office/officeart/2005/8/layout/hierarchy3"/>
    <dgm:cxn modelId="{14BF55AC-9AD4-4EFF-B9F5-0BB6CF729D40}" type="presParOf" srcId="{80513886-5740-4976-97A4-A24BB042294B}" destId="{796A0605-137D-41D6-90BD-B487C5F3F393}" srcOrd="0" destOrd="0" presId="urn:microsoft.com/office/officeart/2005/8/layout/hierarchy3"/>
    <dgm:cxn modelId="{5559DA35-F2F0-4032-9A7F-4A54665281F9}" type="presParOf" srcId="{80513886-5740-4976-97A4-A24BB042294B}" destId="{20093C24-1960-4E28-A30A-288B1448CDA0}" srcOrd="1" destOrd="0" presId="urn:microsoft.com/office/officeart/2005/8/layout/hierarchy3"/>
    <dgm:cxn modelId="{F75FC47A-8218-4C8D-8862-20C5DA3579BC}" type="presParOf" srcId="{D7827189-51A7-4AFA-B1B8-DCE1AD767B99}" destId="{28625A90-555A-435F-AC8D-4D8196A6C5A4}" srcOrd="2" destOrd="0" presId="urn:microsoft.com/office/officeart/2005/8/layout/hierarchy3"/>
    <dgm:cxn modelId="{2C983583-011B-4D2B-AF93-47D15CD8FF22}" type="presParOf" srcId="{28625A90-555A-435F-AC8D-4D8196A6C5A4}" destId="{6FFB8607-636A-4F7F-94F1-46FC916E2A5C}" srcOrd="0" destOrd="0" presId="urn:microsoft.com/office/officeart/2005/8/layout/hierarchy3"/>
    <dgm:cxn modelId="{DE55A5B4-F1BB-45AE-962A-0A256D207031}" type="presParOf" srcId="{6FFB8607-636A-4F7F-94F1-46FC916E2A5C}" destId="{BC900FDA-2200-4AD4-8A73-D8C2FFC6EC69}" srcOrd="0" destOrd="0" presId="urn:microsoft.com/office/officeart/2005/8/layout/hierarchy3"/>
    <dgm:cxn modelId="{A9302268-DE02-4413-9EFE-B4B75E068E2B}" type="presParOf" srcId="{6FFB8607-636A-4F7F-94F1-46FC916E2A5C}" destId="{0C2D06A4-DD7B-46BB-91CF-767A62413A53}" srcOrd="1" destOrd="0" presId="urn:microsoft.com/office/officeart/2005/8/layout/hierarchy3"/>
    <dgm:cxn modelId="{5ECE35FD-18BD-4D4C-8F6C-324956C6FA16}" type="presParOf" srcId="{28625A90-555A-435F-AC8D-4D8196A6C5A4}" destId="{503FC48E-69C9-4F06-9455-140316777D56}" srcOrd="1" destOrd="0" presId="urn:microsoft.com/office/officeart/2005/8/layout/hierarchy3"/>
    <dgm:cxn modelId="{B03E63A6-F4E2-491F-9166-776439DC52C3}" type="presParOf" srcId="{503FC48E-69C9-4F06-9455-140316777D56}" destId="{180567BE-70EE-4FC0-99D2-2CC8C1760B72}" srcOrd="0" destOrd="0" presId="urn:microsoft.com/office/officeart/2005/8/layout/hierarchy3"/>
    <dgm:cxn modelId="{987A10C9-C8D5-4CC2-BD2D-DF559804BDAB}" type="presParOf" srcId="{503FC48E-69C9-4F06-9455-140316777D56}" destId="{4F5D8573-DD36-480E-982A-BB03DBE66D8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B9BFE-0B46-4530-9560-BACA066E9BF8}">
      <dsp:nvSpPr>
        <dsp:cNvPr id="0" name=""/>
        <dsp:cNvSpPr/>
      </dsp:nvSpPr>
      <dsp:spPr>
        <a:xfrm>
          <a:off x="552959" y="270253"/>
          <a:ext cx="1882954" cy="12602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Gandhi, R. D., &amp; Patel, D. S. (2018).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Virtual Reality – Opportunities and Challenges. </a:t>
          </a:r>
        </a:p>
      </dsp:txBody>
      <dsp:txXfrm>
        <a:off x="589870" y="307164"/>
        <a:ext cx="1809132" cy="1186403"/>
      </dsp:txXfrm>
    </dsp:sp>
    <dsp:sp modelId="{E15A1230-A183-40CC-9089-CDF987FD88BC}">
      <dsp:nvSpPr>
        <dsp:cNvPr id="0" name=""/>
        <dsp:cNvSpPr/>
      </dsp:nvSpPr>
      <dsp:spPr>
        <a:xfrm>
          <a:off x="370603" y="1530479"/>
          <a:ext cx="370651" cy="1805932"/>
        </a:xfrm>
        <a:custGeom>
          <a:avLst/>
          <a:gdLst/>
          <a:ahLst/>
          <a:cxnLst/>
          <a:rect l="0" t="0" r="0" b="0"/>
          <a:pathLst>
            <a:path>
              <a:moveTo>
                <a:pt x="370651" y="0"/>
              </a:moveTo>
              <a:lnTo>
                <a:pt x="0" y="180593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75ED1-B339-4F02-ADA2-8E9D43CED81C}">
      <dsp:nvSpPr>
        <dsp:cNvPr id="0" name=""/>
        <dsp:cNvSpPr/>
      </dsp:nvSpPr>
      <dsp:spPr>
        <a:xfrm>
          <a:off x="370603" y="1671517"/>
          <a:ext cx="2293054" cy="3329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Virtual reality adds an extra “layer” of immersion which allows users to have the feeling that they are truly being placed in a new environment</a:t>
          </a:r>
        </a:p>
      </dsp:txBody>
      <dsp:txXfrm>
        <a:off x="437764" y="1738678"/>
        <a:ext cx="2158732" cy="3195466"/>
      </dsp:txXfrm>
    </dsp:sp>
    <dsp:sp modelId="{3F2F1B53-1741-4FAC-955A-2F174341503E}">
      <dsp:nvSpPr>
        <dsp:cNvPr id="0" name=""/>
        <dsp:cNvSpPr/>
      </dsp:nvSpPr>
      <dsp:spPr>
        <a:xfrm>
          <a:off x="3096090" y="41206"/>
          <a:ext cx="2243376" cy="1426486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Makransky</a:t>
          </a:r>
          <a:r>
            <a:rPr lang="en-US" sz="1100" kern="1200" dirty="0"/>
            <a:t>, G., </a:t>
          </a:r>
          <a:r>
            <a:rPr lang="en-US" sz="1100" kern="1200" dirty="0" err="1"/>
            <a:t>Terkildsen</a:t>
          </a:r>
          <a:r>
            <a:rPr lang="en-US" sz="1100" kern="1200" dirty="0"/>
            <a:t>, T. S., &amp; Mayer, R. E. (2019).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 Adding immersive virtual reality to a science lab simulation causes more presence but less learning. </a:t>
          </a:r>
        </a:p>
      </dsp:txBody>
      <dsp:txXfrm>
        <a:off x="3137870" y="82986"/>
        <a:ext cx="2159816" cy="1342926"/>
      </dsp:txXfrm>
    </dsp:sp>
    <dsp:sp modelId="{796A0605-137D-41D6-90BD-B487C5F3F393}">
      <dsp:nvSpPr>
        <dsp:cNvPr id="0" name=""/>
        <dsp:cNvSpPr/>
      </dsp:nvSpPr>
      <dsp:spPr>
        <a:xfrm>
          <a:off x="3025953" y="1467693"/>
          <a:ext cx="294474" cy="1875893"/>
        </a:xfrm>
        <a:custGeom>
          <a:avLst/>
          <a:gdLst/>
          <a:ahLst/>
          <a:cxnLst/>
          <a:rect l="0" t="0" r="0" b="0"/>
          <a:pathLst>
            <a:path>
              <a:moveTo>
                <a:pt x="294474" y="0"/>
              </a:moveTo>
              <a:lnTo>
                <a:pt x="0" y="187589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93C24-1960-4E28-A30A-288B1448CDA0}">
      <dsp:nvSpPr>
        <dsp:cNvPr id="0" name=""/>
        <dsp:cNvSpPr/>
      </dsp:nvSpPr>
      <dsp:spPr>
        <a:xfrm>
          <a:off x="3025953" y="1685867"/>
          <a:ext cx="2514714" cy="33154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While participants reported being more immersed in the VR environment, it was found that cognitive workload increased while performance on the task decreased when using VR.</a:t>
          </a:r>
        </a:p>
      </dsp:txBody>
      <dsp:txXfrm>
        <a:off x="3099606" y="1759520"/>
        <a:ext cx="2367408" cy="3168132"/>
      </dsp:txXfrm>
    </dsp:sp>
    <dsp:sp modelId="{BC900FDA-2200-4AD4-8A73-D8C2FFC6EC69}">
      <dsp:nvSpPr>
        <dsp:cNvPr id="0" name=""/>
        <dsp:cNvSpPr/>
      </dsp:nvSpPr>
      <dsp:spPr>
        <a:xfrm>
          <a:off x="5885142" y="276882"/>
          <a:ext cx="2301755" cy="104591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 err="1"/>
            <a:t>Parong</a:t>
          </a:r>
          <a:r>
            <a:rPr lang="en-US" sz="1050" kern="1200" dirty="0"/>
            <a:t>, J., &amp; Mayer, R. E. (2018).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 Learning science in immersive virtual reality. </a:t>
          </a:r>
        </a:p>
      </dsp:txBody>
      <dsp:txXfrm>
        <a:off x="5915776" y="307516"/>
        <a:ext cx="2240487" cy="984651"/>
      </dsp:txXfrm>
    </dsp:sp>
    <dsp:sp modelId="{180567BE-70EE-4FC0-99D2-2CC8C1760B72}">
      <dsp:nvSpPr>
        <dsp:cNvPr id="0" name=""/>
        <dsp:cNvSpPr/>
      </dsp:nvSpPr>
      <dsp:spPr>
        <a:xfrm>
          <a:off x="5869325" y="1322802"/>
          <a:ext cx="245992" cy="1853449"/>
        </a:xfrm>
        <a:custGeom>
          <a:avLst/>
          <a:gdLst/>
          <a:ahLst/>
          <a:cxnLst/>
          <a:rect l="0" t="0" r="0" b="0"/>
          <a:pathLst>
            <a:path>
              <a:moveTo>
                <a:pt x="245992" y="0"/>
              </a:moveTo>
              <a:lnTo>
                <a:pt x="0" y="1853449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D8573-DD36-480E-982A-BB03DBE66D84}">
      <dsp:nvSpPr>
        <dsp:cNvPr id="0" name=""/>
        <dsp:cNvSpPr/>
      </dsp:nvSpPr>
      <dsp:spPr>
        <a:xfrm>
          <a:off x="5869325" y="1497433"/>
          <a:ext cx="2534973" cy="3357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Participants who were shown a slideshow scored higher on posttest than VR group, however those participants also reported lower motivation, engagement, and interest in the experiment.</a:t>
          </a:r>
        </a:p>
      </dsp:txBody>
      <dsp:txXfrm>
        <a:off x="5943572" y="1571680"/>
        <a:ext cx="2386479" cy="320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45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45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39788" y="1130300"/>
            <a:ext cx="5422900" cy="3049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1130300"/>
            <a:ext cx="5422900" cy="3049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10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0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2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2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15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9788" y="1130300"/>
            <a:ext cx="5422900" cy="3049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838200"/>
            <a:ext cx="4019550" cy="2260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8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8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847725"/>
            <a:ext cx="4065588" cy="2287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710248" y="4349363"/>
            <a:ext cx="5681980" cy="355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4023092" y="8584188"/>
            <a:ext cx="3077739" cy="4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FFFFFF"/>
                </a:solidFill>
              </a:rPr>
              <a:t>Cockpit Commander</a:t>
            </a:r>
            <a:br>
              <a:rPr lang="en-US" sz="2300" b="1">
                <a:solidFill>
                  <a:srgbClr val="FFFFFF"/>
                </a:solidFill>
              </a:rPr>
            </a:br>
            <a:r>
              <a:rPr lang="en-US" sz="1800" b="1">
                <a:solidFill>
                  <a:srgbClr val="FFFFFF"/>
                </a:solidFill>
              </a:rPr>
              <a:t>Ethan Levin</a:t>
            </a:r>
            <a:br>
              <a:rPr lang="en-US" sz="1800" b="1">
                <a:solidFill>
                  <a:srgbClr val="FFFFFF"/>
                </a:solidFill>
              </a:rPr>
            </a:br>
            <a:r>
              <a:rPr lang="en-US" sz="1800" b="1">
                <a:solidFill>
                  <a:srgbClr val="FFFFFF"/>
                </a:solidFill>
              </a:rPr>
              <a:t>Erica Faulkner</a:t>
            </a:r>
            <a:br>
              <a:rPr lang="en-US" sz="1800" b="1">
                <a:solidFill>
                  <a:srgbClr val="FFFFFF"/>
                </a:solidFill>
              </a:rPr>
            </a:br>
            <a:r>
              <a:rPr lang="en-US" sz="1800" b="1">
                <a:solidFill>
                  <a:srgbClr val="FFFFFF"/>
                </a:solidFill>
              </a:rPr>
              <a:t>Chris McFarland</a:t>
            </a:r>
            <a:endParaRPr sz="2300" b="1">
              <a:solidFill>
                <a:srgbClr val="FFFFFF"/>
              </a:solidFill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5138287" y="5443086"/>
            <a:ext cx="6400800" cy="0"/>
          </a:xfrm>
          <a:prstGeom prst="straightConnector1">
            <a:avLst/>
          </a:prstGeom>
          <a:noFill/>
          <a:ln w="222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l="31169" r="31172" b="-1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t="3329" r="1" b="1"/>
          <a:stretch/>
        </p:blipFill>
        <p:spPr>
          <a:xfrm>
            <a:off x="8334133" y="321733"/>
            <a:ext cx="3539976" cy="298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A picture containing person, indoor, military uniform, military vehicl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 r="11193" b="3"/>
          <a:stretch/>
        </p:blipFill>
        <p:spPr>
          <a:xfrm>
            <a:off x="4716022" y="321734"/>
            <a:ext cx="3535590" cy="298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6384886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Study Timeline VR Device</a:t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>
            <a:spLocks noGrp="1"/>
          </p:cNvSpPr>
          <p:nvPr>
            <p:ph type="body" idx="1"/>
          </p:nvPr>
        </p:nvSpPr>
        <p:spPr>
          <a:xfrm>
            <a:off x="201658" y="1459037"/>
            <a:ext cx="11084985" cy="42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informed consent, demographic survey, and Baseline Simulator Sickness Questionnaire (SSQ): 15 minutes</a:t>
            </a:r>
            <a:endParaRPr sz="18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Training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Prepared 3D (P3D) simulated flight in VR: 15 minutes</a:t>
            </a:r>
            <a:endParaRPr sz="18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SSQ #2: 5 minutes</a:t>
            </a:r>
            <a:endParaRPr sz="18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Prepared 3D (P3D) simulated flight exam in VR: 10 minutes</a:t>
            </a:r>
            <a:endParaRPr/>
          </a:p>
          <a:p>
            <a:pPr marL="10287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Graded by Instructor Pilot</a:t>
            </a:r>
            <a:endParaRPr sz="14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post flight survey and SSQ #3: 15 minutes</a:t>
            </a:r>
            <a:endParaRPr sz="1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Debrief: 5 minutes</a:t>
            </a:r>
            <a:endParaRPr/>
          </a:p>
          <a:p>
            <a:pPr marL="5715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Equipment used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201658" y="1459037"/>
            <a:ext cx="11084985" cy="42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PPT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Vive Pro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Helimod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Surveys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Demo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SSQ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Grade sheet</a:t>
            </a:r>
            <a:endParaRPr/>
          </a:p>
        </p:txBody>
      </p:sp>
      <p:sp>
        <p:nvSpPr>
          <p:cNvPr id="205" name="Google Shape;205;p11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5137220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Pics of Device and scenarios</a:t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Surveys and Grade Sheet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body" idx="1"/>
          </p:nvPr>
        </p:nvSpPr>
        <p:spPr>
          <a:xfrm>
            <a:off x="201658" y="1459037"/>
            <a:ext cx="11084985" cy="42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5137220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Early Results</a:t>
            </a:r>
            <a:endParaRPr/>
          </a:p>
        </p:txBody>
      </p:sp>
      <p:sp>
        <p:nvSpPr>
          <p:cNvPr id="230" name="Google Shape;230;p14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5" descr="A picture containing person, indoor, military uniform, military vehic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655" b="2781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5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Challenges: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Scenario development timeline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collection and storage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Training accreditation of the device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Ability for all Instructor Pilots to adjust to new training approach</a:t>
            </a:r>
            <a:endParaRPr/>
          </a:p>
          <a:p>
            <a:pPr marL="3429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Culture</a:t>
            </a:r>
            <a:endParaRPr/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43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6"/>
          <p:cNvSpPr txBox="1">
            <a:spLocks noGrp="1"/>
          </p:cNvSpPr>
          <p:nvPr>
            <p:ph type="ctrTitle"/>
          </p:nvPr>
        </p:nvSpPr>
        <p:spPr>
          <a:xfrm>
            <a:off x="6280924" y="2750269"/>
            <a:ext cx="5576131" cy="67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chemeClr val="lt1"/>
                </a:solidFill>
              </a:rPr>
              <a:t>Questions?</a:t>
            </a:r>
            <a:endParaRPr/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>
            <a:spLocks noGrp="1"/>
          </p:cNvSpPr>
          <p:nvPr>
            <p:ph type="title"/>
          </p:nvPr>
        </p:nvSpPr>
        <p:spPr>
          <a:xfrm>
            <a:off x="455525" y="365126"/>
            <a:ext cx="11310376" cy="71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Reference</a:t>
            </a:r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body" idx="1"/>
          </p:nvPr>
        </p:nvSpPr>
        <p:spPr>
          <a:xfrm>
            <a:off x="455527" y="1082351"/>
            <a:ext cx="11310375" cy="5080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l="25434" r="16304"/>
          <a:stretch/>
        </p:blipFill>
        <p:spPr>
          <a:xfrm>
            <a:off x="5182104" y="10"/>
            <a:ext cx="7009896" cy="6857990"/>
          </a:xfrm>
          <a:custGeom>
            <a:avLst/>
            <a:gdLst/>
            <a:ahLst/>
            <a:cxnLst/>
            <a:rect l="l" t="t" r="r" b="b"/>
            <a:pathLst>
              <a:path w="7009896" h="6858000" extrusionOk="0">
                <a:moveTo>
                  <a:pt x="0" y="0"/>
                </a:moveTo>
                <a:lnTo>
                  <a:pt x="7009896" y="0"/>
                </a:lnTo>
                <a:lnTo>
                  <a:pt x="7009896" y="6858000"/>
                </a:lnTo>
                <a:lnTo>
                  <a:pt x="21616" y="6858000"/>
                </a:lnTo>
                <a:lnTo>
                  <a:pt x="129867" y="6647018"/>
                </a:lnTo>
                <a:cubicBezTo>
                  <a:pt x="1043295" y="4758249"/>
                  <a:pt x="1332296" y="2559611"/>
                  <a:pt x="814641" y="380651"/>
                </a:cubicBezTo>
                <a:lnTo>
                  <a:pt x="714685" y="1"/>
                </a:lnTo>
                <a:lnTo>
                  <a:pt x="0" y="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804673" y="1396289"/>
            <a:ext cx="478245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Agenda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body" idx="1"/>
          </p:nvPr>
        </p:nvSpPr>
        <p:spPr>
          <a:xfrm>
            <a:off x="804672" y="2871982"/>
            <a:ext cx="4782458" cy="31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Background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Purpose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User Need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Proposed Solution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Way Ahead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Questions/Feedback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727788" y="585216"/>
            <a:ext cx="107581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>
                <a:solidFill>
                  <a:schemeClr val="lt1"/>
                </a:solidFill>
              </a:rPr>
              <a:t>Background</a:t>
            </a:r>
            <a:endParaRPr/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r="3" b="6094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546848" y="2516777"/>
            <a:ext cx="3803904" cy="366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Current training approach remains technologically deficient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Lack of ability to adjust training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Research Problem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201658" y="1459037"/>
            <a:ext cx="11084985" cy="42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RQ/Hypothesis</a:t>
            </a:r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body" idx="1"/>
          </p:nvPr>
        </p:nvSpPr>
        <p:spPr>
          <a:xfrm>
            <a:off x="201658" y="1459037"/>
            <a:ext cx="11084985" cy="42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4267"/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Work (Lit Review)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789EA51-09BE-ED11-8344-A18940FBEC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172" r="23467" b="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6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5" name="Google Shape;141;p6">
            <a:extLst>
              <a:ext uri="{FF2B5EF4-FFF2-40B4-BE49-F238E27FC236}">
                <a16:creationId xmlns:a16="http://schemas.microsoft.com/office/drawing/2014/main" id="{847C0613-387C-B2A3-62C4-B36B75EE7B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2988691"/>
              </p:ext>
            </p:extLst>
          </p:nvPr>
        </p:nvGraphicFramePr>
        <p:xfrm>
          <a:off x="511300" y="1231917"/>
          <a:ext cx="8614412" cy="500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6198274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Methods (DOE)</a:t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7"/>
          <p:cNvGrpSpPr/>
          <p:nvPr/>
        </p:nvGrpSpPr>
        <p:grpSpPr>
          <a:xfrm>
            <a:off x="502299" y="381661"/>
            <a:ext cx="11187403" cy="5526770"/>
            <a:chOff x="0" y="204378"/>
            <a:chExt cx="11187403" cy="5526770"/>
          </a:xfrm>
        </p:grpSpPr>
        <p:sp>
          <p:nvSpPr>
            <p:cNvPr id="153" name="Google Shape;153;p7"/>
            <p:cNvSpPr/>
            <p:nvPr/>
          </p:nvSpPr>
          <p:spPr>
            <a:xfrm>
              <a:off x="0" y="4004967"/>
              <a:ext cx="11187403" cy="172618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0" y="4004967"/>
              <a:ext cx="3356220" cy="172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Collection: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Pre-made checklist scored by same IP for all (Provided by DOS) </a:t>
              </a:r>
              <a:b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All groups conduct same flights and conduct post flight survey to culminate session. </a:t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0" y="2101186"/>
              <a:ext cx="11187403" cy="1726181"/>
            </a:xfrm>
            <a:prstGeom prst="roundRect">
              <a:avLst>
                <a:gd name="adj" fmla="val 10000"/>
              </a:avLst>
            </a:prstGeom>
            <a:solidFill>
              <a:srgbClr val="CCD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0" y="2101186"/>
              <a:ext cx="3356220" cy="172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170675" rIns="170675" bIns="170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Groups:</a:t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6081074" y="204378"/>
              <a:ext cx="2157726" cy="14384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6123206" y="246510"/>
              <a:ext cx="2073462" cy="1354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Design of Experiment</a:t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757415" y="1642862"/>
              <a:ext cx="1402522" cy="5753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0" name="Google Shape;160;p7"/>
            <p:cNvSpPr/>
            <p:nvPr/>
          </p:nvSpPr>
          <p:spPr>
            <a:xfrm>
              <a:off x="4678552" y="2218256"/>
              <a:ext cx="2157726" cy="14384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 txBox="1"/>
            <p:nvPr/>
          </p:nvSpPr>
          <p:spPr>
            <a:xfrm>
              <a:off x="4720684" y="2260388"/>
              <a:ext cx="2073462" cy="1354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PPT Only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50 Pre Flight School Students (2 For this Class)</a:t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5711695" y="3656740"/>
              <a:ext cx="91440" cy="5753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3" name="Google Shape;163;p7"/>
            <p:cNvSpPr/>
            <p:nvPr/>
          </p:nvSpPr>
          <p:spPr>
            <a:xfrm>
              <a:off x="4678552" y="4232134"/>
              <a:ext cx="2157726" cy="14384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4720684" y="4274266"/>
              <a:ext cx="2073462" cy="1354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Conduct Post Test in VR and complete prescribed surveys</a:t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7159937" y="1642862"/>
              <a:ext cx="1402522" cy="5753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6" name="Google Shape;166;p7"/>
            <p:cNvSpPr/>
            <p:nvPr/>
          </p:nvSpPr>
          <p:spPr>
            <a:xfrm>
              <a:off x="7483596" y="2218256"/>
              <a:ext cx="2157726" cy="14384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7525728" y="2260388"/>
              <a:ext cx="2073462" cy="1354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VR Device Only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50 Pre Flight School Students (2 For this Class)</a:t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516740" y="3656740"/>
              <a:ext cx="91440" cy="57539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3A66B1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69" name="Google Shape;169;p7"/>
            <p:cNvSpPr/>
            <p:nvPr/>
          </p:nvSpPr>
          <p:spPr>
            <a:xfrm>
              <a:off x="7483596" y="4232134"/>
              <a:ext cx="2157726" cy="1438484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 txBox="1"/>
            <p:nvPr/>
          </p:nvSpPr>
          <p:spPr>
            <a:xfrm>
              <a:off x="7525728" y="4274266"/>
              <a:ext cx="2073462" cy="1354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Conduct Post Test in VR and complete prescribed surveys</a:t>
              </a: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7327278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Inclusion and Exclusion Criteria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body" idx="1"/>
          </p:nvPr>
        </p:nvSpPr>
        <p:spPr>
          <a:xfrm>
            <a:off x="201658" y="1459037"/>
            <a:ext cx="11084985" cy="42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Inclusion Criteria:</a:t>
            </a:r>
            <a:endParaRPr b="0"/>
          </a:p>
          <a:p>
            <a:pPr marL="1033145" marR="457200" lvl="0" indent="-228600" algn="l" rtl="0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a United States Citizen.</a:t>
            </a:r>
            <a:endParaRPr/>
          </a:p>
          <a:p>
            <a:pPr marL="1033145" marR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participant must be 18 - 50 years old.</a:t>
            </a:r>
            <a:endParaRPr/>
          </a:p>
          <a:p>
            <a:pPr marL="1033145" marR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participant must have normal or corrected-to-normal vision.</a:t>
            </a:r>
            <a:endParaRPr/>
          </a:p>
          <a:p>
            <a:pPr marL="1033145" marR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previous history of seizures.</a:t>
            </a:r>
            <a:endParaRPr/>
          </a:p>
          <a:p>
            <a:pPr marL="1033145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 in good health at time of testing. </a:t>
            </a:r>
            <a:endParaRPr/>
          </a:p>
          <a:p>
            <a:pPr marL="40005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Exclusion Criteria:</a:t>
            </a:r>
            <a:endParaRPr b="0"/>
          </a:p>
          <a:p>
            <a:pPr marL="10287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meet the inclusion criteria.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42485" y="365126"/>
            <a:ext cx="5137220" cy="133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 b="1"/>
              <a:t>Study Timeline PPT</a:t>
            </a:r>
            <a:endParaRPr/>
          </a:p>
        </p:txBody>
      </p:sp>
      <p:sp>
        <p:nvSpPr>
          <p:cNvPr id="186" name="Google Shape;186;p9"/>
          <p:cNvSpPr/>
          <p:nvPr/>
        </p:nvSpPr>
        <p:spPr>
          <a:xfrm>
            <a:off x="0" y="6558013"/>
            <a:ext cx="12192000" cy="299988"/>
          </a:xfrm>
          <a:prstGeom prst="rect">
            <a:avLst/>
          </a:prstGeom>
          <a:solidFill>
            <a:srgbClr val="FFCA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CA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86643" y="5908432"/>
            <a:ext cx="703699" cy="94956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9"/>
          <p:cNvSpPr txBox="1">
            <a:spLocks noGrp="1"/>
          </p:cNvSpPr>
          <p:nvPr>
            <p:ph type="body" idx="1"/>
          </p:nvPr>
        </p:nvSpPr>
        <p:spPr>
          <a:xfrm>
            <a:off x="201658" y="1459037"/>
            <a:ext cx="11084985" cy="42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informed consent, demographic survey, and Baseline Simulator Sickness Questionnaire (SSQ): 15 minutes</a:t>
            </a:r>
            <a:endParaRPr sz="18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Training in PPT: 15 minutes</a:t>
            </a:r>
            <a:endParaRPr sz="18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Prepared 3D (P3D) simulated flight exam in VR: 10 minutes</a:t>
            </a:r>
            <a:endParaRPr/>
          </a:p>
          <a:p>
            <a:pPr marL="10287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Graded by Instructor Pilot</a:t>
            </a:r>
            <a:endParaRPr sz="1400" b="1" i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post flight survey and SSQ #2: 5 minutes</a:t>
            </a:r>
            <a:endParaRPr sz="1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Debrief: 5 minutes</a:t>
            </a:r>
            <a:endParaRPr sz="1800" b="1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561</Words>
  <Application>Microsoft Office PowerPoint</Application>
  <PresentationFormat>Widescreen</PresentationFormat>
  <Paragraphs>92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Cockpit Commander Ethan Levin Erica Faulkner Chris McFarland</vt:lpstr>
      <vt:lpstr>Agenda</vt:lpstr>
      <vt:lpstr>Background</vt:lpstr>
      <vt:lpstr>Research Problem</vt:lpstr>
      <vt:lpstr>RQ/Hypothesis</vt:lpstr>
      <vt:lpstr>Related Work (Lit Review)</vt:lpstr>
      <vt:lpstr>Methods (DOE)</vt:lpstr>
      <vt:lpstr>Inclusion and Exclusion Criteria</vt:lpstr>
      <vt:lpstr>Study Timeline PPT</vt:lpstr>
      <vt:lpstr>Study Timeline VR Device</vt:lpstr>
      <vt:lpstr>Equipment used</vt:lpstr>
      <vt:lpstr>Pics of Device and scenarios</vt:lpstr>
      <vt:lpstr>Surveys and Grade Sheet</vt:lpstr>
      <vt:lpstr>Early Results</vt:lpstr>
      <vt:lpstr>Challenges:</vt:lpstr>
      <vt:lpstr>Questions?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Cockpit Commander Ethan Levin Erica Faulkner Chris McFarland</dc:title>
  <dc:creator>Chris McFarland</dc:creator>
  <cp:lastModifiedBy>Ethan Levin</cp:lastModifiedBy>
  <cp:revision>1</cp:revision>
  <dcterms:created xsi:type="dcterms:W3CDTF">2022-04-05T00:51:17Z</dcterms:created>
  <dcterms:modified xsi:type="dcterms:W3CDTF">2023-02-17T15:51:39Z</dcterms:modified>
</cp:coreProperties>
</file>